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68"/>
  </p:notesMasterIdLst>
  <p:sldIdLst>
    <p:sldId id="265" r:id="rId6"/>
    <p:sldId id="298" r:id="rId7"/>
    <p:sldId id="266" r:id="rId8"/>
    <p:sldId id="267" r:id="rId9"/>
    <p:sldId id="268" r:id="rId10"/>
    <p:sldId id="269" r:id="rId11"/>
    <p:sldId id="299" r:id="rId12"/>
    <p:sldId id="300" r:id="rId13"/>
    <p:sldId id="301" r:id="rId14"/>
    <p:sldId id="302" r:id="rId15"/>
    <p:sldId id="303" r:id="rId16"/>
    <p:sldId id="304" r:id="rId17"/>
    <p:sldId id="305" r:id="rId18"/>
    <p:sldId id="277" r:id="rId19"/>
    <p:sldId id="285" r:id="rId20"/>
    <p:sldId id="316" r:id="rId21"/>
    <p:sldId id="286" r:id="rId22"/>
    <p:sldId id="326" r:id="rId23"/>
    <p:sldId id="334" r:id="rId24"/>
    <p:sldId id="335" r:id="rId25"/>
    <p:sldId id="327" r:id="rId26"/>
    <p:sldId id="328" r:id="rId27"/>
    <p:sldId id="279" r:id="rId28"/>
    <p:sldId id="282" r:id="rId29"/>
    <p:sldId id="306" r:id="rId30"/>
    <p:sldId id="307" r:id="rId31"/>
    <p:sldId id="284" r:id="rId32"/>
    <p:sldId id="272" r:id="rId33"/>
    <p:sldId id="273" r:id="rId34"/>
    <p:sldId id="274" r:id="rId35"/>
    <p:sldId id="308" r:id="rId36"/>
    <p:sldId id="309" r:id="rId37"/>
    <p:sldId id="288" r:id="rId38"/>
    <p:sldId id="311" r:id="rId39"/>
    <p:sldId id="275" r:id="rId40"/>
    <p:sldId id="287" r:id="rId41"/>
    <p:sldId id="314" r:id="rId42"/>
    <p:sldId id="290" r:id="rId43"/>
    <p:sldId id="312" r:id="rId44"/>
    <p:sldId id="291" r:id="rId45"/>
    <p:sldId id="315" r:id="rId46"/>
    <p:sldId id="317" r:id="rId47"/>
    <p:sldId id="319" r:id="rId48"/>
    <p:sldId id="320" r:id="rId49"/>
    <p:sldId id="321" r:id="rId50"/>
    <p:sldId id="322" r:id="rId51"/>
    <p:sldId id="323" r:id="rId52"/>
    <p:sldId id="324" r:id="rId53"/>
    <p:sldId id="325" r:id="rId54"/>
    <p:sldId id="313" r:id="rId55"/>
    <p:sldId id="292" r:id="rId56"/>
    <p:sldId id="293" r:id="rId57"/>
    <p:sldId id="294" r:id="rId58"/>
    <p:sldId id="295" r:id="rId59"/>
    <p:sldId id="296" r:id="rId60"/>
    <p:sldId id="297" r:id="rId61"/>
    <p:sldId id="336" r:id="rId62"/>
    <p:sldId id="329" r:id="rId63"/>
    <p:sldId id="330" r:id="rId64"/>
    <p:sldId id="331" r:id="rId65"/>
    <p:sldId id="332" r:id="rId66"/>
    <p:sldId id="33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p:cViewPr varScale="1">
        <p:scale>
          <a:sx n="128" d="100"/>
          <a:sy n="128" d="100"/>
        </p:scale>
        <p:origin x="119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3C5EEB-F0D8-449D-BBB4-0B6499A7C03F}" type="datetimeFigureOut">
              <a:rPr lang="en-IN" smtClean="0"/>
              <a:pPr/>
              <a:t>17/11/22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0DD93-AB57-4844-BEF6-9642E1A99DA7}" type="slidenum">
              <a:rPr lang="en-IN" smtClean="0"/>
              <a:pPr/>
              <a:t>‹#›</a:t>
            </a:fld>
            <a:endParaRPr lang="en-IN"/>
          </a:p>
        </p:txBody>
      </p:sp>
    </p:spTree>
    <p:extLst>
      <p:ext uri="{BB962C8B-B14F-4D97-AF65-F5344CB8AC3E}">
        <p14:creationId xmlns:p14="http://schemas.microsoft.com/office/powerpoint/2010/main" val="3952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6C1EB63-4005-422B-9F4C-7C1700407FB0}" type="slidenum">
              <a:rPr lang="en-US" smtClean="0"/>
              <a:pPr/>
              <a:t>10</a:t>
            </a:fld>
            <a:endParaRPr lang="en-US"/>
          </a:p>
        </p:txBody>
      </p:sp>
    </p:spTree>
    <p:extLst>
      <p:ext uri="{BB962C8B-B14F-4D97-AF65-F5344CB8AC3E}">
        <p14:creationId xmlns:p14="http://schemas.microsoft.com/office/powerpoint/2010/main" val="5728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63166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420761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09CE0A-8226-42C1-A992-6F1E3352CC4D}" type="slidenum">
              <a:rPr lang="en-US" smtClean="0"/>
              <a:pPr/>
              <a:t>15</a:t>
            </a:fld>
            <a:endParaRPr lang="en-US"/>
          </a:p>
        </p:txBody>
      </p:sp>
    </p:spTree>
    <p:extLst>
      <p:ext uri="{BB962C8B-B14F-4D97-AF65-F5344CB8AC3E}">
        <p14:creationId xmlns:p14="http://schemas.microsoft.com/office/powerpoint/2010/main" val="183410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09CE0A-8226-42C1-A992-6F1E3352CC4D}" type="slidenum">
              <a:rPr lang="en-US" smtClean="0"/>
              <a:pPr/>
              <a:t>17</a:t>
            </a:fld>
            <a:endParaRPr lang="en-US"/>
          </a:p>
        </p:txBody>
      </p:sp>
    </p:spTree>
    <p:extLst>
      <p:ext uri="{BB962C8B-B14F-4D97-AF65-F5344CB8AC3E}">
        <p14:creationId xmlns:p14="http://schemas.microsoft.com/office/powerpoint/2010/main" val="255084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18</a:t>
            </a:fld>
            <a:endParaRPr lang="en-US" altLang="en-US"/>
          </a:p>
        </p:txBody>
      </p:sp>
    </p:spTree>
    <p:extLst>
      <p:ext uri="{BB962C8B-B14F-4D97-AF65-F5344CB8AC3E}">
        <p14:creationId xmlns:p14="http://schemas.microsoft.com/office/powerpoint/2010/main" val="212428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19</a:t>
            </a:fld>
            <a:endParaRPr lang="en-US" altLang="en-US"/>
          </a:p>
        </p:txBody>
      </p:sp>
    </p:spTree>
    <p:extLst>
      <p:ext uri="{BB962C8B-B14F-4D97-AF65-F5344CB8AC3E}">
        <p14:creationId xmlns:p14="http://schemas.microsoft.com/office/powerpoint/2010/main" val="342850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20</a:t>
            </a:fld>
            <a:endParaRPr lang="en-US" altLang="en-US"/>
          </a:p>
        </p:txBody>
      </p:sp>
    </p:spTree>
    <p:extLst>
      <p:ext uri="{BB962C8B-B14F-4D97-AF65-F5344CB8AC3E}">
        <p14:creationId xmlns:p14="http://schemas.microsoft.com/office/powerpoint/2010/main" val="207111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strategic business unit has three characteristics: 1) It is a single business, or a collection of related businesses, that plan separately from the rest of the company; 2) It has its own set of competitors; and 3) It has a manager responsible for strategic planning and profit performance.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CDB456E-67DB-4901-B767-43BD268205C4}" type="slidenum">
              <a:rPr lang="en-US" altLang="en-US"/>
              <a:pPr eaLnBrk="1" hangingPunct="1"/>
              <a:t>21</a:t>
            </a:fld>
            <a:endParaRPr lang="en-US" altLang="en-US"/>
          </a:p>
        </p:txBody>
      </p:sp>
    </p:spTree>
    <p:extLst>
      <p:ext uri="{BB962C8B-B14F-4D97-AF65-F5344CB8AC3E}">
        <p14:creationId xmlns:p14="http://schemas.microsoft.com/office/powerpoint/2010/main" val="156367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52B0049-51B6-46B6-9A85-62285056A347}" type="slidenum">
              <a:rPr lang="en-US" altLang="en-US"/>
              <a:pPr eaLnBrk="1" hangingPunct="1"/>
              <a:t>22</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Companies often define themselves in terms of the products it produces. This view often limits a company. A market definition on the other hand describe the business as a customer-satisfying process. For example, if Xerox defined itself from only a product perspective (We make copying equipment) it would limit its ability to market products and services other than copiers.</a:t>
            </a:r>
          </a:p>
          <a:p>
            <a:pPr eaLnBrk="1" hangingPunct="1"/>
            <a:endParaRPr lang="en-US" altLang="en-US"/>
          </a:p>
          <a:p>
            <a:pPr eaLnBrk="1" hangingPunct="1"/>
            <a:r>
              <a:rPr lang="en-US" altLang="en-US"/>
              <a:t>SBUs can be defined by: 1) Customer needs; Customer groups; and 3) Technology</a:t>
            </a:r>
          </a:p>
        </p:txBody>
      </p:sp>
    </p:spTree>
    <p:extLst>
      <p:ext uri="{BB962C8B-B14F-4D97-AF65-F5344CB8AC3E}">
        <p14:creationId xmlns:p14="http://schemas.microsoft.com/office/powerpoint/2010/main" val="356278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854200" y="639763"/>
            <a:ext cx="3149600" cy="23622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533400" y="3063875"/>
            <a:ext cx="57912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Arial" pitchFamily="34" charset="0"/>
            </a:endParaRPr>
          </a:p>
        </p:txBody>
      </p:sp>
    </p:spTree>
    <p:extLst>
      <p:ext uri="{BB962C8B-B14F-4D97-AF65-F5344CB8AC3E}">
        <p14:creationId xmlns:p14="http://schemas.microsoft.com/office/powerpoint/2010/main" val="416123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A76EEA-816B-4B6F-9981-076F8F8A5767}" type="datetime1">
              <a:rPr lang="en-IN" smtClean="0"/>
              <a:pPr/>
              <a:t>17/11/22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5810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14994E-F6D6-443B-855D-BBC465CA9D8F}" type="datetime1">
              <a:rPr lang="en-IN" smtClean="0"/>
              <a:pPr/>
              <a:t>17/11/22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146956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300DF8-637A-4096-8C2C-CC7E0D5059DB}" type="datetime1">
              <a:rPr lang="en-IN" smtClean="0"/>
              <a:pPr/>
              <a:t>17/11/22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67924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CD098F-CC60-4DED-900F-11B534B509DC}"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2709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798B5C-25F1-44EF-9EB5-766098647F72}"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41651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DF429-8B32-42A6-AEAA-F7A5D9A13915}"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70760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2C8728C-AF8F-4BB9-8B45-655E1E01DEC2}"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9393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126059-3D4C-484C-96EE-2427166F9428}" type="datetime1">
              <a:rPr lang="en-IN" smtClean="0">
                <a:solidFill>
                  <a:prstClr val="black">
                    <a:tint val="75000"/>
                  </a:prstClr>
                </a:solidFill>
              </a:rPr>
              <a:pPr/>
              <a:t>17/11/22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9" name="Slide Number Placeholder 8"/>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30700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ADEA0C7-B9E2-4DEC-ACC3-099299AAD90C}" type="datetime1">
              <a:rPr lang="en-IN" smtClean="0">
                <a:solidFill>
                  <a:prstClr val="black">
                    <a:tint val="75000"/>
                  </a:prstClr>
                </a:solidFill>
              </a:rPr>
              <a:pPr/>
              <a:t>17/11/22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5" name="Slide Number Placeholder 4"/>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0999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5FEB7-ABDE-4FF2-9A9D-8ECEEF565030}" type="datetime1">
              <a:rPr lang="en-IN" smtClean="0">
                <a:solidFill>
                  <a:prstClr val="black">
                    <a:tint val="75000"/>
                  </a:prstClr>
                </a:solidFill>
              </a:rPr>
              <a:pPr/>
              <a:t>17/11/22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4" name="Slide Number Placeholder 3"/>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61172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B05EC-99F1-45FE-BDC0-51DD72C53EAE}"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25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1BE65C-7986-4704-AD52-FFCB70BF5E5A}" type="datetime1">
              <a:rPr lang="en-IN" smtClean="0"/>
              <a:pPr/>
              <a:t>17/11/22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832721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B4F1F-24D7-40C0-A51D-72871660EA97}" type="datetime1">
              <a:rPr lang="en-IN" smtClean="0">
                <a:solidFill>
                  <a:prstClr val="black">
                    <a:tint val="75000"/>
                  </a:prstClr>
                </a:solidFill>
              </a:rPr>
              <a:pPr/>
              <a:t>17/11/22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7" name="Slide Number Placeholder 6"/>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82690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EDD0F0-1614-4F0A-BACF-A6A028ED4FEE}"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6422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88E01E-A2A5-4261-AF4C-66A4336D12B0}"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Dept of Humaities &amp; Management</a:t>
            </a:r>
          </a:p>
        </p:txBody>
      </p:sp>
      <p:sp>
        <p:nvSpPr>
          <p:cNvPr id="6" name="Slide Number Placeholder 5"/>
          <p:cNvSpPr>
            <a:spLocks noGrp="1"/>
          </p:cNvSpPr>
          <p:nvPr>
            <p:ph type="sldNum" sz="quarter" idx="12"/>
          </p:nvPr>
        </p:nvSpPr>
        <p:spPr/>
        <p:txBody>
          <a:body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9308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BAB1D-50A4-4BB9-8663-0616C1AA764D}" type="datetime1">
              <a:rPr lang="en-IN" smtClean="0"/>
              <a:pPr/>
              <a:t>17/11/22</a:t>
            </a:fld>
            <a:endParaRPr lang="en-IN"/>
          </a:p>
        </p:txBody>
      </p:sp>
      <p:sp>
        <p:nvSpPr>
          <p:cNvPr id="5" name="Footer Placeholder 4"/>
          <p:cNvSpPr>
            <a:spLocks noGrp="1"/>
          </p:cNvSpPr>
          <p:nvPr>
            <p:ph type="ftr" sz="quarter" idx="11"/>
          </p:nvPr>
        </p:nvSpPr>
        <p:spPr/>
        <p:txBody>
          <a:bodyPr/>
          <a:lstStyle/>
          <a:p>
            <a:r>
              <a:rPr lang="en-IN"/>
              <a:t>Dept of Humaities &amp; Management</a:t>
            </a:r>
          </a:p>
        </p:txBody>
      </p:sp>
      <p:sp>
        <p:nvSpPr>
          <p:cNvPr id="6" name="Slide Number Placeholder 5"/>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54922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38031D-30B0-48F1-BD99-43ECC6330D1B}" type="datetime1">
              <a:rPr lang="en-IN" smtClean="0"/>
              <a:pPr/>
              <a:t>17/11/22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361510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5DD1C8-FC7E-4343-8F3E-6FE6711A5E75}" type="datetime1">
              <a:rPr lang="en-IN" smtClean="0"/>
              <a:pPr/>
              <a:t>17/11/22</a:t>
            </a:fld>
            <a:endParaRPr lang="en-IN"/>
          </a:p>
        </p:txBody>
      </p:sp>
      <p:sp>
        <p:nvSpPr>
          <p:cNvPr id="8" name="Footer Placeholder 7"/>
          <p:cNvSpPr>
            <a:spLocks noGrp="1"/>
          </p:cNvSpPr>
          <p:nvPr>
            <p:ph type="ftr" sz="quarter" idx="11"/>
          </p:nvPr>
        </p:nvSpPr>
        <p:spPr/>
        <p:txBody>
          <a:bodyPr/>
          <a:lstStyle/>
          <a:p>
            <a:r>
              <a:rPr lang="en-IN"/>
              <a:t>Dept of Humaities &amp; Management</a:t>
            </a:r>
          </a:p>
        </p:txBody>
      </p:sp>
      <p:sp>
        <p:nvSpPr>
          <p:cNvPr id="9" name="Slide Number Placeholder 8"/>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4864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097B86-66B7-409A-9685-7F0AC803FB06}" type="datetime1">
              <a:rPr lang="en-IN" smtClean="0"/>
              <a:pPr/>
              <a:t>17/11/22</a:t>
            </a:fld>
            <a:endParaRPr lang="en-IN"/>
          </a:p>
        </p:txBody>
      </p:sp>
      <p:sp>
        <p:nvSpPr>
          <p:cNvPr id="4" name="Footer Placeholder 3"/>
          <p:cNvSpPr>
            <a:spLocks noGrp="1"/>
          </p:cNvSpPr>
          <p:nvPr>
            <p:ph type="ftr" sz="quarter" idx="11"/>
          </p:nvPr>
        </p:nvSpPr>
        <p:spPr/>
        <p:txBody>
          <a:bodyPr/>
          <a:lstStyle/>
          <a:p>
            <a:r>
              <a:rPr lang="en-IN"/>
              <a:t>Dept of Humaities &amp; Management</a:t>
            </a:r>
          </a:p>
        </p:txBody>
      </p:sp>
      <p:sp>
        <p:nvSpPr>
          <p:cNvPr id="5" name="Slide Number Placeholder 4"/>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41673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49141-1263-4A5C-9733-3868361A9D25}" type="datetime1">
              <a:rPr lang="en-IN" smtClean="0"/>
              <a:pPr/>
              <a:t>17/11/22</a:t>
            </a:fld>
            <a:endParaRPr lang="en-IN"/>
          </a:p>
        </p:txBody>
      </p:sp>
      <p:sp>
        <p:nvSpPr>
          <p:cNvPr id="3" name="Footer Placeholder 2"/>
          <p:cNvSpPr>
            <a:spLocks noGrp="1"/>
          </p:cNvSpPr>
          <p:nvPr>
            <p:ph type="ftr" sz="quarter" idx="11"/>
          </p:nvPr>
        </p:nvSpPr>
        <p:spPr/>
        <p:txBody>
          <a:bodyPr/>
          <a:lstStyle/>
          <a:p>
            <a:r>
              <a:rPr lang="en-IN"/>
              <a:t>Dept of Humaities &amp; Management</a:t>
            </a:r>
          </a:p>
        </p:txBody>
      </p:sp>
      <p:sp>
        <p:nvSpPr>
          <p:cNvPr id="4" name="Slide Number Placeholder 3"/>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04091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FB21E-24E8-421E-A5C0-5C74F7330E2D}" type="datetime1">
              <a:rPr lang="en-IN" smtClean="0"/>
              <a:pPr/>
              <a:t>17/11/22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10451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6A8EE-73B9-4698-B7F0-D024816CE622}" type="datetime1">
              <a:rPr lang="en-IN" smtClean="0"/>
              <a:pPr/>
              <a:t>17/11/22</a:t>
            </a:fld>
            <a:endParaRPr lang="en-IN"/>
          </a:p>
        </p:txBody>
      </p:sp>
      <p:sp>
        <p:nvSpPr>
          <p:cNvPr id="6" name="Footer Placeholder 5"/>
          <p:cNvSpPr>
            <a:spLocks noGrp="1"/>
          </p:cNvSpPr>
          <p:nvPr>
            <p:ph type="ftr" sz="quarter" idx="11"/>
          </p:nvPr>
        </p:nvSpPr>
        <p:spPr/>
        <p:txBody>
          <a:bodyPr/>
          <a:lstStyle/>
          <a:p>
            <a:r>
              <a:rPr lang="en-IN"/>
              <a:t>Dept of Humaities &amp; Management</a:t>
            </a:r>
          </a:p>
        </p:txBody>
      </p:sp>
      <p:sp>
        <p:nvSpPr>
          <p:cNvPr id="7" name="Slide Number Placeholder 6"/>
          <p:cNvSpPr>
            <a:spLocks noGrp="1"/>
          </p:cNvSpPr>
          <p:nvPr>
            <p:ph type="sldNum" sz="quarter" idx="12"/>
          </p:nvPr>
        </p:nvSpPr>
        <p:spPr/>
        <p:txBody>
          <a:bodyPr/>
          <a:lstStyle/>
          <a:p>
            <a:fld id="{CF2319C7-9F43-44F7-B49F-C961528D0ECA}" type="slidenum">
              <a:rPr lang="en-IN" smtClean="0"/>
              <a:pPr/>
              <a:t>‹#›</a:t>
            </a:fld>
            <a:endParaRPr lang="en-IN"/>
          </a:p>
        </p:txBody>
      </p:sp>
    </p:spTree>
    <p:extLst>
      <p:ext uri="{BB962C8B-B14F-4D97-AF65-F5344CB8AC3E}">
        <p14:creationId xmlns:p14="http://schemas.microsoft.com/office/powerpoint/2010/main" val="243622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3AF0A-256F-4360-BDB2-8A4D7E4A8384}" type="datetime1">
              <a:rPr lang="en-IN" smtClean="0"/>
              <a:pPr/>
              <a:t>17/11/22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319C7-9F43-44F7-B49F-C961528D0ECA}" type="slidenum">
              <a:rPr lang="en-IN" smtClean="0"/>
              <a:pPr/>
              <a:t>‹#›</a:t>
            </a:fld>
            <a:endParaRPr lang="en-IN"/>
          </a:p>
        </p:txBody>
      </p:sp>
    </p:spTree>
    <p:extLst>
      <p:ext uri="{BB962C8B-B14F-4D97-AF65-F5344CB8AC3E}">
        <p14:creationId xmlns:p14="http://schemas.microsoft.com/office/powerpoint/2010/main" val="327394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D01E6-C5CB-4344-B73E-705EA457A096}" type="datetime1">
              <a:rPr lang="en-IN" smtClean="0">
                <a:solidFill>
                  <a:prstClr val="black">
                    <a:tint val="75000"/>
                  </a:prstClr>
                </a:solidFill>
              </a:rPr>
              <a:pPr/>
              <a:t>17/11/22</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Humaities &amp;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ABCB9-88F3-4243-8498-4A7262EA9E5F}"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975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oleObject" Target="../embeddings/oleObject2.bin"/><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676400"/>
            <a:ext cx="6477000" cy="1828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en-US" sz="2400" b="1" dirty="0">
              <a:solidFill>
                <a:prstClr val="white"/>
              </a:solidFill>
              <a:latin typeface="Arial" pitchFamily="34" charset="0"/>
              <a:cs typeface="Arial" pitchFamily="34" charset="0"/>
            </a:endParaRPr>
          </a:p>
          <a:p>
            <a:pPr algn="r"/>
            <a:r>
              <a:rPr lang="en-US" sz="2400" b="1" dirty="0">
                <a:solidFill>
                  <a:prstClr val="white"/>
                </a:solidFill>
                <a:latin typeface="Arial" pitchFamily="34" charset="0"/>
                <a:cs typeface="Arial" pitchFamily="34" charset="0"/>
              </a:rPr>
              <a:t>Sixth/Seventh Semester</a:t>
            </a:r>
          </a:p>
          <a:p>
            <a:pPr algn="r"/>
            <a:r>
              <a:rPr lang="en-US" sz="2400" b="1" dirty="0">
                <a:solidFill>
                  <a:prstClr val="white"/>
                </a:solidFill>
                <a:latin typeface="Arial" pitchFamily="34" charset="0"/>
                <a:cs typeface="Arial" pitchFamily="34" charset="0"/>
              </a:rPr>
              <a:t>Essentials of Management</a:t>
            </a:r>
          </a:p>
          <a:p>
            <a:pPr algn="r"/>
            <a:r>
              <a:rPr lang="en-US" sz="2400" b="1" dirty="0">
                <a:solidFill>
                  <a:prstClr val="white"/>
                </a:solidFill>
                <a:latin typeface="Arial" pitchFamily="34" charset="0"/>
                <a:cs typeface="Arial" pitchFamily="34" charset="0"/>
              </a:rPr>
              <a:t>HUM-4001</a:t>
            </a:r>
          </a:p>
          <a:p>
            <a:pPr algn="r"/>
            <a:r>
              <a:rPr lang="en-US" sz="2400" b="1" dirty="0">
                <a:solidFill>
                  <a:prstClr val="white"/>
                </a:solidFill>
                <a:latin typeface="Arial" pitchFamily="34" charset="0"/>
                <a:cs typeface="Arial" pitchFamily="34" charset="0"/>
              </a:rPr>
              <a:t>Strategic Planning Tools </a:t>
            </a:r>
            <a:endParaRPr lang="en-IN" b="1" dirty="0">
              <a:solidFill>
                <a:prstClr val="white"/>
              </a:solidFill>
            </a:endParaRPr>
          </a:p>
        </p:txBody>
      </p:sp>
      <p:sp>
        <p:nvSpPr>
          <p:cNvPr id="5" name="Rectangle 4"/>
          <p:cNvSpPr/>
          <p:nvPr/>
        </p:nvSpPr>
        <p:spPr>
          <a:xfrm>
            <a:off x="6934200" y="1676400"/>
            <a:ext cx="1866900" cy="18288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IN">
              <a:solidFill>
                <a:prstClr val="white"/>
              </a:solidFill>
            </a:endParaRPr>
          </a:p>
        </p:txBody>
      </p:sp>
      <p:sp>
        <p:nvSpPr>
          <p:cNvPr id="6" name="TextBox 5"/>
          <p:cNvSpPr txBox="1"/>
          <p:nvPr/>
        </p:nvSpPr>
        <p:spPr>
          <a:xfrm>
            <a:off x="576737" y="4869160"/>
            <a:ext cx="8003232" cy="707886"/>
          </a:xfrm>
          <a:prstGeom prst="rect">
            <a:avLst/>
          </a:prstGeom>
          <a:noFill/>
        </p:spPr>
        <p:txBody>
          <a:bodyPr wrap="square" rtlCol="0">
            <a:spAutoFit/>
          </a:bodyPr>
          <a:lstStyle/>
          <a:p>
            <a:r>
              <a:rPr lang="en-US" sz="2000" i="1">
                <a:solidFill>
                  <a:prstClr val="black"/>
                </a:solidFill>
              </a:rPr>
              <a:t>Faculty</a:t>
            </a:r>
            <a:r>
              <a:rPr lang="en-US" sz="2000" i="1" dirty="0">
                <a:solidFill>
                  <a:prstClr val="black"/>
                </a:solidFill>
              </a:rPr>
              <a:t>, Dept. of Humanities and Management, </a:t>
            </a:r>
          </a:p>
          <a:p>
            <a:r>
              <a:rPr lang="en-US" sz="2000" i="1" dirty="0">
                <a:solidFill>
                  <a:prstClr val="black"/>
                </a:solidFill>
              </a:rPr>
              <a:t>Manipal Institute of Technology - Manipal</a:t>
            </a:r>
            <a:endParaRPr lang="en-IN" sz="2000" i="1" dirty="0">
              <a:solidFill>
                <a:prstClr val="black"/>
              </a:solidFill>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57200" y="381000"/>
            <a:ext cx="1219200" cy="11070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930" y="2255043"/>
            <a:ext cx="1487437" cy="67151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335642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35"/>
          <p:cNvGrpSpPr>
            <a:grpSpLocks/>
          </p:cNvGrpSpPr>
          <p:nvPr/>
        </p:nvGrpSpPr>
        <p:grpSpPr bwMode="auto">
          <a:xfrm>
            <a:off x="5602288" y="727075"/>
            <a:ext cx="3238500" cy="5313363"/>
            <a:chOff x="5602819" y="727075"/>
            <a:chExt cx="3238507" cy="5313363"/>
          </a:xfrm>
        </p:grpSpPr>
        <p:cxnSp>
          <p:nvCxnSpPr>
            <p:cNvPr id="25" name="Straight Connector 24"/>
            <p:cNvCxnSpPr/>
            <p:nvPr/>
          </p:nvCxnSpPr>
          <p:spPr bwMode="auto">
            <a:xfrm rot="5400000" flipH="1" flipV="1">
              <a:off x="7090912" y="4138411"/>
              <a:ext cx="1127498" cy="2373330"/>
            </a:xfrm>
            <a:prstGeom prst="line">
              <a:avLst/>
            </a:prstGeom>
            <a:ln w="47625" cap="flat" cmpd="sng" algn="ctr">
              <a:gradFill flip="none" rotWithShape="1">
                <a:gsLst>
                  <a:gs pos="0">
                    <a:schemeClr val="bg1">
                      <a:lumMod val="50000"/>
                    </a:schemeClr>
                  </a:gs>
                  <a:gs pos="66000">
                    <a:srgbClr val="FFFFFF">
                      <a:alpha val="0"/>
                    </a:srgbClr>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bwMode="auto">
            <a:xfrm rot="5400000" flipH="1" flipV="1">
              <a:off x="6225735" y="4138411"/>
              <a:ext cx="1127498" cy="2373330"/>
            </a:xfrm>
            <a:prstGeom prst="line">
              <a:avLst/>
            </a:prstGeom>
            <a:ln w="47625" cap="flat" cmpd="sng" algn="ctr">
              <a:gradFill flip="none" rotWithShape="1">
                <a:gsLst>
                  <a:gs pos="0">
                    <a:schemeClr val="bg1">
                      <a:lumMod val="50000"/>
                    </a:schemeClr>
                  </a:gs>
                  <a:gs pos="66000">
                    <a:srgbClr val="FFFFFF">
                      <a:alpha val="0"/>
                    </a:srgbClr>
                  </a:gs>
                </a:gsLst>
                <a:lin ang="0" scaled="1"/>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4613" name="Group 61"/>
            <p:cNvGrpSpPr>
              <a:grpSpLocks/>
            </p:cNvGrpSpPr>
            <p:nvPr/>
          </p:nvGrpSpPr>
          <p:grpSpPr bwMode="auto">
            <a:xfrm>
              <a:off x="5819775" y="727075"/>
              <a:ext cx="2155825" cy="5313363"/>
              <a:chOff x="998321" y="1264888"/>
              <a:chExt cx="1669338" cy="4114801"/>
            </a:xfrm>
          </p:grpSpPr>
          <p:cxnSp>
            <p:nvCxnSpPr>
              <p:cNvPr id="28" name="Straight Connector 27"/>
              <p:cNvCxnSpPr/>
              <p:nvPr/>
            </p:nvCxnSpPr>
            <p:spPr>
              <a:xfrm>
                <a:off x="998732" y="4724419"/>
                <a:ext cx="656428"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195415" y="4190859"/>
                <a:ext cx="657657"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395785" y="3657300"/>
                <a:ext cx="656428"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604760" y="3091776"/>
                <a:ext cx="657656" cy="2459"/>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84233" y="2572969"/>
                <a:ext cx="657656"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964934" y="1968105"/>
                <a:ext cx="703140" cy="1230"/>
              </a:xfrm>
              <a:prstGeom prst="line">
                <a:avLst/>
              </a:prstGeom>
              <a:ln w="349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Can 33"/>
              <p:cNvSpPr>
                <a:spLocks noChangeArrowheads="1"/>
              </p:cNvSpPr>
              <p:nvPr/>
            </p:nvSpPr>
            <p:spPr bwMode="auto">
              <a:xfrm rot="1166653">
                <a:off x="2154241" y="1264888"/>
                <a:ext cx="62693" cy="4114801"/>
              </a:xfrm>
              <a:prstGeom prst="can">
                <a:avLst>
                  <a:gd name="adj" fmla="val 24917"/>
                </a:avLst>
              </a:prstGeom>
              <a:gradFill rotWithShape="1">
                <a:gsLst>
                  <a:gs pos="0">
                    <a:schemeClr val="tx1"/>
                  </a:gs>
                  <a:gs pos="45000">
                    <a:srgbClr val="595959"/>
                  </a:gs>
                  <a:gs pos="100000">
                    <a:schemeClr val="tx1"/>
                  </a:gs>
                </a:gsLst>
                <a:lin ang="0"/>
              </a:gradFill>
              <a:ln w="9525">
                <a:solidFill>
                  <a:schemeClr val="tx1"/>
                </a:solidFill>
                <a:round/>
                <a:headEnd/>
                <a:tailEnd/>
              </a:ln>
              <a:effectLst>
                <a:outerShdw dist="23000" dir="5400000" rotWithShape="0">
                  <a:srgbClr val="808080">
                    <a:alpha val="34998"/>
                  </a:srgbClr>
                </a:outerShdw>
              </a:effectLst>
            </p:spPr>
            <p:txBody>
              <a:bodyPr anchor="ctr"/>
              <a:lstStyle/>
              <a:p>
                <a:pPr algn="ctr">
                  <a:defRPr/>
                </a:pPr>
                <a:endParaRPr lang="nb-NO">
                  <a:solidFill>
                    <a:srgbClr val="FFFFFF"/>
                  </a:solidFill>
                  <a:latin typeface="Calibri" charset="0"/>
                  <a:ea typeface="ＭＳ Ｐゴシック" charset="-128"/>
                </a:endParaRPr>
              </a:p>
            </p:txBody>
          </p:sp>
          <p:sp>
            <p:nvSpPr>
              <p:cNvPr id="35" name="Can 34"/>
              <p:cNvSpPr>
                <a:spLocks noChangeArrowheads="1"/>
              </p:cNvSpPr>
              <p:nvPr/>
            </p:nvSpPr>
            <p:spPr bwMode="auto">
              <a:xfrm rot="1166653">
                <a:off x="1463394" y="1264888"/>
                <a:ext cx="63922" cy="4114801"/>
              </a:xfrm>
              <a:prstGeom prst="can">
                <a:avLst>
                  <a:gd name="adj" fmla="val 25034"/>
                </a:avLst>
              </a:prstGeom>
              <a:gradFill rotWithShape="1">
                <a:gsLst>
                  <a:gs pos="0">
                    <a:schemeClr val="tx1"/>
                  </a:gs>
                  <a:gs pos="45000">
                    <a:srgbClr val="595959"/>
                  </a:gs>
                  <a:gs pos="100000">
                    <a:schemeClr val="tx1"/>
                  </a:gs>
                </a:gsLst>
                <a:lin ang="0"/>
              </a:gradFill>
              <a:ln w="9525">
                <a:solidFill>
                  <a:schemeClr val="tx1"/>
                </a:solidFill>
                <a:round/>
                <a:headEnd/>
                <a:tailEnd/>
              </a:ln>
              <a:effectLst>
                <a:outerShdw dist="23000" dir="5400000" rotWithShape="0">
                  <a:srgbClr val="808080">
                    <a:alpha val="34998"/>
                  </a:srgbClr>
                </a:outerShdw>
              </a:effectLst>
            </p:spPr>
            <p:txBody>
              <a:bodyPr anchor="ctr"/>
              <a:lstStyle/>
              <a:p>
                <a:pPr algn="ctr">
                  <a:defRPr/>
                </a:pPr>
                <a:endParaRPr lang="nb-NO">
                  <a:solidFill>
                    <a:srgbClr val="FFFFFF"/>
                  </a:solidFill>
                  <a:latin typeface="Calibri" charset="0"/>
                  <a:ea typeface="ＭＳ Ｐゴシック" charset="-128"/>
                </a:endParaRPr>
              </a:p>
            </p:txBody>
          </p:sp>
        </p:grpSp>
      </p:grpSp>
      <p:grpSp>
        <p:nvGrpSpPr>
          <p:cNvPr id="4" name="Group 12"/>
          <p:cNvGrpSpPr>
            <a:grpSpLocks/>
          </p:cNvGrpSpPr>
          <p:nvPr/>
        </p:nvGrpSpPr>
        <p:grpSpPr bwMode="auto">
          <a:xfrm>
            <a:off x="4625975" y="-2921000"/>
            <a:ext cx="6872288" cy="5568950"/>
            <a:chOff x="6321322" y="-953166"/>
            <a:chExt cx="3309653" cy="3198557"/>
          </a:xfrm>
        </p:grpSpPr>
        <p:sp>
          <p:nvSpPr>
            <p:cNvPr id="12" name="Oval 11"/>
            <p:cNvSpPr/>
            <p:nvPr/>
          </p:nvSpPr>
          <p:spPr>
            <a:xfrm>
              <a:off x="6321322" y="-953166"/>
              <a:ext cx="3309653" cy="3198557"/>
            </a:xfrm>
            <a:prstGeom prst="ellipse">
              <a:avLst/>
            </a:prstGeom>
            <a:gradFill flip="none" rotWithShape="1">
              <a:gsLst>
                <a:gs pos="0">
                  <a:srgbClr val="FFFF00">
                    <a:alpha val="58000"/>
                  </a:srgbClr>
                </a:gs>
                <a:gs pos="29000">
                  <a:srgbClr val="E6FF00">
                    <a:alpha val="34000"/>
                  </a:srgbClr>
                </a:gs>
                <a:gs pos="69000">
                  <a:srgbClr val="E6FF00">
                    <a:alpha val="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37" name="Oval 36"/>
            <p:cNvSpPr/>
            <p:nvPr/>
          </p:nvSpPr>
          <p:spPr>
            <a:xfrm>
              <a:off x="7143250" y="246565"/>
              <a:ext cx="1492351" cy="1593713"/>
            </a:xfrm>
            <a:prstGeom prst="ellipse">
              <a:avLst/>
            </a:prstGeom>
            <a:gradFill flip="none" rotWithShape="1">
              <a:gsLst>
                <a:gs pos="0">
                  <a:schemeClr val="bg1">
                    <a:alpha val="58000"/>
                  </a:schemeClr>
                </a:gs>
                <a:gs pos="43000">
                  <a:srgbClr val="E6FF00">
                    <a:alpha val="34000"/>
                  </a:srgbClr>
                </a:gs>
                <a:gs pos="51000">
                  <a:srgbClr val="E6FF00">
                    <a:alpha val="0"/>
                  </a:srgb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grpSp>
        <p:nvGrpSpPr>
          <p:cNvPr id="5" name="Group 60"/>
          <p:cNvGrpSpPr>
            <a:grpSpLocks/>
          </p:cNvGrpSpPr>
          <p:nvPr/>
        </p:nvGrpSpPr>
        <p:grpSpPr bwMode="auto">
          <a:xfrm>
            <a:off x="5537200" y="2589213"/>
            <a:ext cx="2052638" cy="3363912"/>
            <a:chOff x="2735537" y="2963675"/>
            <a:chExt cx="2052350" cy="3363906"/>
          </a:xfrm>
        </p:grpSpPr>
        <p:grpSp>
          <p:nvGrpSpPr>
            <p:cNvPr id="6" name="Group 53"/>
            <p:cNvGrpSpPr/>
            <p:nvPr/>
          </p:nvGrpSpPr>
          <p:grpSpPr>
            <a:xfrm>
              <a:off x="2820808" y="2963675"/>
              <a:ext cx="1967079" cy="3351462"/>
              <a:chOff x="2593601" y="2696363"/>
              <a:chExt cx="1967079" cy="3351462"/>
            </a:xfrm>
            <a:solidFill>
              <a:schemeClr val="tx1"/>
            </a:solidFill>
          </p:grpSpPr>
          <p:sp>
            <p:nvSpPr>
              <p:cNvPr id="48" name="Oval 47"/>
              <p:cNvSpPr/>
              <p:nvPr/>
            </p:nvSpPr>
            <p:spPr>
              <a:xfrm rot="20370911">
                <a:off x="2918991" y="2696363"/>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 name="Rounded Rectangle 48"/>
              <p:cNvSpPr/>
              <p:nvPr/>
            </p:nvSpPr>
            <p:spPr>
              <a:xfrm rot="430122">
                <a:off x="2672869" y="3366920"/>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 name="Rounded Rectangle 49"/>
              <p:cNvSpPr/>
              <p:nvPr/>
            </p:nvSpPr>
            <p:spPr>
              <a:xfrm rot="430122">
                <a:off x="2593601" y="4472968"/>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 name="Rounded Rectangle 50"/>
              <p:cNvSpPr/>
              <p:nvPr/>
            </p:nvSpPr>
            <p:spPr>
              <a:xfrm rot="430122">
                <a:off x="3321245" y="4342577"/>
                <a:ext cx="298078" cy="118321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2" name="Rounded Rectangle 51"/>
              <p:cNvSpPr/>
              <p:nvPr/>
            </p:nvSpPr>
            <p:spPr>
              <a:xfrm rot="14588117">
                <a:off x="3765098" y="2703540"/>
                <a:ext cx="298078" cy="129308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7" name="Group 54"/>
            <p:cNvGrpSpPr/>
            <p:nvPr/>
          </p:nvGrpSpPr>
          <p:grpSpPr>
            <a:xfrm>
              <a:off x="2735537" y="2976119"/>
              <a:ext cx="1967079" cy="3351462"/>
              <a:chOff x="2593601" y="2696363"/>
              <a:chExt cx="1967079" cy="3351462"/>
            </a:xfrm>
            <a:gradFill>
              <a:gsLst>
                <a:gs pos="0">
                  <a:schemeClr val="tx1"/>
                </a:gs>
                <a:gs pos="100000">
                  <a:schemeClr val="tx1">
                    <a:lumMod val="75000"/>
                    <a:lumOff val="25000"/>
                  </a:schemeClr>
                </a:gs>
              </a:gsLst>
              <a:lin ang="16200000" scaled="0"/>
            </a:gradFill>
          </p:grpSpPr>
          <p:sp>
            <p:nvSpPr>
              <p:cNvPr id="56" name="Oval 55"/>
              <p:cNvSpPr/>
              <p:nvPr/>
            </p:nvSpPr>
            <p:spPr>
              <a:xfrm rot="20370911">
                <a:off x="2918991" y="2696363"/>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7" name="Rounded Rectangle 56"/>
              <p:cNvSpPr/>
              <p:nvPr/>
            </p:nvSpPr>
            <p:spPr>
              <a:xfrm rot="430122">
                <a:off x="2672869" y="3366920"/>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8" name="Rounded Rectangle 57"/>
              <p:cNvSpPr/>
              <p:nvPr/>
            </p:nvSpPr>
            <p:spPr>
              <a:xfrm rot="430122">
                <a:off x="2593601" y="4472968"/>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9" name="Rounded Rectangle 58"/>
              <p:cNvSpPr/>
              <p:nvPr/>
            </p:nvSpPr>
            <p:spPr>
              <a:xfrm rot="430122">
                <a:off x="3321245" y="4342577"/>
                <a:ext cx="298078" cy="118321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0" name="Rounded Rectangle 59"/>
              <p:cNvSpPr/>
              <p:nvPr/>
            </p:nvSpPr>
            <p:spPr>
              <a:xfrm rot="14588117">
                <a:off x="3765098" y="2703540"/>
                <a:ext cx="298078" cy="129308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41" name="Rectangle 40"/>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40"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DDE838"/>
              </a:gs>
              <a:gs pos="100000">
                <a:srgbClr val="C1CA38"/>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chemeClr val="bg1"/>
                </a:solidFill>
                <a:ea typeface="ＭＳ Ｐゴシック" panose="020B0600070205080204" pitchFamily="34" charset="-128"/>
              </a:rPr>
              <a:t>OPPORTUNITIES</a:t>
            </a:r>
            <a:endParaRPr lang="en-US" sz="1500" b="1">
              <a:solidFill>
                <a:schemeClr val="bg1"/>
              </a:solidFill>
              <a:ea typeface="ＭＳ Ｐゴシック" panose="020B0600070205080204" pitchFamily="34" charset="-128"/>
            </a:endParaRPr>
          </a:p>
        </p:txBody>
      </p:sp>
      <p:sp>
        <p:nvSpPr>
          <p:cNvPr id="39"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
        <p:nvSpPr>
          <p:cNvPr id="47" name="TextBox 1"/>
          <p:cNvSpPr txBox="1">
            <a:spLocks noChangeArrowheads="1"/>
          </p:cNvSpPr>
          <p:nvPr/>
        </p:nvSpPr>
        <p:spPr bwMode="auto">
          <a:xfrm>
            <a:off x="1387475" y="1514475"/>
            <a:ext cx="32877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Chances to make greater profits in the environment - External attractive factors that represent the reason for an organization to exist &amp; develop.</a:t>
            </a:r>
          </a:p>
        </p:txBody>
      </p:sp>
      <p:sp>
        <p:nvSpPr>
          <p:cNvPr id="53" name="TextBox 40"/>
          <p:cNvSpPr txBox="1">
            <a:spLocks noChangeArrowheads="1"/>
          </p:cNvSpPr>
          <p:nvPr/>
        </p:nvSpPr>
        <p:spPr bwMode="auto">
          <a:xfrm>
            <a:off x="1387475" y="2381250"/>
            <a:ext cx="2968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Arise when an organization can take benefit of conditions in its environment to plan and execute strategies that enable it to become more profitable.</a:t>
            </a:r>
          </a:p>
        </p:txBody>
      </p:sp>
      <p:sp>
        <p:nvSpPr>
          <p:cNvPr id="54" name="TextBox 41"/>
          <p:cNvSpPr txBox="1">
            <a:spLocks noChangeArrowheads="1"/>
          </p:cNvSpPr>
          <p:nvPr/>
        </p:nvSpPr>
        <p:spPr bwMode="auto">
          <a:xfrm>
            <a:off x="1387475" y="3467100"/>
            <a:ext cx="32385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Organization should be careful and recognize the opportunities and grasp them whenever they arise. Opportunities may arise from market, competition, industry/government and technology.</a:t>
            </a:r>
          </a:p>
        </p:txBody>
      </p:sp>
      <p:sp>
        <p:nvSpPr>
          <p:cNvPr id="55" name="TextBox 43"/>
          <p:cNvSpPr txBox="1">
            <a:spLocks noChangeArrowheads="1"/>
          </p:cNvSpPr>
          <p:nvPr/>
        </p:nvSpPr>
        <p:spPr bwMode="auto">
          <a:xfrm>
            <a:off x="1387475" y="4578350"/>
            <a:ext cx="32877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Rapid market growth, Rival firms are complacent, Changing customer needs/tastes, New uses for product discovered, Economic boom, Government deregulation, Sales decline for a substitute product .</a:t>
            </a:r>
          </a:p>
        </p:txBody>
      </p:sp>
      <p:grpSp>
        <p:nvGrpSpPr>
          <p:cNvPr id="8" name="Group 19"/>
          <p:cNvGrpSpPr>
            <a:grpSpLocks/>
          </p:cNvGrpSpPr>
          <p:nvPr/>
        </p:nvGrpSpPr>
        <p:grpSpPr bwMode="auto">
          <a:xfrm>
            <a:off x="1044575" y="1587500"/>
            <a:ext cx="250825" cy="250825"/>
            <a:chOff x="530225" y="5016500"/>
            <a:chExt cx="393700" cy="393700"/>
          </a:xfrm>
        </p:grpSpPr>
        <p:sp>
          <p:nvSpPr>
            <p:cNvPr id="24601"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3" name="Isosceles Triangle 6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9" name="Group 19"/>
          <p:cNvGrpSpPr>
            <a:grpSpLocks/>
          </p:cNvGrpSpPr>
          <p:nvPr/>
        </p:nvGrpSpPr>
        <p:grpSpPr bwMode="auto">
          <a:xfrm>
            <a:off x="1041400" y="2454275"/>
            <a:ext cx="250825" cy="250825"/>
            <a:chOff x="530225" y="5016500"/>
            <a:chExt cx="393700" cy="393700"/>
          </a:xfrm>
        </p:grpSpPr>
        <p:sp>
          <p:nvSpPr>
            <p:cNvPr id="24599"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6" name="Isosceles Triangle 65"/>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0" name="Group 19"/>
          <p:cNvGrpSpPr>
            <a:grpSpLocks/>
          </p:cNvGrpSpPr>
          <p:nvPr/>
        </p:nvGrpSpPr>
        <p:grpSpPr bwMode="auto">
          <a:xfrm>
            <a:off x="1038225" y="3563938"/>
            <a:ext cx="250825" cy="250825"/>
            <a:chOff x="530225" y="5016500"/>
            <a:chExt cx="393700" cy="393700"/>
          </a:xfrm>
        </p:grpSpPr>
        <p:sp>
          <p:nvSpPr>
            <p:cNvPr id="24597"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9" name="Isosceles Triangle 6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1" name="Group 19"/>
          <p:cNvGrpSpPr>
            <a:grpSpLocks/>
          </p:cNvGrpSpPr>
          <p:nvPr/>
        </p:nvGrpSpPr>
        <p:grpSpPr bwMode="auto">
          <a:xfrm>
            <a:off x="1033463" y="4673600"/>
            <a:ext cx="250825" cy="250825"/>
            <a:chOff x="530225" y="5016500"/>
            <a:chExt cx="393700" cy="393700"/>
          </a:xfrm>
        </p:grpSpPr>
        <p:sp>
          <p:nvSpPr>
            <p:cNvPr id="24595"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2" name="Isosceles Triangle 71"/>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1054598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nodeType="afterGroup">
                            <p:stCondLst>
                              <p:cond delay="500"/>
                            </p:stCondLst>
                            <p:childTnLst>
                              <p:par>
                                <p:cTn id="11" presetID="26" presetClass="emph" presetSubtype="0" fill="hold" grpId="1" nodeType="afterEffect">
                                  <p:stCondLst>
                                    <p:cond delay="0"/>
                                  </p:stCondLst>
                                  <p:childTnLst>
                                    <p:animEffect transition="out" filter="fade">
                                      <p:cBhvr>
                                        <p:cTn id="12" dur="500" tmFilter="0, 0; .2, .5; .8, .5; 1, 0"/>
                                        <p:tgtEl>
                                          <p:spTgt spid="40"/>
                                        </p:tgtEl>
                                      </p:cBhvr>
                                    </p:animEffect>
                                    <p:animScale>
                                      <p:cBhvr>
                                        <p:cTn id="13" dur="250" autoRev="1" fill="hold"/>
                                        <p:tgtEl>
                                          <p:spTgt spid="40"/>
                                        </p:tgtEl>
                                      </p:cBhvr>
                                      <p:by x="105000" y="105000"/>
                                    </p:animScale>
                                  </p:childTnLst>
                                </p:cTn>
                              </p:par>
                              <p:par>
                                <p:cTn id="14" presetID="22" presetClass="entr" presetSubtype="1" fill="hold" nodeType="withEffect">
                                  <p:stCondLst>
                                    <p:cond delay="30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1000"/>
                                        <p:tgtEl>
                                          <p:spTgt spid="41"/>
                                        </p:tgtEl>
                                      </p:cBhvr>
                                    </p:animEffect>
                                  </p:childTnLst>
                                </p:cTn>
                              </p:par>
                            </p:childTnLst>
                          </p:cTn>
                        </p:par>
                        <p:par>
                          <p:cTn id="17" fill="hold" nodeType="afterGroup">
                            <p:stCondLst>
                              <p:cond delay="18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1000" fill="hold"/>
                                        <p:tgtEl>
                                          <p:spTgt spid="2"/>
                                        </p:tgtEl>
                                        <p:attrNameLst>
                                          <p:attrName>ppt_x</p:attrName>
                                        </p:attrNameLst>
                                      </p:cBhvr>
                                      <p:tavLst>
                                        <p:tav tm="0">
                                          <p:val>
                                            <p:strVal val="1+#ppt_w/2"/>
                                          </p:val>
                                        </p:tav>
                                        <p:tav tm="100000">
                                          <p:val>
                                            <p:strVal val="#ppt_x"/>
                                          </p:val>
                                        </p:tav>
                                      </p:tavLst>
                                    </p:anim>
                                    <p:anim calcmode="lin" valueType="num">
                                      <p:cBhvr additive="base">
                                        <p:cTn id="21" dur="10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0-#ppt_w/2"/>
                                          </p:val>
                                        </p:tav>
                                        <p:tav tm="100000">
                                          <p:val>
                                            <p:strVal val="#ppt_x"/>
                                          </p:val>
                                        </p:tav>
                                      </p:tavLst>
                                    </p:anim>
                                    <p:anim calcmode="lin" valueType="num">
                                      <p:cBhvr additive="base">
                                        <p:cTn id="25" dur="1000" fill="hold"/>
                                        <p:tgtEl>
                                          <p:spTgt spid="5"/>
                                        </p:tgtEl>
                                        <p:attrNameLst>
                                          <p:attrName>ppt_y</p:attrName>
                                        </p:attrNameLst>
                                      </p:cBhvr>
                                      <p:tavLst>
                                        <p:tav tm="0">
                                          <p:val>
                                            <p:strVal val="#ppt_y"/>
                                          </p:val>
                                        </p:tav>
                                        <p:tav tm="100000">
                                          <p:val>
                                            <p:strVal val="#ppt_y"/>
                                          </p:val>
                                        </p:tav>
                                      </p:tavLst>
                                    </p:anim>
                                  </p:childTnLst>
                                </p:cTn>
                              </p:par>
                              <p:par>
                                <p:cTn id="26" presetID="64" presetClass="path" presetSubtype="0" accel="50000" decel="50000" fill="hold" nodeType="withEffect">
                                  <p:stCondLst>
                                    <p:cond delay="1000"/>
                                  </p:stCondLst>
                                  <p:childTnLst>
                                    <p:animMotion origin="layout" path="M 1.66667E-6 8.41813E-7 L 0.02118 -0.08326 " pathEditMode="relative" rAng="0" ptsTypes="AA">
                                      <p:cBhvr>
                                        <p:cTn id="27" dur="1000" fill="hold"/>
                                        <p:tgtEl>
                                          <p:spTgt spid="5"/>
                                        </p:tgtEl>
                                        <p:attrNameLst>
                                          <p:attrName>ppt_x</p:attrName>
                                          <p:attrName>ppt_y</p:attrName>
                                        </p:attrNameLst>
                                      </p:cBhvr>
                                      <p:rCtr x="1100" y="-4200"/>
                                    </p:animMotion>
                                  </p:childTnLst>
                                </p:cTn>
                              </p:par>
                              <p:par>
                                <p:cTn id="28" presetID="53" presetClass="entr" presetSubtype="0" fill="hold" nodeType="withEffect">
                                  <p:stCondLst>
                                    <p:cond delay="14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Effect transition="in" filter="fade">
                                      <p:cBhvr>
                                        <p:cTn id="32" dur="1000"/>
                                        <p:tgtEl>
                                          <p:spTgt spid="4"/>
                                        </p:tgtEl>
                                      </p:cBhvr>
                                    </p:animEffect>
                                  </p:childTnLst>
                                </p:cTn>
                              </p:par>
                            </p:childTnLst>
                          </p:cTn>
                        </p:par>
                        <p:par>
                          <p:cTn id="33" fill="hold" nodeType="afterGroup">
                            <p:stCondLst>
                              <p:cond delay="4200"/>
                            </p:stCondLst>
                            <p:childTnLst>
                              <p:par>
                                <p:cTn id="34" presetID="22" presetClass="entr" presetSubtype="8"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1000"/>
                                        <p:tgtEl>
                                          <p:spTgt spid="47"/>
                                        </p:tgtEl>
                                      </p:cBhvr>
                                    </p:animEffect>
                                  </p:childTnLst>
                                </p:cTn>
                              </p:par>
                              <p:par>
                                <p:cTn id="37" presetID="22" presetClass="entr" presetSubtype="8"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1000"/>
                                        <p:tgtEl>
                                          <p:spTgt spid="8"/>
                                        </p:tgtEl>
                                      </p:cBhvr>
                                    </p:animEffect>
                                  </p:childTnLst>
                                </p:cTn>
                              </p:par>
                            </p:childTnLst>
                          </p:cTn>
                        </p:par>
                        <p:par>
                          <p:cTn id="40" fill="hold" nodeType="afterGroup">
                            <p:stCondLst>
                              <p:cond delay="5200"/>
                            </p:stCondLst>
                            <p:childTnLst>
                              <p:par>
                                <p:cTn id="41" presetID="22" presetClass="entr" presetSubtype="8"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1000"/>
                                        <p:tgtEl>
                                          <p:spTgt spid="53"/>
                                        </p:tgtEl>
                                      </p:cBhvr>
                                    </p:animEffect>
                                  </p:childTnLst>
                                </p:cTn>
                              </p:par>
                              <p:par>
                                <p:cTn id="44" presetID="22" presetClass="entr" presetSubtype="8"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1000"/>
                                        <p:tgtEl>
                                          <p:spTgt spid="9"/>
                                        </p:tgtEl>
                                      </p:cBhvr>
                                    </p:animEffect>
                                  </p:childTnLst>
                                </p:cTn>
                              </p:par>
                            </p:childTnLst>
                          </p:cTn>
                        </p:par>
                        <p:par>
                          <p:cTn id="47" fill="hold" nodeType="afterGroup">
                            <p:stCondLst>
                              <p:cond delay="6200"/>
                            </p:stCondLst>
                            <p:childTnLst>
                              <p:par>
                                <p:cTn id="48" presetID="22" presetClass="entr" presetSubtype="8"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1000"/>
                                        <p:tgtEl>
                                          <p:spTgt spid="54"/>
                                        </p:tgtEl>
                                      </p:cBhvr>
                                    </p:animEffect>
                                  </p:childTnLst>
                                </p:cTn>
                              </p:par>
                              <p:par>
                                <p:cTn id="51" presetID="22" presetClass="entr" presetSubtype="8"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1000"/>
                                        <p:tgtEl>
                                          <p:spTgt spid="10"/>
                                        </p:tgtEl>
                                      </p:cBhvr>
                                    </p:animEffect>
                                  </p:childTnLst>
                                </p:cTn>
                              </p:par>
                            </p:childTnLst>
                          </p:cTn>
                        </p:par>
                        <p:par>
                          <p:cTn id="54" fill="hold" nodeType="afterGroup">
                            <p:stCondLst>
                              <p:cond delay="7200"/>
                            </p:stCondLst>
                            <p:childTnLst>
                              <p:par>
                                <p:cTn id="55" presetID="22" presetClass="entr" presetSubtype="8"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1000"/>
                                        <p:tgtEl>
                                          <p:spTgt spid="55"/>
                                        </p:tgtEl>
                                      </p:cBhvr>
                                    </p:animEffect>
                                  </p:childTnLst>
                                </p:cTn>
                              </p:par>
                              <p:par>
                                <p:cTn id="58" presetID="22" presetClass="entr" presetSubtype="8"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7" grpId="0"/>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26629" name="TextBox 3"/>
          <p:cNvSpPr txBox="1">
            <a:spLocks noChangeArrowheads="1"/>
          </p:cNvSpPr>
          <p:nvPr/>
        </p:nvSpPr>
        <p:spPr bwMode="auto">
          <a:xfrm>
            <a:off x="360363" y="276225"/>
            <a:ext cx="2586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FFFF"/>
                </a:solidFill>
                <a:ea typeface="ＭＳ Ｐゴシック" panose="020B0600070205080204" pitchFamily="34" charset="-128"/>
              </a:rPr>
              <a:t>SWOT</a:t>
            </a:r>
            <a:r>
              <a:rPr lang="en-US" sz="1800">
                <a:solidFill>
                  <a:srgbClr val="FFFFFF"/>
                </a:solidFill>
                <a:ea typeface="ＭＳ Ｐゴシック" panose="020B0600070205080204" pitchFamily="34" charset="-128"/>
              </a:rPr>
              <a:t> ANALYSIS - THREAT</a:t>
            </a:r>
          </a:p>
        </p:txBody>
      </p:sp>
      <p:grpSp>
        <p:nvGrpSpPr>
          <p:cNvPr id="2" name="Group 28"/>
          <p:cNvGrpSpPr/>
          <p:nvPr/>
        </p:nvGrpSpPr>
        <p:grpSpPr>
          <a:xfrm>
            <a:off x="4823980" y="2372490"/>
            <a:ext cx="2038644" cy="3215840"/>
            <a:chOff x="5719655" y="1562090"/>
            <a:chExt cx="2470111" cy="3896455"/>
          </a:xfrm>
          <a:gradFill flip="none" rotWithShape="1">
            <a:gsLst>
              <a:gs pos="0">
                <a:schemeClr val="tx1">
                  <a:lumMod val="75000"/>
                  <a:lumOff val="25000"/>
                </a:schemeClr>
              </a:gs>
              <a:gs pos="100000">
                <a:schemeClr val="tx1">
                  <a:lumMod val="50000"/>
                  <a:lumOff val="50000"/>
                </a:schemeClr>
              </a:gs>
            </a:gsLst>
            <a:lin ang="16200000" scaled="0"/>
            <a:tileRect/>
          </a:gradFill>
          <a:effectLst>
            <a:outerShdw dist="76200" dir="21300000" algn="tl" rotWithShape="0">
              <a:srgbClr val="000000"/>
            </a:outerShdw>
            <a:reflection stA="34000" endPos="29000" dist="12700" dir="5400000" sy="-100000" algn="bl" rotWithShape="0"/>
          </a:effectLst>
        </p:grpSpPr>
        <p:sp>
          <p:nvSpPr>
            <p:cNvPr id="30" name="Oval 29"/>
            <p:cNvSpPr/>
            <p:nvPr/>
          </p:nvSpPr>
          <p:spPr>
            <a:xfrm>
              <a:off x="7474561" y="156209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 name="Rounded Rectangle 30"/>
            <p:cNvSpPr/>
            <p:nvPr/>
          </p:nvSpPr>
          <p:spPr>
            <a:xfrm rot="899540">
              <a:off x="6554734" y="2143034"/>
              <a:ext cx="989399" cy="1712831"/>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 name="Rounded Rectangle 31"/>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 name="Rounded Rectangle 32"/>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Rounded Rectangle 33"/>
            <p:cNvSpPr/>
            <p:nvPr/>
          </p:nvSpPr>
          <p:spPr>
            <a:xfrm rot="14157995">
              <a:off x="6322453" y="1848921"/>
              <a:ext cx="361165"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35" name="Oval 34"/>
          <p:cNvSpPr/>
          <p:nvPr/>
        </p:nvSpPr>
        <p:spPr>
          <a:xfrm>
            <a:off x="6383267" y="5129972"/>
            <a:ext cx="2281376" cy="649363"/>
          </a:xfrm>
          <a:prstGeom prst="ellipse">
            <a:avLst/>
          </a:prstGeom>
          <a:gradFill flip="none" rotWithShape="1">
            <a:gsLst>
              <a:gs pos="0">
                <a:schemeClr val="tx1">
                  <a:lumMod val="85000"/>
                  <a:lumOff val="15000"/>
                </a:schemeClr>
              </a:gs>
              <a:gs pos="53000">
                <a:schemeClr val="bg1">
                  <a:lumMod val="65000"/>
                </a:schemeClr>
              </a:gs>
              <a:gs pos="100000">
                <a:schemeClr val="tx1">
                  <a:lumMod val="85000"/>
                  <a:lumOff val="15000"/>
                </a:schemeClr>
              </a:gs>
            </a:gsLst>
            <a:lin ang="0" scaled="1"/>
            <a:tileRect/>
          </a:gradFill>
          <a:ln>
            <a:noFill/>
          </a:ln>
          <a:effectLst>
            <a:innerShdw blurRad="193675" dist="139700" dir="15060000">
              <a:srgbClr val="000000">
                <a:alpha val="77000"/>
              </a:srgbClr>
            </a:innerShdw>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36" name="Can 35"/>
          <p:cNvSpPr/>
          <p:nvPr/>
        </p:nvSpPr>
        <p:spPr>
          <a:xfrm rot="362865">
            <a:off x="7464425" y="4565650"/>
            <a:ext cx="131763" cy="1209675"/>
          </a:xfrm>
          <a:prstGeom prst="can">
            <a:avLst/>
          </a:prstGeom>
          <a:gradFill>
            <a:gsLst>
              <a:gs pos="0">
                <a:schemeClr val="tx1">
                  <a:lumMod val="85000"/>
                  <a:lumOff val="15000"/>
                </a:schemeClr>
              </a:gs>
              <a:gs pos="100000">
                <a:schemeClr val="tx1">
                  <a:lumMod val="65000"/>
                  <a:lumOff val="3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37" name="Isosceles Triangle 36"/>
          <p:cNvSpPr/>
          <p:nvPr/>
        </p:nvSpPr>
        <p:spPr>
          <a:xfrm>
            <a:off x="7021169" y="4086036"/>
            <a:ext cx="1104784" cy="952400"/>
          </a:xfrm>
          <a:prstGeom prst="triangle">
            <a:avLst/>
          </a:prstGeom>
          <a:gradFill>
            <a:gsLst>
              <a:gs pos="100000">
                <a:srgbClr val="E6FF00"/>
              </a:gs>
              <a:gs pos="0">
                <a:srgbClr val="FF8D00"/>
              </a:gs>
            </a:gsLst>
          </a:gradFill>
          <a:ln>
            <a:noFill/>
          </a:ln>
          <a:effectLst/>
          <a:scene3d>
            <a:camera prst="perspectiveFront">
              <a:rot lat="0" lon="2699977" rev="20999999"/>
            </a:camera>
            <a:lightRig rig="threePt" dir="t"/>
          </a:scene3d>
          <a:sp3d extrusionH="133350" contourW="12700">
            <a:extrusionClr>
              <a:schemeClr val="bg1"/>
            </a:extrusionClr>
            <a:contourClr>
              <a:schemeClr val="tx1">
                <a:lumMod val="50000"/>
                <a:lumOff val="50000"/>
              </a:schemeClr>
            </a:contourClr>
          </a:sp3d>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4800" b="1" dirty="0">
                <a:solidFill>
                  <a:schemeClr val="tx1"/>
                </a:solidFill>
              </a:rPr>
              <a:t>!</a:t>
            </a:r>
          </a:p>
        </p:txBody>
      </p:sp>
      <p:sp>
        <p:nvSpPr>
          <p:cNvPr id="19471" name="TextBox 3"/>
          <p:cNvSpPr txBox="1">
            <a:spLocks noChangeArrowheads="1"/>
          </p:cNvSpPr>
          <p:nvPr/>
        </p:nvSpPr>
        <p:spPr bwMode="auto">
          <a:xfrm>
            <a:off x="6618288" y="1725613"/>
            <a:ext cx="3603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4200">
                <a:solidFill>
                  <a:srgbClr val="FF0000"/>
                </a:solidFill>
                <a:ea typeface="ＭＳ Ｐゴシック" panose="020B0600070205080204" pitchFamily="34" charset="-128"/>
              </a:rPr>
              <a:t>!</a:t>
            </a:r>
          </a:p>
        </p:txBody>
      </p:sp>
      <p:grpSp>
        <p:nvGrpSpPr>
          <p:cNvPr id="3" name="Group 49"/>
          <p:cNvGrpSpPr>
            <a:grpSpLocks/>
          </p:cNvGrpSpPr>
          <p:nvPr/>
        </p:nvGrpSpPr>
        <p:grpSpPr bwMode="auto">
          <a:xfrm>
            <a:off x="9556750" y="2195513"/>
            <a:ext cx="1255713" cy="3392487"/>
            <a:chOff x="3294141" y="2241570"/>
            <a:chExt cx="1254834" cy="3392724"/>
          </a:xfrm>
        </p:grpSpPr>
        <p:grpSp>
          <p:nvGrpSpPr>
            <p:cNvPr id="4" name="Group 40"/>
            <p:cNvGrpSpPr/>
            <p:nvPr/>
          </p:nvGrpSpPr>
          <p:grpSpPr>
            <a:xfrm>
              <a:off x="3346513" y="2241570"/>
              <a:ext cx="1202462" cy="3392724"/>
              <a:chOff x="3346513" y="2241570"/>
              <a:chExt cx="1202462" cy="3392724"/>
            </a:xfrm>
            <a:solidFill>
              <a:schemeClr val="tx1"/>
            </a:solidFill>
          </p:grpSpPr>
          <p:sp>
            <p:nvSpPr>
              <p:cNvPr id="25" name="Oval 24"/>
              <p:cNvSpPr/>
              <p:nvPr/>
            </p:nvSpPr>
            <p:spPr>
              <a:xfrm>
                <a:off x="3669776"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6" name="Rounded Rectangle 25"/>
              <p:cNvSpPr/>
              <p:nvPr/>
            </p:nvSpPr>
            <p:spPr>
              <a:xfrm>
                <a:off x="3557195" y="2920421"/>
                <a:ext cx="816576"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7" name="Rounded Rectangle 26"/>
              <p:cNvSpPr/>
              <p:nvPr/>
            </p:nvSpPr>
            <p:spPr>
              <a:xfrm>
                <a:off x="3628656"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8" name="Rounded Rectangle 27"/>
              <p:cNvSpPr/>
              <p:nvPr/>
            </p:nvSpPr>
            <p:spPr>
              <a:xfrm>
                <a:off x="4026568"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 name="Rounded Rectangle 28"/>
              <p:cNvSpPr/>
              <p:nvPr/>
            </p:nvSpPr>
            <p:spPr>
              <a:xfrm rot="10800000">
                <a:off x="3346513"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 name="Rounded Rectangle 38"/>
              <p:cNvSpPr/>
              <p:nvPr/>
            </p:nvSpPr>
            <p:spPr>
              <a:xfrm rot="10800000">
                <a:off x="4264092"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5" name="Group 41"/>
            <p:cNvGrpSpPr/>
            <p:nvPr/>
          </p:nvGrpSpPr>
          <p:grpSpPr>
            <a:xfrm>
              <a:off x="3294141" y="2241570"/>
              <a:ext cx="1202462" cy="3392724"/>
              <a:chOff x="3346513" y="2241570"/>
              <a:chExt cx="1202462" cy="3392724"/>
            </a:xfrm>
            <a:gradFill>
              <a:gsLst>
                <a:gs pos="0">
                  <a:schemeClr val="tx1">
                    <a:lumMod val="75000"/>
                    <a:lumOff val="25000"/>
                  </a:schemeClr>
                </a:gs>
                <a:gs pos="100000">
                  <a:schemeClr val="tx1">
                    <a:lumMod val="50000"/>
                    <a:lumOff val="50000"/>
                  </a:schemeClr>
                </a:gs>
              </a:gsLst>
              <a:lin ang="16200000" scaled="0"/>
            </a:gradFill>
          </p:grpSpPr>
          <p:sp>
            <p:nvSpPr>
              <p:cNvPr id="43" name="Oval 42"/>
              <p:cNvSpPr/>
              <p:nvPr/>
            </p:nvSpPr>
            <p:spPr>
              <a:xfrm>
                <a:off x="3669776"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 name="Rounded Rectangle 43"/>
              <p:cNvSpPr/>
              <p:nvPr/>
            </p:nvSpPr>
            <p:spPr>
              <a:xfrm>
                <a:off x="3557195" y="2920421"/>
                <a:ext cx="816576"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ounded Rectangle 44"/>
              <p:cNvSpPr/>
              <p:nvPr/>
            </p:nvSpPr>
            <p:spPr>
              <a:xfrm>
                <a:off x="3628656"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6" name="Rounded Rectangle 45"/>
              <p:cNvSpPr/>
              <p:nvPr/>
            </p:nvSpPr>
            <p:spPr>
              <a:xfrm>
                <a:off x="4026568"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7" name="Rounded Rectangle 46"/>
              <p:cNvSpPr/>
              <p:nvPr/>
            </p:nvSpPr>
            <p:spPr>
              <a:xfrm rot="10800000">
                <a:off x="3346513"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 name="Rounded Rectangle 48"/>
              <p:cNvSpPr/>
              <p:nvPr/>
            </p:nvSpPr>
            <p:spPr>
              <a:xfrm rot="10800000">
                <a:off x="4264092" y="2934069"/>
                <a:ext cx="284883" cy="1248358"/>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51" name="Rectangle 50"/>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24" name="Round Same Side Corner Rectangle 23"/>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BD2400"/>
              </a:gs>
              <a:gs pos="100000">
                <a:srgbClr val="892523"/>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chemeClr val="bg1"/>
                </a:solidFill>
                <a:ea typeface="ＭＳ Ｐゴシック" panose="020B0600070205080204" pitchFamily="34" charset="-128"/>
              </a:rPr>
              <a:t>THREATS</a:t>
            </a:r>
            <a:endParaRPr lang="en-US" sz="1500" b="1">
              <a:solidFill>
                <a:schemeClr val="bg1"/>
              </a:solidFill>
              <a:ea typeface="ＭＳ Ｐゴシック" panose="020B0600070205080204" pitchFamily="34" charset="-128"/>
            </a:endParaRPr>
          </a:p>
        </p:txBody>
      </p:sp>
      <p:sp>
        <p:nvSpPr>
          <p:cNvPr id="40"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
        <p:nvSpPr>
          <p:cNvPr id="41" name="TextBox 1"/>
          <p:cNvSpPr txBox="1">
            <a:spLocks noChangeArrowheads="1"/>
          </p:cNvSpPr>
          <p:nvPr/>
        </p:nvSpPr>
        <p:spPr bwMode="auto">
          <a:xfrm>
            <a:off x="1387475" y="1555750"/>
            <a:ext cx="32877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External elements in the environment that could cause trouble for the business - External factors, beyond an organization’s control, which could place the organization’s mission or operation at risk.</a:t>
            </a:r>
          </a:p>
        </p:txBody>
      </p:sp>
      <p:sp>
        <p:nvSpPr>
          <p:cNvPr id="42" name="TextBox 40"/>
          <p:cNvSpPr txBox="1">
            <a:spLocks noChangeArrowheads="1"/>
          </p:cNvSpPr>
          <p:nvPr/>
        </p:nvSpPr>
        <p:spPr bwMode="auto">
          <a:xfrm>
            <a:off x="1387475" y="2709863"/>
            <a:ext cx="2968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Arise when conditions in external environment jeopardize the reliability and profitability of the organization’s business.</a:t>
            </a:r>
          </a:p>
        </p:txBody>
      </p:sp>
      <p:sp>
        <p:nvSpPr>
          <p:cNvPr id="48" name="TextBox 41"/>
          <p:cNvSpPr txBox="1">
            <a:spLocks noChangeArrowheads="1"/>
          </p:cNvSpPr>
          <p:nvPr/>
        </p:nvSpPr>
        <p:spPr bwMode="auto">
          <a:xfrm>
            <a:off x="1387475" y="3644900"/>
            <a:ext cx="3238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Compound the vulnerability when they relate to the weaknesses. Threats are uncontrollable. When a threat comes, the stability and survival can be at stake.</a:t>
            </a:r>
          </a:p>
        </p:txBody>
      </p:sp>
      <p:sp>
        <p:nvSpPr>
          <p:cNvPr id="50" name="TextBox 43"/>
          <p:cNvSpPr txBox="1">
            <a:spLocks noChangeArrowheads="1"/>
          </p:cNvSpPr>
          <p:nvPr/>
        </p:nvSpPr>
        <p:spPr bwMode="auto">
          <a:xfrm>
            <a:off x="1387475" y="4578350"/>
            <a:ext cx="32877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Entry of foreign competitors, Introduction of new substitute products, Product life cycle in decline, Changing customer needs/tastes, Rival firms adopt new strategies, Increased government regulation, Economic downturn.</a:t>
            </a:r>
          </a:p>
        </p:txBody>
      </p:sp>
      <p:grpSp>
        <p:nvGrpSpPr>
          <p:cNvPr id="6" name="Group 19"/>
          <p:cNvGrpSpPr>
            <a:grpSpLocks/>
          </p:cNvGrpSpPr>
          <p:nvPr/>
        </p:nvGrpSpPr>
        <p:grpSpPr bwMode="auto">
          <a:xfrm>
            <a:off x="1044575" y="1628775"/>
            <a:ext cx="250825" cy="250825"/>
            <a:chOff x="530225" y="5016500"/>
            <a:chExt cx="393700" cy="393700"/>
          </a:xfrm>
        </p:grpSpPr>
        <p:sp>
          <p:nvSpPr>
            <p:cNvPr id="26655"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58" name="Isosceles Triangle 57"/>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7" name="Group 19"/>
          <p:cNvGrpSpPr>
            <a:grpSpLocks/>
          </p:cNvGrpSpPr>
          <p:nvPr/>
        </p:nvGrpSpPr>
        <p:grpSpPr bwMode="auto">
          <a:xfrm>
            <a:off x="1041400" y="2782888"/>
            <a:ext cx="250825" cy="250825"/>
            <a:chOff x="530225" y="5016500"/>
            <a:chExt cx="393700" cy="393700"/>
          </a:xfrm>
        </p:grpSpPr>
        <p:sp>
          <p:nvSpPr>
            <p:cNvPr id="26653"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1" name="Isosceles Triangle 60"/>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8" name="Group 19"/>
          <p:cNvGrpSpPr>
            <a:grpSpLocks/>
          </p:cNvGrpSpPr>
          <p:nvPr/>
        </p:nvGrpSpPr>
        <p:grpSpPr bwMode="auto">
          <a:xfrm>
            <a:off x="1038225" y="3741738"/>
            <a:ext cx="250825" cy="250825"/>
            <a:chOff x="530225" y="5016500"/>
            <a:chExt cx="393700" cy="393700"/>
          </a:xfrm>
        </p:grpSpPr>
        <p:sp>
          <p:nvSpPr>
            <p:cNvPr id="26651"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4" name="Isosceles Triangle 63"/>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9" name="Group 19"/>
          <p:cNvGrpSpPr>
            <a:grpSpLocks/>
          </p:cNvGrpSpPr>
          <p:nvPr/>
        </p:nvGrpSpPr>
        <p:grpSpPr bwMode="auto">
          <a:xfrm>
            <a:off x="1033463" y="4673600"/>
            <a:ext cx="250825" cy="250825"/>
            <a:chOff x="530225" y="5016500"/>
            <a:chExt cx="393700" cy="393700"/>
          </a:xfrm>
        </p:grpSpPr>
        <p:sp>
          <p:nvSpPr>
            <p:cNvPr id="26649"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7" name="Isosceles Triangle 6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454556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afterEffect">
                                  <p:stCondLst>
                                    <p:cond delay="0"/>
                                  </p:stCondLst>
                                  <p:childTnLst>
                                    <p:animMotion origin="layout" path="M 4.72222E-6 3.73728E-6 L -0.46146 3.73728E-6 " pathEditMode="relative" rAng="0" ptsTypes="AA">
                                      <p:cBhvr>
                                        <p:cTn id="6" dur="500" fill="hold"/>
                                        <p:tgtEl>
                                          <p:spTgt spid="3"/>
                                        </p:tgtEl>
                                        <p:attrNameLst>
                                          <p:attrName>ppt_x</p:attrName>
                                          <p:attrName>ppt_y</p:attrName>
                                        </p:attrNameLst>
                                      </p:cBhvr>
                                      <p:rCtr x="-23100" y="0"/>
                                    </p:animMotion>
                                  </p:childTnLst>
                                </p:cTn>
                              </p:par>
                              <p:par>
                                <p:cTn id="7" presetID="53" presetClass="entr" presetSubtype="0" fill="hold" nodeType="withEffect">
                                  <p:stCondLst>
                                    <p:cond delay="500"/>
                                  </p:stCondLst>
                                  <p:childTnLst>
                                    <p:set>
                                      <p:cBhvr>
                                        <p:cTn id="8" dur="1" fill="hold">
                                          <p:stCondLst>
                                            <p:cond delay="0"/>
                                          </p:stCondLst>
                                        </p:cTn>
                                        <p:tgtEl>
                                          <p:spTgt spid="35"/>
                                        </p:tgtEl>
                                        <p:attrNameLst>
                                          <p:attrName>style.visibility</p:attrName>
                                        </p:attrNameLst>
                                      </p:cBhvr>
                                      <p:to>
                                        <p:strVal val="visible"/>
                                      </p:to>
                                    </p:set>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fltVal val="0"/>
                                          </p:val>
                                        </p:tav>
                                        <p:tav tm="100000">
                                          <p:val>
                                            <p:strVal val="#ppt_h"/>
                                          </p:val>
                                        </p:tav>
                                      </p:tavLst>
                                    </p:anim>
                                    <p:animEffect transition="in" filter="fade">
                                      <p:cBhvr>
                                        <p:cTn id="11" dur="500"/>
                                        <p:tgtEl>
                                          <p:spTgt spid="35"/>
                                        </p:tgtEl>
                                      </p:cBhvr>
                                    </p:animEffect>
                                  </p:childTnLst>
                                </p:cTn>
                              </p:par>
                              <p:par>
                                <p:cTn id="12" presetID="22" presetClass="entr" presetSubtype="4" fill="hold" grpId="0" nodeType="withEffect">
                                  <p:stCondLst>
                                    <p:cond delay="100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53" presetClass="entr" presetSubtype="0" fill="hold" nodeType="withEffect">
                                  <p:stCondLst>
                                    <p:cond delay="1400"/>
                                  </p:stCondLst>
                                  <p:childTnLst>
                                    <p:set>
                                      <p:cBhvr>
                                        <p:cTn id="16" dur="1" fill="hold">
                                          <p:stCondLst>
                                            <p:cond delay="0"/>
                                          </p:stCondLst>
                                        </p:cTn>
                                        <p:tgtEl>
                                          <p:spTgt spid="37"/>
                                        </p:tgtEl>
                                        <p:attrNameLst>
                                          <p:attrName>style.visibility</p:attrName>
                                        </p:attrNameLst>
                                      </p:cBhvr>
                                      <p:to>
                                        <p:strVal val="visible"/>
                                      </p:to>
                                    </p:set>
                                    <p:anim calcmode="lin" valueType="num">
                                      <p:cBhvr>
                                        <p:cTn id="17" dur="300" fill="hold"/>
                                        <p:tgtEl>
                                          <p:spTgt spid="37"/>
                                        </p:tgtEl>
                                        <p:attrNameLst>
                                          <p:attrName>ppt_w</p:attrName>
                                        </p:attrNameLst>
                                      </p:cBhvr>
                                      <p:tavLst>
                                        <p:tav tm="0">
                                          <p:val>
                                            <p:fltVal val="0"/>
                                          </p:val>
                                        </p:tav>
                                        <p:tav tm="100000">
                                          <p:val>
                                            <p:strVal val="#ppt_w"/>
                                          </p:val>
                                        </p:tav>
                                      </p:tavLst>
                                    </p:anim>
                                    <p:anim calcmode="lin" valueType="num">
                                      <p:cBhvr>
                                        <p:cTn id="18" dur="300" fill="hold"/>
                                        <p:tgtEl>
                                          <p:spTgt spid="37"/>
                                        </p:tgtEl>
                                        <p:attrNameLst>
                                          <p:attrName>ppt_h</p:attrName>
                                        </p:attrNameLst>
                                      </p:cBhvr>
                                      <p:tavLst>
                                        <p:tav tm="0">
                                          <p:val>
                                            <p:fltVal val="0"/>
                                          </p:val>
                                        </p:tav>
                                        <p:tav tm="100000">
                                          <p:val>
                                            <p:strVal val="#ppt_h"/>
                                          </p:val>
                                        </p:tav>
                                      </p:tavLst>
                                    </p:anim>
                                    <p:animEffect transition="in" filter="fade">
                                      <p:cBhvr>
                                        <p:cTn id="19" dur="300"/>
                                        <p:tgtEl>
                                          <p:spTgt spid="37"/>
                                        </p:tgtEl>
                                      </p:cBhvr>
                                    </p:animEffect>
                                  </p:childTnLst>
                                </p:cTn>
                              </p:par>
                              <p:par>
                                <p:cTn id="20" presetID="10" presetClass="exit" presetSubtype="0" fill="hold" nodeType="withEffect">
                                  <p:stCondLst>
                                    <p:cond delay="1400"/>
                                  </p:stCondLst>
                                  <p:childTnLst>
                                    <p:animEffect transition="out" filter="fade">
                                      <p:cBhvr>
                                        <p:cTn id="21" dur="200"/>
                                        <p:tgtEl>
                                          <p:spTgt spid="3"/>
                                        </p:tgtEl>
                                      </p:cBhvr>
                                    </p:animEffect>
                                    <p:set>
                                      <p:cBhvr>
                                        <p:cTn id="22" dur="1" fill="hold">
                                          <p:stCondLst>
                                            <p:cond delay="199"/>
                                          </p:stCondLst>
                                        </p:cTn>
                                        <p:tgtEl>
                                          <p:spTgt spid="3"/>
                                        </p:tgtEl>
                                        <p:attrNameLst>
                                          <p:attrName>style.visibility</p:attrName>
                                        </p:attrNameLst>
                                      </p:cBhvr>
                                      <p:to>
                                        <p:strVal val="hidden"/>
                                      </p:to>
                                    </p:set>
                                  </p:childTnLst>
                                </p:cTn>
                              </p:par>
                              <p:par>
                                <p:cTn id="23" presetID="10" presetClass="entr" presetSubtype="0" fill="hold" nodeType="withEffect">
                                  <p:stCondLst>
                                    <p:cond delay="14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
                                        <p:tgtEl>
                                          <p:spTgt spid="2"/>
                                        </p:tgtEl>
                                      </p:cBhvr>
                                    </p:animEffect>
                                  </p:childTnLst>
                                </p:cTn>
                              </p:par>
                              <p:par>
                                <p:cTn id="26" presetID="53" presetClass="entr" presetSubtype="0" fill="hold" grpId="0" nodeType="withEffect">
                                  <p:stCondLst>
                                    <p:cond delay="1400"/>
                                  </p:stCondLst>
                                  <p:childTnLst>
                                    <p:set>
                                      <p:cBhvr>
                                        <p:cTn id="27" dur="1" fill="hold">
                                          <p:stCondLst>
                                            <p:cond delay="0"/>
                                          </p:stCondLst>
                                        </p:cTn>
                                        <p:tgtEl>
                                          <p:spTgt spid="19471"/>
                                        </p:tgtEl>
                                        <p:attrNameLst>
                                          <p:attrName>style.visibility</p:attrName>
                                        </p:attrNameLst>
                                      </p:cBhvr>
                                      <p:to>
                                        <p:strVal val="visible"/>
                                      </p:to>
                                    </p:set>
                                    <p:anim calcmode="lin" valueType="num">
                                      <p:cBhvr>
                                        <p:cTn id="28" dur="200" fill="hold"/>
                                        <p:tgtEl>
                                          <p:spTgt spid="19471"/>
                                        </p:tgtEl>
                                        <p:attrNameLst>
                                          <p:attrName>ppt_w</p:attrName>
                                        </p:attrNameLst>
                                      </p:cBhvr>
                                      <p:tavLst>
                                        <p:tav tm="0">
                                          <p:val>
                                            <p:fltVal val="0"/>
                                          </p:val>
                                        </p:tav>
                                        <p:tav tm="100000">
                                          <p:val>
                                            <p:strVal val="#ppt_w"/>
                                          </p:val>
                                        </p:tav>
                                      </p:tavLst>
                                    </p:anim>
                                    <p:anim calcmode="lin" valueType="num">
                                      <p:cBhvr>
                                        <p:cTn id="29" dur="200" fill="hold"/>
                                        <p:tgtEl>
                                          <p:spTgt spid="19471"/>
                                        </p:tgtEl>
                                        <p:attrNameLst>
                                          <p:attrName>ppt_h</p:attrName>
                                        </p:attrNameLst>
                                      </p:cBhvr>
                                      <p:tavLst>
                                        <p:tav tm="0">
                                          <p:val>
                                            <p:fltVal val="0"/>
                                          </p:val>
                                        </p:tav>
                                        <p:tav tm="100000">
                                          <p:val>
                                            <p:strVal val="#ppt_h"/>
                                          </p:val>
                                        </p:tav>
                                      </p:tavLst>
                                    </p:anim>
                                    <p:animEffect transition="in" filter="fade">
                                      <p:cBhvr>
                                        <p:cTn id="30" dur="200"/>
                                        <p:tgtEl>
                                          <p:spTgt spid="19471"/>
                                        </p:tgtEl>
                                      </p:cBhvr>
                                    </p:animEffect>
                                  </p:childTnLst>
                                </p:cTn>
                              </p:par>
                            </p:childTnLst>
                          </p:cTn>
                        </p:par>
                        <p:par>
                          <p:cTn id="31" fill="hold" nodeType="afterGroup">
                            <p:stCondLst>
                              <p:cond delay="1700"/>
                            </p:stCondLst>
                            <p:childTnLst>
                              <p:par>
                                <p:cTn id="32" presetID="53"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par>
                                <p:cTn id="37" presetID="26" presetClass="emph" presetSubtype="0" fill="hold" grpId="1" nodeType="withEffect">
                                  <p:stCondLst>
                                    <p:cond delay="0"/>
                                  </p:stCondLst>
                                  <p:childTnLst>
                                    <p:animEffect transition="out" filter="fade">
                                      <p:cBhvr>
                                        <p:cTn id="38" dur="500" tmFilter="0, 0; .2, .5; .8, .5; 1, 0"/>
                                        <p:tgtEl>
                                          <p:spTgt spid="24"/>
                                        </p:tgtEl>
                                      </p:cBhvr>
                                    </p:animEffect>
                                    <p:animScale>
                                      <p:cBhvr>
                                        <p:cTn id="39" dur="250" autoRev="1" fill="hold"/>
                                        <p:tgtEl>
                                          <p:spTgt spid="24"/>
                                        </p:tgtEl>
                                      </p:cBhvr>
                                      <p:by x="105000" y="105000"/>
                                    </p:animScale>
                                  </p:childTnLst>
                                </p:cTn>
                              </p:par>
                              <p:par>
                                <p:cTn id="40" presetID="22" presetClass="entr" presetSubtype="1" fill="hold" nodeType="withEffect">
                                  <p:stCondLst>
                                    <p:cond delay="600"/>
                                  </p:stCondLst>
                                  <p:childTnLst>
                                    <p:set>
                                      <p:cBhvr>
                                        <p:cTn id="41" dur="1" fill="hold">
                                          <p:stCondLst>
                                            <p:cond delay="0"/>
                                          </p:stCondLst>
                                        </p:cTn>
                                        <p:tgtEl>
                                          <p:spTgt spid="51"/>
                                        </p:tgtEl>
                                        <p:attrNameLst>
                                          <p:attrName>style.visibility</p:attrName>
                                        </p:attrNameLst>
                                      </p:cBhvr>
                                      <p:to>
                                        <p:strVal val="visible"/>
                                      </p:to>
                                    </p:set>
                                    <p:animEffect transition="in" filter="wipe(up)">
                                      <p:cBhvr>
                                        <p:cTn id="42" dur="1000"/>
                                        <p:tgtEl>
                                          <p:spTgt spid="51"/>
                                        </p:tgtEl>
                                      </p:cBhvr>
                                    </p:animEffect>
                                  </p:childTnLst>
                                </p:cTn>
                              </p:par>
                            </p:childTnLst>
                          </p:cTn>
                        </p:par>
                        <p:par>
                          <p:cTn id="43" fill="hold" nodeType="afterGroup">
                            <p:stCondLst>
                              <p:cond delay="3300"/>
                            </p:stCondLst>
                            <p:childTnLst>
                              <p:par>
                                <p:cTn id="44" presetID="22" presetClass="entr" presetSubtype="8"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1000"/>
                                        <p:tgtEl>
                                          <p:spTgt spid="41"/>
                                        </p:tgtEl>
                                      </p:cBhvr>
                                    </p:animEffect>
                                  </p:childTnLst>
                                </p:cTn>
                              </p:par>
                              <p:par>
                                <p:cTn id="47" presetID="22" presetClass="entr" presetSubtype="8"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1000"/>
                                        <p:tgtEl>
                                          <p:spTgt spid="6"/>
                                        </p:tgtEl>
                                      </p:cBhvr>
                                    </p:animEffect>
                                  </p:childTnLst>
                                </p:cTn>
                              </p:par>
                            </p:childTnLst>
                          </p:cTn>
                        </p:par>
                        <p:par>
                          <p:cTn id="50" fill="hold" nodeType="afterGroup">
                            <p:stCondLst>
                              <p:cond delay="4300"/>
                            </p:stCondLst>
                            <p:childTnLst>
                              <p:par>
                                <p:cTn id="51" presetID="22" presetClass="entr" presetSubtype="8" fill="hold" grpId="0" nodeType="after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left)">
                                      <p:cBhvr>
                                        <p:cTn id="53" dur="1000"/>
                                        <p:tgtEl>
                                          <p:spTgt spid="42"/>
                                        </p:tgtEl>
                                      </p:cBhvr>
                                    </p:animEffect>
                                  </p:childTnLst>
                                </p:cTn>
                              </p:par>
                              <p:par>
                                <p:cTn id="54" presetID="22" presetClass="entr" presetSubtype="8"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1000"/>
                                        <p:tgtEl>
                                          <p:spTgt spid="7"/>
                                        </p:tgtEl>
                                      </p:cBhvr>
                                    </p:animEffect>
                                  </p:childTnLst>
                                </p:cTn>
                              </p:par>
                            </p:childTnLst>
                          </p:cTn>
                        </p:par>
                        <p:par>
                          <p:cTn id="57" fill="hold" nodeType="afterGroup">
                            <p:stCondLst>
                              <p:cond delay="5300"/>
                            </p:stCondLst>
                            <p:childTnLst>
                              <p:par>
                                <p:cTn id="58" presetID="22" presetClass="entr" presetSubtype="8"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1000"/>
                                        <p:tgtEl>
                                          <p:spTgt spid="48"/>
                                        </p:tgtEl>
                                      </p:cBhvr>
                                    </p:animEffect>
                                  </p:childTnLst>
                                </p:cTn>
                              </p:par>
                              <p:par>
                                <p:cTn id="61" presetID="22" presetClass="entr" presetSubtype="8"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1000"/>
                                        <p:tgtEl>
                                          <p:spTgt spid="8"/>
                                        </p:tgtEl>
                                      </p:cBhvr>
                                    </p:animEffect>
                                  </p:childTnLst>
                                </p:cTn>
                              </p:par>
                            </p:childTnLst>
                          </p:cTn>
                        </p:par>
                        <p:par>
                          <p:cTn id="64" fill="hold" nodeType="afterGroup">
                            <p:stCondLst>
                              <p:cond delay="63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1000"/>
                                        <p:tgtEl>
                                          <p:spTgt spid="50"/>
                                        </p:tgtEl>
                                      </p:cBhvr>
                                    </p:animEffect>
                                  </p:childTnLst>
                                </p:cTn>
                              </p:par>
                              <p:par>
                                <p:cTn id="68" presetID="22" presetClass="entr" presetSubtype="8"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471" grpId="0"/>
      <p:bldP spid="24" grpId="0" animBg="1"/>
      <p:bldP spid="24" grpId="1" animBg="1"/>
      <p:bldP spid="41" grpId="0"/>
      <p:bldP spid="42" grpId="0"/>
      <p:bldP spid="48"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27653" name="Rectangle 5"/>
          <p:cNvSpPr>
            <a:spLocks noChangeArrowheads="1"/>
          </p:cNvSpPr>
          <p:nvPr/>
        </p:nvSpPr>
        <p:spPr bwMode="auto">
          <a:xfrm>
            <a:off x="315913" y="3059113"/>
            <a:ext cx="43640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a:ea typeface="ＭＳ Ｐゴシック" panose="020B0600070205080204" pitchFamily="34" charset="-128"/>
              </a:rPr>
              <a:t>Assume that a car manufacturing company has recently launched its electrical vehicle (EV) products. Perform a SWOT analysis for the same.</a:t>
            </a:r>
          </a:p>
        </p:txBody>
      </p:sp>
      <p:pic>
        <p:nvPicPr>
          <p:cNvPr id="27654" name="Picture 6" descr="c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755000">
            <a:off x="5065713" y="3181350"/>
            <a:ext cx="369252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5" name="Group 3"/>
          <p:cNvGrpSpPr>
            <a:grpSpLocks/>
          </p:cNvGrpSpPr>
          <p:nvPr/>
        </p:nvGrpSpPr>
        <p:grpSpPr bwMode="auto">
          <a:xfrm>
            <a:off x="28575" y="901700"/>
            <a:ext cx="9144000" cy="1303338"/>
            <a:chOff x="0" y="613246"/>
            <a:chExt cx="9144000" cy="1303586"/>
          </a:xfrm>
        </p:grpSpPr>
        <p:sp>
          <p:nvSpPr>
            <p:cNvPr id="13" name="Rectangle 1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765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6" name="TextBox 6"/>
          <p:cNvSpPr txBox="1">
            <a:spLocks noChangeArrowheads="1"/>
          </p:cNvSpPr>
          <p:nvPr/>
        </p:nvSpPr>
        <p:spPr bwMode="auto">
          <a:xfrm>
            <a:off x="279400" y="1341438"/>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Exercise</a:t>
            </a:r>
            <a:endParaRPr lang="en-IN" sz="3600">
              <a:solidFill>
                <a:srgbClr val="000000"/>
              </a:solidFill>
            </a:endParaRPr>
          </a:p>
        </p:txBody>
      </p:sp>
      <p:sp>
        <p:nvSpPr>
          <p:cNvPr id="276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sz="1200">
                <a:solidFill>
                  <a:srgbClr val="898989"/>
                </a:solidFill>
              </a:rPr>
              <a:t>10</a:t>
            </a:r>
          </a:p>
        </p:txBody>
      </p:sp>
    </p:spTree>
    <p:extLst>
      <p:ext uri="{BB962C8B-B14F-4D97-AF65-F5344CB8AC3E}">
        <p14:creationId xmlns:p14="http://schemas.microsoft.com/office/powerpoint/2010/main" val="340700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4372" y="2437725"/>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47"/>
          <p:cNvGrpSpPr/>
          <p:nvPr/>
        </p:nvGrpSpPr>
        <p:grpSpPr bwMode="auto">
          <a:xfrm>
            <a:off x="1587168" y="1832859"/>
            <a:ext cx="6112096" cy="4692485"/>
            <a:chOff x="2041633" y="878283"/>
            <a:chExt cx="5246149" cy="5138694"/>
          </a:xfrm>
          <a:gradFill flip="none" rotWithShape="1">
            <a:gsLst>
              <a:gs pos="100000">
                <a:schemeClr val="tx1">
                  <a:lumMod val="50000"/>
                  <a:lumOff val="50000"/>
                </a:schemeClr>
              </a:gs>
              <a:gs pos="0">
                <a:schemeClr val="tx1">
                  <a:lumMod val="85000"/>
                  <a:lumOff val="15000"/>
                </a:schemeClr>
              </a:gs>
            </a:gsLst>
            <a:lin ang="18900000" scaled="0"/>
            <a:tileRect/>
          </a:gradFill>
          <a:effectLst>
            <a:outerShdw dist="12700" dir="1200000" sx="101000" sy="101000" algn="tl" rotWithShape="0">
              <a:srgbClr val="000000">
                <a:alpha val="79000"/>
              </a:srgbClr>
            </a:outerShdw>
            <a:reflection stA="39000" endPos="14000" dist="165100" dir="5400000" sy="-100000" algn="bl" rotWithShape="0"/>
          </a:effectLst>
        </p:grpSpPr>
        <p:sp>
          <p:nvSpPr>
            <p:cNvPr id="29" name="Rounded Rectangle 28"/>
            <p:cNvSpPr/>
            <p:nvPr/>
          </p:nvSpPr>
          <p:spPr>
            <a:xfrm>
              <a:off x="4657493" y="1324534"/>
              <a:ext cx="2142965" cy="4692443"/>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31" name="Rounded Rectangle 30"/>
            <p:cNvSpPr/>
            <p:nvPr/>
          </p:nvSpPr>
          <p:spPr>
            <a:xfrm rot="5400000">
              <a:off x="3349562" y="2123208"/>
              <a:ext cx="2139591" cy="4755450"/>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30" name="Rounded Rectangle 29"/>
            <p:cNvSpPr/>
            <p:nvPr/>
          </p:nvSpPr>
          <p:spPr>
            <a:xfrm rot="5400000">
              <a:off x="3840261" y="21756"/>
              <a:ext cx="2139591" cy="4755450"/>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sp>
          <p:nvSpPr>
            <p:cNvPr id="27" name="Rounded Rectangle 26"/>
            <p:cNvSpPr/>
            <p:nvPr/>
          </p:nvSpPr>
          <p:spPr>
            <a:xfrm>
              <a:off x="2532331" y="878283"/>
              <a:ext cx="2139591" cy="4692443"/>
            </a:xfrm>
            <a:prstGeom prst="roundRect">
              <a:avLst>
                <a:gd name="adj" fmla="val 923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b="1" dirty="0">
                <a:solidFill>
                  <a:schemeClr val="bg1"/>
                </a:solidFill>
                <a:effectLst>
                  <a:outerShdw blurRad="12700" dist="38100" dir="2700000" algn="tl" rotWithShape="0">
                    <a:srgbClr val="000000">
                      <a:alpha val="43000"/>
                    </a:srgbClr>
                  </a:outerShdw>
                </a:effectLst>
              </a:endParaRPr>
            </a:p>
          </p:txBody>
        </p:sp>
      </p:grpSp>
      <p:sp>
        <p:nvSpPr>
          <p:cNvPr id="14344" name="TextBox 32"/>
          <p:cNvSpPr txBox="1">
            <a:spLocks noChangeArrowheads="1"/>
          </p:cNvSpPr>
          <p:nvPr/>
        </p:nvSpPr>
        <p:spPr bwMode="auto">
          <a:xfrm rot="5399032">
            <a:off x="7477919" y="3059906"/>
            <a:ext cx="958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ea typeface="ＭＳ Ｐゴシック" panose="020B0600070205080204" pitchFamily="34" charset="-128"/>
              </a:rPr>
              <a:t>Internal</a:t>
            </a:r>
          </a:p>
        </p:txBody>
      </p:sp>
      <p:sp>
        <p:nvSpPr>
          <p:cNvPr id="14345" name="TextBox 33"/>
          <p:cNvSpPr txBox="1">
            <a:spLocks noChangeArrowheads="1"/>
          </p:cNvSpPr>
          <p:nvPr/>
        </p:nvSpPr>
        <p:spPr bwMode="auto">
          <a:xfrm rot="-5400000">
            <a:off x="801687" y="4973638"/>
            <a:ext cx="1065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ea typeface="ＭＳ Ｐゴシック" panose="020B0600070205080204" pitchFamily="34" charset="-128"/>
              </a:rPr>
              <a:t>External</a:t>
            </a:r>
          </a:p>
        </p:txBody>
      </p:sp>
      <p:sp>
        <p:nvSpPr>
          <p:cNvPr id="14346" name="TextBox 34"/>
          <p:cNvSpPr txBox="1">
            <a:spLocks noChangeArrowheads="1"/>
          </p:cNvSpPr>
          <p:nvPr/>
        </p:nvSpPr>
        <p:spPr bwMode="auto">
          <a:xfrm rot="-5400000">
            <a:off x="550863" y="3046413"/>
            <a:ext cx="2416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ea typeface="ＭＳ Ｐゴシック" panose="020B0600070205080204" pitchFamily="34" charset="-128"/>
              </a:rPr>
              <a:t>Helpful</a:t>
            </a:r>
          </a:p>
        </p:txBody>
      </p:sp>
      <p:sp>
        <p:nvSpPr>
          <p:cNvPr id="14347" name="TextBox 35"/>
          <p:cNvSpPr txBox="1">
            <a:spLocks noChangeArrowheads="1"/>
          </p:cNvSpPr>
          <p:nvPr/>
        </p:nvSpPr>
        <p:spPr bwMode="auto">
          <a:xfrm>
            <a:off x="5522913" y="6161088"/>
            <a:ext cx="1165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b="1">
                <a:solidFill>
                  <a:schemeClr val="bg1"/>
                </a:solidFill>
                <a:ea typeface="ＭＳ Ｐゴシック" panose="020B0600070205080204" pitchFamily="34" charset="-128"/>
              </a:rPr>
              <a:t>Harmful</a:t>
            </a:r>
          </a:p>
        </p:txBody>
      </p:sp>
      <p:grpSp>
        <p:nvGrpSpPr>
          <p:cNvPr id="3" name="Group 6"/>
          <p:cNvGrpSpPr>
            <a:grpSpLocks/>
          </p:cNvGrpSpPr>
          <p:nvPr/>
        </p:nvGrpSpPr>
        <p:grpSpPr bwMode="auto">
          <a:xfrm>
            <a:off x="1997075" y="2189163"/>
            <a:ext cx="2416175" cy="1814512"/>
            <a:chOff x="1810721" y="1453443"/>
            <a:chExt cx="2783855" cy="2139121"/>
          </a:xfrm>
        </p:grpSpPr>
        <p:sp>
          <p:nvSpPr>
            <p:cNvPr id="28701" name="Rectangle 4"/>
            <p:cNvSpPr>
              <a:spLocks noChangeArrowheads="1"/>
            </p:cNvSpPr>
            <p:nvPr/>
          </p:nvSpPr>
          <p:spPr bwMode="auto">
            <a:xfrm>
              <a:off x="1810721" y="1453443"/>
              <a:ext cx="2771052" cy="2139121"/>
            </a:xfrm>
            <a:prstGeom prst="rect">
              <a:avLst/>
            </a:prstGeom>
            <a:gradFill rotWithShape="1">
              <a:gsLst>
                <a:gs pos="0">
                  <a:srgbClr val="FFFFFF"/>
                </a:gs>
                <a:gs pos="30000">
                  <a:srgbClr val="FFFFFF"/>
                </a:gs>
                <a:gs pos="100000">
                  <a:srgbClr val="D9D9D9"/>
                </a:gs>
              </a:gsLst>
              <a:lin ang="5400000"/>
            </a:gradFill>
            <a:ln w="9525">
              <a:solidFill>
                <a:schemeClr val="bg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 name="Rectangle 5"/>
            <p:cNvSpPr/>
            <p:nvPr/>
          </p:nvSpPr>
          <p:spPr>
            <a:xfrm>
              <a:off x="1810721" y="1453443"/>
              <a:ext cx="2783855" cy="303183"/>
            </a:xfrm>
            <a:prstGeom prst="rect">
              <a:avLst/>
            </a:prstGeom>
            <a:gradFill>
              <a:gsLst>
                <a:gs pos="0">
                  <a:srgbClr val="FF8D00"/>
                </a:gs>
                <a:gs pos="100000">
                  <a:schemeClr val="accent6">
                    <a:lumMod val="60000"/>
                    <a:lumOff val="40000"/>
                  </a:schemeClr>
                </a:gs>
              </a:gsLs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rgbClr val="0D0D0D"/>
                  </a:solidFill>
                  <a:ea typeface="ＭＳ Ｐゴシック" charset="-128"/>
                </a:rPr>
                <a:t>STRENGTHS</a:t>
              </a:r>
            </a:p>
          </p:txBody>
        </p:sp>
      </p:grpSp>
      <p:grpSp>
        <p:nvGrpSpPr>
          <p:cNvPr id="4" name="Group 10"/>
          <p:cNvGrpSpPr>
            <a:grpSpLocks/>
          </p:cNvGrpSpPr>
          <p:nvPr/>
        </p:nvGrpSpPr>
        <p:grpSpPr bwMode="auto">
          <a:xfrm>
            <a:off x="4786313" y="2189163"/>
            <a:ext cx="2414587" cy="1814512"/>
            <a:chOff x="4586991" y="1453444"/>
            <a:chExt cx="2781825" cy="2139120"/>
          </a:xfrm>
        </p:grpSpPr>
        <p:sp>
          <p:nvSpPr>
            <p:cNvPr id="28699" name="Rectangle 55"/>
            <p:cNvSpPr>
              <a:spLocks noChangeArrowheads="1"/>
            </p:cNvSpPr>
            <p:nvPr/>
          </p:nvSpPr>
          <p:spPr bwMode="auto">
            <a:xfrm>
              <a:off x="4586991" y="1453444"/>
              <a:ext cx="2770851" cy="2139120"/>
            </a:xfrm>
            <a:prstGeom prst="rect">
              <a:avLst/>
            </a:prstGeom>
            <a:gradFill rotWithShape="1">
              <a:gsLst>
                <a:gs pos="0">
                  <a:srgbClr val="FFFFFF"/>
                </a:gs>
                <a:gs pos="30000">
                  <a:srgbClr val="FFFFFF"/>
                </a:gs>
                <a:gs pos="100000">
                  <a:srgbClr val="D9D9D9"/>
                </a:gs>
              </a:gsLst>
              <a:lin ang="5400000"/>
            </a:gradFill>
            <a:ln w="9525">
              <a:solidFill>
                <a:schemeClr val="bg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59" name="Rectangle 58"/>
            <p:cNvSpPr/>
            <p:nvPr/>
          </p:nvSpPr>
          <p:spPr>
            <a:xfrm>
              <a:off x="4586991" y="1453444"/>
              <a:ext cx="2781825" cy="303182"/>
            </a:xfrm>
            <a:prstGeom prst="rect">
              <a:avLst/>
            </a:prstGeom>
            <a:gradFill>
              <a:gsLst>
                <a:gs pos="0">
                  <a:schemeClr val="accent4">
                    <a:lumMod val="75000"/>
                  </a:schemeClr>
                </a:gs>
                <a:gs pos="99000">
                  <a:schemeClr val="accent4">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bg1"/>
                  </a:solidFill>
                  <a:ea typeface="ＭＳ Ｐゴシック" charset="-128"/>
                </a:rPr>
                <a:t>WEAKNESSES</a:t>
              </a:r>
            </a:p>
          </p:txBody>
        </p:sp>
      </p:grpSp>
      <p:grpSp>
        <p:nvGrpSpPr>
          <p:cNvPr id="5" name="Group 12"/>
          <p:cNvGrpSpPr>
            <a:grpSpLocks/>
          </p:cNvGrpSpPr>
          <p:nvPr/>
        </p:nvGrpSpPr>
        <p:grpSpPr bwMode="auto">
          <a:xfrm>
            <a:off x="1997075" y="4327525"/>
            <a:ext cx="2405063" cy="1817688"/>
            <a:chOff x="1810721" y="3605380"/>
            <a:chExt cx="2771017" cy="2140415"/>
          </a:xfrm>
        </p:grpSpPr>
        <p:sp>
          <p:nvSpPr>
            <p:cNvPr id="28697" name="Rectangle 56"/>
            <p:cNvSpPr>
              <a:spLocks noChangeArrowheads="1"/>
            </p:cNvSpPr>
            <p:nvPr/>
          </p:nvSpPr>
          <p:spPr bwMode="auto">
            <a:xfrm>
              <a:off x="1810721" y="3607249"/>
              <a:ext cx="2771017" cy="2138546"/>
            </a:xfrm>
            <a:prstGeom prst="rect">
              <a:avLst/>
            </a:prstGeom>
            <a:gradFill rotWithShape="1">
              <a:gsLst>
                <a:gs pos="0">
                  <a:srgbClr val="FFFFFF"/>
                </a:gs>
                <a:gs pos="30000">
                  <a:srgbClr val="FFFFFF"/>
                </a:gs>
                <a:gs pos="100000">
                  <a:srgbClr val="D9D9D9"/>
                </a:gs>
              </a:gsLst>
              <a:lin ang="5400000"/>
            </a:gradFill>
            <a:ln w="9525">
              <a:solidFill>
                <a:srgbClr val="D9D9D9"/>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4" name="Rectangle 63"/>
            <p:cNvSpPr/>
            <p:nvPr/>
          </p:nvSpPr>
          <p:spPr>
            <a:xfrm>
              <a:off x="1812551" y="3605380"/>
              <a:ext cx="2754555" cy="332746"/>
            </a:xfrm>
            <a:prstGeom prst="rect">
              <a:avLst/>
            </a:prstGeom>
            <a:gradFill>
              <a:gsLst>
                <a:gs pos="100000">
                  <a:srgbClr val="E6FF00"/>
                </a:gs>
                <a:gs pos="0">
                  <a:srgbClr val="C1CA38"/>
                </a:gs>
              </a:gsLst>
            </a:gra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rgbClr val="0D0D0D"/>
                  </a:solidFill>
                  <a:ea typeface="ＭＳ Ｐゴシック" charset="-128"/>
                </a:rPr>
                <a:t>OPPORTUNITIES</a:t>
              </a:r>
              <a:endParaRPr lang="en-US" sz="1300" b="1" dirty="0">
                <a:solidFill>
                  <a:srgbClr val="0D0D0D"/>
                </a:solidFill>
                <a:ea typeface="ＭＳ Ｐゴシック" charset="-128"/>
              </a:endParaRPr>
            </a:p>
          </p:txBody>
        </p:sp>
      </p:grpSp>
      <p:grpSp>
        <p:nvGrpSpPr>
          <p:cNvPr id="7" name="Group 11"/>
          <p:cNvGrpSpPr>
            <a:grpSpLocks/>
          </p:cNvGrpSpPr>
          <p:nvPr/>
        </p:nvGrpSpPr>
        <p:grpSpPr bwMode="auto">
          <a:xfrm>
            <a:off x="4772025" y="4322763"/>
            <a:ext cx="2416175" cy="1820862"/>
            <a:chOff x="4586435" y="3600705"/>
            <a:chExt cx="2782381" cy="2143795"/>
          </a:xfrm>
        </p:grpSpPr>
        <p:sp>
          <p:nvSpPr>
            <p:cNvPr id="28695" name="Rectangle 57"/>
            <p:cNvSpPr>
              <a:spLocks noChangeArrowheads="1"/>
            </p:cNvSpPr>
            <p:nvPr/>
          </p:nvSpPr>
          <p:spPr bwMode="auto">
            <a:xfrm>
              <a:off x="4593747" y="3606313"/>
              <a:ext cx="2771412" cy="2138187"/>
            </a:xfrm>
            <a:prstGeom prst="rect">
              <a:avLst/>
            </a:prstGeom>
            <a:gradFill rotWithShape="1">
              <a:gsLst>
                <a:gs pos="0">
                  <a:srgbClr val="FFFFFF"/>
                </a:gs>
                <a:gs pos="30000">
                  <a:srgbClr val="FFFFFF"/>
                </a:gs>
                <a:gs pos="100000">
                  <a:srgbClr val="D9D9D9"/>
                </a:gs>
              </a:gsLst>
              <a:lin ang="5400000"/>
            </a:gradFill>
            <a:ln w="9525">
              <a:solidFill>
                <a:srgbClr val="D9D9D9"/>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300">
                <a:solidFill>
                  <a:srgbClr val="FFFFFF"/>
                </a:solidFill>
                <a:ea typeface="ＭＳ Ｐゴシック" panose="020B0600070205080204" pitchFamily="34" charset="-128"/>
              </a:endParaRPr>
            </a:p>
          </p:txBody>
        </p:sp>
        <p:sp>
          <p:nvSpPr>
            <p:cNvPr id="65" name="Rectangle 64"/>
            <p:cNvSpPr/>
            <p:nvPr/>
          </p:nvSpPr>
          <p:spPr>
            <a:xfrm>
              <a:off x="4586435" y="3600705"/>
              <a:ext cx="2782381" cy="338297"/>
            </a:xfrm>
            <a:prstGeom prst="rect">
              <a:avLst/>
            </a:prstGeom>
            <a:gradFill>
              <a:gsLst>
                <a:gs pos="0">
                  <a:srgbClr val="892523"/>
                </a:gs>
                <a:gs pos="99000">
                  <a:srgbClr val="BD2400"/>
                </a:gs>
              </a:gsLst>
            </a:gradFill>
            <a:ln>
              <a:solidFill>
                <a:srgbClr val="D9D9D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b="1" dirty="0">
                  <a:solidFill>
                    <a:schemeClr val="bg1"/>
                  </a:solidFill>
                  <a:ea typeface="ＭＳ Ｐゴシック" charset="-128"/>
                </a:rPr>
                <a:t>THREATS</a:t>
              </a:r>
              <a:endParaRPr lang="en-US" sz="1300" b="1" dirty="0">
                <a:solidFill>
                  <a:schemeClr val="bg1"/>
                </a:solidFill>
                <a:ea typeface="ＭＳ Ｐゴシック" charset="-128"/>
              </a:endParaRPr>
            </a:p>
          </p:txBody>
        </p:sp>
      </p:grpSp>
      <p:sp>
        <p:nvSpPr>
          <p:cNvPr id="14352" name="TextBox 87"/>
          <p:cNvSpPr txBox="1">
            <a:spLocks noChangeArrowheads="1"/>
          </p:cNvSpPr>
          <p:nvPr/>
        </p:nvSpPr>
        <p:spPr bwMode="auto">
          <a:xfrm>
            <a:off x="2159000" y="2478088"/>
            <a:ext cx="2230438"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No Competition in the EV </a:t>
            </a:r>
            <a:br>
              <a:rPr lang="en-US" sz="1400">
                <a:ea typeface="ＭＳ Ｐゴシック" panose="020B0600070205080204" pitchFamily="34" charset="-128"/>
              </a:rPr>
            </a:br>
            <a:r>
              <a:rPr lang="en-US" sz="1400">
                <a:ea typeface="ＭＳ Ｐゴシック" panose="020B0600070205080204" pitchFamily="34" charset="-128"/>
              </a:rPr>
              <a:t>  Segment. </a:t>
            </a:r>
          </a:p>
          <a:p>
            <a:pPr eaLnBrk="1" hangingPunct="1">
              <a:spcBef>
                <a:spcPct val="0"/>
              </a:spcBef>
            </a:pPr>
            <a:r>
              <a:rPr lang="en-US" sz="1400">
                <a:ea typeface="ＭＳ Ｐゴシック" panose="020B0600070205080204" pitchFamily="34" charset="-128"/>
              </a:rPr>
              <a:t> Environment friendly </a:t>
            </a:r>
          </a:p>
          <a:p>
            <a:pPr eaLnBrk="1" hangingPunct="1">
              <a:spcBef>
                <a:spcPct val="0"/>
              </a:spcBef>
            </a:pPr>
            <a:r>
              <a:rPr lang="en-US" sz="1400">
                <a:ea typeface="ＭＳ Ｐゴシック" panose="020B0600070205080204" pitchFamily="34" charset="-128"/>
              </a:rPr>
              <a:t> Economic to Drive [Rs. 0.4 </a:t>
            </a:r>
            <a:br>
              <a:rPr lang="en-US" sz="1400">
                <a:ea typeface="ＭＳ Ｐゴシック" panose="020B0600070205080204" pitchFamily="34" charset="-128"/>
              </a:rPr>
            </a:br>
            <a:r>
              <a:rPr lang="en-US" sz="1400">
                <a:ea typeface="ＭＳ Ｐゴシック" panose="020B0600070205080204" pitchFamily="34" charset="-128"/>
              </a:rPr>
              <a:t>   per km] </a:t>
            </a:r>
            <a:r>
              <a:rPr lang="en-US" sz="1400">
                <a:solidFill>
                  <a:srgbClr val="FF0000"/>
                </a:solidFill>
                <a:ea typeface="ＭＳ Ｐゴシック" panose="020B0600070205080204" pitchFamily="34" charset="-128"/>
              </a:rPr>
              <a:t>*</a:t>
            </a:r>
            <a:endParaRPr lang="en-US" sz="1400">
              <a:ea typeface="ＭＳ Ｐゴシック" panose="020B0600070205080204" pitchFamily="34" charset="-128"/>
            </a:endParaRPr>
          </a:p>
          <a:p>
            <a:pPr eaLnBrk="1" hangingPunct="1">
              <a:spcBef>
                <a:spcPct val="0"/>
              </a:spcBef>
            </a:pPr>
            <a:r>
              <a:rPr lang="en-US" sz="1400">
                <a:ea typeface="ＭＳ Ｐゴシック" panose="020B0600070205080204" pitchFamily="34" charset="-128"/>
              </a:rPr>
              <a:t> Government subsidies [8% </a:t>
            </a:r>
            <a:br>
              <a:rPr lang="en-US" sz="1400">
                <a:ea typeface="ＭＳ Ｐゴシック" panose="020B0600070205080204" pitchFamily="34" charset="-128"/>
              </a:rPr>
            </a:br>
            <a:r>
              <a:rPr lang="en-US" sz="1400">
                <a:ea typeface="ＭＳ Ｐゴシック" panose="020B0600070205080204" pitchFamily="34" charset="-128"/>
              </a:rPr>
              <a:t>   excise duty] </a:t>
            </a:r>
            <a:r>
              <a:rPr lang="en-US" sz="1600">
                <a:solidFill>
                  <a:srgbClr val="FF0000"/>
                </a:solidFill>
                <a:ea typeface="ＭＳ Ｐゴシック" panose="020B0600070205080204" pitchFamily="34" charset="-128"/>
              </a:rPr>
              <a:t>*</a:t>
            </a:r>
            <a:endParaRPr lang="en-US" sz="1400">
              <a:solidFill>
                <a:srgbClr val="FF0000"/>
              </a:solidFill>
              <a:ea typeface="ＭＳ Ｐゴシック" panose="020B0600070205080204" pitchFamily="34" charset="-128"/>
            </a:endParaRPr>
          </a:p>
        </p:txBody>
      </p:sp>
      <p:sp>
        <p:nvSpPr>
          <p:cNvPr id="14353" name="TextBox 89"/>
          <p:cNvSpPr txBox="1">
            <a:spLocks noChangeArrowheads="1"/>
          </p:cNvSpPr>
          <p:nvPr/>
        </p:nvSpPr>
        <p:spPr bwMode="auto">
          <a:xfrm>
            <a:off x="4841875" y="4711700"/>
            <a:ext cx="2527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Government incentives </a:t>
            </a:r>
            <a:br>
              <a:rPr lang="en-US" sz="1400">
                <a:ea typeface="ＭＳ Ｐゴシック" panose="020B0600070205080204" pitchFamily="34" charset="-128"/>
              </a:rPr>
            </a:br>
            <a:r>
              <a:rPr lang="en-US" sz="1400">
                <a:ea typeface="ＭＳ Ｐゴシック" panose="020B0600070205080204" pitchFamily="34" charset="-128"/>
              </a:rPr>
              <a:t>  to gasoline vehicles</a:t>
            </a:r>
          </a:p>
          <a:p>
            <a:pPr eaLnBrk="1" hangingPunct="1">
              <a:spcBef>
                <a:spcPct val="0"/>
              </a:spcBef>
            </a:pPr>
            <a:r>
              <a:rPr lang="en-US" sz="1400">
                <a:ea typeface="ＭＳ Ｐゴシック" panose="020B0600070205080204" pitchFamily="34" charset="-128"/>
              </a:rPr>
              <a:t> Entry of competitors </a:t>
            </a:r>
          </a:p>
          <a:p>
            <a:pPr eaLnBrk="1" hangingPunct="1">
              <a:spcBef>
                <a:spcPct val="0"/>
              </a:spcBef>
            </a:pPr>
            <a:r>
              <a:rPr lang="en-US" sz="1400">
                <a:ea typeface="ＭＳ Ｐゴシック" panose="020B0600070205080204" pitchFamily="34" charset="-128"/>
              </a:rPr>
              <a:t> Stringent safety </a:t>
            </a:r>
            <a:br>
              <a:rPr lang="en-US" sz="1400">
                <a:ea typeface="ＭＳ Ｐゴシック" panose="020B0600070205080204" pitchFamily="34" charset="-128"/>
              </a:rPr>
            </a:br>
            <a:r>
              <a:rPr lang="en-US" sz="1400">
                <a:ea typeface="ＭＳ Ｐゴシック" panose="020B0600070205080204" pitchFamily="34" charset="-128"/>
              </a:rPr>
              <a:t>   requirements anticipated </a:t>
            </a:r>
          </a:p>
          <a:p>
            <a:pPr eaLnBrk="1" hangingPunct="1">
              <a:spcBef>
                <a:spcPct val="0"/>
              </a:spcBef>
            </a:pPr>
            <a:r>
              <a:rPr lang="en-US" sz="1400">
                <a:ea typeface="ＭＳ Ｐゴシック" panose="020B0600070205080204" pitchFamily="34" charset="-128"/>
              </a:rPr>
              <a:t> Availability of hybrid vehicles</a:t>
            </a:r>
          </a:p>
        </p:txBody>
      </p:sp>
      <p:sp>
        <p:nvSpPr>
          <p:cNvPr id="14354" name="TextBox 90"/>
          <p:cNvSpPr txBox="1">
            <a:spLocks noChangeArrowheads="1"/>
          </p:cNvSpPr>
          <p:nvPr/>
        </p:nvSpPr>
        <p:spPr bwMode="auto">
          <a:xfrm>
            <a:off x="4867275" y="2532063"/>
            <a:ext cx="231933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High Price</a:t>
            </a:r>
          </a:p>
          <a:p>
            <a:pPr eaLnBrk="1" hangingPunct="1">
              <a:spcBef>
                <a:spcPct val="0"/>
              </a:spcBef>
            </a:pPr>
            <a:r>
              <a:rPr lang="en-US" sz="1400">
                <a:ea typeface="ＭＳ Ｐゴシック" panose="020B0600070205080204" pitchFamily="34" charset="-128"/>
              </a:rPr>
              <a:t> Low aesthetic appeal</a:t>
            </a:r>
          </a:p>
          <a:p>
            <a:pPr eaLnBrk="1" hangingPunct="1">
              <a:spcBef>
                <a:spcPct val="0"/>
              </a:spcBef>
            </a:pPr>
            <a:r>
              <a:rPr lang="en-US" sz="1400">
                <a:ea typeface="ＭＳ Ｐゴシック" panose="020B0600070205080204" pitchFamily="34" charset="-128"/>
              </a:rPr>
              <a:t> Small driving range [up to </a:t>
            </a:r>
            <a:br>
              <a:rPr lang="en-US" sz="1400">
                <a:ea typeface="ＭＳ Ｐゴシック" panose="020B0600070205080204" pitchFamily="34" charset="-128"/>
              </a:rPr>
            </a:br>
            <a:r>
              <a:rPr lang="en-US" sz="1400">
                <a:ea typeface="ＭＳ Ｐゴシック" panose="020B0600070205080204" pitchFamily="34" charset="-128"/>
              </a:rPr>
              <a:t>  80 KM]</a:t>
            </a:r>
          </a:p>
          <a:p>
            <a:pPr eaLnBrk="1" hangingPunct="1">
              <a:spcBef>
                <a:spcPct val="0"/>
              </a:spcBef>
            </a:pPr>
            <a:r>
              <a:rPr lang="en-US" sz="1400">
                <a:ea typeface="ＭＳ Ｐゴシック" panose="020B0600070205080204" pitchFamily="34" charset="-128"/>
              </a:rPr>
              <a:t> Competition from gasoline   </a:t>
            </a:r>
            <a:br>
              <a:rPr lang="en-US" sz="1400">
                <a:ea typeface="ＭＳ Ｐゴシック" panose="020B0600070205080204" pitchFamily="34" charset="-128"/>
              </a:rPr>
            </a:br>
            <a:r>
              <a:rPr lang="en-US" sz="1400">
                <a:ea typeface="ＭＳ Ｐゴシック" panose="020B0600070205080204" pitchFamily="34" charset="-128"/>
              </a:rPr>
              <a:t>  vehicles </a:t>
            </a:r>
          </a:p>
        </p:txBody>
      </p:sp>
      <p:sp>
        <p:nvSpPr>
          <p:cNvPr id="14355" name="TextBox 91"/>
          <p:cNvSpPr txBox="1">
            <a:spLocks noChangeArrowheads="1"/>
          </p:cNvSpPr>
          <p:nvPr/>
        </p:nvSpPr>
        <p:spPr bwMode="auto">
          <a:xfrm>
            <a:off x="2155825" y="4724400"/>
            <a:ext cx="21923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sz="1400">
                <a:ea typeface="ＭＳ Ｐゴシック" panose="020B0600070205080204" pitchFamily="34" charset="-128"/>
              </a:rPr>
              <a:t> Huge untapped EV market </a:t>
            </a:r>
          </a:p>
          <a:p>
            <a:pPr eaLnBrk="1" hangingPunct="1">
              <a:spcBef>
                <a:spcPct val="0"/>
              </a:spcBef>
            </a:pPr>
            <a:r>
              <a:rPr lang="en-US" sz="1400">
                <a:ea typeface="ＭＳ Ｐゴシック" panose="020B0600070205080204" pitchFamily="34" charset="-128"/>
              </a:rPr>
              <a:t> Growing demand of green </a:t>
            </a:r>
            <a:br>
              <a:rPr lang="en-US" sz="1400">
                <a:ea typeface="ＭＳ Ｐゴシック" panose="020B0600070205080204" pitchFamily="34" charset="-128"/>
              </a:rPr>
            </a:br>
            <a:r>
              <a:rPr lang="en-US" sz="1400">
                <a:ea typeface="ＭＳ Ｐゴシック" panose="020B0600070205080204" pitchFamily="34" charset="-128"/>
              </a:rPr>
              <a:t>   technologies </a:t>
            </a:r>
          </a:p>
          <a:p>
            <a:pPr eaLnBrk="1" hangingPunct="1">
              <a:spcBef>
                <a:spcPct val="0"/>
              </a:spcBef>
            </a:pPr>
            <a:r>
              <a:rPr lang="en-US" sz="1400">
                <a:ea typeface="ＭＳ Ｐゴシック" panose="020B0600070205080204" pitchFamily="34" charset="-128"/>
              </a:rPr>
              <a:t> Rising fuel costs </a:t>
            </a:r>
          </a:p>
          <a:p>
            <a:pPr eaLnBrk="1" hangingPunct="1">
              <a:spcBef>
                <a:spcPct val="0"/>
              </a:spcBef>
            </a:pPr>
            <a:r>
              <a:rPr lang="en-US" sz="1400">
                <a:ea typeface="ＭＳ Ｐゴシック" panose="020B0600070205080204" pitchFamily="34" charset="-128"/>
              </a:rPr>
              <a:t> Growing road congestion </a:t>
            </a:r>
            <a:br>
              <a:rPr lang="en-US" sz="1400">
                <a:ea typeface="ＭＳ Ｐゴシック" panose="020B0600070205080204" pitchFamily="34" charset="-128"/>
              </a:rPr>
            </a:br>
            <a:r>
              <a:rPr lang="en-US" sz="1400">
                <a:ea typeface="ＭＳ Ｐゴシック" panose="020B0600070205080204" pitchFamily="34" charset="-128"/>
              </a:rPr>
              <a:t>   in urban cities</a:t>
            </a:r>
          </a:p>
        </p:txBody>
      </p:sp>
      <p:sp>
        <p:nvSpPr>
          <p:cNvPr id="28690" name="Rectangle 33"/>
          <p:cNvSpPr>
            <a:spLocks noChangeArrowheads="1"/>
          </p:cNvSpPr>
          <p:nvPr/>
        </p:nvSpPr>
        <p:spPr bwMode="auto">
          <a:xfrm rot="10800000" flipV="1">
            <a:off x="7185025" y="5641975"/>
            <a:ext cx="2046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400">
                <a:solidFill>
                  <a:srgbClr val="FF0000"/>
                </a:solidFill>
                <a:ea typeface="ＭＳ Ｐゴシック" panose="020B0600070205080204" pitchFamily="34" charset="-128"/>
              </a:rPr>
              <a:t>* </a:t>
            </a:r>
            <a:r>
              <a:rPr lang="en-US" sz="1400">
                <a:ea typeface="ＭＳ Ｐゴシック" panose="020B0600070205080204" pitchFamily="34" charset="-128"/>
              </a:rPr>
              <a:t>Hypothetical figures</a:t>
            </a:r>
            <a:endParaRPr lang="en-US" sz="2400">
              <a:ea typeface="ＭＳ Ｐゴシック" panose="020B0600070205080204" pitchFamily="34" charset="-128"/>
            </a:endParaRPr>
          </a:p>
        </p:txBody>
      </p:sp>
      <p:grpSp>
        <p:nvGrpSpPr>
          <p:cNvPr id="28691" name="Group 3"/>
          <p:cNvGrpSpPr>
            <a:grpSpLocks/>
          </p:cNvGrpSpPr>
          <p:nvPr/>
        </p:nvGrpSpPr>
        <p:grpSpPr bwMode="auto">
          <a:xfrm>
            <a:off x="4763" y="469900"/>
            <a:ext cx="9144000" cy="1303338"/>
            <a:chOff x="0" y="613246"/>
            <a:chExt cx="9144000" cy="1303586"/>
          </a:xfrm>
        </p:grpSpPr>
        <p:sp>
          <p:nvSpPr>
            <p:cNvPr id="34" name="Rectangle 33"/>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86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2" name="TextBox 6"/>
          <p:cNvSpPr txBox="1">
            <a:spLocks noChangeArrowheads="1"/>
          </p:cNvSpPr>
          <p:nvPr/>
        </p:nvSpPr>
        <p:spPr bwMode="auto">
          <a:xfrm>
            <a:off x="214313" y="909638"/>
            <a:ext cx="5986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Exercise</a:t>
            </a:r>
            <a:endParaRPr lang="en-IN" sz="3600">
              <a:solidFill>
                <a:srgbClr val="000000"/>
              </a:solidFill>
            </a:endParaRPr>
          </a:p>
        </p:txBody>
      </p:sp>
    </p:spTree>
    <p:extLst>
      <p:ext uri="{BB962C8B-B14F-4D97-AF65-F5344CB8AC3E}">
        <p14:creationId xmlns:p14="http://schemas.microsoft.com/office/powerpoint/2010/main" val="1913076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Effect transition="in" filter="fade">
                                      <p:cBhvr>
                                        <p:cTn id="15" dur="1000"/>
                                        <p:tgtEl>
                                          <p:spTgt spid="3"/>
                                        </p:tgtEl>
                                      </p:cBhvr>
                                    </p:animEffect>
                                  </p:childTnLst>
                                </p:cTn>
                              </p:par>
                              <p:par>
                                <p:cTn id="16" presetID="12" presetClass="entr" presetSubtype="4" fill="hold" grpId="0" nodeType="withEffect">
                                  <p:stCondLst>
                                    <p:cond delay="1000"/>
                                  </p:stCondLst>
                                  <p:childTnLst>
                                    <p:set>
                                      <p:cBhvr>
                                        <p:cTn id="17" dur="1" fill="hold">
                                          <p:stCondLst>
                                            <p:cond delay="0"/>
                                          </p:stCondLst>
                                        </p:cTn>
                                        <p:tgtEl>
                                          <p:spTgt spid="14346"/>
                                        </p:tgtEl>
                                        <p:attrNameLst>
                                          <p:attrName>style.visibility</p:attrName>
                                        </p:attrNameLst>
                                      </p:cBhvr>
                                      <p:to>
                                        <p:strVal val="visible"/>
                                      </p:to>
                                    </p:set>
                                    <p:animEffect transition="in" filter="slide(fromBottom)">
                                      <p:cBhvr>
                                        <p:cTn id="18" dur="500"/>
                                        <p:tgtEl>
                                          <p:spTgt spid="14346"/>
                                        </p:tgtEl>
                                      </p:cBhvr>
                                    </p:animEffect>
                                  </p:childTnLst>
                                </p:cTn>
                              </p:par>
                              <p:par>
                                <p:cTn id="19" presetID="53" presetClass="entr" presetSubtype="0" fill="hold" grpId="0" nodeType="withEffect">
                                  <p:stCondLst>
                                    <p:cond delay="1500"/>
                                  </p:stCondLst>
                                  <p:childTnLst>
                                    <p:set>
                                      <p:cBhvr>
                                        <p:cTn id="20" dur="1" fill="hold">
                                          <p:stCondLst>
                                            <p:cond delay="0"/>
                                          </p:stCondLst>
                                        </p:cTn>
                                        <p:tgtEl>
                                          <p:spTgt spid="14352"/>
                                        </p:tgtEl>
                                        <p:attrNameLst>
                                          <p:attrName>style.visibility</p:attrName>
                                        </p:attrNameLst>
                                      </p:cBhvr>
                                      <p:to>
                                        <p:strVal val="visible"/>
                                      </p:to>
                                    </p:set>
                                    <p:anim calcmode="lin" valueType="num">
                                      <p:cBhvr>
                                        <p:cTn id="21" dur="500" fill="hold"/>
                                        <p:tgtEl>
                                          <p:spTgt spid="14352"/>
                                        </p:tgtEl>
                                        <p:attrNameLst>
                                          <p:attrName>ppt_w</p:attrName>
                                        </p:attrNameLst>
                                      </p:cBhvr>
                                      <p:tavLst>
                                        <p:tav tm="0">
                                          <p:val>
                                            <p:fltVal val="0"/>
                                          </p:val>
                                        </p:tav>
                                        <p:tav tm="100000">
                                          <p:val>
                                            <p:strVal val="#ppt_w"/>
                                          </p:val>
                                        </p:tav>
                                      </p:tavLst>
                                    </p:anim>
                                    <p:anim calcmode="lin" valueType="num">
                                      <p:cBhvr>
                                        <p:cTn id="22" dur="500" fill="hold"/>
                                        <p:tgtEl>
                                          <p:spTgt spid="14352"/>
                                        </p:tgtEl>
                                        <p:attrNameLst>
                                          <p:attrName>ppt_h</p:attrName>
                                        </p:attrNameLst>
                                      </p:cBhvr>
                                      <p:tavLst>
                                        <p:tav tm="0">
                                          <p:val>
                                            <p:fltVal val="0"/>
                                          </p:val>
                                        </p:tav>
                                        <p:tav tm="100000">
                                          <p:val>
                                            <p:strVal val="#ppt_h"/>
                                          </p:val>
                                        </p:tav>
                                      </p:tavLst>
                                    </p:anim>
                                    <p:animEffect transition="in" filter="fade">
                                      <p:cBhvr>
                                        <p:cTn id="23" dur="500"/>
                                        <p:tgtEl>
                                          <p:spTgt spid="143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par>
                                <p:cTn id="31" presetID="12" presetClass="entr" presetSubtype="8" fill="hold" grpId="0" nodeType="withEffect">
                                  <p:stCondLst>
                                    <p:cond delay="1000"/>
                                  </p:stCondLst>
                                  <p:childTnLst>
                                    <p:set>
                                      <p:cBhvr>
                                        <p:cTn id="32" dur="1" fill="hold">
                                          <p:stCondLst>
                                            <p:cond delay="0"/>
                                          </p:stCondLst>
                                        </p:cTn>
                                        <p:tgtEl>
                                          <p:spTgt spid="14344"/>
                                        </p:tgtEl>
                                        <p:attrNameLst>
                                          <p:attrName>style.visibility</p:attrName>
                                        </p:attrNameLst>
                                      </p:cBhvr>
                                      <p:to>
                                        <p:strVal val="visible"/>
                                      </p:to>
                                    </p:set>
                                    <p:animEffect transition="in" filter="slide(fromLeft)">
                                      <p:cBhvr>
                                        <p:cTn id="33" dur="500"/>
                                        <p:tgtEl>
                                          <p:spTgt spid="14344"/>
                                        </p:tgtEl>
                                      </p:cBhvr>
                                    </p:animEffect>
                                  </p:childTnLst>
                                </p:cTn>
                              </p:par>
                              <p:par>
                                <p:cTn id="34" presetID="53" presetClass="entr" presetSubtype="0" fill="hold" grpId="0" nodeType="withEffect">
                                  <p:stCondLst>
                                    <p:cond delay="1500"/>
                                  </p:stCondLst>
                                  <p:childTnLst>
                                    <p:set>
                                      <p:cBhvr>
                                        <p:cTn id="35" dur="1" fill="hold">
                                          <p:stCondLst>
                                            <p:cond delay="0"/>
                                          </p:stCondLst>
                                        </p:cTn>
                                        <p:tgtEl>
                                          <p:spTgt spid="14354"/>
                                        </p:tgtEl>
                                        <p:attrNameLst>
                                          <p:attrName>style.visibility</p:attrName>
                                        </p:attrNameLst>
                                      </p:cBhvr>
                                      <p:to>
                                        <p:strVal val="visible"/>
                                      </p:to>
                                    </p:set>
                                    <p:anim calcmode="lin" valueType="num">
                                      <p:cBhvr>
                                        <p:cTn id="36" dur="500" fill="hold"/>
                                        <p:tgtEl>
                                          <p:spTgt spid="14354"/>
                                        </p:tgtEl>
                                        <p:attrNameLst>
                                          <p:attrName>ppt_w</p:attrName>
                                        </p:attrNameLst>
                                      </p:cBhvr>
                                      <p:tavLst>
                                        <p:tav tm="0">
                                          <p:val>
                                            <p:fltVal val="0"/>
                                          </p:val>
                                        </p:tav>
                                        <p:tav tm="100000">
                                          <p:val>
                                            <p:strVal val="#ppt_w"/>
                                          </p:val>
                                        </p:tav>
                                      </p:tavLst>
                                    </p:anim>
                                    <p:anim calcmode="lin" valueType="num">
                                      <p:cBhvr>
                                        <p:cTn id="37" dur="500" fill="hold"/>
                                        <p:tgtEl>
                                          <p:spTgt spid="14354"/>
                                        </p:tgtEl>
                                        <p:attrNameLst>
                                          <p:attrName>ppt_h</p:attrName>
                                        </p:attrNameLst>
                                      </p:cBhvr>
                                      <p:tavLst>
                                        <p:tav tm="0">
                                          <p:val>
                                            <p:fltVal val="0"/>
                                          </p:val>
                                        </p:tav>
                                        <p:tav tm="100000">
                                          <p:val>
                                            <p:strVal val="#ppt_h"/>
                                          </p:val>
                                        </p:tav>
                                      </p:tavLst>
                                    </p:anim>
                                    <p:animEffect transition="in" filter="fade">
                                      <p:cBhvr>
                                        <p:cTn id="38" dur="500"/>
                                        <p:tgtEl>
                                          <p:spTgt spid="143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Effect transition="in" filter="fade">
                                      <p:cBhvr>
                                        <p:cTn id="45" dur="1000"/>
                                        <p:tgtEl>
                                          <p:spTgt spid="5"/>
                                        </p:tgtEl>
                                      </p:cBhvr>
                                    </p:animEffect>
                                  </p:childTnLst>
                                </p:cTn>
                              </p:par>
                              <p:par>
                                <p:cTn id="46" presetID="12" presetClass="entr" presetSubtype="2" fill="hold" grpId="0" nodeType="withEffect">
                                  <p:stCondLst>
                                    <p:cond delay="1000"/>
                                  </p:stCondLst>
                                  <p:childTnLst>
                                    <p:set>
                                      <p:cBhvr>
                                        <p:cTn id="47" dur="1" fill="hold">
                                          <p:stCondLst>
                                            <p:cond delay="0"/>
                                          </p:stCondLst>
                                        </p:cTn>
                                        <p:tgtEl>
                                          <p:spTgt spid="14345"/>
                                        </p:tgtEl>
                                        <p:attrNameLst>
                                          <p:attrName>style.visibility</p:attrName>
                                        </p:attrNameLst>
                                      </p:cBhvr>
                                      <p:to>
                                        <p:strVal val="visible"/>
                                      </p:to>
                                    </p:set>
                                    <p:animEffect transition="in" filter="slide(fromRight)">
                                      <p:cBhvr>
                                        <p:cTn id="48" dur="500"/>
                                        <p:tgtEl>
                                          <p:spTgt spid="14345"/>
                                        </p:tgtEl>
                                      </p:cBhvr>
                                    </p:animEffect>
                                  </p:childTnLst>
                                </p:cTn>
                              </p:par>
                              <p:par>
                                <p:cTn id="49" presetID="53" presetClass="entr" presetSubtype="0" fill="hold" grpId="0" nodeType="withEffect">
                                  <p:stCondLst>
                                    <p:cond delay="1500"/>
                                  </p:stCondLst>
                                  <p:childTnLst>
                                    <p:set>
                                      <p:cBhvr>
                                        <p:cTn id="50" dur="1" fill="hold">
                                          <p:stCondLst>
                                            <p:cond delay="0"/>
                                          </p:stCondLst>
                                        </p:cTn>
                                        <p:tgtEl>
                                          <p:spTgt spid="14355"/>
                                        </p:tgtEl>
                                        <p:attrNameLst>
                                          <p:attrName>style.visibility</p:attrName>
                                        </p:attrNameLst>
                                      </p:cBhvr>
                                      <p:to>
                                        <p:strVal val="visible"/>
                                      </p:to>
                                    </p:set>
                                    <p:anim calcmode="lin" valueType="num">
                                      <p:cBhvr>
                                        <p:cTn id="51" dur="500" fill="hold"/>
                                        <p:tgtEl>
                                          <p:spTgt spid="14355"/>
                                        </p:tgtEl>
                                        <p:attrNameLst>
                                          <p:attrName>ppt_w</p:attrName>
                                        </p:attrNameLst>
                                      </p:cBhvr>
                                      <p:tavLst>
                                        <p:tav tm="0">
                                          <p:val>
                                            <p:fltVal val="0"/>
                                          </p:val>
                                        </p:tav>
                                        <p:tav tm="100000">
                                          <p:val>
                                            <p:strVal val="#ppt_w"/>
                                          </p:val>
                                        </p:tav>
                                      </p:tavLst>
                                    </p:anim>
                                    <p:anim calcmode="lin" valueType="num">
                                      <p:cBhvr>
                                        <p:cTn id="52" dur="500" fill="hold"/>
                                        <p:tgtEl>
                                          <p:spTgt spid="14355"/>
                                        </p:tgtEl>
                                        <p:attrNameLst>
                                          <p:attrName>ppt_h</p:attrName>
                                        </p:attrNameLst>
                                      </p:cBhvr>
                                      <p:tavLst>
                                        <p:tav tm="0">
                                          <p:val>
                                            <p:fltVal val="0"/>
                                          </p:val>
                                        </p:tav>
                                        <p:tav tm="100000">
                                          <p:val>
                                            <p:strVal val="#ppt_h"/>
                                          </p:val>
                                        </p:tav>
                                      </p:tavLst>
                                    </p:anim>
                                    <p:animEffect transition="in" filter="fade">
                                      <p:cBhvr>
                                        <p:cTn id="53" dur="500"/>
                                        <p:tgtEl>
                                          <p:spTgt spid="1435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1000" fill="hold"/>
                                        <p:tgtEl>
                                          <p:spTgt spid="7"/>
                                        </p:tgtEl>
                                        <p:attrNameLst>
                                          <p:attrName>ppt_w</p:attrName>
                                        </p:attrNameLst>
                                      </p:cBhvr>
                                      <p:tavLst>
                                        <p:tav tm="0">
                                          <p:val>
                                            <p:fltVal val="0"/>
                                          </p:val>
                                        </p:tav>
                                        <p:tav tm="100000">
                                          <p:val>
                                            <p:strVal val="#ppt_w"/>
                                          </p:val>
                                        </p:tav>
                                      </p:tavLst>
                                    </p:anim>
                                    <p:anim calcmode="lin" valueType="num">
                                      <p:cBhvr>
                                        <p:cTn id="59" dur="1000" fill="hold"/>
                                        <p:tgtEl>
                                          <p:spTgt spid="7"/>
                                        </p:tgtEl>
                                        <p:attrNameLst>
                                          <p:attrName>ppt_h</p:attrName>
                                        </p:attrNameLst>
                                      </p:cBhvr>
                                      <p:tavLst>
                                        <p:tav tm="0">
                                          <p:val>
                                            <p:fltVal val="0"/>
                                          </p:val>
                                        </p:tav>
                                        <p:tav tm="100000">
                                          <p:val>
                                            <p:strVal val="#ppt_h"/>
                                          </p:val>
                                        </p:tav>
                                      </p:tavLst>
                                    </p:anim>
                                    <p:animEffect transition="in" filter="fade">
                                      <p:cBhvr>
                                        <p:cTn id="60" dur="1000"/>
                                        <p:tgtEl>
                                          <p:spTgt spid="7"/>
                                        </p:tgtEl>
                                      </p:cBhvr>
                                    </p:animEffect>
                                  </p:childTnLst>
                                </p:cTn>
                              </p:par>
                              <p:par>
                                <p:cTn id="61" presetID="12" presetClass="entr" presetSubtype="1" fill="hold" grpId="0" nodeType="withEffect">
                                  <p:stCondLst>
                                    <p:cond delay="1000"/>
                                  </p:stCondLst>
                                  <p:childTnLst>
                                    <p:set>
                                      <p:cBhvr>
                                        <p:cTn id="62" dur="1" fill="hold">
                                          <p:stCondLst>
                                            <p:cond delay="0"/>
                                          </p:stCondLst>
                                        </p:cTn>
                                        <p:tgtEl>
                                          <p:spTgt spid="14347"/>
                                        </p:tgtEl>
                                        <p:attrNameLst>
                                          <p:attrName>style.visibility</p:attrName>
                                        </p:attrNameLst>
                                      </p:cBhvr>
                                      <p:to>
                                        <p:strVal val="visible"/>
                                      </p:to>
                                    </p:set>
                                    <p:animEffect transition="in" filter="slide(fromTop)">
                                      <p:cBhvr>
                                        <p:cTn id="63" dur="500"/>
                                        <p:tgtEl>
                                          <p:spTgt spid="14347"/>
                                        </p:tgtEl>
                                      </p:cBhvr>
                                    </p:animEffect>
                                  </p:childTnLst>
                                </p:cTn>
                              </p:par>
                              <p:par>
                                <p:cTn id="64" presetID="53" presetClass="entr" presetSubtype="0" fill="hold" grpId="0" nodeType="withEffect">
                                  <p:stCondLst>
                                    <p:cond delay="1500"/>
                                  </p:stCondLst>
                                  <p:childTnLst>
                                    <p:set>
                                      <p:cBhvr>
                                        <p:cTn id="65" dur="1" fill="hold">
                                          <p:stCondLst>
                                            <p:cond delay="0"/>
                                          </p:stCondLst>
                                        </p:cTn>
                                        <p:tgtEl>
                                          <p:spTgt spid="14353"/>
                                        </p:tgtEl>
                                        <p:attrNameLst>
                                          <p:attrName>style.visibility</p:attrName>
                                        </p:attrNameLst>
                                      </p:cBhvr>
                                      <p:to>
                                        <p:strVal val="visible"/>
                                      </p:to>
                                    </p:set>
                                    <p:anim calcmode="lin" valueType="num">
                                      <p:cBhvr>
                                        <p:cTn id="66" dur="500" fill="hold"/>
                                        <p:tgtEl>
                                          <p:spTgt spid="14353"/>
                                        </p:tgtEl>
                                        <p:attrNameLst>
                                          <p:attrName>ppt_w</p:attrName>
                                        </p:attrNameLst>
                                      </p:cBhvr>
                                      <p:tavLst>
                                        <p:tav tm="0">
                                          <p:val>
                                            <p:fltVal val="0"/>
                                          </p:val>
                                        </p:tav>
                                        <p:tav tm="100000">
                                          <p:val>
                                            <p:strVal val="#ppt_w"/>
                                          </p:val>
                                        </p:tav>
                                      </p:tavLst>
                                    </p:anim>
                                    <p:anim calcmode="lin" valueType="num">
                                      <p:cBhvr>
                                        <p:cTn id="67" dur="500" fill="hold"/>
                                        <p:tgtEl>
                                          <p:spTgt spid="14353"/>
                                        </p:tgtEl>
                                        <p:attrNameLst>
                                          <p:attrName>ppt_h</p:attrName>
                                        </p:attrNameLst>
                                      </p:cBhvr>
                                      <p:tavLst>
                                        <p:tav tm="0">
                                          <p:val>
                                            <p:fltVal val="0"/>
                                          </p:val>
                                        </p:tav>
                                        <p:tav tm="100000">
                                          <p:val>
                                            <p:strVal val="#ppt_h"/>
                                          </p:val>
                                        </p:tav>
                                      </p:tavLst>
                                    </p:anim>
                                    <p:animEffect transition="in" filter="fade">
                                      <p:cBhvr>
                                        <p:cTn id="68"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52" grpId="0"/>
      <p:bldP spid="14353" grpId="0"/>
      <p:bldP spid="14354" grpId="0"/>
      <p:bldP spid="143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TOWS Matrix</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i="1" dirty="0"/>
              <a:t>It has four alternative strategies</a:t>
            </a:r>
          </a:p>
          <a:p>
            <a:pPr>
              <a:buNone/>
            </a:pPr>
            <a:endParaRPr lang="en-US" sz="2800" dirty="0"/>
          </a:p>
          <a:p>
            <a:r>
              <a:rPr lang="en-US" sz="2800" dirty="0"/>
              <a:t>The WT Strategy</a:t>
            </a:r>
          </a:p>
          <a:p>
            <a:endParaRPr lang="en-US" sz="2800" dirty="0"/>
          </a:p>
          <a:p>
            <a:r>
              <a:rPr lang="en-US" sz="2800" dirty="0"/>
              <a:t>The WO Strategy</a:t>
            </a:r>
          </a:p>
          <a:p>
            <a:endParaRPr lang="en-US" sz="2800" dirty="0"/>
          </a:p>
          <a:p>
            <a:r>
              <a:rPr lang="en-US" sz="2800" dirty="0"/>
              <a:t>The ST Strategy</a:t>
            </a:r>
          </a:p>
          <a:p>
            <a:endParaRPr lang="en-US" sz="2800" dirty="0"/>
          </a:p>
          <a:p>
            <a:r>
              <a:rPr lang="en-US" sz="2800" dirty="0"/>
              <a:t>The SO Strategy</a:t>
            </a: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5209" y="76200"/>
            <a:ext cx="8087001" cy="6781824"/>
            <a:chOff x="875209" y="76200"/>
            <a:chExt cx="8087001" cy="6781824"/>
          </a:xfrm>
        </p:grpSpPr>
        <p:sp>
          <p:nvSpPr>
            <p:cNvPr id="2" name="Rectangle 1"/>
            <p:cNvSpPr/>
            <p:nvPr/>
          </p:nvSpPr>
          <p:spPr>
            <a:xfrm>
              <a:off x="3581400" y="685800"/>
              <a:ext cx="2705100" cy="186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Internal strengths (S)</a:t>
              </a:r>
            </a:p>
            <a:p>
              <a:pPr algn="ctr"/>
              <a:r>
                <a:rPr lang="en-US" dirty="0"/>
                <a:t>e.g., strengths in management operations, finance, marketing, R&amp;D, engineering</a:t>
              </a:r>
            </a:p>
          </p:txBody>
        </p:sp>
        <p:sp>
          <p:nvSpPr>
            <p:cNvPr id="3" name="Rectangle 2"/>
            <p:cNvSpPr/>
            <p:nvPr/>
          </p:nvSpPr>
          <p:spPr>
            <a:xfrm>
              <a:off x="6257110" y="2552700"/>
              <a:ext cx="2705100" cy="2132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 strategy: Mini-Maxi</a:t>
              </a:r>
            </a:p>
            <a:p>
              <a:pPr algn="ctr"/>
              <a:r>
                <a:rPr lang="en-US" dirty="0"/>
                <a:t>e.g., Developmental strategy to overcome weaknesses in order to take advantage of opportunities</a:t>
              </a:r>
            </a:p>
          </p:txBody>
        </p:sp>
        <p:sp>
          <p:nvSpPr>
            <p:cNvPr id="4" name="Rectangle 3"/>
            <p:cNvSpPr/>
            <p:nvPr/>
          </p:nvSpPr>
          <p:spPr>
            <a:xfrm>
              <a:off x="6257110" y="4687387"/>
              <a:ext cx="2705100" cy="2170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 strategy: Mini- Mini</a:t>
              </a:r>
            </a:p>
            <a:p>
              <a:pPr algn="ctr"/>
              <a:r>
                <a:rPr lang="en-US" dirty="0"/>
                <a:t>e.g., retrenchment, liquidation, or joint venture to minimize both weaknesses and threats</a:t>
              </a:r>
            </a:p>
          </p:txBody>
        </p:sp>
        <p:sp>
          <p:nvSpPr>
            <p:cNvPr id="5" name="Rectangle 4"/>
            <p:cNvSpPr/>
            <p:nvPr/>
          </p:nvSpPr>
          <p:spPr>
            <a:xfrm>
              <a:off x="6286500" y="685800"/>
              <a:ext cx="2675710" cy="1866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Internal weaknesses(W)</a:t>
              </a:r>
            </a:p>
            <a:p>
              <a:pPr algn="ctr"/>
              <a:r>
                <a:rPr lang="en-US" dirty="0"/>
                <a:t>e.g., weaknesses in areas shown in the box of “strengths”</a:t>
              </a:r>
            </a:p>
          </p:txBody>
        </p:sp>
        <p:sp>
          <p:nvSpPr>
            <p:cNvPr id="7" name="Rectangle 6"/>
            <p:cNvSpPr/>
            <p:nvPr/>
          </p:nvSpPr>
          <p:spPr>
            <a:xfrm>
              <a:off x="3581400" y="2552699"/>
              <a:ext cx="2675710" cy="21325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 strategy: Maxi- Maxi</a:t>
              </a:r>
            </a:p>
            <a:p>
              <a:pPr algn="ctr"/>
              <a:r>
                <a:rPr lang="en-US" dirty="0"/>
                <a:t>Potentially the most successful strategy, utilizing the organization’s strengths to take advantage of opportunities</a:t>
              </a:r>
            </a:p>
          </p:txBody>
        </p:sp>
        <p:sp>
          <p:nvSpPr>
            <p:cNvPr id="8" name="Rectangle 7"/>
            <p:cNvSpPr/>
            <p:nvPr/>
          </p:nvSpPr>
          <p:spPr>
            <a:xfrm>
              <a:off x="875210" y="2551611"/>
              <a:ext cx="2706189" cy="213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Opportunities (O)</a:t>
              </a:r>
            </a:p>
            <a:p>
              <a:pPr algn="ctr"/>
              <a:r>
                <a:rPr lang="en-US" dirty="0"/>
                <a:t>(Consider risks also)</a:t>
              </a:r>
            </a:p>
            <a:p>
              <a:pPr algn="ctr"/>
              <a:r>
                <a:rPr lang="en-US" dirty="0"/>
                <a:t>e.g., current and future economic condition, political and social changes, new products, services and technology</a:t>
              </a:r>
            </a:p>
          </p:txBody>
        </p:sp>
        <p:sp>
          <p:nvSpPr>
            <p:cNvPr id="9" name="Rectangle 8"/>
            <p:cNvSpPr/>
            <p:nvPr/>
          </p:nvSpPr>
          <p:spPr>
            <a:xfrm>
              <a:off x="875209" y="4685210"/>
              <a:ext cx="2706189" cy="21727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threats (T)</a:t>
              </a:r>
            </a:p>
            <a:p>
              <a:pPr algn="ctr"/>
              <a:r>
                <a:rPr lang="en-US" dirty="0"/>
                <a:t>e.g., lack of energy, competition, and areas similar to those shown in the “opportunities” box above</a:t>
              </a:r>
            </a:p>
          </p:txBody>
        </p:sp>
        <p:sp>
          <p:nvSpPr>
            <p:cNvPr id="10" name="Rectangle 9"/>
            <p:cNvSpPr/>
            <p:nvPr/>
          </p:nvSpPr>
          <p:spPr>
            <a:xfrm>
              <a:off x="3581398" y="4685234"/>
              <a:ext cx="2675712" cy="2172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 strategy: Maxi-Mini</a:t>
              </a:r>
            </a:p>
            <a:p>
              <a:pPr algn="ctr"/>
              <a:r>
                <a:rPr lang="en-US" dirty="0"/>
                <a:t>e.g., use of strengths to cope with threats or to avoid threats</a:t>
              </a:r>
            </a:p>
          </p:txBody>
        </p:sp>
        <p:sp>
          <p:nvSpPr>
            <p:cNvPr id="11" name="Rectangle 10"/>
            <p:cNvSpPr/>
            <p:nvPr/>
          </p:nvSpPr>
          <p:spPr>
            <a:xfrm>
              <a:off x="875209" y="685800"/>
              <a:ext cx="2675709" cy="1847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flipH="1" flipV="1">
              <a:off x="875210" y="685800"/>
              <a:ext cx="2675708" cy="184785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981200" y="933250"/>
              <a:ext cx="1492545" cy="4183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Internal factors</a:t>
              </a:r>
            </a:p>
          </p:txBody>
        </p:sp>
        <p:sp>
          <p:nvSpPr>
            <p:cNvPr id="16" name="Rectangle 15"/>
            <p:cNvSpPr/>
            <p:nvPr/>
          </p:nvSpPr>
          <p:spPr>
            <a:xfrm>
              <a:off x="1086394" y="1675586"/>
              <a:ext cx="1126670" cy="7419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External factors</a:t>
              </a:r>
            </a:p>
          </p:txBody>
        </p:sp>
        <p:sp>
          <p:nvSpPr>
            <p:cNvPr id="17" name="Rectangle 16"/>
            <p:cNvSpPr/>
            <p:nvPr/>
          </p:nvSpPr>
          <p:spPr>
            <a:xfrm>
              <a:off x="2289264" y="76200"/>
              <a:ext cx="4873536" cy="457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TOWS Matrix for Strategy Formulation </a:t>
              </a:r>
            </a:p>
          </p:txBody>
        </p:sp>
      </p:grpSp>
    </p:spTree>
    <p:extLst>
      <p:ext uri="{BB962C8B-B14F-4D97-AF65-F5344CB8AC3E}">
        <p14:creationId xmlns:p14="http://schemas.microsoft.com/office/powerpoint/2010/main" val="241828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Retrenchment strategy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endParaRPr lang="en-US" dirty="0"/>
          </a:p>
          <a:p>
            <a:pPr marL="0" indent="0" algn="just">
              <a:buNone/>
            </a:pPr>
            <a:r>
              <a:rPr lang="en-US" b="1" dirty="0"/>
              <a:t>A strategy used by corporations to reduce the diversity or the overall size of the operations of the company. </a:t>
            </a:r>
          </a:p>
          <a:p>
            <a:pPr algn="just"/>
            <a:r>
              <a:rPr lang="en-US" b="1" dirty="0"/>
              <a:t>This strategy is often used in order to cut expenses with the goal of becoming a more financial stable business. </a:t>
            </a:r>
          </a:p>
          <a:p>
            <a:pPr algn="just"/>
            <a:r>
              <a:rPr lang="en-US" b="1" dirty="0"/>
              <a:t>Typically the strategy involves withdrawing from certain markets or the discontinuation of selling certain products or service in order to make a beneficial turnaround</a:t>
            </a:r>
            <a:r>
              <a:rPr lang="en-US" dirty="0"/>
              <a:t>.</a:t>
            </a:r>
            <a:br>
              <a:rPr lang="en-US" dirty="0"/>
            </a:br>
            <a:endParaRPr lang="en-US" dirty="0"/>
          </a:p>
          <a:p>
            <a:endParaRPr lang="en-US" dirty="0"/>
          </a:p>
        </p:txBody>
      </p:sp>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61421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 y="228600"/>
            <a:ext cx="8959222" cy="5715004"/>
            <a:chOff x="76200" y="228600"/>
            <a:chExt cx="8959222" cy="5715004"/>
          </a:xfrm>
        </p:grpSpPr>
        <p:sp>
          <p:nvSpPr>
            <p:cNvPr id="31" name="Rectangle 30"/>
            <p:cNvSpPr/>
            <p:nvPr/>
          </p:nvSpPr>
          <p:spPr>
            <a:xfrm>
              <a:off x="508229" y="4296320"/>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32" name="Rectangle 31"/>
            <p:cNvSpPr/>
            <p:nvPr/>
          </p:nvSpPr>
          <p:spPr>
            <a:xfrm>
              <a:off x="1245056" y="4876802"/>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33" name="Rectangle 32"/>
            <p:cNvSpPr/>
            <p:nvPr/>
          </p:nvSpPr>
          <p:spPr>
            <a:xfrm>
              <a:off x="1143000" y="5410203"/>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34" name="Rectangle 33"/>
            <p:cNvSpPr/>
            <p:nvPr/>
          </p:nvSpPr>
          <p:spPr>
            <a:xfrm>
              <a:off x="1245056" y="4296319"/>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36" name="Rectangle 35"/>
            <p:cNvSpPr/>
            <p:nvPr/>
          </p:nvSpPr>
          <p:spPr>
            <a:xfrm>
              <a:off x="609600" y="4876803"/>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37" name="Rectangle 36"/>
            <p:cNvSpPr/>
            <p:nvPr/>
          </p:nvSpPr>
          <p:spPr>
            <a:xfrm>
              <a:off x="76201" y="4876803"/>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38" name="Rectangle 37"/>
            <p:cNvSpPr/>
            <p:nvPr/>
          </p:nvSpPr>
          <p:spPr>
            <a:xfrm>
              <a:off x="76200" y="5410203"/>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39" name="Rectangle 38"/>
            <p:cNvSpPr/>
            <p:nvPr/>
          </p:nvSpPr>
          <p:spPr>
            <a:xfrm>
              <a:off x="609601" y="5410201"/>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40" name="Rectangle 39"/>
            <p:cNvSpPr/>
            <p:nvPr/>
          </p:nvSpPr>
          <p:spPr>
            <a:xfrm>
              <a:off x="82728" y="4296321"/>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0" name="Straight Connector 69"/>
            <p:cNvCxnSpPr/>
            <p:nvPr/>
          </p:nvCxnSpPr>
          <p:spPr>
            <a:xfrm flipH="1" flipV="1">
              <a:off x="76201" y="4296321"/>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641829" y="2924716"/>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73" name="Rectangle 72"/>
            <p:cNvSpPr/>
            <p:nvPr/>
          </p:nvSpPr>
          <p:spPr>
            <a:xfrm>
              <a:off x="3378656" y="3505198"/>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74" name="Rectangle 73"/>
            <p:cNvSpPr/>
            <p:nvPr/>
          </p:nvSpPr>
          <p:spPr>
            <a:xfrm>
              <a:off x="3276600" y="4038599"/>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75" name="Rectangle 74"/>
            <p:cNvSpPr/>
            <p:nvPr/>
          </p:nvSpPr>
          <p:spPr>
            <a:xfrm>
              <a:off x="3378656" y="2924715"/>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76" name="Rectangle 75"/>
            <p:cNvSpPr/>
            <p:nvPr/>
          </p:nvSpPr>
          <p:spPr>
            <a:xfrm>
              <a:off x="2743200" y="3505199"/>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77" name="Rectangle 76"/>
            <p:cNvSpPr/>
            <p:nvPr/>
          </p:nvSpPr>
          <p:spPr>
            <a:xfrm>
              <a:off x="2216328" y="3505199"/>
              <a:ext cx="526872"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78" name="Rectangle 77"/>
            <p:cNvSpPr/>
            <p:nvPr/>
          </p:nvSpPr>
          <p:spPr>
            <a:xfrm>
              <a:off x="2209800" y="4038599"/>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79" name="Rectangle 78"/>
            <p:cNvSpPr/>
            <p:nvPr/>
          </p:nvSpPr>
          <p:spPr>
            <a:xfrm>
              <a:off x="2743201" y="4038597"/>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80" name="Rectangle 79"/>
            <p:cNvSpPr/>
            <p:nvPr/>
          </p:nvSpPr>
          <p:spPr>
            <a:xfrm>
              <a:off x="2216328" y="2924717"/>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1" name="Straight Connector 80"/>
            <p:cNvCxnSpPr/>
            <p:nvPr/>
          </p:nvCxnSpPr>
          <p:spPr>
            <a:xfrm flipH="1" flipV="1">
              <a:off x="2209801" y="2924717"/>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851629" y="1476916"/>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83" name="Rectangle 82"/>
            <p:cNvSpPr/>
            <p:nvPr/>
          </p:nvSpPr>
          <p:spPr>
            <a:xfrm>
              <a:off x="5588456" y="2057398"/>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84" name="Rectangle 83"/>
            <p:cNvSpPr/>
            <p:nvPr/>
          </p:nvSpPr>
          <p:spPr>
            <a:xfrm>
              <a:off x="5486400" y="2590799"/>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85" name="Rectangle 84"/>
            <p:cNvSpPr/>
            <p:nvPr/>
          </p:nvSpPr>
          <p:spPr>
            <a:xfrm>
              <a:off x="5588456" y="1476915"/>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86" name="Rectangle 85"/>
            <p:cNvSpPr/>
            <p:nvPr/>
          </p:nvSpPr>
          <p:spPr>
            <a:xfrm>
              <a:off x="4953000" y="2057399"/>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87" name="Rectangle 86"/>
            <p:cNvSpPr/>
            <p:nvPr/>
          </p:nvSpPr>
          <p:spPr>
            <a:xfrm>
              <a:off x="4419601" y="2057399"/>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88" name="Rectangle 87"/>
            <p:cNvSpPr/>
            <p:nvPr/>
          </p:nvSpPr>
          <p:spPr>
            <a:xfrm>
              <a:off x="4419600" y="2590799"/>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89" name="Rectangle 88"/>
            <p:cNvSpPr/>
            <p:nvPr/>
          </p:nvSpPr>
          <p:spPr>
            <a:xfrm>
              <a:off x="4953001" y="2590797"/>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90" name="Rectangle 89"/>
            <p:cNvSpPr/>
            <p:nvPr/>
          </p:nvSpPr>
          <p:spPr>
            <a:xfrm>
              <a:off x="4426128" y="1476917"/>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1" name="Straight Connector 90"/>
            <p:cNvCxnSpPr/>
            <p:nvPr/>
          </p:nvCxnSpPr>
          <p:spPr>
            <a:xfrm flipH="1" flipV="1">
              <a:off x="4419601" y="1476917"/>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985229" y="228601"/>
              <a:ext cx="736826" cy="5804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a:t>
              </a:r>
            </a:p>
          </p:txBody>
        </p:sp>
        <p:sp>
          <p:nvSpPr>
            <p:cNvPr id="93" name="Rectangle 92"/>
            <p:cNvSpPr/>
            <p:nvPr/>
          </p:nvSpPr>
          <p:spPr>
            <a:xfrm>
              <a:off x="7722056" y="809083"/>
              <a:ext cx="583744"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WO</a:t>
              </a:r>
              <a:endParaRPr lang="en-US" dirty="0"/>
            </a:p>
          </p:txBody>
        </p:sp>
        <p:sp>
          <p:nvSpPr>
            <p:cNvPr id="94" name="Rectangle 93"/>
            <p:cNvSpPr/>
            <p:nvPr/>
          </p:nvSpPr>
          <p:spPr>
            <a:xfrm>
              <a:off x="7620000" y="1342484"/>
              <a:ext cx="685800" cy="5334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WT</a:t>
              </a:r>
              <a:endParaRPr lang="en-US" dirty="0"/>
            </a:p>
          </p:txBody>
        </p:sp>
        <p:sp>
          <p:nvSpPr>
            <p:cNvPr id="95" name="Rectangle 94"/>
            <p:cNvSpPr/>
            <p:nvPr/>
          </p:nvSpPr>
          <p:spPr>
            <a:xfrm>
              <a:off x="7722056" y="228600"/>
              <a:ext cx="583744" cy="580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W</a:t>
              </a:r>
            </a:p>
          </p:txBody>
        </p:sp>
        <p:sp>
          <p:nvSpPr>
            <p:cNvPr id="96" name="Rectangle 95"/>
            <p:cNvSpPr/>
            <p:nvPr/>
          </p:nvSpPr>
          <p:spPr>
            <a:xfrm>
              <a:off x="7086600" y="809084"/>
              <a:ext cx="635455"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SO</a:t>
              </a:r>
              <a:endParaRPr lang="en-US" dirty="0"/>
            </a:p>
          </p:txBody>
        </p:sp>
        <p:sp>
          <p:nvSpPr>
            <p:cNvPr id="97" name="Rectangle 96"/>
            <p:cNvSpPr/>
            <p:nvPr/>
          </p:nvSpPr>
          <p:spPr>
            <a:xfrm>
              <a:off x="6553201" y="809084"/>
              <a:ext cx="533399" cy="5333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a:t>
              </a:r>
            </a:p>
          </p:txBody>
        </p:sp>
        <p:sp>
          <p:nvSpPr>
            <p:cNvPr id="98" name="Rectangle 97"/>
            <p:cNvSpPr/>
            <p:nvPr/>
          </p:nvSpPr>
          <p:spPr>
            <a:xfrm>
              <a:off x="6553200" y="1342484"/>
              <a:ext cx="533400" cy="533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a:t>
              </a:r>
            </a:p>
          </p:txBody>
        </p:sp>
        <p:sp>
          <p:nvSpPr>
            <p:cNvPr id="99" name="Rectangle 98"/>
            <p:cNvSpPr/>
            <p:nvPr/>
          </p:nvSpPr>
          <p:spPr>
            <a:xfrm>
              <a:off x="7086601" y="1342482"/>
              <a:ext cx="635454"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a:t>
              </a:r>
              <a:endParaRPr lang="en-US" dirty="0"/>
            </a:p>
          </p:txBody>
        </p:sp>
        <p:sp>
          <p:nvSpPr>
            <p:cNvPr id="100" name="Rectangle 99"/>
            <p:cNvSpPr/>
            <p:nvPr/>
          </p:nvSpPr>
          <p:spPr>
            <a:xfrm>
              <a:off x="6559728" y="228602"/>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1" name="Straight Connector 100"/>
            <p:cNvCxnSpPr/>
            <p:nvPr/>
          </p:nvCxnSpPr>
          <p:spPr>
            <a:xfrm flipH="1" flipV="1">
              <a:off x="6553201" y="228602"/>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Up Arrow 101"/>
            <p:cNvSpPr/>
            <p:nvPr/>
          </p:nvSpPr>
          <p:spPr>
            <a:xfrm rot="3435308">
              <a:off x="4775370" y="120834"/>
              <a:ext cx="355257" cy="81648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rot="19633883">
              <a:off x="4864265" y="4321103"/>
              <a:ext cx="914400"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a:t>
              </a:r>
            </a:p>
          </p:txBody>
        </p:sp>
        <p:sp>
          <p:nvSpPr>
            <p:cNvPr id="104" name="Rectangle 103"/>
            <p:cNvSpPr/>
            <p:nvPr/>
          </p:nvSpPr>
          <p:spPr>
            <a:xfrm>
              <a:off x="920184" y="335280"/>
              <a:ext cx="4566215"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Dynamics of the TOWS Matrix</a:t>
              </a:r>
            </a:p>
          </p:txBody>
        </p:sp>
        <p:sp>
          <p:nvSpPr>
            <p:cNvPr id="105" name="Rectangle 104"/>
            <p:cNvSpPr/>
            <p:nvPr/>
          </p:nvSpPr>
          <p:spPr>
            <a:xfrm>
              <a:off x="244792" y="1318943"/>
              <a:ext cx="526873" cy="580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p:nvPr/>
          </p:nvCxnSpPr>
          <p:spPr>
            <a:xfrm flipH="1" flipV="1">
              <a:off x="241529" y="1318943"/>
              <a:ext cx="533399" cy="58047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1194982" y="1292249"/>
              <a:ext cx="1639295" cy="369332"/>
            </a:xfrm>
            <a:prstGeom prst="rect">
              <a:avLst/>
            </a:prstGeom>
          </p:spPr>
          <p:txBody>
            <a:bodyPr wrap="none">
              <a:spAutoFit/>
            </a:bodyPr>
            <a:lstStyle/>
            <a:p>
              <a:pPr algn="ctr"/>
              <a:r>
                <a:rPr lang="en-US" dirty="0"/>
                <a:t>Internal factors</a:t>
              </a:r>
            </a:p>
          </p:txBody>
        </p:sp>
        <p:sp>
          <p:nvSpPr>
            <p:cNvPr id="110" name="Rectangle 109"/>
            <p:cNvSpPr/>
            <p:nvPr/>
          </p:nvSpPr>
          <p:spPr>
            <a:xfrm>
              <a:off x="123246" y="2345476"/>
              <a:ext cx="1675074" cy="369332"/>
            </a:xfrm>
            <a:prstGeom prst="rect">
              <a:avLst/>
            </a:prstGeom>
          </p:spPr>
          <p:txBody>
            <a:bodyPr wrap="none">
              <a:spAutoFit/>
            </a:bodyPr>
            <a:lstStyle/>
            <a:p>
              <a:pPr algn="ctr"/>
              <a:r>
                <a:rPr lang="en-US" dirty="0"/>
                <a:t>External factors</a:t>
              </a:r>
            </a:p>
          </p:txBody>
        </p:sp>
        <p:cxnSp>
          <p:nvCxnSpPr>
            <p:cNvPr id="112" name="Straight Arrow Connector 111"/>
            <p:cNvCxnSpPr>
              <a:stCxn id="109" idx="1"/>
            </p:cNvCxnSpPr>
            <p:nvPr/>
          </p:nvCxnSpPr>
          <p:spPr>
            <a:xfrm flipH="1">
              <a:off x="609600" y="1476915"/>
              <a:ext cx="585382"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508228" y="1767155"/>
              <a:ext cx="0" cy="762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44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04800" y="965228"/>
            <a:ext cx="7869936"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Large companies normally manage quite different businesses, each requiring its own strategy.</a:t>
            </a:r>
          </a:p>
          <a:p>
            <a:pPr marL="457200" indent="-457200" algn="just">
              <a:buFont typeface="Arial" panose="020B0604020202020204" pitchFamily="34" charset="0"/>
              <a:buChar char="•"/>
            </a:pPr>
            <a:r>
              <a:rPr lang="en-US" sz="2800" dirty="0"/>
              <a:t>At one time General Electric classified its businesses into 49 Strategic Business Units (SBUs).</a:t>
            </a:r>
          </a:p>
          <a:p>
            <a:pPr marL="457200" indent="-457200" algn="just">
              <a:buFont typeface="Arial" panose="020B0604020202020204" pitchFamily="34" charset="0"/>
              <a:buChar char="•"/>
            </a:pPr>
            <a:r>
              <a:rPr lang="en-US" sz="2800" dirty="0"/>
              <a:t>The best example of SBU are companies like Proctor and Gamble, LG etc. These companies have different product categories under one roof. For example, LG as a company makes consumer durables. It makes refrigerators, washing machines, air-conditioners as well as televisions.</a:t>
            </a:r>
          </a:p>
        </p:txBody>
      </p:sp>
    </p:spTree>
    <p:extLst>
      <p:ext uri="{BB962C8B-B14F-4D97-AF65-F5344CB8AC3E}">
        <p14:creationId xmlns:p14="http://schemas.microsoft.com/office/powerpoint/2010/main" val="31077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2765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04800" y="965228"/>
            <a:ext cx="7869936"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Apple's business strategy cuts across all the three Strategic Business Units i.e. </a:t>
            </a:r>
            <a:r>
              <a:rPr lang="en-US" sz="2800" b="1" dirty="0">
                <a:latin typeface="Times New Roman" panose="02020603050405020304" pitchFamily="18" charset="0"/>
                <a:cs typeface="Times New Roman" panose="02020603050405020304" pitchFamily="18" charset="0"/>
              </a:rPr>
              <a:t>Computer unit, Telecommunications unit and Music &amp; Video unit.</a:t>
            </a:r>
            <a:endParaRPr lang="en-US" sz="4000" dirty="0">
              <a:latin typeface="Times New Roman" panose="02020603050405020304" pitchFamily="18" charset="0"/>
              <a:cs typeface="Times New Roman" panose="02020603050405020304" pitchFamily="18" charset="0"/>
            </a:endParaRPr>
          </a:p>
        </p:txBody>
      </p:sp>
      <p:pic>
        <p:nvPicPr>
          <p:cNvPr id="3074" name="Picture 2" descr="Strategic business unit - CEOpedia | Management on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1999" y="2401051"/>
            <a:ext cx="5461002" cy="418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60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algn="l"/>
            <a:br>
              <a:rPr lang="en-US" sz="3200" b="1" dirty="0"/>
            </a:br>
            <a:br>
              <a:rPr lang="en-US" sz="3200" b="1" dirty="0"/>
            </a:br>
            <a:br>
              <a:rPr lang="en-US" sz="3200" b="1" dirty="0"/>
            </a:br>
            <a:br>
              <a:rPr lang="en-US" sz="3200" b="1" dirty="0"/>
            </a:br>
            <a:r>
              <a:rPr lang="en-US" sz="3200" b="1" dirty="0"/>
              <a:t>3 levels of Strategy</a:t>
            </a:r>
            <a:endParaRPr lang="en-IN" sz="3200" b="1" dirty="0"/>
          </a:p>
        </p:txBody>
      </p:sp>
      <p:sp>
        <p:nvSpPr>
          <p:cNvPr id="24579" name="Content Placeholder 2"/>
          <p:cNvSpPr>
            <a:spLocks noGrp="1"/>
          </p:cNvSpPr>
          <p:nvPr>
            <p:ph idx="1"/>
          </p:nvPr>
        </p:nvSpPr>
        <p:spPr>
          <a:xfrm>
            <a:off x="467544" y="1556792"/>
            <a:ext cx="8229600" cy="4525963"/>
          </a:xfrm>
        </p:spPr>
        <p:txBody>
          <a:bodyPr/>
          <a:lstStyle/>
          <a:p>
            <a:pPr algn="just"/>
            <a:endParaRPr lang="en-IN" dirty="0"/>
          </a:p>
          <a:p>
            <a:pPr algn="just"/>
            <a:endParaRPr lang="en-IN" dirty="0"/>
          </a:p>
          <a:p>
            <a:pPr algn="just"/>
            <a:r>
              <a:rPr lang="en-IN" dirty="0"/>
              <a:t>Corporate level strategy: What business we are in?</a:t>
            </a:r>
          </a:p>
          <a:p>
            <a:pPr algn="just"/>
            <a:r>
              <a:rPr lang="en-IN" dirty="0"/>
              <a:t>Business level strategy or competitive strategy</a:t>
            </a:r>
            <a:r>
              <a:rPr lang="en-IN"/>
              <a:t>:  How </a:t>
            </a:r>
            <a:r>
              <a:rPr lang="en-IN" dirty="0"/>
              <a:t>do we compete?</a:t>
            </a:r>
          </a:p>
          <a:p>
            <a:pPr algn="just"/>
            <a:r>
              <a:rPr lang="en-IN" dirty="0"/>
              <a:t>Functional-level strategy: How do we support business level strategy?</a:t>
            </a:r>
          </a:p>
        </p:txBody>
      </p:sp>
      <p:sp>
        <p:nvSpPr>
          <p:cNvPr id="4" name="Rounded Rectangle 3"/>
          <p:cNvSpPr/>
          <p:nvPr/>
        </p:nvSpPr>
        <p:spPr>
          <a:xfrm>
            <a:off x="755576" y="476672"/>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IN" sz="3600" dirty="0">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440743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graphicFrame>
        <p:nvGraphicFramePr>
          <p:cNvPr id="27653" name="Object 2"/>
          <p:cNvGraphicFramePr>
            <a:graphicFrameLocks noChangeAspect="1"/>
          </p:cNvGraphicFramePr>
          <p:nvPr>
            <p:extLst>
              <p:ext uri="{D42A27DB-BD31-4B8C-83A1-F6EECF244321}">
                <p14:modId xmlns:p14="http://schemas.microsoft.com/office/powerpoint/2010/main" val="4197875315"/>
              </p:ext>
            </p:extLst>
          </p:nvPr>
        </p:nvGraphicFramePr>
        <p:xfrm>
          <a:off x="8153400" y="76200"/>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2765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7620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8" name="Picture 2" descr="Saloni Chhabra: SBU-&amp;quot;Strategic Business Units&amp;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484784"/>
            <a:ext cx="4081670" cy="25438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n business, a strategic business unit (SBU) is a profit center which  focuses on product offering an… | Strategic business unit, Business  management, Marketing pl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5523" y="1345481"/>
            <a:ext cx="3783462" cy="282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0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xfrm>
            <a:off x="457200" y="76200"/>
            <a:ext cx="8610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Strategic Business Units (SBU)</a:t>
            </a:r>
          </a:p>
        </p:txBody>
      </p:sp>
      <p:sp>
        <p:nvSpPr>
          <p:cNvPr id="27651" name="TextBox 3"/>
          <p:cNvSpPr txBox="1">
            <a:spLocks noChangeArrowheads="1"/>
          </p:cNvSpPr>
          <p:nvPr/>
        </p:nvSpPr>
        <p:spPr bwMode="auto">
          <a:xfrm>
            <a:off x="215900" y="1104900"/>
            <a:ext cx="7861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b="1">
                <a:solidFill>
                  <a:srgbClr val="C00000"/>
                </a:solidFill>
              </a:rPr>
              <a:t>Three Characteristics of an SBU:</a:t>
            </a:r>
          </a:p>
        </p:txBody>
      </p:sp>
      <p:graphicFrame>
        <p:nvGraphicFramePr>
          <p:cNvPr id="27652" name="Object 1"/>
          <p:cNvGraphicFramePr>
            <a:graphicFrameLocks noChangeAspect="1"/>
          </p:cNvGraphicFramePr>
          <p:nvPr/>
        </p:nvGraphicFramePr>
        <p:xfrm>
          <a:off x="914400" y="2249488"/>
          <a:ext cx="914400" cy="1136650"/>
        </p:xfrm>
        <a:graphic>
          <a:graphicData uri="http://schemas.openxmlformats.org/presentationml/2006/ole">
            <mc:AlternateContent xmlns:mc="http://schemas.openxmlformats.org/markup-compatibility/2006">
              <mc:Choice xmlns:v="urn:schemas-microsoft-com:vml" Requires="v">
                <p:oleObj name="Visio" r:id="rId3" imgW="1171575" imgH="1456182" progId="Visio.Drawing.11">
                  <p:embed/>
                </p:oleObj>
              </mc:Choice>
              <mc:Fallback>
                <p:oleObj name="Visio" r:id="rId3"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49488"/>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2"/>
          <p:cNvGraphicFramePr>
            <a:graphicFrameLocks noChangeAspect="1"/>
          </p:cNvGraphicFramePr>
          <p:nvPr/>
        </p:nvGraphicFramePr>
        <p:xfrm>
          <a:off x="1295400" y="3511550"/>
          <a:ext cx="914400" cy="1136650"/>
        </p:xfrm>
        <a:graphic>
          <a:graphicData uri="http://schemas.openxmlformats.org/presentationml/2006/ole">
            <mc:AlternateContent xmlns:mc="http://schemas.openxmlformats.org/markup-compatibility/2006">
              <mc:Choice xmlns:v="urn:schemas-microsoft-com:vml" Requires="v">
                <p:oleObj name="Visio" r:id="rId5" imgW="1171575" imgH="1456182" progId="Visio.Drawing.11">
                  <p:embed/>
                </p:oleObj>
              </mc:Choice>
              <mc:Fallback>
                <p:oleObj name="Visio" r:id="rId5"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51155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3"/>
          <p:cNvGraphicFramePr>
            <a:graphicFrameLocks noChangeAspect="1"/>
          </p:cNvGraphicFramePr>
          <p:nvPr/>
        </p:nvGraphicFramePr>
        <p:xfrm>
          <a:off x="511175" y="3511550"/>
          <a:ext cx="914400" cy="1136650"/>
        </p:xfrm>
        <a:graphic>
          <a:graphicData uri="http://schemas.openxmlformats.org/presentationml/2006/ole">
            <mc:AlternateContent xmlns:mc="http://schemas.openxmlformats.org/markup-compatibility/2006">
              <mc:Choice xmlns:v="urn:schemas-microsoft-com:vml" Requires="v">
                <p:oleObj name="Visio" r:id="rId6" imgW="1171575" imgH="1456182" progId="Visio.Drawing.11">
                  <p:embed/>
                </p:oleObj>
              </mc:Choice>
              <mc:Fallback>
                <p:oleObj name="Visio" r:id="rId6" imgW="1171575" imgH="145618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3511550"/>
                        <a:ext cx="914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TextBox 4"/>
          <p:cNvSpPr txBox="1">
            <a:spLocks noChangeArrowheads="1"/>
          </p:cNvSpPr>
          <p:nvPr/>
        </p:nvSpPr>
        <p:spPr bwMode="auto">
          <a:xfrm>
            <a:off x="152400" y="464820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A single business or collection of related businesses</a:t>
            </a:r>
          </a:p>
        </p:txBody>
      </p:sp>
      <p:sp>
        <p:nvSpPr>
          <p:cNvPr id="27656" name="TextBox 8"/>
          <p:cNvSpPr txBox="1">
            <a:spLocks noChangeArrowheads="1"/>
          </p:cNvSpPr>
          <p:nvPr/>
        </p:nvSpPr>
        <p:spPr bwMode="auto">
          <a:xfrm>
            <a:off x="5934075" y="229870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Unique competitors</a:t>
            </a:r>
          </a:p>
        </p:txBody>
      </p:sp>
      <p:sp>
        <p:nvSpPr>
          <p:cNvPr id="27657" name="TextBox 9"/>
          <p:cNvSpPr txBox="1">
            <a:spLocks noChangeArrowheads="1"/>
          </p:cNvSpPr>
          <p:nvPr/>
        </p:nvSpPr>
        <p:spPr bwMode="auto">
          <a:xfrm>
            <a:off x="4660900" y="542925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t>Leader responsible for planning and profitability</a:t>
            </a:r>
          </a:p>
        </p:txBody>
      </p:sp>
      <p:pic>
        <p:nvPicPr>
          <p:cNvPr id="27658" name="Picture 10"/>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3713" y="3319463"/>
            <a:ext cx="2157412"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875" y="2133600"/>
            <a:ext cx="3352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360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Defining Strategic Business Units</a:t>
            </a:r>
          </a:p>
        </p:txBody>
      </p:sp>
      <p:sp>
        <p:nvSpPr>
          <p:cNvPr id="28675" name="Rectangle 6"/>
          <p:cNvSpPr>
            <a:spLocks noGrp="1" noChangeArrowheads="1"/>
          </p:cNvSpPr>
          <p:nvPr>
            <p:ph type="body" idx="1"/>
          </p:nvPr>
        </p:nvSpPr>
        <p:spPr bwMode="auto">
          <a:xfrm>
            <a:off x="5373688" y="5972175"/>
            <a:ext cx="37338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Font typeface="Arial" panose="020B0604020202020204" pitchFamily="34" charset="0"/>
              <a:buNone/>
            </a:pPr>
            <a:r>
              <a:rPr lang="en-US" altLang="en-US"/>
              <a:t>Technology</a:t>
            </a:r>
          </a:p>
        </p:txBody>
      </p:sp>
      <p:pic>
        <p:nvPicPr>
          <p:cNvPr id="286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4478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2708275"/>
            <a:ext cx="3263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5675" y="3505200"/>
            <a:ext cx="31083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6"/>
          <p:cNvSpPr txBox="1">
            <a:spLocks noChangeArrowheads="1"/>
          </p:cNvSpPr>
          <p:nvPr/>
        </p:nvSpPr>
        <p:spPr bwMode="auto">
          <a:xfrm>
            <a:off x="5997575" y="1225550"/>
            <a:ext cx="30400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None/>
            </a:pPr>
            <a:r>
              <a:rPr lang="en-US" altLang="en-US" sz="3200"/>
              <a:t>Customer groups</a:t>
            </a:r>
          </a:p>
        </p:txBody>
      </p:sp>
      <p:sp>
        <p:nvSpPr>
          <p:cNvPr id="28680" name="Rectangle 6"/>
          <p:cNvSpPr txBox="1">
            <a:spLocks noChangeArrowheads="1"/>
          </p:cNvSpPr>
          <p:nvPr/>
        </p:nvSpPr>
        <p:spPr bwMode="auto">
          <a:xfrm>
            <a:off x="298450" y="5795963"/>
            <a:ext cx="3733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None/>
            </a:pPr>
            <a:r>
              <a:rPr lang="en-US" altLang="en-US" sz="3200"/>
              <a:t>Customer needs</a:t>
            </a:r>
          </a:p>
        </p:txBody>
      </p:sp>
    </p:spTree>
    <p:extLst>
      <p:ext uri="{BB962C8B-B14F-4D97-AF65-F5344CB8AC3E}">
        <p14:creationId xmlns:p14="http://schemas.microsoft.com/office/powerpoint/2010/main" val="42031171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Business Portfolio Analysis</a:t>
            </a: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dirty="0"/>
              <a:t>The Business </a:t>
            </a:r>
            <a:r>
              <a:rPr lang="en-US" sz="2800" dirty="0" err="1"/>
              <a:t>Porfolio</a:t>
            </a:r>
            <a:r>
              <a:rPr lang="en-US" sz="2800" dirty="0"/>
              <a:t> Matrix or the Growth-Share </a:t>
            </a:r>
            <a:r>
              <a:rPr lang="en-US" sz="2800" dirty="0" err="1"/>
              <a:t>Matix</a:t>
            </a:r>
            <a:r>
              <a:rPr lang="en-US" sz="2800" dirty="0"/>
              <a:t> was developed by Boston Consulting Group (BCG) in 1970s.</a:t>
            </a:r>
          </a:p>
          <a:p>
            <a:pPr algn="just">
              <a:buNone/>
            </a:pPr>
            <a:endParaRPr lang="en-US" sz="2800" dirty="0"/>
          </a:p>
          <a:p>
            <a:pPr algn="just">
              <a:buNone/>
            </a:pPr>
            <a:endParaRPr lang="en-US" sz="2800" dirty="0"/>
          </a:p>
          <a:p>
            <a:pPr algn="just">
              <a:buNone/>
            </a:pPr>
            <a:r>
              <a:rPr lang="en-US" sz="2800" dirty="0"/>
              <a:t>According to this technique, businesses or products are classified as low or high performers depending upon their market growth rate and relative market share. </a:t>
            </a:r>
          </a:p>
          <a:p>
            <a:pPr algn="just">
              <a:buNone/>
            </a:pPr>
            <a:endParaRPr lang="en-US" sz="2800"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pPr algn="just">
              <a:buNone/>
            </a:pPr>
            <a:r>
              <a:rPr lang="en-US" sz="2800" dirty="0"/>
              <a:t>It is a </a:t>
            </a:r>
            <a:r>
              <a:rPr lang="en-US" sz="2800" b="1" i="1" u="sng" dirty="0">
                <a:solidFill>
                  <a:srgbClr val="333300"/>
                </a:solidFill>
              </a:rPr>
              <a:t>portfolio planning model</a:t>
            </a:r>
            <a:r>
              <a:rPr lang="en-US" sz="2800" dirty="0"/>
              <a:t> which is based on the observation that a company’s business units can be classified in to four categories:</a:t>
            </a:r>
          </a:p>
          <a:p>
            <a:pPr algn="just">
              <a:buClr>
                <a:srgbClr val="333300"/>
              </a:buClr>
              <a:buFont typeface="Wingdings" pitchFamily="2" charset="2"/>
              <a:buChar char="ü"/>
            </a:pPr>
            <a:r>
              <a:rPr lang="en-US" sz="2800" b="1" i="1" dirty="0"/>
              <a:t>  </a:t>
            </a:r>
            <a:r>
              <a:rPr lang="en-US" sz="2800" b="1" i="1" dirty="0">
                <a:solidFill>
                  <a:srgbClr val="333300"/>
                </a:solidFill>
              </a:rPr>
              <a:t>Stars </a:t>
            </a:r>
          </a:p>
          <a:p>
            <a:pPr algn="just">
              <a:buClr>
                <a:srgbClr val="333300"/>
              </a:buClr>
              <a:buFont typeface="Wingdings" pitchFamily="2" charset="2"/>
              <a:buChar char="ü"/>
            </a:pPr>
            <a:r>
              <a:rPr lang="en-US" sz="2800" b="1" i="1" dirty="0">
                <a:solidFill>
                  <a:srgbClr val="333300"/>
                </a:solidFill>
              </a:rPr>
              <a:t>  Question marks </a:t>
            </a:r>
          </a:p>
          <a:p>
            <a:pPr algn="just">
              <a:buClr>
                <a:srgbClr val="333300"/>
              </a:buClr>
              <a:buFont typeface="Wingdings" pitchFamily="2" charset="2"/>
              <a:buChar char="ü"/>
            </a:pPr>
            <a:r>
              <a:rPr lang="en-US" sz="2800" b="1" i="1" dirty="0">
                <a:solidFill>
                  <a:srgbClr val="333300"/>
                </a:solidFill>
              </a:rPr>
              <a:t>  Cash cows</a:t>
            </a:r>
          </a:p>
          <a:p>
            <a:pPr algn="just">
              <a:buClr>
                <a:srgbClr val="333300"/>
              </a:buClr>
              <a:buFont typeface="Wingdings" pitchFamily="2" charset="2"/>
              <a:buChar char="ü"/>
            </a:pPr>
            <a:r>
              <a:rPr lang="en-US" sz="2800" b="1" i="1" dirty="0">
                <a:solidFill>
                  <a:srgbClr val="333300"/>
                </a:solidFill>
              </a:rPr>
              <a:t>  Dogs</a:t>
            </a:r>
          </a:p>
          <a:p>
            <a:pPr algn="just">
              <a:buClr>
                <a:srgbClr val="333300"/>
              </a:buClr>
              <a:buFont typeface="Wingdings" pitchFamily="2" charset="2"/>
              <a:buNone/>
            </a:pPr>
            <a:endParaRPr lang="en-US" sz="2800" b="1" i="1" dirty="0">
              <a:solidFill>
                <a:srgbClr val="333300"/>
              </a:solidFill>
            </a:endParaRPr>
          </a:p>
          <a:p>
            <a:pPr algn="just"/>
            <a:r>
              <a:rPr lang="en-US" sz="2800" dirty="0"/>
              <a:t>It is based on the combination of  market growth and market share relative to the </a:t>
            </a:r>
            <a:r>
              <a:rPr lang="en-US" sz="2800" b="1" i="1" u="sng" dirty="0">
                <a:solidFill>
                  <a:srgbClr val="333300"/>
                </a:solidFill>
              </a:rPr>
              <a:t>next best competitor.</a:t>
            </a:r>
            <a:r>
              <a:rPr lang="en-US" sz="2800" b="1" i="1" u="sng" dirty="0"/>
              <a:t> </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560638" y="3813175"/>
            <a:ext cx="1587500" cy="1446213"/>
            <a:chOff x="3177908" y="3586326"/>
            <a:chExt cx="2505561" cy="2284023"/>
          </a:xfrm>
        </p:grpSpPr>
        <p:grpSp>
          <p:nvGrpSpPr>
            <p:cNvPr id="6"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8"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9"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0" name="Parallelogram 9"/>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1784"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 name="Group 10"/>
          <p:cNvGrpSpPr>
            <a:grpSpLocks/>
          </p:cNvGrpSpPr>
          <p:nvPr/>
        </p:nvGrpSpPr>
        <p:grpSpPr bwMode="auto">
          <a:xfrm>
            <a:off x="2555875" y="2366963"/>
            <a:ext cx="1597025" cy="1441450"/>
            <a:chOff x="3168147" y="1303111"/>
            <a:chExt cx="2523059" cy="2276423"/>
          </a:xfrm>
        </p:grpSpPr>
        <p:grpSp>
          <p:nvGrpSpPr>
            <p:cNvPr id="31778" name="Gruppe 197"/>
            <p:cNvGrpSpPr>
              <a:grpSpLocks/>
            </p:cNvGrpSpPr>
            <p:nvPr/>
          </p:nvGrpSpPr>
          <p:grpSpPr bwMode="auto">
            <a:xfrm flipH="1">
              <a:off x="3168147" y="1303111"/>
              <a:ext cx="2523059" cy="2276423"/>
              <a:chOff x="1769081" y="3278552"/>
              <a:chExt cx="3017233" cy="2507904"/>
            </a:xfrm>
          </p:grpSpPr>
          <p:sp>
            <p:nvSpPr>
              <p:cNvPr id="14" name="Kombinationstegning 215"/>
              <p:cNvSpPr/>
              <p:nvPr/>
            </p:nvSpPr>
            <p:spPr bwMode="auto">
              <a:xfrm rot="5400000">
                <a:off x="2536257" y="3536400"/>
                <a:ext cx="2499619"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1781"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6" name="Parallelogram 15"/>
              <p:cNvSpPr/>
              <p:nvPr/>
            </p:nvSpPr>
            <p:spPr>
              <a:xfrm flipH="1">
                <a:off x="1787076" y="5573780"/>
                <a:ext cx="2927256" cy="212676"/>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17" name="Group 16"/>
          <p:cNvGrpSpPr>
            <a:grpSpLocks/>
          </p:cNvGrpSpPr>
          <p:nvPr/>
        </p:nvGrpSpPr>
        <p:grpSpPr bwMode="auto">
          <a:xfrm>
            <a:off x="966788" y="3800475"/>
            <a:ext cx="1612900" cy="1431925"/>
            <a:chOff x="616342" y="3604559"/>
            <a:chExt cx="2548213" cy="2261252"/>
          </a:xfrm>
        </p:grpSpPr>
        <p:grpSp>
          <p:nvGrpSpPr>
            <p:cNvPr id="18"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34"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35"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36" name="Parallelogram 135"/>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1775" name="Gruppe 63"/>
            <p:cNvGrpSpPr>
              <a:grpSpLocks/>
            </p:cNvGrpSpPr>
            <p:nvPr/>
          </p:nvGrpSpPr>
          <p:grpSpPr bwMode="auto">
            <a:xfrm>
              <a:off x="1123968" y="4501924"/>
              <a:ext cx="1333500" cy="928687"/>
              <a:chOff x="2428856" y="3760570"/>
              <a:chExt cx="857260" cy="597124"/>
            </a:xfrm>
          </p:grpSpPr>
          <p:grpSp>
            <p:nvGrpSpPr>
              <p:cNvPr id="20" name="Gruppe 368"/>
              <p:cNvGrpSpPr/>
              <p:nvPr/>
            </p:nvGrpSpPr>
            <p:grpSpPr>
              <a:xfrm flipH="1">
                <a:off x="2428856" y="3760570"/>
                <a:ext cx="857260" cy="597124"/>
                <a:chOff x="3071802" y="2714620"/>
                <a:chExt cx="2814637" cy="1960563"/>
              </a:xfrm>
              <a:solidFill>
                <a:schemeClr val="bg1"/>
              </a:solidFill>
            </p:grpSpPr>
            <p:sp>
              <p:nvSpPr>
                <p:cNvPr id="2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6"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7"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8"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9"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0"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1"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2"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3"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1777"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7" name="Group 136"/>
          <p:cNvGrpSpPr>
            <a:grpSpLocks/>
          </p:cNvGrpSpPr>
          <p:nvPr/>
        </p:nvGrpSpPr>
        <p:grpSpPr bwMode="auto">
          <a:xfrm>
            <a:off x="925513" y="2403475"/>
            <a:ext cx="1651000" cy="1406525"/>
            <a:chOff x="550881" y="1358848"/>
            <a:chExt cx="2608051" cy="2222916"/>
          </a:xfrm>
        </p:grpSpPr>
        <p:grpSp>
          <p:nvGrpSpPr>
            <p:cNvPr id="31769" name="Gruppe 196"/>
            <p:cNvGrpSpPr>
              <a:grpSpLocks/>
            </p:cNvGrpSpPr>
            <p:nvPr/>
          </p:nvGrpSpPr>
          <p:grpSpPr bwMode="auto">
            <a:xfrm>
              <a:off x="550881" y="1358848"/>
              <a:ext cx="2608051" cy="2222916"/>
              <a:chOff x="1666849" y="3126406"/>
              <a:chExt cx="3119463" cy="2660051"/>
            </a:xfrm>
          </p:grpSpPr>
          <p:sp>
            <p:nvSpPr>
              <p:cNvPr id="140"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1772"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42" name="Parallelogram 141"/>
              <p:cNvSpPr/>
              <p:nvPr/>
            </p:nvSpPr>
            <p:spPr>
              <a:xfrm flipH="1">
                <a:off x="1669848" y="5555280"/>
                <a:ext cx="3047475" cy="231177"/>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9" name="5-takket stjerne 151"/>
            <p:cNvSpPr/>
            <p:nvPr/>
          </p:nvSpPr>
          <p:spPr bwMode="auto">
            <a:xfrm>
              <a:off x="1077507" y="1848091"/>
              <a:ext cx="1010619" cy="1011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43" name="TextBox 142"/>
          <p:cNvSpPr txBox="1"/>
          <p:nvPr/>
        </p:nvSpPr>
        <p:spPr>
          <a:xfrm>
            <a:off x="129540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sp>
        <p:nvSpPr>
          <p:cNvPr id="144" name="TextBox 143"/>
          <p:cNvSpPr txBox="1"/>
          <p:nvPr/>
        </p:nvSpPr>
        <p:spPr>
          <a:xfrm>
            <a:off x="319405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grpSp>
        <p:nvGrpSpPr>
          <p:cNvPr id="145" name="Group 144"/>
          <p:cNvGrpSpPr>
            <a:grpSpLocks/>
          </p:cNvGrpSpPr>
          <p:nvPr/>
        </p:nvGrpSpPr>
        <p:grpSpPr bwMode="auto">
          <a:xfrm>
            <a:off x="966788" y="5792788"/>
            <a:ext cx="3176587" cy="533400"/>
            <a:chOff x="928928" y="5638800"/>
            <a:chExt cx="3176826" cy="533400"/>
          </a:xfrm>
        </p:grpSpPr>
        <p:cxnSp>
          <p:nvCxnSpPr>
            <p:cNvPr id="146" name="Straight Connector 145"/>
            <p:cNvCxnSpPr/>
            <p:nvPr/>
          </p:nvCxnSpPr>
          <p:spPr>
            <a:xfrm>
              <a:off x="928928" y="5638800"/>
              <a:ext cx="3176826" cy="0"/>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730675" y="5680075"/>
              <a:ext cx="1546341" cy="492125"/>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Relative position (Market Share)</a:t>
              </a:r>
            </a:p>
          </p:txBody>
        </p:sp>
      </p:grpSp>
      <p:sp>
        <p:nvSpPr>
          <p:cNvPr id="148" name="TextBox 147"/>
          <p:cNvSpPr txBox="1"/>
          <p:nvPr/>
        </p:nvSpPr>
        <p:spPr>
          <a:xfrm>
            <a:off x="419100" y="4529138"/>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sp>
        <p:nvSpPr>
          <p:cNvPr id="149" name="TextBox 148"/>
          <p:cNvSpPr txBox="1"/>
          <p:nvPr/>
        </p:nvSpPr>
        <p:spPr>
          <a:xfrm>
            <a:off x="419100" y="2886075"/>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grpSp>
        <p:nvGrpSpPr>
          <p:cNvPr id="150" name="Group 149"/>
          <p:cNvGrpSpPr>
            <a:grpSpLocks/>
          </p:cNvGrpSpPr>
          <p:nvPr/>
        </p:nvGrpSpPr>
        <p:grpSpPr bwMode="auto">
          <a:xfrm>
            <a:off x="127000" y="2349500"/>
            <a:ext cx="292100" cy="2878138"/>
            <a:chOff x="88613" y="2194829"/>
            <a:chExt cx="292388" cy="2878466"/>
          </a:xfrm>
        </p:grpSpPr>
        <p:cxnSp>
          <p:nvCxnSpPr>
            <p:cNvPr id="151" name="Straight Connector 150"/>
            <p:cNvCxnSpPr/>
            <p:nvPr/>
          </p:nvCxnSpPr>
          <p:spPr>
            <a:xfrm flipV="1">
              <a:off x="381001" y="2194829"/>
              <a:ext cx="0" cy="287846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rot="16200000">
              <a:off x="-984532" y="3285439"/>
              <a:ext cx="2438678" cy="292388"/>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Business growth rate</a:t>
              </a:r>
            </a:p>
          </p:txBody>
        </p:sp>
      </p:grpSp>
      <p:grpSp>
        <p:nvGrpSpPr>
          <p:cNvPr id="31756"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176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7"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166" name="Group 165"/>
          <p:cNvGrpSpPr>
            <a:grpSpLocks/>
          </p:cNvGrpSpPr>
          <p:nvPr/>
        </p:nvGrpSpPr>
        <p:grpSpPr bwMode="auto">
          <a:xfrm>
            <a:off x="4176713" y="2200275"/>
            <a:ext cx="4643437" cy="3284538"/>
            <a:chOff x="3576577" y="1905000"/>
            <a:chExt cx="4881623" cy="3284703"/>
          </a:xfrm>
        </p:grpSpPr>
        <p:sp>
          <p:nvSpPr>
            <p:cNvPr id="167" name="Rectangle 166"/>
            <p:cNvSpPr/>
            <p:nvPr/>
          </p:nvSpPr>
          <p:spPr>
            <a:xfrm>
              <a:off x="3962100" y="1905000"/>
              <a:ext cx="4496100" cy="3276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8" name="Freeform 167"/>
            <p:cNvSpPr/>
            <p:nvPr/>
          </p:nvSpPr>
          <p:spPr>
            <a:xfrm>
              <a:off x="3576577" y="1905000"/>
              <a:ext cx="405550" cy="3284703"/>
            </a:xfrm>
            <a:custGeom>
              <a:avLst/>
              <a:gdLst>
                <a:gd name="connsiteX0" fmla="*/ 0 w 405114"/>
                <a:gd name="connsiteY0" fmla="*/ 428264 h 3298785"/>
                <a:gd name="connsiteX1" fmla="*/ 405114 w 405114"/>
                <a:gd name="connsiteY1" fmla="*/ 0 h 3298785"/>
                <a:gd name="connsiteX2" fmla="*/ 405114 w 405114"/>
                <a:gd name="connsiteY2" fmla="*/ 3298785 h 3298785"/>
                <a:gd name="connsiteX3" fmla="*/ 11575 w 405114"/>
                <a:gd name="connsiteY3" fmla="*/ 2951545 h 3298785"/>
                <a:gd name="connsiteX0" fmla="*/ 0 w 405114"/>
                <a:gd name="connsiteY0" fmla="*/ 428264 h 3268456"/>
                <a:gd name="connsiteX1" fmla="*/ 405114 w 405114"/>
                <a:gd name="connsiteY1" fmla="*/ 0 h 3268456"/>
                <a:gd name="connsiteX2" fmla="*/ 400034 w 405114"/>
                <a:gd name="connsiteY2" fmla="*/ 3268456 h 3268456"/>
                <a:gd name="connsiteX3" fmla="*/ 11575 w 405114"/>
                <a:gd name="connsiteY3" fmla="*/ 2951545 h 3268456"/>
              </a:gdLst>
              <a:ahLst/>
              <a:cxnLst>
                <a:cxn ang="0">
                  <a:pos x="connsiteX0" y="connsiteY0"/>
                </a:cxn>
                <a:cxn ang="0">
                  <a:pos x="connsiteX1" y="connsiteY1"/>
                </a:cxn>
                <a:cxn ang="0">
                  <a:pos x="connsiteX2" y="connsiteY2"/>
                </a:cxn>
                <a:cxn ang="0">
                  <a:pos x="connsiteX3" y="connsiteY3"/>
                </a:cxn>
              </a:cxnLst>
              <a:rect l="l" t="t" r="r" b="b"/>
              <a:pathLst>
                <a:path w="405114" h="3268456">
                  <a:moveTo>
                    <a:pt x="0" y="428264"/>
                  </a:moveTo>
                  <a:lnTo>
                    <a:pt x="405114" y="0"/>
                  </a:lnTo>
                  <a:cubicBezTo>
                    <a:pt x="403421" y="1089485"/>
                    <a:pt x="401727" y="2178971"/>
                    <a:pt x="400034" y="3268456"/>
                  </a:cubicBezTo>
                  <a:lnTo>
                    <a:pt x="11575" y="2951545"/>
                  </a:lnTo>
                </a:path>
              </a:pathLst>
            </a:cu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5400000" scaled="1"/>
              <a:tileRect/>
            </a:gra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grpSp>
      <p:sp>
        <p:nvSpPr>
          <p:cNvPr id="169" name="TextBox 168"/>
          <p:cNvSpPr txBox="1">
            <a:spLocks noChangeArrowheads="1"/>
          </p:cNvSpPr>
          <p:nvPr/>
        </p:nvSpPr>
        <p:spPr bwMode="auto">
          <a:xfrm>
            <a:off x="4638675" y="2208213"/>
            <a:ext cx="4037013" cy="3232150"/>
          </a:xfrm>
          <a:prstGeom prst="rect">
            <a:avLst/>
          </a:prstGeom>
          <a:ln/>
        </p:spPr>
        <p:style>
          <a:lnRef idx="1">
            <a:schemeClr val="accent1"/>
          </a:lnRef>
          <a:fillRef idx="2">
            <a:schemeClr val="accent1"/>
          </a:fillRef>
          <a:effectRef idx="1">
            <a:schemeClr val="accent1"/>
          </a:effectRef>
          <a:fontRef idx="minor">
            <a:schemeClr val="dk1"/>
          </a:fontRef>
        </p:style>
        <p:txBody>
          <a:bodyPr lIns="0" tIns="0" rIns="0" bIns="0">
            <a:spAutoFit/>
          </a:bodyPr>
          <a:lstStyle>
            <a:lvl1pPr marL="131763" indent="-1317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buFont typeface="Arial" charset="0"/>
              <a:buChar char="•"/>
              <a:defRPr/>
            </a:pPr>
            <a:r>
              <a:rPr lang="en-US" sz="1400" dirty="0">
                <a:latin typeface="+mn-lt"/>
              </a:rPr>
              <a:t>Boston Consulting Group (BCG) Matrix is a four celled matrix developed by BCG, USA. </a:t>
            </a:r>
          </a:p>
          <a:p>
            <a:pPr eaLnBrk="1" hangingPunct="1">
              <a:lnSpc>
                <a:spcPct val="150000"/>
              </a:lnSpc>
              <a:buFont typeface="Arial" charset="0"/>
              <a:buChar char="•"/>
              <a:defRPr/>
            </a:pPr>
            <a:r>
              <a:rPr lang="en-US" sz="1400" dirty="0">
                <a:latin typeface="+mn-lt"/>
              </a:rPr>
              <a:t>The Boston Consulting Group (BCG) growth/share matrix in among the best known of these approaches.  </a:t>
            </a:r>
          </a:p>
          <a:p>
            <a:pPr eaLnBrk="1" hangingPunct="1">
              <a:lnSpc>
                <a:spcPct val="150000"/>
              </a:lnSpc>
              <a:buFont typeface="Arial" charset="0"/>
              <a:buChar char="•"/>
              <a:defRPr/>
            </a:pPr>
            <a:r>
              <a:rPr lang="en-US" sz="1400" dirty="0">
                <a:latin typeface="+mn-lt"/>
              </a:rPr>
              <a:t>In the BCG approach, each of the firm’s Strategic Business Units (SBUs) is plotted on a two-dimensional grid in which the axes are relative market share and industry growth rate.  </a:t>
            </a:r>
          </a:p>
          <a:p>
            <a:pPr eaLnBrk="1" hangingPunct="1">
              <a:lnSpc>
                <a:spcPct val="150000"/>
              </a:lnSpc>
              <a:buFont typeface="Arial" charset="0"/>
              <a:buChar char="•"/>
              <a:defRPr/>
            </a:pPr>
            <a:r>
              <a:rPr lang="en-US" sz="1400" dirty="0">
                <a:latin typeface="+mn-lt"/>
              </a:rPr>
              <a:t>The grid is broken into two quadrants. It is a most renowned corporate portfolio analysis tool.</a:t>
            </a:r>
          </a:p>
        </p:txBody>
      </p:sp>
      <p:sp>
        <p:nvSpPr>
          <p:cNvPr id="317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3C68A9-13AA-447B-A08F-4EBAD19B1D28}" type="slidenum">
              <a:rPr lang="en-IN" sz="1200" smtClean="0">
                <a:solidFill>
                  <a:srgbClr val="898989"/>
                </a:solidFill>
              </a:rPr>
              <a:pPr>
                <a:spcBef>
                  <a:spcPct val="0"/>
                </a:spcBef>
                <a:buFontTx/>
                <a:buNone/>
              </a:pPr>
              <a:t>25</a:t>
            </a:fld>
            <a:endParaRPr lang="en-IN" sz="1200">
              <a:solidFill>
                <a:srgbClr val="898989"/>
              </a:solidFill>
            </a:endParaRPr>
          </a:p>
        </p:txBody>
      </p:sp>
    </p:spTree>
    <p:extLst>
      <p:ext uri="{BB962C8B-B14F-4D97-AF65-F5344CB8AC3E}">
        <p14:creationId xmlns:p14="http://schemas.microsoft.com/office/powerpoint/2010/main" val="2173083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9"/>
                                        </p:tgtEl>
                                        <p:attrNameLst>
                                          <p:attrName>style.visibility</p:attrName>
                                        </p:attrNameLst>
                                      </p:cBhvr>
                                      <p:to>
                                        <p:strVal val="visible"/>
                                      </p:to>
                                    </p:set>
                                    <p:animEffect transition="in" filter="fade">
                                      <p:cBhvr>
                                        <p:cTn id="23" dur="500"/>
                                        <p:tgtEl>
                                          <p:spTgt spid="1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wipe(down)">
                                      <p:cBhvr>
                                        <p:cTn id="37" dur="500"/>
                                        <p:tgtEl>
                                          <p:spTgt spid="150"/>
                                        </p:tgtEl>
                                      </p:cBhvr>
                                    </p:animEffect>
                                  </p:childTnLst>
                                </p:cTn>
                              </p:par>
                              <p:par>
                                <p:cTn id="38" presetID="22" presetClass="entr" presetSubtype="8" fill="hold" nodeType="with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wipe(left)">
                                      <p:cBhvr>
                                        <p:cTn id="40" dur="500"/>
                                        <p:tgtEl>
                                          <p:spTgt spid="145"/>
                                        </p:tgtEl>
                                      </p:cBhvr>
                                    </p:animEffect>
                                  </p:childTnLst>
                                </p:cTn>
                              </p:par>
                              <p:par>
                                <p:cTn id="41" presetID="21" presetClass="entr" presetSubtype="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heel(1)">
                                      <p:cBhvr>
                                        <p:cTn id="43" dur="2000"/>
                                        <p:tgtEl>
                                          <p:spTgt spid="17"/>
                                        </p:tgtEl>
                                      </p:cBhvr>
                                    </p:animEffect>
                                  </p:childTnLst>
                                </p:cTn>
                              </p:par>
                              <p:par>
                                <p:cTn id="44" presetID="21" presetClass="entr" presetSubtype="1"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heel(1)">
                                      <p:cBhvr>
                                        <p:cTn id="46" dur="2000"/>
                                        <p:tgtEl>
                                          <p:spTgt spid="5"/>
                                        </p:tgtEl>
                                      </p:cBhvr>
                                    </p:animEffect>
                                  </p:childTnLst>
                                </p:cTn>
                              </p:par>
                              <p:par>
                                <p:cTn id="47" presetID="21" presetClass="entr" presetSubtype="1" fill="hold" nodeType="with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wheel(1)">
                                      <p:cBhvr>
                                        <p:cTn id="49" dur="2000"/>
                                        <p:tgtEl>
                                          <p:spTgt spid="137"/>
                                        </p:tgtEl>
                                      </p:cBhvr>
                                    </p:animEffect>
                                  </p:childTnLst>
                                </p:cTn>
                              </p:par>
                              <p:par>
                                <p:cTn id="50" presetID="21" presetClass="entr" presetSubtype="1"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heel(1)">
                                      <p:cBhvr>
                                        <p:cTn id="52" dur="2000"/>
                                        <p:tgtEl>
                                          <p:spTgt spid="11"/>
                                        </p:tgtEl>
                                      </p:cBhvr>
                                    </p:animEffect>
                                  </p:childTnLst>
                                </p:cTn>
                              </p:par>
                            </p:childTnLst>
                          </p:cTn>
                        </p:par>
                        <p:par>
                          <p:cTn id="53" fill="hold" nodeType="afterGroup">
                            <p:stCondLst>
                              <p:cond delay="2000"/>
                            </p:stCondLst>
                            <p:childTnLst>
                              <p:par>
                                <p:cTn id="54" presetID="22" presetClass="entr" presetSubtype="8" fill="hold" nodeType="afterEffect">
                                  <p:stCondLst>
                                    <p:cond delay="0"/>
                                  </p:stCondLst>
                                  <p:childTnLst>
                                    <p:set>
                                      <p:cBhvr>
                                        <p:cTn id="55" dur="1" fill="hold">
                                          <p:stCondLst>
                                            <p:cond delay="0"/>
                                          </p:stCondLst>
                                        </p:cTn>
                                        <p:tgtEl>
                                          <p:spTgt spid="166"/>
                                        </p:tgtEl>
                                        <p:attrNameLst>
                                          <p:attrName>style.visibility</p:attrName>
                                        </p:attrNameLst>
                                      </p:cBhvr>
                                      <p:to>
                                        <p:strVal val="visible"/>
                                      </p:to>
                                    </p:set>
                                    <p:animEffect transition="in" filter="wipe(left)">
                                      <p:cBhvr>
                                        <p:cTn id="56" dur="2000"/>
                                        <p:tgtEl>
                                          <p:spTgt spid="166"/>
                                        </p:tgtEl>
                                      </p:cBhvr>
                                    </p:animEffect>
                                  </p:childTnLst>
                                </p:cTn>
                              </p:par>
                            </p:childTnLst>
                          </p:cTn>
                        </p:par>
                        <p:par>
                          <p:cTn id="57" fill="hold" nodeType="afterGroup">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169">
                                            <p:bg/>
                                          </p:spTgt>
                                        </p:tgtEl>
                                        <p:attrNameLst>
                                          <p:attrName>style.visibility</p:attrName>
                                        </p:attrNameLst>
                                      </p:cBhvr>
                                      <p:to>
                                        <p:strVal val="visible"/>
                                      </p:to>
                                    </p:set>
                                    <p:animEffect transition="in" filter="wipe(up)">
                                      <p:cBhvr>
                                        <p:cTn id="60" dur="2000"/>
                                        <p:tgtEl>
                                          <p:spTgt spid="169">
                                            <p:bg/>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9">
                                            <p:txEl>
                                              <p:pRg st="0" end="0"/>
                                            </p:txEl>
                                          </p:spTgt>
                                        </p:tgtEl>
                                        <p:attrNameLst>
                                          <p:attrName>style.visibility</p:attrName>
                                        </p:attrNameLst>
                                      </p:cBhvr>
                                      <p:to>
                                        <p:strVal val="visible"/>
                                      </p:to>
                                    </p:set>
                                    <p:animEffect transition="in" filter="wipe(up)">
                                      <p:cBhvr>
                                        <p:cTn id="65" dur="2000"/>
                                        <p:tgtEl>
                                          <p:spTgt spid="169">
                                            <p:txEl>
                                              <p:pRg st="0" end="0"/>
                                            </p:txEl>
                                          </p:spTgt>
                                        </p:tgtEl>
                                      </p:cBhvr>
                                    </p:animEffect>
                                  </p:childTnLst>
                                </p:cTn>
                              </p:par>
                            </p:childTnLst>
                          </p:cTn>
                        </p:par>
                        <p:par>
                          <p:cTn id="66" fill="hold" nodeType="afterGroup">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169">
                                            <p:txEl>
                                              <p:pRg st="1" end="1"/>
                                            </p:txEl>
                                          </p:spTgt>
                                        </p:tgtEl>
                                        <p:attrNameLst>
                                          <p:attrName>style.visibility</p:attrName>
                                        </p:attrNameLst>
                                      </p:cBhvr>
                                      <p:to>
                                        <p:strVal val="visible"/>
                                      </p:to>
                                    </p:set>
                                    <p:animEffect transition="in" filter="wipe(up)">
                                      <p:cBhvr>
                                        <p:cTn id="69" dur="2000"/>
                                        <p:tgtEl>
                                          <p:spTgt spid="169">
                                            <p:txEl>
                                              <p:pRg st="1" end="1"/>
                                            </p:txEl>
                                          </p:spTgt>
                                        </p:tgtEl>
                                      </p:cBhvr>
                                    </p:animEffect>
                                  </p:childTnLst>
                                </p:cTn>
                              </p:par>
                            </p:childTnLst>
                          </p:cTn>
                        </p:par>
                        <p:par>
                          <p:cTn id="70" fill="hold" nodeType="afterGroup">
                            <p:stCondLst>
                              <p:cond delay="4000"/>
                            </p:stCondLst>
                            <p:childTnLst>
                              <p:par>
                                <p:cTn id="71" presetID="22" presetClass="entr" presetSubtype="1" fill="hold" grpId="0" nodeType="afterEffect">
                                  <p:stCondLst>
                                    <p:cond delay="0"/>
                                  </p:stCondLst>
                                  <p:childTnLst>
                                    <p:set>
                                      <p:cBhvr>
                                        <p:cTn id="72" dur="1" fill="hold">
                                          <p:stCondLst>
                                            <p:cond delay="0"/>
                                          </p:stCondLst>
                                        </p:cTn>
                                        <p:tgtEl>
                                          <p:spTgt spid="169">
                                            <p:txEl>
                                              <p:pRg st="2" end="2"/>
                                            </p:txEl>
                                          </p:spTgt>
                                        </p:tgtEl>
                                        <p:attrNameLst>
                                          <p:attrName>style.visibility</p:attrName>
                                        </p:attrNameLst>
                                      </p:cBhvr>
                                      <p:to>
                                        <p:strVal val="visible"/>
                                      </p:to>
                                    </p:set>
                                    <p:animEffect transition="in" filter="wipe(up)">
                                      <p:cBhvr>
                                        <p:cTn id="73" dur="2000"/>
                                        <p:tgtEl>
                                          <p:spTgt spid="169">
                                            <p:txEl>
                                              <p:pRg st="2" end="2"/>
                                            </p:txEl>
                                          </p:spTgt>
                                        </p:tgtEl>
                                      </p:cBhvr>
                                    </p:animEffect>
                                  </p:childTnLst>
                                </p:cTn>
                              </p:par>
                            </p:childTnLst>
                          </p:cTn>
                        </p:par>
                        <p:par>
                          <p:cTn id="74" fill="hold" nodeType="afterGroup">
                            <p:stCondLst>
                              <p:cond delay="6000"/>
                            </p:stCondLst>
                            <p:childTnLst>
                              <p:par>
                                <p:cTn id="75" presetID="22" presetClass="entr" presetSubtype="1" fill="hold" grpId="0" nodeType="afterEffect">
                                  <p:stCondLst>
                                    <p:cond delay="0"/>
                                  </p:stCondLst>
                                  <p:childTnLst>
                                    <p:set>
                                      <p:cBhvr>
                                        <p:cTn id="76" dur="1" fill="hold">
                                          <p:stCondLst>
                                            <p:cond delay="0"/>
                                          </p:stCondLst>
                                        </p:cTn>
                                        <p:tgtEl>
                                          <p:spTgt spid="169">
                                            <p:txEl>
                                              <p:pRg st="3" end="3"/>
                                            </p:txEl>
                                          </p:spTgt>
                                        </p:tgtEl>
                                        <p:attrNameLst>
                                          <p:attrName>style.visibility</p:attrName>
                                        </p:attrNameLst>
                                      </p:cBhvr>
                                      <p:to>
                                        <p:strVal val="visible"/>
                                      </p:to>
                                    </p:set>
                                    <p:animEffect transition="in" filter="wipe(up)">
                                      <p:cBhvr>
                                        <p:cTn id="77" dur="20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8" grpId="0"/>
      <p:bldP spid="149" grpId="0"/>
      <p:bldP spid="169"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2770"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280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1"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159" name="Group 158"/>
          <p:cNvGrpSpPr>
            <a:grpSpLocks/>
          </p:cNvGrpSpPr>
          <p:nvPr/>
        </p:nvGrpSpPr>
        <p:grpSpPr bwMode="auto">
          <a:xfrm>
            <a:off x="762000" y="2251075"/>
            <a:ext cx="7527925" cy="1331913"/>
            <a:chOff x="565403" y="1268760"/>
            <a:chExt cx="7527791" cy="1331005"/>
          </a:xfrm>
        </p:grpSpPr>
        <p:sp>
          <p:nvSpPr>
            <p:cNvPr id="160" name="Rektangel med afrundet, diagonalt hjørne 24"/>
            <p:cNvSpPr/>
            <p:nvPr/>
          </p:nvSpPr>
          <p:spPr>
            <a:xfrm>
              <a:off x="565403" y="1268760"/>
              <a:ext cx="7283197" cy="1080120"/>
            </a:xfrm>
            <a:prstGeom prst="round2DiagRect">
              <a:avLst>
                <a:gd name="adj1" fmla="val 20046"/>
                <a:gd name="adj2" fmla="val 0"/>
              </a:avLst>
            </a:prstGeom>
            <a:solidFill>
              <a:schemeClr val="bg1"/>
            </a:solidFill>
            <a:ln w="57150" cap="flat" cmpd="sng" algn="ctr">
              <a:gradFill flip="none" rotWithShape="1">
                <a:gsLst>
                  <a:gs pos="0">
                    <a:schemeClr val="tx1">
                      <a:lumMod val="95000"/>
                      <a:lumOff val="5000"/>
                    </a:schemeClr>
                  </a:gs>
                  <a:gs pos="100000">
                    <a:schemeClr val="bg1">
                      <a:lumMod val="85000"/>
                    </a:schemeClr>
                  </a:gs>
                </a:gsLst>
                <a:lin ang="13500000" scaled="1"/>
                <a:tileRect/>
              </a:gra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800" name="Gruppe 92"/>
            <p:cNvGrpSpPr>
              <a:grpSpLocks/>
            </p:cNvGrpSpPr>
            <p:nvPr/>
          </p:nvGrpSpPr>
          <p:grpSpPr bwMode="auto">
            <a:xfrm>
              <a:off x="7347069" y="1844818"/>
              <a:ext cx="746125" cy="754947"/>
              <a:chOff x="3968648" y="2852939"/>
              <a:chExt cx="689211" cy="696501"/>
            </a:xfrm>
          </p:grpSpPr>
          <p:sp>
            <p:nvSpPr>
              <p:cNvPr id="172" name="Ellipse 95"/>
              <p:cNvSpPr/>
              <p:nvPr/>
            </p:nvSpPr>
            <p:spPr bwMode="auto">
              <a:xfrm>
                <a:off x="3975992" y="2852766"/>
                <a:ext cx="681867" cy="683501"/>
              </a:xfrm>
              <a:prstGeom prst="ellipse">
                <a:avLst/>
              </a:prstGeom>
              <a:gradFill flip="none" rotWithShape="1">
                <a:gsLst>
                  <a:gs pos="0">
                    <a:schemeClr val="tx1">
                      <a:lumMod val="85000"/>
                      <a:lumOff val="15000"/>
                    </a:schemeClr>
                  </a:gs>
                  <a:gs pos="50000">
                    <a:schemeClr val="tx1">
                      <a:lumMod val="65000"/>
                      <a:lumOff val="35000"/>
                    </a:schemeClr>
                  </a:gs>
                  <a:gs pos="100000">
                    <a:sysClr val="window" lastClr="FFFFFF">
                      <a:lumMod val="65000"/>
                      <a:shade val="100000"/>
                      <a:satMod val="115000"/>
                    </a:sysClr>
                  </a:gs>
                </a:gsLst>
                <a:lin ang="5400000" scaled="1"/>
                <a:tileRect/>
              </a:gradFill>
              <a:ln w="25400" cap="flat" cmpd="sng" algn="ctr">
                <a:noFill/>
                <a:prstDash val="solid"/>
              </a:ln>
              <a:effectLst/>
            </p:spPr>
            <p:txBody>
              <a:bodyPr anchor="ctr"/>
              <a:lstStyle/>
              <a:p>
                <a:pPr indent="-342900" algn="ctr" fontAlgn="auto">
                  <a:spcBef>
                    <a:spcPts val="0"/>
                  </a:spcBef>
                  <a:spcAft>
                    <a:spcPts val="0"/>
                  </a:spcAft>
                  <a:buFont typeface="Calibri" pitchFamily="-112" charset="0"/>
                  <a:buAutoNum type="arabicPeriod"/>
                  <a:defRPr/>
                </a:pPr>
                <a:endParaRPr lang="da-DK">
                  <a:solidFill>
                    <a:srgbClr val="FFFFFF"/>
                  </a:solidFill>
                  <a:latin typeface="Calibri" pitchFamily="-112" charset="0"/>
                  <a:ea typeface="ＭＳ Ｐゴシック" pitchFamily="-112" charset="-128"/>
                  <a:cs typeface="+mn-cs"/>
                </a:endParaRPr>
              </a:p>
            </p:txBody>
          </p:sp>
          <p:sp>
            <p:nvSpPr>
              <p:cNvPr id="32803" name="Ellipse 96"/>
              <p:cNvSpPr>
                <a:spLocks noChangeArrowheads="1"/>
              </p:cNvSpPr>
              <p:nvPr/>
            </p:nvSpPr>
            <p:spPr bwMode="auto">
              <a:xfrm>
                <a:off x="4061032" y="2858796"/>
                <a:ext cx="500044" cy="3661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sp>
            <p:nvSpPr>
              <p:cNvPr id="174" name="Måne 97"/>
              <p:cNvSpPr/>
              <p:nvPr/>
            </p:nvSpPr>
            <p:spPr bwMode="auto">
              <a:xfrm rot="16570711">
                <a:off x="4140219" y="3066539"/>
                <a:ext cx="311330" cy="654471"/>
              </a:xfrm>
              <a:prstGeom prst="moon">
                <a:avLst>
                  <a:gd name="adj" fmla="val 8755"/>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801" name="TextBox 3"/>
            <p:cNvSpPr txBox="1">
              <a:spLocks noChangeArrowheads="1"/>
            </p:cNvSpPr>
            <p:nvPr/>
          </p:nvSpPr>
          <p:spPr bwMode="auto">
            <a:xfrm>
              <a:off x="685800" y="1485655"/>
              <a:ext cx="662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1400">
                  <a:latin typeface="Arial" panose="020B0604020202020204" pitchFamily="34" charset="0"/>
                </a:rPr>
                <a:t>According to the BCG Matrix, business could be divided into high or low depending upon their industry growth and relative market share.</a:t>
              </a:r>
            </a:p>
          </p:txBody>
        </p:sp>
      </p:grpSp>
      <p:grpSp>
        <p:nvGrpSpPr>
          <p:cNvPr id="175" name="Group 174"/>
          <p:cNvGrpSpPr>
            <a:grpSpLocks/>
          </p:cNvGrpSpPr>
          <p:nvPr/>
        </p:nvGrpSpPr>
        <p:grpSpPr bwMode="auto">
          <a:xfrm>
            <a:off x="768350" y="3730625"/>
            <a:ext cx="7531100" cy="1306513"/>
            <a:chOff x="516071" y="2852936"/>
            <a:chExt cx="7530966" cy="1306314"/>
          </a:xfrm>
        </p:grpSpPr>
        <p:sp>
          <p:nvSpPr>
            <p:cNvPr id="176" name="Rektangel med afrundet, diagonalt hjørne 21"/>
            <p:cNvSpPr/>
            <p:nvPr/>
          </p:nvSpPr>
          <p:spPr>
            <a:xfrm>
              <a:off x="516071" y="2852936"/>
              <a:ext cx="7283197" cy="1080120"/>
            </a:xfrm>
            <a:prstGeom prst="round2DiagRect">
              <a:avLst>
                <a:gd name="adj1" fmla="val 20046"/>
                <a:gd name="adj2" fmla="val 0"/>
              </a:avLst>
            </a:prstGeom>
            <a:solidFill>
              <a:schemeClr val="bg1"/>
            </a:solidFill>
            <a:ln w="57150" cap="flat" cmpd="sng" algn="ctr">
              <a:gradFill flip="none" rotWithShape="1">
                <a:gsLst>
                  <a:gs pos="0">
                    <a:srgbClr val="B4E53B"/>
                  </a:gs>
                  <a:gs pos="100000">
                    <a:srgbClr val="6EA92D"/>
                  </a:gs>
                </a:gsLst>
                <a:lin ang="3600000" scaled="0"/>
                <a:tileRect/>
              </a:gra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787" name="Gruppe 244"/>
            <p:cNvGrpSpPr>
              <a:grpSpLocks/>
            </p:cNvGrpSpPr>
            <p:nvPr/>
          </p:nvGrpSpPr>
          <p:grpSpPr bwMode="auto">
            <a:xfrm>
              <a:off x="7315200" y="3429000"/>
              <a:ext cx="731837" cy="730250"/>
              <a:chOff x="2329190" y="3175056"/>
              <a:chExt cx="2131782" cy="2124956"/>
            </a:xfrm>
          </p:grpSpPr>
          <p:grpSp>
            <p:nvGrpSpPr>
              <p:cNvPr id="32789" name="Gruppe 242"/>
              <p:cNvGrpSpPr>
                <a:grpSpLocks/>
              </p:cNvGrpSpPr>
              <p:nvPr/>
            </p:nvGrpSpPr>
            <p:grpSpPr bwMode="auto">
              <a:xfrm>
                <a:off x="2346750" y="3175056"/>
                <a:ext cx="2114222" cy="2114322"/>
                <a:chOff x="2346750" y="3175056"/>
                <a:chExt cx="2114222" cy="2114322"/>
              </a:xfrm>
            </p:grpSpPr>
            <p:sp>
              <p:nvSpPr>
                <p:cNvPr id="181" name="Ellipse 49"/>
                <p:cNvSpPr/>
                <p:nvPr/>
              </p:nvSpPr>
              <p:spPr bwMode="auto">
                <a:xfrm rot="1356468">
                  <a:off x="2346750" y="3175056"/>
                  <a:ext cx="2114222" cy="2114322"/>
                </a:xfrm>
                <a:prstGeom prst="ellipse">
                  <a:avLst/>
                </a:prstGeom>
                <a:gradFill flip="none" rotWithShape="1">
                  <a:gsLst>
                    <a:gs pos="55000">
                      <a:srgbClr val="9BBB59">
                        <a:shade val="51000"/>
                        <a:satMod val="130000"/>
                      </a:srgbClr>
                    </a:gs>
                    <a:gs pos="83000">
                      <a:srgbClr val="C0FF4D"/>
                    </a:gs>
                    <a:gs pos="100000">
                      <a:srgbClr val="9BBB59">
                        <a:shade val="94000"/>
                        <a:satMod val="135000"/>
                      </a:srgbClr>
                    </a:gs>
                  </a:gsLst>
                  <a:path path="circle">
                    <a:fillToRect l="100000" t="100000"/>
                  </a:path>
                  <a:tileRect r="-100000" b="-100000"/>
                </a:gradFill>
                <a:ln w="12700">
                  <a:solidFill>
                    <a:srgbClr val="AECD71"/>
                  </a:solidFill>
                </a:ln>
                <a:effectLst/>
                <a:scene3d>
                  <a:camera prst="orthographicFront">
                    <a:rot lat="0" lon="0" rev="0"/>
                  </a:camera>
                  <a:lightRig rig="threePt" dir="t">
                    <a:rot lat="0" lon="0" rev="1200000"/>
                  </a:lightRig>
                </a:scene3d>
                <a:sp3d/>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sp>
              <p:nvSpPr>
                <p:cNvPr id="32796" name="Ellipse 50"/>
                <p:cNvSpPr>
                  <a:spLocks noChangeArrowheads="1"/>
                </p:cNvSpPr>
                <p:nvPr/>
              </p:nvSpPr>
              <p:spPr bwMode="auto">
                <a:xfrm>
                  <a:off x="2689883" y="3207391"/>
                  <a:ext cx="1498259" cy="11502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grpSp>
          <p:sp>
            <p:nvSpPr>
              <p:cNvPr id="180" name="Måne 48"/>
              <p:cNvSpPr/>
              <p:nvPr/>
            </p:nvSpPr>
            <p:spPr bwMode="auto">
              <a:xfrm rot="16552097">
                <a:off x="2882229" y="3903077"/>
                <a:ext cx="843896" cy="1949974"/>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788" name="TextBox 4"/>
            <p:cNvSpPr txBox="1">
              <a:spLocks noChangeArrowheads="1"/>
            </p:cNvSpPr>
            <p:nvPr/>
          </p:nvSpPr>
          <p:spPr bwMode="auto">
            <a:xfrm>
              <a:off x="685800" y="3069831"/>
              <a:ext cx="68619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latin typeface="Arial" panose="020B0604020202020204" pitchFamily="34" charset="0"/>
                </a:rPr>
                <a:t>Relative Market Share </a:t>
              </a:r>
              <a:r>
                <a:rPr lang="en-US" sz="1400">
                  <a:latin typeface="Arial" panose="020B0604020202020204" pitchFamily="34" charset="0"/>
                </a:rPr>
                <a:t>= SBU Sales this year / leading competitors sales this year.</a:t>
              </a:r>
            </a:p>
            <a:p>
              <a:pPr eaLnBrk="1" hangingPunct="1">
                <a:spcBef>
                  <a:spcPct val="0"/>
                </a:spcBef>
                <a:buFontTx/>
                <a:buNone/>
              </a:pPr>
              <a:endParaRPr lang="en-US" sz="1400">
                <a:latin typeface="Arial" panose="020B0604020202020204" pitchFamily="34" charset="0"/>
              </a:endParaRPr>
            </a:p>
            <a:p>
              <a:pPr eaLnBrk="1" hangingPunct="1">
                <a:spcBef>
                  <a:spcPct val="0"/>
                </a:spcBef>
                <a:buFontTx/>
                <a:buNone/>
              </a:pPr>
              <a:r>
                <a:rPr lang="en-US" sz="1400" b="1">
                  <a:latin typeface="Arial" panose="020B0604020202020204" pitchFamily="34" charset="0"/>
                </a:rPr>
                <a:t>Market Growth Rate </a:t>
              </a:r>
              <a:r>
                <a:rPr lang="en-US" sz="1400">
                  <a:latin typeface="Arial" panose="020B0604020202020204" pitchFamily="34" charset="0"/>
                </a:rPr>
                <a:t>= Industry sales this year - Industry Sales last year.</a:t>
              </a:r>
            </a:p>
          </p:txBody>
        </p:sp>
      </p:grpSp>
      <p:grpSp>
        <p:nvGrpSpPr>
          <p:cNvPr id="183" name="Group 182"/>
          <p:cNvGrpSpPr>
            <a:grpSpLocks/>
          </p:cNvGrpSpPr>
          <p:nvPr/>
        </p:nvGrpSpPr>
        <p:grpSpPr bwMode="auto">
          <a:xfrm>
            <a:off x="808038" y="5254625"/>
            <a:ext cx="7527925" cy="1331913"/>
            <a:chOff x="565403" y="4509120"/>
            <a:chExt cx="7527791" cy="1331005"/>
          </a:xfrm>
        </p:grpSpPr>
        <p:sp>
          <p:nvSpPr>
            <p:cNvPr id="184" name="Rektangel med afrundet, diagonalt hjørne 24"/>
            <p:cNvSpPr/>
            <p:nvPr/>
          </p:nvSpPr>
          <p:spPr>
            <a:xfrm>
              <a:off x="565403" y="4509120"/>
              <a:ext cx="7283320" cy="1080351"/>
            </a:xfrm>
            <a:prstGeom prst="round2DiagRect">
              <a:avLst>
                <a:gd name="adj1" fmla="val 20046"/>
                <a:gd name="adj2" fmla="val 0"/>
              </a:avLst>
            </a:prstGeom>
            <a:solidFill>
              <a:schemeClr val="bg1"/>
            </a:solidFill>
            <a:ln w="57150" cap="flat" cmpd="sng" algn="ctr">
              <a:solidFill>
                <a:schemeClr val="accent1"/>
              </a:solidFill>
              <a:prstDash val="soli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nvGrpSpPr>
            <p:cNvPr id="32777" name="Gruppe 92"/>
            <p:cNvGrpSpPr>
              <a:grpSpLocks/>
            </p:cNvGrpSpPr>
            <p:nvPr/>
          </p:nvGrpSpPr>
          <p:grpSpPr bwMode="auto">
            <a:xfrm>
              <a:off x="7347069" y="5085178"/>
              <a:ext cx="746125" cy="754947"/>
              <a:chOff x="3968648" y="2852939"/>
              <a:chExt cx="689211" cy="696501"/>
            </a:xfrm>
          </p:grpSpPr>
          <p:sp>
            <p:nvSpPr>
              <p:cNvPr id="32779" name="Ellipse 95"/>
              <p:cNvSpPr>
                <a:spLocks noChangeArrowheads="1"/>
              </p:cNvSpPr>
              <p:nvPr/>
            </p:nvSpPr>
            <p:spPr bwMode="auto">
              <a:xfrm>
                <a:off x="3975980" y="2852939"/>
                <a:ext cx="681879" cy="683966"/>
              </a:xfrm>
              <a:prstGeom prst="ellipse">
                <a:avLst/>
              </a:prstGeom>
              <a:solidFill>
                <a:schemeClr val="tx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a typeface="ＭＳ Ｐゴシック" panose="020B0600070205080204" pitchFamily="34" charset="-128"/>
                </a:endParaRPr>
              </a:p>
            </p:txBody>
          </p:sp>
          <p:sp>
            <p:nvSpPr>
              <p:cNvPr id="32780" name="Ellipse 96"/>
              <p:cNvSpPr>
                <a:spLocks noChangeArrowheads="1"/>
              </p:cNvSpPr>
              <p:nvPr/>
            </p:nvSpPr>
            <p:spPr bwMode="auto">
              <a:xfrm>
                <a:off x="4061032" y="2858796"/>
                <a:ext cx="500044" cy="366149"/>
              </a:xfrm>
              <a:prstGeom prst="ellipse">
                <a:avLst/>
              </a:prstGeom>
              <a:gradFill rotWithShape="1">
                <a:gsLst>
                  <a:gs pos="0">
                    <a:srgbClr val="FFFCF9">
                      <a:alpha val="76999"/>
                    </a:srgbClr>
                  </a:gs>
                  <a:gs pos="100000">
                    <a:srgbClr val="FFFFFF">
                      <a:alpha val="0"/>
                    </a:srgbClr>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 typeface="Calibri" panose="020F0502020204030204" pitchFamily="34" charset="0"/>
                  <a:buAutoNum type="arabicPeriod"/>
                </a:pPr>
                <a:endParaRPr lang="da-DK" sz="1800">
                  <a:solidFill>
                    <a:srgbClr val="FFFFFF"/>
                  </a:solidFill>
                </a:endParaRPr>
              </a:p>
            </p:txBody>
          </p:sp>
          <p:sp>
            <p:nvSpPr>
              <p:cNvPr id="189" name="Måne 97"/>
              <p:cNvSpPr/>
              <p:nvPr/>
            </p:nvSpPr>
            <p:spPr bwMode="auto">
              <a:xfrm rot="16570711">
                <a:off x="4140219" y="3066539"/>
                <a:ext cx="311330" cy="654471"/>
              </a:xfrm>
              <a:prstGeom prst="moon">
                <a:avLst>
                  <a:gd name="adj" fmla="val 8755"/>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da-DK">
                  <a:solidFill>
                    <a:srgbClr val="FFFFFF"/>
                  </a:solidFill>
                  <a:latin typeface="Calibri" pitchFamily="-112" charset="0"/>
                  <a:ea typeface="ＭＳ Ｐゴシック" pitchFamily="-112" charset="-128"/>
                  <a:cs typeface="+mn-cs"/>
                </a:endParaRPr>
              </a:p>
            </p:txBody>
          </p:sp>
        </p:grpSp>
        <p:sp>
          <p:nvSpPr>
            <p:cNvPr id="32778" name="TextBox 5"/>
            <p:cNvSpPr txBox="1">
              <a:spLocks noChangeArrowheads="1"/>
            </p:cNvSpPr>
            <p:nvPr/>
          </p:nvSpPr>
          <p:spPr bwMode="auto">
            <a:xfrm>
              <a:off x="685800" y="4618293"/>
              <a:ext cx="6934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The analysis requires that both measures be calculated for each SBU. The dimension of business strength, relative market share, will measure comparative advantage indicated by market dominance. The key theory underlying this is existence of an experience curve and that market share is achieved due to overall cost leadership.</a:t>
              </a:r>
            </a:p>
          </p:txBody>
        </p:sp>
      </p:grpSp>
      <p:sp>
        <p:nvSpPr>
          <p:cNvPr id="327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5D140F-0B0D-464E-AA03-A2477E61CFDF}" type="slidenum">
              <a:rPr lang="en-IN" sz="1200" smtClean="0">
                <a:solidFill>
                  <a:srgbClr val="898989"/>
                </a:solidFill>
              </a:rPr>
              <a:pPr>
                <a:spcBef>
                  <a:spcPct val="0"/>
                </a:spcBef>
                <a:buFontTx/>
                <a:buNone/>
              </a:pPr>
              <a:t>26</a:t>
            </a:fld>
            <a:endParaRPr lang="en-IN" sz="1200">
              <a:solidFill>
                <a:srgbClr val="898989"/>
              </a:solidFill>
            </a:endParaRPr>
          </a:p>
        </p:txBody>
      </p:sp>
    </p:spTree>
    <p:extLst>
      <p:ext uri="{BB962C8B-B14F-4D97-AF65-F5344CB8AC3E}">
        <p14:creationId xmlns:p14="http://schemas.microsoft.com/office/powerpoint/2010/main" val="4196193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500"/>
                                        <p:tgtEl>
                                          <p:spTgt spid="159"/>
                                        </p:tgtEl>
                                      </p:cBhvr>
                                    </p:animEffect>
                                  </p:childTnLst>
                                </p:cTn>
                              </p:par>
                            </p:childTnLst>
                          </p:cTn>
                        </p:par>
                        <p:par>
                          <p:cTn id="8" fill="hold" nodeType="afterGroup">
                            <p:stCondLst>
                              <p:cond delay="1500"/>
                            </p:stCondLst>
                            <p:childTnLst>
                              <p:par>
                                <p:cTn id="9" presetID="10" presetClass="entr" presetSubtype="0" fill="hold" nodeType="afterEffect">
                                  <p:stCondLst>
                                    <p:cond delay="0"/>
                                  </p:stCondLst>
                                  <p:childTnLst>
                                    <p:set>
                                      <p:cBhvr>
                                        <p:cTn id="10" dur="1" fill="hold">
                                          <p:stCondLst>
                                            <p:cond delay="0"/>
                                          </p:stCondLst>
                                        </p:cTn>
                                        <p:tgtEl>
                                          <p:spTgt spid="175"/>
                                        </p:tgtEl>
                                        <p:attrNameLst>
                                          <p:attrName>style.visibility</p:attrName>
                                        </p:attrNameLst>
                                      </p:cBhvr>
                                      <p:to>
                                        <p:strVal val="visible"/>
                                      </p:to>
                                    </p:set>
                                    <p:animEffect transition="in" filter="fade">
                                      <p:cBhvr>
                                        <p:cTn id="11" dur="1500"/>
                                        <p:tgtEl>
                                          <p:spTgt spid="175"/>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183"/>
                                        </p:tgtEl>
                                        <p:attrNameLst>
                                          <p:attrName>style.visibility</p:attrName>
                                        </p:attrNameLst>
                                      </p:cBhvr>
                                      <p:to>
                                        <p:strVal val="visible"/>
                                      </p:to>
                                    </p:set>
                                    <p:animEffect transition="in" filter="fade">
                                      <p:cBhvr>
                                        <p:cTn id="15" dur="1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Clr>
                <a:schemeClr val="tx1"/>
              </a:buClr>
              <a:buNone/>
            </a:pPr>
            <a:r>
              <a:rPr lang="en-US" sz="2800" b="1" i="1" dirty="0"/>
              <a:t>STARS – High Growth, High Market Share</a:t>
            </a:r>
          </a:p>
          <a:p>
            <a:pPr>
              <a:buClr>
                <a:schemeClr val="tx1"/>
              </a:buClr>
            </a:pPr>
            <a:r>
              <a:rPr lang="en-US" sz="2800" dirty="0"/>
              <a:t>Stars are leaders in business.</a:t>
            </a:r>
          </a:p>
          <a:p>
            <a:pPr>
              <a:buClr>
                <a:schemeClr val="tx1"/>
              </a:buClr>
            </a:pPr>
            <a:r>
              <a:rPr lang="en-US" sz="2800" dirty="0"/>
              <a:t>They also require heavy investment, to maintain its large market share.</a:t>
            </a:r>
          </a:p>
          <a:p>
            <a:pPr>
              <a:buClr>
                <a:schemeClr val="tx1"/>
              </a:buClr>
            </a:pPr>
            <a:r>
              <a:rPr lang="en-US" sz="2800" dirty="0"/>
              <a:t>It leads to large amount of cash consumption and cash generation.</a:t>
            </a:r>
          </a:p>
          <a:p>
            <a:pPr>
              <a:buClr>
                <a:schemeClr val="tx1"/>
              </a:buClr>
            </a:pPr>
            <a:r>
              <a:rPr lang="en-US" sz="2800" dirty="0"/>
              <a:t>Attempts should be made to hold the market share otherwise the star will become a CASH COW. </a:t>
            </a:r>
          </a:p>
          <a:p>
            <a:pPr>
              <a:buClr>
                <a:schemeClr val="tx1"/>
              </a:buClr>
            </a:pPr>
            <a:endParaRPr lang="en-US" sz="2800" dirty="0"/>
          </a:p>
          <a:p>
            <a:pPr>
              <a:buClr>
                <a:schemeClr val="tx1"/>
              </a:buClr>
            </a:pPr>
            <a:endParaRPr lang="en-US" sz="2800" dirty="0"/>
          </a:p>
          <a:p>
            <a:pPr>
              <a:buClr>
                <a:schemeClr val="tx1"/>
              </a:buClr>
            </a:pPr>
            <a:endParaRPr lang="en-US" sz="2000" b="1" i="1" dirty="0"/>
          </a:p>
          <a:p>
            <a:pPr>
              <a:buClr>
                <a:schemeClr val="tx1"/>
              </a:buClr>
            </a:pPr>
            <a:endParaRPr lang="en-US" sz="20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Clr>
                <a:schemeClr val="tx1"/>
              </a:buClr>
              <a:buFont typeface="Wingdings" pitchFamily="2" charset="2"/>
              <a:buNone/>
            </a:pPr>
            <a:r>
              <a:rPr lang="en-US" sz="2800" b="1" i="1" dirty="0">
                <a:solidFill>
                  <a:srgbClr val="333300"/>
                </a:solidFill>
              </a:rPr>
              <a:t> </a:t>
            </a:r>
            <a:r>
              <a:rPr lang="en-US" sz="2800" b="1" i="1" dirty="0">
                <a:solidFill>
                  <a:srgbClr val="333300"/>
                </a:solidFill>
                <a:latin typeface="+mj-lt"/>
              </a:rPr>
              <a:t>CASH COWS - Low growth , High market share</a:t>
            </a:r>
          </a:p>
          <a:p>
            <a:pPr>
              <a:buClr>
                <a:schemeClr val="tx1"/>
              </a:buClr>
            </a:pPr>
            <a:r>
              <a:rPr lang="en-US" sz="2800" dirty="0"/>
              <a:t>They are foundation of the company and often the stars of yesterday. </a:t>
            </a:r>
          </a:p>
          <a:p>
            <a:pPr>
              <a:buClr>
                <a:schemeClr val="tx1"/>
              </a:buClr>
            </a:pPr>
            <a:r>
              <a:rPr lang="en-US" sz="2800" dirty="0"/>
              <a:t>They generate more cash than required.</a:t>
            </a:r>
          </a:p>
          <a:p>
            <a:pPr>
              <a:buClr>
                <a:schemeClr val="tx1"/>
              </a:buClr>
            </a:pPr>
            <a:r>
              <a:rPr lang="en-US" sz="2800" dirty="0"/>
              <a:t>They extract the profits by investing as little cash as possible</a:t>
            </a:r>
          </a:p>
          <a:p>
            <a:pPr>
              <a:buClr>
                <a:schemeClr val="tx1"/>
              </a:buClr>
            </a:pPr>
            <a:r>
              <a:rPr lang="en-US" sz="2800" dirty="0"/>
              <a:t>They are located in an industry that is mature, not growing or declining.</a:t>
            </a:r>
          </a:p>
          <a:p>
            <a:pPr>
              <a:buClr>
                <a:schemeClr val="tx1"/>
              </a:buClr>
              <a:buFont typeface="Wingdings" pitchFamily="2" charset="2"/>
              <a:buNone/>
            </a:pPr>
            <a:endParaRPr lang="en-US" sz="2800" dirty="0"/>
          </a:p>
          <a:p>
            <a:pPr>
              <a:buClr>
                <a:schemeClr val="tx1"/>
              </a:buClr>
            </a:pPr>
            <a:endParaRPr lang="en-US" sz="2800" dirty="0"/>
          </a:p>
          <a:p>
            <a:pPr>
              <a:buClr>
                <a:schemeClr val="tx1"/>
              </a:buClr>
              <a:buFont typeface="Wingdings" pitchFamily="2" charset="2"/>
              <a:buNone/>
            </a:pPr>
            <a:endParaRPr lang="en-US" sz="28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b="1" i="1" dirty="0"/>
              <a:t>DOGS - Low growth, Low market share</a:t>
            </a:r>
          </a:p>
          <a:p>
            <a:r>
              <a:rPr lang="en-US" sz="2800" dirty="0"/>
              <a:t>Dogs are the cash traps.</a:t>
            </a:r>
          </a:p>
          <a:p>
            <a:r>
              <a:rPr lang="en-US" sz="2800" dirty="0"/>
              <a:t>Dogs do not have potential to bring in much cash.</a:t>
            </a:r>
          </a:p>
          <a:p>
            <a:r>
              <a:rPr lang="en-US" sz="2800" dirty="0"/>
              <a:t>Number of dogs in the company should be minimized.</a:t>
            </a:r>
          </a:p>
          <a:p>
            <a:r>
              <a:rPr lang="en-US" sz="2800" dirty="0"/>
              <a:t>Business is situated at a declining stage. </a:t>
            </a:r>
          </a:p>
          <a:p>
            <a:pPr>
              <a:buNone/>
            </a:pPr>
            <a:endParaRPr lang="en-US" sz="2800" b="1"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Learning Objectives</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b="1" i="1" dirty="0"/>
              <a:t>Strategic Planning Tools</a:t>
            </a:r>
          </a:p>
          <a:p>
            <a:pPr algn="just">
              <a:buFont typeface="Wingdings" pitchFamily="2" charset="2"/>
              <a:buChar char="q"/>
            </a:pPr>
            <a:r>
              <a:rPr lang="en-US" sz="2800" dirty="0"/>
              <a:t>Critical question analysis</a:t>
            </a:r>
          </a:p>
          <a:p>
            <a:pPr algn="just">
              <a:buFont typeface="Wingdings" pitchFamily="2" charset="2"/>
              <a:buChar char="q"/>
            </a:pPr>
            <a:endParaRPr lang="en-US" sz="2800" dirty="0"/>
          </a:p>
          <a:p>
            <a:pPr algn="just">
              <a:buFont typeface="Wingdings" pitchFamily="2" charset="2"/>
              <a:buChar char="q"/>
            </a:pPr>
            <a:r>
              <a:rPr lang="en-US" sz="2800" dirty="0"/>
              <a:t>SWOT analysis</a:t>
            </a:r>
          </a:p>
          <a:p>
            <a:pPr algn="just">
              <a:buFont typeface="Wingdings" pitchFamily="2" charset="2"/>
              <a:buChar char="q"/>
            </a:pPr>
            <a:endParaRPr lang="en-US" sz="2800" dirty="0"/>
          </a:p>
          <a:p>
            <a:pPr algn="just">
              <a:buFont typeface="Wingdings" pitchFamily="2" charset="2"/>
              <a:buChar char="q"/>
            </a:pPr>
            <a:r>
              <a:rPr lang="en-US" sz="2800" dirty="0"/>
              <a:t>Business portfolio analysis</a:t>
            </a:r>
          </a:p>
          <a:p>
            <a:pPr algn="just">
              <a:buFont typeface="Wingdings" pitchFamily="2" charset="2"/>
              <a:buChar char="q"/>
            </a:pPr>
            <a:endParaRPr lang="en-US" sz="2800" dirty="0"/>
          </a:p>
          <a:p>
            <a:pPr algn="just">
              <a:buFont typeface="Wingdings" pitchFamily="2" charset="2"/>
              <a:buChar char="q"/>
            </a:pPr>
            <a:r>
              <a:rPr lang="en-US" sz="2800" dirty="0"/>
              <a:t>Porter’s Model for Industry Analysis</a:t>
            </a:r>
          </a:p>
          <a:p>
            <a:pPr>
              <a:buNone/>
            </a:pPr>
            <a:endParaRPr lang="en-US" sz="2800" b="1"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b="1" i="1" dirty="0">
                <a:solidFill>
                  <a:srgbClr val="333300"/>
                </a:solidFill>
              </a:rPr>
              <a:t>QUESTION MARKS - </a:t>
            </a:r>
            <a:r>
              <a:rPr lang="en-US" sz="2800" b="1" i="1" dirty="0"/>
              <a:t>High growth, Low market share</a:t>
            </a:r>
            <a:endParaRPr lang="en-US" sz="2800" b="1" dirty="0"/>
          </a:p>
          <a:p>
            <a:pPr algn="just"/>
            <a:r>
              <a:rPr lang="en-US" sz="2800" dirty="0"/>
              <a:t>Most businesses start of as question marks.</a:t>
            </a:r>
          </a:p>
          <a:p>
            <a:pPr algn="just"/>
            <a:r>
              <a:rPr lang="en-US" sz="2800" dirty="0"/>
              <a:t>They will absorb great amounts of cash if the market share remains unchanged, (low).</a:t>
            </a:r>
          </a:p>
          <a:p>
            <a:pPr algn="just">
              <a:buNone/>
            </a:pPr>
            <a:r>
              <a:rPr lang="en-US" sz="2800" dirty="0"/>
              <a:t>Why question marks?</a:t>
            </a:r>
          </a:p>
          <a:p>
            <a:pPr algn="just"/>
            <a:r>
              <a:rPr lang="en-US" sz="2800" dirty="0"/>
              <a:t>Question marks have potential to become star and eventually cash cow but can also become a dog.</a:t>
            </a:r>
          </a:p>
          <a:p>
            <a:pPr algn="just"/>
            <a:r>
              <a:rPr lang="en-US" sz="2800" dirty="0"/>
              <a:t>Investments should be high for question marks.</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382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5"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grpSp>
        <p:nvGrpSpPr>
          <p:cNvPr id="29" name="Group 28"/>
          <p:cNvGrpSpPr>
            <a:grpSpLocks/>
          </p:cNvGrpSpPr>
          <p:nvPr/>
        </p:nvGrpSpPr>
        <p:grpSpPr bwMode="auto">
          <a:xfrm>
            <a:off x="2244725" y="5538788"/>
            <a:ext cx="5029200" cy="838200"/>
            <a:chOff x="1981200" y="914400"/>
            <a:chExt cx="5029200" cy="838200"/>
          </a:xfrm>
        </p:grpSpPr>
        <p:sp>
          <p:nvSpPr>
            <p:cNvPr id="30" name="Oval 29"/>
            <p:cNvSpPr/>
            <p:nvPr/>
          </p:nvSpPr>
          <p:spPr>
            <a:xfrm>
              <a:off x="1981200" y="914400"/>
              <a:ext cx="5029200" cy="8382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825" name="TextBox 3"/>
            <p:cNvSpPr txBox="1">
              <a:spLocks noChangeArrowheads="1"/>
            </p:cNvSpPr>
            <p:nvPr/>
          </p:nvSpPr>
          <p:spPr bwMode="auto">
            <a:xfrm>
              <a:off x="2286000" y="1118057"/>
              <a:ext cx="441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solidFill>
                    <a:schemeClr val="bg1"/>
                  </a:solidFill>
                  <a:latin typeface="Arial" panose="020B0604020202020204" pitchFamily="34" charset="0"/>
                </a:rPr>
                <a:t>Each of the four quadrants of the grid has different implication for the SBUs that fall into the category</a:t>
              </a:r>
            </a:p>
          </p:txBody>
        </p:sp>
      </p:grpSp>
      <p:sp>
        <p:nvSpPr>
          <p:cNvPr id="32" name="TextBox 31"/>
          <p:cNvSpPr txBox="1">
            <a:spLocks noChangeArrowheads="1"/>
          </p:cNvSpPr>
          <p:nvPr/>
        </p:nvSpPr>
        <p:spPr bwMode="auto">
          <a:xfrm>
            <a:off x="228600" y="2133600"/>
            <a:ext cx="2438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Stars are SBUs competing in the high-growth industries with relatively high market shares.  These firms have long-term growth potential and should continue to receive substantial investment funding</a:t>
            </a:r>
          </a:p>
        </p:txBody>
      </p:sp>
      <p:sp>
        <p:nvSpPr>
          <p:cNvPr id="33" name="TextBox 32"/>
          <p:cNvSpPr txBox="1">
            <a:spLocks noChangeArrowheads="1"/>
          </p:cNvSpPr>
          <p:nvPr/>
        </p:nvSpPr>
        <p:spPr bwMode="auto">
          <a:xfrm>
            <a:off x="228600" y="3810000"/>
            <a:ext cx="2438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These are SBUs with high market shares in low-growth industries.  These units have limited long-run potential but represent a source of current cash flows to fund investments in “stars” and “question marks”</a:t>
            </a:r>
          </a:p>
        </p:txBody>
      </p:sp>
      <p:sp>
        <p:nvSpPr>
          <p:cNvPr id="34" name="TextBox 33"/>
          <p:cNvSpPr txBox="1">
            <a:spLocks noChangeArrowheads="1"/>
          </p:cNvSpPr>
          <p:nvPr/>
        </p:nvSpPr>
        <p:spPr bwMode="auto">
          <a:xfrm>
            <a:off x="6477000" y="3865563"/>
            <a:ext cx="23622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Dogs are SBUs with weak market shares in low-growth industries.  Because they have weak position and limited potential, most analysts recommend that they be divested</a:t>
            </a:r>
          </a:p>
        </p:txBody>
      </p:sp>
      <p:grpSp>
        <p:nvGrpSpPr>
          <p:cNvPr id="35" name="Group 34"/>
          <p:cNvGrpSpPr>
            <a:grpSpLocks/>
          </p:cNvGrpSpPr>
          <p:nvPr/>
        </p:nvGrpSpPr>
        <p:grpSpPr bwMode="auto">
          <a:xfrm>
            <a:off x="2819400" y="2133600"/>
            <a:ext cx="1685925" cy="1620838"/>
            <a:chOff x="2819401" y="2362199"/>
            <a:chExt cx="1686044" cy="1621289"/>
          </a:xfrm>
        </p:grpSpPr>
        <p:grpSp>
          <p:nvGrpSpPr>
            <p:cNvPr id="33820" name="Group 139"/>
            <p:cNvGrpSpPr>
              <a:grpSpLocks/>
            </p:cNvGrpSpPr>
            <p:nvPr/>
          </p:nvGrpSpPr>
          <p:grpSpPr bwMode="auto">
            <a:xfrm>
              <a:off x="2819401" y="2362199"/>
              <a:ext cx="1686044" cy="1621289"/>
              <a:chOff x="2819401" y="2362199"/>
              <a:chExt cx="1686044" cy="1621289"/>
            </a:xfrm>
          </p:grpSpPr>
          <p:sp>
            <p:nvSpPr>
              <p:cNvPr id="38" name="Rektangel 103"/>
              <p:cNvSpPr/>
              <p:nvPr/>
            </p:nvSpPr>
            <p:spPr bwMode="auto">
              <a:xfrm rot="16200000" flipH="1">
                <a:off x="2851778" y="2329822"/>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sp>
            <p:nvSpPr>
              <p:cNvPr id="39" name="5-takket stjerne 171"/>
              <p:cNvSpPr/>
              <p:nvPr/>
            </p:nvSpPr>
            <p:spPr bwMode="auto">
              <a:xfrm>
                <a:off x="3168676" y="2659145"/>
                <a:ext cx="1027185" cy="1027398"/>
              </a:xfrm>
              <a:prstGeom prst="star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33821" name="TextBox 4"/>
            <p:cNvSpPr txBox="1">
              <a:spLocks noChangeArrowheads="1"/>
            </p:cNvSpPr>
            <p:nvPr/>
          </p:nvSpPr>
          <p:spPr bwMode="auto">
            <a:xfrm>
              <a:off x="3124200" y="24384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Stars</a:t>
              </a:r>
            </a:p>
          </p:txBody>
        </p:sp>
      </p:grpSp>
      <p:grpSp>
        <p:nvGrpSpPr>
          <p:cNvPr id="40" name="Group 39"/>
          <p:cNvGrpSpPr>
            <a:grpSpLocks/>
          </p:cNvGrpSpPr>
          <p:nvPr/>
        </p:nvGrpSpPr>
        <p:grpSpPr bwMode="auto">
          <a:xfrm>
            <a:off x="4568825" y="2138363"/>
            <a:ext cx="1685925" cy="1622425"/>
            <a:chOff x="4568707" y="2367527"/>
            <a:chExt cx="1686044" cy="1621289"/>
          </a:xfrm>
        </p:grpSpPr>
        <p:grpSp>
          <p:nvGrpSpPr>
            <p:cNvPr id="33816" name="Group 140"/>
            <p:cNvGrpSpPr>
              <a:grpSpLocks/>
            </p:cNvGrpSpPr>
            <p:nvPr/>
          </p:nvGrpSpPr>
          <p:grpSpPr bwMode="auto">
            <a:xfrm>
              <a:off x="4568707" y="2367527"/>
              <a:ext cx="1686044" cy="1621289"/>
              <a:chOff x="4568707" y="2367527"/>
              <a:chExt cx="1686044" cy="1621289"/>
            </a:xfrm>
          </p:grpSpPr>
          <p:sp>
            <p:nvSpPr>
              <p:cNvPr id="43" name="Rektangel 199"/>
              <p:cNvSpPr/>
              <p:nvPr/>
            </p:nvSpPr>
            <p:spPr bwMode="auto">
              <a:xfrm rot="16200000" flipH="1">
                <a:off x="4601084" y="2335150"/>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sp>
            <p:nvSpPr>
              <p:cNvPr id="33819" name="Rektangel 172"/>
              <p:cNvSpPr>
                <a:spLocks noChangeArrowheads="1"/>
              </p:cNvSpPr>
              <p:nvPr/>
            </p:nvSpPr>
            <p:spPr bwMode="auto">
              <a:xfrm>
                <a:off x="5019204" y="2672844"/>
                <a:ext cx="739359" cy="106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da-DK" sz="7200" b="1">
                    <a:solidFill>
                      <a:srgbClr val="7030A0"/>
                    </a:solidFill>
                  </a:rPr>
                  <a:t>?</a:t>
                </a:r>
              </a:p>
            </p:txBody>
          </p:sp>
        </p:grpSp>
        <p:sp>
          <p:nvSpPr>
            <p:cNvPr id="33817" name="TextBox 6"/>
            <p:cNvSpPr txBox="1">
              <a:spLocks noChangeArrowheads="1"/>
            </p:cNvSpPr>
            <p:nvPr/>
          </p:nvSpPr>
          <p:spPr bwMode="auto">
            <a:xfrm>
              <a:off x="4876800" y="2388513"/>
              <a:ext cx="1143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Question marks</a:t>
              </a:r>
            </a:p>
          </p:txBody>
        </p:sp>
      </p:grpSp>
      <p:grpSp>
        <p:nvGrpSpPr>
          <p:cNvPr id="45" name="Group 44"/>
          <p:cNvGrpSpPr>
            <a:grpSpLocks/>
          </p:cNvGrpSpPr>
          <p:nvPr/>
        </p:nvGrpSpPr>
        <p:grpSpPr bwMode="auto">
          <a:xfrm>
            <a:off x="2819400" y="3795713"/>
            <a:ext cx="1685925" cy="1622425"/>
            <a:chOff x="2819401" y="4024747"/>
            <a:chExt cx="1686044" cy="1621289"/>
          </a:xfrm>
        </p:grpSpPr>
        <p:grpSp>
          <p:nvGrpSpPr>
            <p:cNvPr id="33810" name="Group 141"/>
            <p:cNvGrpSpPr>
              <a:grpSpLocks/>
            </p:cNvGrpSpPr>
            <p:nvPr/>
          </p:nvGrpSpPr>
          <p:grpSpPr bwMode="auto">
            <a:xfrm>
              <a:off x="2819401" y="4024747"/>
              <a:ext cx="1686044" cy="1621289"/>
              <a:chOff x="2819401" y="4024747"/>
              <a:chExt cx="1686044" cy="1621289"/>
            </a:xfrm>
          </p:grpSpPr>
          <p:sp>
            <p:nvSpPr>
              <p:cNvPr id="48" name="Rektangel 106"/>
              <p:cNvSpPr/>
              <p:nvPr/>
            </p:nvSpPr>
            <p:spPr bwMode="auto">
              <a:xfrm rot="16200000" flipH="1">
                <a:off x="2851778" y="3992370"/>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grpSp>
            <p:nvGrpSpPr>
              <p:cNvPr id="33813" name="Gruppe 149"/>
              <p:cNvGrpSpPr>
                <a:grpSpLocks/>
              </p:cNvGrpSpPr>
              <p:nvPr/>
            </p:nvGrpSpPr>
            <p:grpSpPr bwMode="auto">
              <a:xfrm>
                <a:off x="3097714" y="4417225"/>
                <a:ext cx="1322694" cy="920685"/>
                <a:chOff x="4386529" y="4034890"/>
                <a:chExt cx="1493316" cy="1040030"/>
              </a:xfrm>
            </p:grpSpPr>
            <p:grpSp>
              <p:nvGrpSpPr>
                <p:cNvPr id="50" name="Gruppe 368"/>
                <p:cNvGrpSpPr/>
                <p:nvPr/>
              </p:nvGrpSpPr>
              <p:grpSpPr bwMode="auto">
                <a:xfrm flipH="1">
                  <a:off x="4386529" y="4034890"/>
                  <a:ext cx="1493316" cy="1040030"/>
                  <a:chOff x="3071802" y="2714620"/>
                  <a:chExt cx="2814637" cy="1960563"/>
                </a:xfrm>
                <a:solidFill>
                  <a:schemeClr val="bg1">
                    <a:lumMod val="75000"/>
                  </a:schemeClr>
                </a:solidFill>
              </p:grpSpPr>
              <p:sp>
                <p:nvSpPr>
                  <p:cNvPr id="5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5" name="Kombinationstegning 449"/>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6" name="Kombinationstegning 450"/>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7" name="Kombinationstegning 451"/>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58" name="Kombinationstegning 452"/>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6" name="Kombinationstegning 453"/>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7" name="Kombinationstegning 454"/>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8" name="Kombinationstegning 455"/>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69" name="Kombinationstegning 456"/>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90" name="Kombinationstegning 457"/>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3815" name="Freeform 231"/>
                <p:cNvSpPr>
                  <a:spLocks noEditPoints="1"/>
                </p:cNvSpPr>
                <p:nvPr/>
              </p:nvSpPr>
              <p:spPr bwMode="auto">
                <a:xfrm>
                  <a:off x="4761048" y="4195261"/>
                  <a:ext cx="265020" cy="382667"/>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3811" name="TextBox 8"/>
            <p:cNvSpPr txBox="1">
              <a:spLocks noChangeArrowheads="1"/>
            </p:cNvSpPr>
            <p:nvPr/>
          </p:nvSpPr>
          <p:spPr bwMode="auto">
            <a:xfrm>
              <a:off x="3048000" y="41148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Cash cows</a:t>
              </a:r>
            </a:p>
          </p:txBody>
        </p:sp>
      </p:grpSp>
      <p:grpSp>
        <p:nvGrpSpPr>
          <p:cNvPr id="191" name="Group 190"/>
          <p:cNvGrpSpPr>
            <a:grpSpLocks/>
          </p:cNvGrpSpPr>
          <p:nvPr/>
        </p:nvGrpSpPr>
        <p:grpSpPr bwMode="auto">
          <a:xfrm>
            <a:off x="4572000" y="3824288"/>
            <a:ext cx="1685925" cy="1620837"/>
            <a:chOff x="4568707" y="4030074"/>
            <a:chExt cx="1686044" cy="1621289"/>
          </a:xfrm>
        </p:grpSpPr>
        <p:grpSp>
          <p:nvGrpSpPr>
            <p:cNvPr id="33806" name="Group 142"/>
            <p:cNvGrpSpPr>
              <a:grpSpLocks/>
            </p:cNvGrpSpPr>
            <p:nvPr/>
          </p:nvGrpSpPr>
          <p:grpSpPr bwMode="auto">
            <a:xfrm>
              <a:off x="4568707" y="4030074"/>
              <a:ext cx="1686044" cy="1621289"/>
              <a:chOff x="4568707" y="4030074"/>
              <a:chExt cx="1686044" cy="1621289"/>
            </a:xfrm>
          </p:grpSpPr>
          <p:sp>
            <p:nvSpPr>
              <p:cNvPr id="194" name="Rektangel 97"/>
              <p:cNvSpPr/>
              <p:nvPr/>
            </p:nvSpPr>
            <p:spPr bwMode="auto">
              <a:xfrm rot="16200000" flipH="1">
                <a:off x="4601084" y="3997697"/>
                <a:ext cx="1621289" cy="1686044"/>
              </a:xfrm>
              <a:prstGeom prst="rect">
                <a:avLst/>
              </a:prstGeom>
              <a:gradFill rotWithShape="1">
                <a:gsLst>
                  <a:gs pos="0">
                    <a:srgbClr val="E6E6E6"/>
                  </a:gs>
                  <a:gs pos="100000">
                    <a:sysClr val="window" lastClr="FFFFFF"/>
                  </a:gs>
                </a:gsLst>
                <a:lin ang="16200000"/>
              </a:gradFill>
              <a:ln w="9525">
                <a:solidFill>
                  <a:schemeClr val="bg1">
                    <a:lumMod val="75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chor="ctr"/>
              <a:lstStyle/>
              <a:p>
                <a:pPr marL="342900" indent="-342900" algn="ctr" fontAlgn="auto">
                  <a:spcBef>
                    <a:spcPts val="0"/>
                  </a:spcBef>
                  <a:spcAft>
                    <a:spcPts val="0"/>
                  </a:spcAft>
                  <a:defRPr/>
                </a:pPr>
                <a:endParaRPr lang="da-DK" sz="1400" kern="0" noProof="1">
                  <a:latin typeface="Arial Narrow" pitchFamily="-97" charset="0"/>
                  <a:cs typeface="+mn-cs"/>
                </a:endParaRPr>
              </a:p>
            </p:txBody>
          </p:sp>
          <p:grpSp>
            <p:nvGrpSpPr>
              <p:cNvPr id="195" name="Gruppe 464"/>
              <p:cNvGrpSpPr>
                <a:grpSpLocks/>
              </p:cNvGrpSpPr>
              <p:nvPr/>
            </p:nvGrpSpPr>
            <p:grpSpPr bwMode="auto">
              <a:xfrm>
                <a:off x="4756447" y="4399945"/>
                <a:ext cx="1137057" cy="945734"/>
                <a:chOff x="3563925" y="3756830"/>
                <a:chExt cx="722323" cy="600864"/>
              </a:xfrm>
              <a:solidFill>
                <a:schemeClr val="accent6">
                  <a:lumMod val="75000"/>
                </a:schemeClr>
              </a:solidFill>
            </p:grpSpPr>
            <p:sp>
              <p:nvSpPr>
                <p:cNvPr id="196" name="Freeform 358"/>
                <p:cNvSpPr>
                  <a:spLocks/>
                </p:cNvSpPr>
                <p:nvPr/>
              </p:nvSpPr>
              <p:spPr bwMode="auto">
                <a:xfrm flipH="1">
                  <a:off x="3563925" y="3756830"/>
                  <a:ext cx="722323" cy="600864"/>
                </a:xfrm>
                <a:custGeom>
                  <a:avLst/>
                  <a:gdLst>
                    <a:gd name="T0" fmla="*/ 678984 w 1150"/>
                    <a:gd name="T1" fmla="*/ 180898 h 940"/>
                    <a:gd name="T2" fmla="*/ 645066 w 1150"/>
                    <a:gd name="T3" fmla="*/ 175785 h 940"/>
                    <a:gd name="T4" fmla="*/ 610520 w 1150"/>
                    <a:gd name="T5" fmla="*/ 174506 h 940"/>
                    <a:gd name="T6" fmla="*/ 589792 w 1150"/>
                    <a:gd name="T7" fmla="*/ 166196 h 940"/>
                    <a:gd name="T8" fmla="*/ 608007 w 1150"/>
                    <a:gd name="T9" fmla="*/ 196879 h 940"/>
                    <a:gd name="T10" fmla="*/ 586024 w 1150"/>
                    <a:gd name="T11" fmla="*/ 252491 h 940"/>
                    <a:gd name="T12" fmla="*/ 569693 w 1150"/>
                    <a:gd name="T13" fmla="*/ 348373 h 940"/>
                    <a:gd name="T14" fmla="*/ 538916 w 1150"/>
                    <a:gd name="T15" fmla="*/ 409099 h 940"/>
                    <a:gd name="T16" fmla="*/ 522585 w 1150"/>
                    <a:gd name="T17" fmla="*/ 536303 h 940"/>
                    <a:gd name="T18" fmla="*/ 548965 w 1150"/>
                    <a:gd name="T19" fmla="*/ 554840 h 940"/>
                    <a:gd name="T20" fmla="*/ 530122 w 1150"/>
                    <a:gd name="T21" fmla="*/ 578491 h 940"/>
                    <a:gd name="T22" fmla="*/ 494320 w 1150"/>
                    <a:gd name="T23" fmla="*/ 592554 h 940"/>
                    <a:gd name="T24" fmla="*/ 470452 w 1150"/>
                    <a:gd name="T25" fmla="*/ 563150 h 940"/>
                    <a:gd name="T26" fmla="*/ 449096 w 1150"/>
                    <a:gd name="T27" fmla="*/ 442977 h 940"/>
                    <a:gd name="T28" fmla="*/ 459774 w 1150"/>
                    <a:gd name="T29" fmla="*/ 369467 h 940"/>
                    <a:gd name="T30" fmla="*/ 449725 w 1150"/>
                    <a:gd name="T31" fmla="*/ 363075 h 940"/>
                    <a:gd name="T32" fmla="*/ 420204 w 1150"/>
                    <a:gd name="T33" fmla="*/ 400150 h 940"/>
                    <a:gd name="T34" fmla="*/ 377492 w 1150"/>
                    <a:gd name="T35" fmla="*/ 387366 h 940"/>
                    <a:gd name="T36" fmla="*/ 318450 w 1150"/>
                    <a:gd name="T37" fmla="*/ 359879 h 940"/>
                    <a:gd name="T38" fmla="*/ 256268 w 1150"/>
                    <a:gd name="T39" fmla="*/ 366911 h 940"/>
                    <a:gd name="T40" fmla="*/ 232400 w 1150"/>
                    <a:gd name="T41" fmla="*/ 379695 h 940"/>
                    <a:gd name="T42" fmla="*/ 275111 w 1150"/>
                    <a:gd name="T43" fmla="*/ 377138 h 940"/>
                    <a:gd name="T44" fmla="*/ 288929 w 1150"/>
                    <a:gd name="T45" fmla="*/ 403346 h 940"/>
                    <a:gd name="T46" fmla="*/ 241193 w 1150"/>
                    <a:gd name="T47" fmla="*/ 463432 h 940"/>
                    <a:gd name="T48" fmla="*/ 239309 w 1150"/>
                    <a:gd name="T49" fmla="*/ 534385 h 940"/>
                    <a:gd name="T50" fmla="*/ 272598 w 1150"/>
                    <a:gd name="T51" fmla="*/ 549087 h 940"/>
                    <a:gd name="T52" fmla="*/ 259408 w 1150"/>
                    <a:gd name="T53" fmla="*/ 577213 h 940"/>
                    <a:gd name="T54" fmla="*/ 219209 w 1150"/>
                    <a:gd name="T55" fmla="*/ 549727 h 940"/>
                    <a:gd name="T56" fmla="*/ 175870 w 1150"/>
                    <a:gd name="T57" fmla="*/ 484527 h 940"/>
                    <a:gd name="T58" fmla="*/ 200994 w 1150"/>
                    <a:gd name="T59" fmla="*/ 452566 h 940"/>
                    <a:gd name="T60" fmla="*/ 195341 w 1150"/>
                    <a:gd name="T61" fmla="*/ 433389 h 940"/>
                    <a:gd name="T62" fmla="*/ 137555 w 1150"/>
                    <a:gd name="T63" fmla="*/ 467907 h 940"/>
                    <a:gd name="T64" fmla="*/ 97985 w 1150"/>
                    <a:gd name="T65" fmla="*/ 490919 h 940"/>
                    <a:gd name="T66" fmla="*/ 89191 w 1150"/>
                    <a:gd name="T67" fmla="*/ 556119 h 940"/>
                    <a:gd name="T68" fmla="*/ 81654 w 1150"/>
                    <a:gd name="T69" fmla="*/ 600225 h 940"/>
                    <a:gd name="T70" fmla="*/ 54017 w 1150"/>
                    <a:gd name="T71" fmla="*/ 577852 h 940"/>
                    <a:gd name="T72" fmla="*/ 62811 w 1150"/>
                    <a:gd name="T73" fmla="*/ 504342 h 940"/>
                    <a:gd name="T74" fmla="*/ 93588 w 1150"/>
                    <a:gd name="T75" fmla="*/ 439142 h 940"/>
                    <a:gd name="T76" fmla="*/ 130646 w 1150"/>
                    <a:gd name="T77" fmla="*/ 406542 h 940"/>
                    <a:gd name="T78" fmla="*/ 122481 w 1150"/>
                    <a:gd name="T79" fmla="*/ 374581 h 940"/>
                    <a:gd name="T80" fmla="*/ 73489 w 1150"/>
                    <a:gd name="T81" fmla="*/ 416770 h 940"/>
                    <a:gd name="T82" fmla="*/ 34546 w 1150"/>
                    <a:gd name="T83" fmla="*/ 416130 h 940"/>
                    <a:gd name="T84" fmla="*/ 1884 w 1150"/>
                    <a:gd name="T85" fmla="*/ 373303 h 940"/>
                    <a:gd name="T86" fmla="*/ 33290 w 1150"/>
                    <a:gd name="T87" fmla="*/ 379056 h 940"/>
                    <a:gd name="T88" fmla="*/ 77257 w 1150"/>
                    <a:gd name="T89" fmla="*/ 375220 h 940"/>
                    <a:gd name="T90" fmla="*/ 116200 w 1150"/>
                    <a:gd name="T91" fmla="*/ 315773 h 940"/>
                    <a:gd name="T92" fmla="*/ 154514 w 1150"/>
                    <a:gd name="T93" fmla="*/ 244820 h 940"/>
                    <a:gd name="T94" fmla="*/ 173358 w 1150"/>
                    <a:gd name="T95" fmla="*/ 226922 h 940"/>
                    <a:gd name="T96" fmla="*/ 283904 w 1150"/>
                    <a:gd name="T97" fmla="*/ 194322 h 940"/>
                    <a:gd name="T98" fmla="*/ 401988 w 1150"/>
                    <a:gd name="T99" fmla="*/ 197518 h 940"/>
                    <a:gd name="T100" fmla="*/ 449096 w 1150"/>
                    <a:gd name="T101" fmla="*/ 184734 h 940"/>
                    <a:gd name="T102" fmla="*/ 483642 w 1150"/>
                    <a:gd name="T103" fmla="*/ 153412 h 940"/>
                    <a:gd name="T104" fmla="*/ 524469 w 1150"/>
                    <a:gd name="T105" fmla="*/ 102914 h 940"/>
                    <a:gd name="T106" fmla="*/ 560271 w 1150"/>
                    <a:gd name="T107" fmla="*/ 72232 h 940"/>
                    <a:gd name="T108" fmla="*/ 566552 w 1150"/>
                    <a:gd name="T109" fmla="*/ 77984 h 940"/>
                    <a:gd name="T110" fmla="*/ 587908 w 1150"/>
                    <a:gd name="T111" fmla="*/ 44745 h 940"/>
                    <a:gd name="T112" fmla="*/ 620570 w 1150"/>
                    <a:gd name="T113" fmla="*/ 51137 h 940"/>
                    <a:gd name="T114" fmla="*/ 648206 w 1150"/>
                    <a:gd name="T115" fmla="*/ 22373 h 940"/>
                    <a:gd name="T116" fmla="*/ 651975 w 1150"/>
                    <a:gd name="T117" fmla="*/ 77345 h 940"/>
                    <a:gd name="T118" fmla="*/ 665165 w 1150"/>
                    <a:gd name="T119" fmla="*/ 108028 h 940"/>
                    <a:gd name="T120" fmla="*/ 702224 w 1150"/>
                    <a:gd name="T121" fmla="*/ 129122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97" name="Freeform 359"/>
                <p:cNvSpPr>
                  <a:spLocks/>
                </p:cNvSpPr>
                <p:nvPr/>
              </p:nvSpPr>
              <p:spPr bwMode="auto">
                <a:xfrm flipH="1">
                  <a:off x="3745087" y="4100513"/>
                  <a:ext cx="41270" cy="187325"/>
                </a:xfrm>
                <a:custGeom>
                  <a:avLst/>
                  <a:gdLst/>
                  <a:ahLst/>
                  <a:cxnLst>
                    <a:cxn ang="0">
                      <a:pos x="0" y="98"/>
                    </a:cxn>
                    <a:cxn ang="0">
                      <a:pos x="1" y="128"/>
                    </a:cxn>
                    <a:cxn ang="0">
                      <a:pos x="3" y="196"/>
                    </a:cxn>
                    <a:cxn ang="0">
                      <a:pos x="7" y="264"/>
                    </a:cxn>
                    <a:cxn ang="0">
                      <a:pos x="12" y="294"/>
                    </a:cxn>
                    <a:cxn ang="0">
                      <a:pos x="15" y="269"/>
                    </a:cxn>
                    <a:cxn ang="0">
                      <a:pos x="15" y="212"/>
                    </a:cxn>
                    <a:cxn ang="0">
                      <a:pos x="14" y="152"/>
                    </a:cxn>
                    <a:cxn ang="0">
                      <a:pos x="14" y="115"/>
                    </a:cxn>
                    <a:cxn ang="0">
                      <a:pos x="16" y="107"/>
                    </a:cxn>
                    <a:cxn ang="0">
                      <a:pos x="21" y="98"/>
                    </a:cxn>
                    <a:cxn ang="0">
                      <a:pos x="27" y="89"/>
                    </a:cxn>
                    <a:cxn ang="0">
                      <a:pos x="33" y="79"/>
                    </a:cxn>
                    <a:cxn ang="0">
                      <a:pos x="40" y="70"/>
                    </a:cxn>
                    <a:cxn ang="0">
                      <a:pos x="46" y="60"/>
                    </a:cxn>
                    <a:cxn ang="0">
                      <a:pos x="53" y="50"/>
                    </a:cxn>
                    <a:cxn ang="0">
                      <a:pos x="58" y="41"/>
                    </a:cxn>
                    <a:cxn ang="0">
                      <a:pos x="65" y="22"/>
                    </a:cxn>
                    <a:cxn ang="0">
                      <a:pos x="66" y="10"/>
                    </a:cxn>
                    <a:cxn ang="0">
                      <a:pos x="65" y="3"/>
                    </a:cxn>
                    <a:cxn ang="0">
                      <a:pos x="64" y="0"/>
                    </a:cxn>
                    <a:cxn ang="0">
                      <a:pos x="61" y="4"/>
                    </a:cxn>
                    <a:cxn ang="0">
                      <a:pos x="55" y="13"/>
                    </a:cxn>
                    <a:cxn ang="0">
                      <a:pos x="46" y="25"/>
                    </a:cxn>
                    <a:cxn ang="0">
                      <a:pos x="35" y="40"/>
                    </a:cxn>
                    <a:cxn ang="0">
                      <a:pos x="24" y="57"/>
                    </a:cxn>
                    <a:cxn ang="0">
                      <a:pos x="14" y="73"/>
                    </a:cxn>
                    <a:cxn ang="0">
                      <a:pos x="6" y="87"/>
                    </a:cxn>
                    <a:cxn ang="0">
                      <a:pos x="0" y="98"/>
                    </a:cxn>
                  </a:cxnLst>
                  <a:rect l="0" t="0" r="r" b="b"/>
                  <a:pathLst>
                    <a:path w="66" h="294">
                      <a:moveTo>
                        <a:pt x="0" y="98"/>
                      </a:moveTo>
                      <a:lnTo>
                        <a:pt x="1" y="128"/>
                      </a:lnTo>
                      <a:lnTo>
                        <a:pt x="3" y="196"/>
                      </a:lnTo>
                      <a:lnTo>
                        <a:pt x="7" y="264"/>
                      </a:lnTo>
                      <a:lnTo>
                        <a:pt x="12" y="294"/>
                      </a:lnTo>
                      <a:lnTo>
                        <a:pt x="15" y="269"/>
                      </a:lnTo>
                      <a:lnTo>
                        <a:pt x="15" y="212"/>
                      </a:lnTo>
                      <a:lnTo>
                        <a:pt x="14" y="152"/>
                      </a:lnTo>
                      <a:lnTo>
                        <a:pt x="14" y="115"/>
                      </a:lnTo>
                      <a:lnTo>
                        <a:pt x="16" y="107"/>
                      </a:lnTo>
                      <a:lnTo>
                        <a:pt x="21" y="98"/>
                      </a:lnTo>
                      <a:lnTo>
                        <a:pt x="27" y="89"/>
                      </a:lnTo>
                      <a:lnTo>
                        <a:pt x="33" y="79"/>
                      </a:lnTo>
                      <a:lnTo>
                        <a:pt x="40" y="70"/>
                      </a:lnTo>
                      <a:lnTo>
                        <a:pt x="46" y="60"/>
                      </a:lnTo>
                      <a:lnTo>
                        <a:pt x="53" y="50"/>
                      </a:lnTo>
                      <a:lnTo>
                        <a:pt x="58" y="41"/>
                      </a:lnTo>
                      <a:lnTo>
                        <a:pt x="65" y="22"/>
                      </a:lnTo>
                      <a:lnTo>
                        <a:pt x="66" y="10"/>
                      </a:lnTo>
                      <a:lnTo>
                        <a:pt x="65" y="3"/>
                      </a:lnTo>
                      <a:lnTo>
                        <a:pt x="64" y="0"/>
                      </a:lnTo>
                      <a:lnTo>
                        <a:pt x="61" y="4"/>
                      </a:lnTo>
                      <a:lnTo>
                        <a:pt x="55" y="13"/>
                      </a:lnTo>
                      <a:lnTo>
                        <a:pt x="46" y="25"/>
                      </a:lnTo>
                      <a:lnTo>
                        <a:pt x="35" y="40"/>
                      </a:lnTo>
                      <a:lnTo>
                        <a:pt x="24" y="57"/>
                      </a:lnTo>
                      <a:lnTo>
                        <a:pt x="14" y="73"/>
                      </a:lnTo>
                      <a:lnTo>
                        <a:pt x="6" y="87"/>
                      </a:lnTo>
                      <a:lnTo>
                        <a:pt x="0" y="9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grpSp>
        </p:grpSp>
        <p:sp>
          <p:nvSpPr>
            <p:cNvPr id="33807" name="TextBox 10"/>
            <p:cNvSpPr txBox="1">
              <a:spLocks noChangeArrowheads="1"/>
            </p:cNvSpPr>
            <p:nvPr/>
          </p:nvSpPr>
          <p:spPr bwMode="auto">
            <a:xfrm>
              <a:off x="4876800" y="4114800"/>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400" b="1">
                  <a:latin typeface="Arial" panose="020B0604020202020204" pitchFamily="34" charset="0"/>
                </a:rPr>
                <a:t>Dogs</a:t>
              </a:r>
            </a:p>
          </p:txBody>
        </p:sp>
      </p:grpSp>
      <p:sp>
        <p:nvSpPr>
          <p:cNvPr id="198" name="TextBox 197"/>
          <p:cNvSpPr txBox="1">
            <a:spLocks noChangeArrowheads="1"/>
          </p:cNvSpPr>
          <p:nvPr/>
        </p:nvSpPr>
        <p:spPr bwMode="auto">
          <a:xfrm>
            <a:off x="6477000" y="2189163"/>
            <a:ext cx="2514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Question marks are SBUs competing in high-growth industries but having relatively weak market shares.  Resources should be invested in them to enhance their competitive positions</a:t>
            </a:r>
          </a:p>
        </p:txBody>
      </p:sp>
      <p:sp>
        <p:nvSpPr>
          <p:cNvPr id="3380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61BB98-E350-4C1B-8321-90E6A799D1C0}" type="slidenum">
              <a:rPr lang="en-IN" sz="1200" smtClean="0">
                <a:solidFill>
                  <a:srgbClr val="898989"/>
                </a:solidFill>
              </a:rPr>
              <a:pPr>
                <a:spcBef>
                  <a:spcPct val="0"/>
                </a:spcBef>
                <a:buFontTx/>
                <a:buNone/>
              </a:pPr>
              <a:t>31</a:t>
            </a:fld>
            <a:endParaRPr lang="en-IN" sz="1200">
              <a:solidFill>
                <a:srgbClr val="898989"/>
              </a:solidFill>
            </a:endParaRPr>
          </a:p>
        </p:txBody>
      </p:sp>
    </p:spTree>
    <p:extLst>
      <p:ext uri="{BB962C8B-B14F-4D97-AF65-F5344CB8AC3E}">
        <p14:creationId xmlns:p14="http://schemas.microsoft.com/office/powerpoint/2010/main" val="403580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1500"/>
                                        <p:tgtEl>
                                          <p:spTgt spid="29"/>
                                        </p:tgtEl>
                                      </p:cBhvr>
                                    </p:animEffect>
                                  </p:childTnLst>
                                </p:cTn>
                              </p:par>
                            </p:childTnLst>
                          </p:cTn>
                        </p:par>
                        <p:par>
                          <p:cTn id="8" fill="hold" nodeType="afterGroup">
                            <p:stCondLst>
                              <p:cond delay="1500"/>
                            </p:stCondLst>
                            <p:childTnLst>
                              <p:par>
                                <p:cTn id="9" presetID="42"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2000"/>
                                        <p:tgtEl>
                                          <p:spTgt spid="35"/>
                                        </p:tgtEl>
                                      </p:cBhvr>
                                    </p:animEffect>
                                    <p:anim calcmode="lin" valueType="num">
                                      <p:cBhvr>
                                        <p:cTn id="12" dur="2000" fill="hold"/>
                                        <p:tgtEl>
                                          <p:spTgt spid="35"/>
                                        </p:tgtEl>
                                        <p:attrNameLst>
                                          <p:attrName>ppt_x</p:attrName>
                                        </p:attrNameLst>
                                      </p:cBhvr>
                                      <p:tavLst>
                                        <p:tav tm="0">
                                          <p:val>
                                            <p:strVal val="#ppt_x"/>
                                          </p:val>
                                        </p:tav>
                                        <p:tav tm="100000">
                                          <p:val>
                                            <p:strVal val="#ppt_x"/>
                                          </p:val>
                                        </p:tav>
                                      </p:tavLst>
                                    </p:anim>
                                    <p:anim calcmode="lin" valueType="num">
                                      <p:cBhvr>
                                        <p:cTn id="13" dur="2000" fill="hold"/>
                                        <p:tgtEl>
                                          <p:spTgt spid="35"/>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3500"/>
                            </p:stCondLst>
                            <p:childTnLst>
                              <p:par>
                                <p:cTn id="15" presetID="42"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anim calcmode="lin" valueType="num">
                                      <p:cBhvr>
                                        <p:cTn id="18" dur="2000" fill="hold"/>
                                        <p:tgtEl>
                                          <p:spTgt spid="40"/>
                                        </p:tgtEl>
                                        <p:attrNameLst>
                                          <p:attrName>ppt_x</p:attrName>
                                        </p:attrNameLst>
                                      </p:cBhvr>
                                      <p:tavLst>
                                        <p:tav tm="0">
                                          <p:val>
                                            <p:strVal val="#ppt_x"/>
                                          </p:val>
                                        </p:tav>
                                        <p:tav tm="100000">
                                          <p:val>
                                            <p:strVal val="#ppt_x"/>
                                          </p:val>
                                        </p:tav>
                                      </p:tavLst>
                                    </p:anim>
                                    <p:anim calcmode="lin" valueType="num">
                                      <p:cBhvr>
                                        <p:cTn id="19" dur="2000" fill="hold"/>
                                        <p:tgtEl>
                                          <p:spTgt spid="40"/>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5500"/>
                            </p:stCondLst>
                            <p:childTnLst>
                              <p:par>
                                <p:cTn id="21" presetID="42"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anim calcmode="lin" valueType="num">
                                      <p:cBhvr>
                                        <p:cTn id="24" dur="2000" fill="hold"/>
                                        <p:tgtEl>
                                          <p:spTgt spid="45"/>
                                        </p:tgtEl>
                                        <p:attrNameLst>
                                          <p:attrName>ppt_x</p:attrName>
                                        </p:attrNameLst>
                                      </p:cBhvr>
                                      <p:tavLst>
                                        <p:tav tm="0">
                                          <p:val>
                                            <p:strVal val="#ppt_x"/>
                                          </p:val>
                                        </p:tav>
                                        <p:tav tm="100000">
                                          <p:val>
                                            <p:strVal val="#ppt_x"/>
                                          </p:val>
                                        </p:tav>
                                      </p:tavLst>
                                    </p:anim>
                                    <p:anim calcmode="lin" valueType="num">
                                      <p:cBhvr>
                                        <p:cTn id="25" dur="2000" fill="hold"/>
                                        <p:tgtEl>
                                          <p:spTgt spid="45"/>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7500"/>
                            </p:stCondLst>
                            <p:childTnLst>
                              <p:par>
                                <p:cTn id="27" presetID="42" presetClass="entr" presetSubtype="0" fill="hold" nodeType="afterEffect">
                                  <p:stCondLst>
                                    <p:cond delay="0"/>
                                  </p:stCondLst>
                                  <p:childTnLst>
                                    <p:set>
                                      <p:cBhvr>
                                        <p:cTn id="28" dur="1" fill="hold">
                                          <p:stCondLst>
                                            <p:cond delay="0"/>
                                          </p:stCondLst>
                                        </p:cTn>
                                        <p:tgtEl>
                                          <p:spTgt spid="191"/>
                                        </p:tgtEl>
                                        <p:attrNameLst>
                                          <p:attrName>style.visibility</p:attrName>
                                        </p:attrNameLst>
                                      </p:cBhvr>
                                      <p:to>
                                        <p:strVal val="visible"/>
                                      </p:to>
                                    </p:set>
                                    <p:animEffect transition="in" filter="fade">
                                      <p:cBhvr>
                                        <p:cTn id="29" dur="2000"/>
                                        <p:tgtEl>
                                          <p:spTgt spid="191"/>
                                        </p:tgtEl>
                                      </p:cBhvr>
                                    </p:animEffect>
                                    <p:anim calcmode="lin" valueType="num">
                                      <p:cBhvr>
                                        <p:cTn id="30" dur="2000" fill="hold"/>
                                        <p:tgtEl>
                                          <p:spTgt spid="191"/>
                                        </p:tgtEl>
                                        <p:attrNameLst>
                                          <p:attrName>ppt_x</p:attrName>
                                        </p:attrNameLst>
                                      </p:cBhvr>
                                      <p:tavLst>
                                        <p:tav tm="0">
                                          <p:val>
                                            <p:strVal val="#ppt_x"/>
                                          </p:val>
                                        </p:tav>
                                        <p:tav tm="100000">
                                          <p:val>
                                            <p:strVal val="#ppt_x"/>
                                          </p:val>
                                        </p:tav>
                                      </p:tavLst>
                                    </p:anim>
                                    <p:anim calcmode="lin" valueType="num">
                                      <p:cBhvr>
                                        <p:cTn id="31" dur="2000" fill="hold"/>
                                        <p:tgtEl>
                                          <p:spTgt spid="191"/>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9500"/>
                            </p:stCondLst>
                            <p:childTnLst>
                              <p:par>
                                <p:cTn id="33" presetID="22" presetClass="entr" presetSubtype="8"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1500"/>
                                        <p:tgtEl>
                                          <p:spTgt spid="32"/>
                                        </p:tgtEl>
                                      </p:cBhvr>
                                    </p:animEffect>
                                  </p:childTnLst>
                                </p:cTn>
                              </p:par>
                            </p:childTnLst>
                          </p:cTn>
                        </p:par>
                        <p:par>
                          <p:cTn id="36" fill="hold" nodeType="afterGroup">
                            <p:stCondLst>
                              <p:cond delay="11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500"/>
                                        <p:tgtEl>
                                          <p:spTgt spid="33"/>
                                        </p:tgtEl>
                                      </p:cBhvr>
                                    </p:animEffect>
                                  </p:childTnLst>
                                </p:cTn>
                              </p:par>
                            </p:childTnLst>
                          </p:cTn>
                        </p:par>
                        <p:par>
                          <p:cTn id="40" fill="hold" nodeType="afterGroup">
                            <p:stCondLst>
                              <p:cond delay="12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1500"/>
                                        <p:tgtEl>
                                          <p:spTgt spid="34"/>
                                        </p:tgtEl>
                                      </p:cBhvr>
                                    </p:animEffect>
                                  </p:childTnLst>
                                </p:cTn>
                              </p:par>
                            </p:childTnLst>
                          </p:cTn>
                        </p:par>
                        <p:par>
                          <p:cTn id="44" fill="hold" nodeType="afterGroup">
                            <p:stCondLst>
                              <p:cond delay="14000"/>
                            </p:stCondLst>
                            <p:childTnLst>
                              <p:par>
                                <p:cTn id="45" presetID="22" presetClass="entr" presetSubtype="2" fill="hold" grpId="0" nodeType="afterEffect">
                                  <p:stCondLst>
                                    <p:cond delay="0"/>
                                  </p:stCondLst>
                                  <p:childTnLst>
                                    <p:set>
                                      <p:cBhvr>
                                        <p:cTn id="46" dur="1" fill="hold">
                                          <p:stCondLst>
                                            <p:cond delay="0"/>
                                          </p:stCondLst>
                                        </p:cTn>
                                        <p:tgtEl>
                                          <p:spTgt spid="198"/>
                                        </p:tgtEl>
                                        <p:attrNameLst>
                                          <p:attrName>style.visibility</p:attrName>
                                        </p:attrNameLst>
                                      </p:cBhvr>
                                      <p:to>
                                        <p:strVal val="visible"/>
                                      </p:to>
                                    </p:set>
                                    <p:animEffect transition="in" filter="wipe(right)">
                                      <p:cBhvr>
                                        <p:cTn id="47" dur="1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198"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560638" y="3813175"/>
            <a:ext cx="1587500" cy="1446213"/>
            <a:chOff x="3177908" y="3586326"/>
            <a:chExt cx="2505561" cy="2284023"/>
          </a:xfrm>
        </p:grpSpPr>
        <p:grpSp>
          <p:nvGrpSpPr>
            <p:cNvPr id="6"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8"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9"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0" name="Parallelogram 9"/>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4871"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 name="Group 10"/>
          <p:cNvGrpSpPr>
            <a:grpSpLocks/>
          </p:cNvGrpSpPr>
          <p:nvPr/>
        </p:nvGrpSpPr>
        <p:grpSpPr bwMode="auto">
          <a:xfrm>
            <a:off x="2555875" y="2366963"/>
            <a:ext cx="1597025" cy="1441450"/>
            <a:chOff x="3168147" y="1303111"/>
            <a:chExt cx="2523059" cy="2276423"/>
          </a:xfrm>
        </p:grpSpPr>
        <p:grpSp>
          <p:nvGrpSpPr>
            <p:cNvPr id="34865" name="Gruppe 197"/>
            <p:cNvGrpSpPr>
              <a:grpSpLocks/>
            </p:cNvGrpSpPr>
            <p:nvPr/>
          </p:nvGrpSpPr>
          <p:grpSpPr bwMode="auto">
            <a:xfrm flipH="1">
              <a:off x="3168147" y="1303111"/>
              <a:ext cx="2523059" cy="2276423"/>
              <a:chOff x="1769081" y="3278552"/>
              <a:chExt cx="3017233" cy="2507904"/>
            </a:xfrm>
          </p:grpSpPr>
          <p:sp>
            <p:nvSpPr>
              <p:cNvPr id="14" name="Kombinationstegning 215"/>
              <p:cNvSpPr/>
              <p:nvPr/>
            </p:nvSpPr>
            <p:spPr bwMode="auto">
              <a:xfrm rot="5400000">
                <a:off x="2536257" y="3536400"/>
                <a:ext cx="2499619"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4868"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6" name="Parallelogram 15"/>
              <p:cNvSpPr/>
              <p:nvPr/>
            </p:nvSpPr>
            <p:spPr>
              <a:xfrm flipH="1">
                <a:off x="1787076" y="5573780"/>
                <a:ext cx="2927256" cy="212676"/>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17" name="Group 16"/>
          <p:cNvGrpSpPr>
            <a:grpSpLocks/>
          </p:cNvGrpSpPr>
          <p:nvPr/>
        </p:nvGrpSpPr>
        <p:grpSpPr bwMode="auto">
          <a:xfrm>
            <a:off x="966788" y="3800475"/>
            <a:ext cx="1612900" cy="1431925"/>
            <a:chOff x="616342" y="3604559"/>
            <a:chExt cx="2548213" cy="2261252"/>
          </a:xfrm>
        </p:grpSpPr>
        <p:grpSp>
          <p:nvGrpSpPr>
            <p:cNvPr id="18"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34"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35"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36" name="Parallelogram 135"/>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4862" name="Gruppe 63"/>
            <p:cNvGrpSpPr>
              <a:grpSpLocks/>
            </p:cNvGrpSpPr>
            <p:nvPr/>
          </p:nvGrpSpPr>
          <p:grpSpPr bwMode="auto">
            <a:xfrm>
              <a:off x="1123968" y="4501924"/>
              <a:ext cx="1333500" cy="928687"/>
              <a:chOff x="2428856" y="3760570"/>
              <a:chExt cx="857260" cy="597124"/>
            </a:xfrm>
          </p:grpSpPr>
          <p:grpSp>
            <p:nvGrpSpPr>
              <p:cNvPr id="20" name="Gruppe 368"/>
              <p:cNvGrpSpPr/>
              <p:nvPr/>
            </p:nvGrpSpPr>
            <p:grpSpPr>
              <a:xfrm flipH="1">
                <a:off x="2428856" y="3760570"/>
                <a:ext cx="857260" cy="597124"/>
                <a:chOff x="3071802" y="2714620"/>
                <a:chExt cx="2814637" cy="1960563"/>
              </a:xfrm>
              <a:solidFill>
                <a:schemeClr val="bg1"/>
              </a:solidFill>
            </p:grpSpPr>
            <p:sp>
              <p:nvSpPr>
                <p:cNvPr id="22"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3"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4"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5"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6"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7"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8"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29"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0"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1"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2"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3"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4"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5"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6"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7"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8"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39"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0"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1"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2"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3"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4"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5"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6"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7"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8"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49"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0"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1"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2"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3"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4"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5"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6"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7"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8"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59"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0"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1"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2"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3"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4"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5"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6"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7"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8"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69"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0"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1"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6"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7"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8"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29"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0"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1"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2"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33"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4864"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7" name="Group 136"/>
          <p:cNvGrpSpPr>
            <a:grpSpLocks/>
          </p:cNvGrpSpPr>
          <p:nvPr/>
        </p:nvGrpSpPr>
        <p:grpSpPr bwMode="auto">
          <a:xfrm>
            <a:off x="925513" y="2403475"/>
            <a:ext cx="1651000" cy="1406525"/>
            <a:chOff x="550881" y="1358848"/>
            <a:chExt cx="2608051" cy="2222916"/>
          </a:xfrm>
        </p:grpSpPr>
        <p:grpSp>
          <p:nvGrpSpPr>
            <p:cNvPr id="34856" name="Gruppe 196"/>
            <p:cNvGrpSpPr>
              <a:grpSpLocks/>
            </p:cNvGrpSpPr>
            <p:nvPr/>
          </p:nvGrpSpPr>
          <p:grpSpPr bwMode="auto">
            <a:xfrm>
              <a:off x="550881" y="1358848"/>
              <a:ext cx="2608051" cy="2222916"/>
              <a:chOff x="1666849" y="3126406"/>
              <a:chExt cx="3119463" cy="2660051"/>
            </a:xfrm>
          </p:grpSpPr>
          <p:sp>
            <p:nvSpPr>
              <p:cNvPr id="140"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4859"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42" name="Parallelogram 141"/>
              <p:cNvSpPr/>
              <p:nvPr/>
            </p:nvSpPr>
            <p:spPr>
              <a:xfrm flipH="1">
                <a:off x="1669848" y="5555280"/>
                <a:ext cx="3047475" cy="231177"/>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39" name="5-takket stjerne 151"/>
            <p:cNvSpPr/>
            <p:nvPr/>
          </p:nvSpPr>
          <p:spPr bwMode="auto">
            <a:xfrm>
              <a:off x="1077507" y="1848091"/>
              <a:ext cx="1010619" cy="1011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43" name="TextBox 142"/>
          <p:cNvSpPr txBox="1"/>
          <p:nvPr/>
        </p:nvSpPr>
        <p:spPr>
          <a:xfrm>
            <a:off x="129540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sp>
        <p:nvSpPr>
          <p:cNvPr id="144" name="TextBox 143"/>
          <p:cNvSpPr txBox="1"/>
          <p:nvPr/>
        </p:nvSpPr>
        <p:spPr>
          <a:xfrm>
            <a:off x="3194050" y="5443538"/>
            <a:ext cx="577850" cy="293687"/>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grpSp>
        <p:nvGrpSpPr>
          <p:cNvPr id="145" name="Group 144"/>
          <p:cNvGrpSpPr>
            <a:grpSpLocks/>
          </p:cNvGrpSpPr>
          <p:nvPr/>
        </p:nvGrpSpPr>
        <p:grpSpPr bwMode="auto">
          <a:xfrm>
            <a:off x="966788" y="5792788"/>
            <a:ext cx="3176587" cy="533400"/>
            <a:chOff x="928928" y="5638800"/>
            <a:chExt cx="3176826" cy="533400"/>
          </a:xfrm>
        </p:grpSpPr>
        <p:cxnSp>
          <p:nvCxnSpPr>
            <p:cNvPr id="146" name="Straight Connector 145"/>
            <p:cNvCxnSpPr/>
            <p:nvPr/>
          </p:nvCxnSpPr>
          <p:spPr>
            <a:xfrm>
              <a:off x="928928" y="5638800"/>
              <a:ext cx="3176826" cy="0"/>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730675" y="5680075"/>
              <a:ext cx="1546341" cy="492125"/>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Relative position (Market Share)</a:t>
              </a:r>
            </a:p>
          </p:txBody>
        </p:sp>
      </p:grpSp>
      <p:sp>
        <p:nvSpPr>
          <p:cNvPr id="148" name="TextBox 147"/>
          <p:cNvSpPr txBox="1"/>
          <p:nvPr/>
        </p:nvSpPr>
        <p:spPr>
          <a:xfrm>
            <a:off x="419100" y="4529138"/>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Low</a:t>
            </a:r>
          </a:p>
        </p:txBody>
      </p:sp>
      <p:sp>
        <p:nvSpPr>
          <p:cNvPr id="149" name="TextBox 148"/>
          <p:cNvSpPr txBox="1"/>
          <p:nvPr/>
        </p:nvSpPr>
        <p:spPr>
          <a:xfrm>
            <a:off x="419100" y="2886075"/>
            <a:ext cx="577850" cy="292100"/>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High</a:t>
            </a:r>
          </a:p>
        </p:txBody>
      </p:sp>
      <p:grpSp>
        <p:nvGrpSpPr>
          <p:cNvPr id="34827" name="Group 3"/>
          <p:cNvGrpSpPr>
            <a:grpSpLocks/>
          </p:cNvGrpSpPr>
          <p:nvPr/>
        </p:nvGrpSpPr>
        <p:grpSpPr bwMode="auto">
          <a:xfrm>
            <a:off x="0" y="612775"/>
            <a:ext cx="9144000" cy="1303338"/>
            <a:chOff x="0" y="613246"/>
            <a:chExt cx="9144000" cy="1303586"/>
          </a:xfrm>
        </p:grpSpPr>
        <p:sp>
          <p:nvSpPr>
            <p:cNvPr id="163" name="Rectangle 162"/>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485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8" name="TextBox 6"/>
          <p:cNvSpPr txBox="1">
            <a:spLocks noChangeArrowheads="1"/>
          </p:cNvSpPr>
          <p:nvPr/>
        </p:nvSpPr>
        <p:spPr bwMode="auto">
          <a:xfrm>
            <a:off x="147638" y="641350"/>
            <a:ext cx="59864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Business Portfolio Analysis</a:t>
            </a:r>
            <a:endParaRPr lang="en-IN" sz="3600">
              <a:solidFill>
                <a:srgbClr val="000000"/>
              </a:solidFill>
            </a:endParaRPr>
          </a:p>
        </p:txBody>
      </p:sp>
      <p:sp>
        <p:nvSpPr>
          <p:cNvPr id="312" name="Rectangle 311"/>
          <p:cNvSpPr/>
          <p:nvPr/>
        </p:nvSpPr>
        <p:spPr>
          <a:xfrm>
            <a:off x="4924425" y="1512888"/>
            <a:ext cx="3959225" cy="4897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endParaRPr lang="en-IN" sz="1600" dirty="0">
              <a:solidFill>
                <a:schemeClr val="tx1"/>
              </a:solidFill>
            </a:endParaRPr>
          </a:p>
        </p:txBody>
      </p:sp>
      <p:grpSp>
        <p:nvGrpSpPr>
          <p:cNvPr id="313" name="Group 312"/>
          <p:cNvGrpSpPr>
            <a:grpSpLocks/>
          </p:cNvGrpSpPr>
          <p:nvPr/>
        </p:nvGrpSpPr>
        <p:grpSpPr bwMode="auto">
          <a:xfrm>
            <a:off x="4419600" y="1139825"/>
            <a:ext cx="4800600" cy="5413375"/>
            <a:chOff x="4267200" y="987623"/>
            <a:chExt cx="4800600" cy="5413177"/>
          </a:xfrm>
        </p:grpSpPr>
        <p:grpSp>
          <p:nvGrpSpPr>
            <p:cNvPr id="34848" name="Group 160"/>
            <p:cNvGrpSpPr>
              <a:grpSpLocks/>
            </p:cNvGrpSpPr>
            <p:nvPr/>
          </p:nvGrpSpPr>
          <p:grpSpPr bwMode="auto">
            <a:xfrm>
              <a:off x="4267200" y="987623"/>
              <a:ext cx="4800600" cy="5413177"/>
              <a:chOff x="4771881" y="990600"/>
              <a:chExt cx="3959100" cy="5155757"/>
            </a:xfrm>
          </p:grpSpPr>
          <p:sp>
            <p:nvSpPr>
              <p:cNvPr id="316" name="Rectangle 315"/>
              <p:cNvSpPr/>
              <p:nvPr/>
            </p:nvSpPr>
            <p:spPr>
              <a:xfrm>
                <a:off x="4771881" y="990600"/>
                <a:ext cx="3959100" cy="5155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317" name="Rectangle 316"/>
              <p:cNvSpPr/>
              <p:nvPr/>
            </p:nvSpPr>
            <p:spPr>
              <a:xfrm>
                <a:off x="4897567" y="1513735"/>
                <a:ext cx="3657978" cy="4430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grpSp>
        <p:sp>
          <p:nvSpPr>
            <p:cNvPr id="34849" name="TextBox 161"/>
            <p:cNvSpPr txBox="1">
              <a:spLocks noChangeArrowheads="1"/>
            </p:cNvSpPr>
            <p:nvPr/>
          </p:nvSpPr>
          <p:spPr bwMode="auto">
            <a:xfrm>
              <a:off x="4395208" y="1140023"/>
              <a:ext cx="458098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solidFill>
                    <a:schemeClr val="bg1"/>
                  </a:solidFill>
                  <a:latin typeface="Arial" panose="020B0604020202020204" pitchFamily="34" charset="0"/>
                </a:rPr>
                <a:t>BCG Matrix application</a:t>
              </a:r>
            </a:p>
          </p:txBody>
        </p:sp>
      </p:grpSp>
      <p:sp>
        <p:nvSpPr>
          <p:cNvPr id="318" name="TextBox 317"/>
          <p:cNvSpPr txBox="1">
            <a:spLocks noChangeArrowheads="1"/>
          </p:cNvSpPr>
          <p:nvPr/>
        </p:nvSpPr>
        <p:spPr bwMode="auto">
          <a:xfrm>
            <a:off x="4603750" y="1676400"/>
            <a:ext cx="43116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The </a:t>
            </a:r>
            <a:r>
              <a:rPr lang="en-US" sz="1300" b="1">
                <a:latin typeface="Arial" panose="020B0604020202020204" pitchFamily="34" charset="0"/>
              </a:rPr>
              <a:t>BCG Matrix </a:t>
            </a:r>
            <a:r>
              <a:rPr lang="en-US" sz="1300">
                <a:latin typeface="Arial" panose="020B0604020202020204" pitchFamily="34" charset="0"/>
              </a:rPr>
              <a:t>method can help to understand a frequently made strategy mistake:  having a one size fits all strategy approach, such as a generic growth target or a generic return on capital for an entire corporation. </a:t>
            </a:r>
          </a:p>
        </p:txBody>
      </p:sp>
      <p:grpSp>
        <p:nvGrpSpPr>
          <p:cNvPr id="319" name="Group 318"/>
          <p:cNvGrpSpPr>
            <a:grpSpLocks/>
          </p:cNvGrpSpPr>
          <p:nvPr/>
        </p:nvGrpSpPr>
        <p:grpSpPr bwMode="auto">
          <a:xfrm>
            <a:off x="4572000" y="2533650"/>
            <a:ext cx="4435475" cy="892175"/>
            <a:chOff x="4419600" y="2381250"/>
            <a:chExt cx="4435017" cy="892552"/>
          </a:xfrm>
        </p:grpSpPr>
        <p:sp>
          <p:nvSpPr>
            <p:cNvPr id="34846" name="TextBox 163"/>
            <p:cNvSpPr txBox="1">
              <a:spLocks noChangeArrowheads="1"/>
            </p:cNvSpPr>
            <p:nvPr/>
          </p:nvSpPr>
          <p:spPr bwMode="auto">
            <a:xfrm>
              <a:off x="4451619" y="238125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latin typeface="Arial" panose="020B0604020202020204" pitchFamily="34" charset="0"/>
                </a:rPr>
                <a:t>Cash Cows </a:t>
              </a:r>
              <a:r>
                <a:rPr lang="en-US" sz="1300">
                  <a:latin typeface="Arial" panose="020B0604020202020204" pitchFamily="34" charset="0"/>
                </a:rPr>
                <a:t>Business Units will reach their profit target easily. Their management have an easy job. Even worse, they are often allowed to reinvest substantial cash amounts in their mature businesses</a:t>
              </a:r>
            </a:p>
          </p:txBody>
        </p:sp>
        <p:cxnSp>
          <p:nvCxnSpPr>
            <p:cNvPr id="321" name="Straight Connector 320"/>
            <p:cNvCxnSpPr/>
            <p:nvPr/>
          </p:nvCxnSpPr>
          <p:spPr>
            <a:xfrm>
              <a:off x="4419600" y="239872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2" name="Group 321"/>
          <p:cNvGrpSpPr>
            <a:grpSpLocks/>
          </p:cNvGrpSpPr>
          <p:nvPr/>
        </p:nvGrpSpPr>
        <p:grpSpPr bwMode="auto">
          <a:xfrm>
            <a:off x="4572000" y="3390900"/>
            <a:ext cx="4435475" cy="892175"/>
            <a:chOff x="4419600" y="3238500"/>
            <a:chExt cx="4435017" cy="892552"/>
          </a:xfrm>
        </p:grpSpPr>
        <p:sp>
          <p:nvSpPr>
            <p:cNvPr id="34844" name="TextBox 164"/>
            <p:cNvSpPr txBox="1">
              <a:spLocks noChangeArrowheads="1"/>
            </p:cNvSpPr>
            <p:nvPr/>
          </p:nvSpPr>
          <p:spPr bwMode="auto">
            <a:xfrm>
              <a:off x="4451619" y="323850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b="1">
                  <a:latin typeface="Arial" panose="020B0604020202020204" pitchFamily="34" charset="0"/>
                </a:rPr>
                <a:t>Dog</a:t>
              </a:r>
              <a:r>
                <a:rPr lang="en-US" sz="1300">
                  <a:latin typeface="Arial" panose="020B0604020202020204" pitchFamily="34" charset="0"/>
                </a:rPr>
                <a:t>s Business Units are fighting an impossible battle and, even worse, now and then investments are made. These are hopeless attempts to "turn the business around"</a:t>
              </a:r>
            </a:p>
          </p:txBody>
        </p:sp>
        <p:cxnSp>
          <p:nvCxnSpPr>
            <p:cNvPr id="324" name="Straight Connector 323"/>
            <p:cNvCxnSpPr/>
            <p:nvPr/>
          </p:nvCxnSpPr>
          <p:spPr>
            <a:xfrm>
              <a:off x="4419600" y="325597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5" name="Group 324"/>
          <p:cNvGrpSpPr>
            <a:grpSpLocks/>
          </p:cNvGrpSpPr>
          <p:nvPr/>
        </p:nvGrpSpPr>
        <p:grpSpPr bwMode="auto">
          <a:xfrm>
            <a:off x="4572000" y="4248150"/>
            <a:ext cx="4435475" cy="892175"/>
            <a:chOff x="4419600" y="4095750"/>
            <a:chExt cx="4435017" cy="892552"/>
          </a:xfrm>
        </p:grpSpPr>
        <p:sp>
          <p:nvSpPr>
            <p:cNvPr id="34842" name="TextBox 165"/>
            <p:cNvSpPr txBox="1">
              <a:spLocks noChangeArrowheads="1"/>
            </p:cNvSpPr>
            <p:nvPr/>
          </p:nvSpPr>
          <p:spPr bwMode="auto">
            <a:xfrm>
              <a:off x="4451619" y="4095750"/>
              <a:ext cx="431138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As a result all </a:t>
              </a:r>
              <a:r>
                <a:rPr lang="en-US" sz="1300" b="1">
                  <a:latin typeface="Arial" panose="020B0604020202020204" pitchFamily="34" charset="0"/>
                </a:rPr>
                <a:t>Question Marks </a:t>
              </a:r>
              <a:r>
                <a:rPr lang="en-US" sz="1300">
                  <a:latin typeface="Arial" panose="020B0604020202020204" pitchFamily="34" charset="0"/>
                </a:rPr>
                <a:t>and </a:t>
              </a:r>
              <a:r>
                <a:rPr lang="en-US" sz="1300" b="1">
                  <a:latin typeface="Arial" panose="020B0604020202020204" pitchFamily="34" charset="0"/>
                </a:rPr>
                <a:t>Stars</a:t>
              </a:r>
              <a:r>
                <a:rPr lang="en-US" sz="1300">
                  <a:latin typeface="Arial" panose="020B0604020202020204" pitchFamily="34" charset="0"/>
                </a:rPr>
                <a:t> receive only mediocre investment funds. In this way they can never become </a:t>
              </a:r>
              <a:r>
                <a:rPr lang="en-US" sz="1300" b="1">
                  <a:latin typeface="Arial" panose="020B0604020202020204" pitchFamily="34" charset="0"/>
                </a:rPr>
                <a:t>Cash Cows</a:t>
              </a:r>
              <a:r>
                <a:rPr lang="en-US" sz="1300">
                  <a:latin typeface="Arial" panose="020B0604020202020204" pitchFamily="34" charset="0"/>
                </a:rPr>
                <a:t>. Inadequate invested sums of money are a waste of money</a:t>
              </a:r>
            </a:p>
          </p:txBody>
        </p:sp>
        <p:cxnSp>
          <p:nvCxnSpPr>
            <p:cNvPr id="327" name="Straight Connector 326"/>
            <p:cNvCxnSpPr/>
            <p:nvPr/>
          </p:nvCxnSpPr>
          <p:spPr>
            <a:xfrm>
              <a:off x="4419600" y="4113220"/>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8" name="Group 327"/>
          <p:cNvGrpSpPr>
            <a:grpSpLocks/>
          </p:cNvGrpSpPr>
          <p:nvPr/>
        </p:nvGrpSpPr>
        <p:grpSpPr bwMode="auto">
          <a:xfrm>
            <a:off x="4572000" y="5105400"/>
            <a:ext cx="4435475" cy="1292225"/>
            <a:chOff x="4419600" y="4953000"/>
            <a:chExt cx="4435017" cy="1292662"/>
          </a:xfrm>
        </p:grpSpPr>
        <p:sp>
          <p:nvSpPr>
            <p:cNvPr id="34840" name="TextBox 166"/>
            <p:cNvSpPr txBox="1">
              <a:spLocks noChangeArrowheads="1"/>
            </p:cNvSpPr>
            <p:nvPr/>
          </p:nvSpPr>
          <p:spPr bwMode="auto">
            <a:xfrm>
              <a:off x="4451619" y="4953000"/>
              <a:ext cx="431138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300">
                  <a:latin typeface="Arial" panose="020B0604020202020204" pitchFamily="34" charset="0"/>
                </a:rPr>
                <a:t>Either these SBUs should receive enough investment funds to enable them to achieve a real market dominance and become </a:t>
              </a:r>
              <a:r>
                <a:rPr lang="en-US" sz="1300" b="1">
                  <a:latin typeface="Arial" panose="020B0604020202020204" pitchFamily="34" charset="0"/>
                </a:rPr>
                <a:t>Cash Cows (or Stars)</a:t>
              </a:r>
              <a:r>
                <a:rPr lang="en-US" sz="1300">
                  <a:latin typeface="Arial" panose="020B0604020202020204" pitchFamily="34" charset="0"/>
                </a:rPr>
                <a:t>, or otherwise companies are advised to disinvest. They can then try to get any possible cash from the </a:t>
              </a:r>
              <a:r>
                <a:rPr lang="en-US" sz="1300" b="1">
                  <a:latin typeface="Arial" panose="020B0604020202020204" pitchFamily="34" charset="0"/>
                </a:rPr>
                <a:t>Question Marks</a:t>
              </a:r>
              <a:r>
                <a:rPr lang="en-US" sz="1300">
                  <a:latin typeface="Arial" panose="020B0604020202020204" pitchFamily="34" charset="0"/>
                </a:rPr>
                <a:t> that were not selected</a:t>
              </a:r>
            </a:p>
          </p:txBody>
        </p:sp>
        <p:cxnSp>
          <p:nvCxnSpPr>
            <p:cNvPr id="330" name="Straight Connector 329"/>
            <p:cNvCxnSpPr/>
            <p:nvPr/>
          </p:nvCxnSpPr>
          <p:spPr>
            <a:xfrm>
              <a:off x="4419600" y="4970469"/>
              <a:ext cx="443501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38" name="Group 337"/>
          <p:cNvGrpSpPr>
            <a:grpSpLocks/>
          </p:cNvGrpSpPr>
          <p:nvPr/>
        </p:nvGrpSpPr>
        <p:grpSpPr bwMode="auto">
          <a:xfrm>
            <a:off x="63500" y="2497138"/>
            <a:ext cx="292100" cy="2878137"/>
            <a:chOff x="88613" y="2194829"/>
            <a:chExt cx="292388" cy="2878466"/>
          </a:xfrm>
        </p:grpSpPr>
        <p:cxnSp>
          <p:nvCxnSpPr>
            <p:cNvPr id="339" name="Straight Connector 338"/>
            <p:cNvCxnSpPr/>
            <p:nvPr/>
          </p:nvCxnSpPr>
          <p:spPr>
            <a:xfrm flipV="1">
              <a:off x="381001" y="2194829"/>
              <a:ext cx="0" cy="287846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0" name="TextBox 339"/>
            <p:cNvSpPr txBox="1"/>
            <p:nvPr/>
          </p:nvSpPr>
          <p:spPr>
            <a:xfrm rot="16200000">
              <a:off x="-984532" y="3285438"/>
              <a:ext cx="2438679" cy="292388"/>
            </a:xfrm>
            <a:prstGeom prst="rect">
              <a:avLst/>
            </a:prstGeom>
            <a:noFill/>
          </p:spPr>
          <p:txBody>
            <a:bodyPr>
              <a:spAutoFit/>
            </a:bodyPr>
            <a:lstStyle/>
            <a:p>
              <a:pPr fontAlgn="auto">
                <a:spcBef>
                  <a:spcPts val="0"/>
                </a:spcBef>
                <a:spcAft>
                  <a:spcPts val="0"/>
                </a:spcAft>
                <a:defRPr/>
              </a:pPr>
              <a:r>
                <a:rPr lang="en-US" sz="1300" b="1" dirty="0">
                  <a:solidFill>
                    <a:schemeClr val="accent4"/>
                  </a:solidFill>
                  <a:latin typeface="+mn-lt"/>
                  <a:cs typeface="+mn-cs"/>
                </a:rPr>
                <a:t>Business growth rate</a:t>
              </a:r>
            </a:p>
          </p:txBody>
        </p:sp>
      </p:grpSp>
      <p:sp>
        <p:nvSpPr>
          <p:cNvPr id="348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C8F251-B65F-4D2B-B7C3-9F2346F8F7EC}" type="slidenum">
              <a:rPr lang="en-IN" sz="1200" smtClean="0">
                <a:solidFill>
                  <a:srgbClr val="898989"/>
                </a:solidFill>
              </a:rPr>
              <a:pPr>
                <a:spcBef>
                  <a:spcPct val="0"/>
                </a:spcBef>
                <a:buFontTx/>
                <a:buNone/>
              </a:pPr>
              <a:t>32</a:t>
            </a:fld>
            <a:endParaRPr lang="en-IN" sz="1200">
              <a:solidFill>
                <a:srgbClr val="898989"/>
              </a:solidFill>
            </a:endParaRPr>
          </a:p>
        </p:txBody>
      </p:sp>
    </p:spTree>
    <p:extLst>
      <p:ext uri="{BB962C8B-B14F-4D97-AF65-F5344CB8AC3E}">
        <p14:creationId xmlns:p14="http://schemas.microsoft.com/office/powerpoint/2010/main" val="3736640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9"/>
                                        </p:tgtEl>
                                        <p:attrNameLst>
                                          <p:attrName>style.visibility</p:attrName>
                                        </p:attrNameLst>
                                      </p:cBhvr>
                                      <p:to>
                                        <p:strVal val="visible"/>
                                      </p:to>
                                    </p:set>
                                    <p:animEffect transition="in" filter="fade">
                                      <p:cBhvr>
                                        <p:cTn id="23" dur="500"/>
                                        <p:tgtEl>
                                          <p:spTgt spid="1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fade">
                                      <p:cBhvr>
                                        <p:cTn id="29" dur="500"/>
                                        <p:tgtEl>
                                          <p:spTgt spid="1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par>
                                <p:cTn id="33" presetID="22" presetClass="entr" presetSubtype="8" fill="hold" nodeType="withEffect">
                                  <p:stCondLst>
                                    <p:cond delay="0"/>
                                  </p:stCondLst>
                                  <p:childTnLst>
                                    <p:set>
                                      <p:cBhvr>
                                        <p:cTn id="34" dur="1" fill="hold">
                                          <p:stCondLst>
                                            <p:cond delay="0"/>
                                          </p:stCondLst>
                                        </p:cTn>
                                        <p:tgtEl>
                                          <p:spTgt spid="145"/>
                                        </p:tgtEl>
                                        <p:attrNameLst>
                                          <p:attrName>style.visibility</p:attrName>
                                        </p:attrNameLst>
                                      </p:cBhvr>
                                      <p:to>
                                        <p:strVal val="visible"/>
                                      </p:to>
                                    </p:set>
                                    <p:animEffect transition="in" filter="wipe(left)">
                                      <p:cBhvr>
                                        <p:cTn id="35" dur="500"/>
                                        <p:tgtEl>
                                          <p:spTgt spid="145"/>
                                        </p:tgtEl>
                                      </p:cBhvr>
                                    </p:animEffect>
                                  </p:childTnLst>
                                </p:cTn>
                              </p:par>
                              <p:par>
                                <p:cTn id="36" presetID="21" presetClass="entr" presetSubtype="1"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heel(1)">
                                      <p:cBhvr>
                                        <p:cTn id="38" dur="2000"/>
                                        <p:tgtEl>
                                          <p:spTgt spid="17"/>
                                        </p:tgtEl>
                                      </p:cBhvr>
                                    </p:animEffect>
                                  </p:childTnLst>
                                </p:cTn>
                              </p:par>
                              <p:par>
                                <p:cTn id="39" presetID="21" presetClass="entr" presetSubtype="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heel(1)">
                                      <p:cBhvr>
                                        <p:cTn id="41" dur="2000"/>
                                        <p:tgtEl>
                                          <p:spTgt spid="5"/>
                                        </p:tgtEl>
                                      </p:cBhvr>
                                    </p:animEffect>
                                  </p:childTnLst>
                                </p:cTn>
                              </p:par>
                              <p:par>
                                <p:cTn id="42" presetID="21" presetClass="entr" presetSubtype="1" fill="hold" nodeType="withEffect">
                                  <p:stCondLst>
                                    <p:cond delay="0"/>
                                  </p:stCondLst>
                                  <p:childTnLst>
                                    <p:set>
                                      <p:cBhvr>
                                        <p:cTn id="43" dur="1" fill="hold">
                                          <p:stCondLst>
                                            <p:cond delay="0"/>
                                          </p:stCondLst>
                                        </p:cTn>
                                        <p:tgtEl>
                                          <p:spTgt spid="137"/>
                                        </p:tgtEl>
                                        <p:attrNameLst>
                                          <p:attrName>style.visibility</p:attrName>
                                        </p:attrNameLst>
                                      </p:cBhvr>
                                      <p:to>
                                        <p:strVal val="visible"/>
                                      </p:to>
                                    </p:set>
                                    <p:animEffect transition="in" filter="wheel(1)">
                                      <p:cBhvr>
                                        <p:cTn id="44" dur="2000"/>
                                        <p:tgtEl>
                                          <p:spTgt spid="137"/>
                                        </p:tgtEl>
                                      </p:cBhvr>
                                    </p:animEffect>
                                  </p:childTnLst>
                                </p:cTn>
                              </p:par>
                              <p:par>
                                <p:cTn id="45" presetID="21" presetClass="entr" presetSubtype="1"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38"/>
                                        </p:tgtEl>
                                        <p:attrNameLst>
                                          <p:attrName>style.visibility</p:attrName>
                                        </p:attrNameLst>
                                      </p:cBhvr>
                                      <p:to>
                                        <p:strVal val="visible"/>
                                      </p:to>
                                    </p:set>
                                    <p:animEffect transition="in" filter="wipe(down)">
                                      <p:cBhvr>
                                        <p:cTn id="52" dur="500"/>
                                        <p:tgtEl>
                                          <p:spTgt spid="3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13"/>
                                        </p:tgtEl>
                                        <p:attrNameLst>
                                          <p:attrName>style.visibility</p:attrName>
                                        </p:attrNameLst>
                                      </p:cBhvr>
                                      <p:to>
                                        <p:strVal val="visible"/>
                                      </p:to>
                                    </p:set>
                                    <p:animEffect transition="in" filter="wipe(up)">
                                      <p:cBhvr>
                                        <p:cTn id="57" dur="500"/>
                                        <p:tgtEl>
                                          <p:spTgt spid="3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18"/>
                                        </p:tgtEl>
                                        <p:attrNameLst>
                                          <p:attrName>style.visibility</p:attrName>
                                        </p:attrNameLst>
                                      </p:cBhvr>
                                      <p:to>
                                        <p:strVal val="visible"/>
                                      </p:to>
                                    </p:set>
                                    <p:animEffect transition="in" filter="wipe(up)">
                                      <p:cBhvr>
                                        <p:cTn id="62" dur="500"/>
                                        <p:tgtEl>
                                          <p:spTgt spid="3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19"/>
                                        </p:tgtEl>
                                        <p:attrNameLst>
                                          <p:attrName>style.visibility</p:attrName>
                                        </p:attrNameLst>
                                      </p:cBhvr>
                                      <p:to>
                                        <p:strVal val="visible"/>
                                      </p:to>
                                    </p:set>
                                    <p:animEffect transition="in" filter="wipe(up)">
                                      <p:cBhvr>
                                        <p:cTn id="67" dur="500"/>
                                        <p:tgtEl>
                                          <p:spTgt spid="3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22"/>
                                        </p:tgtEl>
                                        <p:attrNameLst>
                                          <p:attrName>style.visibility</p:attrName>
                                        </p:attrNameLst>
                                      </p:cBhvr>
                                      <p:to>
                                        <p:strVal val="visible"/>
                                      </p:to>
                                    </p:set>
                                    <p:animEffect transition="in" filter="wipe(up)">
                                      <p:cBhvr>
                                        <p:cTn id="72" dur="500"/>
                                        <p:tgtEl>
                                          <p:spTgt spid="32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wipe(up)">
                                      <p:cBhvr>
                                        <p:cTn id="77" dur="500"/>
                                        <p:tgtEl>
                                          <p:spTgt spid="3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328"/>
                                        </p:tgtEl>
                                        <p:attrNameLst>
                                          <p:attrName>style.visibility</p:attrName>
                                        </p:attrNameLst>
                                      </p:cBhvr>
                                      <p:to>
                                        <p:strVal val="visible"/>
                                      </p:to>
                                    </p:set>
                                    <p:animEffect transition="in" filter="wipe(up)">
                                      <p:cBhvr>
                                        <p:cTn id="82"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8" grpId="0"/>
      <p:bldP spid="149" grpId="0"/>
      <p:bldP spid="3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u="sng" dirty="0"/>
              <a:t>Benefits</a:t>
            </a:r>
          </a:p>
          <a:p>
            <a:pPr algn="just"/>
            <a:r>
              <a:rPr lang="en-US" sz="2800" u="sng" dirty="0"/>
              <a:t>BCG MATRIX</a:t>
            </a:r>
            <a:r>
              <a:rPr lang="en-US" sz="2800" dirty="0"/>
              <a:t> is simple and easy to understand.</a:t>
            </a:r>
          </a:p>
          <a:p>
            <a:pPr algn="just"/>
            <a:r>
              <a:rPr lang="en-US" sz="2800" dirty="0"/>
              <a:t>It helps you to quickly and simply screen the opportunities open to you, and helps you think about how you can make the most of them.</a:t>
            </a:r>
          </a:p>
          <a:p>
            <a:pPr algn="just"/>
            <a:r>
              <a:rPr lang="en-US" sz="2800" dirty="0"/>
              <a:t>It is used to identify how corporate cash resources can best be used to maximize a company’s future growth and profitability.</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0" y="612775"/>
            <a:ext cx="9144000" cy="1303338"/>
            <a:chOff x="0" y="613246"/>
            <a:chExt cx="9144000" cy="1303586"/>
          </a:xfrm>
        </p:grpSpPr>
        <p:sp>
          <p:nvSpPr>
            <p:cNvPr id="5" name="Rectangle 4"/>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3694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7" name="TextBox 6"/>
          <p:cNvSpPr txBox="1">
            <a:spLocks noChangeArrowheads="1"/>
          </p:cNvSpPr>
          <p:nvPr/>
        </p:nvSpPr>
        <p:spPr bwMode="auto">
          <a:xfrm>
            <a:off x="147638" y="711200"/>
            <a:ext cx="5988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Limitations of BCG Matrix</a:t>
            </a:r>
            <a:endParaRPr lang="en-IN" sz="3600">
              <a:solidFill>
                <a:srgbClr val="000000"/>
              </a:solidFill>
            </a:endParaRPr>
          </a:p>
        </p:txBody>
      </p:sp>
      <p:sp>
        <p:nvSpPr>
          <p:cNvPr id="368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5683EE-D6D5-4657-B6C4-5E6BE5AEB5F1}" type="slidenum">
              <a:rPr lang="en-IN" sz="1200" smtClean="0">
                <a:solidFill>
                  <a:srgbClr val="898989"/>
                </a:solidFill>
              </a:rPr>
              <a:pPr>
                <a:spcBef>
                  <a:spcPct val="0"/>
                </a:spcBef>
                <a:buFontTx/>
                <a:buNone/>
              </a:pPr>
              <a:t>34</a:t>
            </a:fld>
            <a:endParaRPr lang="en-IN" sz="1200">
              <a:solidFill>
                <a:srgbClr val="898989"/>
              </a:solidFill>
            </a:endParaRPr>
          </a:p>
        </p:txBody>
      </p:sp>
      <p:grpSp>
        <p:nvGrpSpPr>
          <p:cNvPr id="10" name="Group 9"/>
          <p:cNvGrpSpPr>
            <a:grpSpLocks/>
          </p:cNvGrpSpPr>
          <p:nvPr/>
        </p:nvGrpSpPr>
        <p:grpSpPr bwMode="auto">
          <a:xfrm>
            <a:off x="4800600" y="1374775"/>
            <a:ext cx="3646488" cy="4873625"/>
            <a:chOff x="4648200" y="1221907"/>
            <a:chExt cx="3646488" cy="4874093"/>
          </a:xfrm>
        </p:grpSpPr>
        <p:grpSp>
          <p:nvGrpSpPr>
            <p:cNvPr id="36936" name="Group 221"/>
            <p:cNvGrpSpPr>
              <a:grpSpLocks/>
            </p:cNvGrpSpPr>
            <p:nvPr/>
          </p:nvGrpSpPr>
          <p:grpSpPr bwMode="auto">
            <a:xfrm>
              <a:off x="4648200" y="1221907"/>
              <a:ext cx="3646488" cy="4874093"/>
              <a:chOff x="4648200" y="1221907"/>
              <a:chExt cx="3646488" cy="4874093"/>
            </a:xfrm>
          </p:grpSpPr>
          <p:sp>
            <p:nvSpPr>
              <p:cNvPr id="36938" name="Rounded Rectangle 30"/>
              <p:cNvSpPr>
                <a:spLocks noChangeArrowheads="1"/>
              </p:cNvSpPr>
              <p:nvPr/>
            </p:nvSpPr>
            <p:spPr bwMode="auto">
              <a:xfrm rot="16200000" flipH="1">
                <a:off x="4022589" y="1847518"/>
                <a:ext cx="4874093" cy="3622871"/>
              </a:xfrm>
              <a:prstGeom prst="roundRect">
                <a:avLst>
                  <a:gd name="adj" fmla="val 4903"/>
                </a:avLst>
              </a:prstGeom>
              <a:solidFill>
                <a:srgbClr val="FFFFFF"/>
              </a:solidFill>
              <a:ln w="6350">
                <a:solidFill>
                  <a:srgbClr val="D9D9D9"/>
                </a:solidFill>
                <a:round/>
                <a:headEnd/>
                <a:tailEnd/>
              </a:ln>
              <a:effectLst>
                <a:outerShdw dist="12700" dir="2700000" rotWithShape="0">
                  <a:srgbClr val="7F7F7F">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400">
                  <a:solidFill>
                    <a:srgbClr val="FFFFFF"/>
                  </a:solidFill>
                </a:endParaRPr>
              </a:p>
            </p:txBody>
          </p:sp>
          <p:sp>
            <p:nvSpPr>
              <p:cNvPr id="14" name="Round Same Side Corner Rectangle 13"/>
              <p:cNvSpPr/>
              <p:nvPr/>
            </p:nvSpPr>
            <p:spPr bwMode="auto">
              <a:xfrm>
                <a:off x="4648200" y="1221907"/>
                <a:ext cx="3646488" cy="306417"/>
              </a:xfrm>
              <a:prstGeom prst="round2SameRect">
                <a:avLst>
                  <a:gd name="adj1" fmla="val 27778"/>
                  <a:gd name="adj2" fmla="val 0"/>
                </a:avLst>
              </a:prstGeom>
              <a:solidFill>
                <a:schemeClr val="tx1"/>
              </a:solidFill>
              <a:ln w="9525" cap="flat" cmpd="sng" algn="ctr">
                <a:noFill/>
                <a:prstDash val="solid"/>
              </a:ln>
              <a:effectLst/>
            </p:spPr>
            <p:txBody>
              <a:bodyPr anchor="ctr"/>
              <a:lstStyle/>
              <a:p>
                <a:pPr algn="ctr" fontAlgn="auto">
                  <a:spcBef>
                    <a:spcPts val="0"/>
                  </a:spcBef>
                  <a:spcAft>
                    <a:spcPts val="0"/>
                  </a:spcAft>
                  <a:defRPr/>
                </a:pPr>
                <a:endParaRPr lang="en-US" sz="1400" dirty="0">
                  <a:solidFill>
                    <a:srgbClr val="FFFFFF"/>
                  </a:solidFill>
                  <a:latin typeface="Arial" pitchFamily="34" charset="0"/>
                </a:endParaRPr>
              </a:p>
            </p:txBody>
          </p:sp>
        </p:grpSp>
        <p:sp>
          <p:nvSpPr>
            <p:cNvPr id="36937" name="Rektangel 76"/>
            <p:cNvSpPr>
              <a:spLocks noChangeArrowheads="1"/>
            </p:cNvSpPr>
            <p:nvPr/>
          </p:nvSpPr>
          <p:spPr bwMode="auto">
            <a:xfrm>
              <a:off x="4648200" y="1221907"/>
              <a:ext cx="3622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en-US" sz="1400" b="1" noProof="1">
                  <a:solidFill>
                    <a:srgbClr val="FFFFFF"/>
                  </a:solidFill>
                </a:rPr>
                <a:t>Limitations</a:t>
              </a:r>
            </a:p>
          </p:txBody>
        </p:sp>
      </p:grpSp>
      <p:cxnSp>
        <p:nvCxnSpPr>
          <p:cNvPr id="15" name="Straight Connector 14"/>
          <p:cNvCxnSpPr/>
          <p:nvPr/>
        </p:nvCxnSpPr>
        <p:spPr bwMode="auto">
          <a:xfrm>
            <a:off x="333375" y="3101975"/>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a:off x="333375" y="3608388"/>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a:off x="333375" y="4114800"/>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333375" y="4621213"/>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bwMode="auto">
          <a:xfrm>
            <a:off x="333375" y="5126038"/>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bwMode="auto">
          <a:xfrm>
            <a:off x="333375" y="5632450"/>
            <a:ext cx="3595688" cy="1588"/>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bwMode="auto">
          <a:xfrm>
            <a:off x="333375" y="2595563"/>
            <a:ext cx="3595688" cy="1587"/>
          </a:xfrm>
          <a:prstGeom prst="line">
            <a:avLst/>
          </a:prstGeom>
          <a:ln w="15875" cap="flat" cmpd="sng" algn="ctr">
            <a:solidFill>
              <a:schemeClr val="bg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bwMode="auto">
          <a:xfrm rot="5400000">
            <a:off x="371476" y="4111625"/>
            <a:ext cx="3509962" cy="1587"/>
          </a:xfrm>
          <a:prstGeom prst="line">
            <a:avLst/>
          </a:prstGeom>
          <a:ln w="38100" cap="flat" cmpd="sng" algn="ctr">
            <a:solidFill>
              <a:schemeClr val="bg1">
                <a:lumMod val="50000"/>
              </a:schemeClr>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3" name="Group 106"/>
          <p:cNvGrpSpPr>
            <a:grpSpLocks/>
          </p:cNvGrpSpPr>
          <p:nvPr/>
        </p:nvGrpSpPr>
        <p:grpSpPr bwMode="auto">
          <a:xfrm>
            <a:off x="1562100" y="2919413"/>
            <a:ext cx="309563" cy="344487"/>
            <a:chOff x="2281938" y="2036865"/>
            <a:chExt cx="308862" cy="344385"/>
          </a:xfrm>
        </p:grpSpPr>
        <p:sp>
          <p:nvSpPr>
            <p:cNvPr id="24" name="Oval 23"/>
            <p:cNvSpPr/>
            <p:nvPr/>
          </p:nvSpPr>
          <p:spPr bwMode="auto">
            <a:xfrm>
              <a:off x="2291441" y="2081302"/>
              <a:ext cx="299359" cy="29994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25" name="Oval 24"/>
            <p:cNvSpPr/>
            <p:nvPr/>
          </p:nvSpPr>
          <p:spPr>
            <a:xfrm>
              <a:off x="2353214" y="2108281"/>
              <a:ext cx="180565" cy="13807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35" name="TextBox 74"/>
            <p:cNvSpPr txBox="1">
              <a:spLocks noChangeArrowheads="1"/>
            </p:cNvSpPr>
            <p:nvPr/>
          </p:nvSpPr>
          <p:spPr bwMode="auto">
            <a:xfrm>
              <a:off x="2281938" y="2036865"/>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27" name="Group 109"/>
          <p:cNvGrpSpPr>
            <a:grpSpLocks/>
          </p:cNvGrpSpPr>
          <p:nvPr/>
        </p:nvGrpSpPr>
        <p:grpSpPr bwMode="auto">
          <a:xfrm>
            <a:off x="800100" y="3429000"/>
            <a:ext cx="309563" cy="344488"/>
            <a:chOff x="1518984" y="2546463"/>
            <a:chExt cx="309816" cy="344375"/>
          </a:xfrm>
        </p:grpSpPr>
        <p:sp>
          <p:nvSpPr>
            <p:cNvPr id="28" name="Oval 27"/>
            <p:cNvSpPr/>
            <p:nvPr/>
          </p:nvSpPr>
          <p:spPr bwMode="auto">
            <a:xfrm>
              <a:off x="1526928" y="2590898"/>
              <a:ext cx="301872" cy="299940"/>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29" name="Oval 28"/>
            <p:cNvSpPr/>
            <p:nvPr/>
          </p:nvSpPr>
          <p:spPr>
            <a:xfrm>
              <a:off x="1590480" y="2614704"/>
              <a:ext cx="181123" cy="138067"/>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32" name="TextBox 77"/>
            <p:cNvSpPr txBox="1">
              <a:spLocks noChangeArrowheads="1"/>
            </p:cNvSpPr>
            <p:nvPr/>
          </p:nvSpPr>
          <p:spPr bwMode="auto">
            <a:xfrm>
              <a:off x="1518984" y="2546463"/>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31" name="Group 109"/>
          <p:cNvGrpSpPr>
            <a:grpSpLocks/>
          </p:cNvGrpSpPr>
          <p:nvPr/>
        </p:nvGrpSpPr>
        <p:grpSpPr bwMode="auto">
          <a:xfrm>
            <a:off x="546100" y="3937000"/>
            <a:ext cx="307975" cy="344488"/>
            <a:chOff x="1265238" y="3054350"/>
            <a:chExt cx="307975" cy="344488"/>
          </a:xfrm>
        </p:grpSpPr>
        <p:grpSp>
          <p:nvGrpSpPr>
            <p:cNvPr id="36926" name="Group 110"/>
            <p:cNvGrpSpPr>
              <a:grpSpLocks/>
            </p:cNvGrpSpPr>
            <p:nvPr/>
          </p:nvGrpSpPr>
          <p:grpSpPr bwMode="auto">
            <a:xfrm>
              <a:off x="1273175" y="3098800"/>
              <a:ext cx="300038" cy="300038"/>
              <a:chOff x="1273175" y="3098800"/>
              <a:chExt cx="300038" cy="300038"/>
            </a:xfrm>
          </p:grpSpPr>
          <p:sp>
            <p:nvSpPr>
              <p:cNvPr id="34" name="Oval 33"/>
              <p:cNvSpPr/>
              <p:nvPr/>
            </p:nvSpPr>
            <p:spPr bwMode="auto">
              <a:xfrm>
                <a:off x="1273176" y="3098800"/>
                <a:ext cx="300037" cy="30003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5" name="Oval 34"/>
              <p:cNvSpPr/>
              <p:nvPr/>
            </p:nvSpPr>
            <p:spPr>
              <a:xfrm>
                <a:off x="1338263" y="3127375"/>
                <a:ext cx="180975" cy="138113"/>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grpSp>
        <p:sp>
          <p:nvSpPr>
            <p:cNvPr id="36927" name="TextBox 80"/>
            <p:cNvSpPr txBox="1">
              <a:spLocks noChangeArrowheads="1"/>
            </p:cNvSpPr>
            <p:nvPr/>
          </p:nvSpPr>
          <p:spPr bwMode="auto">
            <a:xfrm>
              <a:off x="1265238" y="3054350"/>
              <a:ext cx="3000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36" name="Group 112"/>
          <p:cNvGrpSpPr>
            <a:grpSpLocks/>
          </p:cNvGrpSpPr>
          <p:nvPr/>
        </p:nvGrpSpPr>
        <p:grpSpPr bwMode="auto">
          <a:xfrm>
            <a:off x="1308100" y="4422775"/>
            <a:ext cx="309563" cy="344488"/>
            <a:chOff x="2027620" y="3539956"/>
            <a:chExt cx="309180" cy="344657"/>
          </a:xfrm>
        </p:grpSpPr>
        <p:sp>
          <p:nvSpPr>
            <p:cNvPr id="37" name="Oval 36"/>
            <p:cNvSpPr/>
            <p:nvPr/>
          </p:nvSpPr>
          <p:spPr bwMode="auto">
            <a:xfrm>
              <a:off x="2037133" y="3584428"/>
              <a:ext cx="299667" cy="300185"/>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8" name="Oval 37"/>
            <p:cNvSpPr/>
            <p:nvPr/>
          </p:nvSpPr>
          <p:spPr>
            <a:xfrm>
              <a:off x="2100555" y="3619370"/>
              <a:ext cx="180751" cy="138181"/>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25" name="TextBox 83"/>
            <p:cNvSpPr txBox="1">
              <a:spLocks noChangeArrowheads="1"/>
            </p:cNvSpPr>
            <p:nvPr/>
          </p:nvSpPr>
          <p:spPr bwMode="auto">
            <a:xfrm>
              <a:off x="2027620" y="3539956"/>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0" name="Group 113"/>
          <p:cNvGrpSpPr>
            <a:grpSpLocks/>
          </p:cNvGrpSpPr>
          <p:nvPr/>
        </p:nvGrpSpPr>
        <p:grpSpPr bwMode="auto">
          <a:xfrm>
            <a:off x="1062038" y="4935538"/>
            <a:ext cx="309562" cy="344487"/>
            <a:chOff x="1781521" y="4052581"/>
            <a:chExt cx="309217" cy="344794"/>
          </a:xfrm>
        </p:grpSpPr>
        <p:sp>
          <p:nvSpPr>
            <p:cNvPr id="41" name="Oval 40"/>
            <p:cNvSpPr/>
            <p:nvPr/>
          </p:nvSpPr>
          <p:spPr bwMode="auto">
            <a:xfrm>
              <a:off x="1791035" y="4097071"/>
              <a:ext cx="299703" cy="300304"/>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42" name="Oval 41"/>
            <p:cNvSpPr/>
            <p:nvPr/>
          </p:nvSpPr>
          <p:spPr>
            <a:xfrm>
              <a:off x="1848122" y="4124082"/>
              <a:ext cx="180773" cy="138236"/>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22" name="TextBox 86"/>
            <p:cNvSpPr txBox="1">
              <a:spLocks noChangeArrowheads="1"/>
            </p:cNvSpPr>
            <p:nvPr/>
          </p:nvSpPr>
          <p:spPr bwMode="auto">
            <a:xfrm>
              <a:off x="1781521" y="4052581"/>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4" name="Group 110"/>
          <p:cNvGrpSpPr>
            <a:grpSpLocks/>
          </p:cNvGrpSpPr>
          <p:nvPr/>
        </p:nvGrpSpPr>
        <p:grpSpPr bwMode="auto">
          <a:xfrm>
            <a:off x="1571625" y="5437188"/>
            <a:ext cx="307975" cy="344487"/>
            <a:chOff x="2290763" y="4554538"/>
            <a:chExt cx="307975" cy="344487"/>
          </a:xfrm>
        </p:grpSpPr>
        <p:grpSp>
          <p:nvGrpSpPr>
            <p:cNvPr id="36916" name="Group 114"/>
            <p:cNvGrpSpPr>
              <a:grpSpLocks/>
            </p:cNvGrpSpPr>
            <p:nvPr/>
          </p:nvGrpSpPr>
          <p:grpSpPr bwMode="auto">
            <a:xfrm>
              <a:off x="2298700" y="4598988"/>
              <a:ext cx="300038" cy="300037"/>
              <a:chOff x="2298700" y="4598988"/>
              <a:chExt cx="300038" cy="300037"/>
            </a:xfrm>
          </p:grpSpPr>
          <p:sp>
            <p:nvSpPr>
              <p:cNvPr id="47" name="Oval 46"/>
              <p:cNvSpPr/>
              <p:nvPr/>
            </p:nvSpPr>
            <p:spPr bwMode="auto">
              <a:xfrm>
                <a:off x="2298701" y="4598988"/>
                <a:ext cx="300037" cy="300037"/>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48" name="Oval 47"/>
              <p:cNvSpPr/>
              <p:nvPr/>
            </p:nvSpPr>
            <p:spPr>
              <a:xfrm>
                <a:off x="2362201" y="4630738"/>
                <a:ext cx="180975" cy="13811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grpSp>
        <p:sp>
          <p:nvSpPr>
            <p:cNvPr id="36917" name="TextBox 89"/>
            <p:cNvSpPr txBox="1">
              <a:spLocks noChangeArrowheads="1"/>
            </p:cNvSpPr>
            <p:nvPr/>
          </p:nvSpPr>
          <p:spPr bwMode="auto">
            <a:xfrm>
              <a:off x="2290763" y="4554538"/>
              <a:ext cx="3000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49" name="Group 106"/>
          <p:cNvGrpSpPr>
            <a:grpSpLocks/>
          </p:cNvGrpSpPr>
          <p:nvPr/>
        </p:nvGrpSpPr>
        <p:grpSpPr bwMode="auto">
          <a:xfrm>
            <a:off x="536575" y="2424113"/>
            <a:ext cx="309563" cy="344487"/>
            <a:chOff x="2281938" y="2036865"/>
            <a:chExt cx="308862" cy="344385"/>
          </a:xfrm>
        </p:grpSpPr>
        <p:sp>
          <p:nvSpPr>
            <p:cNvPr id="50" name="Oval 49"/>
            <p:cNvSpPr/>
            <p:nvPr/>
          </p:nvSpPr>
          <p:spPr bwMode="auto">
            <a:xfrm>
              <a:off x="2291441" y="2081302"/>
              <a:ext cx="299359" cy="299948"/>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51" name="Oval 50"/>
            <p:cNvSpPr/>
            <p:nvPr/>
          </p:nvSpPr>
          <p:spPr>
            <a:xfrm>
              <a:off x="2353214" y="2108281"/>
              <a:ext cx="180565" cy="138072"/>
            </a:xfrm>
            <a:prstGeom prst="ellipse">
              <a:avLst/>
            </a:prstGeom>
            <a:gradFill>
              <a:gsLst>
                <a:gs pos="0">
                  <a:schemeClr val="bg1">
                    <a:lumMod val="50000"/>
                  </a:schemeClr>
                </a:gs>
                <a:gs pos="54000">
                  <a:schemeClr val="tx1">
                    <a:lumMod val="75000"/>
                    <a:lumOff val="25000"/>
                    <a:alpha val="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pitchFamily="-105" charset="-128"/>
              </a:endParaRPr>
            </a:p>
          </p:txBody>
        </p:sp>
        <p:sp>
          <p:nvSpPr>
            <p:cNvPr id="36915" name="TextBox 74"/>
            <p:cNvSpPr txBox="1">
              <a:spLocks noChangeArrowheads="1"/>
            </p:cNvSpPr>
            <p:nvPr/>
          </p:nvSpPr>
          <p:spPr bwMode="auto">
            <a:xfrm>
              <a:off x="2281938" y="2036865"/>
              <a:ext cx="300643" cy="3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nb-NO" sz="1600" b="1">
                <a:solidFill>
                  <a:srgbClr val="FFFFFF"/>
                </a:solidFill>
                <a:ea typeface="ＭＳ Ｐゴシック" panose="020B0600070205080204" pitchFamily="34" charset="-128"/>
              </a:endParaRPr>
            </a:p>
          </p:txBody>
        </p:sp>
      </p:grpSp>
      <p:grpSp>
        <p:nvGrpSpPr>
          <p:cNvPr id="54" name="Group 53"/>
          <p:cNvGrpSpPr>
            <a:grpSpLocks/>
          </p:cNvGrpSpPr>
          <p:nvPr/>
        </p:nvGrpSpPr>
        <p:grpSpPr bwMode="auto">
          <a:xfrm>
            <a:off x="2089150" y="4116388"/>
            <a:ext cx="1585913" cy="1446212"/>
            <a:chOff x="3177908" y="3586326"/>
            <a:chExt cx="2505561" cy="2284023"/>
          </a:xfrm>
        </p:grpSpPr>
        <p:grpSp>
          <p:nvGrpSpPr>
            <p:cNvPr id="55" name="Gruppe 201"/>
            <p:cNvGrpSpPr/>
            <p:nvPr/>
          </p:nvGrpSpPr>
          <p:grpSpPr bwMode="auto">
            <a:xfrm rot="10800000">
              <a:off x="3177908" y="3586326"/>
              <a:ext cx="2505561" cy="2284023"/>
              <a:chOff x="1785918" y="3286127"/>
              <a:chExt cx="3000396" cy="2500328"/>
            </a:xfrm>
            <a:effectLst>
              <a:outerShdw blurRad="50800" dist="177800" dir="5400000" algn="ctr" rotWithShape="0">
                <a:srgbClr val="000000">
                  <a:alpha val="24000"/>
                </a:srgbClr>
              </a:outerShdw>
            </a:effectLst>
          </p:grpSpPr>
          <p:sp>
            <p:nvSpPr>
              <p:cNvPr id="57" name="Kombinationstegning 212"/>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58" name="Rektangel 213"/>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59" name="Parallelogram 58"/>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sp>
          <p:nvSpPr>
            <p:cNvPr id="36912" name="Freeform 358"/>
            <p:cNvSpPr>
              <a:spLocks/>
            </p:cNvSpPr>
            <p:nvPr/>
          </p:nvSpPr>
          <p:spPr bwMode="auto">
            <a:xfrm flipH="1">
              <a:off x="3978293" y="4174899"/>
              <a:ext cx="1301750" cy="1084262"/>
            </a:xfrm>
            <a:custGeom>
              <a:avLst/>
              <a:gdLst>
                <a:gd name="T0" fmla="*/ 2147483646 w 1150"/>
                <a:gd name="T1" fmla="*/ 2147483646 h 940"/>
                <a:gd name="T2" fmla="*/ 2147483646 w 1150"/>
                <a:gd name="T3" fmla="*/ 2147483646 h 940"/>
                <a:gd name="T4" fmla="*/ 2147483646 w 1150"/>
                <a:gd name="T5" fmla="*/ 2147483646 h 940"/>
                <a:gd name="T6" fmla="*/ 2147483646 w 1150"/>
                <a:gd name="T7" fmla="*/ 2147483646 h 940"/>
                <a:gd name="T8" fmla="*/ 2147483646 w 1150"/>
                <a:gd name="T9" fmla="*/ 2147483646 h 940"/>
                <a:gd name="T10" fmla="*/ 2147483646 w 1150"/>
                <a:gd name="T11" fmla="*/ 2147483646 h 940"/>
                <a:gd name="T12" fmla="*/ 2147483646 w 1150"/>
                <a:gd name="T13" fmla="*/ 2147483646 h 940"/>
                <a:gd name="T14" fmla="*/ 2147483646 w 1150"/>
                <a:gd name="T15" fmla="*/ 2147483646 h 940"/>
                <a:gd name="T16" fmla="*/ 2147483646 w 1150"/>
                <a:gd name="T17" fmla="*/ 2147483646 h 940"/>
                <a:gd name="T18" fmla="*/ 2147483646 w 1150"/>
                <a:gd name="T19" fmla="*/ 2147483646 h 940"/>
                <a:gd name="T20" fmla="*/ 2147483646 w 1150"/>
                <a:gd name="T21" fmla="*/ 2147483646 h 940"/>
                <a:gd name="T22" fmla="*/ 2147483646 w 1150"/>
                <a:gd name="T23" fmla="*/ 2147483646 h 940"/>
                <a:gd name="T24" fmla="*/ 2147483646 w 1150"/>
                <a:gd name="T25" fmla="*/ 2147483646 h 940"/>
                <a:gd name="T26" fmla="*/ 2147483646 w 1150"/>
                <a:gd name="T27" fmla="*/ 2147483646 h 940"/>
                <a:gd name="T28" fmla="*/ 2147483646 w 1150"/>
                <a:gd name="T29" fmla="*/ 2147483646 h 940"/>
                <a:gd name="T30" fmla="*/ 2147483646 w 1150"/>
                <a:gd name="T31" fmla="*/ 2147483646 h 940"/>
                <a:gd name="T32" fmla="*/ 2147483646 w 1150"/>
                <a:gd name="T33" fmla="*/ 2147483646 h 940"/>
                <a:gd name="T34" fmla="*/ 2147483646 w 1150"/>
                <a:gd name="T35" fmla="*/ 2147483646 h 940"/>
                <a:gd name="T36" fmla="*/ 2147483646 w 1150"/>
                <a:gd name="T37" fmla="*/ 2147483646 h 940"/>
                <a:gd name="T38" fmla="*/ 2147483646 w 1150"/>
                <a:gd name="T39" fmla="*/ 2147483646 h 940"/>
                <a:gd name="T40" fmla="*/ 2147483646 w 1150"/>
                <a:gd name="T41" fmla="*/ 2147483646 h 940"/>
                <a:gd name="T42" fmla="*/ 2147483646 w 1150"/>
                <a:gd name="T43" fmla="*/ 2147483646 h 940"/>
                <a:gd name="T44" fmla="*/ 2147483646 w 1150"/>
                <a:gd name="T45" fmla="*/ 2147483646 h 940"/>
                <a:gd name="T46" fmla="*/ 2147483646 w 1150"/>
                <a:gd name="T47" fmla="*/ 2147483646 h 940"/>
                <a:gd name="T48" fmla="*/ 2147483646 w 1150"/>
                <a:gd name="T49" fmla="*/ 2147483646 h 940"/>
                <a:gd name="T50" fmla="*/ 2147483646 w 1150"/>
                <a:gd name="T51" fmla="*/ 2147483646 h 940"/>
                <a:gd name="T52" fmla="*/ 2147483646 w 1150"/>
                <a:gd name="T53" fmla="*/ 2147483646 h 940"/>
                <a:gd name="T54" fmla="*/ 2147483646 w 1150"/>
                <a:gd name="T55" fmla="*/ 2147483646 h 940"/>
                <a:gd name="T56" fmla="*/ 2147483646 w 1150"/>
                <a:gd name="T57" fmla="*/ 2147483646 h 940"/>
                <a:gd name="T58" fmla="*/ 2147483646 w 1150"/>
                <a:gd name="T59" fmla="*/ 2147483646 h 940"/>
                <a:gd name="T60" fmla="*/ 2147483646 w 1150"/>
                <a:gd name="T61" fmla="*/ 2147483646 h 940"/>
                <a:gd name="T62" fmla="*/ 2147483646 w 1150"/>
                <a:gd name="T63" fmla="*/ 2147483646 h 940"/>
                <a:gd name="T64" fmla="*/ 2147483646 w 1150"/>
                <a:gd name="T65" fmla="*/ 2147483646 h 940"/>
                <a:gd name="T66" fmla="*/ 2147483646 w 1150"/>
                <a:gd name="T67" fmla="*/ 2147483646 h 940"/>
                <a:gd name="T68" fmla="*/ 2147483646 w 1150"/>
                <a:gd name="T69" fmla="*/ 2147483646 h 940"/>
                <a:gd name="T70" fmla="*/ 2147483646 w 1150"/>
                <a:gd name="T71" fmla="*/ 2147483646 h 940"/>
                <a:gd name="T72" fmla="*/ 2147483646 w 1150"/>
                <a:gd name="T73" fmla="*/ 2147483646 h 940"/>
                <a:gd name="T74" fmla="*/ 2147483646 w 1150"/>
                <a:gd name="T75" fmla="*/ 2147483646 h 940"/>
                <a:gd name="T76" fmla="*/ 2147483646 w 1150"/>
                <a:gd name="T77" fmla="*/ 2147483646 h 940"/>
                <a:gd name="T78" fmla="*/ 2147483646 w 1150"/>
                <a:gd name="T79" fmla="*/ 2147483646 h 940"/>
                <a:gd name="T80" fmla="*/ 2147483646 w 1150"/>
                <a:gd name="T81" fmla="*/ 2147483646 h 940"/>
                <a:gd name="T82" fmla="*/ 2147483646 w 1150"/>
                <a:gd name="T83" fmla="*/ 2147483646 h 940"/>
                <a:gd name="T84" fmla="*/ 2147483646 w 1150"/>
                <a:gd name="T85" fmla="*/ 2147483646 h 940"/>
                <a:gd name="T86" fmla="*/ 2147483646 w 1150"/>
                <a:gd name="T87" fmla="*/ 2147483646 h 940"/>
                <a:gd name="T88" fmla="*/ 2147483646 w 1150"/>
                <a:gd name="T89" fmla="*/ 2147483646 h 940"/>
                <a:gd name="T90" fmla="*/ 2147483646 w 1150"/>
                <a:gd name="T91" fmla="*/ 2147483646 h 940"/>
                <a:gd name="T92" fmla="*/ 2147483646 w 1150"/>
                <a:gd name="T93" fmla="*/ 2147483646 h 940"/>
                <a:gd name="T94" fmla="*/ 2147483646 w 1150"/>
                <a:gd name="T95" fmla="*/ 2147483646 h 940"/>
                <a:gd name="T96" fmla="*/ 2147483646 w 1150"/>
                <a:gd name="T97" fmla="*/ 2147483646 h 940"/>
                <a:gd name="T98" fmla="*/ 2147483646 w 1150"/>
                <a:gd name="T99" fmla="*/ 2147483646 h 940"/>
                <a:gd name="T100" fmla="*/ 2147483646 w 1150"/>
                <a:gd name="T101" fmla="*/ 2147483646 h 940"/>
                <a:gd name="T102" fmla="*/ 2147483646 w 1150"/>
                <a:gd name="T103" fmla="*/ 2147483646 h 940"/>
                <a:gd name="T104" fmla="*/ 2147483646 w 1150"/>
                <a:gd name="T105" fmla="*/ 2147483646 h 940"/>
                <a:gd name="T106" fmla="*/ 2147483646 w 1150"/>
                <a:gd name="T107" fmla="*/ 2147483646 h 940"/>
                <a:gd name="T108" fmla="*/ 2147483646 w 1150"/>
                <a:gd name="T109" fmla="*/ 2147483646 h 940"/>
                <a:gd name="T110" fmla="*/ 2147483646 w 1150"/>
                <a:gd name="T111" fmla="*/ 2147483646 h 940"/>
                <a:gd name="T112" fmla="*/ 2147483646 w 1150"/>
                <a:gd name="T113" fmla="*/ 2147483646 h 940"/>
                <a:gd name="T114" fmla="*/ 2147483646 w 1150"/>
                <a:gd name="T115" fmla="*/ 2147483646 h 940"/>
                <a:gd name="T116" fmla="*/ 2147483646 w 1150"/>
                <a:gd name="T117" fmla="*/ 2147483646 h 940"/>
                <a:gd name="T118" fmla="*/ 2147483646 w 1150"/>
                <a:gd name="T119" fmla="*/ 2147483646 h 940"/>
                <a:gd name="T120" fmla="*/ 2147483646 w 1150"/>
                <a:gd name="T121" fmla="*/ 2147483646 h 9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0"/>
                <a:gd name="T184" fmla="*/ 0 h 940"/>
                <a:gd name="T185" fmla="*/ 1150 w 1150"/>
                <a:gd name="T186" fmla="*/ 940 h 9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0" h="940">
                  <a:moveTo>
                    <a:pt x="1150" y="234"/>
                  </a:moveTo>
                  <a:lnTo>
                    <a:pt x="1147" y="241"/>
                  </a:lnTo>
                  <a:lnTo>
                    <a:pt x="1142" y="249"/>
                  </a:lnTo>
                  <a:lnTo>
                    <a:pt x="1135" y="258"/>
                  </a:lnTo>
                  <a:lnTo>
                    <a:pt x="1126" y="266"/>
                  </a:lnTo>
                  <a:lnTo>
                    <a:pt x="1116" y="273"/>
                  </a:lnTo>
                  <a:lnTo>
                    <a:pt x="1105" y="279"/>
                  </a:lnTo>
                  <a:lnTo>
                    <a:pt x="1093" y="283"/>
                  </a:lnTo>
                  <a:lnTo>
                    <a:pt x="1081" y="283"/>
                  </a:lnTo>
                  <a:lnTo>
                    <a:pt x="1075" y="282"/>
                  </a:lnTo>
                  <a:lnTo>
                    <a:pt x="1069" y="281"/>
                  </a:lnTo>
                  <a:lnTo>
                    <a:pt x="1063" y="280"/>
                  </a:lnTo>
                  <a:lnTo>
                    <a:pt x="1056" y="279"/>
                  </a:lnTo>
                  <a:lnTo>
                    <a:pt x="1051" y="278"/>
                  </a:lnTo>
                  <a:lnTo>
                    <a:pt x="1044" y="277"/>
                  </a:lnTo>
                  <a:lnTo>
                    <a:pt x="1039" y="276"/>
                  </a:lnTo>
                  <a:lnTo>
                    <a:pt x="1033" y="276"/>
                  </a:lnTo>
                  <a:lnTo>
                    <a:pt x="1027" y="275"/>
                  </a:lnTo>
                  <a:lnTo>
                    <a:pt x="1021" y="275"/>
                  </a:lnTo>
                  <a:lnTo>
                    <a:pt x="1016" y="274"/>
                  </a:lnTo>
                  <a:lnTo>
                    <a:pt x="1010" y="274"/>
                  </a:lnTo>
                  <a:lnTo>
                    <a:pt x="1004" y="274"/>
                  </a:lnTo>
                  <a:lnTo>
                    <a:pt x="998" y="275"/>
                  </a:lnTo>
                  <a:lnTo>
                    <a:pt x="992" y="275"/>
                  </a:lnTo>
                  <a:lnTo>
                    <a:pt x="986" y="276"/>
                  </a:lnTo>
                  <a:lnTo>
                    <a:pt x="980" y="276"/>
                  </a:lnTo>
                  <a:lnTo>
                    <a:pt x="972" y="273"/>
                  </a:lnTo>
                  <a:lnTo>
                    <a:pt x="964" y="269"/>
                  </a:lnTo>
                  <a:lnTo>
                    <a:pt x="956" y="264"/>
                  </a:lnTo>
                  <a:lnTo>
                    <a:pt x="948" y="258"/>
                  </a:lnTo>
                  <a:lnTo>
                    <a:pt x="942" y="253"/>
                  </a:lnTo>
                  <a:lnTo>
                    <a:pt x="938" y="250"/>
                  </a:lnTo>
                  <a:lnTo>
                    <a:pt x="937" y="249"/>
                  </a:lnTo>
                  <a:lnTo>
                    <a:pt x="937" y="250"/>
                  </a:lnTo>
                  <a:lnTo>
                    <a:pt x="938" y="254"/>
                  </a:lnTo>
                  <a:lnTo>
                    <a:pt x="939" y="260"/>
                  </a:lnTo>
                  <a:lnTo>
                    <a:pt x="941" y="267"/>
                  </a:lnTo>
                  <a:lnTo>
                    <a:pt x="944" y="273"/>
                  </a:lnTo>
                  <a:lnTo>
                    <a:pt x="946" y="280"/>
                  </a:lnTo>
                  <a:lnTo>
                    <a:pt x="950" y="285"/>
                  </a:lnTo>
                  <a:lnTo>
                    <a:pt x="955" y="289"/>
                  </a:lnTo>
                  <a:lnTo>
                    <a:pt x="959" y="292"/>
                  </a:lnTo>
                  <a:lnTo>
                    <a:pt x="963" y="296"/>
                  </a:lnTo>
                  <a:lnTo>
                    <a:pt x="966" y="301"/>
                  </a:lnTo>
                  <a:lnTo>
                    <a:pt x="968" y="308"/>
                  </a:lnTo>
                  <a:lnTo>
                    <a:pt x="968" y="317"/>
                  </a:lnTo>
                  <a:lnTo>
                    <a:pt x="967" y="327"/>
                  </a:lnTo>
                  <a:lnTo>
                    <a:pt x="964" y="340"/>
                  </a:lnTo>
                  <a:lnTo>
                    <a:pt x="959" y="355"/>
                  </a:lnTo>
                  <a:lnTo>
                    <a:pt x="955" y="362"/>
                  </a:lnTo>
                  <a:lnTo>
                    <a:pt x="949" y="370"/>
                  </a:lnTo>
                  <a:lnTo>
                    <a:pt x="944" y="378"/>
                  </a:lnTo>
                  <a:lnTo>
                    <a:pt x="938" y="387"/>
                  </a:lnTo>
                  <a:lnTo>
                    <a:pt x="933" y="395"/>
                  </a:lnTo>
                  <a:lnTo>
                    <a:pt x="928" y="403"/>
                  </a:lnTo>
                  <a:lnTo>
                    <a:pt x="925" y="410"/>
                  </a:lnTo>
                  <a:lnTo>
                    <a:pt x="925" y="415"/>
                  </a:lnTo>
                  <a:lnTo>
                    <a:pt x="926" y="434"/>
                  </a:lnTo>
                  <a:lnTo>
                    <a:pt x="927" y="463"/>
                  </a:lnTo>
                  <a:lnTo>
                    <a:pt x="925" y="494"/>
                  </a:lnTo>
                  <a:lnTo>
                    <a:pt x="919" y="520"/>
                  </a:lnTo>
                  <a:lnTo>
                    <a:pt x="914" y="532"/>
                  </a:lnTo>
                  <a:lnTo>
                    <a:pt x="907" y="545"/>
                  </a:lnTo>
                  <a:lnTo>
                    <a:pt x="899" y="559"/>
                  </a:lnTo>
                  <a:lnTo>
                    <a:pt x="891" y="573"/>
                  </a:lnTo>
                  <a:lnTo>
                    <a:pt x="884" y="585"/>
                  </a:lnTo>
                  <a:lnTo>
                    <a:pt x="877" y="597"/>
                  </a:lnTo>
                  <a:lnTo>
                    <a:pt x="872" y="606"/>
                  </a:lnTo>
                  <a:lnTo>
                    <a:pt x="869" y="613"/>
                  </a:lnTo>
                  <a:lnTo>
                    <a:pt x="866" y="623"/>
                  </a:lnTo>
                  <a:lnTo>
                    <a:pt x="862" y="631"/>
                  </a:lnTo>
                  <a:lnTo>
                    <a:pt x="858" y="640"/>
                  </a:lnTo>
                  <a:lnTo>
                    <a:pt x="854" y="654"/>
                  </a:lnTo>
                  <a:lnTo>
                    <a:pt x="851" y="668"/>
                  </a:lnTo>
                  <a:lnTo>
                    <a:pt x="847" y="691"/>
                  </a:lnTo>
                  <a:lnTo>
                    <a:pt x="843" y="719"/>
                  </a:lnTo>
                  <a:lnTo>
                    <a:pt x="838" y="751"/>
                  </a:lnTo>
                  <a:lnTo>
                    <a:pt x="835" y="781"/>
                  </a:lnTo>
                  <a:lnTo>
                    <a:pt x="832" y="808"/>
                  </a:lnTo>
                  <a:lnTo>
                    <a:pt x="831" y="828"/>
                  </a:lnTo>
                  <a:lnTo>
                    <a:pt x="832" y="839"/>
                  </a:lnTo>
                  <a:lnTo>
                    <a:pt x="835" y="843"/>
                  </a:lnTo>
                  <a:lnTo>
                    <a:pt x="838" y="846"/>
                  </a:lnTo>
                  <a:lnTo>
                    <a:pt x="842" y="849"/>
                  </a:lnTo>
                  <a:lnTo>
                    <a:pt x="847" y="850"/>
                  </a:lnTo>
                  <a:lnTo>
                    <a:pt x="853" y="852"/>
                  </a:lnTo>
                  <a:lnTo>
                    <a:pt x="858" y="854"/>
                  </a:lnTo>
                  <a:lnTo>
                    <a:pt x="863" y="856"/>
                  </a:lnTo>
                  <a:lnTo>
                    <a:pt x="868" y="858"/>
                  </a:lnTo>
                  <a:lnTo>
                    <a:pt x="874" y="868"/>
                  </a:lnTo>
                  <a:lnTo>
                    <a:pt x="877" y="880"/>
                  </a:lnTo>
                  <a:lnTo>
                    <a:pt x="877" y="890"/>
                  </a:lnTo>
                  <a:lnTo>
                    <a:pt x="877" y="895"/>
                  </a:lnTo>
                  <a:lnTo>
                    <a:pt x="854" y="901"/>
                  </a:lnTo>
                  <a:lnTo>
                    <a:pt x="829" y="893"/>
                  </a:lnTo>
                  <a:lnTo>
                    <a:pt x="832" y="894"/>
                  </a:lnTo>
                  <a:lnTo>
                    <a:pt x="837" y="897"/>
                  </a:lnTo>
                  <a:lnTo>
                    <a:pt x="841" y="900"/>
                  </a:lnTo>
                  <a:lnTo>
                    <a:pt x="844" y="905"/>
                  </a:lnTo>
                  <a:lnTo>
                    <a:pt x="845" y="912"/>
                  </a:lnTo>
                  <a:lnTo>
                    <a:pt x="845" y="918"/>
                  </a:lnTo>
                  <a:lnTo>
                    <a:pt x="843" y="923"/>
                  </a:lnTo>
                  <a:lnTo>
                    <a:pt x="838" y="926"/>
                  </a:lnTo>
                  <a:lnTo>
                    <a:pt x="832" y="927"/>
                  </a:lnTo>
                  <a:lnTo>
                    <a:pt x="823" y="927"/>
                  </a:lnTo>
                  <a:lnTo>
                    <a:pt x="811" y="928"/>
                  </a:lnTo>
                  <a:lnTo>
                    <a:pt x="799" y="928"/>
                  </a:lnTo>
                  <a:lnTo>
                    <a:pt x="787" y="927"/>
                  </a:lnTo>
                  <a:lnTo>
                    <a:pt x="777" y="926"/>
                  </a:lnTo>
                  <a:lnTo>
                    <a:pt x="770" y="925"/>
                  </a:lnTo>
                  <a:lnTo>
                    <a:pt x="767" y="922"/>
                  </a:lnTo>
                  <a:lnTo>
                    <a:pt x="766" y="918"/>
                  </a:lnTo>
                  <a:lnTo>
                    <a:pt x="763" y="911"/>
                  </a:lnTo>
                  <a:lnTo>
                    <a:pt x="760" y="904"/>
                  </a:lnTo>
                  <a:lnTo>
                    <a:pt x="756" y="896"/>
                  </a:lnTo>
                  <a:lnTo>
                    <a:pt x="753" y="888"/>
                  </a:lnTo>
                  <a:lnTo>
                    <a:pt x="749" y="881"/>
                  </a:lnTo>
                  <a:lnTo>
                    <a:pt x="745" y="875"/>
                  </a:lnTo>
                  <a:lnTo>
                    <a:pt x="741" y="869"/>
                  </a:lnTo>
                  <a:lnTo>
                    <a:pt x="736" y="853"/>
                  </a:lnTo>
                  <a:lnTo>
                    <a:pt x="733" y="824"/>
                  </a:lnTo>
                  <a:lnTo>
                    <a:pt x="731" y="788"/>
                  </a:lnTo>
                  <a:lnTo>
                    <a:pt x="727" y="749"/>
                  </a:lnTo>
                  <a:lnTo>
                    <a:pt x="723" y="730"/>
                  </a:lnTo>
                  <a:lnTo>
                    <a:pt x="719" y="711"/>
                  </a:lnTo>
                  <a:lnTo>
                    <a:pt x="715" y="693"/>
                  </a:lnTo>
                  <a:lnTo>
                    <a:pt x="711" y="676"/>
                  </a:lnTo>
                  <a:lnTo>
                    <a:pt x="708" y="661"/>
                  </a:lnTo>
                  <a:lnTo>
                    <a:pt x="706" y="647"/>
                  </a:lnTo>
                  <a:lnTo>
                    <a:pt x="705" y="635"/>
                  </a:lnTo>
                  <a:lnTo>
                    <a:pt x="707" y="626"/>
                  </a:lnTo>
                  <a:lnTo>
                    <a:pt x="711" y="617"/>
                  </a:lnTo>
                  <a:lnTo>
                    <a:pt x="717" y="605"/>
                  </a:lnTo>
                  <a:lnTo>
                    <a:pt x="725" y="592"/>
                  </a:lnTo>
                  <a:lnTo>
                    <a:pt x="732" y="578"/>
                  </a:lnTo>
                  <a:lnTo>
                    <a:pt x="738" y="566"/>
                  </a:lnTo>
                  <a:lnTo>
                    <a:pt x="744" y="554"/>
                  </a:lnTo>
                  <a:lnTo>
                    <a:pt x="747" y="545"/>
                  </a:lnTo>
                  <a:lnTo>
                    <a:pt x="747" y="540"/>
                  </a:lnTo>
                  <a:lnTo>
                    <a:pt x="743" y="539"/>
                  </a:lnTo>
                  <a:lnTo>
                    <a:pt x="738" y="542"/>
                  </a:lnTo>
                  <a:lnTo>
                    <a:pt x="732" y="549"/>
                  </a:lnTo>
                  <a:lnTo>
                    <a:pt x="723" y="558"/>
                  </a:lnTo>
                  <a:lnTo>
                    <a:pt x="716" y="568"/>
                  </a:lnTo>
                  <a:lnTo>
                    <a:pt x="708" y="580"/>
                  </a:lnTo>
                  <a:lnTo>
                    <a:pt x="701" y="591"/>
                  </a:lnTo>
                  <a:lnTo>
                    <a:pt x="695" y="601"/>
                  </a:lnTo>
                  <a:lnTo>
                    <a:pt x="691" y="608"/>
                  </a:lnTo>
                  <a:lnTo>
                    <a:pt x="687" y="614"/>
                  </a:lnTo>
                  <a:lnTo>
                    <a:pt x="682" y="618"/>
                  </a:lnTo>
                  <a:lnTo>
                    <a:pt x="678" y="621"/>
                  </a:lnTo>
                  <a:lnTo>
                    <a:pt x="673" y="624"/>
                  </a:lnTo>
                  <a:lnTo>
                    <a:pt x="669" y="626"/>
                  </a:lnTo>
                  <a:lnTo>
                    <a:pt x="664" y="627"/>
                  </a:lnTo>
                  <a:lnTo>
                    <a:pt x="658" y="628"/>
                  </a:lnTo>
                  <a:lnTo>
                    <a:pt x="653" y="628"/>
                  </a:lnTo>
                  <a:lnTo>
                    <a:pt x="646" y="627"/>
                  </a:lnTo>
                  <a:lnTo>
                    <a:pt x="638" y="624"/>
                  </a:lnTo>
                  <a:lnTo>
                    <a:pt x="630" y="621"/>
                  </a:lnTo>
                  <a:lnTo>
                    <a:pt x="621" y="617"/>
                  </a:lnTo>
                  <a:lnTo>
                    <a:pt x="611" y="612"/>
                  </a:lnTo>
                  <a:lnTo>
                    <a:pt x="601" y="606"/>
                  </a:lnTo>
                  <a:lnTo>
                    <a:pt x="590" y="601"/>
                  </a:lnTo>
                  <a:lnTo>
                    <a:pt x="579" y="595"/>
                  </a:lnTo>
                  <a:lnTo>
                    <a:pt x="569" y="589"/>
                  </a:lnTo>
                  <a:lnTo>
                    <a:pt x="558" y="583"/>
                  </a:lnTo>
                  <a:lnTo>
                    <a:pt x="547" y="578"/>
                  </a:lnTo>
                  <a:lnTo>
                    <a:pt x="536" y="573"/>
                  </a:lnTo>
                  <a:lnTo>
                    <a:pt x="526" y="569"/>
                  </a:lnTo>
                  <a:lnTo>
                    <a:pt x="516" y="565"/>
                  </a:lnTo>
                  <a:lnTo>
                    <a:pt x="507" y="563"/>
                  </a:lnTo>
                  <a:lnTo>
                    <a:pt x="498" y="561"/>
                  </a:lnTo>
                  <a:lnTo>
                    <a:pt x="488" y="560"/>
                  </a:lnTo>
                  <a:lnTo>
                    <a:pt x="477" y="561"/>
                  </a:lnTo>
                  <a:lnTo>
                    <a:pt x="465" y="562"/>
                  </a:lnTo>
                  <a:lnTo>
                    <a:pt x="454" y="563"/>
                  </a:lnTo>
                  <a:lnTo>
                    <a:pt x="442" y="566"/>
                  </a:lnTo>
                  <a:lnTo>
                    <a:pt x="431" y="568"/>
                  </a:lnTo>
                  <a:lnTo>
                    <a:pt x="419" y="571"/>
                  </a:lnTo>
                  <a:lnTo>
                    <a:pt x="408" y="574"/>
                  </a:lnTo>
                  <a:lnTo>
                    <a:pt x="399" y="577"/>
                  </a:lnTo>
                  <a:lnTo>
                    <a:pt x="389" y="580"/>
                  </a:lnTo>
                  <a:lnTo>
                    <a:pt x="382" y="583"/>
                  </a:lnTo>
                  <a:lnTo>
                    <a:pt x="376" y="586"/>
                  </a:lnTo>
                  <a:lnTo>
                    <a:pt x="370" y="589"/>
                  </a:lnTo>
                  <a:lnTo>
                    <a:pt x="367" y="591"/>
                  </a:lnTo>
                  <a:lnTo>
                    <a:pt x="366" y="593"/>
                  </a:lnTo>
                  <a:lnTo>
                    <a:pt x="367" y="594"/>
                  </a:lnTo>
                  <a:lnTo>
                    <a:pt x="370" y="594"/>
                  </a:lnTo>
                  <a:lnTo>
                    <a:pt x="374" y="595"/>
                  </a:lnTo>
                  <a:lnTo>
                    <a:pt x="380" y="594"/>
                  </a:lnTo>
                  <a:lnTo>
                    <a:pt x="387" y="594"/>
                  </a:lnTo>
                  <a:lnTo>
                    <a:pt x="395" y="593"/>
                  </a:lnTo>
                  <a:lnTo>
                    <a:pt x="403" y="593"/>
                  </a:lnTo>
                  <a:lnTo>
                    <a:pt x="412" y="592"/>
                  </a:lnTo>
                  <a:lnTo>
                    <a:pt x="420" y="591"/>
                  </a:lnTo>
                  <a:lnTo>
                    <a:pt x="429" y="590"/>
                  </a:lnTo>
                  <a:lnTo>
                    <a:pt x="438" y="590"/>
                  </a:lnTo>
                  <a:lnTo>
                    <a:pt x="445" y="590"/>
                  </a:lnTo>
                  <a:lnTo>
                    <a:pt x="452" y="590"/>
                  </a:lnTo>
                  <a:lnTo>
                    <a:pt x="457" y="591"/>
                  </a:lnTo>
                  <a:lnTo>
                    <a:pt x="461" y="592"/>
                  </a:lnTo>
                  <a:lnTo>
                    <a:pt x="464" y="594"/>
                  </a:lnTo>
                  <a:lnTo>
                    <a:pt x="465" y="601"/>
                  </a:lnTo>
                  <a:lnTo>
                    <a:pt x="465" y="609"/>
                  </a:lnTo>
                  <a:lnTo>
                    <a:pt x="463" y="619"/>
                  </a:lnTo>
                  <a:lnTo>
                    <a:pt x="460" y="631"/>
                  </a:lnTo>
                  <a:lnTo>
                    <a:pt x="455" y="642"/>
                  </a:lnTo>
                  <a:lnTo>
                    <a:pt x="449" y="654"/>
                  </a:lnTo>
                  <a:lnTo>
                    <a:pt x="443" y="664"/>
                  </a:lnTo>
                  <a:lnTo>
                    <a:pt x="436" y="673"/>
                  </a:lnTo>
                  <a:lnTo>
                    <a:pt x="430" y="679"/>
                  </a:lnTo>
                  <a:lnTo>
                    <a:pt x="420" y="688"/>
                  </a:lnTo>
                  <a:lnTo>
                    <a:pt x="409" y="700"/>
                  </a:lnTo>
                  <a:lnTo>
                    <a:pt x="396" y="712"/>
                  </a:lnTo>
                  <a:lnTo>
                    <a:pt x="384" y="725"/>
                  </a:lnTo>
                  <a:lnTo>
                    <a:pt x="374" y="738"/>
                  </a:lnTo>
                  <a:lnTo>
                    <a:pt x="367" y="750"/>
                  </a:lnTo>
                  <a:lnTo>
                    <a:pt x="365" y="759"/>
                  </a:lnTo>
                  <a:lnTo>
                    <a:pt x="365" y="770"/>
                  </a:lnTo>
                  <a:lnTo>
                    <a:pt x="366" y="782"/>
                  </a:lnTo>
                  <a:lnTo>
                    <a:pt x="368" y="796"/>
                  </a:lnTo>
                  <a:lnTo>
                    <a:pt x="372" y="810"/>
                  </a:lnTo>
                  <a:lnTo>
                    <a:pt x="376" y="824"/>
                  </a:lnTo>
                  <a:lnTo>
                    <a:pt x="381" y="836"/>
                  </a:lnTo>
                  <a:lnTo>
                    <a:pt x="387" y="845"/>
                  </a:lnTo>
                  <a:lnTo>
                    <a:pt x="395" y="850"/>
                  </a:lnTo>
                  <a:lnTo>
                    <a:pt x="402" y="853"/>
                  </a:lnTo>
                  <a:lnTo>
                    <a:pt x="409" y="854"/>
                  </a:lnTo>
                  <a:lnTo>
                    <a:pt x="415" y="854"/>
                  </a:lnTo>
                  <a:lnTo>
                    <a:pt x="421" y="855"/>
                  </a:lnTo>
                  <a:lnTo>
                    <a:pt x="426" y="856"/>
                  </a:lnTo>
                  <a:lnTo>
                    <a:pt x="431" y="857"/>
                  </a:lnTo>
                  <a:lnTo>
                    <a:pt x="434" y="859"/>
                  </a:lnTo>
                  <a:lnTo>
                    <a:pt x="438" y="863"/>
                  </a:lnTo>
                  <a:lnTo>
                    <a:pt x="444" y="873"/>
                  </a:lnTo>
                  <a:lnTo>
                    <a:pt x="448" y="884"/>
                  </a:lnTo>
                  <a:lnTo>
                    <a:pt x="450" y="894"/>
                  </a:lnTo>
                  <a:lnTo>
                    <a:pt x="446" y="900"/>
                  </a:lnTo>
                  <a:lnTo>
                    <a:pt x="442" y="901"/>
                  </a:lnTo>
                  <a:lnTo>
                    <a:pt x="434" y="902"/>
                  </a:lnTo>
                  <a:lnTo>
                    <a:pt x="424" y="903"/>
                  </a:lnTo>
                  <a:lnTo>
                    <a:pt x="413" y="903"/>
                  </a:lnTo>
                  <a:lnTo>
                    <a:pt x="402" y="902"/>
                  </a:lnTo>
                  <a:lnTo>
                    <a:pt x="392" y="900"/>
                  </a:lnTo>
                  <a:lnTo>
                    <a:pt x="384" y="898"/>
                  </a:lnTo>
                  <a:lnTo>
                    <a:pt x="378" y="895"/>
                  </a:lnTo>
                  <a:lnTo>
                    <a:pt x="376" y="892"/>
                  </a:lnTo>
                  <a:lnTo>
                    <a:pt x="371" y="886"/>
                  </a:lnTo>
                  <a:lnTo>
                    <a:pt x="365" y="879"/>
                  </a:lnTo>
                  <a:lnTo>
                    <a:pt x="357" y="870"/>
                  </a:lnTo>
                  <a:lnTo>
                    <a:pt x="349" y="860"/>
                  </a:lnTo>
                  <a:lnTo>
                    <a:pt x="340" y="848"/>
                  </a:lnTo>
                  <a:lnTo>
                    <a:pt x="331" y="837"/>
                  </a:lnTo>
                  <a:lnTo>
                    <a:pt x="321" y="824"/>
                  </a:lnTo>
                  <a:lnTo>
                    <a:pt x="312" y="811"/>
                  </a:lnTo>
                  <a:lnTo>
                    <a:pt x="303" y="799"/>
                  </a:lnTo>
                  <a:lnTo>
                    <a:pt x="295" y="788"/>
                  </a:lnTo>
                  <a:lnTo>
                    <a:pt x="289" y="777"/>
                  </a:lnTo>
                  <a:lnTo>
                    <a:pt x="283" y="766"/>
                  </a:lnTo>
                  <a:lnTo>
                    <a:pt x="280" y="758"/>
                  </a:lnTo>
                  <a:lnTo>
                    <a:pt x="278" y="751"/>
                  </a:lnTo>
                  <a:lnTo>
                    <a:pt x="279" y="747"/>
                  </a:lnTo>
                  <a:lnTo>
                    <a:pt x="285" y="740"/>
                  </a:lnTo>
                  <a:lnTo>
                    <a:pt x="290" y="734"/>
                  </a:lnTo>
                  <a:lnTo>
                    <a:pt x="297" y="728"/>
                  </a:lnTo>
                  <a:lnTo>
                    <a:pt x="303" y="723"/>
                  </a:lnTo>
                  <a:lnTo>
                    <a:pt x="309" y="718"/>
                  </a:lnTo>
                  <a:lnTo>
                    <a:pt x="314" y="713"/>
                  </a:lnTo>
                  <a:lnTo>
                    <a:pt x="320" y="708"/>
                  </a:lnTo>
                  <a:lnTo>
                    <a:pt x="323" y="703"/>
                  </a:lnTo>
                  <a:lnTo>
                    <a:pt x="328" y="689"/>
                  </a:lnTo>
                  <a:lnTo>
                    <a:pt x="332" y="675"/>
                  </a:lnTo>
                  <a:lnTo>
                    <a:pt x="334" y="663"/>
                  </a:lnTo>
                  <a:lnTo>
                    <a:pt x="335" y="658"/>
                  </a:lnTo>
                  <a:lnTo>
                    <a:pt x="333" y="660"/>
                  </a:lnTo>
                  <a:lnTo>
                    <a:pt x="328" y="664"/>
                  </a:lnTo>
                  <a:lnTo>
                    <a:pt x="321" y="670"/>
                  </a:lnTo>
                  <a:lnTo>
                    <a:pt x="311" y="678"/>
                  </a:lnTo>
                  <a:lnTo>
                    <a:pt x="300" y="687"/>
                  </a:lnTo>
                  <a:lnTo>
                    <a:pt x="287" y="696"/>
                  </a:lnTo>
                  <a:lnTo>
                    <a:pt x="274" y="705"/>
                  </a:lnTo>
                  <a:lnTo>
                    <a:pt x="260" y="713"/>
                  </a:lnTo>
                  <a:lnTo>
                    <a:pt x="252" y="716"/>
                  </a:lnTo>
                  <a:lnTo>
                    <a:pt x="245" y="720"/>
                  </a:lnTo>
                  <a:lnTo>
                    <a:pt x="237" y="724"/>
                  </a:lnTo>
                  <a:lnTo>
                    <a:pt x="228" y="728"/>
                  </a:lnTo>
                  <a:lnTo>
                    <a:pt x="219" y="732"/>
                  </a:lnTo>
                  <a:lnTo>
                    <a:pt x="211" y="736"/>
                  </a:lnTo>
                  <a:lnTo>
                    <a:pt x="203" y="740"/>
                  </a:lnTo>
                  <a:lnTo>
                    <a:pt x="194" y="744"/>
                  </a:lnTo>
                  <a:lnTo>
                    <a:pt x="187" y="748"/>
                  </a:lnTo>
                  <a:lnTo>
                    <a:pt x="179" y="752"/>
                  </a:lnTo>
                  <a:lnTo>
                    <a:pt x="172" y="756"/>
                  </a:lnTo>
                  <a:lnTo>
                    <a:pt x="166" y="760"/>
                  </a:lnTo>
                  <a:lnTo>
                    <a:pt x="161" y="764"/>
                  </a:lnTo>
                  <a:lnTo>
                    <a:pt x="156" y="768"/>
                  </a:lnTo>
                  <a:lnTo>
                    <a:pt x="153" y="772"/>
                  </a:lnTo>
                  <a:lnTo>
                    <a:pt x="151" y="776"/>
                  </a:lnTo>
                  <a:lnTo>
                    <a:pt x="146" y="791"/>
                  </a:lnTo>
                  <a:lnTo>
                    <a:pt x="142" y="810"/>
                  </a:lnTo>
                  <a:lnTo>
                    <a:pt x="138" y="831"/>
                  </a:lnTo>
                  <a:lnTo>
                    <a:pt x="136" y="850"/>
                  </a:lnTo>
                  <a:lnTo>
                    <a:pt x="141" y="852"/>
                  </a:lnTo>
                  <a:lnTo>
                    <a:pt x="141" y="867"/>
                  </a:lnTo>
                  <a:lnTo>
                    <a:pt x="142" y="870"/>
                  </a:lnTo>
                  <a:lnTo>
                    <a:pt x="146" y="878"/>
                  </a:lnTo>
                  <a:lnTo>
                    <a:pt x="150" y="888"/>
                  </a:lnTo>
                  <a:lnTo>
                    <a:pt x="153" y="898"/>
                  </a:lnTo>
                  <a:lnTo>
                    <a:pt x="155" y="909"/>
                  </a:lnTo>
                  <a:lnTo>
                    <a:pt x="159" y="920"/>
                  </a:lnTo>
                  <a:lnTo>
                    <a:pt x="161" y="929"/>
                  </a:lnTo>
                  <a:lnTo>
                    <a:pt x="162" y="933"/>
                  </a:lnTo>
                  <a:lnTo>
                    <a:pt x="131" y="939"/>
                  </a:lnTo>
                  <a:lnTo>
                    <a:pt x="130" y="939"/>
                  </a:lnTo>
                  <a:lnTo>
                    <a:pt x="127" y="940"/>
                  </a:lnTo>
                  <a:lnTo>
                    <a:pt x="124" y="940"/>
                  </a:lnTo>
                  <a:lnTo>
                    <a:pt x="119" y="940"/>
                  </a:lnTo>
                  <a:lnTo>
                    <a:pt x="113" y="938"/>
                  </a:lnTo>
                  <a:lnTo>
                    <a:pt x="107" y="935"/>
                  </a:lnTo>
                  <a:lnTo>
                    <a:pt x="100" y="930"/>
                  </a:lnTo>
                  <a:lnTo>
                    <a:pt x="93" y="923"/>
                  </a:lnTo>
                  <a:lnTo>
                    <a:pt x="88" y="914"/>
                  </a:lnTo>
                  <a:lnTo>
                    <a:pt x="86" y="904"/>
                  </a:lnTo>
                  <a:lnTo>
                    <a:pt x="85" y="894"/>
                  </a:lnTo>
                  <a:lnTo>
                    <a:pt x="86" y="884"/>
                  </a:lnTo>
                  <a:lnTo>
                    <a:pt x="89" y="875"/>
                  </a:lnTo>
                  <a:lnTo>
                    <a:pt x="91" y="868"/>
                  </a:lnTo>
                  <a:lnTo>
                    <a:pt x="93" y="862"/>
                  </a:lnTo>
                  <a:lnTo>
                    <a:pt x="93" y="861"/>
                  </a:lnTo>
                  <a:lnTo>
                    <a:pt x="95" y="828"/>
                  </a:lnTo>
                  <a:lnTo>
                    <a:pt x="98" y="830"/>
                  </a:lnTo>
                  <a:lnTo>
                    <a:pt x="100" y="789"/>
                  </a:lnTo>
                  <a:lnTo>
                    <a:pt x="102" y="751"/>
                  </a:lnTo>
                  <a:lnTo>
                    <a:pt x="107" y="722"/>
                  </a:lnTo>
                  <a:lnTo>
                    <a:pt x="113" y="709"/>
                  </a:lnTo>
                  <a:lnTo>
                    <a:pt x="117" y="707"/>
                  </a:lnTo>
                  <a:lnTo>
                    <a:pt x="122" y="704"/>
                  </a:lnTo>
                  <a:lnTo>
                    <a:pt x="128" y="701"/>
                  </a:lnTo>
                  <a:lnTo>
                    <a:pt x="134" y="697"/>
                  </a:lnTo>
                  <a:lnTo>
                    <a:pt x="142" y="692"/>
                  </a:lnTo>
                  <a:lnTo>
                    <a:pt x="149" y="687"/>
                  </a:lnTo>
                  <a:lnTo>
                    <a:pt x="157" y="682"/>
                  </a:lnTo>
                  <a:lnTo>
                    <a:pt x="165" y="676"/>
                  </a:lnTo>
                  <a:lnTo>
                    <a:pt x="173" y="670"/>
                  </a:lnTo>
                  <a:lnTo>
                    <a:pt x="181" y="664"/>
                  </a:lnTo>
                  <a:lnTo>
                    <a:pt x="188" y="658"/>
                  </a:lnTo>
                  <a:lnTo>
                    <a:pt x="195" y="652"/>
                  </a:lnTo>
                  <a:lnTo>
                    <a:pt x="200" y="647"/>
                  </a:lnTo>
                  <a:lnTo>
                    <a:pt x="205" y="641"/>
                  </a:lnTo>
                  <a:lnTo>
                    <a:pt x="208" y="636"/>
                  </a:lnTo>
                  <a:lnTo>
                    <a:pt x="210" y="631"/>
                  </a:lnTo>
                  <a:lnTo>
                    <a:pt x="213" y="612"/>
                  </a:lnTo>
                  <a:lnTo>
                    <a:pt x="215" y="585"/>
                  </a:lnTo>
                  <a:lnTo>
                    <a:pt x="218" y="553"/>
                  </a:lnTo>
                  <a:lnTo>
                    <a:pt x="221" y="521"/>
                  </a:lnTo>
                  <a:lnTo>
                    <a:pt x="215" y="537"/>
                  </a:lnTo>
                  <a:lnTo>
                    <a:pt x="209" y="554"/>
                  </a:lnTo>
                  <a:lnTo>
                    <a:pt x="203" y="570"/>
                  </a:lnTo>
                  <a:lnTo>
                    <a:pt x="195" y="586"/>
                  </a:lnTo>
                  <a:lnTo>
                    <a:pt x="188" y="601"/>
                  </a:lnTo>
                  <a:lnTo>
                    <a:pt x="179" y="615"/>
                  </a:lnTo>
                  <a:lnTo>
                    <a:pt x="170" y="625"/>
                  </a:lnTo>
                  <a:lnTo>
                    <a:pt x="160" y="633"/>
                  </a:lnTo>
                  <a:lnTo>
                    <a:pt x="151" y="638"/>
                  </a:lnTo>
                  <a:lnTo>
                    <a:pt x="142" y="642"/>
                  </a:lnTo>
                  <a:lnTo>
                    <a:pt x="134" y="646"/>
                  </a:lnTo>
                  <a:lnTo>
                    <a:pt x="126" y="649"/>
                  </a:lnTo>
                  <a:lnTo>
                    <a:pt x="117" y="652"/>
                  </a:lnTo>
                  <a:lnTo>
                    <a:pt x="110" y="654"/>
                  </a:lnTo>
                  <a:lnTo>
                    <a:pt x="102" y="655"/>
                  </a:lnTo>
                  <a:lnTo>
                    <a:pt x="95" y="657"/>
                  </a:lnTo>
                  <a:lnTo>
                    <a:pt x="88" y="657"/>
                  </a:lnTo>
                  <a:lnTo>
                    <a:pt x="81" y="657"/>
                  </a:lnTo>
                  <a:lnTo>
                    <a:pt x="74" y="657"/>
                  </a:lnTo>
                  <a:lnTo>
                    <a:pt x="67" y="655"/>
                  </a:lnTo>
                  <a:lnTo>
                    <a:pt x="61" y="654"/>
                  </a:lnTo>
                  <a:lnTo>
                    <a:pt x="55" y="651"/>
                  </a:lnTo>
                  <a:lnTo>
                    <a:pt x="48" y="649"/>
                  </a:lnTo>
                  <a:lnTo>
                    <a:pt x="42" y="646"/>
                  </a:lnTo>
                  <a:lnTo>
                    <a:pt x="30" y="637"/>
                  </a:lnTo>
                  <a:lnTo>
                    <a:pt x="20" y="627"/>
                  </a:lnTo>
                  <a:lnTo>
                    <a:pt x="11" y="616"/>
                  </a:lnTo>
                  <a:lnTo>
                    <a:pt x="5" y="605"/>
                  </a:lnTo>
                  <a:lnTo>
                    <a:pt x="1" y="596"/>
                  </a:lnTo>
                  <a:lnTo>
                    <a:pt x="0" y="588"/>
                  </a:lnTo>
                  <a:lnTo>
                    <a:pt x="3" y="584"/>
                  </a:lnTo>
                  <a:lnTo>
                    <a:pt x="11" y="584"/>
                  </a:lnTo>
                  <a:lnTo>
                    <a:pt x="12" y="584"/>
                  </a:lnTo>
                  <a:lnTo>
                    <a:pt x="14" y="585"/>
                  </a:lnTo>
                  <a:lnTo>
                    <a:pt x="18" y="586"/>
                  </a:lnTo>
                  <a:lnTo>
                    <a:pt x="24" y="587"/>
                  </a:lnTo>
                  <a:lnTo>
                    <a:pt x="29" y="589"/>
                  </a:lnTo>
                  <a:lnTo>
                    <a:pt x="37" y="590"/>
                  </a:lnTo>
                  <a:lnTo>
                    <a:pt x="44" y="592"/>
                  </a:lnTo>
                  <a:lnTo>
                    <a:pt x="53" y="593"/>
                  </a:lnTo>
                  <a:lnTo>
                    <a:pt x="62" y="595"/>
                  </a:lnTo>
                  <a:lnTo>
                    <a:pt x="71" y="596"/>
                  </a:lnTo>
                  <a:lnTo>
                    <a:pt x="79" y="596"/>
                  </a:lnTo>
                  <a:lnTo>
                    <a:pt x="88" y="597"/>
                  </a:lnTo>
                  <a:lnTo>
                    <a:pt x="97" y="596"/>
                  </a:lnTo>
                  <a:lnTo>
                    <a:pt x="104" y="595"/>
                  </a:lnTo>
                  <a:lnTo>
                    <a:pt x="111" y="593"/>
                  </a:lnTo>
                  <a:lnTo>
                    <a:pt x="117" y="590"/>
                  </a:lnTo>
                  <a:lnTo>
                    <a:pt x="123" y="587"/>
                  </a:lnTo>
                  <a:lnTo>
                    <a:pt x="128" y="582"/>
                  </a:lnTo>
                  <a:lnTo>
                    <a:pt x="135" y="575"/>
                  </a:lnTo>
                  <a:lnTo>
                    <a:pt x="143" y="567"/>
                  </a:lnTo>
                  <a:lnTo>
                    <a:pt x="150" y="559"/>
                  </a:lnTo>
                  <a:lnTo>
                    <a:pt x="157" y="549"/>
                  </a:lnTo>
                  <a:lnTo>
                    <a:pt x="164" y="538"/>
                  </a:lnTo>
                  <a:lnTo>
                    <a:pt x="170" y="527"/>
                  </a:lnTo>
                  <a:lnTo>
                    <a:pt x="179" y="511"/>
                  </a:lnTo>
                  <a:lnTo>
                    <a:pt x="185" y="494"/>
                  </a:lnTo>
                  <a:lnTo>
                    <a:pt x="192" y="478"/>
                  </a:lnTo>
                  <a:lnTo>
                    <a:pt x="198" y="462"/>
                  </a:lnTo>
                  <a:lnTo>
                    <a:pt x="203" y="447"/>
                  </a:lnTo>
                  <a:lnTo>
                    <a:pt x="209" y="433"/>
                  </a:lnTo>
                  <a:lnTo>
                    <a:pt x="214" y="421"/>
                  </a:lnTo>
                  <a:lnTo>
                    <a:pt x="220" y="411"/>
                  </a:lnTo>
                  <a:lnTo>
                    <a:pt x="229" y="399"/>
                  </a:lnTo>
                  <a:lnTo>
                    <a:pt x="238" y="390"/>
                  </a:lnTo>
                  <a:lnTo>
                    <a:pt x="246" y="383"/>
                  </a:lnTo>
                  <a:lnTo>
                    <a:pt x="252" y="379"/>
                  </a:lnTo>
                  <a:lnTo>
                    <a:pt x="258" y="377"/>
                  </a:lnTo>
                  <a:lnTo>
                    <a:pt x="262" y="376"/>
                  </a:lnTo>
                  <a:lnTo>
                    <a:pt x="264" y="375"/>
                  </a:lnTo>
                  <a:lnTo>
                    <a:pt x="266" y="375"/>
                  </a:lnTo>
                  <a:lnTo>
                    <a:pt x="266" y="373"/>
                  </a:lnTo>
                  <a:lnTo>
                    <a:pt x="267" y="369"/>
                  </a:lnTo>
                  <a:lnTo>
                    <a:pt x="270" y="363"/>
                  </a:lnTo>
                  <a:lnTo>
                    <a:pt x="276" y="355"/>
                  </a:lnTo>
                  <a:lnTo>
                    <a:pt x="284" y="346"/>
                  </a:lnTo>
                  <a:lnTo>
                    <a:pt x="296" y="337"/>
                  </a:lnTo>
                  <a:lnTo>
                    <a:pt x="312" y="329"/>
                  </a:lnTo>
                  <a:lnTo>
                    <a:pt x="333" y="321"/>
                  </a:lnTo>
                  <a:lnTo>
                    <a:pt x="355" y="315"/>
                  </a:lnTo>
                  <a:lnTo>
                    <a:pt x="379" y="310"/>
                  </a:lnTo>
                  <a:lnTo>
                    <a:pt x="403" y="307"/>
                  </a:lnTo>
                  <a:lnTo>
                    <a:pt x="427" y="305"/>
                  </a:lnTo>
                  <a:lnTo>
                    <a:pt x="452" y="304"/>
                  </a:lnTo>
                  <a:lnTo>
                    <a:pt x="476" y="304"/>
                  </a:lnTo>
                  <a:lnTo>
                    <a:pt x="501" y="304"/>
                  </a:lnTo>
                  <a:lnTo>
                    <a:pt x="524" y="305"/>
                  </a:lnTo>
                  <a:lnTo>
                    <a:pt x="547" y="306"/>
                  </a:lnTo>
                  <a:lnTo>
                    <a:pt x="568" y="307"/>
                  </a:lnTo>
                  <a:lnTo>
                    <a:pt x="588" y="308"/>
                  </a:lnTo>
                  <a:lnTo>
                    <a:pt x="607" y="309"/>
                  </a:lnTo>
                  <a:lnTo>
                    <a:pt x="624" y="309"/>
                  </a:lnTo>
                  <a:lnTo>
                    <a:pt x="640" y="309"/>
                  </a:lnTo>
                  <a:lnTo>
                    <a:pt x="653" y="308"/>
                  </a:lnTo>
                  <a:lnTo>
                    <a:pt x="664" y="306"/>
                  </a:lnTo>
                  <a:lnTo>
                    <a:pt x="672" y="303"/>
                  </a:lnTo>
                  <a:lnTo>
                    <a:pt x="680" y="301"/>
                  </a:lnTo>
                  <a:lnTo>
                    <a:pt x="688" y="299"/>
                  </a:lnTo>
                  <a:lnTo>
                    <a:pt x="695" y="296"/>
                  </a:lnTo>
                  <a:lnTo>
                    <a:pt x="702" y="294"/>
                  </a:lnTo>
                  <a:lnTo>
                    <a:pt x="709" y="292"/>
                  </a:lnTo>
                  <a:lnTo>
                    <a:pt x="715" y="289"/>
                  </a:lnTo>
                  <a:lnTo>
                    <a:pt x="722" y="285"/>
                  </a:lnTo>
                  <a:lnTo>
                    <a:pt x="728" y="282"/>
                  </a:lnTo>
                  <a:lnTo>
                    <a:pt x="734" y="278"/>
                  </a:lnTo>
                  <a:lnTo>
                    <a:pt x="741" y="273"/>
                  </a:lnTo>
                  <a:lnTo>
                    <a:pt x="747" y="268"/>
                  </a:lnTo>
                  <a:lnTo>
                    <a:pt x="752" y="262"/>
                  </a:lnTo>
                  <a:lnTo>
                    <a:pt x="759" y="256"/>
                  </a:lnTo>
                  <a:lnTo>
                    <a:pt x="764" y="248"/>
                  </a:lnTo>
                  <a:lnTo>
                    <a:pt x="770" y="240"/>
                  </a:lnTo>
                  <a:lnTo>
                    <a:pt x="776" y="231"/>
                  </a:lnTo>
                  <a:lnTo>
                    <a:pt x="783" y="222"/>
                  </a:lnTo>
                  <a:lnTo>
                    <a:pt x="790" y="214"/>
                  </a:lnTo>
                  <a:lnTo>
                    <a:pt x="797" y="204"/>
                  </a:lnTo>
                  <a:lnTo>
                    <a:pt x="805" y="195"/>
                  </a:lnTo>
                  <a:lnTo>
                    <a:pt x="812" y="187"/>
                  </a:lnTo>
                  <a:lnTo>
                    <a:pt x="820" y="178"/>
                  </a:lnTo>
                  <a:lnTo>
                    <a:pt x="827" y="169"/>
                  </a:lnTo>
                  <a:lnTo>
                    <a:pt x="835" y="161"/>
                  </a:lnTo>
                  <a:lnTo>
                    <a:pt x="842" y="154"/>
                  </a:lnTo>
                  <a:lnTo>
                    <a:pt x="849" y="147"/>
                  </a:lnTo>
                  <a:lnTo>
                    <a:pt x="856" y="141"/>
                  </a:lnTo>
                  <a:lnTo>
                    <a:pt x="862" y="135"/>
                  </a:lnTo>
                  <a:lnTo>
                    <a:pt x="868" y="130"/>
                  </a:lnTo>
                  <a:lnTo>
                    <a:pt x="873" y="126"/>
                  </a:lnTo>
                  <a:lnTo>
                    <a:pt x="877" y="122"/>
                  </a:lnTo>
                  <a:lnTo>
                    <a:pt x="885" y="117"/>
                  </a:lnTo>
                  <a:lnTo>
                    <a:pt x="892" y="113"/>
                  </a:lnTo>
                  <a:lnTo>
                    <a:pt x="897" y="109"/>
                  </a:lnTo>
                  <a:lnTo>
                    <a:pt x="902" y="107"/>
                  </a:lnTo>
                  <a:lnTo>
                    <a:pt x="906" y="105"/>
                  </a:lnTo>
                  <a:lnTo>
                    <a:pt x="908" y="104"/>
                  </a:lnTo>
                  <a:lnTo>
                    <a:pt x="910" y="103"/>
                  </a:lnTo>
                  <a:lnTo>
                    <a:pt x="911" y="103"/>
                  </a:lnTo>
                  <a:lnTo>
                    <a:pt x="909" y="105"/>
                  </a:lnTo>
                  <a:lnTo>
                    <a:pt x="906" y="112"/>
                  </a:lnTo>
                  <a:lnTo>
                    <a:pt x="902" y="122"/>
                  </a:lnTo>
                  <a:lnTo>
                    <a:pt x="899" y="135"/>
                  </a:lnTo>
                  <a:lnTo>
                    <a:pt x="899" y="146"/>
                  </a:lnTo>
                  <a:lnTo>
                    <a:pt x="902" y="153"/>
                  </a:lnTo>
                  <a:lnTo>
                    <a:pt x="904" y="157"/>
                  </a:lnTo>
                  <a:lnTo>
                    <a:pt x="905" y="158"/>
                  </a:lnTo>
                  <a:lnTo>
                    <a:pt x="907" y="150"/>
                  </a:lnTo>
                  <a:lnTo>
                    <a:pt x="914" y="130"/>
                  </a:lnTo>
                  <a:lnTo>
                    <a:pt x="924" y="101"/>
                  </a:lnTo>
                  <a:lnTo>
                    <a:pt x="936" y="70"/>
                  </a:lnTo>
                  <a:lnTo>
                    <a:pt x="948" y="39"/>
                  </a:lnTo>
                  <a:lnTo>
                    <a:pt x="959" y="15"/>
                  </a:lnTo>
                  <a:lnTo>
                    <a:pt x="968" y="0"/>
                  </a:lnTo>
                  <a:lnTo>
                    <a:pt x="974" y="0"/>
                  </a:lnTo>
                  <a:lnTo>
                    <a:pt x="979" y="24"/>
                  </a:lnTo>
                  <a:lnTo>
                    <a:pt x="980" y="55"/>
                  </a:lnTo>
                  <a:lnTo>
                    <a:pt x="980" y="80"/>
                  </a:lnTo>
                  <a:lnTo>
                    <a:pt x="984" y="86"/>
                  </a:lnTo>
                  <a:lnTo>
                    <a:pt x="988" y="80"/>
                  </a:lnTo>
                  <a:lnTo>
                    <a:pt x="994" y="69"/>
                  </a:lnTo>
                  <a:lnTo>
                    <a:pt x="1001" y="56"/>
                  </a:lnTo>
                  <a:lnTo>
                    <a:pt x="1009" y="42"/>
                  </a:lnTo>
                  <a:lnTo>
                    <a:pt x="1016" y="28"/>
                  </a:lnTo>
                  <a:lnTo>
                    <a:pt x="1023" y="18"/>
                  </a:lnTo>
                  <a:lnTo>
                    <a:pt x="1028" y="13"/>
                  </a:lnTo>
                  <a:lnTo>
                    <a:pt x="1032" y="15"/>
                  </a:lnTo>
                  <a:lnTo>
                    <a:pt x="1033" y="23"/>
                  </a:lnTo>
                  <a:lnTo>
                    <a:pt x="1032" y="35"/>
                  </a:lnTo>
                  <a:lnTo>
                    <a:pt x="1029" y="50"/>
                  </a:lnTo>
                  <a:lnTo>
                    <a:pt x="1027" y="66"/>
                  </a:lnTo>
                  <a:lnTo>
                    <a:pt x="1025" y="82"/>
                  </a:lnTo>
                  <a:lnTo>
                    <a:pt x="1023" y="96"/>
                  </a:lnTo>
                  <a:lnTo>
                    <a:pt x="1024" y="106"/>
                  </a:lnTo>
                  <a:lnTo>
                    <a:pt x="1026" y="111"/>
                  </a:lnTo>
                  <a:lnTo>
                    <a:pt x="1030" y="114"/>
                  </a:lnTo>
                  <a:lnTo>
                    <a:pt x="1034" y="118"/>
                  </a:lnTo>
                  <a:lnTo>
                    <a:pt x="1038" y="121"/>
                  </a:lnTo>
                  <a:lnTo>
                    <a:pt x="1041" y="125"/>
                  </a:lnTo>
                  <a:lnTo>
                    <a:pt x="1045" y="130"/>
                  </a:lnTo>
                  <a:lnTo>
                    <a:pt x="1048" y="134"/>
                  </a:lnTo>
                  <a:lnTo>
                    <a:pt x="1050" y="138"/>
                  </a:lnTo>
                  <a:lnTo>
                    <a:pt x="1051" y="141"/>
                  </a:lnTo>
                  <a:lnTo>
                    <a:pt x="1052" y="149"/>
                  </a:lnTo>
                  <a:lnTo>
                    <a:pt x="1053" y="157"/>
                  </a:lnTo>
                  <a:lnTo>
                    <a:pt x="1055" y="164"/>
                  </a:lnTo>
                  <a:lnTo>
                    <a:pt x="1059" y="169"/>
                  </a:lnTo>
                  <a:lnTo>
                    <a:pt x="1062" y="170"/>
                  </a:lnTo>
                  <a:lnTo>
                    <a:pt x="1066" y="172"/>
                  </a:lnTo>
                  <a:lnTo>
                    <a:pt x="1071" y="175"/>
                  </a:lnTo>
                  <a:lnTo>
                    <a:pt x="1078" y="178"/>
                  </a:lnTo>
                  <a:lnTo>
                    <a:pt x="1085" y="182"/>
                  </a:lnTo>
                  <a:lnTo>
                    <a:pt x="1093" y="187"/>
                  </a:lnTo>
                  <a:lnTo>
                    <a:pt x="1101" y="192"/>
                  </a:lnTo>
                  <a:lnTo>
                    <a:pt x="1110" y="196"/>
                  </a:lnTo>
                  <a:lnTo>
                    <a:pt x="1118" y="202"/>
                  </a:lnTo>
                  <a:lnTo>
                    <a:pt x="1126" y="207"/>
                  </a:lnTo>
                  <a:lnTo>
                    <a:pt x="1134" y="212"/>
                  </a:lnTo>
                  <a:lnTo>
                    <a:pt x="1140" y="217"/>
                  </a:lnTo>
                  <a:lnTo>
                    <a:pt x="1145" y="222"/>
                  </a:lnTo>
                  <a:lnTo>
                    <a:pt x="1149" y="226"/>
                  </a:lnTo>
                  <a:lnTo>
                    <a:pt x="1150" y="230"/>
                  </a:lnTo>
                  <a:lnTo>
                    <a:pt x="1150"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60" name="Group 59"/>
          <p:cNvGrpSpPr>
            <a:grpSpLocks/>
          </p:cNvGrpSpPr>
          <p:nvPr/>
        </p:nvGrpSpPr>
        <p:grpSpPr bwMode="auto">
          <a:xfrm>
            <a:off x="2082800" y="2670175"/>
            <a:ext cx="1597025" cy="1441450"/>
            <a:chOff x="3168147" y="1303111"/>
            <a:chExt cx="2523059" cy="2276423"/>
          </a:xfrm>
        </p:grpSpPr>
        <p:grpSp>
          <p:nvGrpSpPr>
            <p:cNvPr id="36906" name="Gruppe 197"/>
            <p:cNvGrpSpPr>
              <a:grpSpLocks/>
            </p:cNvGrpSpPr>
            <p:nvPr/>
          </p:nvGrpSpPr>
          <p:grpSpPr bwMode="auto">
            <a:xfrm flipH="1">
              <a:off x="3168147" y="1303111"/>
              <a:ext cx="2523059" cy="2276423"/>
              <a:chOff x="1769081" y="3278552"/>
              <a:chExt cx="3017233" cy="2507904"/>
            </a:xfrm>
          </p:grpSpPr>
          <p:sp>
            <p:nvSpPr>
              <p:cNvPr id="63" name="Kombinationstegning 215"/>
              <p:cNvSpPr/>
              <p:nvPr/>
            </p:nvSpPr>
            <p:spPr bwMode="auto">
              <a:xfrm rot="5400000">
                <a:off x="2536259" y="3536401"/>
                <a:ext cx="2499617" cy="200049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6909" name="Rektangel 216"/>
              <p:cNvSpPr>
                <a:spLocks noChangeArrowheads="1"/>
              </p:cNvSpPr>
              <p:nvPr/>
            </p:nvSpPr>
            <p:spPr bwMode="auto">
              <a:xfrm rot="5400000">
                <a:off x="1915475" y="3132158"/>
                <a:ext cx="2278306" cy="2571094"/>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65" name="Parallelogram 64"/>
              <p:cNvSpPr/>
              <p:nvPr/>
            </p:nvSpPr>
            <p:spPr>
              <a:xfrm flipH="1">
                <a:off x="1787076" y="5573782"/>
                <a:ext cx="2927256" cy="21267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62" name="Freeform 12"/>
            <p:cNvSpPr>
              <a:spLocks noEditPoints="1"/>
            </p:cNvSpPr>
            <p:nvPr/>
          </p:nvSpPr>
          <p:spPr bwMode="auto">
            <a:xfrm>
              <a:off x="4141255" y="1794497"/>
              <a:ext cx="662115" cy="93764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fontAlgn="auto">
                <a:spcBef>
                  <a:spcPts val="0"/>
                </a:spcBef>
                <a:spcAft>
                  <a:spcPts val="0"/>
                </a:spcAft>
                <a:defRPr/>
              </a:pPr>
              <a:endParaRPr lang="en-US" dirty="0">
                <a:solidFill>
                  <a:srgbClr val="FFFFFF"/>
                </a:solidFill>
                <a:ea typeface="ＭＳ Ｐゴシック" charset="-128"/>
              </a:endParaRPr>
            </a:p>
          </p:txBody>
        </p:sp>
      </p:grpSp>
      <p:grpSp>
        <p:nvGrpSpPr>
          <p:cNvPr id="66" name="Group 65"/>
          <p:cNvGrpSpPr>
            <a:grpSpLocks/>
          </p:cNvGrpSpPr>
          <p:nvPr/>
        </p:nvGrpSpPr>
        <p:grpSpPr bwMode="auto">
          <a:xfrm>
            <a:off x="493713" y="4103688"/>
            <a:ext cx="1612900" cy="1431925"/>
            <a:chOff x="616342" y="3604559"/>
            <a:chExt cx="2548213" cy="2261252"/>
          </a:xfrm>
        </p:grpSpPr>
        <p:grpSp>
          <p:nvGrpSpPr>
            <p:cNvPr id="67" name="Gruppe 205"/>
            <p:cNvGrpSpPr/>
            <p:nvPr/>
          </p:nvGrpSpPr>
          <p:grpSpPr bwMode="auto">
            <a:xfrm rot="10800000" flipH="1">
              <a:off x="616342" y="3604559"/>
              <a:ext cx="2548213" cy="2261252"/>
              <a:chOff x="1785918" y="3286127"/>
              <a:chExt cx="3000396" cy="2500328"/>
            </a:xfrm>
            <a:effectLst>
              <a:outerShdw blurRad="50800" dist="177800" dir="5400000" algn="ctr" rotWithShape="0">
                <a:srgbClr val="000000">
                  <a:alpha val="24000"/>
                </a:srgbClr>
              </a:outerShdw>
            </a:effectLst>
          </p:grpSpPr>
          <p:sp>
            <p:nvSpPr>
              <p:cNvPr id="183" name="Kombinationstegning 209"/>
              <p:cNvSpPr/>
              <p:nvPr/>
            </p:nvSpPr>
            <p:spPr bwMode="auto">
              <a:xfrm rot="5400000">
                <a:off x="2536018" y="3536159"/>
                <a:ext cx="2500328" cy="2000264"/>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sp>
            <p:nvSpPr>
              <p:cNvPr id="184" name="Rektangel 210"/>
              <p:cNvSpPr/>
              <p:nvPr/>
            </p:nvSpPr>
            <p:spPr bwMode="auto">
              <a:xfrm rot="5400000">
                <a:off x="1932763" y="3147217"/>
                <a:ext cx="2278078" cy="2571768"/>
              </a:xfrm>
              <a:prstGeom prst="rect">
                <a:avLst/>
              </a:prstGeom>
              <a:gradFill>
                <a:gsLst>
                  <a:gs pos="0">
                    <a:srgbClr val="1F88C8"/>
                  </a:gs>
                  <a:gs pos="100000">
                    <a:srgbClr val="78F8FF">
                      <a:alpha val="98000"/>
                    </a:srgbClr>
                  </a:gs>
                </a:gsLst>
                <a:lin ang="0" scaled="1"/>
              </a:gradFill>
              <a:ln w="9525" cap="flat" cmpd="sng" algn="ctr">
                <a:solidFill>
                  <a:srgbClr val="1F88C8">
                    <a:alpha val="65000"/>
                  </a:srgbClr>
                </a:solidFill>
                <a:prstDash val="solid"/>
              </a:ln>
              <a:effectLst/>
            </p:spPr>
            <p:txBody>
              <a:bodyPr anchor="ctr"/>
              <a:lstStyle/>
              <a:p>
                <a:pPr marL="342900" indent="-342900" algn="ctr" fontAlgn="auto">
                  <a:spcBef>
                    <a:spcPts val="0"/>
                  </a:spcBef>
                  <a:spcAft>
                    <a:spcPts val="0"/>
                  </a:spcAft>
                  <a:defRPr/>
                </a:pPr>
                <a:endParaRPr lang="da-DK" kern="0" noProof="1">
                  <a:solidFill>
                    <a:sysClr val="window" lastClr="FFFFFF"/>
                  </a:solidFill>
                  <a:latin typeface="Calibri"/>
                  <a:cs typeface="+mn-cs"/>
                </a:endParaRPr>
              </a:p>
            </p:txBody>
          </p:sp>
          <p:sp>
            <p:nvSpPr>
              <p:cNvPr id="185" name="Parallelogram 184"/>
              <p:cNvSpPr/>
              <p:nvPr/>
            </p:nvSpPr>
            <p:spPr>
              <a:xfrm flipH="1">
                <a:off x="1785918" y="5572140"/>
                <a:ext cx="2928958" cy="214314"/>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dirty="0" err="1"/>
              </a:p>
            </p:txBody>
          </p:sp>
        </p:grpSp>
        <p:grpSp>
          <p:nvGrpSpPr>
            <p:cNvPr id="36903" name="Gruppe 63"/>
            <p:cNvGrpSpPr>
              <a:grpSpLocks/>
            </p:cNvGrpSpPr>
            <p:nvPr/>
          </p:nvGrpSpPr>
          <p:grpSpPr bwMode="auto">
            <a:xfrm>
              <a:off x="1123968" y="4501924"/>
              <a:ext cx="1333500" cy="928687"/>
              <a:chOff x="2428856" y="3760570"/>
              <a:chExt cx="857260" cy="597124"/>
            </a:xfrm>
          </p:grpSpPr>
          <p:grpSp>
            <p:nvGrpSpPr>
              <p:cNvPr id="69" name="Gruppe 368"/>
              <p:cNvGrpSpPr/>
              <p:nvPr/>
            </p:nvGrpSpPr>
            <p:grpSpPr>
              <a:xfrm flipH="1">
                <a:off x="2428856" y="3760570"/>
                <a:ext cx="857260" cy="597124"/>
                <a:chOff x="3071802" y="2714620"/>
                <a:chExt cx="2814637" cy="1960563"/>
              </a:xfrm>
              <a:solidFill>
                <a:schemeClr val="bg1"/>
              </a:solidFill>
            </p:grpSpPr>
            <p:sp>
              <p:nvSpPr>
                <p:cNvPr id="71" name="Freeform 243"/>
                <p:cNvSpPr>
                  <a:spLocks/>
                </p:cNvSpPr>
                <p:nvPr/>
              </p:nvSpPr>
              <p:spPr bwMode="auto">
                <a:xfrm>
                  <a:off x="4173527" y="4583108"/>
                  <a:ext cx="171450" cy="92075"/>
                </a:xfrm>
                <a:custGeom>
                  <a:avLst/>
                  <a:gdLst/>
                  <a:ahLst/>
                  <a:cxnLst>
                    <a:cxn ang="0">
                      <a:pos x="14" y="9"/>
                    </a:cxn>
                    <a:cxn ang="0">
                      <a:pos x="28" y="23"/>
                    </a:cxn>
                    <a:cxn ang="0">
                      <a:pos x="46" y="37"/>
                    </a:cxn>
                    <a:cxn ang="0">
                      <a:pos x="74" y="33"/>
                    </a:cxn>
                    <a:cxn ang="0">
                      <a:pos x="83" y="7"/>
                    </a:cxn>
                    <a:cxn ang="0">
                      <a:pos x="94" y="0"/>
                    </a:cxn>
                    <a:cxn ang="0">
                      <a:pos x="108" y="17"/>
                    </a:cxn>
                    <a:cxn ang="0">
                      <a:pos x="74" y="49"/>
                    </a:cxn>
                    <a:cxn ang="0">
                      <a:pos x="41" y="58"/>
                    </a:cxn>
                    <a:cxn ang="0">
                      <a:pos x="13" y="55"/>
                    </a:cxn>
                    <a:cxn ang="0">
                      <a:pos x="0" y="49"/>
                    </a:cxn>
                    <a:cxn ang="0">
                      <a:pos x="4" y="33"/>
                    </a:cxn>
                    <a:cxn ang="0">
                      <a:pos x="14" y="9"/>
                    </a:cxn>
                    <a:cxn ang="0">
                      <a:pos x="14" y="9"/>
                    </a:cxn>
                    <a:cxn ang="0">
                      <a:pos x="14" y="9"/>
                    </a:cxn>
                  </a:cxnLst>
                  <a:rect l="0" t="0" r="r" b="b"/>
                  <a:pathLst>
                    <a:path w="108" h="58">
                      <a:moveTo>
                        <a:pt x="14" y="9"/>
                      </a:moveTo>
                      <a:lnTo>
                        <a:pt x="28" y="23"/>
                      </a:lnTo>
                      <a:lnTo>
                        <a:pt x="46" y="37"/>
                      </a:lnTo>
                      <a:lnTo>
                        <a:pt x="74" y="33"/>
                      </a:lnTo>
                      <a:lnTo>
                        <a:pt x="83" y="7"/>
                      </a:lnTo>
                      <a:lnTo>
                        <a:pt x="94" y="0"/>
                      </a:lnTo>
                      <a:lnTo>
                        <a:pt x="108" y="17"/>
                      </a:lnTo>
                      <a:lnTo>
                        <a:pt x="74" y="49"/>
                      </a:lnTo>
                      <a:lnTo>
                        <a:pt x="41" y="58"/>
                      </a:lnTo>
                      <a:lnTo>
                        <a:pt x="13" y="55"/>
                      </a:lnTo>
                      <a:lnTo>
                        <a:pt x="0" y="49"/>
                      </a:lnTo>
                      <a:lnTo>
                        <a:pt x="4" y="33"/>
                      </a:lnTo>
                      <a:lnTo>
                        <a:pt x="14" y="9"/>
                      </a:lnTo>
                      <a:lnTo>
                        <a:pt x="14" y="9"/>
                      </a:lnTo>
                      <a:lnTo>
                        <a:pt x="14" y="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2" name="Freeform 244"/>
                <p:cNvSpPr>
                  <a:spLocks/>
                </p:cNvSpPr>
                <p:nvPr/>
              </p:nvSpPr>
              <p:spPr bwMode="auto">
                <a:xfrm>
                  <a:off x="5675302" y="3844920"/>
                  <a:ext cx="114300" cy="500062"/>
                </a:xfrm>
                <a:custGeom>
                  <a:avLst/>
                  <a:gdLst/>
                  <a:ahLst/>
                  <a:cxnLst>
                    <a:cxn ang="0">
                      <a:pos x="11" y="78"/>
                    </a:cxn>
                    <a:cxn ang="0">
                      <a:pos x="17" y="82"/>
                    </a:cxn>
                    <a:cxn ang="0">
                      <a:pos x="29" y="86"/>
                    </a:cxn>
                    <a:cxn ang="0">
                      <a:pos x="41" y="98"/>
                    </a:cxn>
                    <a:cxn ang="0">
                      <a:pos x="47" y="171"/>
                    </a:cxn>
                    <a:cxn ang="0">
                      <a:pos x="47" y="285"/>
                    </a:cxn>
                    <a:cxn ang="0">
                      <a:pos x="40" y="309"/>
                    </a:cxn>
                    <a:cxn ang="0">
                      <a:pos x="45" y="315"/>
                    </a:cxn>
                    <a:cxn ang="0">
                      <a:pos x="54" y="312"/>
                    </a:cxn>
                    <a:cxn ang="0">
                      <a:pos x="66" y="272"/>
                    </a:cxn>
                    <a:cxn ang="0">
                      <a:pos x="72" y="241"/>
                    </a:cxn>
                    <a:cxn ang="0">
                      <a:pos x="69" y="100"/>
                    </a:cxn>
                    <a:cxn ang="0">
                      <a:pos x="57" y="29"/>
                    </a:cxn>
                    <a:cxn ang="0">
                      <a:pos x="0" y="0"/>
                    </a:cxn>
                    <a:cxn ang="0">
                      <a:pos x="0" y="20"/>
                    </a:cxn>
                    <a:cxn ang="0">
                      <a:pos x="1" y="47"/>
                    </a:cxn>
                    <a:cxn ang="0">
                      <a:pos x="11" y="78"/>
                    </a:cxn>
                    <a:cxn ang="0">
                      <a:pos x="11" y="78"/>
                    </a:cxn>
                    <a:cxn ang="0">
                      <a:pos x="11" y="78"/>
                    </a:cxn>
                  </a:cxnLst>
                  <a:rect l="0" t="0" r="r" b="b"/>
                  <a:pathLst>
                    <a:path w="72" h="315">
                      <a:moveTo>
                        <a:pt x="11" y="78"/>
                      </a:moveTo>
                      <a:lnTo>
                        <a:pt x="17" y="82"/>
                      </a:lnTo>
                      <a:lnTo>
                        <a:pt x="29" y="86"/>
                      </a:lnTo>
                      <a:lnTo>
                        <a:pt x="41" y="98"/>
                      </a:lnTo>
                      <a:lnTo>
                        <a:pt x="47" y="171"/>
                      </a:lnTo>
                      <a:lnTo>
                        <a:pt x="47" y="285"/>
                      </a:lnTo>
                      <a:lnTo>
                        <a:pt x="40" y="309"/>
                      </a:lnTo>
                      <a:lnTo>
                        <a:pt x="45" y="315"/>
                      </a:lnTo>
                      <a:lnTo>
                        <a:pt x="54" y="312"/>
                      </a:lnTo>
                      <a:lnTo>
                        <a:pt x="66" y="272"/>
                      </a:lnTo>
                      <a:lnTo>
                        <a:pt x="72" y="241"/>
                      </a:lnTo>
                      <a:lnTo>
                        <a:pt x="69" y="100"/>
                      </a:lnTo>
                      <a:lnTo>
                        <a:pt x="57" y="29"/>
                      </a:lnTo>
                      <a:lnTo>
                        <a:pt x="0" y="0"/>
                      </a:lnTo>
                      <a:lnTo>
                        <a:pt x="0" y="20"/>
                      </a:lnTo>
                      <a:lnTo>
                        <a:pt x="1" y="47"/>
                      </a:lnTo>
                      <a:lnTo>
                        <a:pt x="11" y="78"/>
                      </a:lnTo>
                      <a:lnTo>
                        <a:pt x="11" y="78"/>
                      </a:lnTo>
                      <a:lnTo>
                        <a:pt x="1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3" name="Freeform 245"/>
                <p:cNvSpPr>
                  <a:spLocks/>
                </p:cNvSpPr>
                <p:nvPr/>
              </p:nvSpPr>
              <p:spPr bwMode="auto">
                <a:xfrm>
                  <a:off x="5649902" y="3846508"/>
                  <a:ext cx="146050" cy="530225"/>
                </a:xfrm>
                <a:custGeom>
                  <a:avLst/>
                  <a:gdLst/>
                  <a:ahLst/>
                  <a:cxnLst>
                    <a:cxn ang="0">
                      <a:pos x="9" y="0"/>
                    </a:cxn>
                    <a:cxn ang="0">
                      <a:pos x="16" y="24"/>
                    </a:cxn>
                    <a:cxn ang="0">
                      <a:pos x="54" y="41"/>
                    </a:cxn>
                    <a:cxn ang="0">
                      <a:pos x="65" y="55"/>
                    </a:cxn>
                    <a:cxn ang="0">
                      <a:pos x="61" y="59"/>
                    </a:cxn>
                    <a:cxn ang="0">
                      <a:pos x="65" y="76"/>
                    </a:cxn>
                    <a:cxn ang="0">
                      <a:pos x="70" y="110"/>
                    </a:cxn>
                    <a:cxn ang="0">
                      <a:pos x="68" y="131"/>
                    </a:cxn>
                    <a:cxn ang="0">
                      <a:pos x="72" y="267"/>
                    </a:cxn>
                    <a:cxn ang="0">
                      <a:pos x="67" y="286"/>
                    </a:cxn>
                    <a:cxn ang="0">
                      <a:pos x="62" y="298"/>
                    </a:cxn>
                    <a:cxn ang="0">
                      <a:pos x="39" y="297"/>
                    </a:cxn>
                    <a:cxn ang="0">
                      <a:pos x="31" y="301"/>
                    </a:cxn>
                    <a:cxn ang="0">
                      <a:pos x="29" y="294"/>
                    </a:cxn>
                    <a:cxn ang="0">
                      <a:pos x="21" y="288"/>
                    </a:cxn>
                    <a:cxn ang="0">
                      <a:pos x="9" y="291"/>
                    </a:cxn>
                    <a:cxn ang="0">
                      <a:pos x="2" y="301"/>
                    </a:cxn>
                    <a:cxn ang="0">
                      <a:pos x="0" y="329"/>
                    </a:cxn>
                    <a:cxn ang="0">
                      <a:pos x="43" y="334"/>
                    </a:cxn>
                    <a:cxn ang="0">
                      <a:pos x="72" y="320"/>
                    </a:cxn>
                    <a:cxn ang="0">
                      <a:pos x="79" y="279"/>
                    </a:cxn>
                    <a:cxn ang="0">
                      <a:pos x="86" y="198"/>
                    </a:cxn>
                    <a:cxn ang="0">
                      <a:pos x="86" y="112"/>
                    </a:cxn>
                    <a:cxn ang="0">
                      <a:pos x="92" y="62"/>
                    </a:cxn>
                    <a:cxn ang="0">
                      <a:pos x="87" y="26"/>
                    </a:cxn>
                    <a:cxn ang="0">
                      <a:pos x="39" y="7"/>
                    </a:cxn>
                    <a:cxn ang="0">
                      <a:pos x="9" y="0"/>
                    </a:cxn>
                    <a:cxn ang="0">
                      <a:pos x="9" y="0"/>
                    </a:cxn>
                    <a:cxn ang="0">
                      <a:pos x="9" y="0"/>
                    </a:cxn>
                  </a:cxnLst>
                  <a:rect l="0" t="0" r="r" b="b"/>
                  <a:pathLst>
                    <a:path w="92" h="334">
                      <a:moveTo>
                        <a:pt x="9" y="0"/>
                      </a:moveTo>
                      <a:lnTo>
                        <a:pt x="16" y="24"/>
                      </a:lnTo>
                      <a:lnTo>
                        <a:pt x="54" y="41"/>
                      </a:lnTo>
                      <a:lnTo>
                        <a:pt x="65" y="55"/>
                      </a:lnTo>
                      <a:lnTo>
                        <a:pt x="61" y="59"/>
                      </a:lnTo>
                      <a:lnTo>
                        <a:pt x="65" y="76"/>
                      </a:lnTo>
                      <a:lnTo>
                        <a:pt x="70" y="110"/>
                      </a:lnTo>
                      <a:lnTo>
                        <a:pt x="68" y="131"/>
                      </a:lnTo>
                      <a:lnTo>
                        <a:pt x="72" y="267"/>
                      </a:lnTo>
                      <a:lnTo>
                        <a:pt x="67" y="286"/>
                      </a:lnTo>
                      <a:lnTo>
                        <a:pt x="62" y="298"/>
                      </a:lnTo>
                      <a:lnTo>
                        <a:pt x="39" y="297"/>
                      </a:lnTo>
                      <a:lnTo>
                        <a:pt x="31" y="301"/>
                      </a:lnTo>
                      <a:lnTo>
                        <a:pt x="29" y="294"/>
                      </a:lnTo>
                      <a:lnTo>
                        <a:pt x="21" y="288"/>
                      </a:lnTo>
                      <a:lnTo>
                        <a:pt x="9" y="291"/>
                      </a:lnTo>
                      <a:lnTo>
                        <a:pt x="2" y="301"/>
                      </a:lnTo>
                      <a:lnTo>
                        <a:pt x="0" y="329"/>
                      </a:lnTo>
                      <a:lnTo>
                        <a:pt x="43" y="334"/>
                      </a:lnTo>
                      <a:lnTo>
                        <a:pt x="72" y="320"/>
                      </a:lnTo>
                      <a:lnTo>
                        <a:pt x="79" y="279"/>
                      </a:lnTo>
                      <a:lnTo>
                        <a:pt x="86" y="198"/>
                      </a:lnTo>
                      <a:lnTo>
                        <a:pt x="86" y="112"/>
                      </a:lnTo>
                      <a:lnTo>
                        <a:pt x="92" y="62"/>
                      </a:lnTo>
                      <a:lnTo>
                        <a:pt x="87" y="26"/>
                      </a:lnTo>
                      <a:lnTo>
                        <a:pt x="39" y="7"/>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4" name="Freeform 246"/>
                <p:cNvSpPr>
                  <a:spLocks/>
                </p:cNvSpPr>
                <p:nvPr/>
              </p:nvSpPr>
              <p:spPr bwMode="auto">
                <a:xfrm>
                  <a:off x="3424227" y="2719383"/>
                  <a:ext cx="58737" cy="46037"/>
                </a:xfrm>
                <a:custGeom>
                  <a:avLst/>
                  <a:gdLst/>
                  <a:ahLst/>
                  <a:cxnLst>
                    <a:cxn ang="0">
                      <a:pos x="0" y="13"/>
                    </a:cxn>
                    <a:cxn ang="0">
                      <a:pos x="1" y="2"/>
                    </a:cxn>
                    <a:cxn ang="0">
                      <a:pos x="10" y="0"/>
                    </a:cxn>
                    <a:cxn ang="0">
                      <a:pos x="29" y="5"/>
                    </a:cxn>
                    <a:cxn ang="0">
                      <a:pos x="37" y="18"/>
                    </a:cxn>
                    <a:cxn ang="0">
                      <a:pos x="30" y="29"/>
                    </a:cxn>
                    <a:cxn ang="0">
                      <a:pos x="18" y="24"/>
                    </a:cxn>
                    <a:cxn ang="0">
                      <a:pos x="4" y="17"/>
                    </a:cxn>
                    <a:cxn ang="0">
                      <a:pos x="0" y="13"/>
                    </a:cxn>
                    <a:cxn ang="0">
                      <a:pos x="0" y="13"/>
                    </a:cxn>
                    <a:cxn ang="0">
                      <a:pos x="0" y="13"/>
                    </a:cxn>
                  </a:cxnLst>
                  <a:rect l="0" t="0" r="r" b="b"/>
                  <a:pathLst>
                    <a:path w="37" h="29">
                      <a:moveTo>
                        <a:pt x="0" y="13"/>
                      </a:moveTo>
                      <a:lnTo>
                        <a:pt x="1" y="2"/>
                      </a:lnTo>
                      <a:lnTo>
                        <a:pt x="10" y="0"/>
                      </a:lnTo>
                      <a:lnTo>
                        <a:pt x="29" y="5"/>
                      </a:lnTo>
                      <a:lnTo>
                        <a:pt x="37" y="18"/>
                      </a:lnTo>
                      <a:lnTo>
                        <a:pt x="30" y="29"/>
                      </a:lnTo>
                      <a:lnTo>
                        <a:pt x="18" y="24"/>
                      </a:lnTo>
                      <a:lnTo>
                        <a:pt x="4" y="17"/>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5" name="Freeform 247"/>
                <p:cNvSpPr>
                  <a:spLocks/>
                </p:cNvSpPr>
                <p:nvPr/>
              </p:nvSpPr>
              <p:spPr bwMode="auto">
                <a:xfrm>
                  <a:off x="5213339" y="3806820"/>
                  <a:ext cx="201612" cy="582612"/>
                </a:xfrm>
                <a:custGeom>
                  <a:avLst/>
                  <a:gdLst/>
                  <a:ahLst/>
                  <a:cxnLst>
                    <a:cxn ang="0">
                      <a:pos x="81" y="45"/>
                    </a:cxn>
                    <a:cxn ang="0">
                      <a:pos x="97" y="57"/>
                    </a:cxn>
                    <a:cxn ang="0">
                      <a:pos x="107" y="109"/>
                    </a:cxn>
                    <a:cxn ang="0">
                      <a:pos x="95" y="164"/>
                    </a:cxn>
                    <a:cxn ang="0">
                      <a:pos x="47" y="308"/>
                    </a:cxn>
                    <a:cxn ang="0">
                      <a:pos x="20" y="339"/>
                    </a:cxn>
                    <a:cxn ang="0">
                      <a:pos x="39" y="298"/>
                    </a:cxn>
                    <a:cxn ang="0">
                      <a:pos x="4" y="331"/>
                    </a:cxn>
                    <a:cxn ang="0">
                      <a:pos x="0" y="367"/>
                    </a:cxn>
                    <a:cxn ang="0">
                      <a:pos x="64" y="338"/>
                    </a:cxn>
                    <a:cxn ang="0">
                      <a:pos x="74" y="311"/>
                    </a:cxn>
                    <a:cxn ang="0">
                      <a:pos x="84" y="284"/>
                    </a:cxn>
                    <a:cxn ang="0">
                      <a:pos x="95" y="253"/>
                    </a:cxn>
                    <a:cxn ang="0">
                      <a:pos x="106" y="222"/>
                    </a:cxn>
                    <a:cxn ang="0">
                      <a:pos x="116" y="193"/>
                    </a:cxn>
                    <a:cxn ang="0">
                      <a:pos x="127" y="162"/>
                    </a:cxn>
                    <a:cxn ang="0">
                      <a:pos x="123" y="63"/>
                    </a:cxn>
                    <a:cxn ang="0">
                      <a:pos x="100" y="11"/>
                    </a:cxn>
                    <a:cxn ang="0">
                      <a:pos x="73" y="0"/>
                    </a:cxn>
                    <a:cxn ang="0">
                      <a:pos x="81" y="45"/>
                    </a:cxn>
                    <a:cxn ang="0">
                      <a:pos x="81" y="45"/>
                    </a:cxn>
                    <a:cxn ang="0">
                      <a:pos x="81" y="45"/>
                    </a:cxn>
                  </a:cxnLst>
                  <a:rect l="0" t="0" r="r" b="b"/>
                  <a:pathLst>
                    <a:path w="127" h="367">
                      <a:moveTo>
                        <a:pt x="81" y="45"/>
                      </a:moveTo>
                      <a:lnTo>
                        <a:pt x="97" y="57"/>
                      </a:lnTo>
                      <a:lnTo>
                        <a:pt x="107" y="109"/>
                      </a:lnTo>
                      <a:lnTo>
                        <a:pt x="95" y="164"/>
                      </a:lnTo>
                      <a:lnTo>
                        <a:pt x="47" y="308"/>
                      </a:lnTo>
                      <a:lnTo>
                        <a:pt x="20" y="339"/>
                      </a:lnTo>
                      <a:lnTo>
                        <a:pt x="39" y="298"/>
                      </a:lnTo>
                      <a:lnTo>
                        <a:pt x="4" y="331"/>
                      </a:lnTo>
                      <a:lnTo>
                        <a:pt x="0" y="367"/>
                      </a:lnTo>
                      <a:lnTo>
                        <a:pt x="64" y="338"/>
                      </a:lnTo>
                      <a:lnTo>
                        <a:pt x="74" y="311"/>
                      </a:lnTo>
                      <a:lnTo>
                        <a:pt x="84" y="284"/>
                      </a:lnTo>
                      <a:lnTo>
                        <a:pt x="95" y="253"/>
                      </a:lnTo>
                      <a:lnTo>
                        <a:pt x="106" y="222"/>
                      </a:lnTo>
                      <a:lnTo>
                        <a:pt x="116" y="193"/>
                      </a:lnTo>
                      <a:lnTo>
                        <a:pt x="127" y="162"/>
                      </a:lnTo>
                      <a:lnTo>
                        <a:pt x="123" y="63"/>
                      </a:lnTo>
                      <a:lnTo>
                        <a:pt x="100" y="11"/>
                      </a:lnTo>
                      <a:lnTo>
                        <a:pt x="73" y="0"/>
                      </a:lnTo>
                      <a:lnTo>
                        <a:pt x="81" y="45"/>
                      </a:lnTo>
                      <a:lnTo>
                        <a:pt x="81" y="45"/>
                      </a:lnTo>
                      <a:lnTo>
                        <a:pt x="81"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6" name="Freeform 248"/>
                <p:cNvSpPr>
                  <a:spLocks/>
                </p:cNvSpPr>
                <p:nvPr/>
              </p:nvSpPr>
              <p:spPr bwMode="auto">
                <a:xfrm>
                  <a:off x="3584564" y="3001958"/>
                  <a:ext cx="95250" cy="263525"/>
                </a:xfrm>
                <a:custGeom>
                  <a:avLst/>
                  <a:gdLst/>
                  <a:ahLst/>
                  <a:cxnLst>
                    <a:cxn ang="0">
                      <a:pos x="33" y="7"/>
                    </a:cxn>
                    <a:cxn ang="0">
                      <a:pos x="28" y="16"/>
                    </a:cxn>
                    <a:cxn ang="0">
                      <a:pos x="16" y="66"/>
                    </a:cxn>
                    <a:cxn ang="0">
                      <a:pos x="0" y="145"/>
                    </a:cxn>
                    <a:cxn ang="0">
                      <a:pos x="4" y="166"/>
                    </a:cxn>
                    <a:cxn ang="0">
                      <a:pos x="21" y="156"/>
                    </a:cxn>
                    <a:cxn ang="0">
                      <a:pos x="31" y="131"/>
                    </a:cxn>
                    <a:cxn ang="0">
                      <a:pos x="47" y="70"/>
                    </a:cxn>
                    <a:cxn ang="0">
                      <a:pos x="57" y="30"/>
                    </a:cxn>
                    <a:cxn ang="0">
                      <a:pos x="60" y="10"/>
                    </a:cxn>
                    <a:cxn ang="0">
                      <a:pos x="54" y="0"/>
                    </a:cxn>
                    <a:cxn ang="0">
                      <a:pos x="36" y="1"/>
                    </a:cxn>
                    <a:cxn ang="0">
                      <a:pos x="33" y="7"/>
                    </a:cxn>
                    <a:cxn ang="0">
                      <a:pos x="33" y="7"/>
                    </a:cxn>
                    <a:cxn ang="0">
                      <a:pos x="33" y="7"/>
                    </a:cxn>
                  </a:cxnLst>
                  <a:rect l="0" t="0" r="r" b="b"/>
                  <a:pathLst>
                    <a:path w="60" h="166">
                      <a:moveTo>
                        <a:pt x="33" y="7"/>
                      </a:moveTo>
                      <a:lnTo>
                        <a:pt x="28" y="16"/>
                      </a:lnTo>
                      <a:lnTo>
                        <a:pt x="16" y="66"/>
                      </a:lnTo>
                      <a:lnTo>
                        <a:pt x="0" y="145"/>
                      </a:lnTo>
                      <a:lnTo>
                        <a:pt x="4" y="166"/>
                      </a:lnTo>
                      <a:lnTo>
                        <a:pt x="21" y="156"/>
                      </a:lnTo>
                      <a:lnTo>
                        <a:pt x="31" y="131"/>
                      </a:lnTo>
                      <a:lnTo>
                        <a:pt x="47" y="70"/>
                      </a:lnTo>
                      <a:lnTo>
                        <a:pt x="57" y="30"/>
                      </a:lnTo>
                      <a:lnTo>
                        <a:pt x="60" y="10"/>
                      </a:lnTo>
                      <a:lnTo>
                        <a:pt x="54" y="0"/>
                      </a:lnTo>
                      <a:lnTo>
                        <a:pt x="36" y="1"/>
                      </a:lnTo>
                      <a:lnTo>
                        <a:pt x="33" y="7"/>
                      </a:lnTo>
                      <a:lnTo>
                        <a:pt x="33" y="7"/>
                      </a:lnTo>
                      <a:lnTo>
                        <a:pt x="33"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7" name="Freeform 249"/>
                <p:cNvSpPr>
                  <a:spLocks/>
                </p:cNvSpPr>
                <p:nvPr/>
              </p:nvSpPr>
              <p:spPr bwMode="auto">
                <a:xfrm>
                  <a:off x="3975089" y="3686170"/>
                  <a:ext cx="576262" cy="966787"/>
                </a:xfrm>
                <a:custGeom>
                  <a:avLst/>
                  <a:gdLst/>
                  <a:ahLst/>
                  <a:cxnLst>
                    <a:cxn ang="0">
                      <a:pos x="55" y="72"/>
                    </a:cxn>
                    <a:cxn ang="0">
                      <a:pos x="131" y="169"/>
                    </a:cxn>
                    <a:cxn ang="0">
                      <a:pos x="202" y="167"/>
                    </a:cxn>
                    <a:cxn ang="0">
                      <a:pos x="187" y="278"/>
                    </a:cxn>
                    <a:cxn ang="0">
                      <a:pos x="191" y="354"/>
                    </a:cxn>
                    <a:cxn ang="0">
                      <a:pos x="199" y="435"/>
                    </a:cxn>
                    <a:cxn ang="0">
                      <a:pos x="175" y="505"/>
                    </a:cxn>
                    <a:cxn ang="0">
                      <a:pos x="149" y="560"/>
                    </a:cxn>
                    <a:cxn ang="0">
                      <a:pos x="158" y="609"/>
                    </a:cxn>
                    <a:cxn ang="0">
                      <a:pos x="249" y="580"/>
                    </a:cxn>
                    <a:cxn ang="0">
                      <a:pos x="237" y="546"/>
                    </a:cxn>
                    <a:cxn ang="0">
                      <a:pos x="255" y="526"/>
                    </a:cxn>
                    <a:cxn ang="0">
                      <a:pos x="302" y="518"/>
                    </a:cxn>
                    <a:cxn ang="0">
                      <a:pos x="319" y="488"/>
                    </a:cxn>
                    <a:cxn ang="0">
                      <a:pos x="330" y="427"/>
                    </a:cxn>
                    <a:cxn ang="0">
                      <a:pos x="327" y="385"/>
                    </a:cxn>
                    <a:cxn ang="0">
                      <a:pos x="317" y="256"/>
                    </a:cxn>
                    <a:cxn ang="0">
                      <a:pos x="351" y="108"/>
                    </a:cxn>
                    <a:cxn ang="0">
                      <a:pos x="317" y="71"/>
                    </a:cxn>
                    <a:cxn ang="0">
                      <a:pos x="272" y="80"/>
                    </a:cxn>
                    <a:cxn ang="0">
                      <a:pos x="263" y="71"/>
                    </a:cxn>
                    <a:cxn ang="0">
                      <a:pos x="222" y="52"/>
                    </a:cxn>
                    <a:cxn ang="0">
                      <a:pos x="237" y="100"/>
                    </a:cxn>
                    <a:cxn ang="0">
                      <a:pos x="215" y="283"/>
                    </a:cxn>
                    <a:cxn ang="0">
                      <a:pos x="200" y="279"/>
                    </a:cxn>
                    <a:cxn ang="0">
                      <a:pos x="210" y="118"/>
                    </a:cxn>
                    <a:cxn ang="0">
                      <a:pos x="187" y="27"/>
                    </a:cxn>
                    <a:cxn ang="0">
                      <a:pos x="140" y="46"/>
                    </a:cxn>
                    <a:cxn ang="0">
                      <a:pos x="116" y="86"/>
                    </a:cxn>
                    <a:cxn ang="0">
                      <a:pos x="103" y="100"/>
                    </a:cxn>
                    <a:cxn ang="0">
                      <a:pos x="58" y="46"/>
                    </a:cxn>
                    <a:cxn ang="0">
                      <a:pos x="1" y="0"/>
                    </a:cxn>
                    <a:cxn ang="0">
                      <a:pos x="0" y="13"/>
                    </a:cxn>
                  </a:cxnLst>
                  <a:rect l="0" t="0" r="r" b="b"/>
                  <a:pathLst>
                    <a:path w="363" h="609">
                      <a:moveTo>
                        <a:pt x="0" y="13"/>
                      </a:moveTo>
                      <a:lnTo>
                        <a:pt x="55" y="72"/>
                      </a:lnTo>
                      <a:lnTo>
                        <a:pt x="71" y="112"/>
                      </a:lnTo>
                      <a:lnTo>
                        <a:pt x="131" y="169"/>
                      </a:lnTo>
                      <a:lnTo>
                        <a:pt x="194" y="163"/>
                      </a:lnTo>
                      <a:lnTo>
                        <a:pt x="202" y="167"/>
                      </a:lnTo>
                      <a:lnTo>
                        <a:pt x="200" y="214"/>
                      </a:lnTo>
                      <a:lnTo>
                        <a:pt x="187" y="278"/>
                      </a:lnTo>
                      <a:lnTo>
                        <a:pt x="184" y="305"/>
                      </a:lnTo>
                      <a:lnTo>
                        <a:pt x="191" y="354"/>
                      </a:lnTo>
                      <a:lnTo>
                        <a:pt x="206" y="382"/>
                      </a:lnTo>
                      <a:lnTo>
                        <a:pt x="199" y="435"/>
                      </a:lnTo>
                      <a:lnTo>
                        <a:pt x="184" y="472"/>
                      </a:lnTo>
                      <a:lnTo>
                        <a:pt x="175" y="505"/>
                      </a:lnTo>
                      <a:lnTo>
                        <a:pt x="170" y="536"/>
                      </a:lnTo>
                      <a:lnTo>
                        <a:pt x="149" y="560"/>
                      </a:lnTo>
                      <a:lnTo>
                        <a:pt x="135" y="582"/>
                      </a:lnTo>
                      <a:lnTo>
                        <a:pt x="158" y="609"/>
                      </a:lnTo>
                      <a:lnTo>
                        <a:pt x="225" y="601"/>
                      </a:lnTo>
                      <a:lnTo>
                        <a:pt x="249" y="580"/>
                      </a:lnTo>
                      <a:lnTo>
                        <a:pt x="250" y="566"/>
                      </a:lnTo>
                      <a:lnTo>
                        <a:pt x="237" y="546"/>
                      </a:lnTo>
                      <a:lnTo>
                        <a:pt x="252" y="534"/>
                      </a:lnTo>
                      <a:lnTo>
                        <a:pt x="255" y="526"/>
                      </a:lnTo>
                      <a:lnTo>
                        <a:pt x="283" y="531"/>
                      </a:lnTo>
                      <a:lnTo>
                        <a:pt x="302" y="518"/>
                      </a:lnTo>
                      <a:lnTo>
                        <a:pt x="305" y="504"/>
                      </a:lnTo>
                      <a:lnTo>
                        <a:pt x="319" y="488"/>
                      </a:lnTo>
                      <a:lnTo>
                        <a:pt x="316" y="454"/>
                      </a:lnTo>
                      <a:lnTo>
                        <a:pt x="330" y="427"/>
                      </a:lnTo>
                      <a:lnTo>
                        <a:pt x="330" y="401"/>
                      </a:lnTo>
                      <a:lnTo>
                        <a:pt x="327" y="385"/>
                      </a:lnTo>
                      <a:lnTo>
                        <a:pt x="320" y="348"/>
                      </a:lnTo>
                      <a:lnTo>
                        <a:pt x="317" y="256"/>
                      </a:lnTo>
                      <a:lnTo>
                        <a:pt x="323" y="183"/>
                      </a:lnTo>
                      <a:lnTo>
                        <a:pt x="351" y="108"/>
                      </a:lnTo>
                      <a:lnTo>
                        <a:pt x="363" y="71"/>
                      </a:lnTo>
                      <a:lnTo>
                        <a:pt x="317" y="71"/>
                      </a:lnTo>
                      <a:lnTo>
                        <a:pt x="277" y="67"/>
                      </a:lnTo>
                      <a:lnTo>
                        <a:pt x="272" y="80"/>
                      </a:lnTo>
                      <a:lnTo>
                        <a:pt x="267" y="84"/>
                      </a:lnTo>
                      <a:lnTo>
                        <a:pt x="263" y="71"/>
                      </a:lnTo>
                      <a:lnTo>
                        <a:pt x="257" y="64"/>
                      </a:lnTo>
                      <a:lnTo>
                        <a:pt x="222" y="52"/>
                      </a:lnTo>
                      <a:lnTo>
                        <a:pt x="229" y="69"/>
                      </a:lnTo>
                      <a:lnTo>
                        <a:pt x="237" y="100"/>
                      </a:lnTo>
                      <a:lnTo>
                        <a:pt x="232" y="205"/>
                      </a:lnTo>
                      <a:lnTo>
                        <a:pt x="215" y="283"/>
                      </a:lnTo>
                      <a:lnTo>
                        <a:pt x="208" y="307"/>
                      </a:lnTo>
                      <a:lnTo>
                        <a:pt x="200" y="279"/>
                      </a:lnTo>
                      <a:lnTo>
                        <a:pt x="212" y="198"/>
                      </a:lnTo>
                      <a:lnTo>
                        <a:pt x="210" y="118"/>
                      </a:lnTo>
                      <a:lnTo>
                        <a:pt x="208" y="95"/>
                      </a:lnTo>
                      <a:lnTo>
                        <a:pt x="187" y="27"/>
                      </a:lnTo>
                      <a:lnTo>
                        <a:pt x="162" y="55"/>
                      </a:lnTo>
                      <a:lnTo>
                        <a:pt x="140" y="46"/>
                      </a:lnTo>
                      <a:lnTo>
                        <a:pt x="117" y="38"/>
                      </a:lnTo>
                      <a:lnTo>
                        <a:pt x="116" y="86"/>
                      </a:lnTo>
                      <a:lnTo>
                        <a:pt x="109" y="97"/>
                      </a:lnTo>
                      <a:lnTo>
                        <a:pt x="103" y="100"/>
                      </a:lnTo>
                      <a:lnTo>
                        <a:pt x="75" y="89"/>
                      </a:lnTo>
                      <a:lnTo>
                        <a:pt x="58" y="46"/>
                      </a:lnTo>
                      <a:lnTo>
                        <a:pt x="13" y="0"/>
                      </a:lnTo>
                      <a:lnTo>
                        <a:pt x="1" y="0"/>
                      </a:lnTo>
                      <a:lnTo>
                        <a:pt x="0" y="13"/>
                      </a:lnTo>
                      <a:lnTo>
                        <a:pt x="0" y="13"/>
                      </a:lnTo>
                      <a:lnTo>
                        <a:pt x="0"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8" name="Freeform 250"/>
                <p:cNvSpPr>
                  <a:spLocks/>
                </p:cNvSpPr>
                <p:nvPr/>
              </p:nvSpPr>
              <p:spPr bwMode="auto">
                <a:xfrm>
                  <a:off x="4065577" y="3767133"/>
                  <a:ext cx="223837" cy="190500"/>
                </a:xfrm>
                <a:custGeom>
                  <a:avLst/>
                  <a:gdLst/>
                  <a:ahLst/>
                  <a:cxnLst>
                    <a:cxn ang="0">
                      <a:pos x="138" y="59"/>
                    </a:cxn>
                    <a:cxn ang="0">
                      <a:pos x="138" y="35"/>
                    </a:cxn>
                    <a:cxn ang="0">
                      <a:pos x="127" y="21"/>
                    </a:cxn>
                    <a:cxn ang="0">
                      <a:pos x="117" y="11"/>
                    </a:cxn>
                    <a:cxn ang="0">
                      <a:pos x="79" y="5"/>
                    </a:cxn>
                    <a:cxn ang="0">
                      <a:pos x="70" y="0"/>
                    </a:cxn>
                    <a:cxn ang="0">
                      <a:pos x="67" y="29"/>
                    </a:cxn>
                    <a:cxn ang="0">
                      <a:pos x="67" y="47"/>
                    </a:cxn>
                    <a:cxn ang="0">
                      <a:pos x="64" y="53"/>
                    </a:cxn>
                    <a:cxn ang="0">
                      <a:pos x="43" y="65"/>
                    </a:cxn>
                    <a:cxn ang="0">
                      <a:pos x="25" y="59"/>
                    </a:cxn>
                    <a:cxn ang="0">
                      <a:pos x="0" y="52"/>
                    </a:cxn>
                    <a:cxn ang="0">
                      <a:pos x="27" y="83"/>
                    </a:cxn>
                    <a:cxn ang="0">
                      <a:pos x="53" y="109"/>
                    </a:cxn>
                    <a:cxn ang="0">
                      <a:pos x="82" y="119"/>
                    </a:cxn>
                    <a:cxn ang="0">
                      <a:pos x="106" y="120"/>
                    </a:cxn>
                    <a:cxn ang="0">
                      <a:pos x="141" y="117"/>
                    </a:cxn>
                    <a:cxn ang="0">
                      <a:pos x="138" y="59"/>
                    </a:cxn>
                    <a:cxn ang="0">
                      <a:pos x="138" y="59"/>
                    </a:cxn>
                    <a:cxn ang="0">
                      <a:pos x="138" y="59"/>
                    </a:cxn>
                  </a:cxnLst>
                  <a:rect l="0" t="0" r="r" b="b"/>
                  <a:pathLst>
                    <a:path w="141" h="120">
                      <a:moveTo>
                        <a:pt x="138" y="59"/>
                      </a:moveTo>
                      <a:lnTo>
                        <a:pt x="138" y="35"/>
                      </a:lnTo>
                      <a:lnTo>
                        <a:pt x="127" y="21"/>
                      </a:lnTo>
                      <a:lnTo>
                        <a:pt x="117" y="11"/>
                      </a:lnTo>
                      <a:lnTo>
                        <a:pt x="79" y="5"/>
                      </a:lnTo>
                      <a:lnTo>
                        <a:pt x="70" y="0"/>
                      </a:lnTo>
                      <a:lnTo>
                        <a:pt x="67" y="29"/>
                      </a:lnTo>
                      <a:lnTo>
                        <a:pt x="67" y="47"/>
                      </a:lnTo>
                      <a:lnTo>
                        <a:pt x="64" y="53"/>
                      </a:lnTo>
                      <a:lnTo>
                        <a:pt x="43" y="65"/>
                      </a:lnTo>
                      <a:lnTo>
                        <a:pt x="25" y="59"/>
                      </a:lnTo>
                      <a:lnTo>
                        <a:pt x="0" y="52"/>
                      </a:lnTo>
                      <a:lnTo>
                        <a:pt x="27" y="83"/>
                      </a:lnTo>
                      <a:lnTo>
                        <a:pt x="53" y="109"/>
                      </a:lnTo>
                      <a:lnTo>
                        <a:pt x="82" y="119"/>
                      </a:lnTo>
                      <a:lnTo>
                        <a:pt x="106" y="120"/>
                      </a:lnTo>
                      <a:lnTo>
                        <a:pt x="141" y="117"/>
                      </a:lnTo>
                      <a:lnTo>
                        <a:pt x="138" y="59"/>
                      </a:lnTo>
                      <a:lnTo>
                        <a:pt x="138" y="59"/>
                      </a:lnTo>
                      <a:lnTo>
                        <a:pt x="138" y="59"/>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79" name="Freeform 251"/>
                <p:cNvSpPr>
                  <a:spLocks/>
                </p:cNvSpPr>
                <p:nvPr/>
              </p:nvSpPr>
              <p:spPr bwMode="auto">
                <a:xfrm>
                  <a:off x="4387839" y="4097333"/>
                  <a:ext cx="114300" cy="422275"/>
                </a:xfrm>
                <a:custGeom>
                  <a:avLst/>
                  <a:gdLst/>
                  <a:ahLst/>
                  <a:cxnLst>
                    <a:cxn ang="0">
                      <a:pos x="29" y="42"/>
                    </a:cxn>
                    <a:cxn ang="0">
                      <a:pos x="24" y="119"/>
                    </a:cxn>
                    <a:cxn ang="0">
                      <a:pos x="31" y="159"/>
                    </a:cxn>
                    <a:cxn ang="0">
                      <a:pos x="44" y="154"/>
                    </a:cxn>
                    <a:cxn ang="0">
                      <a:pos x="50" y="159"/>
                    </a:cxn>
                    <a:cxn ang="0">
                      <a:pos x="35" y="187"/>
                    </a:cxn>
                    <a:cxn ang="0">
                      <a:pos x="35" y="200"/>
                    </a:cxn>
                    <a:cxn ang="0">
                      <a:pos x="36" y="224"/>
                    </a:cxn>
                    <a:cxn ang="0">
                      <a:pos x="30" y="241"/>
                    </a:cxn>
                    <a:cxn ang="0">
                      <a:pos x="0" y="266"/>
                    </a:cxn>
                    <a:cxn ang="0">
                      <a:pos x="36" y="264"/>
                    </a:cxn>
                    <a:cxn ang="0">
                      <a:pos x="45" y="244"/>
                    </a:cxn>
                    <a:cxn ang="0">
                      <a:pos x="59" y="229"/>
                    </a:cxn>
                    <a:cxn ang="0">
                      <a:pos x="56" y="200"/>
                    </a:cxn>
                    <a:cxn ang="0">
                      <a:pos x="63" y="176"/>
                    </a:cxn>
                    <a:cxn ang="0">
                      <a:pos x="72" y="163"/>
                    </a:cxn>
                    <a:cxn ang="0">
                      <a:pos x="69" y="127"/>
                    </a:cxn>
                    <a:cxn ang="0">
                      <a:pos x="61" y="102"/>
                    </a:cxn>
                    <a:cxn ang="0">
                      <a:pos x="57" y="0"/>
                    </a:cxn>
                    <a:cxn ang="0">
                      <a:pos x="42" y="20"/>
                    </a:cxn>
                    <a:cxn ang="0">
                      <a:pos x="29" y="42"/>
                    </a:cxn>
                    <a:cxn ang="0">
                      <a:pos x="29" y="42"/>
                    </a:cxn>
                    <a:cxn ang="0">
                      <a:pos x="29" y="42"/>
                    </a:cxn>
                  </a:cxnLst>
                  <a:rect l="0" t="0" r="r" b="b"/>
                  <a:pathLst>
                    <a:path w="72" h="266">
                      <a:moveTo>
                        <a:pt x="29" y="42"/>
                      </a:moveTo>
                      <a:lnTo>
                        <a:pt x="24" y="119"/>
                      </a:lnTo>
                      <a:lnTo>
                        <a:pt x="31" y="159"/>
                      </a:lnTo>
                      <a:lnTo>
                        <a:pt x="44" y="154"/>
                      </a:lnTo>
                      <a:lnTo>
                        <a:pt x="50" y="159"/>
                      </a:lnTo>
                      <a:lnTo>
                        <a:pt x="35" y="187"/>
                      </a:lnTo>
                      <a:lnTo>
                        <a:pt x="35" y="200"/>
                      </a:lnTo>
                      <a:lnTo>
                        <a:pt x="36" y="224"/>
                      </a:lnTo>
                      <a:lnTo>
                        <a:pt x="30" y="241"/>
                      </a:lnTo>
                      <a:lnTo>
                        <a:pt x="0" y="266"/>
                      </a:lnTo>
                      <a:lnTo>
                        <a:pt x="36" y="264"/>
                      </a:lnTo>
                      <a:lnTo>
                        <a:pt x="45" y="244"/>
                      </a:lnTo>
                      <a:lnTo>
                        <a:pt x="59" y="229"/>
                      </a:lnTo>
                      <a:lnTo>
                        <a:pt x="56" y="200"/>
                      </a:lnTo>
                      <a:lnTo>
                        <a:pt x="63" y="176"/>
                      </a:lnTo>
                      <a:lnTo>
                        <a:pt x="72" y="163"/>
                      </a:lnTo>
                      <a:lnTo>
                        <a:pt x="69" y="127"/>
                      </a:lnTo>
                      <a:lnTo>
                        <a:pt x="61" y="102"/>
                      </a:lnTo>
                      <a:lnTo>
                        <a:pt x="57" y="0"/>
                      </a:lnTo>
                      <a:lnTo>
                        <a:pt x="42" y="20"/>
                      </a:lnTo>
                      <a:lnTo>
                        <a:pt x="29" y="42"/>
                      </a:lnTo>
                      <a:lnTo>
                        <a:pt x="29" y="42"/>
                      </a:lnTo>
                      <a:lnTo>
                        <a:pt x="29" y="4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0" name="Freeform 252"/>
                <p:cNvSpPr>
                  <a:spLocks/>
                </p:cNvSpPr>
                <p:nvPr/>
              </p:nvSpPr>
              <p:spPr bwMode="auto">
                <a:xfrm>
                  <a:off x="3074977" y="3249608"/>
                  <a:ext cx="60325" cy="69850"/>
                </a:xfrm>
                <a:custGeom>
                  <a:avLst/>
                  <a:gdLst/>
                  <a:ahLst/>
                  <a:cxnLst>
                    <a:cxn ang="0">
                      <a:pos x="19" y="0"/>
                    </a:cxn>
                    <a:cxn ang="0">
                      <a:pos x="4" y="12"/>
                    </a:cxn>
                    <a:cxn ang="0">
                      <a:pos x="1" y="17"/>
                    </a:cxn>
                    <a:cxn ang="0">
                      <a:pos x="0" y="31"/>
                    </a:cxn>
                    <a:cxn ang="0">
                      <a:pos x="10" y="41"/>
                    </a:cxn>
                    <a:cxn ang="0">
                      <a:pos x="27" y="44"/>
                    </a:cxn>
                    <a:cxn ang="0">
                      <a:pos x="38" y="25"/>
                    </a:cxn>
                    <a:cxn ang="0">
                      <a:pos x="31" y="6"/>
                    </a:cxn>
                    <a:cxn ang="0">
                      <a:pos x="19" y="0"/>
                    </a:cxn>
                    <a:cxn ang="0">
                      <a:pos x="19" y="0"/>
                    </a:cxn>
                    <a:cxn ang="0">
                      <a:pos x="19" y="0"/>
                    </a:cxn>
                  </a:cxnLst>
                  <a:rect l="0" t="0" r="r" b="b"/>
                  <a:pathLst>
                    <a:path w="38" h="44">
                      <a:moveTo>
                        <a:pt x="19" y="0"/>
                      </a:moveTo>
                      <a:lnTo>
                        <a:pt x="4" y="12"/>
                      </a:lnTo>
                      <a:lnTo>
                        <a:pt x="1" y="17"/>
                      </a:lnTo>
                      <a:lnTo>
                        <a:pt x="0" y="31"/>
                      </a:lnTo>
                      <a:lnTo>
                        <a:pt x="10" y="41"/>
                      </a:lnTo>
                      <a:lnTo>
                        <a:pt x="27" y="44"/>
                      </a:lnTo>
                      <a:lnTo>
                        <a:pt x="38" y="25"/>
                      </a:lnTo>
                      <a:lnTo>
                        <a:pt x="31" y="6"/>
                      </a:lnTo>
                      <a:lnTo>
                        <a:pt x="19" y="0"/>
                      </a:lnTo>
                      <a:lnTo>
                        <a:pt x="19" y="0"/>
                      </a:lnTo>
                      <a:lnTo>
                        <a:pt x="1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1" name="Freeform 253"/>
                <p:cNvSpPr>
                  <a:spLocks/>
                </p:cNvSpPr>
                <p:nvPr/>
              </p:nvSpPr>
              <p:spPr bwMode="auto">
                <a:xfrm>
                  <a:off x="5680064" y="2849558"/>
                  <a:ext cx="139700" cy="53975"/>
                </a:xfrm>
                <a:custGeom>
                  <a:avLst/>
                  <a:gdLst/>
                  <a:ahLst/>
                  <a:cxnLst>
                    <a:cxn ang="0">
                      <a:pos x="15" y="0"/>
                    </a:cxn>
                    <a:cxn ang="0">
                      <a:pos x="0" y="21"/>
                    </a:cxn>
                    <a:cxn ang="0">
                      <a:pos x="69" y="34"/>
                    </a:cxn>
                    <a:cxn ang="0">
                      <a:pos x="88" y="19"/>
                    </a:cxn>
                    <a:cxn ang="0">
                      <a:pos x="77" y="11"/>
                    </a:cxn>
                    <a:cxn ang="0">
                      <a:pos x="27" y="8"/>
                    </a:cxn>
                    <a:cxn ang="0">
                      <a:pos x="15" y="0"/>
                    </a:cxn>
                    <a:cxn ang="0">
                      <a:pos x="15" y="0"/>
                    </a:cxn>
                    <a:cxn ang="0">
                      <a:pos x="15" y="0"/>
                    </a:cxn>
                  </a:cxnLst>
                  <a:rect l="0" t="0" r="r" b="b"/>
                  <a:pathLst>
                    <a:path w="88" h="34">
                      <a:moveTo>
                        <a:pt x="15" y="0"/>
                      </a:moveTo>
                      <a:lnTo>
                        <a:pt x="0" y="21"/>
                      </a:lnTo>
                      <a:lnTo>
                        <a:pt x="69" y="34"/>
                      </a:lnTo>
                      <a:lnTo>
                        <a:pt x="88" y="19"/>
                      </a:lnTo>
                      <a:lnTo>
                        <a:pt x="77" y="11"/>
                      </a:lnTo>
                      <a:lnTo>
                        <a:pt x="27" y="8"/>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2" name="Freeform 254"/>
                <p:cNvSpPr>
                  <a:spLocks/>
                </p:cNvSpPr>
                <p:nvPr/>
              </p:nvSpPr>
              <p:spPr bwMode="auto">
                <a:xfrm>
                  <a:off x="3079739" y="3265483"/>
                  <a:ext cx="25400" cy="31750"/>
                </a:xfrm>
                <a:custGeom>
                  <a:avLst/>
                  <a:gdLst/>
                  <a:ahLst/>
                  <a:cxnLst>
                    <a:cxn ang="0">
                      <a:pos x="16" y="5"/>
                    </a:cxn>
                    <a:cxn ang="0">
                      <a:pos x="16" y="10"/>
                    </a:cxn>
                    <a:cxn ang="0">
                      <a:pos x="10" y="12"/>
                    </a:cxn>
                    <a:cxn ang="0">
                      <a:pos x="4" y="20"/>
                    </a:cxn>
                    <a:cxn ang="0">
                      <a:pos x="0" y="15"/>
                    </a:cxn>
                    <a:cxn ang="0">
                      <a:pos x="1" y="8"/>
                    </a:cxn>
                    <a:cxn ang="0">
                      <a:pos x="5" y="4"/>
                    </a:cxn>
                    <a:cxn ang="0">
                      <a:pos x="10" y="0"/>
                    </a:cxn>
                    <a:cxn ang="0">
                      <a:pos x="15" y="2"/>
                    </a:cxn>
                    <a:cxn ang="0">
                      <a:pos x="16" y="5"/>
                    </a:cxn>
                    <a:cxn ang="0">
                      <a:pos x="16" y="5"/>
                    </a:cxn>
                    <a:cxn ang="0">
                      <a:pos x="16" y="5"/>
                    </a:cxn>
                  </a:cxnLst>
                  <a:rect l="0" t="0" r="r" b="b"/>
                  <a:pathLst>
                    <a:path w="16" h="20">
                      <a:moveTo>
                        <a:pt x="16" y="5"/>
                      </a:moveTo>
                      <a:lnTo>
                        <a:pt x="16" y="10"/>
                      </a:lnTo>
                      <a:lnTo>
                        <a:pt x="10" y="12"/>
                      </a:lnTo>
                      <a:lnTo>
                        <a:pt x="4" y="20"/>
                      </a:lnTo>
                      <a:lnTo>
                        <a:pt x="0" y="15"/>
                      </a:lnTo>
                      <a:lnTo>
                        <a:pt x="1" y="8"/>
                      </a:lnTo>
                      <a:lnTo>
                        <a:pt x="5" y="4"/>
                      </a:lnTo>
                      <a:lnTo>
                        <a:pt x="10" y="0"/>
                      </a:lnTo>
                      <a:lnTo>
                        <a:pt x="15" y="2"/>
                      </a:lnTo>
                      <a:lnTo>
                        <a:pt x="16" y="5"/>
                      </a:lnTo>
                      <a:lnTo>
                        <a:pt x="16" y="5"/>
                      </a:lnTo>
                      <a:lnTo>
                        <a:pt x="16"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3" name="Freeform 255"/>
                <p:cNvSpPr>
                  <a:spLocks/>
                </p:cNvSpPr>
                <p:nvPr/>
              </p:nvSpPr>
              <p:spPr bwMode="auto">
                <a:xfrm>
                  <a:off x="5180002" y="3733795"/>
                  <a:ext cx="273050" cy="671512"/>
                </a:xfrm>
                <a:custGeom>
                  <a:avLst/>
                  <a:gdLst/>
                  <a:ahLst/>
                  <a:cxnLst>
                    <a:cxn ang="0">
                      <a:pos x="86" y="30"/>
                    </a:cxn>
                    <a:cxn ang="0">
                      <a:pos x="117" y="84"/>
                    </a:cxn>
                    <a:cxn ang="0">
                      <a:pos x="139" y="147"/>
                    </a:cxn>
                    <a:cxn ang="0">
                      <a:pos x="117" y="253"/>
                    </a:cxn>
                    <a:cxn ang="0">
                      <a:pos x="79" y="342"/>
                    </a:cxn>
                    <a:cxn ang="0">
                      <a:pos x="74" y="350"/>
                    </a:cxn>
                    <a:cxn ang="0">
                      <a:pos x="68" y="366"/>
                    </a:cxn>
                    <a:cxn ang="0">
                      <a:pos x="63" y="376"/>
                    </a:cxn>
                    <a:cxn ang="0">
                      <a:pos x="57" y="382"/>
                    </a:cxn>
                    <a:cxn ang="0">
                      <a:pos x="35" y="384"/>
                    </a:cxn>
                    <a:cxn ang="0">
                      <a:pos x="2" y="382"/>
                    </a:cxn>
                    <a:cxn ang="0">
                      <a:pos x="0" y="423"/>
                    </a:cxn>
                    <a:cxn ang="0">
                      <a:pos x="74" y="410"/>
                    </a:cxn>
                    <a:cxn ang="0">
                      <a:pos x="96" y="380"/>
                    </a:cxn>
                    <a:cxn ang="0">
                      <a:pos x="104" y="341"/>
                    </a:cxn>
                    <a:cxn ang="0">
                      <a:pos x="121" y="330"/>
                    </a:cxn>
                    <a:cxn ang="0">
                      <a:pos x="145" y="246"/>
                    </a:cxn>
                    <a:cxn ang="0">
                      <a:pos x="172" y="208"/>
                    </a:cxn>
                    <a:cxn ang="0">
                      <a:pos x="169" y="70"/>
                    </a:cxn>
                    <a:cxn ang="0">
                      <a:pos x="130" y="0"/>
                    </a:cxn>
                    <a:cxn ang="0">
                      <a:pos x="86" y="30"/>
                    </a:cxn>
                    <a:cxn ang="0">
                      <a:pos x="86" y="30"/>
                    </a:cxn>
                    <a:cxn ang="0">
                      <a:pos x="86" y="30"/>
                    </a:cxn>
                  </a:cxnLst>
                  <a:rect l="0" t="0" r="r" b="b"/>
                  <a:pathLst>
                    <a:path w="172" h="423">
                      <a:moveTo>
                        <a:pt x="86" y="30"/>
                      </a:moveTo>
                      <a:lnTo>
                        <a:pt x="117" y="84"/>
                      </a:lnTo>
                      <a:lnTo>
                        <a:pt x="139" y="147"/>
                      </a:lnTo>
                      <a:lnTo>
                        <a:pt x="117" y="253"/>
                      </a:lnTo>
                      <a:lnTo>
                        <a:pt x="79" y="342"/>
                      </a:lnTo>
                      <a:lnTo>
                        <a:pt x="74" y="350"/>
                      </a:lnTo>
                      <a:lnTo>
                        <a:pt x="68" y="366"/>
                      </a:lnTo>
                      <a:lnTo>
                        <a:pt x="63" y="376"/>
                      </a:lnTo>
                      <a:lnTo>
                        <a:pt x="57" y="382"/>
                      </a:lnTo>
                      <a:lnTo>
                        <a:pt x="35" y="384"/>
                      </a:lnTo>
                      <a:lnTo>
                        <a:pt x="2" y="382"/>
                      </a:lnTo>
                      <a:lnTo>
                        <a:pt x="0" y="423"/>
                      </a:lnTo>
                      <a:lnTo>
                        <a:pt x="74" y="410"/>
                      </a:lnTo>
                      <a:lnTo>
                        <a:pt x="96" y="380"/>
                      </a:lnTo>
                      <a:lnTo>
                        <a:pt x="104" y="341"/>
                      </a:lnTo>
                      <a:lnTo>
                        <a:pt x="121" y="330"/>
                      </a:lnTo>
                      <a:lnTo>
                        <a:pt x="145" y="246"/>
                      </a:lnTo>
                      <a:lnTo>
                        <a:pt x="172" y="208"/>
                      </a:lnTo>
                      <a:lnTo>
                        <a:pt x="169" y="70"/>
                      </a:lnTo>
                      <a:lnTo>
                        <a:pt x="130" y="0"/>
                      </a:lnTo>
                      <a:lnTo>
                        <a:pt x="86" y="30"/>
                      </a:lnTo>
                      <a:lnTo>
                        <a:pt x="86" y="30"/>
                      </a:lnTo>
                      <a:lnTo>
                        <a:pt x="86" y="3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4" name="Freeform 256"/>
                <p:cNvSpPr>
                  <a:spLocks/>
                </p:cNvSpPr>
                <p:nvPr/>
              </p:nvSpPr>
              <p:spPr bwMode="auto">
                <a:xfrm>
                  <a:off x="3281352" y="2722558"/>
                  <a:ext cx="203200" cy="123825"/>
                </a:xfrm>
                <a:custGeom>
                  <a:avLst/>
                  <a:gdLst/>
                  <a:ahLst/>
                  <a:cxnLst>
                    <a:cxn ang="0">
                      <a:pos x="9" y="0"/>
                    </a:cxn>
                    <a:cxn ang="0">
                      <a:pos x="31" y="11"/>
                    </a:cxn>
                    <a:cxn ang="0">
                      <a:pos x="64" y="13"/>
                    </a:cxn>
                    <a:cxn ang="0">
                      <a:pos x="88" y="16"/>
                    </a:cxn>
                    <a:cxn ang="0">
                      <a:pos x="101" y="19"/>
                    </a:cxn>
                    <a:cxn ang="0">
                      <a:pos x="118" y="32"/>
                    </a:cxn>
                    <a:cxn ang="0">
                      <a:pos x="126" y="40"/>
                    </a:cxn>
                    <a:cxn ang="0">
                      <a:pos x="128" y="47"/>
                    </a:cxn>
                    <a:cxn ang="0">
                      <a:pos x="123" y="63"/>
                    </a:cxn>
                    <a:cxn ang="0">
                      <a:pos x="104" y="78"/>
                    </a:cxn>
                    <a:cxn ang="0">
                      <a:pos x="89" y="75"/>
                    </a:cxn>
                    <a:cxn ang="0">
                      <a:pos x="67" y="62"/>
                    </a:cxn>
                    <a:cxn ang="0">
                      <a:pos x="32" y="49"/>
                    </a:cxn>
                    <a:cxn ang="0">
                      <a:pos x="15" y="40"/>
                    </a:cxn>
                    <a:cxn ang="0">
                      <a:pos x="5" y="28"/>
                    </a:cxn>
                    <a:cxn ang="0">
                      <a:pos x="0" y="16"/>
                    </a:cxn>
                    <a:cxn ang="0">
                      <a:pos x="6" y="4"/>
                    </a:cxn>
                    <a:cxn ang="0">
                      <a:pos x="9" y="0"/>
                    </a:cxn>
                    <a:cxn ang="0">
                      <a:pos x="9" y="0"/>
                    </a:cxn>
                    <a:cxn ang="0">
                      <a:pos x="9" y="0"/>
                    </a:cxn>
                  </a:cxnLst>
                  <a:rect l="0" t="0" r="r" b="b"/>
                  <a:pathLst>
                    <a:path w="128" h="78">
                      <a:moveTo>
                        <a:pt x="9" y="0"/>
                      </a:moveTo>
                      <a:lnTo>
                        <a:pt x="31" y="11"/>
                      </a:lnTo>
                      <a:lnTo>
                        <a:pt x="64" y="13"/>
                      </a:lnTo>
                      <a:lnTo>
                        <a:pt x="88" y="16"/>
                      </a:lnTo>
                      <a:lnTo>
                        <a:pt x="101" y="19"/>
                      </a:lnTo>
                      <a:lnTo>
                        <a:pt x="118" y="32"/>
                      </a:lnTo>
                      <a:lnTo>
                        <a:pt x="126" y="40"/>
                      </a:lnTo>
                      <a:lnTo>
                        <a:pt x="128" y="47"/>
                      </a:lnTo>
                      <a:lnTo>
                        <a:pt x="123" y="63"/>
                      </a:lnTo>
                      <a:lnTo>
                        <a:pt x="104" y="78"/>
                      </a:lnTo>
                      <a:lnTo>
                        <a:pt x="89" y="75"/>
                      </a:lnTo>
                      <a:lnTo>
                        <a:pt x="67" y="62"/>
                      </a:lnTo>
                      <a:lnTo>
                        <a:pt x="32" y="49"/>
                      </a:lnTo>
                      <a:lnTo>
                        <a:pt x="15" y="40"/>
                      </a:lnTo>
                      <a:lnTo>
                        <a:pt x="5" y="28"/>
                      </a:lnTo>
                      <a:lnTo>
                        <a:pt x="0" y="16"/>
                      </a:lnTo>
                      <a:lnTo>
                        <a:pt x="6" y="4"/>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5" name="Freeform 257"/>
                <p:cNvSpPr>
                  <a:spLocks/>
                </p:cNvSpPr>
                <p:nvPr/>
              </p:nvSpPr>
              <p:spPr bwMode="auto">
                <a:xfrm>
                  <a:off x="5172064" y="4337045"/>
                  <a:ext cx="90487" cy="57150"/>
                </a:xfrm>
                <a:custGeom>
                  <a:avLst/>
                  <a:gdLst/>
                  <a:ahLst/>
                  <a:cxnLst>
                    <a:cxn ang="0">
                      <a:pos x="8" y="2"/>
                    </a:cxn>
                    <a:cxn ang="0">
                      <a:pos x="53" y="4"/>
                    </a:cxn>
                    <a:cxn ang="0">
                      <a:pos x="57" y="17"/>
                    </a:cxn>
                    <a:cxn ang="0">
                      <a:pos x="53" y="27"/>
                    </a:cxn>
                    <a:cxn ang="0">
                      <a:pos x="16" y="36"/>
                    </a:cxn>
                    <a:cxn ang="0">
                      <a:pos x="0" y="21"/>
                    </a:cxn>
                    <a:cxn ang="0">
                      <a:pos x="2" y="0"/>
                    </a:cxn>
                    <a:cxn ang="0">
                      <a:pos x="8" y="2"/>
                    </a:cxn>
                    <a:cxn ang="0">
                      <a:pos x="8" y="2"/>
                    </a:cxn>
                    <a:cxn ang="0">
                      <a:pos x="8" y="2"/>
                    </a:cxn>
                  </a:cxnLst>
                  <a:rect l="0" t="0" r="r" b="b"/>
                  <a:pathLst>
                    <a:path w="57" h="36">
                      <a:moveTo>
                        <a:pt x="8" y="2"/>
                      </a:moveTo>
                      <a:lnTo>
                        <a:pt x="53" y="4"/>
                      </a:lnTo>
                      <a:lnTo>
                        <a:pt x="57" y="17"/>
                      </a:lnTo>
                      <a:lnTo>
                        <a:pt x="53" y="27"/>
                      </a:lnTo>
                      <a:lnTo>
                        <a:pt x="16" y="36"/>
                      </a:lnTo>
                      <a:lnTo>
                        <a:pt x="0" y="21"/>
                      </a:lnTo>
                      <a:lnTo>
                        <a:pt x="2" y="0"/>
                      </a:lnTo>
                      <a:lnTo>
                        <a:pt x="8" y="2"/>
                      </a:lnTo>
                      <a:lnTo>
                        <a:pt x="8" y="2"/>
                      </a:lnTo>
                      <a:lnTo>
                        <a:pt x="8"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6" name="Freeform 258"/>
                <p:cNvSpPr>
                  <a:spLocks/>
                </p:cNvSpPr>
                <p:nvPr/>
              </p:nvSpPr>
              <p:spPr bwMode="auto">
                <a:xfrm>
                  <a:off x="3284527" y="2733670"/>
                  <a:ext cx="61912" cy="60325"/>
                </a:xfrm>
                <a:custGeom>
                  <a:avLst/>
                  <a:gdLst/>
                  <a:ahLst/>
                  <a:cxnLst>
                    <a:cxn ang="0">
                      <a:pos x="13" y="2"/>
                    </a:cxn>
                    <a:cxn ang="0">
                      <a:pos x="39" y="16"/>
                    </a:cxn>
                    <a:cxn ang="0">
                      <a:pos x="39" y="28"/>
                    </a:cxn>
                    <a:cxn ang="0">
                      <a:pos x="29" y="38"/>
                    </a:cxn>
                    <a:cxn ang="0">
                      <a:pos x="19" y="35"/>
                    </a:cxn>
                    <a:cxn ang="0">
                      <a:pos x="9" y="25"/>
                    </a:cxn>
                    <a:cxn ang="0">
                      <a:pos x="1" y="11"/>
                    </a:cxn>
                    <a:cxn ang="0">
                      <a:pos x="0" y="0"/>
                    </a:cxn>
                    <a:cxn ang="0">
                      <a:pos x="13" y="2"/>
                    </a:cxn>
                    <a:cxn ang="0">
                      <a:pos x="13" y="2"/>
                    </a:cxn>
                    <a:cxn ang="0">
                      <a:pos x="13" y="2"/>
                    </a:cxn>
                  </a:cxnLst>
                  <a:rect l="0" t="0" r="r" b="b"/>
                  <a:pathLst>
                    <a:path w="39" h="38">
                      <a:moveTo>
                        <a:pt x="13" y="2"/>
                      </a:moveTo>
                      <a:lnTo>
                        <a:pt x="39" y="16"/>
                      </a:lnTo>
                      <a:lnTo>
                        <a:pt x="39" y="28"/>
                      </a:lnTo>
                      <a:lnTo>
                        <a:pt x="29" y="38"/>
                      </a:lnTo>
                      <a:lnTo>
                        <a:pt x="19" y="35"/>
                      </a:lnTo>
                      <a:lnTo>
                        <a:pt x="9" y="25"/>
                      </a:lnTo>
                      <a:lnTo>
                        <a:pt x="1" y="11"/>
                      </a:lnTo>
                      <a:lnTo>
                        <a:pt x="0" y="0"/>
                      </a:lnTo>
                      <a:lnTo>
                        <a:pt x="13" y="2"/>
                      </a:lnTo>
                      <a:lnTo>
                        <a:pt x="13" y="2"/>
                      </a:lnTo>
                      <a:lnTo>
                        <a:pt x="13"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7" name="Freeform 259"/>
                <p:cNvSpPr>
                  <a:spLocks/>
                </p:cNvSpPr>
                <p:nvPr/>
              </p:nvSpPr>
              <p:spPr bwMode="auto">
                <a:xfrm>
                  <a:off x="3360727" y="2795583"/>
                  <a:ext cx="90487" cy="49212"/>
                </a:xfrm>
                <a:custGeom>
                  <a:avLst/>
                  <a:gdLst/>
                  <a:ahLst/>
                  <a:cxnLst>
                    <a:cxn ang="0">
                      <a:pos x="8" y="0"/>
                    </a:cxn>
                    <a:cxn ang="0">
                      <a:pos x="37" y="7"/>
                    </a:cxn>
                    <a:cxn ang="0">
                      <a:pos x="57" y="16"/>
                    </a:cxn>
                    <a:cxn ang="0">
                      <a:pos x="53" y="28"/>
                    </a:cxn>
                    <a:cxn ang="0">
                      <a:pos x="44" y="31"/>
                    </a:cxn>
                    <a:cxn ang="0">
                      <a:pos x="16" y="16"/>
                    </a:cxn>
                    <a:cxn ang="0">
                      <a:pos x="0" y="9"/>
                    </a:cxn>
                    <a:cxn ang="0">
                      <a:pos x="8" y="0"/>
                    </a:cxn>
                    <a:cxn ang="0">
                      <a:pos x="8" y="0"/>
                    </a:cxn>
                    <a:cxn ang="0">
                      <a:pos x="8" y="0"/>
                    </a:cxn>
                  </a:cxnLst>
                  <a:rect l="0" t="0" r="r" b="b"/>
                  <a:pathLst>
                    <a:path w="57" h="31">
                      <a:moveTo>
                        <a:pt x="8" y="0"/>
                      </a:moveTo>
                      <a:lnTo>
                        <a:pt x="37" y="7"/>
                      </a:lnTo>
                      <a:lnTo>
                        <a:pt x="57" y="16"/>
                      </a:lnTo>
                      <a:lnTo>
                        <a:pt x="53" y="28"/>
                      </a:lnTo>
                      <a:lnTo>
                        <a:pt x="44" y="31"/>
                      </a:lnTo>
                      <a:lnTo>
                        <a:pt x="16" y="16"/>
                      </a:lnTo>
                      <a:lnTo>
                        <a:pt x="0" y="9"/>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8" name="Freeform 260"/>
                <p:cNvSpPr>
                  <a:spLocks/>
                </p:cNvSpPr>
                <p:nvPr/>
              </p:nvSpPr>
              <p:spPr bwMode="auto">
                <a:xfrm>
                  <a:off x="3409939" y="2760658"/>
                  <a:ext cx="77787" cy="69850"/>
                </a:xfrm>
                <a:custGeom>
                  <a:avLst/>
                  <a:gdLst/>
                  <a:ahLst/>
                  <a:cxnLst>
                    <a:cxn ang="0">
                      <a:pos x="24" y="0"/>
                    </a:cxn>
                    <a:cxn ang="0">
                      <a:pos x="39" y="8"/>
                    </a:cxn>
                    <a:cxn ang="0">
                      <a:pos x="49" y="22"/>
                    </a:cxn>
                    <a:cxn ang="0">
                      <a:pos x="39" y="39"/>
                    </a:cxn>
                    <a:cxn ang="0">
                      <a:pos x="29" y="44"/>
                    </a:cxn>
                    <a:cxn ang="0">
                      <a:pos x="16" y="40"/>
                    </a:cxn>
                    <a:cxn ang="0">
                      <a:pos x="0" y="35"/>
                    </a:cxn>
                    <a:cxn ang="0">
                      <a:pos x="8" y="26"/>
                    </a:cxn>
                    <a:cxn ang="0">
                      <a:pos x="18" y="11"/>
                    </a:cxn>
                    <a:cxn ang="0">
                      <a:pos x="24" y="18"/>
                    </a:cxn>
                    <a:cxn ang="0">
                      <a:pos x="24" y="0"/>
                    </a:cxn>
                    <a:cxn ang="0">
                      <a:pos x="24" y="0"/>
                    </a:cxn>
                    <a:cxn ang="0">
                      <a:pos x="24" y="0"/>
                    </a:cxn>
                  </a:cxnLst>
                  <a:rect l="0" t="0" r="r" b="b"/>
                  <a:pathLst>
                    <a:path w="49" h="44">
                      <a:moveTo>
                        <a:pt x="24" y="0"/>
                      </a:moveTo>
                      <a:lnTo>
                        <a:pt x="39" y="8"/>
                      </a:lnTo>
                      <a:lnTo>
                        <a:pt x="49" y="22"/>
                      </a:lnTo>
                      <a:lnTo>
                        <a:pt x="39" y="39"/>
                      </a:lnTo>
                      <a:lnTo>
                        <a:pt x="29" y="44"/>
                      </a:lnTo>
                      <a:lnTo>
                        <a:pt x="16" y="40"/>
                      </a:lnTo>
                      <a:lnTo>
                        <a:pt x="0" y="35"/>
                      </a:lnTo>
                      <a:lnTo>
                        <a:pt x="8" y="26"/>
                      </a:lnTo>
                      <a:lnTo>
                        <a:pt x="18" y="11"/>
                      </a:lnTo>
                      <a:lnTo>
                        <a:pt x="24" y="18"/>
                      </a:lnTo>
                      <a:lnTo>
                        <a:pt x="24" y="0"/>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89" name="Freeform 261"/>
                <p:cNvSpPr>
                  <a:spLocks/>
                </p:cNvSpPr>
                <p:nvPr/>
              </p:nvSpPr>
              <p:spPr bwMode="auto">
                <a:xfrm>
                  <a:off x="5151427" y="4333870"/>
                  <a:ext cx="171450" cy="90487"/>
                </a:xfrm>
                <a:custGeom>
                  <a:avLst/>
                  <a:gdLst/>
                  <a:ahLst/>
                  <a:cxnLst>
                    <a:cxn ang="0">
                      <a:pos x="22" y="6"/>
                    </a:cxn>
                    <a:cxn ang="0">
                      <a:pos x="26" y="23"/>
                    </a:cxn>
                    <a:cxn ang="0">
                      <a:pos x="37" y="28"/>
                    </a:cxn>
                    <a:cxn ang="0">
                      <a:pos x="58" y="30"/>
                    </a:cxn>
                    <a:cxn ang="0">
                      <a:pos x="108" y="19"/>
                    </a:cxn>
                    <a:cxn ang="0">
                      <a:pos x="91" y="40"/>
                    </a:cxn>
                    <a:cxn ang="0">
                      <a:pos x="65" y="52"/>
                    </a:cxn>
                    <a:cxn ang="0">
                      <a:pos x="15" y="57"/>
                    </a:cxn>
                    <a:cxn ang="0">
                      <a:pos x="0" y="44"/>
                    </a:cxn>
                    <a:cxn ang="0">
                      <a:pos x="4" y="26"/>
                    </a:cxn>
                    <a:cxn ang="0">
                      <a:pos x="10" y="12"/>
                    </a:cxn>
                    <a:cxn ang="0">
                      <a:pos x="24" y="0"/>
                    </a:cxn>
                    <a:cxn ang="0">
                      <a:pos x="22" y="6"/>
                    </a:cxn>
                    <a:cxn ang="0">
                      <a:pos x="22" y="6"/>
                    </a:cxn>
                    <a:cxn ang="0">
                      <a:pos x="22" y="6"/>
                    </a:cxn>
                  </a:cxnLst>
                  <a:rect l="0" t="0" r="r" b="b"/>
                  <a:pathLst>
                    <a:path w="108" h="57">
                      <a:moveTo>
                        <a:pt x="22" y="6"/>
                      </a:moveTo>
                      <a:lnTo>
                        <a:pt x="26" y="23"/>
                      </a:lnTo>
                      <a:lnTo>
                        <a:pt x="37" y="28"/>
                      </a:lnTo>
                      <a:lnTo>
                        <a:pt x="58" y="30"/>
                      </a:lnTo>
                      <a:lnTo>
                        <a:pt x="108" y="19"/>
                      </a:lnTo>
                      <a:lnTo>
                        <a:pt x="91" y="40"/>
                      </a:lnTo>
                      <a:lnTo>
                        <a:pt x="65" y="52"/>
                      </a:lnTo>
                      <a:lnTo>
                        <a:pt x="15" y="57"/>
                      </a:lnTo>
                      <a:lnTo>
                        <a:pt x="0" y="44"/>
                      </a:lnTo>
                      <a:lnTo>
                        <a:pt x="4" y="26"/>
                      </a:lnTo>
                      <a:lnTo>
                        <a:pt x="10" y="12"/>
                      </a:lnTo>
                      <a:lnTo>
                        <a:pt x="24" y="0"/>
                      </a:lnTo>
                      <a:lnTo>
                        <a:pt x="22" y="6"/>
                      </a:lnTo>
                      <a:lnTo>
                        <a:pt x="22" y="6"/>
                      </a:lnTo>
                      <a:lnTo>
                        <a:pt x="22"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0" name="Freeform 262"/>
                <p:cNvSpPr>
                  <a:spLocks/>
                </p:cNvSpPr>
                <p:nvPr/>
              </p:nvSpPr>
              <p:spPr bwMode="auto">
                <a:xfrm>
                  <a:off x="4386252" y="4454520"/>
                  <a:ext cx="71437" cy="39687"/>
                </a:xfrm>
                <a:custGeom>
                  <a:avLst/>
                  <a:gdLst/>
                  <a:ahLst/>
                  <a:cxnLst>
                    <a:cxn ang="0">
                      <a:pos x="45" y="13"/>
                    </a:cxn>
                    <a:cxn ang="0">
                      <a:pos x="38" y="25"/>
                    </a:cxn>
                    <a:cxn ang="0">
                      <a:pos x="21" y="23"/>
                    </a:cxn>
                    <a:cxn ang="0">
                      <a:pos x="0" y="12"/>
                    </a:cxn>
                    <a:cxn ang="0">
                      <a:pos x="5" y="0"/>
                    </a:cxn>
                    <a:cxn ang="0">
                      <a:pos x="33" y="10"/>
                    </a:cxn>
                    <a:cxn ang="0">
                      <a:pos x="45" y="13"/>
                    </a:cxn>
                    <a:cxn ang="0">
                      <a:pos x="45" y="13"/>
                    </a:cxn>
                    <a:cxn ang="0">
                      <a:pos x="45" y="13"/>
                    </a:cxn>
                  </a:cxnLst>
                  <a:rect l="0" t="0" r="r" b="b"/>
                  <a:pathLst>
                    <a:path w="45" h="25">
                      <a:moveTo>
                        <a:pt x="45" y="13"/>
                      </a:moveTo>
                      <a:lnTo>
                        <a:pt x="38" y="25"/>
                      </a:lnTo>
                      <a:lnTo>
                        <a:pt x="21" y="23"/>
                      </a:lnTo>
                      <a:lnTo>
                        <a:pt x="0" y="12"/>
                      </a:lnTo>
                      <a:lnTo>
                        <a:pt x="5" y="0"/>
                      </a:lnTo>
                      <a:lnTo>
                        <a:pt x="33" y="10"/>
                      </a:lnTo>
                      <a:lnTo>
                        <a:pt x="45" y="13"/>
                      </a:lnTo>
                      <a:lnTo>
                        <a:pt x="45" y="13"/>
                      </a:lnTo>
                      <a:lnTo>
                        <a:pt x="45"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1" name="Freeform 263"/>
                <p:cNvSpPr>
                  <a:spLocks/>
                </p:cNvSpPr>
                <p:nvPr/>
              </p:nvSpPr>
              <p:spPr bwMode="auto">
                <a:xfrm>
                  <a:off x="4378314" y="4486270"/>
                  <a:ext cx="74612" cy="42862"/>
                </a:xfrm>
                <a:custGeom>
                  <a:avLst/>
                  <a:gdLst/>
                  <a:ahLst/>
                  <a:cxnLst>
                    <a:cxn ang="0">
                      <a:pos x="41" y="11"/>
                    </a:cxn>
                    <a:cxn ang="0">
                      <a:pos x="19" y="9"/>
                    </a:cxn>
                    <a:cxn ang="0">
                      <a:pos x="2" y="0"/>
                    </a:cxn>
                    <a:cxn ang="0">
                      <a:pos x="0" y="27"/>
                    </a:cxn>
                    <a:cxn ang="0">
                      <a:pos x="25" y="27"/>
                    </a:cxn>
                    <a:cxn ang="0">
                      <a:pos x="46" y="20"/>
                    </a:cxn>
                    <a:cxn ang="0">
                      <a:pos x="47" y="15"/>
                    </a:cxn>
                    <a:cxn ang="0">
                      <a:pos x="41" y="11"/>
                    </a:cxn>
                    <a:cxn ang="0">
                      <a:pos x="41" y="11"/>
                    </a:cxn>
                    <a:cxn ang="0">
                      <a:pos x="41" y="11"/>
                    </a:cxn>
                  </a:cxnLst>
                  <a:rect l="0" t="0" r="r" b="b"/>
                  <a:pathLst>
                    <a:path w="47" h="27">
                      <a:moveTo>
                        <a:pt x="41" y="11"/>
                      </a:moveTo>
                      <a:lnTo>
                        <a:pt x="19" y="9"/>
                      </a:lnTo>
                      <a:lnTo>
                        <a:pt x="2" y="0"/>
                      </a:lnTo>
                      <a:lnTo>
                        <a:pt x="0" y="27"/>
                      </a:lnTo>
                      <a:lnTo>
                        <a:pt x="25" y="27"/>
                      </a:lnTo>
                      <a:lnTo>
                        <a:pt x="46" y="20"/>
                      </a:lnTo>
                      <a:lnTo>
                        <a:pt x="47" y="15"/>
                      </a:lnTo>
                      <a:lnTo>
                        <a:pt x="41" y="11"/>
                      </a:lnTo>
                      <a:lnTo>
                        <a:pt x="41" y="11"/>
                      </a:lnTo>
                      <a:lnTo>
                        <a:pt x="4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2" name="Freeform 264"/>
                <p:cNvSpPr>
                  <a:spLocks/>
                </p:cNvSpPr>
                <p:nvPr/>
              </p:nvSpPr>
              <p:spPr bwMode="auto">
                <a:xfrm>
                  <a:off x="4184639" y="4606920"/>
                  <a:ext cx="28575" cy="50800"/>
                </a:xfrm>
                <a:custGeom>
                  <a:avLst/>
                  <a:gdLst/>
                  <a:ahLst/>
                  <a:cxnLst>
                    <a:cxn ang="0">
                      <a:pos x="15" y="0"/>
                    </a:cxn>
                    <a:cxn ang="0">
                      <a:pos x="3" y="15"/>
                    </a:cxn>
                    <a:cxn ang="0">
                      <a:pos x="0" y="26"/>
                    </a:cxn>
                    <a:cxn ang="0">
                      <a:pos x="3" y="32"/>
                    </a:cxn>
                    <a:cxn ang="0">
                      <a:pos x="10" y="21"/>
                    </a:cxn>
                    <a:cxn ang="0">
                      <a:pos x="18" y="8"/>
                    </a:cxn>
                    <a:cxn ang="0">
                      <a:pos x="17" y="0"/>
                    </a:cxn>
                    <a:cxn ang="0">
                      <a:pos x="15" y="0"/>
                    </a:cxn>
                    <a:cxn ang="0">
                      <a:pos x="15" y="0"/>
                    </a:cxn>
                    <a:cxn ang="0">
                      <a:pos x="15" y="0"/>
                    </a:cxn>
                  </a:cxnLst>
                  <a:rect l="0" t="0" r="r" b="b"/>
                  <a:pathLst>
                    <a:path w="18" h="32">
                      <a:moveTo>
                        <a:pt x="15" y="0"/>
                      </a:moveTo>
                      <a:lnTo>
                        <a:pt x="3" y="15"/>
                      </a:lnTo>
                      <a:lnTo>
                        <a:pt x="0" y="26"/>
                      </a:lnTo>
                      <a:lnTo>
                        <a:pt x="3" y="32"/>
                      </a:lnTo>
                      <a:lnTo>
                        <a:pt x="10" y="21"/>
                      </a:lnTo>
                      <a:lnTo>
                        <a:pt x="18" y="8"/>
                      </a:lnTo>
                      <a:lnTo>
                        <a:pt x="17" y="0"/>
                      </a:lnTo>
                      <a:lnTo>
                        <a:pt x="15" y="0"/>
                      </a:lnTo>
                      <a:lnTo>
                        <a:pt x="15" y="0"/>
                      </a:lnTo>
                      <a:lnTo>
                        <a:pt x="1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3" name="Freeform 267"/>
                <p:cNvSpPr>
                  <a:spLocks/>
                </p:cNvSpPr>
                <p:nvPr/>
              </p:nvSpPr>
              <p:spPr bwMode="auto">
                <a:xfrm>
                  <a:off x="3600439" y="3021008"/>
                  <a:ext cx="65087" cy="214312"/>
                </a:xfrm>
                <a:custGeom>
                  <a:avLst/>
                  <a:gdLst/>
                  <a:ahLst/>
                  <a:cxnLst>
                    <a:cxn ang="0">
                      <a:pos x="21" y="5"/>
                    </a:cxn>
                    <a:cxn ang="0">
                      <a:pos x="11" y="58"/>
                    </a:cxn>
                    <a:cxn ang="0">
                      <a:pos x="4" y="102"/>
                    </a:cxn>
                    <a:cxn ang="0">
                      <a:pos x="0" y="135"/>
                    </a:cxn>
                    <a:cxn ang="0">
                      <a:pos x="22" y="94"/>
                    </a:cxn>
                    <a:cxn ang="0">
                      <a:pos x="32" y="46"/>
                    </a:cxn>
                    <a:cxn ang="0">
                      <a:pos x="40" y="22"/>
                    </a:cxn>
                    <a:cxn ang="0">
                      <a:pos x="41" y="10"/>
                    </a:cxn>
                    <a:cxn ang="0">
                      <a:pos x="34" y="0"/>
                    </a:cxn>
                    <a:cxn ang="0">
                      <a:pos x="21" y="5"/>
                    </a:cxn>
                    <a:cxn ang="0">
                      <a:pos x="21" y="5"/>
                    </a:cxn>
                    <a:cxn ang="0">
                      <a:pos x="21" y="5"/>
                    </a:cxn>
                  </a:cxnLst>
                  <a:rect l="0" t="0" r="r" b="b"/>
                  <a:pathLst>
                    <a:path w="41" h="135">
                      <a:moveTo>
                        <a:pt x="21" y="5"/>
                      </a:moveTo>
                      <a:lnTo>
                        <a:pt x="11" y="58"/>
                      </a:lnTo>
                      <a:lnTo>
                        <a:pt x="4" y="102"/>
                      </a:lnTo>
                      <a:lnTo>
                        <a:pt x="0" y="135"/>
                      </a:lnTo>
                      <a:lnTo>
                        <a:pt x="22" y="94"/>
                      </a:lnTo>
                      <a:lnTo>
                        <a:pt x="32" y="46"/>
                      </a:lnTo>
                      <a:lnTo>
                        <a:pt x="40" y="22"/>
                      </a:lnTo>
                      <a:lnTo>
                        <a:pt x="41" y="10"/>
                      </a:lnTo>
                      <a:lnTo>
                        <a:pt x="34" y="0"/>
                      </a:lnTo>
                      <a:lnTo>
                        <a:pt x="21" y="5"/>
                      </a:lnTo>
                      <a:lnTo>
                        <a:pt x="21" y="5"/>
                      </a:lnTo>
                      <a:lnTo>
                        <a:pt x="21" y="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4" name="Freeform 268"/>
                <p:cNvSpPr>
                  <a:spLocks/>
                </p:cNvSpPr>
                <p:nvPr/>
              </p:nvSpPr>
              <p:spPr bwMode="auto">
                <a:xfrm>
                  <a:off x="3570277" y="3213095"/>
                  <a:ext cx="60325" cy="122237"/>
                </a:xfrm>
                <a:custGeom>
                  <a:avLst/>
                  <a:gdLst/>
                  <a:ahLst/>
                  <a:cxnLst>
                    <a:cxn ang="0">
                      <a:pos x="13" y="0"/>
                    </a:cxn>
                    <a:cxn ang="0">
                      <a:pos x="14" y="25"/>
                    </a:cxn>
                    <a:cxn ang="0">
                      <a:pos x="24" y="25"/>
                    </a:cxn>
                    <a:cxn ang="0">
                      <a:pos x="38" y="4"/>
                    </a:cxn>
                    <a:cxn ang="0">
                      <a:pos x="27" y="57"/>
                    </a:cxn>
                    <a:cxn ang="0">
                      <a:pos x="21" y="68"/>
                    </a:cxn>
                    <a:cxn ang="0">
                      <a:pos x="23" y="77"/>
                    </a:cxn>
                    <a:cxn ang="0">
                      <a:pos x="2" y="72"/>
                    </a:cxn>
                    <a:cxn ang="0">
                      <a:pos x="0" y="41"/>
                    </a:cxn>
                    <a:cxn ang="0">
                      <a:pos x="13" y="0"/>
                    </a:cxn>
                    <a:cxn ang="0">
                      <a:pos x="13" y="0"/>
                    </a:cxn>
                    <a:cxn ang="0">
                      <a:pos x="13" y="0"/>
                    </a:cxn>
                  </a:cxnLst>
                  <a:rect l="0" t="0" r="r" b="b"/>
                  <a:pathLst>
                    <a:path w="38" h="77">
                      <a:moveTo>
                        <a:pt x="13" y="0"/>
                      </a:moveTo>
                      <a:lnTo>
                        <a:pt x="14" y="25"/>
                      </a:lnTo>
                      <a:lnTo>
                        <a:pt x="24" y="25"/>
                      </a:lnTo>
                      <a:lnTo>
                        <a:pt x="38" y="4"/>
                      </a:lnTo>
                      <a:lnTo>
                        <a:pt x="27" y="57"/>
                      </a:lnTo>
                      <a:lnTo>
                        <a:pt x="21" y="68"/>
                      </a:lnTo>
                      <a:lnTo>
                        <a:pt x="23" y="77"/>
                      </a:lnTo>
                      <a:lnTo>
                        <a:pt x="2" y="72"/>
                      </a:lnTo>
                      <a:lnTo>
                        <a:pt x="0" y="41"/>
                      </a:lnTo>
                      <a:lnTo>
                        <a:pt x="13" y="0"/>
                      </a:lnTo>
                      <a:lnTo>
                        <a:pt x="13" y="0"/>
                      </a:lnTo>
                      <a:lnTo>
                        <a:pt x="1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5" name="Freeform 270"/>
                <p:cNvSpPr>
                  <a:spLocks/>
                </p:cNvSpPr>
                <p:nvPr/>
              </p:nvSpPr>
              <p:spPr bwMode="auto">
                <a:xfrm>
                  <a:off x="3630602" y="2874958"/>
                  <a:ext cx="90487" cy="161925"/>
                </a:xfrm>
                <a:custGeom>
                  <a:avLst/>
                  <a:gdLst/>
                  <a:ahLst/>
                  <a:cxnLst>
                    <a:cxn ang="0">
                      <a:pos x="31" y="0"/>
                    </a:cxn>
                    <a:cxn ang="0">
                      <a:pos x="57" y="13"/>
                    </a:cxn>
                    <a:cxn ang="0">
                      <a:pos x="51" y="47"/>
                    </a:cxn>
                    <a:cxn ang="0">
                      <a:pos x="38" y="83"/>
                    </a:cxn>
                    <a:cxn ang="0">
                      <a:pos x="29" y="102"/>
                    </a:cxn>
                    <a:cxn ang="0">
                      <a:pos x="28" y="88"/>
                    </a:cxn>
                    <a:cxn ang="0">
                      <a:pos x="14" y="87"/>
                    </a:cxn>
                    <a:cxn ang="0">
                      <a:pos x="0" y="93"/>
                    </a:cxn>
                    <a:cxn ang="0">
                      <a:pos x="15" y="38"/>
                    </a:cxn>
                    <a:cxn ang="0">
                      <a:pos x="24" y="12"/>
                    </a:cxn>
                    <a:cxn ang="0">
                      <a:pos x="31" y="0"/>
                    </a:cxn>
                    <a:cxn ang="0">
                      <a:pos x="31" y="0"/>
                    </a:cxn>
                    <a:cxn ang="0">
                      <a:pos x="31" y="0"/>
                    </a:cxn>
                  </a:cxnLst>
                  <a:rect l="0" t="0" r="r" b="b"/>
                  <a:pathLst>
                    <a:path w="57" h="102">
                      <a:moveTo>
                        <a:pt x="31" y="0"/>
                      </a:moveTo>
                      <a:lnTo>
                        <a:pt x="57" y="13"/>
                      </a:lnTo>
                      <a:lnTo>
                        <a:pt x="51" y="47"/>
                      </a:lnTo>
                      <a:lnTo>
                        <a:pt x="38" y="83"/>
                      </a:lnTo>
                      <a:lnTo>
                        <a:pt x="29" y="102"/>
                      </a:lnTo>
                      <a:lnTo>
                        <a:pt x="28" y="88"/>
                      </a:lnTo>
                      <a:lnTo>
                        <a:pt x="14" y="87"/>
                      </a:lnTo>
                      <a:lnTo>
                        <a:pt x="0" y="93"/>
                      </a:lnTo>
                      <a:lnTo>
                        <a:pt x="15" y="38"/>
                      </a:lnTo>
                      <a:lnTo>
                        <a:pt x="24" y="12"/>
                      </a:lnTo>
                      <a:lnTo>
                        <a:pt x="31" y="0"/>
                      </a:lnTo>
                      <a:lnTo>
                        <a:pt x="31" y="0"/>
                      </a:lnTo>
                      <a:lnTo>
                        <a:pt x="3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6" name="Freeform 271"/>
                <p:cNvSpPr>
                  <a:spLocks/>
                </p:cNvSpPr>
                <p:nvPr/>
              </p:nvSpPr>
              <p:spPr bwMode="auto">
                <a:xfrm>
                  <a:off x="3095614" y="2835270"/>
                  <a:ext cx="492125" cy="566737"/>
                </a:xfrm>
                <a:custGeom>
                  <a:avLst/>
                  <a:gdLst/>
                  <a:ahLst/>
                  <a:cxnLst>
                    <a:cxn ang="0">
                      <a:pos x="171" y="13"/>
                    </a:cxn>
                    <a:cxn ang="0">
                      <a:pos x="164" y="29"/>
                    </a:cxn>
                    <a:cxn ang="0">
                      <a:pos x="148" y="35"/>
                    </a:cxn>
                    <a:cxn ang="0">
                      <a:pos x="139" y="40"/>
                    </a:cxn>
                    <a:cxn ang="0">
                      <a:pos x="128" y="57"/>
                    </a:cxn>
                    <a:cxn ang="0">
                      <a:pos x="114" y="77"/>
                    </a:cxn>
                    <a:cxn ang="0">
                      <a:pos x="109" y="91"/>
                    </a:cxn>
                    <a:cxn ang="0">
                      <a:pos x="107" y="114"/>
                    </a:cxn>
                    <a:cxn ang="0">
                      <a:pos x="93" y="142"/>
                    </a:cxn>
                    <a:cxn ang="0">
                      <a:pos x="76" y="176"/>
                    </a:cxn>
                    <a:cxn ang="0">
                      <a:pos x="53" y="214"/>
                    </a:cxn>
                    <a:cxn ang="0">
                      <a:pos x="21" y="246"/>
                    </a:cxn>
                    <a:cxn ang="0">
                      <a:pos x="0" y="264"/>
                    </a:cxn>
                    <a:cxn ang="0">
                      <a:pos x="10" y="277"/>
                    </a:cxn>
                    <a:cxn ang="0">
                      <a:pos x="5" y="287"/>
                    </a:cxn>
                    <a:cxn ang="0">
                      <a:pos x="0" y="328"/>
                    </a:cxn>
                    <a:cxn ang="0">
                      <a:pos x="18" y="337"/>
                    </a:cxn>
                    <a:cxn ang="0">
                      <a:pos x="27" y="340"/>
                    </a:cxn>
                    <a:cxn ang="0">
                      <a:pos x="37" y="354"/>
                    </a:cxn>
                    <a:cxn ang="0">
                      <a:pos x="61" y="357"/>
                    </a:cxn>
                    <a:cxn ang="0">
                      <a:pos x="135" y="335"/>
                    </a:cxn>
                    <a:cxn ang="0">
                      <a:pos x="218" y="311"/>
                    </a:cxn>
                    <a:cxn ang="0">
                      <a:pos x="286" y="241"/>
                    </a:cxn>
                    <a:cxn ang="0">
                      <a:pos x="309" y="193"/>
                    </a:cxn>
                    <a:cxn ang="0">
                      <a:pos x="310" y="121"/>
                    </a:cxn>
                    <a:cxn ang="0">
                      <a:pos x="257" y="55"/>
                    </a:cxn>
                    <a:cxn ang="0">
                      <a:pos x="218" y="6"/>
                    </a:cxn>
                    <a:cxn ang="0">
                      <a:pos x="197" y="0"/>
                    </a:cxn>
                    <a:cxn ang="0">
                      <a:pos x="181" y="3"/>
                    </a:cxn>
                    <a:cxn ang="0">
                      <a:pos x="171" y="13"/>
                    </a:cxn>
                    <a:cxn ang="0">
                      <a:pos x="171" y="13"/>
                    </a:cxn>
                    <a:cxn ang="0">
                      <a:pos x="171" y="13"/>
                    </a:cxn>
                  </a:cxnLst>
                  <a:rect l="0" t="0" r="r" b="b"/>
                  <a:pathLst>
                    <a:path w="310" h="357">
                      <a:moveTo>
                        <a:pt x="171" y="13"/>
                      </a:moveTo>
                      <a:lnTo>
                        <a:pt x="164" y="29"/>
                      </a:lnTo>
                      <a:lnTo>
                        <a:pt x="148" y="35"/>
                      </a:lnTo>
                      <a:lnTo>
                        <a:pt x="139" y="40"/>
                      </a:lnTo>
                      <a:lnTo>
                        <a:pt x="128" y="57"/>
                      </a:lnTo>
                      <a:lnTo>
                        <a:pt x="114" y="77"/>
                      </a:lnTo>
                      <a:lnTo>
                        <a:pt x="109" y="91"/>
                      </a:lnTo>
                      <a:lnTo>
                        <a:pt x="107" y="114"/>
                      </a:lnTo>
                      <a:lnTo>
                        <a:pt x="93" y="142"/>
                      </a:lnTo>
                      <a:lnTo>
                        <a:pt x="76" y="176"/>
                      </a:lnTo>
                      <a:lnTo>
                        <a:pt x="53" y="214"/>
                      </a:lnTo>
                      <a:lnTo>
                        <a:pt x="21" y="246"/>
                      </a:lnTo>
                      <a:lnTo>
                        <a:pt x="0" y="264"/>
                      </a:lnTo>
                      <a:lnTo>
                        <a:pt x="10" y="277"/>
                      </a:lnTo>
                      <a:lnTo>
                        <a:pt x="5" y="287"/>
                      </a:lnTo>
                      <a:lnTo>
                        <a:pt x="0" y="328"/>
                      </a:lnTo>
                      <a:lnTo>
                        <a:pt x="18" y="337"/>
                      </a:lnTo>
                      <a:lnTo>
                        <a:pt x="27" y="340"/>
                      </a:lnTo>
                      <a:lnTo>
                        <a:pt x="37" y="354"/>
                      </a:lnTo>
                      <a:lnTo>
                        <a:pt x="61" y="357"/>
                      </a:lnTo>
                      <a:lnTo>
                        <a:pt x="135" y="335"/>
                      </a:lnTo>
                      <a:lnTo>
                        <a:pt x="218" y="311"/>
                      </a:lnTo>
                      <a:lnTo>
                        <a:pt x="286" y="241"/>
                      </a:lnTo>
                      <a:lnTo>
                        <a:pt x="309" y="193"/>
                      </a:lnTo>
                      <a:lnTo>
                        <a:pt x="310" y="121"/>
                      </a:lnTo>
                      <a:lnTo>
                        <a:pt x="257" y="55"/>
                      </a:lnTo>
                      <a:lnTo>
                        <a:pt x="218" y="6"/>
                      </a:lnTo>
                      <a:lnTo>
                        <a:pt x="197" y="0"/>
                      </a:lnTo>
                      <a:lnTo>
                        <a:pt x="181" y="3"/>
                      </a:lnTo>
                      <a:lnTo>
                        <a:pt x="171" y="13"/>
                      </a:lnTo>
                      <a:lnTo>
                        <a:pt x="171" y="13"/>
                      </a:lnTo>
                      <a:lnTo>
                        <a:pt x="171"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7" name="Freeform 272"/>
                <p:cNvSpPr>
                  <a:spLocks/>
                </p:cNvSpPr>
                <p:nvPr/>
              </p:nvSpPr>
              <p:spPr bwMode="auto">
                <a:xfrm>
                  <a:off x="3390889" y="3008308"/>
                  <a:ext cx="155575" cy="211137"/>
                </a:xfrm>
                <a:custGeom>
                  <a:avLst/>
                  <a:gdLst/>
                  <a:ahLst/>
                  <a:cxnLst>
                    <a:cxn ang="0">
                      <a:pos x="47" y="0"/>
                    </a:cxn>
                    <a:cxn ang="0">
                      <a:pos x="15" y="39"/>
                    </a:cxn>
                    <a:cxn ang="0">
                      <a:pos x="7" y="59"/>
                    </a:cxn>
                    <a:cxn ang="0">
                      <a:pos x="0" y="97"/>
                    </a:cxn>
                    <a:cxn ang="0">
                      <a:pos x="3" y="107"/>
                    </a:cxn>
                    <a:cxn ang="0">
                      <a:pos x="12" y="109"/>
                    </a:cxn>
                    <a:cxn ang="0">
                      <a:pos x="23" y="105"/>
                    </a:cxn>
                    <a:cxn ang="0">
                      <a:pos x="33" y="118"/>
                    </a:cxn>
                    <a:cxn ang="0">
                      <a:pos x="45" y="133"/>
                    </a:cxn>
                    <a:cxn ang="0">
                      <a:pos x="60" y="119"/>
                    </a:cxn>
                    <a:cxn ang="0">
                      <a:pos x="81" y="97"/>
                    </a:cxn>
                    <a:cxn ang="0">
                      <a:pos x="92" y="76"/>
                    </a:cxn>
                    <a:cxn ang="0">
                      <a:pos x="98" y="65"/>
                    </a:cxn>
                    <a:cxn ang="0">
                      <a:pos x="92" y="15"/>
                    </a:cxn>
                    <a:cxn ang="0">
                      <a:pos x="75" y="1"/>
                    </a:cxn>
                    <a:cxn ang="0">
                      <a:pos x="47" y="0"/>
                    </a:cxn>
                    <a:cxn ang="0">
                      <a:pos x="47" y="0"/>
                    </a:cxn>
                    <a:cxn ang="0">
                      <a:pos x="47" y="0"/>
                    </a:cxn>
                  </a:cxnLst>
                  <a:rect l="0" t="0" r="r" b="b"/>
                  <a:pathLst>
                    <a:path w="98" h="133">
                      <a:moveTo>
                        <a:pt x="47" y="0"/>
                      </a:moveTo>
                      <a:lnTo>
                        <a:pt x="15" y="39"/>
                      </a:lnTo>
                      <a:lnTo>
                        <a:pt x="7" y="59"/>
                      </a:lnTo>
                      <a:lnTo>
                        <a:pt x="0" y="97"/>
                      </a:lnTo>
                      <a:lnTo>
                        <a:pt x="3" y="107"/>
                      </a:lnTo>
                      <a:lnTo>
                        <a:pt x="12" y="109"/>
                      </a:lnTo>
                      <a:lnTo>
                        <a:pt x="23" y="105"/>
                      </a:lnTo>
                      <a:lnTo>
                        <a:pt x="33" y="118"/>
                      </a:lnTo>
                      <a:lnTo>
                        <a:pt x="45" y="133"/>
                      </a:lnTo>
                      <a:lnTo>
                        <a:pt x="60" y="119"/>
                      </a:lnTo>
                      <a:lnTo>
                        <a:pt x="81" y="97"/>
                      </a:lnTo>
                      <a:lnTo>
                        <a:pt x="92" y="76"/>
                      </a:lnTo>
                      <a:lnTo>
                        <a:pt x="98" y="65"/>
                      </a:lnTo>
                      <a:lnTo>
                        <a:pt x="92" y="15"/>
                      </a:lnTo>
                      <a:lnTo>
                        <a:pt x="75" y="1"/>
                      </a:lnTo>
                      <a:lnTo>
                        <a:pt x="47" y="0"/>
                      </a:lnTo>
                      <a:lnTo>
                        <a:pt x="47" y="0"/>
                      </a:lnTo>
                      <a:lnTo>
                        <a:pt x="4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8" name="Freeform 273"/>
                <p:cNvSpPr>
                  <a:spLocks/>
                </p:cNvSpPr>
                <p:nvPr/>
              </p:nvSpPr>
              <p:spPr bwMode="auto">
                <a:xfrm>
                  <a:off x="3321039" y="2835270"/>
                  <a:ext cx="282575" cy="520700"/>
                </a:xfrm>
                <a:custGeom>
                  <a:avLst/>
                  <a:gdLst/>
                  <a:ahLst/>
                  <a:cxnLst>
                    <a:cxn ang="0">
                      <a:pos x="37" y="13"/>
                    </a:cxn>
                    <a:cxn ang="0">
                      <a:pos x="43" y="67"/>
                    </a:cxn>
                    <a:cxn ang="0">
                      <a:pos x="83" y="108"/>
                    </a:cxn>
                    <a:cxn ang="0">
                      <a:pos x="115" y="109"/>
                    </a:cxn>
                    <a:cxn ang="0">
                      <a:pos x="125" y="119"/>
                    </a:cxn>
                    <a:cxn ang="0">
                      <a:pos x="140" y="140"/>
                    </a:cxn>
                    <a:cxn ang="0">
                      <a:pos x="144" y="170"/>
                    </a:cxn>
                    <a:cxn ang="0">
                      <a:pos x="143" y="190"/>
                    </a:cxn>
                    <a:cxn ang="0">
                      <a:pos x="121" y="232"/>
                    </a:cxn>
                    <a:cxn ang="0">
                      <a:pos x="85" y="251"/>
                    </a:cxn>
                    <a:cxn ang="0">
                      <a:pos x="75" y="218"/>
                    </a:cxn>
                    <a:cxn ang="0">
                      <a:pos x="70" y="236"/>
                    </a:cxn>
                    <a:cxn ang="0">
                      <a:pos x="63" y="259"/>
                    </a:cxn>
                    <a:cxn ang="0">
                      <a:pos x="47" y="284"/>
                    </a:cxn>
                    <a:cxn ang="0">
                      <a:pos x="34" y="305"/>
                    </a:cxn>
                    <a:cxn ang="0">
                      <a:pos x="0" y="315"/>
                    </a:cxn>
                    <a:cxn ang="0">
                      <a:pos x="41" y="328"/>
                    </a:cxn>
                    <a:cxn ang="0">
                      <a:pos x="153" y="247"/>
                    </a:cxn>
                    <a:cxn ang="0">
                      <a:pos x="178" y="148"/>
                    </a:cxn>
                    <a:cxn ang="0">
                      <a:pos x="147" y="35"/>
                    </a:cxn>
                    <a:cxn ang="0">
                      <a:pos x="76" y="5"/>
                    </a:cxn>
                    <a:cxn ang="0">
                      <a:pos x="52" y="0"/>
                    </a:cxn>
                    <a:cxn ang="0">
                      <a:pos x="39" y="5"/>
                    </a:cxn>
                    <a:cxn ang="0">
                      <a:pos x="37" y="13"/>
                    </a:cxn>
                    <a:cxn ang="0">
                      <a:pos x="37" y="13"/>
                    </a:cxn>
                    <a:cxn ang="0">
                      <a:pos x="37" y="13"/>
                    </a:cxn>
                  </a:cxnLst>
                  <a:rect l="0" t="0" r="r" b="b"/>
                  <a:pathLst>
                    <a:path w="178" h="328">
                      <a:moveTo>
                        <a:pt x="37" y="13"/>
                      </a:moveTo>
                      <a:lnTo>
                        <a:pt x="43" y="67"/>
                      </a:lnTo>
                      <a:lnTo>
                        <a:pt x="83" y="108"/>
                      </a:lnTo>
                      <a:lnTo>
                        <a:pt x="115" y="109"/>
                      </a:lnTo>
                      <a:lnTo>
                        <a:pt x="125" y="119"/>
                      </a:lnTo>
                      <a:lnTo>
                        <a:pt x="140" y="140"/>
                      </a:lnTo>
                      <a:lnTo>
                        <a:pt x="144" y="170"/>
                      </a:lnTo>
                      <a:lnTo>
                        <a:pt x="143" y="190"/>
                      </a:lnTo>
                      <a:lnTo>
                        <a:pt x="121" y="232"/>
                      </a:lnTo>
                      <a:lnTo>
                        <a:pt x="85" y="251"/>
                      </a:lnTo>
                      <a:lnTo>
                        <a:pt x="75" y="218"/>
                      </a:lnTo>
                      <a:lnTo>
                        <a:pt x="70" y="236"/>
                      </a:lnTo>
                      <a:lnTo>
                        <a:pt x="63" y="259"/>
                      </a:lnTo>
                      <a:lnTo>
                        <a:pt x="47" y="284"/>
                      </a:lnTo>
                      <a:lnTo>
                        <a:pt x="34" y="305"/>
                      </a:lnTo>
                      <a:lnTo>
                        <a:pt x="0" y="315"/>
                      </a:lnTo>
                      <a:lnTo>
                        <a:pt x="41" y="328"/>
                      </a:lnTo>
                      <a:lnTo>
                        <a:pt x="153" y="247"/>
                      </a:lnTo>
                      <a:lnTo>
                        <a:pt x="178" y="148"/>
                      </a:lnTo>
                      <a:lnTo>
                        <a:pt x="147" y="35"/>
                      </a:lnTo>
                      <a:lnTo>
                        <a:pt x="76" y="5"/>
                      </a:lnTo>
                      <a:lnTo>
                        <a:pt x="52" y="0"/>
                      </a:lnTo>
                      <a:lnTo>
                        <a:pt x="39" y="5"/>
                      </a:lnTo>
                      <a:lnTo>
                        <a:pt x="37" y="13"/>
                      </a:lnTo>
                      <a:lnTo>
                        <a:pt x="37" y="13"/>
                      </a:lnTo>
                      <a:lnTo>
                        <a:pt x="37"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99" name="Freeform 274"/>
                <p:cNvSpPr>
                  <a:spLocks/>
                </p:cNvSpPr>
                <p:nvPr/>
              </p:nvSpPr>
              <p:spPr bwMode="auto">
                <a:xfrm>
                  <a:off x="4578339" y="2828920"/>
                  <a:ext cx="942975" cy="163512"/>
                </a:xfrm>
                <a:custGeom>
                  <a:avLst/>
                  <a:gdLst/>
                  <a:ahLst/>
                  <a:cxnLst>
                    <a:cxn ang="0">
                      <a:pos x="565" y="0"/>
                    </a:cxn>
                    <a:cxn ang="0">
                      <a:pos x="593" y="46"/>
                    </a:cxn>
                    <a:cxn ang="0">
                      <a:pos x="594" y="86"/>
                    </a:cxn>
                    <a:cxn ang="0">
                      <a:pos x="575" y="94"/>
                    </a:cxn>
                    <a:cxn ang="0">
                      <a:pos x="552" y="99"/>
                    </a:cxn>
                    <a:cxn ang="0">
                      <a:pos x="522" y="103"/>
                    </a:cxn>
                    <a:cxn ang="0">
                      <a:pos x="485" y="98"/>
                    </a:cxn>
                    <a:cxn ang="0">
                      <a:pos x="406" y="51"/>
                    </a:cxn>
                    <a:cxn ang="0">
                      <a:pos x="274" y="48"/>
                    </a:cxn>
                    <a:cxn ang="0">
                      <a:pos x="287" y="60"/>
                    </a:cxn>
                    <a:cxn ang="0">
                      <a:pos x="157" y="44"/>
                    </a:cxn>
                    <a:cxn ang="0">
                      <a:pos x="24" y="43"/>
                    </a:cxn>
                    <a:cxn ang="0">
                      <a:pos x="0" y="22"/>
                    </a:cxn>
                    <a:cxn ang="0">
                      <a:pos x="64" y="19"/>
                    </a:cxn>
                    <a:cxn ang="0">
                      <a:pos x="135" y="19"/>
                    </a:cxn>
                    <a:cxn ang="0">
                      <a:pos x="224" y="17"/>
                    </a:cxn>
                    <a:cxn ang="0">
                      <a:pos x="328" y="11"/>
                    </a:cxn>
                    <a:cxn ang="0">
                      <a:pos x="412" y="11"/>
                    </a:cxn>
                    <a:cxn ang="0">
                      <a:pos x="500" y="9"/>
                    </a:cxn>
                    <a:cxn ang="0">
                      <a:pos x="565" y="0"/>
                    </a:cxn>
                    <a:cxn ang="0">
                      <a:pos x="565" y="0"/>
                    </a:cxn>
                    <a:cxn ang="0">
                      <a:pos x="565" y="0"/>
                    </a:cxn>
                  </a:cxnLst>
                  <a:rect l="0" t="0" r="r" b="b"/>
                  <a:pathLst>
                    <a:path w="594" h="103">
                      <a:moveTo>
                        <a:pt x="565" y="0"/>
                      </a:moveTo>
                      <a:lnTo>
                        <a:pt x="593" y="46"/>
                      </a:lnTo>
                      <a:lnTo>
                        <a:pt x="594" y="86"/>
                      </a:lnTo>
                      <a:lnTo>
                        <a:pt x="575" y="94"/>
                      </a:lnTo>
                      <a:lnTo>
                        <a:pt x="552" y="99"/>
                      </a:lnTo>
                      <a:lnTo>
                        <a:pt x="522" y="103"/>
                      </a:lnTo>
                      <a:lnTo>
                        <a:pt x="485" y="98"/>
                      </a:lnTo>
                      <a:lnTo>
                        <a:pt x="406" y="51"/>
                      </a:lnTo>
                      <a:lnTo>
                        <a:pt x="274" y="48"/>
                      </a:lnTo>
                      <a:lnTo>
                        <a:pt x="287" y="60"/>
                      </a:lnTo>
                      <a:lnTo>
                        <a:pt x="157" y="44"/>
                      </a:lnTo>
                      <a:lnTo>
                        <a:pt x="24" y="43"/>
                      </a:lnTo>
                      <a:lnTo>
                        <a:pt x="0" y="22"/>
                      </a:lnTo>
                      <a:lnTo>
                        <a:pt x="64" y="19"/>
                      </a:lnTo>
                      <a:lnTo>
                        <a:pt x="135" y="19"/>
                      </a:lnTo>
                      <a:lnTo>
                        <a:pt x="224" y="17"/>
                      </a:lnTo>
                      <a:lnTo>
                        <a:pt x="328" y="11"/>
                      </a:lnTo>
                      <a:lnTo>
                        <a:pt x="412" y="11"/>
                      </a:lnTo>
                      <a:lnTo>
                        <a:pt x="500" y="9"/>
                      </a:lnTo>
                      <a:lnTo>
                        <a:pt x="565" y="0"/>
                      </a:lnTo>
                      <a:lnTo>
                        <a:pt x="565" y="0"/>
                      </a:lnTo>
                      <a:lnTo>
                        <a:pt x="56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0" name="Freeform 275"/>
                <p:cNvSpPr>
                  <a:spLocks/>
                </p:cNvSpPr>
                <p:nvPr/>
              </p:nvSpPr>
              <p:spPr bwMode="auto">
                <a:xfrm>
                  <a:off x="5722927" y="2867020"/>
                  <a:ext cx="53975" cy="22225"/>
                </a:xfrm>
                <a:custGeom>
                  <a:avLst/>
                  <a:gdLst/>
                  <a:ahLst/>
                  <a:cxnLst>
                    <a:cxn ang="0">
                      <a:pos x="0" y="0"/>
                    </a:cxn>
                    <a:cxn ang="0">
                      <a:pos x="1" y="14"/>
                    </a:cxn>
                    <a:cxn ang="0">
                      <a:pos x="33" y="13"/>
                    </a:cxn>
                    <a:cxn ang="0">
                      <a:pos x="34" y="0"/>
                    </a:cxn>
                    <a:cxn ang="0">
                      <a:pos x="0" y="0"/>
                    </a:cxn>
                    <a:cxn ang="0">
                      <a:pos x="0" y="0"/>
                    </a:cxn>
                    <a:cxn ang="0">
                      <a:pos x="0" y="0"/>
                    </a:cxn>
                  </a:cxnLst>
                  <a:rect l="0" t="0" r="r" b="b"/>
                  <a:pathLst>
                    <a:path w="34" h="14">
                      <a:moveTo>
                        <a:pt x="0" y="0"/>
                      </a:moveTo>
                      <a:lnTo>
                        <a:pt x="1" y="14"/>
                      </a:lnTo>
                      <a:lnTo>
                        <a:pt x="33" y="13"/>
                      </a:lnTo>
                      <a:lnTo>
                        <a:pt x="34" y="0"/>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1" name="Freeform 276"/>
                <p:cNvSpPr>
                  <a:spLocks/>
                </p:cNvSpPr>
                <p:nvPr/>
              </p:nvSpPr>
              <p:spPr bwMode="auto">
                <a:xfrm>
                  <a:off x="5021252" y="2828920"/>
                  <a:ext cx="482600" cy="139700"/>
                </a:xfrm>
                <a:custGeom>
                  <a:avLst/>
                  <a:gdLst/>
                  <a:ahLst/>
                  <a:cxnLst>
                    <a:cxn ang="0">
                      <a:pos x="290" y="0"/>
                    </a:cxn>
                    <a:cxn ang="0">
                      <a:pos x="261" y="8"/>
                    </a:cxn>
                    <a:cxn ang="0">
                      <a:pos x="234" y="16"/>
                    </a:cxn>
                    <a:cxn ang="0">
                      <a:pos x="167" y="18"/>
                    </a:cxn>
                    <a:cxn ang="0">
                      <a:pos x="55" y="22"/>
                    </a:cxn>
                    <a:cxn ang="0">
                      <a:pos x="0" y="19"/>
                    </a:cxn>
                    <a:cxn ang="0">
                      <a:pos x="35" y="27"/>
                    </a:cxn>
                    <a:cxn ang="0">
                      <a:pos x="78" y="33"/>
                    </a:cxn>
                    <a:cxn ang="0">
                      <a:pos x="179" y="29"/>
                    </a:cxn>
                    <a:cxn ang="0">
                      <a:pos x="236" y="37"/>
                    </a:cxn>
                    <a:cxn ang="0">
                      <a:pos x="271" y="59"/>
                    </a:cxn>
                    <a:cxn ang="0">
                      <a:pos x="261" y="88"/>
                    </a:cxn>
                    <a:cxn ang="0">
                      <a:pos x="296" y="78"/>
                    </a:cxn>
                    <a:cxn ang="0">
                      <a:pos x="304" y="51"/>
                    </a:cxn>
                    <a:cxn ang="0">
                      <a:pos x="292" y="24"/>
                    </a:cxn>
                    <a:cxn ang="0">
                      <a:pos x="290" y="0"/>
                    </a:cxn>
                    <a:cxn ang="0">
                      <a:pos x="290" y="0"/>
                    </a:cxn>
                    <a:cxn ang="0">
                      <a:pos x="290" y="0"/>
                    </a:cxn>
                  </a:cxnLst>
                  <a:rect l="0" t="0" r="r" b="b"/>
                  <a:pathLst>
                    <a:path w="304" h="88">
                      <a:moveTo>
                        <a:pt x="290" y="0"/>
                      </a:moveTo>
                      <a:lnTo>
                        <a:pt x="261" y="8"/>
                      </a:lnTo>
                      <a:lnTo>
                        <a:pt x="234" y="16"/>
                      </a:lnTo>
                      <a:lnTo>
                        <a:pt x="167" y="18"/>
                      </a:lnTo>
                      <a:lnTo>
                        <a:pt x="55" y="22"/>
                      </a:lnTo>
                      <a:lnTo>
                        <a:pt x="0" y="19"/>
                      </a:lnTo>
                      <a:lnTo>
                        <a:pt x="35" y="27"/>
                      </a:lnTo>
                      <a:lnTo>
                        <a:pt x="78" y="33"/>
                      </a:lnTo>
                      <a:lnTo>
                        <a:pt x="179" y="29"/>
                      </a:lnTo>
                      <a:lnTo>
                        <a:pt x="236" y="37"/>
                      </a:lnTo>
                      <a:lnTo>
                        <a:pt x="271" y="59"/>
                      </a:lnTo>
                      <a:lnTo>
                        <a:pt x="261" y="88"/>
                      </a:lnTo>
                      <a:lnTo>
                        <a:pt x="296" y="78"/>
                      </a:lnTo>
                      <a:lnTo>
                        <a:pt x="304" y="51"/>
                      </a:lnTo>
                      <a:lnTo>
                        <a:pt x="292" y="24"/>
                      </a:lnTo>
                      <a:lnTo>
                        <a:pt x="290" y="0"/>
                      </a:lnTo>
                      <a:lnTo>
                        <a:pt x="290" y="0"/>
                      </a:lnTo>
                      <a:lnTo>
                        <a:pt x="29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2" name="Freeform 277"/>
                <p:cNvSpPr>
                  <a:spLocks/>
                </p:cNvSpPr>
                <p:nvPr/>
              </p:nvSpPr>
              <p:spPr bwMode="auto">
                <a:xfrm>
                  <a:off x="4321164" y="3657595"/>
                  <a:ext cx="463550" cy="968375"/>
                </a:xfrm>
                <a:custGeom>
                  <a:avLst/>
                  <a:gdLst/>
                  <a:ahLst/>
                  <a:cxnLst>
                    <a:cxn ang="0">
                      <a:pos x="286" y="67"/>
                    </a:cxn>
                    <a:cxn ang="0">
                      <a:pos x="196" y="72"/>
                    </a:cxn>
                    <a:cxn ang="0">
                      <a:pos x="141" y="76"/>
                    </a:cxn>
                    <a:cxn ang="0">
                      <a:pos x="146" y="106"/>
                    </a:cxn>
                    <a:cxn ang="0">
                      <a:pos x="120" y="147"/>
                    </a:cxn>
                    <a:cxn ang="0">
                      <a:pos x="107" y="193"/>
                    </a:cxn>
                    <a:cxn ang="0">
                      <a:pos x="96" y="255"/>
                    </a:cxn>
                    <a:cxn ang="0">
                      <a:pos x="82" y="296"/>
                    </a:cxn>
                    <a:cxn ang="0">
                      <a:pos x="55" y="343"/>
                    </a:cxn>
                    <a:cxn ang="0">
                      <a:pos x="46" y="379"/>
                    </a:cxn>
                    <a:cxn ang="0">
                      <a:pos x="41" y="425"/>
                    </a:cxn>
                    <a:cxn ang="0">
                      <a:pos x="31" y="468"/>
                    </a:cxn>
                    <a:cxn ang="0">
                      <a:pos x="38" y="509"/>
                    </a:cxn>
                    <a:cxn ang="0">
                      <a:pos x="36" y="536"/>
                    </a:cxn>
                    <a:cxn ang="0">
                      <a:pos x="24" y="555"/>
                    </a:cxn>
                    <a:cxn ang="0">
                      <a:pos x="26" y="581"/>
                    </a:cxn>
                    <a:cxn ang="0">
                      <a:pos x="28" y="610"/>
                    </a:cxn>
                    <a:cxn ang="0">
                      <a:pos x="0" y="610"/>
                    </a:cxn>
                    <a:cxn ang="0">
                      <a:pos x="5" y="572"/>
                    </a:cxn>
                    <a:cxn ang="0">
                      <a:pos x="7" y="548"/>
                    </a:cxn>
                    <a:cxn ang="0">
                      <a:pos x="3" y="526"/>
                    </a:cxn>
                    <a:cxn ang="0">
                      <a:pos x="12" y="461"/>
                    </a:cxn>
                    <a:cxn ang="0">
                      <a:pos x="12" y="389"/>
                    </a:cxn>
                    <a:cxn ang="0">
                      <a:pos x="43" y="296"/>
                    </a:cxn>
                    <a:cxn ang="0">
                      <a:pos x="57" y="209"/>
                    </a:cxn>
                    <a:cxn ang="0">
                      <a:pos x="69" y="103"/>
                    </a:cxn>
                    <a:cxn ang="0">
                      <a:pos x="91" y="94"/>
                    </a:cxn>
                    <a:cxn ang="0">
                      <a:pos x="126" y="15"/>
                    </a:cxn>
                    <a:cxn ang="0">
                      <a:pos x="175" y="0"/>
                    </a:cxn>
                    <a:cxn ang="0">
                      <a:pos x="263" y="22"/>
                    </a:cxn>
                    <a:cxn ang="0">
                      <a:pos x="292" y="27"/>
                    </a:cxn>
                    <a:cxn ang="0">
                      <a:pos x="286" y="67"/>
                    </a:cxn>
                    <a:cxn ang="0">
                      <a:pos x="286" y="67"/>
                    </a:cxn>
                    <a:cxn ang="0">
                      <a:pos x="286" y="67"/>
                    </a:cxn>
                  </a:cxnLst>
                  <a:rect l="0" t="0" r="r" b="b"/>
                  <a:pathLst>
                    <a:path w="292" h="610">
                      <a:moveTo>
                        <a:pt x="286" y="67"/>
                      </a:moveTo>
                      <a:lnTo>
                        <a:pt x="196" y="72"/>
                      </a:lnTo>
                      <a:lnTo>
                        <a:pt x="141" y="76"/>
                      </a:lnTo>
                      <a:lnTo>
                        <a:pt x="146" y="106"/>
                      </a:lnTo>
                      <a:lnTo>
                        <a:pt x="120" y="147"/>
                      </a:lnTo>
                      <a:lnTo>
                        <a:pt x="107" y="193"/>
                      </a:lnTo>
                      <a:lnTo>
                        <a:pt x="96" y="255"/>
                      </a:lnTo>
                      <a:lnTo>
                        <a:pt x="82" y="296"/>
                      </a:lnTo>
                      <a:lnTo>
                        <a:pt x="55" y="343"/>
                      </a:lnTo>
                      <a:lnTo>
                        <a:pt x="46" y="379"/>
                      </a:lnTo>
                      <a:lnTo>
                        <a:pt x="41" y="425"/>
                      </a:lnTo>
                      <a:lnTo>
                        <a:pt x="31" y="468"/>
                      </a:lnTo>
                      <a:lnTo>
                        <a:pt x="38" y="509"/>
                      </a:lnTo>
                      <a:lnTo>
                        <a:pt x="36" y="536"/>
                      </a:lnTo>
                      <a:lnTo>
                        <a:pt x="24" y="555"/>
                      </a:lnTo>
                      <a:lnTo>
                        <a:pt x="26" y="581"/>
                      </a:lnTo>
                      <a:lnTo>
                        <a:pt x="28" y="610"/>
                      </a:lnTo>
                      <a:lnTo>
                        <a:pt x="0" y="610"/>
                      </a:lnTo>
                      <a:lnTo>
                        <a:pt x="5" y="572"/>
                      </a:lnTo>
                      <a:lnTo>
                        <a:pt x="7" y="548"/>
                      </a:lnTo>
                      <a:lnTo>
                        <a:pt x="3" y="526"/>
                      </a:lnTo>
                      <a:lnTo>
                        <a:pt x="12" y="461"/>
                      </a:lnTo>
                      <a:lnTo>
                        <a:pt x="12" y="389"/>
                      </a:lnTo>
                      <a:lnTo>
                        <a:pt x="43" y="296"/>
                      </a:lnTo>
                      <a:lnTo>
                        <a:pt x="57" y="209"/>
                      </a:lnTo>
                      <a:lnTo>
                        <a:pt x="69" y="103"/>
                      </a:lnTo>
                      <a:lnTo>
                        <a:pt x="91" y="94"/>
                      </a:lnTo>
                      <a:lnTo>
                        <a:pt x="126" y="15"/>
                      </a:lnTo>
                      <a:lnTo>
                        <a:pt x="175" y="0"/>
                      </a:lnTo>
                      <a:lnTo>
                        <a:pt x="263" y="22"/>
                      </a:lnTo>
                      <a:lnTo>
                        <a:pt x="292" y="27"/>
                      </a:lnTo>
                      <a:lnTo>
                        <a:pt x="286" y="67"/>
                      </a:lnTo>
                      <a:lnTo>
                        <a:pt x="286" y="67"/>
                      </a:lnTo>
                      <a:lnTo>
                        <a:pt x="286" y="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3" name="Freeform 278"/>
                <p:cNvSpPr>
                  <a:spLocks/>
                </p:cNvSpPr>
                <p:nvPr/>
              </p:nvSpPr>
              <p:spPr bwMode="auto">
                <a:xfrm>
                  <a:off x="4521189" y="3436933"/>
                  <a:ext cx="1300162" cy="968375"/>
                </a:xfrm>
                <a:custGeom>
                  <a:avLst/>
                  <a:gdLst/>
                  <a:ahLst/>
                  <a:cxnLst>
                    <a:cxn ang="0">
                      <a:pos x="55" y="259"/>
                    </a:cxn>
                    <a:cxn ang="0">
                      <a:pos x="206" y="281"/>
                    </a:cxn>
                    <a:cxn ang="0">
                      <a:pos x="348" y="279"/>
                    </a:cxn>
                    <a:cxn ang="0">
                      <a:pos x="475" y="237"/>
                    </a:cxn>
                    <a:cxn ang="0">
                      <a:pos x="531" y="220"/>
                    </a:cxn>
                    <a:cxn ang="0">
                      <a:pos x="553" y="242"/>
                    </a:cxn>
                    <a:cxn ang="0">
                      <a:pos x="565" y="274"/>
                    </a:cxn>
                    <a:cxn ang="0">
                      <a:pos x="580" y="348"/>
                    </a:cxn>
                    <a:cxn ang="0">
                      <a:pos x="560" y="406"/>
                    </a:cxn>
                    <a:cxn ang="0">
                      <a:pos x="591" y="389"/>
                    </a:cxn>
                    <a:cxn ang="0">
                      <a:pos x="642" y="291"/>
                    </a:cxn>
                    <a:cxn ang="0">
                      <a:pos x="628" y="237"/>
                    </a:cxn>
                    <a:cxn ang="0">
                      <a:pos x="629" y="180"/>
                    </a:cxn>
                    <a:cxn ang="0">
                      <a:pos x="702" y="157"/>
                    </a:cxn>
                    <a:cxn ang="0">
                      <a:pos x="721" y="262"/>
                    </a:cxn>
                    <a:cxn ang="0">
                      <a:pos x="753" y="285"/>
                    </a:cxn>
                    <a:cxn ang="0">
                      <a:pos x="789" y="302"/>
                    </a:cxn>
                    <a:cxn ang="0">
                      <a:pos x="798" y="356"/>
                    </a:cxn>
                    <a:cxn ang="0">
                      <a:pos x="783" y="492"/>
                    </a:cxn>
                    <a:cxn ang="0">
                      <a:pos x="773" y="571"/>
                    </a:cxn>
                    <a:cxn ang="0">
                      <a:pos x="790" y="597"/>
                    </a:cxn>
                    <a:cxn ang="0">
                      <a:pos x="789" y="556"/>
                    </a:cxn>
                    <a:cxn ang="0">
                      <a:pos x="807" y="517"/>
                    </a:cxn>
                    <a:cxn ang="0">
                      <a:pos x="802" y="386"/>
                    </a:cxn>
                    <a:cxn ang="0">
                      <a:pos x="819" y="297"/>
                    </a:cxn>
                    <a:cxn ang="0">
                      <a:pos x="807" y="250"/>
                    </a:cxn>
                    <a:cxn ang="0">
                      <a:pos x="807" y="160"/>
                    </a:cxn>
                    <a:cxn ang="0">
                      <a:pos x="802" y="21"/>
                    </a:cxn>
                    <a:cxn ang="0">
                      <a:pos x="637" y="0"/>
                    </a:cxn>
                    <a:cxn ang="0">
                      <a:pos x="565" y="59"/>
                    </a:cxn>
                    <a:cxn ang="0">
                      <a:pos x="526" y="94"/>
                    </a:cxn>
                    <a:cxn ang="0">
                      <a:pos x="487" y="128"/>
                    </a:cxn>
                    <a:cxn ang="0">
                      <a:pos x="454" y="158"/>
                    </a:cxn>
                    <a:cxn ang="0">
                      <a:pos x="421" y="187"/>
                    </a:cxn>
                    <a:cxn ang="0">
                      <a:pos x="166" y="166"/>
                    </a:cxn>
                    <a:cxn ang="0">
                      <a:pos x="82" y="204"/>
                    </a:cxn>
                    <a:cxn ang="0">
                      <a:pos x="15" y="210"/>
                    </a:cxn>
                    <a:cxn ang="0">
                      <a:pos x="0" y="267"/>
                    </a:cxn>
                    <a:cxn ang="0">
                      <a:pos x="0" y="267"/>
                    </a:cxn>
                  </a:cxnLst>
                  <a:rect l="0" t="0" r="r" b="b"/>
                  <a:pathLst>
                    <a:path w="819" h="610">
                      <a:moveTo>
                        <a:pt x="0" y="267"/>
                      </a:moveTo>
                      <a:lnTo>
                        <a:pt x="55" y="259"/>
                      </a:lnTo>
                      <a:lnTo>
                        <a:pt x="120" y="267"/>
                      </a:lnTo>
                      <a:lnTo>
                        <a:pt x="206" y="281"/>
                      </a:lnTo>
                      <a:lnTo>
                        <a:pt x="285" y="283"/>
                      </a:lnTo>
                      <a:lnTo>
                        <a:pt x="348" y="279"/>
                      </a:lnTo>
                      <a:lnTo>
                        <a:pt x="417" y="267"/>
                      </a:lnTo>
                      <a:lnTo>
                        <a:pt x="475" y="237"/>
                      </a:lnTo>
                      <a:lnTo>
                        <a:pt x="520" y="204"/>
                      </a:lnTo>
                      <a:lnTo>
                        <a:pt x="531" y="220"/>
                      </a:lnTo>
                      <a:lnTo>
                        <a:pt x="541" y="234"/>
                      </a:lnTo>
                      <a:lnTo>
                        <a:pt x="553" y="242"/>
                      </a:lnTo>
                      <a:lnTo>
                        <a:pt x="562" y="255"/>
                      </a:lnTo>
                      <a:lnTo>
                        <a:pt x="565" y="274"/>
                      </a:lnTo>
                      <a:lnTo>
                        <a:pt x="563" y="300"/>
                      </a:lnTo>
                      <a:lnTo>
                        <a:pt x="580" y="348"/>
                      </a:lnTo>
                      <a:lnTo>
                        <a:pt x="566" y="376"/>
                      </a:lnTo>
                      <a:lnTo>
                        <a:pt x="560" y="406"/>
                      </a:lnTo>
                      <a:lnTo>
                        <a:pt x="580" y="398"/>
                      </a:lnTo>
                      <a:lnTo>
                        <a:pt x="591" y="389"/>
                      </a:lnTo>
                      <a:lnTo>
                        <a:pt x="610" y="341"/>
                      </a:lnTo>
                      <a:lnTo>
                        <a:pt x="642" y="291"/>
                      </a:lnTo>
                      <a:lnTo>
                        <a:pt x="642" y="274"/>
                      </a:lnTo>
                      <a:lnTo>
                        <a:pt x="628" y="237"/>
                      </a:lnTo>
                      <a:lnTo>
                        <a:pt x="625" y="206"/>
                      </a:lnTo>
                      <a:lnTo>
                        <a:pt x="629" y="180"/>
                      </a:lnTo>
                      <a:lnTo>
                        <a:pt x="680" y="146"/>
                      </a:lnTo>
                      <a:lnTo>
                        <a:pt x="702" y="157"/>
                      </a:lnTo>
                      <a:lnTo>
                        <a:pt x="702" y="192"/>
                      </a:lnTo>
                      <a:lnTo>
                        <a:pt x="721" y="262"/>
                      </a:lnTo>
                      <a:lnTo>
                        <a:pt x="738" y="276"/>
                      </a:lnTo>
                      <a:lnTo>
                        <a:pt x="753" y="285"/>
                      </a:lnTo>
                      <a:lnTo>
                        <a:pt x="768" y="291"/>
                      </a:lnTo>
                      <a:lnTo>
                        <a:pt x="789" y="302"/>
                      </a:lnTo>
                      <a:lnTo>
                        <a:pt x="795" y="312"/>
                      </a:lnTo>
                      <a:lnTo>
                        <a:pt x="798" y="356"/>
                      </a:lnTo>
                      <a:lnTo>
                        <a:pt x="783" y="398"/>
                      </a:lnTo>
                      <a:lnTo>
                        <a:pt x="783" y="492"/>
                      </a:lnTo>
                      <a:lnTo>
                        <a:pt x="781" y="545"/>
                      </a:lnTo>
                      <a:lnTo>
                        <a:pt x="773" y="571"/>
                      </a:lnTo>
                      <a:lnTo>
                        <a:pt x="759" y="610"/>
                      </a:lnTo>
                      <a:lnTo>
                        <a:pt x="790" y="597"/>
                      </a:lnTo>
                      <a:lnTo>
                        <a:pt x="800" y="578"/>
                      </a:lnTo>
                      <a:lnTo>
                        <a:pt x="789" y="556"/>
                      </a:lnTo>
                      <a:lnTo>
                        <a:pt x="807" y="542"/>
                      </a:lnTo>
                      <a:lnTo>
                        <a:pt x="807" y="517"/>
                      </a:lnTo>
                      <a:lnTo>
                        <a:pt x="804" y="466"/>
                      </a:lnTo>
                      <a:lnTo>
                        <a:pt x="802" y="386"/>
                      </a:lnTo>
                      <a:lnTo>
                        <a:pt x="807" y="338"/>
                      </a:lnTo>
                      <a:lnTo>
                        <a:pt x="819" y="297"/>
                      </a:lnTo>
                      <a:lnTo>
                        <a:pt x="819" y="267"/>
                      </a:lnTo>
                      <a:lnTo>
                        <a:pt x="807" y="250"/>
                      </a:lnTo>
                      <a:lnTo>
                        <a:pt x="813" y="207"/>
                      </a:lnTo>
                      <a:lnTo>
                        <a:pt x="807" y="160"/>
                      </a:lnTo>
                      <a:lnTo>
                        <a:pt x="809" y="89"/>
                      </a:lnTo>
                      <a:lnTo>
                        <a:pt x="802" y="21"/>
                      </a:lnTo>
                      <a:lnTo>
                        <a:pt x="723" y="11"/>
                      </a:lnTo>
                      <a:lnTo>
                        <a:pt x="637" y="0"/>
                      </a:lnTo>
                      <a:lnTo>
                        <a:pt x="599" y="29"/>
                      </a:lnTo>
                      <a:lnTo>
                        <a:pt x="565" y="59"/>
                      </a:lnTo>
                      <a:lnTo>
                        <a:pt x="546" y="76"/>
                      </a:lnTo>
                      <a:lnTo>
                        <a:pt x="526" y="94"/>
                      </a:lnTo>
                      <a:lnTo>
                        <a:pt x="506" y="111"/>
                      </a:lnTo>
                      <a:lnTo>
                        <a:pt x="487" y="128"/>
                      </a:lnTo>
                      <a:lnTo>
                        <a:pt x="470" y="144"/>
                      </a:lnTo>
                      <a:lnTo>
                        <a:pt x="454" y="158"/>
                      </a:lnTo>
                      <a:lnTo>
                        <a:pt x="431" y="179"/>
                      </a:lnTo>
                      <a:lnTo>
                        <a:pt x="421" y="187"/>
                      </a:lnTo>
                      <a:lnTo>
                        <a:pt x="271" y="171"/>
                      </a:lnTo>
                      <a:lnTo>
                        <a:pt x="166" y="166"/>
                      </a:lnTo>
                      <a:lnTo>
                        <a:pt x="118" y="204"/>
                      </a:lnTo>
                      <a:lnTo>
                        <a:pt x="82" y="204"/>
                      </a:lnTo>
                      <a:lnTo>
                        <a:pt x="36" y="180"/>
                      </a:lnTo>
                      <a:lnTo>
                        <a:pt x="15" y="210"/>
                      </a:lnTo>
                      <a:lnTo>
                        <a:pt x="22" y="242"/>
                      </a:lnTo>
                      <a:lnTo>
                        <a:pt x="0" y="267"/>
                      </a:lnTo>
                      <a:lnTo>
                        <a:pt x="0" y="267"/>
                      </a:lnTo>
                      <a:lnTo>
                        <a:pt x="0" y="26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4" name="Freeform 279"/>
                <p:cNvSpPr>
                  <a:spLocks/>
                </p:cNvSpPr>
                <p:nvPr/>
              </p:nvSpPr>
              <p:spPr bwMode="auto">
                <a:xfrm>
                  <a:off x="3608377" y="3036883"/>
                  <a:ext cx="915987" cy="809625"/>
                </a:xfrm>
                <a:custGeom>
                  <a:avLst/>
                  <a:gdLst/>
                  <a:ahLst/>
                  <a:cxnLst>
                    <a:cxn ang="0">
                      <a:pos x="105" y="15"/>
                    </a:cxn>
                    <a:cxn ang="0">
                      <a:pos x="151" y="33"/>
                    </a:cxn>
                    <a:cxn ang="0">
                      <a:pos x="211" y="51"/>
                    </a:cxn>
                    <a:cxn ang="0">
                      <a:pos x="306" y="46"/>
                    </a:cxn>
                    <a:cxn ang="0">
                      <a:pos x="353" y="8"/>
                    </a:cxn>
                    <a:cxn ang="0">
                      <a:pos x="462" y="7"/>
                    </a:cxn>
                    <a:cxn ang="0">
                      <a:pos x="566" y="54"/>
                    </a:cxn>
                    <a:cxn ang="0">
                      <a:pos x="536" y="150"/>
                    </a:cxn>
                    <a:cxn ang="0">
                      <a:pos x="522" y="179"/>
                    </a:cxn>
                    <a:cxn ang="0">
                      <a:pos x="493" y="169"/>
                    </a:cxn>
                    <a:cxn ang="0">
                      <a:pos x="497" y="197"/>
                    </a:cxn>
                    <a:cxn ang="0">
                      <a:pos x="532" y="269"/>
                    </a:cxn>
                    <a:cxn ang="0">
                      <a:pos x="565" y="346"/>
                    </a:cxn>
                    <a:cxn ang="0">
                      <a:pos x="564" y="449"/>
                    </a:cxn>
                    <a:cxn ang="0">
                      <a:pos x="539" y="473"/>
                    </a:cxn>
                    <a:cxn ang="0">
                      <a:pos x="495" y="469"/>
                    </a:cxn>
                    <a:cxn ang="0">
                      <a:pos x="445" y="438"/>
                    </a:cxn>
                    <a:cxn ang="0">
                      <a:pos x="420" y="434"/>
                    </a:cxn>
                    <a:cxn ang="0">
                      <a:pos x="385" y="457"/>
                    </a:cxn>
                    <a:cxn ang="0">
                      <a:pos x="366" y="438"/>
                    </a:cxn>
                    <a:cxn ang="0">
                      <a:pos x="341" y="439"/>
                    </a:cxn>
                    <a:cxn ang="0">
                      <a:pos x="334" y="508"/>
                    </a:cxn>
                    <a:cxn ang="0">
                      <a:pos x="309" y="504"/>
                    </a:cxn>
                    <a:cxn ang="0">
                      <a:pos x="288" y="461"/>
                    </a:cxn>
                    <a:cxn ang="0">
                      <a:pos x="235" y="406"/>
                    </a:cxn>
                    <a:cxn ang="0">
                      <a:pos x="219" y="420"/>
                    </a:cxn>
                    <a:cxn ang="0">
                      <a:pos x="194" y="396"/>
                    </a:cxn>
                    <a:cxn ang="0">
                      <a:pos x="176" y="356"/>
                    </a:cxn>
                    <a:cxn ang="0">
                      <a:pos x="75" y="259"/>
                    </a:cxn>
                    <a:cxn ang="0">
                      <a:pos x="0" y="176"/>
                    </a:cxn>
                    <a:cxn ang="0">
                      <a:pos x="29" y="57"/>
                    </a:cxn>
                    <a:cxn ang="0">
                      <a:pos x="85" y="6"/>
                    </a:cxn>
                    <a:cxn ang="0">
                      <a:pos x="85" y="6"/>
                    </a:cxn>
                  </a:cxnLst>
                  <a:rect l="0" t="0" r="r" b="b"/>
                  <a:pathLst>
                    <a:path w="577" h="510">
                      <a:moveTo>
                        <a:pt x="85" y="6"/>
                      </a:moveTo>
                      <a:lnTo>
                        <a:pt x="105" y="15"/>
                      </a:lnTo>
                      <a:lnTo>
                        <a:pt x="126" y="24"/>
                      </a:lnTo>
                      <a:lnTo>
                        <a:pt x="151" y="33"/>
                      </a:lnTo>
                      <a:lnTo>
                        <a:pt x="181" y="43"/>
                      </a:lnTo>
                      <a:lnTo>
                        <a:pt x="211" y="51"/>
                      </a:lnTo>
                      <a:lnTo>
                        <a:pt x="267" y="56"/>
                      </a:lnTo>
                      <a:lnTo>
                        <a:pt x="306" y="46"/>
                      </a:lnTo>
                      <a:lnTo>
                        <a:pt x="333" y="27"/>
                      </a:lnTo>
                      <a:lnTo>
                        <a:pt x="353" y="8"/>
                      </a:lnTo>
                      <a:lnTo>
                        <a:pt x="378" y="0"/>
                      </a:lnTo>
                      <a:lnTo>
                        <a:pt x="462" y="7"/>
                      </a:lnTo>
                      <a:lnTo>
                        <a:pt x="518" y="14"/>
                      </a:lnTo>
                      <a:lnTo>
                        <a:pt x="566" y="54"/>
                      </a:lnTo>
                      <a:lnTo>
                        <a:pt x="546" y="115"/>
                      </a:lnTo>
                      <a:lnTo>
                        <a:pt x="536" y="150"/>
                      </a:lnTo>
                      <a:lnTo>
                        <a:pt x="527" y="173"/>
                      </a:lnTo>
                      <a:lnTo>
                        <a:pt x="522" y="179"/>
                      </a:lnTo>
                      <a:lnTo>
                        <a:pt x="516" y="180"/>
                      </a:lnTo>
                      <a:lnTo>
                        <a:pt x="493" y="169"/>
                      </a:lnTo>
                      <a:lnTo>
                        <a:pt x="481" y="165"/>
                      </a:lnTo>
                      <a:lnTo>
                        <a:pt x="497" y="197"/>
                      </a:lnTo>
                      <a:lnTo>
                        <a:pt x="514" y="230"/>
                      </a:lnTo>
                      <a:lnTo>
                        <a:pt x="532" y="269"/>
                      </a:lnTo>
                      <a:lnTo>
                        <a:pt x="550" y="309"/>
                      </a:lnTo>
                      <a:lnTo>
                        <a:pt x="565" y="346"/>
                      </a:lnTo>
                      <a:lnTo>
                        <a:pt x="577" y="387"/>
                      </a:lnTo>
                      <a:lnTo>
                        <a:pt x="564" y="449"/>
                      </a:lnTo>
                      <a:lnTo>
                        <a:pt x="549" y="467"/>
                      </a:lnTo>
                      <a:lnTo>
                        <a:pt x="539" y="473"/>
                      </a:lnTo>
                      <a:lnTo>
                        <a:pt x="528" y="475"/>
                      </a:lnTo>
                      <a:lnTo>
                        <a:pt x="495" y="469"/>
                      </a:lnTo>
                      <a:lnTo>
                        <a:pt x="475" y="465"/>
                      </a:lnTo>
                      <a:lnTo>
                        <a:pt x="445" y="438"/>
                      </a:lnTo>
                      <a:lnTo>
                        <a:pt x="427" y="415"/>
                      </a:lnTo>
                      <a:lnTo>
                        <a:pt x="420" y="434"/>
                      </a:lnTo>
                      <a:lnTo>
                        <a:pt x="398" y="441"/>
                      </a:lnTo>
                      <a:lnTo>
                        <a:pt x="385" y="457"/>
                      </a:lnTo>
                      <a:lnTo>
                        <a:pt x="379" y="443"/>
                      </a:lnTo>
                      <a:lnTo>
                        <a:pt x="366" y="438"/>
                      </a:lnTo>
                      <a:lnTo>
                        <a:pt x="360" y="429"/>
                      </a:lnTo>
                      <a:lnTo>
                        <a:pt x="341" y="439"/>
                      </a:lnTo>
                      <a:lnTo>
                        <a:pt x="339" y="469"/>
                      </a:lnTo>
                      <a:lnTo>
                        <a:pt x="334" y="508"/>
                      </a:lnTo>
                      <a:lnTo>
                        <a:pt x="325" y="510"/>
                      </a:lnTo>
                      <a:lnTo>
                        <a:pt x="309" y="504"/>
                      </a:lnTo>
                      <a:lnTo>
                        <a:pt x="300" y="478"/>
                      </a:lnTo>
                      <a:lnTo>
                        <a:pt x="288" y="461"/>
                      </a:lnTo>
                      <a:lnTo>
                        <a:pt x="250" y="413"/>
                      </a:lnTo>
                      <a:lnTo>
                        <a:pt x="235" y="406"/>
                      </a:lnTo>
                      <a:lnTo>
                        <a:pt x="227" y="415"/>
                      </a:lnTo>
                      <a:lnTo>
                        <a:pt x="219" y="420"/>
                      </a:lnTo>
                      <a:lnTo>
                        <a:pt x="211" y="420"/>
                      </a:lnTo>
                      <a:lnTo>
                        <a:pt x="194" y="396"/>
                      </a:lnTo>
                      <a:lnTo>
                        <a:pt x="185" y="378"/>
                      </a:lnTo>
                      <a:lnTo>
                        <a:pt x="176" y="356"/>
                      </a:lnTo>
                      <a:lnTo>
                        <a:pt x="131" y="304"/>
                      </a:lnTo>
                      <a:lnTo>
                        <a:pt x="75" y="259"/>
                      </a:lnTo>
                      <a:lnTo>
                        <a:pt x="10" y="192"/>
                      </a:lnTo>
                      <a:lnTo>
                        <a:pt x="0" y="176"/>
                      </a:lnTo>
                      <a:lnTo>
                        <a:pt x="11" y="130"/>
                      </a:lnTo>
                      <a:lnTo>
                        <a:pt x="29" y="57"/>
                      </a:lnTo>
                      <a:lnTo>
                        <a:pt x="44" y="5"/>
                      </a:lnTo>
                      <a:lnTo>
                        <a:pt x="85" y="6"/>
                      </a:lnTo>
                      <a:lnTo>
                        <a:pt x="85" y="6"/>
                      </a:lnTo>
                      <a:lnTo>
                        <a:pt x="85"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5" name="Freeform 280"/>
                <p:cNvSpPr>
                  <a:spLocks/>
                </p:cNvSpPr>
                <p:nvPr/>
              </p:nvSpPr>
              <p:spPr bwMode="auto">
                <a:xfrm>
                  <a:off x="4270364" y="4144958"/>
                  <a:ext cx="104775" cy="125412"/>
                </a:xfrm>
                <a:custGeom>
                  <a:avLst/>
                  <a:gdLst/>
                  <a:ahLst/>
                  <a:cxnLst>
                    <a:cxn ang="0">
                      <a:pos x="0" y="22"/>
                    </a:cxn>
                    <a:cxn ang="0">
                      <a:pos x="11" y="18"/>
                    </a:cxn>
                    <a:cxn ang="0">
                      <a:pos x="24" y="11"/>
                    </a:cxn>
                    <a:cxn ang="0">
                      <a:pos x="32" y="0"/>
                    </a:cxn>
                    <a:cxn ang="0">
                      <a:pos x="41" y="19"/>
                    </a:cxn>
                    <a:cxn ang="0">
                      <a:pos x="49" y="34"/>
                    </a:cxn>
                    <a:cxn ang="0">
                      <a:pos x="58" y="29"/>
                    </a:cxn>
                    <a:cxn ang="0">
                      <a:pos x="66" y="39"/>
                    </a:cxn>
                    <a:cxn ang="0">
                      <a:pos x="58" y="54"/>
                    </a:cxn>
                    <a:cxn ang="0">
                      <a:pos x="45" y="64"/>
                    </a:cxn>
                    <a:cxn ang="0">
                      <a:pos x="41" y="77"/>
                    </a:cxn>
                    <a:cxn ang="0">
                      <a:pos x="24" y="79"/>
                    </a:cxn>
                    <a:cxn ang="0">
                      <a:pos x="14" y="69"/>
                    </a:cxn>
                    <a:cxn ang="0">
                      <a:pos x="7" y="61"/>
                    </a:cxn>
                    <a:cxn ang="0">
                      <a:pos x="0" y="37"/>
                    </a:cxn>
                    <a:cxn ang="0">
                      <a:pos x="0" y="22"/>
                    </a:cxn>
                    <a:cxn ang="0">
                      <a:pos x="0" y="22"/>
                    </a:cxn>
                    <a:cxn ang="0">
                      <a:pos x="0" y="22"/>
                    </a:cxn>
                  </a:cxnLst>
                  <a:rect l="0" t="0" r="r" b="b"/>
                  <a:pathLst>
                    <a:path w="66" h="79">
                      <a:moveTo>
                        <a:pt x="0" y="22"/>
                      </a:moveTo>
                      <a:lnTo>
                        <a:pt x="11" y="18"/>
                      </a:lnTo>
                      <a:lnTo>
                        <a:pt x="24" y="11"/>
                      </a:lnTo>
                      <a:lnTo>
                        <a:pt x="32" y="0"/>
                      </a:lnTo>
                      <a:lnTo>
                        <a:pt x="41" y="19"/>
                      </a:lnTo>
                      <a:lnTo>
                        <a:pt x="49" y="34"/>
                      </a:lnTo>
                      <a:lnTo>
                        <a:pt x="58" y="29"/>
                      </a:lnTo>
                      <a:lnTo>
                        <a:pt x="66" y="39"/>
                      </a:lnTo>
                      <a:lnTo>
                        <a:pt x="58" y="54"/>
                      </a:lnTo>
                      <a:lnTo>
                        <a:pt x="45" y="64"/>
                      </a:lnTo>
                      <a:lnTo>
                        <a:pt x="41" y="77"/>
                      </a:lnTo>
                      <a:lnTo>
                        <a:pt x="24" y="79"/>
                      </a:lnTo>
                      <a:lnTo>
                        <a:pt x="14" y="69"/>
                      </a:lnTo>
                      <a:lnTo>
                        <a:pt x="7" y="61"/>
                      </a:lnTo>
                      <a:lnTo>
                        <a:pt x="0" y="37"/>
                      </a:lnTo>
                      <a:lnTo>
                        <a:pt x="0" y="22"/>
                      </a:lnTo>
                      <a:lnTo>
                        <a:pt x="0" y="22"/>
                      </a:lnTo>
                      <a:lnTo>
                        <a:pt x="0"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6" name="Freeform 281"/>
                <p:cNvSpPr>
                  <a:spLocks/>
                </p:cNvSpPr>
                <p:nvPr/>
              </p:nvSpPr>
              <p:spPr bwMode="auto">
                <a:xfrm>
                  <a:off x="5311764" y="3706808"/>
                  <a:ext cx="206375" cy="157162"/>
                </a:xfrm>
                <a:custGeom>
                  <a:avLst/>
                  <a:gdLst/>
                  <a:ahLst/>
                  <a:cxnLst>
                    <a:cxn ang="0">
                      <a:pos x="0" y="51"/>
                    </a:cxn>
                    <a:cxn ang="0">
                      <a:pos x="17" y="69"/>
                    </a:cxn>
                    <a:cxn ang="0">
                      <a:pos x="33" y="84"/>
                    </a:cxn>
                    <a:cxn ang="0">
                      <a:pos x="47" y="90"/>
                    </a:cxn>
                    <a:cxn ang="0">
                      <a:pos x="106" y="99"/>
                    </a:cxn>
                    <a:cxn ang="0">
                      <a:pos x="130" y="50"/>
                    </a:cxn>
                    <a:cxn ang="0">
                      <a:pos x="130" y="5"/>
                    </a:cxn>
                    <a:cxn ang="0">
                      <a:pos x="98" y="7"/>
                    </a:cxn>
                    <a:cxn ang="0">
                      <a:pos x="89" y="35"/>
                    </a:cxn>
                    <a:cxn ang="0">
                      <a:pos x="78" y="28"/>
                    </a:cxn>
                    <a:cxn ang="0">
                      <a:pos x="71" y="5"/>
                    </a:cxn>
                    <a:cxn ang="0">
                      <a:pos x="63" y="0"/>
                    </a:cxn>
                    <a:cxn ang="0">
                      <a:pos x="18" y="33"/>
                    </a:cxn>
                    <a:cxn ang="0">
                      <a:pos x="0" y="51"/>
                    </a:cxn>
                    <a:cxn ang="0">
                      <a:pos x="0" y="51"/>
                    </a:cxn>
                    <a:cxn ang="0">
                      <a:pos x="0" y="51"/>
                    </a:cxn>
                  </a:cxnLst>
                  <a:rect l="0" t="0" r="r" b="b"/>
                  <a:pathLst>
                    <a:path w="130" h="99">
                      <a:moveTo>
                        <a:pt x="0" y="51"/>
                      </a:moveTo>
                      <a:lnTo>
                        <a:pt x="17" y="69"/>
                      </a:lnTo>
                      <a:lnTo>
                        <a:pt x="33" y="84"/>
                      </a:lnTo>
                      <a:lnTo>
                        <a:pt x="47" y="90"/>
                      </a:lnTo>
                      <a:lnTo>
                        <a:pt x="106" y="99"/>
                      </a:lnTo>
                      <a:lnTo>
                        <a:pt x="130" y="50"/>
                      </a:lnTo>
                      <a:lnTo>
                        <a:pt x="130" y="5"/>
                      </a:lnTo>
                      <a:lnTo>
                        <a:pt x="98" y="7"/>
                      </a:lnTo>
                      <a:lnTo>
                        <a:pt x="89" y="35"/>
                      </a:lnTo>
                      <a:lnTo>
                        <a:pt x="78" y="28"/>
                      </a:lnTo>
                      <a:lnTo>
                        <a:pt x="71" y="5"/>
                      </a:lnTo>
                      <a:lnTo>
                        <a:pt x="63" y="0"/>
                      </a:lnTo>
                      <a:lnTo>
                        <a:pt x="18" y="33"/>
                      </a:lnTo>
                      <a:lnTo>
                        <a:pt x="0" y="51"/>
                      </a:lnTo>
                      <a:lnTo>
                        <a:pt x="0" y="51"/>
                      </a:lnTo>
                      <a:lnTo>
                        <a:pt x="0" y="5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7" name="Freeform 282"/>
                <p:cNvSpPr>
                  <a:spLocks/>
                </p:cNvSpPr>
                <p:nvPr/>
              </p:nvSpPr>
              <p:spPr bwMode="auto">
                <a:xfrm>
                  <a:off x="5424477" y="3713158"/>
                  <a:ext cx="109537" cy="268287"/>
                </a:xfrm>
                <a:custGeom>
                  <a:avLst/>
                  <a:gdLst/>
                  <a:ahLst/>
                  <a:cxnLst>
                    <a:cxn ang="0">
                      <a:pos x="17" y="3"/>
                    </a:cxn>
                    <a:cxn ang="0">
                      <a:pos x="17" y="19"/>
                    </a:cxn>
                    <a:cxn ang="0">
                      <a:pos x="6" y="18"/>
                    </a:cxn>
                    <a:cxn ang="0">
                      <a:pos x="8" y="94"/>
                    </a:cxn>
                    <a:cxn ang="0">
                      <a:pos x="0" y="138"/>
                    </a:cxn>
                    <a:cxn ang="0">
                      <a:pos x="13" y="145"/>
                    </a:cxn>
                    <a:cxn ang="0">
                      <a:pos x="27" y="156"/>
                    </a:cxn>
                    <a:cxn ang="0">
                      <a:pos x="40" y="169"/>
                    </a:cxn>
                    <a:cxn ang="0">
                      <a:pos x="50" y="146"/>
                    </a:cxn>
                    <a:cxn ang="0">
                      <a:pos x="66" y="114"/>
                    </a:cxn>
                    <a:cxn ang="0">
                      <a:pos x="69" y="95"/>
                    </a:cxn>
                    <a:cxn ang="0">
                      <a:pos x="56" y="53"/>
                    </a:cxn>
                    <a:cxn ang="0">
                      <a:pos x="54" y="28"/>
                    </a:cxn>
                    <a:cxn ang="0">
                      <a:pos x="61" y="0"/>
                    </a:cxn>
                    <a:cxn ang="0">
                      <a:pos x="17" y="3"/>
                    </a:cxn>
                    <a:cxn ang="0">
                      <a:pos x="17" y="3"/>
                    </a:cxn>
                    <a:cxn ang="0">
                      <a:pos x="17" y="3"/>
                    </a:cxn>
                  </a:cxnLst>
                  <a:rect l="0" t="0" r="r" b="b"/>
                  <a:pathLst>
                    <a:path w="69" h="169">
                      <a:moveTo>
                        <a:pt x="17" y="3"/>
                      </a:moveTo>
                      <a:lnTo>
                        <a:pt x="17" y="19"/>
                      </a:lnTo>
                      <a:lnTo>
                        <a:pt x="6" y="18"/>
                      </a:lnTo>
                      <a:lnTo>
                        <a:pt x="8" y="94"/>
                      </a:lnTo>
                      <a:lnTo>
                        <a:pt x="0" y="138"/>
                      </a:lnTo>
                      <a:lnTo>
                        <a:pt x="13" y="145"/>
                      </a:lnTo>
                      <a:lnTo>
                        <a:pt x="27" y="156"/>
                      </a:lnTo>
                      <a:lnTo>
                        <a:pt x="40" y="169"/>
                      </a:lnTo>
                      <a:lnTo>
                        <a:pt x="50" y="146"/>
                      </a:lnTo>
                      <a:lnTo>
                        <a:pt x="66" y="114"/>
                      </a:lnTo>
                      <a:lnTo>
                        <a:pt x="69" y="95"/>
                      </a:lnTo>
                      <a:lnTo>
                        <a:pt x="56" y="53"/>
                      </a:lnTo>
                      <a:lnTo>
                        <a:pt x="54" y="28"/>
                      </a:lnTo>
                      <a:lnTo>
                        <a:pt x="61" y="0"/>
                      </a:lnTo>
                      <a:lnTo>
                        <a:pt x="17" y="3"/>
                      </a:lnTo>
                      <a:lnTo>
                        <a:pt x="17" y="3"/>
                      </a:lnTo>
                      <a:lnTo>
                        <a:pt x="1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8" name="Freeform 283"/>
                <p:cNvSpPr>
                  <a:spLocks/>
                </p:cNvSpPr>
                <p:nvPr/>
              </p:nvSpPr>
              <p:spPr bwMode="auto">
                <a:xfrm>
                  <a:off x="3630602" y="3136895"/>
                  <a:ext cx="95250" cy="155575"/>
                </a:xfrm>
                <a:custGeom>
                  <a:avLst/>
                  <a:gdLst/>
                  <a:ahLst/>
                  <a:cxnLst>
                    <a:cxn ang="0">
                      <a:pos x="14" y="0"/>
                    </a:cxn>
                    <a:cxn ang="0">
                      <a:pos x="49" y="29"/>
                    </a:cxn>
                    <a:cxn ang="0">
                      <a:pos x="60" y="83"/>
                    </a:cxn>
                    <a:cxn ang="0">
                      <a:pos x="56" y="96"/>
                    </a:cxn>
                    <a:cxn ang="0">
                      <a:pos x="41" y="98"/>
                    </a:cxn>
                    <a:cxn ang="0">
                      <a:pos x="26" y="81"/>
                    </a:cxn>
                    <a:cxn ang="0">
                      <a:pos x="13" y="79"/>
                    </a:cxn>
                    <a:cxn ang="0">
                      <a:pos x="0" y="76"/>
                    </a:cxn>
                    <a:cxn ang="0">
                      <a:pos x="4" y="28"/>
                    </a:cxn>
                    <a:cxn ang="0">
                      <a:pos x="14" y="0"/>
                    </a:cxn>
                    <a:cxn ang="0">
                      <a:pos x="14" y="0"/>
                    </a:cxn>
                    <a:cxn ang="0">
                      <a:pos x="14" y="0"/>
                    </a:cxn>
                  </a:cxnLst>
                  <a:rect l="0" t="0" r="r" b="b"/>
                  <a:pathLst>
                    <a:path w="60" h="98">
                      <a:moveTo>
                        <a:pt x="14" y="0"/>
                      </a:moveTo>
                      <a:lnTo>
                        <a:pt x="49" y="29"/>
                      </a:lnTo>
                      <a:lnTo>
                        <a:pt x="60" y="83"/>
                      </a:lnTo>
                      <a:lnTo>
                        <a:pt x="56" y="96"/>
                      </a:lnTo>
                      <a:lnTo>
                        <a:pt x="41" y="98"/>
                      </a:lnTo>
                      <a:lnTo>
                        <a:pt x="26" y="81"/>
                      </a:lnTo>
                      <a:lnTo>
                        <a:pt x="13" y="79"/>
                      </a:lnTo>
                      <a:lnTo>
                        <a:pt x="0" y="76"/>
                      </a:lnTo>
                      <a:lnTo>
                        <a:pt x="4" y="28"/>
                      </a:lnTo>
                      <a:lnTo>
                        <a:pt x="14" y="0"/>
                      </a:lnTo>
                      <a:lnTo>
                        <a:pt x="14" y="0"/>
                      </a:lnTo>
                      <a:lnTo>
                        <a:pt x="1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09" name="Freeform 284"/>
                <p:cNvSpPr>
                  <a:spLocks/>
                </p:cNvSpPr>
                <p:nvPr/>
              </p:nvSpPr>
              <p:spPr bwMode="auto">
                <a:xfrm>
                  <a:off x="5630852" y="4346570"/>
                  <a:ext cx="128587" cy="58737"/>
                </a:xfrm>
                <a:custGeom>
                  <a:avLst/>
                  <a:gdLst/>
                  <a:ahLst/>
                  <a:cxnLst>
                    <a:cxn ang="0">
                      <a:pos x="9" y="0"/>
                    </a:cxn>
                    <a:cxn ang="0">
                      <a:pos x="46" y="4"/>
                    </a:cxn>
                    <a:cxn ang="0">
                      <a:pos x="81" y="8"/>
                    </a:cxn>
                    <a:cxn ang="0">
                      <a:pos x="74" y="22"/>
                    </a:cxn>
                    <a:cxn ang="0">
                      <a:pos x="56" y="37"/>
                    </a:cxn>
                    <a:cxn ang="0">
                      <a:pos x="32" y="33"/>
                    </a:cxn>
                    <a:cxn ang="0">
                      <a:pos x="4" y="34"/>
                    </a:cxn>
                    <a:cxn ang="0">
                      <a:pos x="0" y="23"/>
                    </a:cxn>
                    <a:cxn ang="0">
                      <a:pos x="6" y="10"/>
                    </a:cxn>
                    <a:cxn ang="0">
                      <a:pos x="9" y="0"/>
                    </a:cxn>
                    <a:cxn ang="0">
                      <a:pos x="9" y="0"/>
                    </a:cxn>
                    <a:cxn ang="0">
                      <a:pos x="9" y="0"/>
                    </a:cxn>
                  </a:cxnLst>
                  <a:rect l="0" t="0" r="r" b="b"/>
                  <a:pathLst>
                    <a:path w="81" h="37">
                      <a:moveTo>
                        <a:pt x="9" y="0"/>
                      </a:moveTo>
                      <a:lnTo>
                        <a:pt x="46" y="4"/>
                      </a:lnTo>
                      <a:lnTo>
                        <a:pt x="81" y="8"/>
                      </a:lnTo>
                      <a:lnTo>
                        <a:pt x="74" y="22"/>
                      </a:lnTo>
                      <a:lnTo>
                        <a:pt x="56" y="37"/>
                      </a:lnTo>
                      <a:lnTo>
                        <a:pt x="32" y="33"/>
                      </a:lnTo>
                      <a:lnTo>
                        <a:pt x="4" y="34"/>
                      </a:lnTo>
                      <a:lnTo>
                        <a:pt x="0" y="23"/>
                      </a:lnTo>
                      <a:lnTo>
                        <a:pt x="6" y="10"/>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0" name="Freeform 285"/>
                <p:cNvSpPr>
                  <a:spLocks/>
                </p:cNvSpPr>
                <p:nvPr/>
              </p:nvSpPr>
              <p:spPr bwMode="auto">
                <a:xfrm>
                  <a:off x="3862377" y="3557583"/>
                  <a:ext cx="144462" cy="123825"/>
                </a:xfrm>
                <a:custGeom>
                  <a:avLst/>
                  <a:gdLst/>
                  <a:ahLst/>
                  <a:cxnLst>
                    <a:cxn ang="0">
                      <a:pos x="0" y="0"/>
                    </a:cxn>
                    <a:cxn ang="0">
                      <a:pos x="36" y="25"/>
                    </a:cxn>
                    <a:cxn ang="0">
                      <a:pos x="61" y="42"/>
                    </a:cxn>
                    <a:cxn ang="0">
                      <a:pos x="75" y="57"/>
                    </a:cxn>
                    <a:cxn ang="0">
                      <a:pos x="77" y="69"/>
                    </a:cxn>
                    <a:cxn ang="0">
                      <a:pos x="91" y="78"/>
                    </a:cxn>
                    <a:cxn ang="0">
                      <a:pos x="87" y="54"/>
                    </a:cxn>
                    <a:cxn ang="0">
                      <a:pos x="61" y="30"/>
                    </a:cxn>
                    <a:cxn ang="0">
                      <a:pos x="30" y="12"/>
                    </a:cxn>
                    <a:cxn ang="0">
                      <a:pos x="12" y="3"/>
                    </a:cxn>
                    <a:cxn ang="0">
                      <a:pos x="0" y="0"/>
                    </a:cxn>
                    <a:cxn ang="0">
                      <a:pos x="0" y="0"/>
                    </a:cxn>
                    <a:cxn ang="0">
                      <a:pos x="0" y="0"/>
                    </a:cxn>
                  </a:cxnLst>
                  <a:rect l="0" t="0" r="r" b="b"/>
                  <a:pathLst>
                    <a:path w="91" h="78">
                      <a:moveTo>
                        <a:pt x="0" y="0"/>
                      </a:moveTo>
                      <a:lnTo>
                        <a:pt x="36" y="25"/>
                      </a:lnTo>
                      <a:lnTo>
                        <a:pt x="61" y="42"/>
                      </a:lnTo>
                      <a:lnTo>
                        <a:pt x="75" y="57"/>
                      </a:lnTo>
                      <a:lnTo>
                        <a:pt x="77" y="69"/>
                      </a:lnTo>
                      <a:lnTo>
                        <a:pt x="91" y="78"/>
                      </a:lnTo>
                      <a:lnTo>
                        <a:pt x="87" y="54"/>
                      </a:lnTo>
                      <a:lnTo>
                        <a:pt x="61" y="30"/>
                      </a:lnTo>
                      <a:lnTo>
                        <a:pt x="30" y="12"/>
                      </a:lnTo>
                      <a:lnTo>
                        <a:pt x="12" y="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1" name="Freeform 286"/>
                <p:cNvSpPr>
                  <a:spLocks/>
                </p:cNvSpPr>
                <p:nvPr/>
              </p:nvSpPr>
              <p:spPr bwMode="auto">
                <a:xfrm>
                  <a:off x="3617902" y="3268658"/>
                  <a:ext cx="138112" cy="179387"/>
                </a:xfrm>
                <a:custGeom>
                  <a:avLst/>
                  <a:gdLst/>
                  <a:ahLst/>
                  <a:cxnLst>
                    <a:cxn ang="0">
                      <a:pos x="11" y="0"/>
                    </a:cxn>
                    <a:cxn ang="0">
                      <a:pos x="19" y="22"/>
                    </a:cxn>
                    <a:cxn ang="0">
                      <a:pos x="25" y="13"/>
                    </a:cxn>
                    <a:cxn ang="0">
                      <a:pos x="44" y="39"/>
                    </a:cxn>
                    <a:cxn ang="0">
                      <a:pos x="50" y="34"/>
                    </a:cxn>
                    <a:cxn ang="0">
                      <a:pos x="69" y="65"/>
                    </a:cxn>
                    <a:cxn ang="0">
                      <a:pos x="82" y="97"/>
                    </a:cxn>
                    <a:cxn ang="0">
                      <a:pos x="87" y="113"/>
                    </a:cxn>
                    <a:cxn ang="0">
                      <a:pos x="44" y="81"/>
                    </a:cxn>
                    <a:cxn ang="0">
                      <a:pos x="13" y="48"/>
                    </a:cxn>
                    <a:cxn ang="0">
                      <a:pos x="0" y="29"/>
                    </a:cxn>
                    <a:cxn ang="0">
                      <a:pos x="0" y="15"/>
                    </a:cxn>
                    <a:cxn ang="0">
                      <a:pos x="11" y="0"/>
                    </a:cxn>
                    <a:cxn ang="0">
                      <a:pos x="11" y="0"/>
                    </a:cxn>
                    <a:cxn ang="0">
                      <a:pos x="11" y="0"/>
                    </a:cxn>
                  </a:cxnLst>
                  <a:rect l="0" t="0" r="r" b="b"/>
                  <a:pathLst>
                    <a:path w="87" h="113">
                      <a:moveTo>
                        <a:pt x="11" y="0"/>
                      </a:moveTo>
                      <a:lnTo>
                        <a:pt x="19" y="22"/>
                      </a:lnTo>
                      <a:lnTo>
                        <a:pt x="25" y="13"/>
                      </a:lnTo>
                      <a:lnTo>
                        <a:pt x="44" y="39"/>
                      </a:lnTo>
                      <a:lnTo>
                        <a:pt x="50" y="34"/>
                      </a:lnTo>
                      <a:lnTo>
                        <a:pt x="69" y="65"/>
                      </a:lnTo>
                      <a:lnTo>
                        <a:pt x="82" y="97"/>
                      </a:lnTo>
                      <a:lnTo>
                        <a:pt x="87" y="113"/>
                      </a:lnTo>
                      <a:lnTo>
                        <a:pt x="44" y="81"/>
                      </a:lnTo>
                      <a:lnTo>
                        <a:pt x="13" y="48"/>
                      </a:lnTo>
                      <a:lnTo>
                        <a:pt x="0" y="29"/>
                      </a:lnTo>
                      <a:lnTo>
                        <a:pt x="0" y="15"/>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2" name="Freeform 287"/>
                <p:cNvSpPr>
                  <a:spLocks/>
                </p:cNvSpPr>
                <p:nvPr/>
              </p:nvSpPr>
              <p:spPr bwMode="auto">
                <a:xfrm>
                  <a:off x="5635614" y="4337045"/>
                  <a:ext cx="33337" cy="57150"/>
                </a:xfrm>
                <a:custGeom>
                  <a:avLst/>
                  <a:gdLst/>
                  <a:ahLst/>
                  <a:cxnLst>
                    <a:cxn ang="0">
                      <a:pos x="21" y="7"/>
                    </a:cxn>
                    <a:cxn ang="0">
                      <a:pos x="15" y="13"/>
                    </a:cxn>
                    <a:cxn ang="0">
                      <a:pos x="11" y="23"/>
                    </a:cxn>
                    <a:cxn ang="0">
                      <a:pos x="9" y="31"/>
                    </a:cxn>
                    <a:cxn ang="0">
                      <a:pos x="0" y="36"/>
                    </a:cxn>
                    <a:cxn ang="0">
                      <a:pos x="0" y="21"/>
                    </a:cxn>
                    <a:cxn ang="0">
                      <a:pos x="8" y="8"/>
                    </a:cxn>
                    <a:cxn ang="0">
                      <a:pos x="12" y="1"/>
                    </a:cxn>
                    <a:cxn ang="0">
                      <a:pos x="19" y="0"/>
                    </a:cxn>
                    <a:cxn ang="0">
                      <a:pos x="21" y="7"/>
                    </a:cxn>
                    <a:cxn ang="0">
                      <a:pos x="21" y="7"/>
                    </a:cxn>
                    <a:cxn ang="0">
                      <a:pos x="21" y="7"/>
                    </a:cxn>
                  </a:cxnLst>
                  <a:rect l="0" t="0" r="r" b="b"/>
                  <a:pathLst>
                    <a:path w="21" h="36">
                      <a:moveTo>
                        <a:pt x="21" y="7"/>
                      </a:moveTo>
                      <a:lnTo>
                        <a:pt x="15" y="13"/>
                      </a:lnTo>
                      <a:lnTo>
                        <a:pt x="11" y="23"/>
                      </a:lnTo>
                      <a:lnTo>
                        <a:pt x="9" y="31"/>
                      </a:lnTo>
                      <a:lnTo>
                        <a:pt x="0" y="36"/>
                      </a:lnTo>
                      <a:lnTo>
                        <a:pt x="0" y="21"/>
                      </a:lnTo>
                      <a:lnTo>
                        <a:pt x="8" y="8"/>
                      </a:lnTo>
                      <a:lnTo>
                        <a:pt x="12" y="1"/>
                      </a:lnTo>
                      <a:lnTo>
                        <a:pt x="19" y="0"/>
                      </a:lnTo>
                      <a:lnTo>
                        <a:pt x="21" y="7"/>
                      </a:lnTo>
                      <a:lnTo>
                        <a:pt x="21" y="7"/>
                      </a:lnTo>
                      <a:lnTo>
                        <a:pt x="2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3" name="Freeform 288"/>
                <p:cNvSpPr>
                  <a:spLocks/>
                </p:cNvSpPr>
                <p:nvPr/>
              </p:nvSpPr>
              <p:spPr bwMode="auto">
                <a:xfrm>
                  <a:off x="4130664" y="3809995"/>
                  <a:ext cx="168275" cy="142875"/>
                </a:xfrm>
                <a:custGeom>
                  <a:avLst/>
                  <a:gdLst/>
                  <a:ahLst/>
                  <a:cxnLst>
                    <a:cxn ang="0">
                      <a:pos x="77" y="0"/>
                    </a:cxn>
                    <a:cxn ang="0">
                      <a:pos x="102" y="17"/>
                    </a:cxn>
                    <a:cxn ang="0">
                      <a:pos x="106" y="62"/>
                    </a:cxn>
                    <a:cxn ang="0">
                      <a:pos x="106" y="85"/>
                    </a:cxn>
                    <a:cxn ang="0">
                      <a:pos x="56" y="90"/>
                    </a:cxn>
                    <a:cxn ang="0">
                      <a:pos x="22" y="83"/>
                    </a:cxn>
                    <a:cxn ang="0">
                      <a:pos x="0" y="63"/>
                    </a:cxn>
                    <a:cxn ang="0">
                      <a:pos x="16" y="55"/>
                    </a:cxn>
                    <a:cxn ang="0">
                      <a:pos x="40" y="47"/>
                    </a:cxn>
                    <a:cxn ang="0">
                      <a:pos x="66" y="41"/>
                    </a:cxn>
                    <a:cxn ang="0">
                      <a:pos x="70" y="21"/>
                    </a:cxn>
                    <a:cxn ang="0">
                      <a:pos x="77" y="0"/>
                    </a:cxn>
                    <a:cxn ang="0">
                      <a:pos x="77" y="0"/>
                    </a:cxn>
                    <a:cxn ang="0">
                      <a:pos x="77" y="0"/>
                    </a:cxn>
                  </a:cxnLst>
                  <a:rect l="0" t="0" r="r" b="b"/>
                  <a:pathLst>
                    <a:path w="106" h="90">
                      <a:moveTo>
                        <a:pt x="77" y="0"/>
                      </a:moveTo>
                      <a:lnTo>
                        <a:pt x="102" y="17"/>
                      </a:lnTo>
                      <a:lnTo>
                        <a:pt x="106" y="62"/>
                      </a:lnTo>
                      <a:lnTo>
                        <a:pt x="106" y="85"/>
                      </a:lnTo>
                      <a:lnTo>
                        <a:pt x="56" y="90"/>
                      </a:lnTo>
                      <a:lnTo>
                        <a:pt x="22" y="83"/>
                      </a:lnTo>
                      <a:lnTo>
                        <a:pt x="0" y="63"/>
                      </a:lnTo>
                      <a:lnTo>
                        <a:pt x="16" y="55"/>
                      </a:lnTo>
                      <a:lnTo>
                        <a:pt x="40" y="47"/>
                      </a:lnTo>
                      <a:lnTo>
                        <a:pt x="66" y="41"/>
                      </a:lnTo>
                      <a:lnTo>
                        <a:pt x="70" y="21"/>
                      </a:lnTo>
                      <a:lnTo>
                        <a:pt x="77" y="0"/>
                      </a:lnTo>
                      <a:lnTo>
                        <a:pt x="77" y="0"/>
                      </a:lnTo>
                      <a:lnTo>
                        <a:pt x="7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4" name="Freeform 289"/>
                <p:cNvSpPr>
                  <a:spLocks/>
                </p:cNvSpPr>
                <p:nvPr/>
              </p:nvSpPr>
              <p:spPr bwMode="auto">
                <a:xfrm>
                  <a:off x="3092439" y="2727320"/>
                  <a:ext cx="584200" cy="665162"/>
                </a:xfrm>
                <a:custGeom>
                  <a:avLst/>
                  <a:gdLst/>
                  <a:ahLst/>
                  <a:cxnLst>
                    <a:cxn ang="0">
                      <a:pos x="196" y="106"/>
                    </a:cxn>
                    <a:cxn ang="0">
                      <a:pos x="220" y="161"/>
                    </a:cxn>
                    <a:cxn ang="0">
                      <a:pos x="273" y="173"/>
                    </a:cxn>
                    <a:cxn ang="0">
                      <a:pos x="298" y="263"/>
                    </a:cxn>
                    <a:cxn ang="0">
                      <a:pos x="277" y="299"/>
                    </a:cxn>
                    <a:cxn ang="0">
                      <a:pos x="237" y="329"/>
                    </a:cxn>
                    <a:cxn ang="0">
                      <a:pos x="171" y="377"/>
                    </a:cxn>
                    <a:cxn ang="0">
                      <a:pos x="147" y="363"/>
                    </a:cxn>
                    <a:cxn ang="0">
                      <a:pos x="130" y="372"/>
                    </a:cxn>
                    <a:cxn ang="0">
                      <a:pos x="92" y="374"/>
                    </a:cxn>
                    <a:cxn ang="0">
                      <a:pos x="55" y="366"/>
                    </a:cxn>
                    <a:cxn ang="0">
                      <a:pos x="46" y="320"/>
                    </a:cxn>
                    <a:cxn ang="0">
                      <a:pos x="26" y="311"/>
                    </a:cxn>
                    <a:cxn ang="0">
                      <a:pos x="12" y="359"/>
                    </a:cxn>
                    <a:cxn ang="0">
                      <a:pos x="35" y="396"/>
                    </a:cxn>
                    <a:cxn ang="0">
                      <a:pos x="131" y="403"/>
                    </a:cxn>
                    <a:cxn ang="0">
                      <a:pos x="218" y="394"/>
                    </a:cxn>
                    <a:cxn ang="0">
                      <a:pos x="252" y="399"/>
                    </a:cxn>
                    <a:cxn ang="0">
                      <a:pos x="301" y="350"/>
                    </a:cxn>
                    <a:cxn ang="0">
                      <a:pos x="324" y="257"/>
                    </a:cxn>
                    <a:cxn ang="0">
                      <a:pos x="340" y="183"/>
                    </a:cxn>
                    <a:cxn ang="0">
                      <a:pos x="356" y="134"/>
                    </a:cxn>
                    <a:cxn ang="0">
                      <a:pos x="368" y="89"/>
                    </a:cxn>
                    <a:cxn ang="0">
                      <a:pos x="348" y="74"/>
                    </a:cxn>
                    <a:cxn ang="0">
                      <a:pos x="305" y="65"/>
                    </a:cxn>
                    <a:cxn ang="0">
                      <a:pos x="299" y="36"/>
                    </a:cxn>
                    <a:cxn ang="0">
                      <a:pos x="267" y="8"/>
                    </a:cxn>
                    <a:cxn ang="0">
                      <a:pos x="233" y="0"/>
                    </a:cxn>
                    <a:cxn ang="0">
                      <a:pos x="226" y="20"/>
                    </a:cxn>
                    <a:cxn ang="0">
                      <a:pos x="243" y="55"/>
                    </a:cxn>
                    <a:cxn ang="0">
                      <a:pos x="231" y="70"/>
                    </a:cxn>
                    <a:cxn ang="0">
                      <a:pos x="197" y="65"/>
                    </a:cxn>
                    <a:cxn ang="0">
                      <a:pos x="191" y="78"/>
                    </a:cxn>
                  </a:cxnLst>
                  <a:rect l="0" t="0" r="r" b="b"/>
                  <a:pathLst>
                    <a:path w="368" h="419">
                      <a:moveTo>
                        <a:pt x="191" y="78"/>
                      </a:moveTo>
                      <a:lnTo>
                        <a:pt x="196" y="106"/>
                      </a:lnTo>
                      <a:lnTo>
                        <a:pt x="204" y="141"/>
                      </a:lnTo>
                      <a:lnTo>
                        <a:pt x="220" y="161"/>
                      </a:lnTo>
                      <a:lnTo>
                        <a:pt x="231" y="170"/>
                      </a:lnTo>
                      <a:lnTo>
                        <a:pt x="273" y="173"/>
                      </a:lnTo>
                      <a:lnTo>
                        <a:pt x="303" y="237"/>
                      </a:lnTo>
                      <a:lnTo>
                        <a:pt x="298" y="263"/>
                      </a:lnTo>
                      <a:lnTo>
                        <a:pt x="288" y="291"/>
                      </a:lnTo>
                      <a:lnTo>
                        <a:pt x="277" y="299"/>
                      </a:lnTo>
                      <a:lnTo>
                        <a:pt x="257" y="314"/>
                      </a:lnTo>
                      <a:lnTo>
                        <a:pt x="237" y="329"/>
                      </a:lnTo>
                      <a:lnTo>
                        <a:pt x="228" y="336"/>
                      </a:lnTo>
                      <a:lnTo>
                        <a:pt x="171" y="377"/>
                      </a:lnTo>
                      <a:lnTo>
                        <a:pt x="150" y="374"/>
                      </a:lnTo>
                      <a:lnTo>
                        <a:pt x="147" y="363"/>
                      </a:lnTo>
                      <a:lnTo>
                        <a:pt x="143" y="360"/>
                      </a:lnTo>
                      <a:lnTo>
                        <a:pt x="130" y="372"/>
                      </a:lnTo>
                      <a:lnTo>
                        <a:pt x="117" y="379"/>
                      </a:lnTo>
                      <a:lnTo>
                        <a:pt x="92" y="374"/>
                      </a:lnTo>
                      <a:lnTo>
                        <a:pt x="78" y="352"/>
                      </a:lnTo>
                      <a:lnTo>
                        <a:pt x="55" y="366"/>
                      </a:lnTo>
                      <a:lnTo>
                        <a:pt x="59" y="345"/>
                      </a:lnTo>
                      <a:lnTo>
                        <a:pt x="46" y="320"/>
                      </a:lnTo>
                      <a:lnTo>
                        <a:pt x="52" y="293"/>
                      </a:lnTo>
                      <a:lnTo>
                        <a:pt x="26" y="311"/>
                      </a:lnTo>
                      <a:lnTo>
                        <a:pt x="14" y="329"/>
                      </a:lnTo>
                      <a:lnTo>
                        <a:pt x="12" y="359"/>
                      </a:lnTo>
                      <a:lnTo>
                        <a:pt x="0" y="389"/>
                      </a:lnTo>
                      <a:lnTo>
                        <a:pt x="35" y="396"/>
                      </a:lnTo>
                      <a:lnTo>
                        <a:pt x="68" y="419"/>
                      </a:lnTo>
                      <a:lnTo>
                        <a:pt x="131" y="403"/>
                      </a:lnTo>
                      <a:lnTo>
                        <a:pt x="167" y="411"/>
                      </a:lnTo>
                      <a:lnTo>
                        <a:pt x="218" y="394"/>
                      </a:lnTo>
                      <a:lnTo>
                        <a:pt x="231" y="398"/>
                      </a:lnTo>
                      <a:lnTo>
                        <a:pt x="252" y="399"/>
                      </a:lnTo>
                      <a:lnTo>
                        <a:pt x="286" y="373"/>
                      </a:lnTo>
                      <a:lnTo>
                        <a:pt x="301" y="350"/>
                      </a:lnTo>
                      <a:lnTo>
                        <a:pt x="311" y="312"/>
                      </a:lnTo>
                      <a:lnTo>
                        <a:pt x="324" y="257"/>
                      </a:lnTo>
                      <a:lnTo>
                        <a:pt x="335" y="205"/>
                      </a:lnTo>
                      <a:lnTo>
                        <a:pt x="340" y="183"/>
                      </a:lnTo>
                      <a:lnTo>
                        <a:pt x="352" y="152"/>
                      </a:lnTo>
                      <a:lnTo>
                        <a:pt x="356" y="134"/>
                      </a:lnTo>
                      <a:lnTo>
                        <a:pt x="361" y="110"/>
                      </a:lnTo>
                      <a:lnTo>
                        <a:pt x="368" y="89"/>
                      </a:lnTo>
                      <a:lnTo>
                        <a:pt x="361" y="82"/>
                      </a:lnTo>
                      <a:lnTo>
                        <a:pt x="348" y="74"/>
                      </a:lnTo>
                      <a:lnTo>
                        <a:pt x="323" y="70"/>
                      </a:lnTo>
                      <a:lnTo>
                        <a:pt x="305" y="65"/>
                      </a:lnTo>
                      <a:lnTo>
                        <a:pt x="299" y="53"/>
                      </a:lnTo>
                      <a:lnTo>
                        <a:pt x="299" y="36"/>
                      </a:lnTo>
                      <a:lnTo>
                        <a:pt x="292" y="15"/>
                      </a:lnTo>
                      <a:lnTo>
                        <a:pt x="267" y="8"/>
                      </a:lnTo>
                      <a:lnTo>
                        <a:pt x="250" y="4"/>
                      </a:lnTo>
                      <a:lnTo>
                        <a:pt x="233" y="0"/>
                      </a:lnTo>
                      <a:lnTo>
                        <a:pt x="237" y="13"/>
                      </a:lnTo>
                      <a:lnTo>
                        <a:pt x="226" y="20"/>
                      </a:lnTo>
                      <a:lnTo>
                        <a:pt x="249" y="36"/>
                      </a:lnTo>
                      <a:lnTo>
                        <a:pt x="243" y="55"/>
                      </a:lnTo>
                      <a:lnTo>
                        <a:pt x="239" y="62"/>
                      </a:lnTo>
                      <a:lnTo>
                        <a:pt x="231" y="70"/>
                      </a:lnTo>
                      <a:lnTo>
                        <a:pt x="213" y="75"/>
                      </a:lnTo>
                      <a:lnTo>
                        <a:pt x="197" y="65"/>
                      </a:lnTo>
                      <a:lnTo>
                        <a:pt x="191" y="78"/>
                      </a:lnTo>
                      <a:lnTo>
                        <a:pt x="191" y="78"/>
                      </a:lnTo>
                      <a:lnTo>
                        <a:pt x="191" y="7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5" name="Freeform 290"/>
                <p:cNvSpPr>
                  <a:spLocks/>
                </p:cNvSpPr>
                <p:nvPr/>
              </p:nvSpPr>
              <p:spPr bwMode="auto">
                <a:xfrm>
                  <a:off x="3675052" y="2811458"/>
                  <a:ext cx="2211387" cy="1042987"/>
                </a:xfrm>
                <a:custGeom>
                  <a:avLst/>
                  <a:gdLst/>
                  <a:ahLst/>
                  <a:cxnLst>
                    <a:cxn ang="0">
                      <a:pos x="45" y="215"/>
                    </a:cxn>
                    <a:cxn ang="0">
                      <a:pos x="80" y="404"/>
                    </a:cxn>
                    <a:cxn ang="0">
                      <a:pos x="119" y="458"/>
                    </a:cxn>
                    <a:cxn ang="0">
                      <a:pos x="199" y="491"/>
                    </a:cxn>
                    <a:cxn ang="0">
                      <a:pos x="235" y="390"/>
                    </a:cxn>
                    <a:cxn ang="0">
                      <a:pos x="439" y="172"/>
                    </a:cxn>
                    <a:cxn ang="0">
                      <a:pos x="485" y="244"/>
                    </a:cxn>
                    <a:cxn ang="0">
                      <a:pos x="454" y="289"/>
                    </a:cxn>
                    <a:cxn ang="0">
                      <a:pos x="406" y="408"/>
                    </a:cxn>
                    <a:cxn ang="0">
                      <a:pos x="373" y="460"/>
                    </a:cxn>
                    <a:cxn ang="0">
                      <a:pos x="453" y="602"/>
                    </a:cxn>
                    <a:cxn ang="0">
                      <a:pos x="495" y="617"/>
                    </a:cxn>
                    <a:cxn ang="0">
                      <a:pos x="533" y="564"/>
                    </a:cxn>
                    <a:cxn ang="0">
                      <a:pos x="578" y="537"/>
                    </a:cxn>
                    <a:cxn ang="0">
                      <a:pos x="609" y="573"/>
                    </a:cxn>
                    <a:cxn ang="0">
                      <a:pos x="691" y="567"/>
                    </a:cxn>
                    <a:cxn ang="0">
                      <a:pos x="782" y="585"/>
                    </a:cxn>
                    <a:cxn ang="0">
                      <a:pos x="818" y="627"/>
                    </a:cxn>
                    <a:cxn ang="0">
                      <a:pos x="882" y="652"/>
                    </a:cxn>
                    <a:cxn ang="0">
                      <a:pos x="945" y="649"/>
                    </a:cxn>
                    <a:cxn ang="0">
                      <a:pos x="1003" y="612"/>
                    </a:cxn>
                    <a:cxn ang="0">
                      <a:pos x="1092" y="526"/>
                    </a:cxn>
                    <a:cxn ang="0">
                      <a:pos x="1129" y="486"/>
                    </a:cxn>
                    <a:cxn ang="0">
                      <a:pos x="1194" y="413"/>
                    </a:cxn>
                    <a:cxn ang="0">
                      <a:pos x="1223" y="469"/>
                    </a:cxn>
                    <a:cxn ang="0">
                      <a:pos x="1269" y="525"/>
                    </a:cxn>
                    <a:cxn ang="0">
                      <a:pos x="1352" y="462"/>
                    </a:cxn>
                    <a:cxn ang="0">
                      <a:pos x="1385" y="216"/>
                    </a:cxn>
                    <a:cxn ang="0">
                      <a:pos x="1336" y="38"/>
                    </a:cxn>
                    <a:cxn ang="0">
                      <a:pos x="1281" y="43"/>
                    </a:cxn>
                    <a:cxn ang="0">
                      <a:pos x="1181" y="21"/>
                    </a:cxn>
                    <a:cxn ang="0">
                      <a:pos x="1133" y="25"/>
                    </a:cxn>
                    <a:cxn ang="0">
                      <a:pos x="1151" y="86"/>
                    </a:cxn>
                    <a:cxn ang="0">
                      <a:pos x="1092" y="105"/>
                    </a:cxn>
                    <a:cxn ang="0">
                      <a:pos x="1094" y="64"/>
                    </a:cxn>
                    <a:cxn ang="0">
                      <a:pos x="1037" y="38"/>
                    </a:cxn>
                    <a:cxn ang="0">
                      <a:pos x="804" y="50"/>
                    </a:cxn>
                    <a:cxn ang="0">
                      <a:pos x="751" y="48"/>
                    </a:cxn>
                    <a:cxn ang="0">
                      <a:pos x="577" y="36"/>
                    </a:cxn>
                    <a:cxn ang="0">
                      <a:pos x="379" y="50"/>
                    </a:cxn>
                    <a:cxn ang="0">
                      <a:pos x="111" y="64"/>
                    </a:cxn>
                    <a:cxn ang="0">
                      <a:pos x="0" y="150"/>
                    </a:cxn>
                  </a:cxnLst>
                  <a:rect l="0" t="0" r="r" b="b"/>
                  <a:pathLst>
                    <a:path w="1393" h="657">
                      <a:moveTo>
                        <a:pt x="0" y="150"/>
                      </a:moveTo>
                      <a:lnTo>
                        <a:pt x="20" y="170"/>
                      </a:lnTo>
                      <a:lnTo>
                        <a:pt x="45" y="215"/>
                      </a:lnTo>
                      <a:lnTo>
                        <a:pt x="53" y="288"/>
                      </a:lnTo>
                      <a:lnTo>
                        <a:pt x="59" y="334"/>
                      </a:lnTo>
                      <a:lnTo>
                        <a:pt x="80" y="404"/>
                      </a:lnTo>
                      <a:lnTo>
                        <a:pt x="63" y="393"/>
                      </a:lnTo>
                      <a:lnTo>
                        <a:pt x="99" y="446"/>
                      </a:lnTo>
                      <a:lnTo>
                        <a:pt x="119" y="458"/>
                      </a:lnTo>
                      <a:lnTo>
                        <a:pt x="137" y="470"/>
                      </a:lnTo>
                      <a:lnTo>
                        <a:pt x="157" y="479"/>
                      </a:lnTo>
                      <a:lnTo>
                        <a:pt x="199" y="491"/>
                      </a:lnTo>
                      <a:lnTo>
                        <a:pt x="222" y="496"/>
                      </a:lnTo>
                      <a:lnTo>
                        <a:pt x="259" y="534"/>
                      </a:lnTo>
                      <a:lnTo>
                        <a:pt x="235" y="390"/>
                      </a:lnTo>
                      <a:lnTo>
                        <a:pt x="245" y="328"/>
                      </a:lnTo>
                      <a:lnTo>
                        <a:pt x="327" y="165"/>
                      </a:lnTo>
                      <a:lnTo>
                        <a:pt x="439" y="172"/>
                      </a:lnTo>
                      <a:lnTo>
                        <a:pt x="483" y="185"/>
                      </a:lnTo>
                      <a:lnTo>
                        <a:pt x="506" y="190"/>
                      </a:lnTo>
                      <a:lnTo>
                        <a:pt x="485" y="244"/>
                      </a:lnTo>
                      <a:lnTo>
                        <a:pt x="473" y="266"/>
                      </a:lnTo>
                      <a:lnTo>
                        <a:pt x="463" y="281"/>
                      </a:lnTo>
                      <a:lnTo>
                        <a:pt x="454" y="289"/>
                      </a:lnTo>
                      <a:lnTo>
                        <a:pt x="421" y="280"/>
                      </a:lnTo>
                      <a:lnTo>
                        <a:pt x="414" y="391"/>
                      </a:lnTo>
                      <a:lnTo>
                        <a:pt x="406" y="408"/>
                      </a:lnTo>
                      <a:lnTo>
                        <a:pt x="392" y="430"/>
                      </a:lnTo>
                      <a:lnTo>
                        <a:pt x="378" y="451"/>
                      </a:lnTo>
                      <a:lnTo>
                        <a:pt x="373" y="460"/>
                      </a:lnTo>
                      <a:lnTo>
                        <a:pt x="342" y="491"/>
                      </a:lnTo>
                      <a:lnTo>
                        <a:pt x="395" y="530"/>
                      </a:lnTo>
                      <a:lnTo>
                        <a:pt x="453" y="602"/>
                      </a:lnTo>
                      <a:lnTo>
                        <a:pt x="472" y="611"/>
                      </a:lnTo>
                      <a:lnTo>
                        <a:pt x="486" y="617"/>
                      </a:lnTo>
                      <a:lnTo>
                        <a:pt x="495" y="617"/>
                      </a:lnTo>
                      <a:lnTo>
                        <a:pt x="506" y="605"/>
                      </a:lnTo>
                      <a:lnTo>
                        <a:pt x="520" y="584"/>
                      </a:lnTo>
                      <a:lnTo>
                        <a:pt x="533" y="564"/>
                      </a:lnTo>
                      <a:lnTo>
                        <a:pt x="538" y="555"/>
                      </a:lnTo>
                      <a:lnTo>
                        <a:pt x="578" y="571"/>
                      </a:lnTo>
                      <a:lnTo>
                        <a:pt x="578" y="537"/>
                      </a:lnTo>
                      <a:lnTo>
                        <a:pt x="603" y="553"/>
                      </a:lnTo>
                      <a:lnTo>
                        <a:pt x="604" y="565"/>
                      </a:lnTo>
                      <a:lnTo>
                        <a:pt x="609" y="573"/>
                      </a:lnTo>
                      <a:lnTo>
                        <a:pt x="621" y="580"/>
                      </a:lnTo>
                      <a:lnTo>
                        <a:pt x="677" y="584"/>
                      </a:lnTo>
                      <a:lnTo>
                        <a:pt x="691" y="567"/>
                      </a:lnTo>
                      <a:lnTo>
                        <a:pt x="712" y="570"/>
                      </a:lnTo>
                      <a:lnTo>
                        <a:pt x="737" y="574"/>
                      </a:lnTo>
                      <a:lnTo>
                        <a:pt x="782" y="585"/>
                      </a:lnTo>
                      <a:lnTo>
                        <a:pt x="796" y="607"/>
                      </a:lnTo>
                      <a:lnTo>
                        <a:pt x="804" y="618"/>
                      </a:lnTo>
                      <a:lnTo>
                        <a:pt x="818" y="627"/>
                      </a:lnTo>
                      <a:lnTo>
                        <a:pt x="860" y="640"/>
                      </a:lnTo>
                      <a:lnTo>
                        <a:pt x="883" y="645"/>
                      </a:lnTo>
                      <a:lnTo>
                        <a:pt x="882" y="652"/>
                      </a:lnTo>
                      <a:lnTo>
                        <a:pt x="891" y="656"/>
                      </a:lnTo>
                      <a:lnTo>
                        <a:pt x="912" y="657"/>
                      </a:lnTo>
                      <a:lnTo>
                        <a:pt x="945" y="649"/>
                      </a:lnTo>
                      <a:lnTo>
                        <a:pt x="973" y="633"/>
                      </a:lnTo>
                      <a:lnTo>
                        <a:pt x="994" y="619"/>
                      </a:lnTo>
                      <a:lnTo>
                        <a:pt x="1003" y="612"/>
                      </a:lnTo>
                      <a:lnTo>
                        <a:pt x="1072" y="549"/>
                      </a:lnTo>
                      <a:lnTo>
                        <a:pt x="1085" y="521"/>
                      </a:lnTo>
                      <a:lnTo>
                        <a:pt x="1092" y="526"/>
                      </a:lnTo>
                      <a:lnTo>
                        <a:pt x="1105" y="523"/>
                      </a:lnTo>
                      <a:lnTo>
                        <a:pt x="1121" y="500"/>
                      </a:lnTo>
                      <a:lnTo>
                        <a:pt x="1129" y="486"/>
                      </a:lnTo>
                      <a:lnTo>
                        <a:pt x="1158" y="470"/>
                      </a:lnTo>
                      <a:lnTo>
                        <a:pt x="1181" y="436"/>
                      </a:lnTo>
                      <a:lnTo>
                        <a:pt x="1194" y="413"/>
                      </a:lnTo>
                      <a:lnTo>
                        <a:pt x="1199" y="423"/>
                      </a:lnTo>
                      <a:lnTo>
                        <a:pt x="1209" y="444"/>
                      </a:lnTo>
                      <a:lnTo>
                        <a:pt x="1223" y="469"/>
                      </a:lnTo>
                      <a:lnTo>
                        <a:pt x="1236" y="488"/>
                      </a:lnTo>
                      <a:lnTo>
                        <a:pt x="1257" y="512"/>
                      </a:lnTo>
                      <a:lnTo>
                        <a:pt x="1269" y="525"/>
                      </a:lnTo>
                      <a:lnTo>
                        <a:pt x="1293" y="519"/>
                      </a:lnTo>
                      <a:lnTo>
                        <a:pt x="1331" y="500"/>
                      </a:lnTo>
                      <a:lnTo>
                        <a:pt x="1352" y="462"/>
                      </a:lnTo>
                      <a:lnTo>
                        <a:pt x="1359" y="436"/>
                      </a:lnTo>
                      <a:lnTo>
                        <a:pt x="1368" y="321"/>
                      </a:lnTo>
                      <a:lnTo>
                        <a:pt x="1385" y="216"/>
                      </a:lnTo>
                      <a:lnTo>
                        <a:pt x="1393" y="119"/>
                      </a:lnTo>
                      <a:lnTo>
                        <a:pt x="1387" y="65"/>
                      </a:lnTo>
                      <a:lnTo>
                        <a:pt x="1336" y="38"/>
                      </a:lnTo>
                      <a:lnTo>
                        <a:pt x="1333" y="43"/>
                      </a:lnTo>
                      <a:lnTo>
                        <a:pt x="1314" y="48"/>
                      </a:lnTo>
                      <a:lnTo>
                        <a:pt x="1281" y="43"/>
                      </a:lnTo>
                      <a:lnTo>
                        <a:pt x="1290" y="33"/>
                      </a:lnTo>
                      <a:lnTo>
                        <a:pt x="1232" y="14"/>
                      </a:lnTo>
                      <a:lnTo>
                        <a:pt x="1181" y="21"/>
                      </a:lnTo>
                      <a:lnTo>
                        <a:pt x="1149" y="0"/>
                      </a:lnTo>
                      <a:lnTo>
                        <a:pt x="1122" y="2"/>
                      </a:lnTo>
                      <a:lnTo>
                        <a:pt x="1133" y="25"/>
                      </a:lnTo>
                      <a:lnTo>
                        <a:pt x="1146" y="42"/>
                      </a:lnTo>
                      <a:lnTo>
                        <a:pt x="1157" y="73"/>
                      </a:lnTo>
                      <a:lnTo>
                        <a:pt x="1151" y="86"/>
                      </a:lnTo>
                      <a:lnTo>
                        <a:pt x="1143" y="94"/>
                      </a:lnTo>
                      <a:lnTo>
                        <a:pt x="1134" y="101"/>
                      </a:lnTo>
                      <a:lnTo>
                        <a:pt x="1092" y="105"/>
                      </a:lnTo>
                      <a:lnTo>
                        <a:pt x="1103" y="94"/>
                      </a:lnTo>
                      <a:lnTo>
                        <a:pt x="1108" y="75"/>
                      </a:lnTo>
                      <a:lnTo>
                        <a:pt x="1094" y="64"/>
                      </a:lnTo>
                      <a:lnTo>
                        <a:pt x="1069" y="51"/>
                      </a:lnTo>
                      <a:lnTo>
                        <a:pt x="1047" y="42"/>
                      </a:lnTo>
                      <a:lnTo>
                        <a:pt x="1037" y="38"/>
                      </a:lnTo>
                      <a:lnTo>
                        <a:pt x="957" y="43"/>
                      </a:lnTo>
                      <a:lnTo>
                        <a:pt x="862" y="49"/>
                      </a:lnTo>
                      <a:lnTo>
                        <a:pt x="804" y="50"/>
                      </a:lnTo>
                      <a:lnTo>
                        <a:pt x="833" y="62"/>
                      </a:lnTo>
                      <a:lnTo>
                        <a:pt x="801" y="56"/>
                      </a:lnTo>
                      <a:lnTo>
                        <a:pt x="751" y="48"/>
                      </a:lnTo>
                      <a:lnTo>
                        <a:pt x="658" y="41"/>
                      </a:lnTo>
                      <a:lnTo>
                        <a:pt x="603" y="46"/>
                      </a:lnTo>
                      <a:lnTo>
                        <a:pt x="577" y="36"/>
                      </a:lnTo>
                      <a:lnTo>
                        <a:pt x="449" y="35"/>
                      </a:lnTo>
                      <a:lnTo>
                        <a:pt x="419" y="48"/>
                      </a:lnTo>
                      <a:lnTo>
                        <a:pt x="379" y="50"/>
                      </a:lnTo>
                      <a:lnTo>
                        <a:pt x="233" y="86"/>
                      </a:lnTo>
                      <a:lnTo>
                        <a:pt x="189" y="83"/>
                      </a:lnTo>
                      <a:lnTo>
                        <a:pt x="111" y="64"/>
                      </a:lnTo>
                      <a:lnTo>
                        <a:pt x="29" y="54"/>
                      </a:lnTo>
                      <a:lnTo>
                        <a:pt x="21" y="101"/>
                      </a:lnTo>
                      <a:lnTo>
                        <a:pt x="0" y="150"/>
                      </a:lnTo>
                      <a:lnTo>
                        <a:pt x="0" y="150"/>
                      </a:lnTo>
                      <a:lnTo>
                        <a:pt x="0" y="15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6" name="Freeform 291"/>
                <p:cNvSpPr>
                  <a:spLocks/>
                </p:cNvSpPr>
                <p:nvPr/>
              </p:nvSpPr>
              <p:spPr bwMode="auto">
                <a:xfrm>
                  <a:off x="3389302" y="2836858"/>
                  <a:ext cx="141287" cy="57150"/>
                </a:xfrm>
                <a:custGeom>
                  <a:avLst/>
                  <a:gdLst/>
                  <a:ahLst/>
                  <a:cxnLst>
                    <a:cxn ang="0">
                      <a:pos x="0" y="8"/>
                    </a:cxn>
                    <a:cxn ang="0">
                      <a:pos x="10" y="18"/>
                    </a:cxn>
                    <a:cxn ang="0">
                      <a:pos x="28" y="34"/>
                    </a:cxn>
                    <a:cxn ang="0">
                      <a:pos x="58" y="36"/>
                    </a:cxn>
                    <a:cxn ang="0">
                      <a:pos x="73" y="33"/>
                    </a:cxn>
                    <a:cxn ang="0">
                      <a:pos x="82" y="26"/>
                    </a:cxn>
                    <a:cxn ang="0">
                      <a:pos x="89" y="22"/>
                    </a:cxn>
                    <a:cxn ang="0">
                      <a:pos x="76" y="25"/>
                    </a:cxn>
                    <a:cxn ang="0">
                      <a:pos x="77" y="18"/>
                    </a:cxn>
                    <a:cxn ang="0">
                      <a:pos x="60" y="24"/>
                    </a:cxn>
                    <a:cxn ang="0">
                      <a:pos x="47" y="23"/>
                    </a:cxn>
                    <a:cxn ang="0">
                      <a:pos x="49" y="22"/>
                    </a:cxn>
                    <a:cxn ang="0">
                      <a:pos x="33" y="19"/>
                    </a:cxn>
                    <a:cxn ang="0">
                      <a:pos x="36" y="17"/>
                    </a:cxn>
                    <a:cxn ang="0">
                      <a:pos x="21" y="10"/>
                    </a:cxn>
                    <a:cxn ang="0">
                      <a:pos x="12" y="2"/>
                    </a:cxn>
                    <a:cxn ang="0">
                      <a:pos x="8" y="0"/>
                    </a:cxn>
                    <a:cxn ang="0">
                      <a:pos x="0" y="8"/>
                    </a:cxn>
                    <a:cxn ang="0">
                      <a:pos x="0" y="8"/>
                    </a:cxn>
                    <a:cxn ang="0">
                      <a:pos x="0" y="8"/>
                    </a:cxn>
                  </a:cxnLst>
                  <a:rect l="0" t="0" r="r" b="b"/>
                  <a:pathLst>
                    <a:path w="89" h="36">
                      <a:moveTo>
                        <a:pt x="0" y="8"/>
                      </a:moveTo>
                      <a:lnTo>
                        <a:pt x="10" y="18"/>
                      </a:lnTo>
                      <a:lnTo>
                        <a:pt x="28" y="34"/>
                      </a:lnTo>
                      <a:lnTo>
                        <a:pt x="58" y="36"/>
                      </a:lnTo>
                      <a:lnTo>
                        <a:pt x="73" y="33"/>
                      </a:lnTo>
                      <a:lnTo>
                        <a:pt x="82" y="26"/>
                      </a:lnTo>
                      <a:lnTo>
                        <a:pt x="89" y="22"/>
                      </a:lnTo>
                      <a:lnTo>
                        <a:pt x="76" y="25"/>
                      </a:lnTo>
                      <a:lnTo>
                        <a:pt x="77" y="18"/>
                      </a:lnTo>
                      <a:lnTo>
                        <a:pt x="60" y="24"/>
                      </a:lnTo>
                      <a:lnTo>
                        <a:pt x="47" y="23"/>
                      </a:lnTo>
                      <a:lnTo>
                        <a:pt x="49" y="22"/>
                      </a:lnTo>
                      <a:lnTo>
                        <a:pt x="33" y="19"/>
                      </a:lnTo>
                      <a:lnTo>
                        <a:pt x="36" y="17"/>
                      </a:lnTo>
                      <a:lnTo>
                        <a:pt x="21" y="10"/>
                      </a:lnTo>
                      <a:lnTo>
                        <a:pt x="12" y="2"/>
                      </a:lnTo>
                      <a:lnTo>
                        <a:pt x="8" y="0"/>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7" name="Freeform 292"/>
                <p:cNvSpPr>
                  <a:spLocks/>
                </p:cNvSpPr>
                <p:nvPr/>
              </p:nvSpPr>
              <p:spPr bwMode="auto">
                <a:xfrm>
                  <a:off x="3248014" y="3268658"/>
                  <a:ext cx="44450" cy="39687"/>
                </a:xfrm>
                <a:custGeom>
                  <a:avLst/>
                  <a:gdLst/>
                  <a:ahLst/>
                  <a:cxnLst>
                    <a:cxn ang="0">
                      <a:pos x="22" y="0"/>
                    </a:cxn>
                    <a:cxn ang="0">
                      <a:pos x="28" y="10"/>
                    </a:cxn>
                    <a:cxn ang="0">
                      <a:pos x="22" y="24"/>
                    </a:cxn>
                    <a:cxn ang="0">
                      <a:pos x="6" y="25"/>
                    </a:cxn>
                    <a:cxn ang="0">
                      <a:pos x="0" y="14"/>
                    </a:cxn>
                    <a:cxn ang="0">
                      <a:pos x="4" y="6"/>
                    </a:cxn>
                    <a:cxn ang="0">
                      <a:pos x="22" y="0"/>
                    </a:cxn>
                    <a:cxn ang="0">
                      <a:pos x="22" y="0"/>
                    </a:cxn>
                    <a:cxn ang="0">
                      <a:pos x="22" y="0"/>
                    </a:cxn>
                  </a:cxnLst>
                  <a:rect l="0" t="0" r="r" b="b"/>
                  <a:pathLst>
                    <a:path w="28" h="25">
                      <a:moveTo>
                        <a:pt x="22" y="0"/>
                      </a:moveTo>
                      <a:lnTo>
                        <a:pt x="28" y="10"/>
                      </a:lnTo>
                      <a:lnTo>
                        <a:pt x="22" y="24"/>
                      </a:lnTo>
                      <a:lnTo>
                        <a:pt x="6" y="25"/>
                      </a:lnTo>
                      <a:lnTo>
                        <a:pt x="0" y="14"/>
                      </a:lnTo>
                      <a:lnTo>
                        <a:pt x="4" y="6"/>
                      </a:lnTo>
                      <a:lnTo>
                        <a:pt x="22" y="0"/>
                      </a:lnTo>
                      <a:lnTo>
                        <a:pt x="22" y="0"/>
                      </a:lnTo>
                      <a:lnTo>
                        <a:pt x="2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8" name="Freeform 293"/>
                <p:cNvSpPr>
                  <a:spLocks/>
                </p:cNvSpPr>
                <p:nvPr/>
              </p:nvSpPr>
              <p:spPr bwMode="auto">
                <a:xfrm>
                  <a:off x="3682989" y="2895595"/>
                  <a:ext cx="1068387" cy="860425"/>
                </a:xfrm>
                <a:custGeom>
                  <a:avLst/>
                  <a:gdLst/>
                  <a:ahLst/>
                  <a:cxnLst>
                    <a:cxn ang="0">
                      <a:pos x="321" y="101"/>
                    </a:cxn>
                    <a:cxn ang="0">
                      <a:pos x="271" y="208"/>
                    </a:cxn>
                    <a:cxn ang="0">
                      <a:pos x="255" y="237"/>
                    </a:cxn>
                    <a:cxn ang="0">
                      <a:pos x="233" y="292"/>
                    </a:cxn>
                    <a:cxn ang="0">
                      <a:pos x="236" y="375"/>
                    </a:cxn>
                    <a:cxn ang="0">
                      <a:pos x="243" y="434"/>
                    </a:cxn>
                    <a:cxn ang="0">
                      <a:pos x="246" y="472"/>
                    </a:cxn>
                    <a:cxn ang="0">
                      <a:pos x="227" y="446"/>
                    </a:cxn>
                    <a:cxn ang="0">
                      <a:pos x="181" y="426"/>
                    </a:cxn>
                    <a:cxn ang="0">
                      <a:pos x="153" y="415"/>
                    </a:cxn>
                    <a:cxn ang="0">
                      <a:pos x="116" y="385"/>
                    </a:cxn>
                    <a:cxn ang="0">
                      <a:pos x="92" y="280"/>
                    </a:cxn>
                    <a:cxn ang="0">
                      <a:pos x="80" y="195"/>
                    </a:cxn>
                    <a:cxn ang="0">
                      <a:pos x="25" y="104"/>
                    </a:cxn>
                    <a:cxn ang="0">
                      <a:pos x="0" y="86"/>
                    </a:cxn>
                    <a:cxn ang="0">
                      <a:pos x="16" y="43"/>
                    </a:cxn>
                    <a:cxn ang="0">
                      <a:pos x="23" y="3"/>
                    </a:cxn>
                    <a:cxn ang="0">
                      <a:pos x="63" y="1"/>
                    </a:cxn>
                    <a:cxn ang="0">
                      <a:pos x="99" y="11"/>
                    </a:cxn>
                    <a:cxn ang="0">
                      <a:pos x="206" y="34"/>
                    </a:cxn>
                    <a:cxn ang="0">
                      <a:pos x="263" y="30"/>
                    </a:cxn>
                    <a:cxn ang="0">
                      <a:pos x="381" y="0"/>
                    </a:cxn>
                    <a:cxn ang="0">
                      <a:pos x="443" y="11"/>
                    </a:cxn>
                    <a:cxn ang="0">
                      <a:pos x="543" y="63"/>
                    </a:cxn>
                    <a:cxn ang="0">
                      <a:pos x="566" y="129"/>
                    </a:cxn>
                    <a:cxn ang="0">
                      <a:pos x="548" y="232"/>
                    </a:cxn>
                    <a:cxn ang="0">
                      <a:pos x="658" y="407"/>
                    </a:cxn>
                    <a:cxn ang="0">
                      <a:pos x="673" y="477"/>
                    </a:cxn>
                    <a:cxn ang="0">
                      <a:pos x="673" y="529"/>
                    </a:cxn>
                    <a:cxn ang="0">
                      <a:pos x="622" y="526"/>
                    </a:cxn>
                    <a:cxn ang="0">
                      <a:pos x="604" y="503"/>
                    </a:cxn>
                    <a:cxn ang="0">
                      <a:pos x="582" y="478"/>
                    </a:cxn>
                    <a:cxn ang="0">
                      <a:pos x="571" y="477"/>
                    </a:cxn>
                    <a:cxn ang="0">
                      <a:pos x="568" y="509"/>
                    </a:cxn>
                    <a:cxn ang="0">
                      <a:pos x="524" y="501"/>
                    </a:cxn>
                    <a:cxn ang="0">
                      <a:pos x="510" y="532"/>
                    </a:cxn>
                    <a:cxn ang="0">
                      <a:pos x="495" y="538"/>
                    </a:cxn>
                    <a:cxn ang="0">
                      <a:pos x="470" y="542"/>
                    </a:cxn>
                    <a:cxn ang="0">
                      <a:pos x="440" y="518"/>
                    </a:cxn>
                    <a:cxn ang="0">
                      <a:pos x="419" y="498"/>
                    </a:cxn>
                    <a:cxn ang="0">
                      <a:pos x="353" y="437"/>
                    </a:cxn>
                    <a:cxn ang="0">
                      <a:pos x="392" y="381"/>
                    </a:cxn>
                    <a:cxn ang="0">
                      <a:pos x="407" y="349"/>
                    </a:cxn>
                    <a:cxn ang="0">
                      <a:pos x="422" y="304"/>
                    </a:cxn>
                    <a:cxn ang="0">
                      <a:pos x="426" y="242"/>
                    </a:cxn>
                    <a:cxn ang="0">
                      <a:pos x="467" y="237"/>
                    </a:cxn>
                    <a:cxn ang="0">
                      <a:pos x="506" y="138"/>
                    </a:cxn>
                    <a:cxn ang="0">
                      <a:pos x="429" y="113"/>
                    </a:cxn>
                    <a:cxn ang="0">
                      <a:pos x="321" y="101"/>
                    </a:cxn>
                    <a:cxn ang="0">
                      <a:pos x="321" y="101"/>
                    </a:cxn>
                    <a:cxn ang="0">
                      <a:pos x="321" y="101"/>
                    </a:cxn>
                  </a:cxnLst>
                  <a:rect l="0" t="0" r="r" b="b"/>
                  <a:pathLst>
                    <a:path w="673" h="542">
                      <a:moveTo>
                        <a:pt x="321" y="101"/>
                      </a:moveTo>
                      <a:lnTo>
                        <a:pt x="271" y="208"/>
                      </a:lnTo>
                      <a:lnTo>
                        <a:pt x="255" y="237"/>
                      </a:lnTo>
                      <a:lnTo>
                        <a:pt x="233" y="292"/>
                      </a:lnTo>
                      <a:lnTo>
                        <a:pt x="236" y="375"/>
                      </a:lnTo>
                      <a:lnTo>
                        <a:pt x="243" y="434"/>
                      </a:lnTo>
                      <a:lnTo>
                        <a:pt x="246" y="472"/>
                      </a:lnTo>
                      <a:lnTo>
                        <a:pt x="227" y="446"/>
                      </a:lnTo>
                      <a:lnTo>
                        <a:pt x="181" y="426"/>
                      </a:lnTo>
                      <a:lnTo>
                        <a:pt x="153" y="415"/>
                      </a:lnTo>
                      <a:lnTo>
                        <a:pt x="116" y="385"/>
                      </a:lnTo>
                      <a:lnTo>
                        <a:pt x="92" y="280"/>
                      </a:lnTo>
                      <a:lnTo>
                        <a:pt x="80" y="195"/>
                      </a:lnTo>
                      <a:lnTo>
                        <a:pt x="25" y="104"/>
                      </a:lnTo>
                      <a:lnTo>
                        <a:pt x="0" y="86"/>
                      </a:lnTo>
                      <a:lnTo>
                        <a:pt x="16" y="43"/>
                      </a:lnTo>
                      <a:lnTo>
                        <a:pt x="23" y="3"/>
                      </a:lnTo>
                      <a:lnTo>
                        <a:pt x="63" y="1"/>
                      </a:lnTo>
                      <a:lnTo>
                        <a:pt x="99" y="11"/>
                      </a:lnTo>
                      <a:lnTo>
                        <a:pt x="206" y="34"/>
                      </a:lnTo>
                      <a:lnTo>
                        <a:pt x="263" y="30"/>
                      </a:lnTo>
                      <a:lnTo>
                        <a:pt x="381" y="0"/>
                      </a:lnTo>
                      <a:lnTo>
                        <a:pt x="443" y="11"/>
                      </a:lnTo>
                      <a:lnTo>
                        <a:pt x="543" y="63"/>
                      </a:lnTo>
                      <a:lnTo>
                        <a:pt x="566" y="129"/>
                      </a:lnTo>
                      <a:lnTo>
                        <a:pt x="548" y="232"/>
                      </a:lnTo>
                      <a:lnTo>
                        <a:pt x="658" y="407"/>
                      </a:lnTo>
                      <a:lnTo>
                        <a:pt x="673" y="477"/>
                      </a:lnTo>
                      <a:lnTo>
                        <a:pt x="673" y="529"/>
                      </a:lnTo>
                      <a:lnTo>
                        <a:pt x="622" y="526"/>
                      </a:lnTo>
                      <a:lnTo>
                        <a:pt x="604" y="503"/>
                      </a:lnTo>
                      <a:lnTo>
                        <a:pt x="582" y="478"/>
                      </a:lnTo>
                      <a:lnTo>
                        <a:pt x="571" y="477"/>
                      </a:lnTo>
                      <a:lnTo>
                        <a:pt x="568" y="509"/>
                      </a:lnTo>
                      <a:lnTo>
                        <a:pt x="524" y="501"/>
                      </a:lnTo>
                      <a:lnTo>
                        <a:pt x="510" y="532"/>
                      </a:lnTo>
                      <a:lnTo>
                        <a:pt x="495" y="538"/>
                      </a:lnTo>
                      <a:lnTo>
                        <a:pt x="470" y="542"/>
                      </a:lnTo>
                      <a:lnTo>
                        <a:pt x="440" y="518"/>
                      </a:lnTo>
                      <a:lnTo>
                        <a:pt x="419" y="498"/>
                      </a:lnTo>
                      <a:lnTo>
                        <a:pt x="353" y="437"/>
                      </a:lnTo>
                      <a:lnTo>
                        <a:pt x="392" y="381"/>
                      </a:lnTo>
                      <a:lnTo>
                        <a:pt x="407" y="349"/>
                      </a:lnTo>
                      <a:lnTo>
                        <a:pt x="422" y="304"/>
                      </a:lnTo>
                      <a:lnTo>
                        <a:pt x="426" y="242"/>
                      </a:lnTo>
                      <a:lnTo>
                        <a:pt x="467" y="237"/>
                      </a:lnTo>
                      <a:lnTo>
                        <a:pt x="506" y="138"/>
                      </a:lnTo>
                      <a:lnTo>
                        <a:pt x="429" y="113"/>
                      </a:lnTo>
                      <a:lnTo>
                        <a:pt x="321" y="101"/>
                      </a:lnTo>
                      <a:lnTo>
                        <a:pt x="321" y="101"/>
                      </a:lnTo>
                      <a:lnTo>
                        <a:pt x="321" y="10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19" name="Freeform 294"/>
                <p:cNvSpPr>
                  <a:spLocks/>
                </p:cNvSpPr>
                <p:nvPr/>
              </p:nvSpPr>
              <p:spPr bwMode="auto">
                <a:xfrm>
                  <a:off x="3194039" y="3000370"/>
                  <a:ext cx="150812" cy="288925"/>
                </a:xfrm>
                <a:custGeom>
                  <a:avLst/>
                  <a:gdLst/>
                  <a:ahLst/>
                  <a:cxnLst>
                    <a:cxn ang="0">
                      <a:pos x="87" y="54"/>
                    </a:cxn>
                    <a:cxn ang="0">
                      <a:pos x="95" y="84"/>
                    </a:cxn>
                    <a:cxn ang="0">
                      <a:pos x="86" y="110"/>
                    </a:cxn>
                    <a:cxn ang="0">
                      <a:pos x="82" y="135"/>
                    </a:cxn>
                    <a:cxn ang="0">
                      <a:pos x="60" y="153"/>
                    </a:cxn>
                    <a:cxn ang="0">
                      <a:pos x="54" y="161"/>
                    </a:cxn>
                    <a:cxn ang="0">
                      <a:pos x="52" y="176"/>
                    </a:cxn>
                    <a:cxn ang="0">
                      <a:pos x="39" y="182"/>
                    </a:cxn>
                    <a:cxn ang="0">
                      <a:pos x="39" y="176"/>
                    </a:cxn>
                    <a:cxn ang="0">
                      <a:pos x="42" y="165"/>
                    </a:cxn>
                    <a:cxn ang="0">
                      <a:pos x="36" y="163"/>
                    </a:cxn>
                    <a:cxn ang="0">
                      <a:pos x="16" y="169"/>
                    </a:cxn>
                    <a:cxn ang="0">
                      <a:pos x="7" y="174"/>
                    </a:cxn>
                    <a:cxn ang="0">
                      <a:pos x="5" y="156"/>
                    </a:cxn>
                    <a:cxn ang="0">
                      <a:pos x="0" y="149"/>
                    </a:cxn>
                    <a:cxn ang="0">
                      <a:pos x="27" y="139"/>
                    </a:cxn>
                    <a:cxn ang="0">
                      <a:pos x="45" y="129"/>
                    </a:cxn>
                    <a:cxn ang="0">
                      <a:pos x="43" y="121"/>
                    </a:cxn>
                    <a:cxn ang="0">
                      <a:pos x="42" y="99"/>
                    </a:cxn>
                    <a:cxn ang="0">
                      <a:pos x="28" y="112"/>
                    </a:cxn>
                    <a:cxn ang="0">
                      <a:pos x="11" y="111"/>
                    </a:cxn>
                    <a:cxn ang="0">
                      <a:pos x="12" y="95"/>
                    </a:cxn>
                    <a:cxn ang="0">
                      <a:pos x="8" y="96"/>
                    </a:cxn>
                    <a:cxn ang="0">
                      <a:pos x="28" y="58"/>
                    </a:cxn>
                    <a:cxn ang="0">
                      <a:pos x="35" y="33"/>
                    </a:cxn>
                    <a:cxn ang="0">
                      <a:pos x="48" y="0"/>
                    </a:cxn>
                    <a:cxn ang="0">
                      <a:pos x="67" y="7"/>
                    </a:cxn>
                    <a:cxn ang="0">
                      <a:pos x="94" y="21"/>
                    </a:cxn>
                    <a:cxn ang="0">
                      <a:pos x="92" y="40"/>
                    </a:cxn>
                    <a:cxn ang="0">
                      <a:pos x="87" y="54"/>
                    </a:cxn>
                    <a:cxn ang="0">
                      <a:pos x="87" y="54"/>
                    </a:cxn>
                    <a:cxn ang="0">
                      <a:pos x="87" y="54"/>
                    </a:cxn>
                  </a:cxnLst>
                  <a:rect l="0" t="0" r="r" b="b"/>
                  <a:pathLst>
                    <a:path w="95" h="182">
                      <a:moveTo>
                        <a:pt x="87" y="54"/>
                      </a:moveTo>
                      <a:lnTo>
                        <a:pt x="95" y="84"/>
                      </a:lnTo>
                      <a:lnTo>
                        <a:pt x="86" y="110"/>
                      </a:lnTo>
                      <a:lnTo>
                        <a:pt x="82" y="135"/>
                      </a:lnTo>
                      <a:lnTo>
                        <a:pt x="60" y="153"/>
                      </a:lnTo>
                      <a:lnTo>
                        <a:pt x="54" y="161"/>
                      </a:lnTo>
                      <a:lnTo>
                        <a:pt x="52" y="176"/>
                      </a:lnTo>
                      <a:lnTo>
                        <a:pt x="39" y="182"/>
                      </a:lnTo>
                      <a:lnTo>
                        <a:pt x="39" y="176"/>
                      </a:lnTo>
                      <a:lnTo>
                        <a:pt x="42" y="165"/>
                      </a:lnTo>
                      <a:lnTo>
                        <a:pt x="36" y="163"/>
                      </a:lnTo>
                      <a:lnTo>
                        <a:pt x="16" y="169"/>
                      </a:lnTo>
                      <a:lnTo>
                        <a:pt x="7" y="174"/>
                      </a:lnTo>
                      <a:lnTo>
                        <a:pt x="5" y="156"/>
                      </a:lnTo>
                      <a:lnTo>
                        <a:pt x="0" y="149"/>
                      </a:lnTo>
                      <a:lnTo>
                        <a:pt x="27" y="139"/>
                      </a:lnTo>
                      <a:lnTo>
                        <a:pt x="45" y="129"/>
                      </a:lnTo>
                      <a:lnTo>
                        <a:pt x="43" y="121"/>
                      </a:lnTo>
                      <a:lnTo>
                        <a:pt x="42" y="99"/>
                      </a:lnTo>
                      <a:lnTo>
                        <a:pt x="28" y="112"/>
                      </a:lnTo>
                      <a:lnTo>
                        <a:pt x="11" y="111"/>
                      </a:lnTo>
                      <a:lnTo>
                        <a:pt x="12" y="95"/>
                      </a:lnTo>
                      <a:lnTo>
                        <a:pt x="8" y="96"/>
                      </a:lnTo>
                      <a:lnTo>
                        <a:pt x="28" y="58"/>
                      </a:lnTo>
                      <a:lnTo>
                        <a:pt x="35" y="33"/>
                      </a:lnTo>
                      <a:lnTo>
                        <a:pt x="48" y="0"/>
                      </a:lnTo>
                      <a:lnTo>
                        <a:pt x="67" y="7"/>
                      </a:lnTo>
                      <a:lnTo>
                        <a:pt x="94" y="21"/>
                      </a:lnTo>
                      <a:lnTo>
                        <a:pt x="92" y="40"/>
                      </a:lnTo>
                      <a:lnTo>
                        <a:pt x="87" y="54"/>
                      </a:lnTo>
                      <a:lnTo>
                        <a:pt x="87" y="54"/>
                      </a:lnTo>
                      <a:lnTo>
                        <a:pt x="87" y="5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0" name="Freeform 295"/>
                <p:cNvSpPr>
                  <a:spLocks/>
                </p:cNvSpPr>
                <p:nvPr/>
              </p:nvSpPr>
              <p:spPr bwMode="auto">
                <a:xfrm>
                  <a:off x="3246427" y="2990845"/>
                  <a:ext cx="100012" cy="130175"/>
                </a:xfrm>
                <a:custGeom>
                  <a:avLst/>
                  <a:gdLst/>
                  <a:ahLst/>
                  <a:cxnLst>
                    <a:cxn ang="0">
                      <a:pos x="33" y="0"/>
                    </a:cxn>
                    <a:cxn ang="0">
                      <a:pos x="34" y="16"/>
                    </a:cxn>
                    <a:cxn ang="0">
                      <a:pos x="49" y="17"/>
                    </a:cxn>
                    <a:cxn ang="0">
                      <a:pos x="54" y="17"/>
                    </a:cxn>
                    <a:cxn ang="0">
                      <a:pos x="63" y="24"/>
                    </a:cxn>
                    <a:cxn ang="0">
                      <a:pos x="51" y="36"/>
                    </a:cxn>
                    <a:cxn ang="0">
                      <a:pos x="51" y="47"/>
                    </a:cxn>
                    <a:cxn ang="0">
                      <a:pos x="53" y="57"/>
                    </a:cxn>
                    <a:cxn ang="0">
                      <a:pos x="48" y="69"/>
                    </a:cxn>
                    <a:cxn ang="0">
                      <a:pos x="26" y="41"/>
                    </a:cxn>
                    <a:cxn ang="0">
                      <a:pos x="16" y="29"/>
                    </a:cxn>
                    <a:cxn ang="0">
                      <a:pos x="14" y="59"/>
                    </a:cxn>
                    <a:cxn ang="0">
                      <a:pos x="8" y="77"/>
                    </a:cxn>
                    <a:cxn ang="0">
                      <a:pos x="0" y="82"/>
                    </a:cxn>
                    <a:cxn ang="0">
                      <a:pos x="7" y="56"/>
                    </a:cxn>
                    <a:cxn ang="0">
                      <a:pos x="9" y="32"/>
                    </a:cxn>
                    <a:cxn ang="0">
                      <a:pos x="19" y="14"/>
                    </a:cxn>
                    <a:cxn ang="0">
                      <a:pos x="24" y="0"/>
                    </a:cxn>
                    <a:cxn ang="0">
                      <a:pos x="33" y="0"/>
                    </a:cxn>
                    <a:cxn ang="0">
                      <a:pos x="33" y="0"/>
                    </a:cxn>
                    <a:cxn ang="0">
                      <a:pos x="33" y="0"/>
                    </a:cxn>
                  </a:cxnLst>
                  <a:rect l="0" t="0" r="r" b="b"/>
                  <a:pathLst>
                    <a:path w="63" h="82">
                      <a:moveTo>
                        <a:pt x="33" y="0"/>
                      </a:moveTo>
                      <a:lnTo>
                        <a:pt x="34" y="16"/>
                      </a:lnTo>
                      <a:lnTo>
                        <a:pt x="49" y="17"/>
                      </a:lnTo>
                      <a:lnTo>
                        <a:pt x="54" y="17"/>
                      </a:lnTo>
                      <a:lnTo>
                        <a:pt x="63" y="24"/>
                      </a:lnTo>
                      <a:lnTo>
                        <a:pt x="51" y="36"/>
                      </a:lnTo>
                      <a:lnTo>
                        <a:pt x="51" y="47"/>
                      </a:lnTo>
                      <a:lnTo>
                        <a:pt x="53" y="57"/>
                      </a:lnTo>
                      <a:lnTo>
                        <a:pt x="48" y="69"/>
                      </a:lnTo>
                      <a:lnTo>
                        <a:pt x="26" y="41"/>
                      </a:lnTo>
                      <a:lnTo>
                        <a:pt x="16" y="29"/>
                      </a:lnTo>
                      <a:lnTo>
                        <a:pt x="14" y="59"/>
                      </a:lnTo>
                      <a:lnTo>
                        <a:pt x="8" y="77"/>
                      </a:lnTo>
                      <a:lnTo>
                        <a:pt x="0" y="82"/>
                      </a:lnTo>
                      <a:lnTo>
                        <a:pt x="7" y="56"/>
                      </a:lnTo>
                      <a:lnTo>
                        <a:pt x="9" y="32"/>
                      </a:lnTo>
                      <a:lnTo>
                        <a:pt x="19" y="14"/>
                      </a:lnTo>
                      <a:lnTo>
                        <a:pt x="24" y="0"/>
                      </a:lnTo>
                      <a:lnTo>
                        <a:pt x="33" y="0"/>
                      </a:lnTo>
                      <a:lnTo>
                        <a:pt x="33" y="0"/>
                      </a:lnTo>
                      <a:lnTo>
                        <a:pt x="3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1" name="Freeform 296"/>
                <p:cNvSpPr>
                  <a:spLocks/>
                </p:cNvSpPr>
                <p:nvPr/>
              </p:nvSpPr>
              <p:spPr bwMode="auto">
                <a:xfrm>
                  <a:off x="3276589" y="2714620"/>
                  <a:ext cx="214312" cy="131762"/>
                </a:xfrm>
                <a:custGeom>
                  <a:avLst/>
                  <a:gdLst/>
                  <a:ahLst/>
                  <a:cxnLst>
                    <a:cxn ang="0">
                      <a:pos x="135" y="45"/>
                    </a:cxn>
                    <a:cxn ang="0">
                      <a:pos x="110" y="22"/>
                    </a:cxn>
                    <a:cxn ang="0">
                      <a:pos x="82" y="17"/>
                    </a:cxn>
                    <a:cxn ang="0">
                      <a:pos x="51" y="13"/>
                    </a:cxn>
                    <a:cxn ang="0">
                      <a:pos x="30" y="11"/>
                    </a:cxn>
                    <a:cxn ang="0">
                      <a:pos x="22" y="5"/>
                    </a:cxn>
                    <a:cxn ang="0">
                      <a:pos x="10" y="0"/>
                    </a:cxn>
                    <a:cxn ang="0">
                      <a:pos x="0" y="20"/>
                    </a:cxn>
                    <a:cxn ang="0">
                      <a:pos x="11" y="36"/>
                    </a:cxn>
                    <a:cxn ang="0">
                      <a:pos x="18" y="46"/>
                    </a:cxn>
                    <a:cxn ang="0">
                      <a:pos x="49" y="62"/>
                    </a:cxn>
                    <a:cxn ang="0">
                      <a:pos x="70" y="68"/>
                    </a:cxn>
                    <a:cxn ang="0">
                      <a:pos x="91" y="83"/>
                    </a:cxn>
                    <a:cxn ang="0">
                      <a:pos x="113" y="82"/>
                    </a:cxn>
                    <a:cxn ang="0">
                      <a:pos x="124" y="72"/>
                    </a:cxn>
                    <a:cxn ang="0">
                      <a:pos x="130" y="65"/>
                    </a:cxn>
                    <a:cxn ang="0">
                      <a:pos x="123" y="65"/>
                    </a:cxn>
                    <a:cxn ang="0">
                      <a:pos x="116" y="74"/>
                    </a:cxn>
                    <a:cxn ang="0">
                      <a:pos x="103" y="67"/>
                    </a:cxn>
                    <a:cxn ang="0">
                      <a:pos x="102" y="80"/>
                    </a:cxn>
                    <a:cxn ang="0">
                      <a:pos x="78" y="66"/>
                    </a:cxn>
                    <a:cxn ang="0">
                      <a:pos x="64" y="60"/>
                    </a:cxn>
                    <a:cxn ang="0">
                      <a:pos x="78" y="52"/>
                    </a:cxn>
                    <a:cxn ang="0">
                      <a:pos x="76" y="36"/>
                    </a:cxn>
                    <a:cxn ang="0">
                      <a:pos x="57" y="44"/>
                    </a:cxn>
                    <a:cxn ang="0">
                      <a:pos x="41" y="43"/>
                    </a:cxn>
                    <a:cxn ang="0">
                      <a:pos x="22" y="37"/>
                    </a:cxn>
                    <a:cxn ang="0">
                      <a:pos x="30" y="49"/>
                    </a:cxn>
                    <a:cxn ang="0">
                      <a:pos x="13" y="35"/>
                    </a:cxn>
                    <a:cxn ang="0">
                      <a:pos x="6" y="14"/>
                    </a:cxn>
                    <a:cxn ang="0">
                      <a:pos x="15" y="8"/>
                    </a:cxn>
                    <a:cxn ang="0">
                      <a:pos x="29" y="16"/>
                    </a:cxn>
                    <a:cxn ang="0">
                      <a:pos x="45" y="20"/>
                    </a:cxn>
                    <a:cxn ang="0">
                      <a:pos x="74" y="21"/>
                    </a:cxn>
                    <a:cxn ang="0">
                      <a:pos x="102" y="25"/>
                    </a:cxn>
                    <a:cxn ang="0">
                      <a:pos x="117" y="32"/>
                    </a:cxn>
                    <a:cxn ang="0">
                      <a:pos x="128" y="44"/>
                    </a:cxn>
                    <a:cxn ang="0">
                      <a:pos x="129" y="53"/>
                    </a:cxn>
                    <a:cxn ang="0">
                      <a:pos x="134" y="53"/>
                    </a:cxn>
                    <a:cxn ang="0">
                      <a:pos x="135" y="45"/>
                    </a:cxn>
                    <a:cxn ang="0">
                      <a:pos x="135" y="45"/>
                    </a:cxn>
                    <a:cxn ang="0">
                      <a:pos x="135" y="45"/>
                    </a:cxn>
                  </a:cxnLst>
                  <a:rect l="0" t="0" r="r" b="b"/>
                  <a:pathLst>
                    <a:path w="135" h="83">
                      <a:moveTo>
                        <a:pt x="135" y="45"/>
                      </a:moveTo>
                      <a:lnTo>
                        <a:pt x="110" y="22"/>
                      </a:lnTo>
                      <a:lnTo>
                        <a:pt x="82" y="17"/>
                      </a:lnTo>
                      <a:lnTo>
                        <a:pt x="51" y="13"/>
                      </a:lnTo>
                      <a:lnTo>
                        <a:pt x="30" y="11"/>
                      </a:lnTo>
                      <a:lnTo>
                        <a:pt x="22" y="5"/>
                      </a:lnTo>
                      <a:lnTo>
                        <a:pt x="10" y="0"/>
                      </a:lnTo>
                      <a:lnTo>
                        <a:pt x="0" y="20"/>
                      </a:lnTo>
                      <a:lnTo>
                        <a:pt x="11" y="36"/>
                      </a:lnTo>
                      <a:lnTo>
                        <a:pt x="18" y="46"/>
                      </a:lnTo>
                      <a:lnTo>
                        <a:pt x="49" y="62"/>
                      </a:lnTo>
                      <a:lnTo>
                        <a:pt x="70" y="68"/>
                      </a:lnTo>
                      <a:lnTo>
                        <a:pt x="91" y="83"/>
                      </a:lnTo>
                      <a:lnTo>
                        <a:pt x="113" y="82"/>
                      </a:lnTo>
                      <a:lnTo>
                        <a:pt x="124" y="72"/>
                      </a:lnTo>
                      <a:lnTo>
                        <a:pt x="130" y="65"/>
                      </a:lnTo>
                      <a:lnTo>
                        <a:pt x="123" y="65"/>
                      </a:lnTo>
                      <a:lnTo>
                        <a:pt x="116" y="74"/>
                      </a:lnTo>
                      <a:lnTo>
                        <a:pt x="103" y="67"/>
                      </a:lnTo>
                      <a:lnTo>
                        <a:pt x="102" y="80"/>
                      </a:lnTo>
                      <a:lnTo>
                        <a:pt x="78" y="66"/>
                      </a:lnTo>
                      <a:lnTo>
                        <a:pt x="64" y="60"/>
                      </a:lnTo>
                      <a:lnTo>
                        <a:pt x="78" y="52"/>
                      </a:lnTo>
                      <a:lnTo>
                        <a:pt x="76" y="36"/>
                      </a:lnTo>
                      <a:lnTo>
                        <a:pt x="57" y="44"/>
                      </a:lnTo>
                      <a:lnTo>
                        <a:pt x="41" y="43"/>
                      </a:lnTo>
                      <a:lnTo>
                        <a:pt x="22" y="37"/>
                      </a:lnTo>
                      <a:lnTo>
                        <a:pt x="30" y="49"/>
                      </a:lnTo>
                      <a:lnTo>
                        <a:pt x="13" y="35"/>
                      </a:lnTo>
                      <a:lnTo>
                        <a:pt x="6" y="14"/>
                      </a:lnTo>
                      <a:lnTo>
                        <a:pt x="15" y="8"/>
                      </a:lnTo>
                      <a:lnTo>
                        <a:pt x="29" y="16"/>
                      </a:lnTo>
                      <a:lnTo>
                        <a:pt x="45" y="20"/>
                      </a:lnTo>
                      <a:lnTo>
                        <a:pt x="74" y="21"/>
                      </a:lnTo>
                      <a:lnTo>
                        <a:pt x="102" y="25"/>
                      </a:lnTo>
                      <a:lnTo>
                        <a:pt x="117" y="32"/>
                      </a:lnTo>
                      <a:lnTo>
                        <a:pt x="128" y="44"/>
                      </a:lnTo>
                      <a:lnTo>
                        <a:pt x="129" y="53"/>
                      </a:lnTo>
                      <a:lnTo>
                        <a:pt x="134" y="53"/>
                      </a:lnTo>
                      <a:lnTo>
                        <a:pt x="135" y="45"/>
                      </a:lnTo>
                      <a:lnTo>
                        <a:pt x="135" y="45"/>
                      </a:lnTo>
                      <a:lnTo>
                        <a:pt x="135" y="4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2" name="Freeform 297"/>
                <p:cNvSpPr>
                  <a:spLocks/>
                </p:cNvSpPr>
                <p:nvPr/>
              </p:nvSpPr>
              <p:spPr bwMode="auto">
                <a:xfrm>
                  <a:off x="3416289" y="2714620"/>
                  <a:ext cx="266700" cy="160337"/>
                </a:xfrm>
                <a:custGeom>
                  <a:avLst/>
                  <a:gdLst/>
                  <a:ahLst/>
                  <a:cxnLst>
                    <a:cxn ang="0">
                      <a:pos x="13" y="22"/>
                    </a:cxn>
                    <a:cxn ang="0">
                      <a:pos x="0" y="7"/>
                    </a:cxn>
                    <a:cxn ang="0">
                      <a:pos x="12" y="0"/>
                    </a:cxn>
                    <a:cxn ang="0">
                      <a:pos x="22" y="1"/>
                    </a:cxn>
                    <a:cxn ang="0">
                      <a:pos x="35" y="6"/>
                    </a:cxn>
                    <a:cxn ang="0">
                      <a:pos x="51" y="11"/>
                    </a:cxn>
                    <a:cxn ang="0">
                      <a:pos x="80" y="15"/>
                    </a:cxn>
                    <a:cxn ang="0">
                      <a:pos x="92" y="24"/>
                    </a:cxn>
                    <a:cxn ang="0">
                      <a:pos x="97" y="40"/>
                    </a:cxn>
                    <a:cxn ang="0">
                      <a:pos x="100" y="69"/>
                    </a:cxn>
                    <a:cxn ang="0">
                      <a:pos x="129" y="75"/>
                    </a:cxn>
                    <a:cxn ang="0">
                      <a:pos x="161" y="88"/>
                    </a:cxn>
                    <a:cxn ang="0">
                      <a:pos x="168" y="101"/>
                    </a:cxn>
                    <a:cxn ang="0">
                      <a:pos x="162" y="101"/>
                    </a:cxn>
                    <a:cxn ang="0">
                      <a:pos x="157" y="95"/>
                    </a:cxn>
                    <a:cxn ang="0">
                      <a:pos x="147" y="88"/>
                    </a:cxn>
                    <a:cxn ang="0">
                      <a:pos x="124" y="82"/>
                    </a:cxn>
                    <a:cxn ang="0">
                      <a:pos x="108" y="78"/>
                    </a:cxn>
                    <a:cxn ang="0">
                      <a:pos x="94" y="70"/>
                    </a:cxn>
                    <a:cxn ang="0">
                      <a:pos x="86" y="24"/>
                    </a:cxn>
                    <a:cxn ang="0">
                      <a:pos x="63" y="18"/>
                    </a:cxn>
                    <a:cxn ang="0">
                      <a:pos x="43" y="13"/>
                    </a:cxn>
                    <a:cxn ang="0">
                      <a:pos x="30" y="10"/>
                    </a:cxn>
                    <a:cxn ang="0">
                      <a:pos x="21" y="6"/>
                    </a:cxn>
                    <a:cxn ang="0">
                      <a:pos x="10" y="6"/>
                    </a:cxn>
                    <a:cxn ang="0">
                      <a:pos x="10" y="14"/>
                    </a:cxn>
                    <a:cxn ang="0">
                      <a:pos x="20" y="23"/>
                    </a:cxn>
                    <a:cxn ang="0">
                      <a:pos x="13" y="22"/>
                    </a:cxn>
                    <a:cxn ang="0">
                      <a:pos x="13" y="22"/>
                    </a:cxn>
                    <a:cxn ang="0">
                      <a:pos x="13" y="22"/>
                    </a:cxn>
                  </a:cxnLst>
                  <a:rect l="0" t="0" r="r" b="b"/>
                  <a:pathLst>
                    <a:path w="168" h="101">
                      <a:moveTo>
                        <a:pt x="13" y="22"/>
                      </a:moveTo>
                      <a:lnTo>
                        <a:pt x="0" y="7"/>
                      </a:lnTo>
                      <a:lnTo>
                        <a:pt x="12" y="0"/>
                      </a:lnTo>
                      <a:lnTo>
                        <a:pt x="22" y="1"/>
                      </a:lnTo>
                      <a:lnTo>
                        <a:pt x="35" y="6"/>
                      </a:lnTo>
                      <a:lnTo>
                        <a:pt x="51" y="11"/>
                      </a:lnTo>
                      <a:lnTo>
                        <a:pt x="80" y="15"/>
                      </a:lnTo>
                      <a:lnTo>
                        <a:pt x="92" y="24"/>
                      </a:lnTo>
                      <a:lnTo>
                        <a:pt x="97" y="40"/>
                      </a:lnTo>
                      <a:lnTo>
                        <a:pt x="100" y="69"/>
                      </a:lnTo>
                      <a:lnTo>
                        <a:pt x="129" y="75"/>
                      </a:lnTo>
                      <a:lnTo>
                        <a:pt x="161" y="88"/>
                      </a:lnTo>
                      <a:lnTo>
                        <a:pt x="168" y="101"/>
                      </a:lnTo>
                      <a:lnTo>
                        <a:pt x="162" y="101"/>
                      </a:lnTo>
                      <a:lnTo>
                        <a:pt x="157" y="95"/>
                      </a:lnTo>
                      <a:lnTo>
                        <a:pt x="147" y="88"/>
                      </a:lnTo>
                      <a:lnTo>
                        <a:pt x="124" y="82"/>
                      </a:lnTo>
                      <a:lnTo>
                        <a:pt x="108" y="78"/>
                      </a:lnTo>
                      <a:lnTo>
                        <a:pt x="94" y="70"/>
                      </a:lnTo>
                      <a:lnTo>
                        <a:pt x="86" y="24"/>
                      </a:lnTo>
                      <a:lnTo>
                        <a:pt x="63" y="18"/>
                      </a:lnTo>
                      <a:lnTo>
                        <a:pt x="43" y="13"/>
                      </a:lnTo>
                      <a:lnTo>
                        <a:pt x="30" y="10"/>
                      </a:lnTo>
                      <a:lnTo>
                        <a:pt x="21" y="6"/>
                      </a:lnTo>
                      <a:lnTo>
                        <a:pt x="10" y="6"/>
                      </a:lnTo>
                      <a:lnTo>
                        <a:pt x="10" y="14"/>
                      </a:lnTo>
                      <a:lnTo>
                        <a:pt x="20" y="23"/>
                      </a:lnTo>
                      <a:lnTo>
                        <a:pt x="13" y="22"/>
                      </a:lnTo>
                      <a:lnTo>
                        <a:pt x="13" y="22"/>
                      </a:lnTo>
                      <a:lnTo>
                        <a:pt x="13" y="2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3" name="Freeform 298"/>
                <p:cNvSpPr>
                  <a:spLocks/>
                </p:cNvSpPr>
                <p:nvPr/>
              </p:nvSpPr>
              <p:spPr bwMode="auto">
                <a:xfrm>
                  <a:off x="3071802" y="2827333"/>
                  <a:ext cx="339725" cy="555625"/>
                </a:xfrm>
                <a:custGeom>
                  <a:avLst/>
                  <a:gdLst/>
                  <a:ahLst/>
                  <a:cxnLst>
                    <a:cxn ang="0">
                      <a:pos x="214" y="3"/>
                    </a:cxn>
                    <a:cxn ang="0">
                      <a:pos x="195" y="13"/>
                    </a:cxn>
                    <a:cxn ang="0">
                      <a:pos x="186" y="25"/>
                    </a:cxn>
                    <a:cxn ang="0">
                      <a:pos x="182" y="34"/>
                    </a:cxn>
                    <a:cxn ang="0">
                      <a:pos x="163" y="42"/>
                    </a:cxn>
                    <a:cxn ang="0">
                      <a:pos x="150" y="60"/>
                    </a:cxn>
                    <a:cxn ang="0">
                      <a:pos x="131" y="86"/>
                    </a:cxn>
                    <a:cxn ang="0">
                      <a:pos x="129" y="100"/>
                    </a:cxn>
                    <a:cxn ang="0">
                      <a:pos x="124" y="119"/>
                    </a:cxn>
                    <a:cxn ang="0">
                      <a:pos x="116" y="142"/>
                    </a:cxn>
                    <a:cxn ang="0">
                      <a:pos x="109" y="160"/>
                    </a:cxn>
                    <a:cxn ang="0">
                      <a:pos x="103" y="171"/>
                    </a:cxn>
                    <a:cxn ang="0">
                      <a:pos x="94" y="181"/>
                    </a:cxn>
                    <a:cxn ang="0">
                      <a:pos x="83" y="200"/>
                    </a:cxn>
                    <a:cxn ang="0">
                      <a:pos x="70" y="220"/>
                    </a:cxn>
                    <a:cxn ang="0">
                      <a:pos x="61" y="233"/>
                    </a:cxn>
                    <a:cxn ang="0">
                      <a:pos x="41" y="253"/>
                    </a:cxn>
                    <a:cxn ang="0">
                      <a:pos x="28" y="265"/>
                    </a:cxn>
                    <a:cxn ang="0">
                      <a:pos x="42" y="261"/>
                    </a:cxn>
                    <a:cxn ang="0">
                      <a:pos x="32" y="275"/>
                    </a:cxn>
                    <a:cxn ang="0">
                      <a:pos x="18" y="274"/>
                    </a:cxn>
                    <a:cxn ang="0">
                      <a:pos x="6" y="282"/>
                    </a:cxn>
                    <a:cxn ang="0">
                      <a:pos x="6" y="298"/>
                    </a:cxn>
                    <a:cxn ang="0">
                      <a:pos x="20" y="304"/>
                    </a:cxn>
                    <a:cxn ang="0">
                      <a:pos x="23" y="334"/>
                    </a:cxn>
                    <a:cxn ang="0">
                      <a:pos x="36" y="340"/>
                    </a:cxn>
                    <a:cxn ang="0">
                      <a:pos x="48" y="341"/>
                    </a:cxn>
                    <a:cxn ang="0">
                      <a:pos x="73" y="341"/>
                    </a:cxn>
                    <a:cxn ang="0">
                      <a:pos x="100" y="325"/>
                    </a:cxn>
                    <a:cxn ang="0">
                      <a:pos x="104" y="320"/>
                    </a:cxn>
                    <a:cxn ang="0">
                      <a:pos x="110" y="318"/>
                    </a:cxn>
                    <a:cxn ang="0">
                      <a:pos x="107" y="331"/>
                    </a:cxn>
                    <a:cxn ang="0">
                      <a:pos x="85" y="341"/>
                    </a:cxn>
                    <a:cxn ang="0">
                      <a:pos x="67" y="350"/>
                    </a:cxn>
                    <a:cxn ang="0">
                      <a:pos x="47" y="347"/>
                    </a:cxn>
                    <a:cxn ang="0">
                      <a:pos x="32" y="343"/>
                    </a:cxn>
                    <a:cxn ang="0">
                      <a:pos x="12" y="332"/>
                    </a:cxn>
                    <a:cxn ang="0">
                      <a:pos x="13" y="311"/>
                    </a:cxn>
                    <a:cxn ang="0">
                      <a:pos x="0" y="298"/>
                    </a:cxn>
                    <a:cxn ang="0">
                      <a:pos x="0" y="279"/>
                    </a:cxn>
                    <a:cxn ang="0">
                      <a:pos x="11" y="269"/>
                    </a:cxn>
                    <a:cxn ang="0">
                      <a:pos x="32" y="252"/>
                    </a:cxn>
                    <a:cxn ang="0">
                      <a:pos x="53" y="231"/>
                    </a:cxn>
                    <a:cxn ang="0">
                      <a:pos x="69" y="214"/>
                    </a:cxn>
                    <a:cxn ang="0">
                      <a:pos x="84" y="191"/>
                    </a:cxn>
                    <a:cxn ang="0">
                      <a:pos x="96" y="171"/>
                    </a:cxn>
                    <a:cxn ang="0">
                      <a:pos x="118" y="122"/>
                    </a:cxn>
                    <a:cxn ang="0">
                      <a:pos x="123" y="103"/>
                    </a:cxn>
                    <a:cxn ang="0">
                      <a:pos x="127" y="82"/>
                    </a:cxn>
                    <a:cxn ang="0">
                      <a:pos x="142" y="60"/>
                    </a:cxn>
                    <a:cxn ang="0">
                      <a:pos x="151" y="48"/>
                    </a:cxn>
                    <a:cxn ang="0">
                      <a:pos x="158" y="41"/>
                    </a:cxn>
                    <a:cxn ang="0">
                      <a:pos x="170" y="33"/>
                    </a:cxn>
                    <a:cxn ang="0">
                      <a:pos x="183" y="17"/>
                    </a:cxn>
                    <a:cxn ang="0">
                      <a:pos x="202" y="0"/>
                    </a:cxn>
                    <a:cxn ang="0">
                      <a:pos x="214" y="3"/>
                    </a:cxn>
                    <a:cxn ang="0">
                      <a:pos x="214" y="3"/>
                    </a:cxn>
                    <a:cxn ang="0">
                      <a:pos x="214" y="3"/>
                    </a:cxn>
                  </a:cxnLst>
                  <a:rect l="0" t="0" r="r" b="b"/>
                  <a:pathLst>
                    <a:path w="214" h="350">
                      <a:moveTo>
                        <a:pt x="214" y="3"/>
                      </a:moveTo>
                      <a:lnTo>
                        <a:pt x="195" y="13"/>
                      </a:lnTo>
                      <a:lnTo>
                        <a:pt x="186" y="25"/>
                      </a:lnTo>
                      <a:lnTo>
                        <a:pt x="182" y="34"/>
                      </a:lnTo>
                      <a:lnTo>
                        <a:pt x="163" y="42"/>
                      </a:lnTo>
                      <a:lnTo>
                        <a:pt x="150" y="60"/>
                      </a:lnTo>
                      <a:lnTo>
                        <a:pt x="131" y="86"/>
                      </a:lnTo>
                      <a:lnTo>
                        <a:pt x="129" y="100"/>
                      </a:lnTo>
                      <a:lnTo>
                        <a:pt x="124" y="119"/>
                      </a:lnTo>
                      <a:lnTo>
                        <a:pt x="116" y="142"/>
                      </a:lnTo>
                      <a:lnTo>
                        <a:pt x="109" y="160"/>
                      </a:lnTo>
                      <a:lnTo>
                        <a:pt x="103" y="171"/>
                      </a:lnTo>
                      <a:lnTo>
                        <a:pt x="94" y="181"/>
                      </a:lnTo>
                      <a:lnTo>
                        <a:pt x="83" y="200"/>
                      </a:lnTo>
                      <a:lnTo>
                        <a:pt x="70" y="220"/>
                      </a:lnTo>
                      <a:lnTo>
                        <a:pt x="61" y="233"/>
                      </a:lnTo>
                      <a:lnTo>
                        <a:pt x="41" y="253"/>
                      </a:lnTo>
                      <a:lnTo>
                        <a:pt x="28" y="265"/>
                      </a:lnTo>
                      <a:lnTo>
                        <a:pt x="42" y="261"/>
                      </a:lnTo>
                      <a:lnTo>
                        <a:pt x="32" y="275"/>
                      </a:lnTo>
                      <a:lnTo>
                        <a:pt x="18" y="274"/>
                      </a:lnTo>
                      <a:lnTo>
                        <a:pt x="6" y="282"/>
                      </a:lnTo>
                      <a:lnTo>
                        <a:pt x="6" y="298"/>
                      </a:lnTo>
                      <a:lnTo>
                        <a:pt x="20" y="304"/>
                      </a:lnTo>
                      <a:lnTo>
                        <a:pt x="23" y="334"/>
                      </a:lnTo>
                      <a:lnTo>
                        <a:pt x="36" y="340"/>
                      </a:lnTo>
                      <a:lnTo>
                        <a:pt x="48" y="341"/>
                      </a:lnTo>
                      <a:lnTo>
                        <a:pt x="73" y="341"/>
                      </a:lnTo>
                      <a:lnTo>
                        <a:pt x="100" y="325"/>
                      </a:lnTo>
                      <a:lnTo>
                        <a:pt x="104" y="320"/>
                      </a:lnTo>
                      <a:lnTo>
                        <a:pt x="110" y="318"/>
                      </a:lnTo>
                      <a:lnTo>
                        <a:pt x="107" y="331"/>
                      </a:lnTo>
                      <a:lnTo>
                        <a:pt x="85" y="341"/>
                      </a:lnTo>
                      <a:lnTo>
                        <a:pt x="67" y="350"/>
                      </a:lnTo>
                      <a:lnTo>
                        <a:pt x="47" y="347"/>
                      </a:lnTo>
                      <a:lnTo>
                        <a:pt x="32" y="343"/>
                      </a:lnTo>
                      <a:lnTo>
                        <a:pt x="12" y="332"/>
                      </a:lnTo>
                      <a:lnTo>
                        <a:pt x="13" y="311"/>
                      </a:lnTo>
                      <a:lnTo>
                        <a:pt x="0" y="298"/>
                      </a:lnTo>
                      <a:lnTo>
                        <a:pt x="0" y="279"/>
                      </a:lnTo>
                      <a:lnTo>
                        <a:pt x="11" y="269"/>
                      </a:lnTo>
                      <a:lnTo>
                        <a:pt x="32" y="252"/>
                      </a:lnTo>
                      <a:lnTo>
                        <a:pt x="53" y="231"/>
                      </a:lnTo>
                      <a:lnTo>
                        <a:pt x="69" y="214"/>
                      </a:lnTo>
                      <a:lnTo>
                        <a:pt x="84" y="191"/>
                      </a:lnTo>
                      <a:lnTo>
                        <a:pt x="96" y="171"/>
                      </a:lnTo>
                      <a:lnTo>
                        <a:pt x="118" y="122"/>
                      </a:lnTo>
                      <a:lnTo>
                        <a:pt x="123" y="103"/>
                      </a:lnTo>
                      <a:lnTo>
                        <a:pt x="127" y="82"/>
                      </a:lnTo>
                      <a:lnTo>
                        <a:pt x="142" y="60"/>
                      </a:lnTo>
                      <a:lnTo>
                        <a:pt x="151" y="48"/>
                      </a:lnTo>
                      <a:lnTo>
                        <a:pt x="158" y="41"/>
                      </a:lnTo>
                      <a:lnTo>
                        <a:pt x="170" y="33"/>
                      </a:lnTo>
                      <a:lnTo>
                        <a:pt x="183" y="17"/>
                      </a:lnTo>
                      <a:lnTo>
                        <a:pt x="202" y="0"/>
                      </a:lnTo>
                      <a:lnTo>
                        <a:pt x="214" y="3"/>
                      </a:lnTo>
                      <a:lnTo>
                        <a:pt x="214" y="3"/>
                      </a:lnTo>
                      <a:lnTo>
                        <a:pt x="214"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4" name="Freeform 299"/>
                <p:cNvSpPr>
                  <a:spLocks/>
                </p:cNvSpPr>
                <p:nvPr/>
              </p:nvSpPr>
              <p:spPr bwMode="auto">
                <a:xfrm>
                  <a:off x="3087677" y="3284533"/>
                  <a:ext cx="17462" cy="23812"/>
                </a:xfrm>
                <a:custGeom>
                  <a:avLst/>
                  <a:gdLst/>
                  <a:ahLst/>
                  <a:cxnLst>
                    <a:cxn ang="0">
                      <a:pos x="11" y="7"/>
                    </a:cxn>
                    <a:cxn ang="0">
                      <a:pos x="7" y="0"/>
                    </a:cxn>
                    <a:cxn ang="0">
                      <a:pos x="0" y="11"/>
                    </a:cxn>
                    <a:cxn ang="0">
                      <a:pos x="6" y="15"/>
                    </a:cxn>
                    <a:cxn ang="0">
                      <a:pos x="11" y="7"/>
                    </a:cxn>
                    <a:cxn ang="0">
                      <a:pos x="11" y="7"/>
                    </a:cxn>
                    <a:cxn ang="0">
                      <a:pos x="11" y="7"/>
                    </a:cxn>
                  </a:cxnLst>
                  <a:rect l="0" t="0" r="r" b="b"/>
                  <a:pathLst>
                    <a:path w="11" h="15">
                      <a:moveTo>
                        <a:pt x="11" y="7"/>
                      </a:moveTo>
                      <a:lnTo>
                        <a:pt x="7" y="0"/>
                      </a:lnTo>
                      <a:lnTo>
                        <a:pt x="0" y="11"/>
                      </a:lnTo>
                      <a:lnTo>
                        <a:pt x="6" y="15"/>
                      </a:lnTo>
                      <a:lnTo>
                        <a:pt x="11" y="7"/>
                      </a:lnTo>
                      <a:lnTo>
                        <a:pt x="11" y="7"/>
                      </a:lnTo>
                      <a:lnTo>
                        <a:pt x="11"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5" name="Freeform 300"/>
                <p:cNvSpPr>
                  <a:spLocks/>
                </p:cNvSpPr>
                <p:nvPr/>
              </p:nvSpPr>
              <p:spPr bwMode="auto">
                <a:xfrm>
                  <a:off x="3100377" y="3205158"/>
                  <a:ext cx="142875" cy="149225"/>
                </a:xfrm>
                <a:custGeom>
                  <a:avLst/>
                  <a:gdLst/>
                  <a:ahLst/>
                  <a:cxnLst>
                    <a:cxn ang="0">
                      <a:pos x="81" y="8"/>
                    </a:cxn>
                    <a:cxn ang="0">
                      <a:pos x="47" y="16"/>
                    </a:cxn>
                    <a:cxn ang="0">
                      <a:pos x="45" y="37"/>
                    </a:cxn>
                    <a:cxn ang="0">
                      <a:pos x="43" y="62"/>
                    </a:cxn>
                    <a:cxn ang="0">
                      <a:pos x="31" y="85"/>
                    </a:cxn>
                    <a:cxn ang="0">
                      <a:pos x="13" y="92"/>
                    </a:cxn>
                    <a:cxn ang="0">
                      <a:pos x="0" y="94"/>
                    </a:cxn>
                    <a:cxn ang="0">
                      <a:pos x="0" y="72"/>
                    </a:cxn>
                    <a:cxn ang="0">
                      <a:pos x="12" y="60"/>
                    </a:cxn>
                    <a:cxn ang="0">
                      <a:pos x="11" y="46"/>
                    </a:cxn>
                    <a:cxn ang="0">
                      <a:pos x="11" y="35"/>
                    </a:cxn>
                    <a:cxn ang="0">
                      <a:pos x="20" y="25"/>
                    </a:cxn>
                    <a:cxn ang="0">
                      <a:pos x="28" y="15"/>
                    </a:cxn>
                    <a:cxn ang="0">
                      <a:pos x="59" y="0"/>
                    </a:cxn>
                    <a:cxn ang="0">
                      <a:pos x="70" y="3"/>
                    </a:cxn>
                    <a:cxn ang="0">
                      <a:pos x="90" y="2"/>
                    </a:cxn>
                    <a:cxn ang="0">
                      <a:pos x="81" y="8"/>
                    </a:cxn>
                    <a:cxn ang="0">
                      <a:pos x="81" y="8"/>
                    </a:cxn>
                    <a:cxn ang="0">
                      <a:pos x="81" y="8"/>
                    </a:cxn>
                  </a:cxnLst>
                  <a:rect l="0" t="0" r="r" b="b"/>
                  <a:pathLst>
                    <a:path w="90" h="94">
                      <a:moveTo>
                        <a:pt x="81" y="8"/>
                      </a:moveTo>
                      <a:lnTo>
                        <a:pt x="47" y="16"/>
                      </a:lnTo>
                      <a:lnTo>
                        <a:pt x="45" y="37"/>
                      </a:lnTo>
                      <a:lnTo>
                        <a:pt x="43" y="62"/>
                      </a:lnTo>
                      <a:lnTo>
                        <a:pt x="31" y="85"/>
                      </a:lnTo>
                      <a:lnTo>
                        <a:pt x="13" y="92"/>
                      </a:lnTo>
                      <a:lnTo>
                        <a:pt x="0" y="94"/>
                      </a:lnTo>
                      <a:lnTo>
                        <a:pt x="0" y="72"/>
                      </a:lnTo>
                      <a:lnTo>
                        <a:pt x="12" y="60"/>
                      </a:lnTo>
                      <a:lnTo>
                        <a:pt x="11" y="46"/>
                      </a:lnTo>
                      <a:lnTo>
                        <a:pt x="11" y="35"/>
                      </a:lnTo>
                      <a:lnTo>
                        <a:pt x="20" y="25"/>
                      </a:lnTo>
                      <a:lnTo>
                        <a:pt x="28" y="15"/>
                      </a:lnTo>
                      <a:lnTo>
                        <a:pt x="59" y="0"/>
                      </a:lnTo>
                      <a:lnTo>
                        <a:pt x="70" y="3"/>
                      </a:lnTo>
                      <a:lnTo>
                        <a:pt x="90" y="2"/>
                      </a:lnTo>
                      <a:lnTo>
                        <a:pt x="81" y="8"/>
                      </a:lnTo>
                      <a:lnTo>
                        <a:pt x="81" y="8"/>
                      </a:lnTo>
                      <a:lnTo>
                        <a:pt x="81"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6" name="Freeform 301"/>
                <p:cNvSpPr>
                  <a:spLocks/>
                </p:cNvSpPr>
                <p:nvPr/>
              </p:nvSpPr>
              <p:spPr bwMode="auto">
                <a:xfrm>
                  <a:off x="3168639" y="3016245"/>
                  <a:ext cx="460375" cy="385762"/>
                </a:xfrm>
                <a:custGeom>
                  <a:avLst/>
                  <a:gdLst/>
                  <a:ahLst/>
                  <a:cxnLst>
                    <a:cxn ang="0">
                      <a:pos x="55" y="158"/>
                    </a:cxn>
                    <a:cxn ang="0">
                      <a:pos x="53" y="164"/>
                    </a:cxn>
                    <a:cxn ang="0">
                      <a:pos x="44" y="173"/>
                    </a:cxn>
                    <a:cxn ang="0">
                      <a:pos x="53" y="188"/>
                    </a:cxn>
                    <a:cxn ang="0">
                      <a:pos x="55" y="201"/>
                    </a:cxn>
                    <a:cxn ang="0">
                      <a:pos x="53" y="211"/>
                    </a:cxn>
                    <a:cxn ang="0">
                      <a:pos x="66" y="207"/>
                    </a:cxn>
                    <a:cxn ang="0">
                      <a:pos x="92" y="202"/>
                    </a:cxn>
                    <a:cxn ang="0">
                      <a:pos x="103" y="193"/>
                    </a:cxn>
                    <a:cxn ang="0">
                      <a:pos x="93" y="214"/>
                    </a:cxn>
                    <a:cxn ang="0">
                      <a:pos x="102" y="225"/>
                    </a:cxn>
                    <a:cxn ang="0">
                      <a:pos x="129" y="223"/>
                    </a:cxn>
                    <a:cxn ang="0">
                      <a:pos x="166" y="206"/>
                    </a:cxn>
                    <a:cxn ang="0">
                      <a:pos x="195" y="177"/>
                    </a:cxn>
                    <a:cxn ang="0">
                      <a:pos x="215" y="173"/>
                    </a:cxn>
                    <a:cxn ang="0">
                      <a:pos x="191" y="191"/>
                    </a:cxn>
                    <a:cxn ang="0">
                      <a:pos x="191" y="215"/>
                    </a:cxn>
                    <a:cxn ang="0">
                      <a:pos x="211" y="210"/>
                    </a:cxn>
                    <a:cxn ang="0">
                      <a:pos x="227" y="186"/>
                    </a:cxn>
                    <a:cxn ang="0">
                      <a:pos x="244" y="180"/>
                    </a:cxn>
                    <a:cxn ang="0">
                      <a:pos x="274" y="60"/>
                    </a:cxn>
                    <a:cxn ang="0">
                      <a:pos x="290" y="0"/>
                    </a:cxn>
                    <a:cxn ang="0">
                      <a:pos x="282" y="61"/>
                    </a:cxn>
                    <a:cxn ang="0">
                      <a:pos x="270" y="119"/>
                    </a:cxn>
                    <a:cxn ang="0">
                      <a:pos x="257" y="169"/>
                    </a:cxn>
                    <a:cxn ang="0">
                      <a:pos x="255" y="198"/>
                    </a:cxn>
                    <a:cxn ang="0">
                      <a:pos x="227" y="213"/>
                    </a:cxn>
                    <a:cxn ang="0">
                      <a:pos x="202" y="220"/>
                    </a:cxn>
                    <a:cxn ang="0">
                      <a:pos x="180" y="221"/>
                    </a:cxn>
                    <a:cxn ang="0">
                      <a:pos x="168" y="222"/>
                    </a:cxn>
                    <a:cxn ang="0">
                      <a:pos x="135" y="234"/>
                    </a:cxn>
                    <a:cxn ang="0">
                      <a:pos x="82" y="229"/>
                    </a:cxn>
                    <a:cxn ang="0">
                      <a:pos x="66" y="230"/>
                    </a:cxn>
                    <a:cxn ang="0">
                      <a:pos x="61" y="236"/>
                    </a:cxn>
                    <a:cxn ang="0">
                      <a:pos x="50" y="241"/>
                    </a:cxn>
                    <a:cxn ang="0">
                      <a:pos x="31" y="243"/>
                    </a:cxn>
                    <a:cxn ang="0">
                      <a:pos x="15" y="243"/>
                    </a:cxn>
                    <a:cxn ang="0">
                      <a:pos x="11" y="239"/>
                    </a:cxn>
                    <a:cxn ang="0">
                      <a:pos x="10" y="230"/>
                    </a:cxn>
                    <a:cxn ang="0">
                      <a:pos x="32" y="221"/>
                    </a:cxn>
                    <a:cxn ang="0">
                      <a:pos x="47" y="215"/>
                    </a:cxn>
                    <a:cxn ang="0">
                      <a:pos x="44" y="201"/>
                    </a:cxn>
                    <a:cxn ang="0">
                      <a:pos x="29" y="214"/>
                    </a:cxn>
                    <a:cxn ang="0">
                      <a:pos x="17" y="218"/>
                    </a:cxn>
                    <a:cxn ang="0">
                      <a:pos x="0" y="221"/>
                    </a:cxn>
                    <a:cxn ang="0">
                      <a:pos x="15" y="204"/>
                    </a:cxn>
                    <a:cxn ang="0">
                      <a:pos x="35" y="196"/>
                    </a:cxn>
                    <a:cxn ang="0">
                      <a:pos x="38" y="184"/>
                    </a:cxn>
                    <a:cxn ang="0">
                      <a:pos x="27" y="178"/>
                    </a:cxn>
                    <a:cxn ang="0">
                      <a:pos x="33" y="167"/>
                    </a:cxn>
                    <a:cxn ang="0">
                      <a:pos x="49" y="156"/>
                    </a:cxn>
                    <a:cxn ang="0">
                      <a:pos x="55" y="158"/>
                    </a:cxn>
                    <a:cxn ang="0">
                      <a:pos x="55" y="158"/>
                    </a:cxn>
                    <a:cxn ang="0">
                      <a:pos x="55" y="158"/>
                    </a:cxn>
                  </a:cxnLst>
                  <a:rect l="0" t="0" r="r" b="b"/>
                  <a:pathLst>
                    <a:path w="290" h="243">
                      <a:moveTo>
                        <a:pt x="55" y="158"/>
                      </a:moveTo>
                      <a:lnTo>
                        <a:pt x="53" y="164"/>
                      </a:lnTo>
                      <a:lnTo>
                        <a:pt x="44" y="173"/>
                      </a:lnTo>
                      <a:lnTo>
                        <a:pt x="53" y="188"/>
                      </a:lnTo>
                      <a:lnTo>
                        <a:pt x="55" y="201"/>
                      </a:lnTo>
                      <a:lnTo>
                        <a:pt x="53" y="211"/>
                      </a:lnTo>
                      <a:lnTo>
                        <a:pt x="66" y="207"/>
                      </a:lnTo>
                      <a:lnTo>
                        <a:pt x="92" y="202"/>
                      </a:lnTo>
                      <a:lnTo>
                        <a:pt x="103" y="193"/>
                      </a:lnTo>
                      <a:lnTo>
                        <a:pt x="93" y="214"/>
                      </a:lnTo>
                      <a:lnTo>
                        <a:pt x="102" y="225"/>
                      </a:lnTo>
                      <a:lnTo>
                        <a:pt x="129" y="223"/>
                      </a:lnTo>
                      <a:lnTo>
                        <a:pt x="166" y="206"/>
                      </a:lnTo>
                      <a:lnTo>
                        <a:pt x="195" y="177"/>
                      </a:lnTo>
                      <a:lnTo>
                        <a:pt x="215" y="173"/>
                      </a:lnTo>
                      <a:lnTo>
                        <a:pt x="191" y="191"/>
                      </a:lnTo>
                      <a:lnTo>
                        <a:pt x="191" y="215"/>
                      </a:lnTo>
                      <a:lnTo>
                        <a:pt x="211" y="210"/>
                      </a:lnTo>
                      <a:lnTo>
                        <a:pt x="227" y="186"/>
                      </a:lnTo>
                      <a:lnTo>
                        <a:pt x="244" y="180"/>
                      </a:lnTo>
                      <a:lnTo>
                        <a:pt x="274" y="60"/>
                      </a:lnTo>
                      <a:lnTo>
                        <a:pt x="290" y="0"/>
                      </a:lnTo>
                      <a:lnTo>
                        <a:pt x="282" y="61"/>
                      </a:lnTo>
                      <a:lnTo>
                        <a:pt x="270" y="119"/>
                      </a:lnTo>
                      <a:lnTo>
                        <a:pt x="257" y="169"/>
                      </a:lnTo>
                      <a:lnTo>
                        <a:pt x="255" y="198"/>
                      </a:lnTo>
                      <a:lnTo>
                        <a:pt x="227" y="213"/>
                      </a:lnTo>
                      <a:lnTo>
                        <a:pt x="202" y="220"/>
                      </a:lnTo>
                      <a:lnTo>
                        <a:pt x="180" y="221"/>
                      </a:lnTo>
                      <a:lnTo>
                        <a:pt x="168" y="222"/>
                      </a:lnTo>
                      <a:lnTo>
                        <a:pt x="135" y="234"/>
                      </a:lnTo>
                      <a:lnTo>
                        <a:pt x="82" y="229"/>
                      </a:lnTo>
                      <a:lnTo>
                        <a:pt x="66" y="230"/>
                      </a:lnTo>
                      <a:lnTo>
                        <a:pt x="61" y="236"/>
                      </a:lnTo>
                      <a:lnTo>
                        <a:pt x="50" y="241"/>
                      </a:lnTo>
                      <a:lnTo>
                        <a:pt x="31" y="243"/>
                      </a:lnTo>
                      <a:lnTo>
                        <a:pt x="15" y="243"/>
                      </a:lnTo>
                      <a:lnTo>
                        <a:pt x="11" y="239"/>
                      </a:lnTo>
                      <a:lnTo>
                        <a:pt x="10" y="230"/>
                      </a:lnTo>
                      <a:lnTo>
                        <a:pt x="32" y="221"/>
                      </a:lnTo>
                      <a:lnTo>
                        <a:pt x="47" y="215"/>
                      </a:lnTo>
                      <a:lnTo>
                        <a:pt x="44" y="201"/>
                      </a:lnTo>
                      <a:lnTo>
                        <a:pt x="29" y="214"/>
                      </a:lnTo>
                      <a:lnTo>
                        <a:pt x="17" y="218"/>
                      </a:lnTo>
                      <a:lnTo>
                        <a:pt x="0" y="221"/>
                      </a:lnTo>
                      <a:lnTo>
                        <a:pt x="15" y="204"/>
                      </a:lnTo>
                      <a:lnTo>
                        <a:pt x="35" y="196"/>
                      </a:lnTo>
                      <a:lnTo>
                        <a:pt x="38" y="184"/>
                      </a:lnTo>
                      <a:lnTo>
                        <a:pt x="27" y="178"/>
                      </a:lnTo>
                      <a:lnTo>
                        <a:pt x="33" y="167"/>
                      </a:lnTo>
                      <a:lnTo>
                        <a:pt x="49" y="156"/>
                      </a:lnTo>
                      <a:lnTo>
                        <a:pt x="55" y="158"/>
                      </a:lnTo>
                      <a:lnTo>
                        <a:pt x="55" y="158"/>
                      </a:lnTo>
                      <a:lnTo>
                        <a:pt x="55" y="15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7" name="Freeform 302"/>
                <p:cNvSpPr>
                  <a:spLocks/>
                </p:cNvSpPr>
                <p:nvPr/>
              </p:nvSpPr>
              <p:spPr bwMode="auto">
                <a:xfrm>
                  <a:off x="3133714" y="3371845"/>
                  <a:ext cx="69850" cy="33337"/>
                </a:xfrm>
                <a:custGeom>
                  <a:avLst/>
                  <a:gdLst/>
                  <a:ahLst/>
                  <a:cxnLst>
                    <a:cxn ang="0">
                      <a:pos x="4" y="0"/>
                    </a:cxn>
                    <a:cxn ang="0">
                      <a:pos x="9" y="6"/>
                    </a:cxn>
                    <a:cxn ang="0">
                      <a:pos x="17" y="12"/>
                    </a:cxn>
                    <a:cxn ang="0">
                      <a:pos x="44" y="17"/>
                    </a:cxn>
                    <a:cxn ang="0">
                      <a:pos x="39" y="21"/>
                    </a:cxn>
                    <a:cxn ang="0">
                      <a:pos x="12" y="17"/>
                    </a:cxn>
                    <a:cxn ang="0">
                      <a:pos x="2" y="5"/>
                    </a:cxn>
                    <a:cxn ang="0">
                      <a:pos x="0" y="0"/>
                    </a:cxn>
                    <a:cxn ang="0">
                      <a:pos x="4" y="0"/>
                    </a:cxn>
                    <a:cxn ang="0">
                      <a:pos x="4" y="0"/>
                    </a:cxn>
                    <a:cxn ang="0">
                      <a:pos x="4" y="0"/>
                    </a:cxn>
                  </a:cxnLst>
                  <a:rect l="0" t="0" r="r" b="b"/>
                  <a:pathLst>
                    <a:path w="44" h="21">
                      <a:moveTo>
                        <a:pt x="4" y="0"/>
                      </a:moveTo>
                      <a:lnTo>
                        <a:pt x="9" y="6"/>
                      </a:lnTo>
                      <a:lnTo>
                        <a:pt x="17" y="12"/>
                      </a:lnTo>
                      <a:lnTo>
                        <a:pt x="44" y="17"/>
                      </a:lnTo>
                      <a:lnTo>
                        <a:pt x="39" y="21"/>
                      </a:lnTo>
                      <a:lnTo>
                        <a:pt x="12" y="17"/>
                      </a:lnTo>
                      <a:lnTo>
                        <a:pt x="2" y="5"/>
                      </a:lnTo>
                      <a:lnTo>
                        <a:pt x="0"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8" name="Freeform 303"/>
                <p:cNvSpPr>
                  <a:spLocks/>
                </p:cNvSpPr>
                <p:nvPr/>
              </p:nvSpPr>
              <p:spPr bwMode="auto">
                <a:xfrm>
                  <a:off x="3275002" y="3036883"/>
                  <a:ext cx="28575" cy="73025"/>
                </a:xfrm>
                <a:custGeom>
                  <a:avLst/>
                  <a:gdLst/>
                  <a:ahLst/>
                  <a:cxnLst>
                    <a:cxn ang="0">
                      <a:pos x="2" y="0"/>
                    </a:cxn>
                    <a:cxn ang="0">
                      <a:pos x="4" y="8"/>
                    </a:cxn>
                    <a:cxn ang="0">
                      <a:pos x="13" y="22"/>
                    </a:cxn>
                    <a:cxn ang="0">
                      <a:pos x="18" y="31"/>
                    </a:cxn>
                    <a:cxn ang="0">
                      <a:pos x="14" y="28"/>
                    </a:cxn>
                    <a:cxn ang="0">
                      <a:pos x="14" y="46"/>
                    </a:cxn>
                    <a:cxn ang="0">
                      <a:pos x="9" y="29"/>
                    </a:cxn>
                    <a:cxn ang="0">
                      <a:pos x="9" y="19"/>
                    </a:cxn>
                    <a:cxn ang="0">
                      <a:pos x="0" y="9"/>
                    </a:cxn>
                    <a:cxn ang="0">
                      <a:pos x="2" y="0"/>
                    </a:cxn>
                    <a:cxn ang="0">
                      <a:pos x="2" y="0"/>
                    </a:cxn>
                    <a:cxn ang="0">
                      <a:pos x="2" y="0"/>
                    </a:cxn>
                  </a:cxnLst>
                  <a:rect l="0" t="0" r="r" b="b"/>
                  <a:pathLst>
                    <a:path w="18" h="46">
                      <a:moveTo>
                        <a:pt x="2" y="0"/>
                      </a:moveTo>
                      <a:lnTo>
                        <a:pt x="4" y="8"/>
                      </a:lnTo>
                      <a:lnTo>
                        <a:pt x="13" y="22"/>
                      </a:lnTo>
                      <a:lnTo>
                        <a:pt x="18" y="31"/>
                      </a:lnTo>
                      <a:lnTo>
                        <a:pt x="14" y="28"/>
                      </a:lnTo>
                      <a:lnTo>
                        <a:pt x="14" y="46"/>
                      </a:lnTo>
                      <a:lnTo>
                        <a:pt x="9" y="29"/>
                      </a:lnTo>
                      <a:lnTo>
                        <a:pt x="9" y="19"/>
                      </a:lnTo>
                      <a:lnTo>
                        <a:pt x="0" y="9"/>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29" name="Freeform 304"/>
                <p:cNvSpPr>
                  <a:spLocks/>
                </p:cNvSpPr>
                <p:nvPr/>
              </p:nvSpPr>
              <p:spPr bwMode="auto">
                <a:xfrm>
                  <a:off x="3629014" y="2871783"/>
                  <a:ext cx="71437" cy="150812"/>
                </a:xfrm>
                <a:custGeom>
                  <a:avLst/>
                  <a:gdLst/>
                  <a:ahLst/>
                  <a:cxnLst>
                    <a:cxn ang="0">
                      <a:pos x="33" y="1"/>
                    </a:cxn>
                    <a:cxn ang="0">
                      <a:pos x="20" y="35"/>
                    </a:cxn>
                    <a:cxn ang="0">
                      <a:pos x="32" y="37"/>
                    </a:cxn>
                    <a:cxn ang="0">
                      <a:pos x="41" y="39"/>
                    </a:cxn>
                    <a:cxn ang="0">
                      <a:pos x="45" y="45"/>
                    </a:cxn>
                    <a:cxn ang="0">
                      <a:pos x="27" y="42"/>
                    </a:cxn>
                    <a:cxn ang="0">
                      <a:pos x="19" y="42"/>
                    </a:cxn>
                    <a:cxn ang="0">
                      <a:pos x="16" y="61"/>
                    </a:cxn>
                    <a:cxn ang="0">
                      <a:pos x="12" y="62"/>
                    </a:cxn>
                    <a:cxn ang="0">
                      <a:pos x="12" y="72"/>
                    </a:cxn>
                    <a:cxn ang="0">
                      <a:pos x="32" y="76"/>
                    </a:cxn>
                    <a:cxn ang="0">
                      <a:pos x="19" y="76"/>
                    </a:cxn>
                    <a:cxn ang="0">
                      <a:pos x="10" y="75"/>
                    </a:cxn>
                    <a:cxn ang="0">
                      <a:pos x="7" y="93"/>
                    </a:cxn>
                    <a:cxn ang="0">
                      <a:pos x="0" y="95"/>
                    </a:cxn>
                    <a:cxn ang="0">
                      <a:pos x="10" y="60"/>
                    </a:cxn>
                    <a:cxn ang="0">
                      <a:pos x="15" y="33"/>
                    </a:cxn>
                    <a:cxn ang="0">
                      <a:pos x="28" y="0"/>
                    </a:cxn>
                    <a:cxn ang="0">
                      <a:pos x="33" y="1"/>
                    </a:cxn>
                    <a:cxn ang="0">
                      <a:pos x="33" y="1"/>
                    </a:cxn>
                    <a:cxn ang="0">
                      <a:pos x="33" y="1"/>
                    </a:cxn>
                  </a:cxnLst>
                  <a:rect l="0" t="0" r="r" b="b"/>
                  <a:pathLst>
                    <a:path w="45" h="95">
                      <a:moveTo>
                        <a:pt x="33" y="1"/>
                      </a:moveTo>
                      <a:lnTo>
                        <a:pt x="20" y="35"/>
                      </a:lnTo>
                      <a:lnTo>
                        <a:pt x="32" y="37"/>
                      </a:lnTo>
                      <a:lnTo>
                        <a:pt x="41" y="39"/>
                      </a:lnTo>
                      <a:lnTo>
                        <a:pt x="45" y="45"/>
                      </a:lnTo>
                      <a:lnTo>
                        <a:pt x="27" y="42"/>
                      </a:lnTo>
                      <a:lnTo>
                        <a:pt x="19" y="42"/>
                      </a:lnTo>
                      <a:lnTo>
                        <a:pt x="16" y="61"/>
                      </a:lnTo>
                      <a:lnTo>
                        <a:pt x="12" y="62"/>
                      </a:lnTo>
                      <a:lnTo>
                        <a:pt x="12" y="72"/>
                      </a:lnTo>
                      <a:lnTo>
                        <a:pt x="32" y="76"/>
                      </a:lnTo>
                      <a:lnTo>
                        <a:pt x="19" y="76"/>
                      </a:lnTo>
                      <a:lnTo>
                        <a:pt x="10" y="75"/>
                      </a:lnTo>
                      <a:lnTo>
                        <a:pt x="7" y="93"/>
                      </a:lnTo>
                      <a:lnTo>
                        <a:pt x="0" y="95"/>
                      </a:lnTo>
                      <a:lnTo>
                        <a:pt x="10" y="60"/>
                      </a:lnTo>
                      <a:lnTo>
                        <a:pt x="15" y="33"/>
                      </a:lnTo>
                      <a:lnTo>
                        <a:pt x="28" y="0"/>
                      </a:lnTo>
                      <a:lnTo>
                        <a:pt x="33" y="1"/>
                      </a:lnTo>
                      <a:lnTo>
                        <a:pt x="33" y="1"/>
                      </a:lnTo>
                      <a:lnTo>
                        <a:pt x="33"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0" name="Freeform 306"/>
                <p:cNvSpPr>
                  <a:spLocks/>
                </p:cNvSpPr>
                <p:nvPr/>
              </p:nvSpPr>
              <p:spPr bwMode="auto">
                <a:xfrm>
                  <a:off x="3286114" y="3017833"/>
                  <a:ext cx="41275" cy="19050"/>
                </a:xfrm>
                <a:custGeom>
                  <a:avLst/>
                  <a:gdLst/>
                  <a:ahLst/>
                  <a:cxnLst>
                    <a:cxn ang="0">
                      <a:pos x="9" y="0"/>
                    </a:cxn>
                    <a:cxn ang="0">
                      <a:pos x="0" y="2"/>
                    </a:cxn>
                    <a:cxn ang="0">
                      <a:pos x="1" y="8"/>
                    </a:cxn>
                    <a:cxn ang="0">
                      <a:pos x="12" y="12"/>
                    </a:cxn>
                    <a:cxn ang="0">
                      <a:pos x="21" y="10"/>
                    </a:cxn>
                    <a:cxn ang="0">
                      <a:pos x="26" y="5"/>
                    </a:cxn>
                    <a:cxn ang="0">
                      <a:pos x="17" y="5"/>
                    </a:cxn>
                    <a:cxn ang="0">
                      <a:pos x="9" y="0"/>
                    </a:cxn>
                    <a:cxn ang="0">
                      <a:pos x="9" y="0"/>
                    </a:cxn>
                    <a:cxn ang="0">
                      <a:pos x="9" y="0"/>
                    </a:cxn>
                  </a:cxnLst>
                  <a:rect l="0" t="0" r="r" b="b"/>
                  <a:pathLst>
                    <a:path w="26" h="12">
                      <a:moveTo>
                        <a:pt x="9" y="0"/>
                      </a:moveTo>
                      <a:lnTo>
                        <a:pt x="0" y="2"/>
                      </a:lnTo>
                      <a:lnTo>
                        <a:pt x="1" y="8"/>
                      </a:lnTo>
                      <a:lnTo>
                        <a:pt x="12" y="12"/>
                      </a:lnTo>
                      <a:lnTo>
                        <a:pt x="21" y="10"/>
                      </a:lnTo>
                      <a:lnTo>
                        <a:pt x="26" y="5"/>
                      </a:lnTo>
                      <a:lnTo>
                        <a:pt x="17"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1" name="Freeform 307"/>
                <p:cNvSpPr>
                  <a:spLocks/>
                </p:cNvSpPr>
                <p:nvPr/>
              </p:nvSpPr>
              <p:spPr bwMode="auto">
                <a:xfrm>
                  <a:off x="3286114" y="2857495"/>
                  <a:ext cx="100012" cy="136525"/>
                </a:xfrm>
                <a:custGeom>
                  <a:avLst/>
                  <a:gdLst/>
                  <a:ahLst/>
                  <a:cxnLst>
                    <a:cxn ang="0">
                      <a:pos x="63" y="0"/>
                    </a:cxn>
                    <a:cxn ang="0">
                      <a:pos x="63" y="17"/>
                    </a:cxn>
                    <a:cxn ang="0">
                      <a:pos x="53" y="25"/>
                    </a:cxn>
                    <a:cxn ang="0">
                      <a:pos x="40" y="31"/>
                    </a:cxn>
                    <a:cxn ang="0">
                      <a:pos x="38" y="44"/>
                    </a:cxn>
                    <a:cxn ang="0">
                      <a:pos x="33" y="53"/>
                    </a:cxn>
                    <a:cxn ang="0">
                      <a:pos x="27" y="58"/>
                    </a:cxn>
                    <a:cxn ang="0">
                      <a:pos x="26" y="72"/>
                    </a:cxn>
                    <a:cxn ang="0">
                      <a:pos x="21" y="74"/>
                    </a:cxn>
                    <a:cxn ang="0">
                      <a:pos x="14" y="86"/>
                    </a:cxn>
                    <a:cxn ang="0">
                      <a:pos x="0" y="84"/>
                    </a:cxn>
                    <a:cxn ang="0">
                      <a:pos x="2" y="72"/>
                    </a:cxn>
                    <a:cxn ang="0">
                      <a:pos x="5" y="63"/>
                    </a:cxn>
                    <a:cxn ang="0">
                      <a:pos x="0" y="61"/>
                    </a:cxn>
                    <a:cxn ang="0">
                      <a:pos x="21" y="29"/>
                    </a:cxn>
                    <a:cxn ang="0">
                      <a:pos x="27" y="25"/>
                    </a:cxn>
                    <a:cxn ang="0">
                      <a:pos x="35" y="21"/>
                    </a:cxn>
                    <a:cxn ang="0">
                      <a:pos x="50" y="14"/>
                    </a:cxn>
                    <a:cxn ang="0">
                      <a:pos x="56" y="3"/>
                    </a:cxn>
                    <a:cxn ang="0">
                      <a:pos x="63" y="0"/>
                    </a:cxn>
                    <a:cxn ang="0">
                      <a:pos x="63" y="0"/>
                    </a:cxn>
                    <a:cxn ang="0">
                      <a:pos x="63" y="0"/>
                    </a:cxn>
                  </a:cxnLst>
                  <a:rect l="0" t="0" r="r" b="b"/>
                  <a:pathLst>
                    <a:path w="63" h="86">
                      <a:moveTo>
                        <a:pt x="63" y="0"/>
                      </a:moveTo>
                      <a:lnTo>
                        <a:pt x="63" y="17"/>
                      </a:lnTo>
                      <a:lnTo>
                        <a:pt x="53" y="25"/>
                      </a:lnTo>
                      <a:lnTo>
                        <a:pt x="40" y="31"/>
                      </a:lnTo>
                      <a:lnTo>
                        <a:pt x="38" y="44"/>
                      </a:lnTo>
                      <a:lnTo>
                        <a:pt x="33" y="53"/>
                      </a:lnTo>
                      <a:lnTo>
                        <a:pt x="27" y="58"/>
                      </a:lnTo>
                      <a:lnTo>
                        <a:pt x="26" y="72"/>
                      </a:lnTo>
                      <a:lnTo>
                        <a:pt x="21" y="74"/>
                      </a:lnTo>
                      <a:lnTo>
                        <a:pt x="14" y="86"/>
                      </a:lnTo>
                      <a:lnTo>
                        <a:pt x="0" y="84"/>
                      </a:lnTo>
                      <a:lnTo>
                        <a:pt x="2" y="72"/>
                      </a:lnTo>
                      <a:lnTo>
                        <a:pt x="5" y="63"/>
                      </a:lnTo>
                      <a:lnTo>
                        <a:pt x="0" y="61"/>
                      </a:lnTo>
                      <a:lnTo>
                        <a:pt x="21" y="29"/>
                      </a:lnTo>
                      <a:lnTo>
                        <a:pt x="27" y="25"/>
                      </a:lnTo>
                      <a:lnTo>
                        <a:pt x="35" y="21"/>
                      </a:lnTo>
                      <a:lnTo>
                        <a:pt x="50" y="14"/>
                      </a:lnTo>
                      <a:lnTo>
                        <a:pt x="56" y="3"/>
                      </a:lnTo>
                      <a:lnTo>
                        <a:pt x="63" y="0"/>
                      </a:lnTo>
                      <a:lnTo>
                        <a:pt x="63" y="0"/>
                      </a:lnTo>
                      <a:lnTo>
                        <a:pt x="6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2" name="Freeform 308"/>
                <p:cNvSpPr>
                  <a:spLocks/>
                </p:cNvSpPr>
                <p:nvPr/>
              </p:nvSpPr>
              <p:spPr bwMode="auto">
                <a:xfrm>
                  <a:off x="3322627" y="3232145"/>
                  <a:ext cx="87312" cy="76200"/>
                </a:xfrm>
                <a:custGeom>
                  <a:avLst/>
                  <a:gdLst/>
                  <a:ahLst/>
                  <a:cxnLst>
                    <a:cxn ang="0">
                      <a:pos x="10" y="6"/>
                    </a:cxn>
                    <a:cxn ang="0">
                      <a:pos x="12" y="26"/>
                    </a:cxn>
                    <a:cxn ang="0">
                      <a:pos x="21" y="36"/>
                    </a:cxn>
                    <a:cxn ang="0">
                      <a:pos x="43" y="25"/>
                    </a:cxn>
                    <a:cxn ang="0">
                      <a:pos x="49" y="3"/>
                    </a:cxn>
                    <a:cxn ang="0">
                      <a:pos x="55" y="0"/>
                    </a:cxn>
                    <a:cxn ang="0">
                      <a:pos x="52" y="17"/>
                    </a:cxn>
                    <a:cxn ang="0">
                      <a:pos x="40" y="33"/>
                    </a:cxn>
                    <a:cxn ang="0">
                      <a:pos x="36" y="41"/>
                    </a:cxn>
                    <a:cxn ang="0">
                      <a:pos x="26" y="48"/>
                    </a:cxn>
                    <a:cxn ang="0">
                      <a:pos x="8" y="35"/>
                    </a:cxn>
                    <a:cxn ang="0">
                      <a:pos x="0" y="32"/>
                    </a:cxn>
                    <a:cxn ang="0">
                      <a:pos x="3" y="7"/>
                    </a:cxn>
                    <a:cxn ang="0">
                      <a:pos x="10" y="6"/>
                    </a:cxn>
                    <a:cxn ang="0">
                      <a:pos x="10" y="6"/>
                    </a:cxn>
                    <a:cxn ang="0">
                      <a:pos x="10" y="6"/>
                    </a:cxn>
                  </a:cxnLst>
                  <a:rect l="0" t="0" r="r" b="b"/>
                  <a:pathLst>
                    <a:path w="55" h="48">
                      <a:moveTo>
                        <a:pt x="10" y="6"/>
                      </a:moveTo>
                      <a:lnTo>
                        <a:pt x="12" y="26"/>
                      </a:lnTo>
                      <a:lnTo>
                        <a:pt x="21" y="36"/>
                      </a:lnTo>
                      <a:lnTo>
                        <a:pt x="43" y="25"/>
                      </a:lnTo>
                      <a:lnTo>
                        <a:pt x="49" y="3"/>
                      </a:lnTo>
                      <a:lnTo>
                        <a:pt x="55" y="0"/>
                      </a:lnTo>
                      <a:lnTo>
                        <a:pt x="52" y="17"/>
                      </a:lnTo>
                      <a:lnTo>
                        <a:pt x="40" y="33"/>
                      </a:lnTo>
                      <a:lnTo>
                        <a:pt x="36" y="41"/>
                      </a:lnTo>
                      <a:lnTo>
                        <a:pt x="26" y="48"/>
                      </a:lnTo>
                      <a:lnTo>
                        <a:pt x="8" y="35"/>
                      </a:lnTo>
                      <a:lnTo>
                        <a:pt x="0" y="32"/>
                      </a:lnTo>
                      <a:lnTo>
                        <a:pt x="3" y="7"/>
                      </a:lnTo>
                      <a:lnTo>
                        <a:pt x="10" y="6"/>
                      </a:lnTo>
                      <a:lnTo>
                        <a:pt x="10" y="6"/>
                      </a:lnTo>
                      <a:lnTo>
                        <a:pt x="10" y="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3" name="Freeform 309"/>
                <p:cNvSpPr>
                  <a:spLocks/>
                </p:cNvSpPr>
                <p:nvPr/>
              </p:nvSpPr>
              <p:spPr bwMode="auto">
                <a:xfrm>
                  <a:off x="3330564" y="3324220"/>
                  <a:ext cx="30162" cy="36512"/>
                </a:xfrm>
                <a:custGeom>
                  <a:avLst/>
                  <a:gdLst/>
                  <a:ahLst/>
                  <a:cxnLst>
                    <a:cxn ang="0">
                      <a:pos x="16" y="0"/>
                    </a:cxn>
                    <a:cxn ang="0">
                      <a:pos x="0" y="12"/>
                    </a:cxn>
                    <a:cxn ang="0">
                      <a:pos x="10" y="23"/>
                    </a:cxn>
                    <a:cxn ang="0">
                      <a:pos x="18" y="18"/>
                    </a:cxn>
                    <a:cxn ang="0">
                      <a:pos x="19" y="12"/>
                    </a:cxn>
                    <a:cxn ang="0">
                      <a:pos x="16" y="0"/>
                    </a:cxn>
                    <a:cxn ang="0">
                      <a:pos x="16" y="0"/>
                    </a:cxn>
                    <a:cxn ang="0">
                      <a:pos x="16" y="0"/>
                    </a:cxn>
                  </a:cxnLst>
                  <a:rect l="0" t="0" r="r" b="b"/>
                  <a:pathLst>
                    <a:path w="19" h="23">
                      <a:moveTo>
                        <a:pt x="16" y="0"/>
                      </a:moveTo>
                      <a:lnTo>
                        <a:pt x="0" y="12"/>
                      </a:lnTo>
                      <a:lnTo>
                        <a:pt x="10" y="23"/>
                      </a:lnTo>
                      <a:lnTo>
                        <a:pt x="18" y="18"/>
                      </a:lnTo>
                      <a:lnTo>
                        <a:pt x="19" y="12"/>
                      </a:lnTo>
                      <a:lnTo>
                        <a:pt x="16" y="0"/>
                      </a:lnTo>
                      <a:lnTo>
                        <a:pt x="16" y="0"/>
                      </a:lnTo>
                      <a:lnTo>
                        <a:pt x="1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4" name="Freeform 310"/>
                <p:cNvSpPr>
                  <a:spLocks/>
                </p:cNvSpPr>
                <p:nvPr/>
              </p:nvSpPr>
              <p:spPr bwMode="auto">
                <a:xfrm>
                  <a:off x="3479789" y="3303583"/>
                  <a:ext cx="42862" cy="44450"/>
                </a:xfrm>
                <a:custGeom>
                  <a:avLst/>
                  <a:gdLst/>
                  <a:ahLst/>
                  <a:cxnLst>
                    <a:cxn ang="0">
                      <a:pos x="27" y="0"/>
                    </a:cxn>
                    <a:cxn ang="0">
                      <a:pos x="15" y="16"/>
                    </a:cxn>
                    <a:cxn ang="0">
                      <a:pos x="7" y="28"/>
                    </a:cxn>
                    <a:cxn ang="0">
                      <a:pos x="0" y="27"/>
                    </a:cxn>
                    <a:cxn ang="0">
                      <a:pos x="0" y="14"/>
                    </a:cxn>
                    <a:cxn ang="0">
                      <a:pos x="10" y="3"/>
                    </a:cxn>
                    <a:cxn ang="0">
                      <a:pos x="27" y="0"/>
                    </a:cxn>
                    <a:cxn ang="0">
                      <a:pos x="27" y="0"/>
                    </a:cxn>
                    <a:cxn ang="0">
                      <a:pos x="27" y="0"/>
                    </a:cxn>
                  </a:cxnLst>
                  <a:rect l="0" t="0" r="r" b="b"/>
                  <a:pathLst>
                    <a:path w="27" h="28">
                      <a:moveTo>
                        <a:pt x="27" y="0"/>
                      </a:moveTo>
                      <a:lnTo>
                        <a:pt x="15" y="16"/>
                      </a:lnTo>
                      <a:lnTo>
                        <a:pt x="7" y="28"/>
                      </a:lnTo>
                      <a:lnTo>
                        <a:pt x="0" y="27"/>
                      </a:lnTo>
                      <a:lnTo>
                        <a:pt x="0" y="14"/>
                      </a:lnTo>
                      <a:lnTo>
                        <a:pt x="10" y="3"/>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5" name="Freeform 311"/>
                <p:cNvSpPr>
                  <a:spLocks/>
                </p:cNvSpPr>
                <p:nvPr/>
              </p:nvSpPr>
              <p:spPr bwMode="auto">
                <a:xfrm>
                  <a:off x="3457564" y="3008308"/>
                  <a:ext cx="87312" cy="211137"/>
                </a:xfrm>
                <a:custGeom>
                  <a:avLst/>
                  <a:gdLst/>
                  <a:ahLst/>
                  <a:cxnLst>
                    <a:cxn ang="0">
                      <a:pos x="11" y="0"/>
                    </a:cxn>
                    <a:cxn ang="0">
                      <a:pos x="51" y="23"/>
                    </a:cxn>
                    <a:cxn ang="0">
                      <a:pos x="55" y="48"/>
                    </a:cxn>
                    <a:cxn ang="0">
                      <a:pos x="54" y="61"/>
                    </a:cxn>
                    <a:cxn ang="0">
                      <a:pos x="35" y="65"/>
                    </a:cxn>
                    <a:cxn ang="0">
                      <a:pos x="31" y="110"/>
                    </a:cxn>
                    <a:cxn ang="0">
                      <a:pos x="8" y="133"/>
                    </a:cxn>
                    <a:cxn ang="0">
                      <a:pos x="14" y="86"/>
                    </a:cxn>
                    <a:cxn ang="0">
                      <a:pos x="6" y="80"/>
                    </a:cxn>
                    <a:cxn ang="0">
                      <a:pos x="0" y="70"/>
                    </a:cxn>
                    <a:cxn ang="0">
                      <a:pos x="5" y="49"/>
                    </a:cxn>
                    <a:cxn ang="0">
                      <a:pos x="9" y="30"/>
                    </a:cxn>
                    <a:cxn ang="0">
                      <a:pos x="11" y="0"/>
                    </a:cxn>
                    <a:cxn ang="0">
                      <a:pos x="11" y="0"/>
                    </a:cxn>
                    <a:cxn ang="0">
                      <a:pos x="11" y="0"/>
                    </a:cxn>
                  </a:cxnLst>
                  <a:rect l="0" t="0" r="r" b="b"/>
                  <a:pathLst>
                    <a:path w="55" h="133">
                      <a:moveTo>
                        <a:pt x="11" y="0"/>
                      </a:moveTo>
                      <a:lnTo>
                        <a:pt x="51" y="23"/>
                      </a:lnTo>
                      <a:lnTo>
                        <a:pt x="55" y="48"/>
                      </a:lnTo>
                      <a:lnTo>
                        <a:pt x="54" y="61"/>
                      </a:lnTo>
                      <a:lnTo>
                        <a:pt x="35" y="65"/>
                      </a:lnTo>
                      <a:lnTo>
                        <a:pt x="31" y="110"/>
                      </a:lnTo>
                      <a:lnTo>
                        <a:pt x="8" y="133"/>
                      </a:lnTo>
                      <a:lnTo>
                        <a:pt x="14" y="86"/>
                      </a:lnTo>
                      <a:lnTo>
                        <a:pt x="6" y="80"/>
                      </a:lnTo>
                      <a:lnTo>
                        <a:pt x="0" y="70"/>
                      </a:lnTo>
                      <a:lnTo>
                        <a:pt x="5" y="49"/>
                      </a:lnTo>
                      <a:lnTo>
                        <a:pt x="9" y="30"/>
                      </a:lnTo>
                      <a:lnTo>
                        <a:pt x="11" y="0"/>
                      </a:lnTo>
                      <a:lnTo>
                        <a:pt x="11" y="0"/>
                      </a:lnTo>
                      <a:lnTo>
                        <a:pt x="1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6" name="Freeform 312"/>
                <p:cNvSpPr>
                  <a:spLocks/>
                </p:cNvSpPr>
                <p:nvPr/>
              </p:nvSpPr>
              <p:spPr bwMode="auto">
                <a:xfrm>
                  <a:off x="3378189" y="2955920"/>
                  <a:ext cx="66675" cy="73025"/>
                </a:xfrm>
                <a:custGeom>
                  <a:avLst/>
                  <a:gdLst/>
                  <a:ahLst/>
                  <a:cxnLst>
                    <a:cxn ang="0">
                      <a:pos x="0" y="0"/>
                    </a:cxn>
                    <a:cxn ang="0">
                      <a:pos x="16" y="4"/>
                    </a:cxn>
                    <a:cxn ang="0">
                      <a:pos x="27" y="20"/>
                    </a:cxn>
                    <a:cxn ang="0">
                      <a:pos x="33" y="37"/>
                    </a:cxn>
                    <a:cxn ang="0">
                      <a:pos x="42" y="40"/>
                    </a:cxn>
                    <a:cxn ang="0">
                      <a:pos x="35" y="46"/>
                    </a:cxn>
                    <a:cxn ang="0">
                      <a:pos x="24" y="46"/>
                    </a:cxn>
                    <a:cxn ang="0">
                      <a:pos x="18" y="28"/>
                    </a:cxn>
                    <a:cxn ang="0">
                      <a:pos x="10" y="17"/>
                    </a:cxn>
                    <a:cxn ang="0">
                      <a:pos x="10" y="33"/>
                    </a:cxn>
                    <a:cxn ang="0">
                      <a:pos x="17" y="37"/>
                    </a:cxn>
                    <a:cxn ang="0">
                      <a:pos x="12" y="40"/>
                    </a:cxn>
                    <a:cxn ang="0">
                      <a:pos x="7" y="38"/>
                    </a:cxn>
                    <a:cxn ang="0">
                      <a:pos x="3" y="21"/>
                    </a:cxn>
                    <a:cxn ang="0">
                      <a:pos x="0" y="0"/>
                    </a:cxn>
                    <a:cxn ang="0">
                      <a:pos x="0" y="0"/>
                    </a:cxn>
                    <a:cxn ang="0">
                      <a:pos x="0" y="0"/>
                    </a:cxn>
                  </a:cxnLst>
                  <a:rect l="0" t="0" r="r" b="b"/>
                  <a:pathLst>
                    <a:path w="42" h="46">
                      <a:moveTo>
                        <a:pt x="0" y="0"/>
                      </a:moveTo>
                      <a:lnTo>
                        <a:pt x="16" y="4"/>
                      </a:lnTo>
                      <a:lnTo>
                        <a:pt x="27" y="20"/>
                      </a:lnTo>
                      <a:lnTo>
                        <a:pt x="33" y="37"/>
                      </a:lnTo>
                      <a:lnTo>
                        <a:pt x="42" y="40"/>
                      </a:lnTo>
                      <a:lnTo>
                        <a:pt x="35" y="46"/>
                      </a:lnTo>
                      <a:lnTo>
                        <a:pt x="24" y="46"/>
                      </a:lnTo>
                      <a:lnTo>
                        <a:pt x="18" y="28"/>
                      </a:lnTo>
                      <a:lnTo>
                        <a:pt x="10" y="17"/>
                      </a:lnTo>
                      <a:lnTo>
                        <a:pt x="10" y="33"/>
                      </a:lnTo>
                      <a:lnTo>
                        <a:pt x="17" y="37"/>
                      </a:lnTo>
                      <a:lnTo>
                        <a:pt x="12" y="40"/>
                      </a:lnTo>
                      <a:lnTo>
                        <a:pt x="7" y="38"/>
                      </a:lnTo>
                      <a:lnTo>
                        <a:pt x="3" y="21"/>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7" name="Freeform 314"/>
                <p:cNvSpPr>
                  <a:spLocks/>
                </p:cNvSpPr>
                <p:nvPr/>
              </p:nvSpPr>
              <p:spPr bwMode="auto">
                <a:xfrm>
                  <a:off x="4079864" y="3462333"/>
                  <a:ext cx="176212" cy="319087"/>
                </a:xfrm>
                <a:custGeom>
                  <a:avLst/>
                  <a:gdLst/>
                  <a:ahLst/>
                  <a:cxnLst>
                    <a:cxn ang="0">
                      <a:pos x="104" y="21"/>
                    </a:cxn>
                    <a:cxn ang="0">
                      <a:pos x="89" y="29"/>
                    </a:cxn>
                    <a:cxn ang="0">
                      <a:pos x="67" y="41"/>
                    </a:cxn>
                    <a:cxn ang="0">
                      <a:pos x="43" y="51"/>
                    </a:cxn>
                    <a:cxn ang="0">
                      <a:pos x="31" y="73"/>
                    </a:cxn>
                    <a:cxn ang="0">
                      <a:pos x="50" y="90"/>
                    </a:cxn>
                    <a:cxn ang="0">
                      <a:pos x="78" y="104"/>
                    </a:cxn>
                    <a:cxn ang="0">
                      <a:pos x="90" y="133"/>
                    </a:cxn>
                    <a:cxn ang="0">
                      <a:pos x="49" y="124"/>
                    </a:cxn>
                    <a:cxn ang="0">
                      <a:pos x="83" y="151"/>
                    </a:cxn>
                    <a:cxn ang="0">
                      <a:pos x="97" y="156"/>
                    </a:cxn>
                    <a:cxn ang="0">
                      <a:pos x="88" y="169"/>
                    </a:cxn>
                    <a:cxn ang="0">
                      <a:pos x="76" y="168"/>
                    </a:cxn>
                    <a:cxn ang="0">
                      <a:pos x="74" y="161"/>
                    </a:cxn>
                    <a:cxn ang="0">
                      <a:pos x="67" y="155"/>
                    </a:cxn>
                    <a:cxn ang="0">
                      <a:pos x="50" y="159"/>
                    </a:cxn>
                    <a:cxn ang="0">
                      <a:pos x="32" y="175"/>
                    </a:cxn>
                    <a:cxn ang="0">
                      <a:pos x="25" y="201"/>
                    </a:cxn>
                    <a:cxn ang="0">
                      <a:pos x="21" y="179"/>
                    </a:cxn>
                    <a:cxn ang="0">
                      <a:pos x="23" y="141"/>
                    </a:cxn>
                    <a:cxn ang="0">
                      <a:pos x="8" y="100"/>
                    </a:cxn>
                    <a:cxn ang="0">
                      <a:pos x="3" y="63"/>
                    </a:cxn>
                    <a:cxn ang="0">
                      <a:pos x="0" y="30"/>
                    </a:cxn>
                    <a:cxn ang="0">
                      <a:pos x="21" y="23"/>
                    </a:cxn>
                    <a:cxn ang="0">
                      <a:pos x="43" y="31"/>
                    </a:cxn>
                    <a:cxn ang="0">
                      <a:pos x="95" y="13"/>
                    </a:cxn>
                    <a:cxn ang="0">
                      <a:pos x="111" y="0"/>
                    </a:cxn>
                    <a:cxn ang="0">
                      <a:pos x="104" y="21"/>
                    </a:cxn>
                    <a:cxn ang="0">
                      <a:pos x="104" y="21"/>
                    </a:cxn>
                    <a:cxn ang="0">
                      <a:pos x="104" y="21"/>
                    </a:cxn>
                  </a:cxnLst>
                  <a:rect l="0" t="0" r="r" b="b"/>
                  <a:pathLst>
                    <a:path w="111" h="201">
                      <a:moveTo>
                        <a:pt x="104" y="21"/>
                      </a:moveTo>
                      <a:lnTo>
                        <a:pt x="89" y="29"/>
                      </a:lnTo>
                      <a:lnTo>
                        <a:pt x="67" y="41"/>
                      </a:lnTo>
                      <a:lnTo>
                        <a:pt x="43" y="51"/>
                      </a:lnTo>
                      <a:lnTo>
                        <a:pt x="31" y="73"/>
                      </a:lnTo>
                      <a:lnTo>
                        <a:pt x="50" y="90"/>
                      </a:lnTo>
                      <a:lnTo>
                        <a:pt x="78" y="104"/>
                      </a:lnTo>
                      <a:lnTo>
                        <a:pt x="90" y="133"/>
                      </a:lnTo>
                      <a:lnTo>
                        <a:pt x="49" y="124"/>
                      </a:lnTo>
                      <a:lnTo>
                        <a:pt x="83" y="151"/>
                      </a:lnTo>
                      <a:lnTo>
                        <a:pt x="97" y="156"/>
                      </a:lnTo>
                      <a:lnTo>
                        <a:pt x="88" y="169"/>
                      </a:lnTo>
                      <a:lnTo>
                        <a:pt x="76" y="168"/>
                      </a:lnTo>
                      <a:lnTo>
                        <a:pt x="74" y="161"/>
                      </a:lnTo>
                      <a:lnTo>
                        <a:pt x="67" y="155"/>
                      </a:lnTo>
                      <a:lnTo>
                        <a:pt x="50" y="159"/>
                      </a:lnTo>
                      <a:lnTo>
                        <a:pt x="32" y="175"/>
                      </a:lnTo>
                      <a:lnTo>
                        <a:pt x="25" y="201"/>
                      </a:lnTo>
                      <a:lnTo>
                        <a:pt x="21" y="179"/>
                      </a:lnTo>
                      <a:lnTo>
                        <a:pt x="23" y="141"/>
                      </a:lnTo>
                      <a:lnTo>
                        <a:pt x="8" y="100"/>
                      </a:lnTo>
                      <a:lnTo>
                        <a:pt x="3" y="63"/>
                      </a:lnTo>
                      <a:lnTo>
                        <a:pt x="0" y="30"/>
                      </a:lnTo>
                      <a:lnTo>
                        <a:pt x="21" y="23"/>
                      </a:lnTo>
                      <a:lnTo>
                        <a:pt x="43" y="31"/>
                      </a:lnTo>
                      <a:lnTo>
                        <a:pt x="95" y="13"/>
                      </a:lnTo>
                      <a:lnTo>
                        <a:pt x="111" y="0"/>
                      </a:lnTo>
                      <a:lnTo>
                        <a:pt x="104" y="21"/>
                      </a:lnTo>
                      <a:lnTo>
                        <a:pt x="104" y="21"/>
                      </a:lnTo>
                      <a:lnTo>
                        <a:pt x="104" y="2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8" name="Freeform 315"/>
                <p:cNvSpPr>
                  <a:spLocks/>
                </p:cNvSpPr>
                <p:nvPr/>
              </p:nvSpPr>
              <p:spPr bwMode="auto">
                <a:xfrm>
                  <a:off x="4351327" y="3097208"/>
                  <a:ext cx="101600" cy="152400"/>
                </a:xfrm>
                <a:custGeom>
                  <a:avLst/>
                  <a:gdLst/>
                  <a:ahLst/>
                  <a:cxnLst>
                    <a:cxn ang="0">
                      <a:pos x="0" y="11"/>
                    </a:cxn>
                    <a:cxn ang="0">
                      <a:pos x="3" y="57"/>
                    </a:cxn>
                    <a:cxn ang="0">
                      <a:pos x="4" y="90"/>
                    </a:cxn>
                    <a:cxn ang="0">
                      <a:pos x="10" y="94"/>
                    </a:cxn>
                    <a:cxn ang="0">
                      <a:pos x="23" y="96"/>
                    </a:cxn>
                    <a:cxn ang="0">
                      <a:pos x="40" y="81"/>
                    </a:cxn>
                    <a:cxn ang="0">
                      <a:pos x="51" y="68"/>
                    </a:cxn>
                    <a:cxn ang="0">
                      <a:pos x="64" y="27"/>
                    </a:cxn>
                    <a:cxn ang="0">
                      <a:pos x="54" y="19"/>
                    </a:cxn>
                    <a:cxn ang="0">
                      <a:pos x="42" y="8"/>
                    </a:cxn>
                    <a:cxn ang="0">
                      <a:pos x="14" y="0"/>
                    </a:cxn>
                    <a:cxn ang="0">
                      <a:pos x="0" y="11"/>
                    </a:cxn>
                    <a:cxn ang="0">
                      <a:pos x="0" y="11"/>
                    </a:cxn>
                    <a:cxn ang="0">
                      <a:pos x="0" y="11"/>
                    </a:cxn>
                  </a:cxnLst>
                  <a:rect l="0" t="0" r="r" b="b"/>
                  <a:pathLst>
                    <a:path w="64" h="96">
                      <a:moveTo>
                        <a:pt x="0" y="11"/>
                      </a:moveTo>
                      <a:lnTo>
                        <a:pt x="3" y="57"/>
                      </a:lnTo>
                      <a:lnTo>
                        <a:pt x="4" y="90"/>
                      </a:lnTo>
                      <a:lnTo>
                        <a:pt x="10" y="94"/>
                      </a:lnTo>
                      <a:lnTo>
                        <a:pt x="23" y="96"/>
                      </a:lnTo>
                      <a:lnTo>
                        <a:pt x="40" y="81"/>
                      </a:lnTo>
                      <a:lnTo>
                        <a:pt x="51" y="68"/>
                      </a:lnTo>
                      <a:lnTo>
                        <a:pt x="64" y="27"/>
                      </a:lnTo>
                      <a:lnTo>
                        <a:pt x="54" y="19"/>
                      </a:lnTo>
                      <a:lnTo>
                        <a:pt x="42" y="8"/>
                      </a:lnTo>
                      <a:lnTo>
                        <a:pt x="14" y="0"/>
                      </a:lnTo>
                      <a:lnTo>
                        <a:pt x="0" y="11"/>
                      </a:lnTo>
                      <a:lnTo>
                        <a:pt x="0" y="11"/>
                      </a:lnTo>
                      <a:lnTo>
                        <a:pt x="0"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39" name="Freeform 316"/>
                <p:cNvSpPr>
                  <a:spLocks/>
                </p:cNvSpPr>
                <p:nvPr/>
              </p:nvSpPr>
              <p:spPr bwMode="auto">
                <a:xfrm>
                  <a:off x="4106852" y="3132133"/>
                  <a:ext cx="101600" cy="307975"/>
                </a:xfrm>
                <a:custGeom>
                  <a:avLst/>
                  <a:gdLst/>
                  <a:ahLst/>
                  <a:cxnLst>
                    <a:cxn ang="0">
                      <a:pos x="53" y="8"/>
                    </a:cxn>
                    <a:cxn ang="0">
                      <a:pos x="38" y="22"/>
                    </a:cxn>
                    <a:cxn ang="0">
                      <a:pos x="19" y="49"/>
                    </a:cxn>
                    <a:cxn ang="0">
                      <a:pos x="11" y="95"/>
                    </a:cxn>
                    <a:cxn ang="0">
                      <a:pos x="6" y="128"/>
                    </a:cxn>
                    <a:cxn ang="0">
                      <a:pos x="8" y="151"/>
                    </a:cxn>
                    <a:cxn ang="0">
                      <a:pos x="0" y="194"/>
                    </a:cxn>
                    <a:cxn ang="0">
                      <a:pos x="11" y="173"/>
                    </a:cxn>
                    <a:cxn ang="0">
                      <a:pos x="18" y="188"/>
                    </a:cxn>
                    <a:cxn ang="0">
                      <a:pos x="24" y="171"/>
                    </a:cxn>
                    <a:cxn ang="0">
                      <a:pos x="34" y="183"/>
                    </a:cxn>
                    <a:cxn ang="0">
                      <a:pos x="44" y="169"/>
                    </a:cxn>
                    <a:cxn ang="0">
                      <a:pos x="52" y="134"/>
                    </a:cxn>
                    <a:cxn ang="0">
                      <a:pos x="48" y="90"/>
                    </a:cxn>
                    <a:cxn ang="0">
                      <a:pos x="44" y="68"/>
                    </a:cxn>
                    <a:cxn ang="0">
                      <a:pos x="59" y="43"/>
                    </a:cxn>
                    <a:cxn ang="0">
                      <a:pos x="64" y="0"/>
                    </a:cxn>
                    <a:cxn ang="0">
                      <a:pos x="53" y="8"/>
                    </a:cxn>
                    <a:cxn ang="0">
                      <a:pos x="53" y="8"/>
                    </a:cxn>
                    <a:cxn ang="0">
                      <a:pos x="53" y="8"/>
                    </a:cxn>
                  </a:cxnLst>
                  <a:rect l="0" t="0" r="r" b="b"/>
                  <a:pathLst>
                    <a:path w="64" h="194">
                      <a:moveTo>
                        <a:pt x="53" y="8"/>
                      </a:moveTo>
                      <a:lnTo>
                        <a:pt x="38" y="22"/>
                      </a:lnTo>
                      <a:lnTo>
                        <a:pt x="19" y="49"/>
                      </a:lnTo>
                      <a:lnTo>
                        <a:pt x="11" y="95"/>
                      </a:lnTo>
                      <a:lnTo>
                        <a:pt x="6" y="128"/>
                      </a:lnTo>
                      <a:lnTo>
                        <a:pt x="8" y="151"/>
                      </a:lnTo>
                      <a:lnTo>
                        <a:pt x="0" y="194"/>
                      </a:lnTo>
                      <a:lnTo>
                        <a:pt x="11" y="173"/>
                      </a:lnTo>
                      <a:lnTo>
                        <a:pt x="18" y="188"/>
                      </a:lnTo>
                      <a:lnTo>
                        <a:pt x="24" y="171"/>
                      </a:lnTo>
                      <a:lnTo>
                        <a:pt x="34" y="183"/>
                      </a:lnTo>
                      <a:lnTo>
                        <a:pt x="44" y="169"/>
                      </a:lnTo>
                      <a:lnTo>
                        <a:pt x="52" y="134"/>
                      </a:lnTo>
                      <a:lnTo>
                        <a:pt x="48" y="90"/>
                      </a:lnTo>
                      <a:lnTo>
                        <a:pt x="44" y="68"/>
                      </a:lnTo>
                      <a:lnTo>
                        <a:pt x="59" y="43"/>
                      </a:lnTo>
                      <a:lnTo>
                        <a:pt x="64" y="0"/>
                      </a:lnTo>
                      <a:lnTo>
                        <a:pt x="53" y="8"/>
                      </a:lnTo>
                      <a:lnTo>
                        <a:pt x="53" y="8"/>
                      </a:lnTo>
                      <a:lnTo>
                        <a:pt x="53"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0" name="Freeform 317"/>
                <p:cNvSpPr>
                  <a:spLocks/>
                </p:cNvSpPr>
                <p:nvPr/>
              </p:nvSpPr>
              <p:spPr bwMode="auto">
                <a:xfrm>
                  <a:off x="4094152" y="3490908"/>
                  <a:ext cx="133350" cy="223837"/>
                </a:xfrm>
                <a:custGeom>
                  <a:avLst/>
                  <a:gdLst/>
                  <a:ahLst/>
                  <a:cxnLst>
                    <a:cxn ang="0">
                      <a:pos x="84" y="0"/>
                    </a:cxn>
                    <a:cxn ang="0">
                      <a:pos x="73" y="7"/>
                    </a:cxn>
                    <a:cxn ang="0">
                      <a:pos x="54" y="15"/>
                    </a:cxn>
                    <a:cxn ang="0">
                      <a:pos x="19" y="15"/>
                    </a:cxn>
                    <a:cxn ang="0">
                      <a:pos x="11" y="13"/>
                    </a:cxn>
                    <a:cxn ang="0">
                      <a:pos x="0" y="22"/>
                    </a:cxn>
                    <a:cxn ang="0">
                      <a:pos x="4" y="65"/>
                    </a:cxn>
                    <a:cxn ang="0">
                      <a:pos x="19" y="116"/>
                    </a:cxn>
                    <a:cxn ang="0">
                      <a:pos x="22" y="141"/>
                    </a:cxn>
                    <a:cxn ang="0">
                      <a:pos x="41" y="129"/>
                    </a:cxn>
                    <a:cxn ang="0">
                      <a:pos x="50" y="128"/>
                    </a:cxn>
                    <a:cxn ang="0">
                      <a:pos x="32" y="105"/>
                    </a:cxn>
                    <a:cxn ang="0">
                      <a:pos x="44" y="102"/>
                    </a:cxn>
                    <a:cxn ang="0">
                      <a:pos x="55" y="108"/>
                    </a:cxn>
                    <a:cxn ang="0">
                      <a:pos x="64" y="106"/>
                    </a:cxn>
                    <a:cxn ang="0">
                      <a:pos x="58" y="91"/>
                    </a:cxn>
                    <a:cxn ang="0">
                      <a:pos x="54" y="82"/>
                    </a:cxn>
                    <a:cxn ang="0">
                      <a:pos x="19" y="64"/>
                    </a:cxn>
                    <a:cxn ang="0">
                      <a:pos x="18" y="42"/>
                    </a:cxn>
                    <a:cxn ang="0">
                      <a:pos x="26" y="26"/>
                    </a:cxn>
                    <a:cxn ang="0">
                      <a:pos x="54" y="23"/>
                    </a:cxn>
                    <a:cxn ang="0">
                      <a:pos x="82" y="9"/>
                    </a:cxn>
                    <a:cxn ang="0">
                      <a:pos x="84" y="0"/>
                    </a:cxn>
                    <a:cxn ang="0">
                      <a:pos x="84" y="0"/>
                    </a:cxn>
                    <a:cxn ang="0">
                      <a:pos x="84" y="0"/>
                    </a:cxn>
                  </a:cxnLst>
                  <a:rect l="0" t="0" r="r" b="b"/>
                  <a:pathLst>
                    <a:path w="84" h="141">
                      <a:moveTo>
                        <a:pt x="84" y="0"/>
                      </a:moveTo>
                      <a:lnTo>
                        <a:pt x="73" y="7"/>
                      </a:lnTo>
                      <a:lnTo>
                        <a:pt x="54" y="15"/>
                      </a:lnTo>
                      <a:lnTo>
                        <a:pt x="19" y="15"/>
                      </a:lnTo>
                      <a:lnTo>
                        <a:pt x="11" y="13"/>
                      </a:lnTo>
                      <a:lnTo>
                        <a:pt x="0" y="22"/>
                      </a:lnTo>
                      <a:lnTo>
                        <a:pt x="4" y="65"/>
                      </a:lnTo>
                      <a:lnTo>
                        <a:pt x="19" y="116"/>
                      </a:lnTo>
                      <a:lnTo>
                        <a:pt x="22" y="141"/>
                      </a:lnTo>
                      <a:lnTo>
                        <a:pt x="41" y="129"/>
                      </a:lnTo>
                      <a:lnTo>
                        <a:pt x="50" y="128"/>
                      </a:lnTo>
                      <a:lnTo>
                        <a:pt x="32" y="105"/>
                      </a:lnTo>
                      <a:lnTo>
                        <a:pt x="44" y="102"/>
                      </a:lnTo>
                      <a:lnTo>
                        <a:pt x="55" y="108"/>
                      </a:lnTo>
                      <a:lnTo>
                        <a:pt x="64" y="106"/>
                      </a:lnTo>
                      <a:lnTo>
                        <a:pt x="58" y="91"/>
                      </a:lnTo>
                      <a:lnTo>
                        <a:pt x="54" y="82"/>
                      </a:lnTo>
                      <a:lnTo>
                        <a:pt x="19" y="64"/>
                      </a:lnTo>
                      <a:lnTo>
                        <a:pt x="18" y="42"/>
                      </a:lnTo>
                      <a:lnTo>
                        <a:pt x="26" y="26"/>
                      </a:lnTo>
                      <a:lnTo>
                        <a:pt x="54" y="23"/>
                      </a:lnTo>
                      <a:lnTo>
                        <a:pt x="82" y="9"/>
                      </a:lnTo>
                      <a:lnTo>
                        <a:pt x="84" y="0"/>
                      </a:lnTo>
                      <a:lnTo>
                        <a:pt x="84" y="0"/>
                      </a:lnTo>
                      <a:lnTo>
                        <a:pt x="84"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1" name="Freeform 319"/>
                <p:cNvSpPr>
                  <a:spLocks/>
                </p:cNvSpPr>
                <p:nvPr/>
              </p:nvSpPr>
              <p:spPr bwMode="auto">
                <a:xfrm>
                  <a:off x="4729152" y="3106733"/>
                  <a:ext cx="517525" cy="588962"/>
                </a:xfrm>
                <a:custGeom>
                  <a:avLst/>
                  <a:gdLst/>
                  <a:ahLst/>
                  <a:cxnLst>
                    <a:cxn ang="0">
                      <a:pos x="42" y="2"/>
                    </a:cxn>
                    <a:cxn ang="0">
                      <a:pos x="25" y="16"/>
                    </a:cxn>
                    <a:cxn ang="0">
                      <a:pos x="3" y="44"/>
                    </a:cxn>
                    <a:cxn ang="0">
                      <a:pos x="0" y="111"/>
                    </a:cxn>
                    <a:cxn ang="0">
                      <a:pos x="3" y="163"/>
                    </a:cxn>
                    <a:cxn ang="0">
                      <a:pos x="44" y="237"/>
                    </a:cxn>
                    <a:cxn ang="0">
                      <a:pos x="76" y="302"/>
                    </a:cxn>
                    <a:cxn ang="0">
                      <a:pos x="72" y="332"/>
                    </a:cxn>
                    <a:cxn ang="0">
                      <a:pos x="74" y="352"/>
                    </a:cxn>
                    <a:cxn ang="0">
                      <a:pos x="82" y="362"/>
                    </a:cxn>
                    <a:cxn ang="0">
                      <a:pos x="141" y="366"/>
                    </a:cxn>
                    <a:cxn ang="0">
                      <a:pos x="186" y="371"/>
                    </a:cxn>
                    <a:cxn ang="0">
                      <a:pos x="190" y="237"/>
                    </a:cxn>
                    <a:cxn ang="0">
                      <a:pos x="164" y="182"/>
                    </a:cxn>
                    <a:cxn ang="0">
                      <a:pos x="202" y="186"/>
                    </a:cxn>
                    <a:cxn ang="0">
                      <a:pos x="230" y="239"/>
                    </a:cxn>
                    <a:cxn ang="0">
                      <a:pos x="246" y="273"/>
                    </a:cxn>
                    <a:cxn ang="0">
                      <a:pos x="250" y="218"/>
                    </a:cxn>
                    <a:cxn ang="0">
                      <a:pos x="243" y="181"/>
                    </a:cxn>
                    <a:cxn ang="0">
                      <a:pos x="235" y="155"/>
                    </a:cxn>
                    <a:cxn ang="0">
                      <a:pos x="281" y="163"/>
                    </a:cxn>
                    <a:cxn ang="0">
                      <a:pos x="307" y="189"/>
                    </a:cxn>
                    <a:cxn ang="0">
                      <a:pos x="288" y="136"/>
                    </a:cxn>
                    <a:cxn ang="0">
                      <a:pos x="326" y="141"/>
                    </a:cxn>
                    <a:cxn ang="0">
                      <a:pos x="317" y="98"/>
                    </a:cxn>
                    <a:cxn ang="0">
                      <a:pos x="260" y="14"/>
                    </a:cxn>
                    <a:cxn ang="0">
                      <a:pos x="205" y="0"/>
                    </a:cxn>
                    <a:cxn ang="0">
                      <a:pos x="246" y="57"/>
                    </a:cxn>
                    <a:cxn ang="0">
                      <a:pos x="226" y="64"/>
                    </a:cxn>
                    <a:cxn ang="0">
                      <a:pos x="186" y="16"/>
                    </a:cxn>
                    <a:cxn ang="0">
                      <a:pos x="142" y="16"/>
                    </a:cxn>
                    <a:cxn ang="0">
                      <a:pos x="82" y="16"/>
                    </a:cxn>
                    <a:cxn ang="0">
                      <a:pos x="54" y="9"/>
                    </a:cxn>
                    <a:cxn ang="0">
                      <a:pos x="42" y="2"/>
                    </a:cxn>
                    <a:cxn ang="0">
                      <a:pos x="42" y="2"/>
                    </a:cxn>
                    <a:cxn ang="0">
                      <a:pos x="42" y="2"/>
                    </a:cxn>
                  </a:cxnLst>
                  <a:rect l="0" t="0" r="r" b="b"/>
                  <a:pathLst>
                    <a:path w="326" h="371">
                      <a:moveTo>
                        <a:pt x="42" y="2"/>
                      </a:moveTo>
                      <a:lnTo>
                        <a:pt x="25" y="16"/>
                      </a:lnTo>
                      <a:lnTo>
                        <a:pt x="3" y="44"/>
                      </a:lnTo>
                      <a:lnTo>
                        <a:pt x="0" y="111"/>
                      </a:lnTo>
                      <a:lnTo>
                        <a:pt x="3" y="163"/>
                      </a:lnTo>
                      <a:lnTo>
                        <a:pt x="44" y="237"/>
                      </a:lnTo>
                      <a:lnTo>
                        <a:pt x="76" y="302"/>
                      </a:lnTo>
                      <a:lnTo>
                        <a:pt x="72" y="332"/>
                      </a:lnTo>
                      <a:lnTo>
                        <a:pt x="74" y="352"/>
                      </a:lnTo>
                      <a:lnTo>
                        <a:pt x="82" y="362"/>
                      </a:lnTo>
                      <a:lnTo>
                        <a:pt x="141" y="366"/>
                      </a:lnTo>
                      <a:lnTo>
                        <a:pt x="186" y="371"/>
                      </a:lnTo>
                      <a:lnTo>
                        <a:pt x="190" y="237"/>
                      </a:lnTo>
                      <a:lnTo>
                        <a:pt x="164" y="182"/>
                      </a:lnTo>
                      <a:lnTo>
                        <a:pt x="202" y="186"/>
                      </a:lnTo>
                      <a:lnTo>
                        <a:pt x="230" y="239"/>
                      </a:lnTo>
                      <a:lnTo>
                        <a:pt x="246" y="273"/>
                      </a:lnTo>
                      <a:lnTo>
                        <a:pt x="250" y="218"/>
                      </a:lnTo>
                      <a:lnTo>
                        <a:pt x="243" y="181"/>
                      </a:lnTo>
                      <a:lnTo>
                        <a:pt x="235" y="155"/>
                      </a:lnTo>
                      <a:lnTo>
                        <a:pt x="281" y="163"/>
                      </a:lnTo>
                      <a:lnTo>
                        <a:pt x="307" y="189"/>
                      </a:lnTo>
                      <a:lnTo>
                        <a:pt x="288" y="136"/>
                      </a:lnTo>
                      <a:lnTo>
                        <a:pt x="326" y="141"/>
                      </a:lnTo>
                      <a:lnTo>
                        <a:pt x="317" y="98"/>
                      </a:lnTo>
                      <a:lnTo>
                        <a:pt x="260" y="14"/>
                      </a:lnTo>
                      <a:lnTo>
                        <a:pt x="205" y="0"/>
                      </a:lnTo>
                      <a:lnTo>
                        <a:pt x="246" y="57"/>
                      </a:lnTo>
                      <a:lnTo>
                        <a:pt x="226" y="64"/>
                      </a:lnTo>
                      <a:lnTo>
                        <a:pt x="186" y="16"/>
                      </a:lnTo>
                      <a:lnTo>
                        <a:pt x="142" y="16"/>
                      </a:lnTo>
                      <a:lnTo>
                        <a:pt x="82" y="16"/>
                      </a:lnTo>
                      <a:lnTo>
                        <a:pt x="54" y="9"/>
                      </a:lnTo>
                      <a:lnTo>
                        <a:pt x="42" y="2"/>
                      </a:lnTo>
                      <a:lnTo>
                        <a:pt x="42" y="2"/>
                      </a:lnTo>
                      <a:lnTo>
                        <a:pt x="42" y="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2" name="Freeform 320"/>
                <p:cNvSpPr>
                  <a:spLocks/>
                </p:cNvSpPr>
                <p:nvPr/>
              </p:nvSpPr>
              <p:spPr bwMode="auto">
                <a:xfrm>
                  <a:off x="3357552" y="2744783"/>
                  <a:ext cx="119062" cy="55562"/>
                </a:xfrm>
                <a:custGeom>
                  <a:avLst/>
                  <a:gdLst/>
                  <a:ahLst/>
                  <a:cxnLst>
                    <a:cxn ang="0">
                      <a:pos x="0" y="3"/>
                    </a:cxn>
                    <a:cxn ang="0">
                      <a:pos x="10" y="10"/>
                    </a:cxn>
                    <a:cxn ang="0">
                      <a:pos x="37" y="13"/>
                    </a:cxn>
                    <a:cxn ang="0">
                      <a:pos x="36" y="32"/>
                    </a:cxn>
                    <a:cxn ang="0">
                      <a:pos x="43" y="18"/>
                    </a:cxn>
                    <a:cxn ang="0">
                      <a:pos x="51" y="17"/>
                    </a:cxn>
                    <a:cxn ang="0">
                      <a:pos x="64" y="22"/>
                    </a:cxn>
                    <a:cxn ang="0">
                      <a:pos x="70" y="35"/>
                    </a:cxn>
                    <a:cxn ang="0">
                      <a:pos x="75" y="27"/>
                    </a:cxn>
                    <a:cxn ang="0">
                      <a:pos x="62" y="16"/>
                    </a:cxn>
                    <a:cxn ang="0">
                      <a:pos x="58" y="10"/>
                    </a:cxn>
                    <a:cxn ang="0">
                      <a:pos x="49" y="4"/>
                    </a:cxn>
                    <a:cxn ang="0">
                      <a:pos x="22" y="0"/>
                    </a:cxn>
                    <a:cxn ang="0">
                      <a:pos x="0" y="3"/>
                    </a:cxn>
                    <a:cxn ang="0">
                      <a:pos x="0" y="3"/>
                    </a:cxn>
                    <a:cxn ang="0">
                      <a:pos x="0" y="3"/>
                    </a:cxn>
                  </a:cxnLst>
                  <a:rect l="0" t="0" r="r" b="b"/>
                  <a:pathLst>
                    <a:path w="75" h="35">
                      <a:moveTo>
                        <a:pt x="0" y="3"/>
                      </a:moveTo>
                      <a:lnTo>
                        <a:pt x="10" y="10"/>
                      </a:lnTo>
                      <a:lnTo>
                        <a:pt x="37" y="13"/>
                      </a:lnTo>
                      <a:lnTo>
                        <a:pt x="36" y="32"/>
                      </a:lnTo>
                      <a:lnTo>
                        <a:pt x="43" y="18"/>
                      </a:lnTo>
                      <a:lnTo>
                        <a:pt x="51" y="17"/>
                      </a:lnTo>
                      <a:lnTo>
                        <a:pt x="64" y="22"/>
                      </a:lnTo>
                      <a:lnTo>
                        <a:pt x="70" y="35"/>
                      </a:lnTo>
                      <a:lnTo>
                        <a:pt x="75" y="27"/>
                      </a:lnTo>
                      <a:lnTo>
                        <a:pt x="62" y="16"/>
                      </a:lnTo>
                      <a:lnTo>
                        <a:pt x="58" y="10"/>
                      </a:lnTo>
                      <a:lnTo>
                        <a:pt x="49" y="4"/>
                      </a:lnTo>
                      <a:lnTo>
                        <a:pt x="22" y="0"/>
                      </a:lnTo>
                      <a:lnTo>
                        <a:pt x="0" y="3"/>
                      </a:lnTo>
                      <a:lnTo>
                        <a:pt x="0" y="3"/>
                      </a:lnTo>
                      <a:lnTo>
                        <a:pt x="0"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3" name="Freeform 321"/>
                <p:cNvSpPr>
                  <a:spLocks/>
                </p:cNvSpPr>
                <p:nvPr/>
              </p:nvSpPr>
              <p:spPr bwMode="auto">
                <a:xfrm>
                  <a:off x="3290877" y="2733670"/>
                  <a:ext cx="41275" cy="33337"/>
                </a:xfrm>
                <a:custGeom>
                  <a:avLst/>
                  <a:gdLst/>
                  <a:ahLst/>
                  <a:cxnLst>
                    <a:cxn ang="0">
                      <a:pos x="2" y="0"/>
                    </a:cxn>
                    <a:cxn ang="0">
                      <a:pos x="23" y="15"/>
                    </a:cxn>
                    <a:cxn ang="0">
                      <a:pos x="26" y="20"/>
                    </a:cxn>
                    <a:cxn ang="0">
                      <a:pos x="16" y="21"/>
                    </a:cxn>
                    <a:cxn ang="0">
                      <a:pos x="0" y="10"/>
                    </a:cxn>
                    <a:cxn ang="0">
                      <a:pos x="2" y="0"/>
                    </a:cxn>
                    <a:cxn ang="0">
                      <a:pos x="2" y="0"/>
                    </a:cxn>
                    <a:cxn ang="0">
                      <a:pos x="2" y="0"/>
                    </a:cxn>
                  </a:cxnLst>
                  <a:rect l="0" t="0" r="r" b="b"/>
                  <a:pathLst>
                    <a:path w="26" h="21">
                      <a:moveTo>
                        <a:pt x="2" y="0"/>
                      </a:moveTo>
                      <a:lnTo>
                        <a:pt x="23" y="15"/>
                      </a:lnTo>
                      <a:lnTo>
                        <a:pt x="26" y="20"/>
                      </a:lnTo>
                      <a:lnTo>
                        <a:pt x="16" y="21"/>
                      </a:lnTo>
                      <a:lnTo>
                        <a:pt x="0" y="10"/>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4" name="Freeform 322"/>
                <p:cNvSpPr>
                  <a:spLocks/>
                </p:cNvSpPr>
                <p:nvPr/>
              </p:nvSpPr>
              <p:spPr bwMode="auto">
                <a:xfrm>
                  <a:off x="3629014" y="3040058"/>
                  <a:ext cx="36512" cy="60325"/>
                </a:xfrm>
                <a:custGeom>
                  <a:avLst/>
                  <a:gdLst/>
                  <a:ahLst/>
                  <a:cxnLst>
                    <a:cxn ang="0">
                      <a:pos x="1" y="11"/>
                    </a:cxn>
                    <a:cxn ang="0">
                      <a:pos x="11" y="19"/>
                    </a:cxn>
                    <a:cxn ang="0">
                      <a:pos x="23" y="0"/>
                    </a:cxn>
                    <a:cxn ang="0">
                      <a:pos x="18" y="34"/>
                    </a:cxn>
                    <a:cxn ang="0">
                      <a:pos x="11" y="38"/>
                    </a:cxn>
                    <a:cxn ang="0">
                      <a:pos x="0" y="31"/>
                    </a:cxn>
                    <a:cxn ang="0">
                      <a:pos x="1" y="11"/>
                    </a:cxn>
                    <a:cxn ang="0">
                      <a:pos x="1" y="11"/>
                    </a:cxn>
                    <a:cxn ang="0">
                      <a:pos x="1" y="11"/>
                    </a:cxn>
                  </a:cxnLst>
                  <a:rect l="0" t="0" r="r" b="b"/>
                  <a:pathLst>
                    <a:path w="23" h="38">
                      <a:moveTo>
                        <a:pt x="1" y="11"/>
                      </a:moveTo>
                      <a:lnTo>
                        <a:pt x="11" y="19"/>
                      </a:lnTo>
                      <a:lnTo>
                        <a:pt x="23" y="0"/>
                      </a:lnTo>
                      <a:lnTo>
                        <a:pt x="18" y="34"/>
                      </a:lnTo>
                      <a:lnTo>
                        <a:pt x="11" y="38"/>
                      </a:lnTo>
                      <a:lnTo>
                        <a:pt x="0" y="31"/>
                      </a:lnTo>
                      <a:lnTo>
                        <a:pt x="1" y="11"/>
                      </a:lnTo>
                      <a:lnTo>
                        <a:pt x="1" y="11"/>
                      </a:lnTo>
                      <a:lnTo>
                        <a:pt x="1" y="1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5" name="Freeform 323"/>
                <p:cNvSpPr>
                  <a:spLocks/>
                </p:cNvSpPr>
                <p:nvPr/>
              </p:nvSpPr>
              <p:spPr bwMode="auto">
                <a:xfrm>
                  <a:off x="5467339" y="3568695"/>
                  <a:ext cx="103187" cy="136525"/>
                </a:xfrm>
                <a:custGeom>
                  <a:avLst/>
                  <a:gdLst/>
                  <a:ahLst/>
                  <a:cxnLst>
                    <a:cxn ang="0">
                      <a:pos x="37" y="0"/>
                    </a:cxn>
                    <a:cxn ang="0">
                      <a:pos x="49" y="10"/>
                    </a:cxn>
                    <a:cxn ang="0">
                      <a:pos x="65" y="30"/>
                    </a:cxn>
                    <a:cxn ang="0">
                      <a:pos x="63" y="54"/>
                    </a:cxn>
                    <a:cxn ang="0">
                      <a:pos x="57" y="70"/>
                    </a:cxn>
                    <a:cxn ang="0">
                      <a:pos x="45" y="76"/>
                    </a:cxn>
                    <a:cxn ang="0">
                      <a:pos x="26" y="83"/>
                    </a:cxn>
                    <a:cxn ang="0">
                      <a:pos x="0" y="86"/>
                    </a:cxn>
                    <a:cxn ang="0">
                      <a:pos x="13" y="73"/>
                    </a:cxn>
                    <a:cxn ang="0">
                      <a:pos x="26" y="47"/>
                    </a:cxn>
                    <a:cxn ang="0">
                      <a:pos x="22" y="26"/>
                    </a:cxn>
                    <a:cxn ang="0">
                      <a:pos x="17" y="17"/>
                    </a:cxn>
                    <a:cxn ang="0">
                      <a:pos x="37" y="0"/>
                    </a:cxn>
                    <a:cxn ang="0">
                      <a:pos x="37" y="0"/>
                    </a:cxn>
                    <a:cxn ang="0">
                      <a:pos x="37" y="0"/>
                    </a:cxn>
                  </a:cxnLst>
                  <a:rect l="0" t="0" r="r" b="b"/>
                  <a:pathLst>
                    <a:path w="65" h="86">
                      <a:moveTo>
                        <a:pt x="37" y="0"/>
                      </a:moveTo>
                      <a:lnTo>
                        <a:pt x="49" y="10"/>
                      </a:lnTo>
                      <a:lnTo>
                        <a:pt x="65" y="30"/>
                      </a:lnTo>
                      <a:lnTo>
                        <a:pt x="63" y="54"/>
                      </a:lnTo>
                      <a:lnTo>
                        <a:pt x="57" y="70"/>
                      </a:lnTo>
                      <a:lnTo>
                        <a:pt x="45" y="76"/>
                      </a:lnTo>
                      <a:lnTo>
                        <a:pt x="26" y="83"/>
                      </a:lnTo>
                      <a:lnTo>
                        <a:pt x="0" y="86"/>
                      </a:lnTo>
                      <a:lnTo>
                        <a:pt x="13" y="73"/>
                      </a:lnTo>
                      <a:lnTo>
                        <a:pt x="26" y="47"/>
                      </a:lnTo>
                      <a:lnTo>
                        <a:pt x="22" y="26"/>
                      </a:lnTo>
                      <a:lnTo>
                        <a:pt x="17" y="17"/>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6" name="Freeform 324"/>
                <p:cNvSpPr>
                  <a:spLocks/>
                </p:cNvSpPr>
                <p:nvPr/>
              </p:nvSpPr>
              <p:spPr bwMode="auto">
                <a:xfrm>
                  <a:off x="4743439" y="3119433"/>
                  <a:ext cx="328612" cy="309562"/>
                </a:xfrm>
                <a:custGeom>
                  <a:avLst/>
                  <a:gdLst/>
                  <a:ahLst/>
                  <a:cxnLst>
                    <a:cxn ang="0">
                      <a:pos x="67" y="15"/>
                    </a:cxn>
                    <a:cxn ang="0">
                      <a:pos x="27" y="0"/>
                    </a:cxn>
                    <a:cxn ang="0">
                      <a:pos x="0" y="53"/>
                    </a:cxn>
                    <a:cxn ang="0">
                      <a:pos x="4" y="90"/>
                    </a:cxn>
                    <a:cxn ang="0">
                      <a:pos x="19" y="131"/>
                    </a:cxn>
                    <a:cxn ang="0">
                      <a:pos x="35" y="163"/>
                    </a:cxn>
                    <a:cxn ang="0">
                      <a:pos x="43" y="176"/>
                    </a:cxn>
                    <a:cxn ang="0">
                      <a:pos x="65" y="195"/>
                    </a:cxn>
                    <a:cxn ang="0">
                      <a:pos x="56" y="96"/>
                    </a:cxn>
                    <a:cxn ang="0">
                      <a:pos x="110" y="134"/>
                    </a:cxn>
                    <a:cxn ang="0">
                      <a:pos x="148" y="161"/>
                    </a:cxn>
                    <a:cxn ang="0">
                      <a:pos x="128" y="94"/>
                    </a:cxn>
                    <a:cxn ang="0">
                      <a:pos x="176" y="112"/>
                    </a:cxn>
                    <a:cxn ang="0">
                      <a:pos x="207" y="84"/>
                    </a:cxn>
                    <a:cxn ang="0">
                      <a:pos x="182" y="35"/>
                    </a:cxn>
                    <a:cxn ang="0">
                      <a:pos x="164" y="12"/>
                    </a:cxn>
                    <a:cxn ang="0">
                      <a:pos x="67" y="15"/>
                    </a:cxn>
                    <a:cxn ang="0">
                      <a:pos x="67" y="15"/>
                    </a:cxn>
                    <a:cxn ang="0">
                      <a:pos x="67" y="15"/>
                    </a:cxn>
                  </a:cxnLst>
                  <a:rect l="0" t="0" r="r" b="b"/>
                  <a:pathLst>
                    <a:path w="207" h="195">
                      <a:moveTo>
                        <a:pt x="67" y="15"/>
                      </a:moveTo>
                      <a:lnTo>
                        <a:pt x="27" y="0"/>
                      </a:lnTo>
                      <a:lnTo>
                        <a:pt x="0" y="53"/>
                      </a:lnTo>
                      <a:lnTo>
                        <a:pt x="4" y="90"/>
                      </a:lnTo>
                      <a:lnTo>
                        <a:pt x="19" y="131"/>
                      </a:lnTo>
                      <a:lnTo>
                        <a:pt x="35" y="163"/>
                      </a:lnTo>
                      <a:lnTo>
                        <a:pt x="43" y="176"/>
                      </a:lnTo>
                      <a:lnTo>
                        <a:pt x="65" y="195"/>
                      </a:lnTo>
                      <a:lnTo>
                        <a:pt x="56" y="96"/>
                      </a:lnTo>
                      <a:lnTo>
                        <a:pt x="110" y="134"/>
                      </a:lnTo>
                      <a:lnTo>
                        <a:pt x="148" y="161"/>
                      </a:lnTo>
                      <a:lnTo>
                        <a:pt x="128" y="94"/>
                      </a:lnTo>
                      <a:lnTo>
                        <a:pt x="176" y="112"/>
                      </a:lnTo>
                      <a:lnTo>
                        <a:pt x="207" y="84"/>
                      </a:lnTo>
                      <a:lnTo>
                        <a:pt x="182" y="35"/>
                      </a:lnTo>
                      <a:lnTo>
                        <a:pt x="164" y="12"/>
                      </a:lnTo>
                      <a:lnTo>
                        <a:pt x="67" y="15"/>
                      </a:lnTo>
                      <a:lnTo>
                        <a:pt x="67" y="15"/>
                      </a:lnTo>
                      <a:lnTo>
                        <a:pt x="67" y="15"/>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7" name="Freeform 325"/>
                <p:cNvSpPr>
                  <a:spLocks/>
                </p:cNvSpPr>
                <p:nvPr/>
              </p:nvSpPr>
              <p:spPr bwMode="auto">
                <a:xfrm>
                  <a:off x="3082914" y="3268658"/>
                  <a:ext cx="22225" cy="23812"/>
                </a:xfrm>
                <a:custGeom>
                  <a:avLst/>
                  <a:gdLst/>
                  <a:ahLst/>
                  <a:cxnLst>
                    <a:cxn ang="0">
                      <a:pos x="8" y="0"/>
                    </a:cxn>
                    <a:cxn ang="0">
                      <a:pos x="14" y="2"/>
                    </a:cxn>
                    <a:cxn ang="0">
                      <a:pos x="10" y="8"/>
                    </a:cxn>
                    <a:cxn ang="0">
                      <a:pos x="6" y="10"/>
                    </a:cxn>
                    <a:cxn ang="0">
                      <a:pos x="2" y="15"/>
                    </a:cxn>
                    <a:cxn ang="0">
                      <a:pos x="0" y="8"/>
                    </a:cxn>
                    <a:cxn ang="0">
                      <a:pos x="3" y="3"/>
                    </a:cxn>
                    <a:cxn ang="0">
                      <a:pos x="8" y="0"/>
                    </a:cxn>
                    <a:cxn ang="0">
                      <a:pos x="8" y="0"/>
                    </a:cxn>
                    <a:cxn ang="0">
                      <a:pos x="8" y="0"/>
                    </a:cxn>
                  </a:cxnLst>
                  <a:rect l="0" t="0" r="r" b="b"/>
                  <a:pathLst>
                    <a:path w="14" h="15">
                      <a:moveTo>
                        <a:pt x="8" y="0"/>
                      </a:moveTo>
                      <a:lnTo>
                        <a:pt x="14" y="2"/>
                      </a:lnTo>
                      <a:lnTo>
                        <a:pt x="10" y="8"/>
                      </a:lnTo>
                      <a:lnTo>
                        <a:pt x="6" y="10"/>
                      </a:lnTo>
                      <a:lnTo>
                        <a:pt x="2" y="15"/>
                      </a:lnTo>
                      <a:lnTo>
                        <a:pt x="0" y="8"/>
                      </a:lnTo>
                      <a:lnTo>
                        <a:pt x="3" y="3"/>
                      </a:lnTo>
                      <a:lnTo>
                        <a:pt x="8" y="0"/>
                      </a:lnTo>
                      <a:lnTo>
                        <a:pt x="8" y="0"/>
                      </a:lnTo>
                      <a:lnTo>
                        <a:pt x="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8" name="Freeform 326"/>
                <p:cNvSpPr>
                  <a:spLocks/>
                </p:cNvSpPr>
                <p:nvPr/>
              </p:nvSpPr>
              <p:spPr bwMode="auto">
                <a:xfrm>
                  <a:off x="3859202" y="3557583"/>
                  <a:ext cx="122237" cy="133350"/>
                </a:xfrm>
                <a:custGeom>
                  <a:avLst/>
                  <a:gdLst/>
                  <a:ahLst/>
                  <a:cxnLst>
                    <a:cxn ang="0">
                      <a:pos x="0" y="0"/>
                    </a:cxn>
                    <a:cxn ang="0">
                      <a:pos x="9" y="6"/>
                    </a:cxn>
                    <a:cxn ang="0">
                      <a:pos x="29" y="20"/>
                    </a:cxn>
                    <a:cxn ang="0">
                      <a:pos x="51" y="35"/>
                    </a:cxn>
                    <a:cxn ang="0">
                      <a:pos x="66" y="47"/>
                    </a:cxn>
                    <a:cxn ang="0">
                      <a:pos x="77" y="73"/>
                    </a:cxn>
                    <a:cxn ang="0">
                      <a:pos x="69" y="83"/>
                    </a:cxn>
                    <a:cxn ang="0">
                      <a:pos x="55" y="84"/>
                    </a:cxn>
                    <a:cxn ang="0">
                      <a:pos x="36" y="62"/>
                    </a:cxn>
                    <a:cxn ang="0">
                      <a:pos x="17" y="33"/>
                    </a:cxn>
                    <a:cxn ang="0">
                      <a:pos x="0" y="0"/>
                    </a:cxn>
                    <a:cxn ang="0">
                      <a:pos x="0" y="0"/>
                    </a:cxn>
                    <a:cxn ang="0">
                      <a:pos x="0" y="0"/>
                    </a:cxn>
                  </a:cxnLst>
                  <a:rect l="0" t="0" r="r" b="b"/>
                  <a:pathLst>
                    <a:path w="77" h="84">
                      <a:moveTo>
                        <a:pt x="0" y="0"/>
                      </a:moveTo>
                      <a:lnTo>
                        <a:pt x="9" y="6"/>
                      </a:lnTo>
                      <a:lnTo>
                        <a:pt x="29" y="20"/>
                      </a:lnTo>
                      <a:lnTo>
                        <a:pt x="51" y="35"/>
                      </a:lnTo>
                      <a:lnTo>
                        <a:pt x="66" y="47"/>
                      </a:lnTo>
                      <a:lnTo>
                        <a:pt x="77" y="73"/>
                      </a:lnTo>
                      <a:lnTo>
                        <a:pt x="69" y="83"/>
                      </a:lnTo>
                      <a:lnTo>
                        <a:pt x="55" y="84"/>
                      </a:lnTo>
                      <a:lnTo>
                        <a:pt x="36" y="62"/>
                      </a:lnTo>
                      <a:lnTo>
                        <a:pt x="17" y="33"/>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49" name="Freeform 327"/>
                <p:cNvSpPr>
                  <a:spLocks/>
                </p:cNvSpPr>
                <p:nvPr/>
              </p:nvSpPr>
              <p:spPr bwMode="auto">
                <a:xfrm>
                  <a:off x="3925877" y="3581395"/>
                  <a:ext cx="188912" cy="246062"/>
                </a:xfrm>
                <a:custGeom>
                  <a:avLst/>
                  <a:gdLst/>
                  <a:ahLst/>
                  <a:cxnLst>
                    <a:cxn ang="0">
                      <a:pos x="7" y="3"/>
                    </a:cxn>
                    <a:cxn ang="0">
                      <a:pos x="55" y="17"/>
                    </a:cxn>
                    <a:cxn ang="0">
                      <a:pos x="89" y="47"/>
                    </a:cxn>
                    <a:cxn ang="0">
                      <a:pos x="104" y="68"/>
                    </a:cxn>
                    <a:cxn ang="0">
                      <a:pos x="108" y="112"/>
                    </a:cxn>
                    <a:cxn ang="0">
                      <a:pos x="119" y="155"/>
                    </a:cxn>
                    <a:cxn ang="0">
                      <a:pos x="63" y="81"/>
                    </a:cxn>
                    <a:cxn ang="0">
                      <a:pos x="57" y="50"/>
                    </a:cxn>
                    <a:cxn ang="0">
                      <a:pos x="32" y="18"/>
                    </a:cxn>
                    <a:cxn ang="0">
                      <a:pos x="0" y="0"/>
                    </a:cxn>
                    <a:cxn ang="0">
                      <a:pos x="7" y="3"/>
                    </a:cxn>
                    <a:cxn ang="0">
                      <a:pos x="7" y="3"/>
                    </a:cxn>
                    <a:cxn ang="0">
                      <a:pos x="7" y="3"/>
                    </a:cxn>
                  </a:cxnLst>
                  <a:rect l="0" t="0" r="r" b="b"/>
                  <a:pathLst>
                    <a:path w="119" h="155">
                      <a:moveTo>
                        <a:pt x="7" y="3"/>
                      </a:moveTo>
                      <a:lnTo>
                        <a:pt x="55" y="17"/>
                      </a:lnTo>
                      <a:lnTo>
                        <a:pt x="89" y="47"/>
                      </a:lnTo>
                      <a:lnTo>
                        <a:pt x="104" y="68"/>
                      </a:lnTo>
                      <a:lnTo>
                        <a:pt x="108" y="112"/>
                      </a:lnTo>
                      <a:lnTo>
                        <a:pt x="119" y="155"/>
                      </a:lnTo>
                      <a:lnTo>
                        <a:pt x="63" y="81"/>
                      </a:lnTo>
                      <a:lnTo>
                        <a:pt x="57" y="50"/>
                      </a:lnTo>
                      <a:lnTo>
                        <a:pt x="32" y="18"/>
                      </a:lnTo>
                      <a:lnTo>
                        <a:pt x="0" y="0"/>
                      </a:lnTo>
                      <a:lnTo>
                        <a:pt x="7" y="3"/>
                      </a:lnTo>
                      <a:lnTo>
                        <a:pt x="7" y="3"/>
                      </a:lnTo>
                      <a:lnTo>
                        <a:pt x="7" y="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0" name="Freeform 328"/>
                <p:cNvSpPr>
                  <a:spLocks/>
                </p:cNvSpPr>
                <p:nvPr/>
              </p:nvSpPr>
              <p:spPr bwMode="auto">
                <a:xfrm>
                  <a:off x="4346564" y="2865433"/>
                  <a:ext cx="1239837" cy="301625"/>
                </a:xfrm>
                <a:custGeom>
                  <a:avLst/>
                  <a:gdLst/>
                  <a:ahLst/>
                  <a:cxnLst>
                    <a:cxn ang="0">
                      <a:pos x="0" y="14"/>
                    </a:cxn>
                    <a:cxn ang="0">
                      <a:pos x="184" y="18"/>
                    </a:cxn>
                    <a:cxn ang="0">
                      <a:pos x="383" y="48"/>
                    </a:cxn>
                    <a:cxn ang="0">
                      <a:pos x="439" y="48"/>
                    </a:cxn>
                    <a:cxn ang="0">
                      <a:pos x="419" y="32"/>
                    </a:cxn>
                    <a:cxn ang="0">
                      <a:pos x="626" y="27"/>
                    </a:cxn>
                    <a:cxn ang="0">
                      <a:pos x="664" y="50"/>
                    </a:cxn>
                    <a:cxn ang="0">
                      <a:pos x="622" y="81"/>
                    </a:cxn>
                    <a:cxn ang="0">
                      <a:pos x="678" y="91"/>
                    </a:cxn>
                    <a:cxn ang="0">
                      <a:pos x="732" y="73"/>
                    </a:cxn>
                    <a:cxn ang="0">
                      <a:pos x="738" y="25"/>
                    </a:cxn>
                    <a:cxn ang="0">
                      <a:pos x="728" y="0"/>
                    </a:cxn>
                    <a:cxn ang="0">
                      <a:pos x="761" y="25"/>
                    </a:cxn>
                    <a:cxn ang="0">
                      <a:pos x="781" y="102"/>
                    </a:cxn>
                    <a:cxn ang="0">
                      <a:pos x="735" y="134"/>
                    </a:cxn>
                    <a:cxn ang="0">
                      <a:pos x="753" y="190"/>
                    </a:cxn>
                    <a:cxn ang="0">
                      <a:pos x="595" y="99"/>
                    </a:cxn>
                    <a:cxn ang="0">
                      <a:pos x="354" y="91"/>
                    </a:cxn>
                    <a:cxn ang="0">
                      <a:pos x="234" y="86"/>
                    </a:cxn>
                    <a:cxn ang="0">
                      <a:pos x="157" y="129"/>
                    </a:cxn>
                    <a:cxn ang="0">
                      <a:pos x="128" y="63"/>
                    </a:cxn>
                    <a:cxn ang="0">
                      <a:pos x="63" y="55"/>
                    </a:cxn>
                    <a:cxn ang="0">
                      <a:pos x="0" y="14"/>
                    </a:cxn>
                    <a:cxn ang="0">
                      <a:pos x="0" y="14"/>
                    </a:cxn>
                    <a:cxn ang="0">
                      <a:pos x="0" y="14"/>
                    </a:cxn>
                  </a:cxnLst>
                  <a:rect l="0" t="0" r="r" b="b"/>
                  <a:pathLst>
                    <a:path w="781" h="190">
                      <a:moveTo>
                        <a:pt x="0" y="14"/>
                      </a:moveTo>
                      <a:lnTo>
                        <a:pt x="184" y="18"/>
                      </a:lnTo>
                      <a:lnTo>
                        <a:pt x="383" y="48"/>
                      </a:lnTo>
                      <a:lnTo>
                        <a:pt x="439" y="48"/>
                      </a:lnTo>
                      <a:lnTo>
                        <a:pt x="419" y="32"/>
                      </a:lnTo>
                      <a:lnTo>
                        <a:pt x="626" y="27"/>
                      </a:lnTo>
                      <a:lnTo>
                        <a:pt x="664" y="50"/>
                      </a:lnTo>
                      <a:lnTo>
                        <a:pt x="622" y="81"/>
                      </a:lnTo>
                      <a:lnTo>
                        <a:pt x="678" y="91"/>
                      </a:lnTo>
                      <a:lnTo>
                        <a:pt x="732" y="73"/>
                      </a:lnTo>
                      <a:lnTo>
                        <a:pt x="738" y="25"/>
                      </a:lnTo>
                      <a:lnTo>
                        <a:pt x="728" y="0"/>
                      </a:lnTo>
                      <a:lnTo>
                        <a:pt x="761" y="25"/>
                      </a:lnTo>
                      <a:lnTo>
                        <a:pt x="781" y="102"/>
                      </a:lnTo>
                      <a:lnTo>
                        <a:pt x="735" y="134"/>
                      </a:lnTo>
                      <a:lnTo>
                        <a:pt x="753" y="190"/>
                      </a:lnTo>
                      <a:lnTo>
                        <a:pt x="595" y="99"/>
                      </a:lnTo>
                      <a:lnTo>
                        <a:pt x="354" y="91"/>
                      </a:lnTo>
                      <a:lnTo>
                        <a:pt x="234" y="86"/>
                      </a:lnTo>
                      <a:lnTo>
                        <a:pt x="157" y="129"/>
                      </a:lnTo>
                      <a:lnTo>
                        <a:pt x="128" y="63"/>
                      </a:lnTo>
                      <a:lnTo>
                        <a:pt x="63" y="55"/>
                      </a:lnTo>
                      <a:lnTo>
                        <a:pt x="0" y="14"/>
                      </a:lnTo>
                      <a:lnTo>
                        <a:pt x="0" y="14"/>
                      </a:lnTo>
                      <a:lnTo>
                        <a:pt x="0" y="1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1" name="Freeform 329"/>
                <p:cNvSpPr>
                  <a:spLocks/>
                </p:cNvSpPr>
                <p:nvPr/>
              </p:nvSpPr>
              <p:spPr bwMode="auto">
                <a:xfrm>
                  <a:off x="5557827" y="2905120"/>
                  <a:ext cx="268287" cy="731837"/>
                </a:xfrm>
                <a:custGeom>
                  <a:avLst/>
                  <a:gdLst/>
                  <a:ahLst/>
                  <a:cxnLst>
                    <a:cxn ang="0">
                      <a:pos x="18" y="0"/>
                    </a:cxn>
                    <a:cxn ang="0">
                      <a:pos x="161" y="38"/>
                    </a:cxn>
                    <a:cxn ang="0">
                      <a:pos x="168" y="97"/>
                    </a:cxn>
                    <a:cxn ang="0">
                      <a:pos x="169" y="183"/>
                    </a:cxn>
                    <a:cxn ang="0">
                      <a:pos x="155" y="219"/>
                    </a:cxn>
                    <a:cxn ang="0">
                      <a:pos x="145" y="240"/>
                    </a:cxn>
                    <a:cxn ang="0">
                      <a:pos x="132" y="262"/>
                    </a:cxn>
                    <a:cxn ang="0">
                      <a:pos x="111" y="299"/>
                    </a:cxn>
                    <a:cxn ang="0">
                      <a:pos x="102" y="314"/>
                    </a:cxn>
                    <a:cxn ang="0">
                      <a:pos x="133" y="452"/>
                    </a:cxn>
                    <a:cxn ang="0">
                      <a:pos x="100" y="461"/>
                    </a:cxn>
                    <a:cxn ang="0">
                      <a:pos x="77" y="456"/>
                    </a:cxn>
                    <a:cxn ang="0">
                      <a:pos x="5" y="346"/>
                    </a:cxn>
                    <a:cxn ang="0">
                      <a:pos x="2" y="294"/>
                    </a:cxn>
                    <a:cxn ang="0">
                      <a:pos x="5" y="232"/>
                    </a:cxn>
                    <a:cxn ang="0">
                      <a:pos x="18" y="186"/>
                    </a:cxn>
                    <a:cxn ang="0">
                      <a:pos x="26" y="150"/>
                    </a:cxn>
                    <a:cxn ang="0">
                      <a:pos x="10" y="117"/>
                    </a:cxn>
                    <a:cxn ang="0">
                      <a:pos x="0" y="68"/>
                    </a:cxn>
                    <a:cxn ang="0">
                      <a:pos x="18" y="0"/>
                    </a:cxn>
                    <a:cxn ang="0">
                      <a:pos x="18" y="0"/>
                    </a:cxn>
                    <a:cxn ang="0">
                      <a:pos x="18" y="0"/>
                    </a:cxn>
                  </a:cxnLst>
                  <a:rect l="0" t="0" r="r" b="b"/>
                  <a:pathLst>
                    <a:path w="169" h="461">
                      <a:moveTo>
                        <a:pt x="18" y="0"/>
                      </a:moveTo>
                      <a:lnTo>
                        <a:pt x="161" y="38"/>
                      </a:lnTo>
                      <a:lnTo>
                        <a:pt x="168" y="97"/>
                      </a:lnTo>
                      <a:lnTo>
                        <a:pt x="169" y="183"/>
                      </a:lnTo>
                      <a:lnTo>
                        <a:pt x="155" y="219"/>
                      </a:lnTo>
                      <a:lnTo>
                        <a:pt x="145" y="240"/>
                      </a:lnTo>
                      <a:lnTo>
                        <a:pt x="132" y="262"/>
                      </a:lnTo>
                      <a:lnTo>
                        <a:pt x="111" y="299"/>
                      </a:lnTo>
                      <a:lnTo>
                        <a:pt x="102" y="314"/>
                      </a:lnTo>
                      <a:lnTo>
                        <a:pt x="133" y="452"/>
                      </a:lnTo>
                      <a:lnTo>
                        <a:pt x="100" y="461"/>
                      </a:lnTo>
                      <a:lnTo>
                        <a:pt x="77" y="456"/>
                      </a:lnTo>
                      <a:lnTo>
                        <a:pt x="5" y="346"/>
                      </a:lnTo>
                      <a:lnTo>
                        <a:pt x="2" y="294"/>
                      </a:lnTo>
                      <a:lnTo>
                        <a:pt x="5" y="232"/>
                      </a:lnTo>
                      <a:lnTo>
                        <a:pt x="18" y="186"/>
                      </a:lnTo>
                      <a:lnTo>
                        <a:pt x="26" y="150"/>
                      </a:lnTo>
                      <a:lnTo>
                        <a:pt x="10" y="117"/>
                      </a:lnTo>
                      <a:lnTo>
                        <a:pt x="0" y="68"/>
                      </a:lnTo>
                      <a:lnTo>
                        <a:pt x="18" y="0"/>
                      </a:lnTo>
                      <a:lnTo>
                        <a:pt x="18" y="0"/>
                      </a:lnTo>
                      <a:lnTo>
                        <a:pt x="18"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2" name="Freeform 330"/>
                <p:cNvSpPr>
                  <a:spLocks/>
                </p:cNvSpPr>
                <p:nvPr/>
              </p:nvSpPr>
              <p:spPr bwMode="auto">
                <a:xfrm>
                  <a:off x="5068877" y="3144833"/>
                  <a:ext cx="514350" cy="685800"/>
                </a:xfrm>
                <a:custGeom>
                  <a:avLst/>
                  <a:gdLst/>
                  <a:ahLst/>
                  <a:cxnLst>
                    <a:cxn ang="0">
                      <a:pos x="255" y="0"/>
                    </a:cxn>
                    <a:cxn ang="0">
                      <a:pos x="295" y="88"/>
                    </a:cxn>
                    <a:cxn ang="0">
                      <a:pos x="316" y="157"/>
                    </a:cxn>
                    <a:cxn ang="0">
                      <a:pos x="324" y="204"/>
                    </a:cxn>
                    <a:cxn ang="0">
                      <a:pos x="221" y="285"/>
                    </a:cxn>
                    <a:cxn ang="0">
                      <a:pos x="126" y="387"/>
                    </a:cxn>
                    <a:cxn ang="0">
                      <a:pos x="0" y="432"/>
                    </a:cxn>
                    <a:cxn ang="0">
                      <a:pos x="7" y="290"/>
                    </a:cxn>
                    <a:cxn ang="0">
                      <a:pos x="57" y="257"/>
                    </a:cxn>
                    <a:cxn ang="0">
                      <a:pos x="115" y="149"/>
                    </a:cxn>
                    <a:cxn ang="0">
                      <a:pos x="155" y="168"/>
                    </a:cxn>
                    <a:cxn ang="0">
                      <a:pos x="155" y="125"/>
                    </a:cxn>
                    <a:cxn ang="0">
                      <a:pos x="187" y="134"/>
                    </a:cxn>
                    <a:cxn ang="0">
                      <a:pos x="211" y="136"/>
                    </a:cxn>
                    <a:cxn ang="0">
                      <a:pos x="230" y="129"/>
                    </a:cxn>
                    <a:cxn ang="0">
                      <a:pos x="245" y="88"/>
                    </a:cxn>
                    <a:cxn ang="0">
                      <a:pos x="250" y="61"/>
                    </a:cxn>
                    <a:cxn ang="0">
                      <a:pos x="255" y="0"/>
                    </a:cxn>
                    <a:cxn ang="0">
                      <a:pos x="255" y="0"/>
                    </a:cxn>
                    <a:cxn ang="0">
                      <a:pos x="255" y="0"/>
                    </a:cxn>
                  </a:cxnLst>
                  <a:rect l="0" t="0" r="r" b="b"/>
                  <a:pathLst>
                    <a:path w="324" h="432">
                      <a:moveTo>
                        <a:pt x="255" y="0"/>
                      </a:moveTo>
                      <a:lnTo>
                        <a:pt x="295" y="88"/>
                      </a:lnTo>
                      <a:lnTo>
                        <a:pt x="316" y="157"/>
                      </a:lnTo>
                      <a:lnTo>
                        <a:pt x="324" y="204"/>
                      </a:lnTo>
                      <a:lnTo>
                        <a:pt x="221" y="285"/>
                      </a:lnTo>
                      <a:lnTo>
                        <a:pt x="126" y="387"/>
                      </a:lnTo>
                      <a:lnTo>
                        <a:pt x="0" y="432"/>
                      </a:lnTo>
                      <a:lnTo>
                        <a:pt x="7" y="290"/>
                      </a:lnTo>
                      <a:lnTo>
                        <a:pt x="57" y="257"/>
                      </a:lnTo>
                      <a:lnTo>
                        <a:pt x="115" y="149"/>
                      </a:lnTo>
                      <a:lnTo>
                        <a:pt x="155" y="168"/>
                      </a:lnTo>
                      <a:lnTo>
                        <a:pt x="155" y="125"/>
                      </a:lnTo>
                      <a:lnTo>
                        <a:pt x="187" y="134"/>
                      </a:lnTo>
                      <a:lnTo>
                        <a:pt x="211" y="136"/>
                      </a:lnTo>
                      <a:lnTo>
                        <a:pt x="230" y="129"/>
                      </a:lnTo>
                      <a:lnTo>
                        <a:pt x="245" y="88"/>
                      </a:lnTo>
                      <a:lnTo>
                        <a:pt x="250" y="61"/>
                      </a:lnTo>
                      <a:lnTo>
                        <a:pt x="255" y="0"/>
                      </a:lnTo>
                      <a:lnTo>
                        <a:pt x="255" y="0"/>
                      </a:lnTo>
                      <a:lnTo>
                        <a:pt x="25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3" name="Freeform 331"/>
                <p:cNvSpPr>
                  <a:spLocks/>
                </p:cNvSpPr>
                <p:nvPr/>
              </p:nvSpPr>
              <p:spPr bwMode="auto">
                <a:xfrm>
                  <a:off x="5145077" y="2847970"/>
                  <a:ext cx="350837" cy="104775"/>
                </a:xfrm>
                <a:custGeom>
                  <a:avLst/>
                  <a:gdLst/>
                  <a:ahLst/>
                  <a:cxnLst>
                    <a:cxn ang="0">
                      <a:pos x="0" y="12"/>
                    </a:cxn>
                    <a:cxn ang="0">
                      <a:pos x="104" y="10"/>
                    </a:cxn>
                    <a:cxn ang="0">
                      <a:pos x="172" y="3"/>
                    </a:cxn>
                    <a:cxn ang="0">
                      <a:pos x="185" y="0"/>
                    </a:cxn>
                    <a:cxn ang="0">
                      <a:pos x="202" y="2"/>
                    </a:cxn>
                    <a:cxn ang="0">
                      <a:pos x="211" y="16"/>
                    </a:cxn>
                    <a:cxn ang="0">
                      <a:pos x="216" y="27"/>
                    </a:cxn>
                    <a:cxn ang="0">
                      <a:pos x="221" y="44"/>
                    </a:cxn>
                    <a:cxn ang="0">
                      <a:pos x="217" y="57"/>
                    </a:cxn>
                    <a:cxn ang="0">
                      <a:pos x="189" y="66"/>
                    </a:cxn>
                    <a:cxn ang="0">
                      <a:pos x="203" y="41"/>
                    </a:cxn>
                    <a:cxn ang="0">
                      <a:pos x="188" y="27"/>
                    </a:cxn>
                    <a:cxn ang="0">
                      <a:pos x="142" y="17"/>
                    </a:cxn>
                    <a:cxn ang="0">
                      <a:pos x="104" y="14"/>
                    </a:cxn>
                    <a:cxn ang="0">
                      <a:pos x="45" y="16"/>
                    </a:cxn>
                    <a:cxn ang="0">
                      <a:pos x="0" y="12"/>
                    </a:cxn>
                    <a:cxn ang="0">
                      <a:pos x="0" y="12"/>
                    </a:cxn>
                    <a:cxn ang="0">
                      <a:pos x="0" y="12"/>
                    </a:cxn>
                  </a:cxnLst>
                  <a:rect l="0" t="0" r="r" b="b"/>
                  <a:pathLst>
                    <a:path w="221" h="66">
                      <a:moveTo>
                        <a:pt x="0" y="12"/>
                      </a:moveTo>
                      <a:lnTo>
                        <a:pt x="104" y="10"/>
                      </a:lnTo>
                      <a:lnTo>
                        <a:pt x="172" y="3"/>
                      </a:lnTo>
                      <a:lnTo>
                        <a:pt x="185" y="0"/>
                      </a:lnTo>
                      <a:lnTo>
                        <a:pt x="202" y="2"/>
                      </a:lnTo>
                      <a:lnTo>
                        <a:pt x="211" y="16"/>
                      </a:lnTo>
                      <a:lnTo>
                        <a:pt x="216" y="27"/>
                      </a:lnTo>
                      <a:lnTo>
                        <a:pt x="221" y="44"/>
                      </a:lnTo>
                      <a:lnTo>
                        <a:pt x="217" y="57"/>
                      </a:lnTo>
                      <a:lnTo>
                        <a:pt x="189" y="66"/>
                      </a:lnTo>
                      <a:lnTo>
                        <a:pt x="203" y="41"/>
                      </a:lnTo>
                      <a:lnTo>
                        <a:pt x="188" y="27"/>
                      </a:lnTo>
                      <a:lnTo>
                        <a:pt x="142" y="17"/>
                      </a:lnTo>
                      <a:lnTo>
                        <a:pt x="104" y="14"/>
                      </a:lnTo>
                      <a:lnTo>
                        <a:pt x="45" y="16"/>
                      </a:lnTo>
                      <a:lnTo>
                        <a:pt x="0" y="12"/>
                      </a:lnTo>
                      <a:lnTo>
                        <a:pt x="0" y="12"/>
                      </a:lnTo>
                      <a:lnTo>
                        <a:pt x="0" y="12"/>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4" name="Freeform 332"/>
                <p:cNvSpPr>
                  <a:spLocks/>
                </p:cNvSpPr>
                <p:nvPr/>
              </p:nvSpPr>
              <p:spPr bwMode="auto">
                <a:xfrm>
                  <a:off x="4121139" y="3165470"/>
                  <a:ext cx="65087" cy="233362"/>
                </a:xfrm>
                <a:custGeom>
                  <a:avLst/>
                  <a:gdLst/>
                  <a:ahLst/>
                  <a:cxnLst>
                    <a:cxn ang="0">
                      <a:pos x="30" y="7"/>
                    </a:cxn>
                    <a:cxn ang="0">
                      <a:pos x="14" y="41"/>
                    </a:cxn>
                    <a:cxn ang="0">
                      <a:pos x="7" y="73"/>
                    </a:cxn>
                    <a:cxn ang="0">
                      <a:pos x="4" y="120"/>
                    </a:cxn>
                    <a:cxn ang="0">
                      <a:pos x="0" y="147"/>
                    </a:cxn>
                    <a:cxn ang="0">
                      <a:pos x="7" y="136"/>
                    </a:cxn>
                    <a:cxn ang="0">
                      <a:pos x="9" y="147"/>
                    </a:cxn>
                    <a:cxn ang="0">
                      <a:pos x="16" y="139"/>
                    </a:cxn>
                    <a:cxn ang="0">
                      <a:pos x="27" y="95"/>
                    </a:cxn>
                    <a:cxn ang="0">
                      <a:pos x="25" y="57"/>
                    </a:cxn>
                    <a:cxn ang="0">
                      <a:pos x="37" y="23"/>
                    </a:cxn>
                    <a:cxn ang="0">
                      <a:pos x="41" y="0"/>
                    </a:cxn>
                    <a:cxn ang="0">
                      <a:pos x="30" y="7"/>
                    </a:cxn>
                    <a:cxn ang="0">
                      <a:pos x="30" y="7"/>
                    </a:cxn>
                    <a:cxn ang="0">
                      <a:pos x="30" y="7"/>
                    </a:cxn>
                  </a:cxnLst>
                  <a:rect l="0" t="0" r="r" b="b"/>
                  <a:pathLst>
                    <a:path w="41" h="147">
                      <a:moveTo>
                        <a:pt x="30" y="7"/>
                      </a:moveTo>
                      <a:lnTo>
                        <a:pt x="14" y="41"/>
                      </a:lnTo>
                      <a:lnTo>
                        <a:pt x="7" y="73"/>
                      </a:lnTo>
                      <a:lnTo>
                        <a:pt x="4" y="120"/>
                      </a:lnTo>
                      <a:lnTo>
                        <a:pt x="0" y="147"/>
                      </a:lnTo>
                      <a:lnTo>
                        <a:pt x="7" y="136"/>
                      </a:lnTo>
                      <a:lnTo>
                        <a:pt x="9" y="147"/>
                      </a:lnTo>
                      <a:lnTo>
                        <a:pt x="16" y="139"/>
                      </a:lnTo>
                      <a:lnTo>
                        <a:pt x="27" y="95"/>
                      </a:lnTo>
                      <a:lnTo>
                        <a:pt x="25" y="57"/>
                      </a:lnTo>
                      <a:lnTo>
                        <a:pt x="37" y="23"/>
                      </a:lnTo>
                      <a:lnTo>
                        <a:pt x="41" y="0"/>
                      </a:lnTo>
                      <a:lnTo>
                        <a:pt x="30" y="7"/>
                      </a:lnTo>
                      <a:lnTo>
                        <a:pt x="30" y="7"/>
                      </a:lnTo>
                      <a:lnTo>
                        <a:pt x="30" y="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5" name="Freeform 333"/>
                <p:cNvSpPr>
                  <a:spLocks/>
                </p:cNvSpPr>
                <p:nvPr/>
              </p:nvSpPr>
              <p:spPr bwMode="auto">
                <a:xfrm>
                  <a:off x="3432164" y="2725733"/>
                  <a:ext cx="34925" cy="23812"/>
                </a:xfrm>
                <a:custGeom>
                  <a:avLst/>
                  <a:gdLst/>
                  <a:ahLst/>
                  <a:cxnLst>
                    <a:cxn ang="0">
                      <a:pos x="1" y="0"/>
                    </a:cxn>
                    <a:cxn ang="0">
                      <a:pos x="12" y="1"/>
                    </a:cxn>
                    <a:cxn ang="0">
                      <a:pos x="19" y="6"/>
                    </a:cxn>
                    <a:cxn ang="0">
                      <a:pos x="22" y="11"/>
                    </a:cxn>
                    <a:cxn ang="0">
                      <a:pos x="18" y="15"/>
                    </a:cxn>
                    <a:cxn ang="0">
                      <a:pos x="11" y="13"/>
                    </a:cxn>
                    <a:cxn ang="0">
                      <a:pos x="2" y="8"/>
                    </a:cxn>
                    <a:cxn ang="0">
                      <a:pos x="0" y="5"/>
                    </a:cxn>
                    <a:cxn ang="0">
                      <a:pos x="1" y="0"/>
                    </a:cxn>
                    <a:cxn ang="0">
                      <a:pos x="1" y="0"/>
                    </a:cxn>
                    <a:cxn ang="0">
                      <a:pos x="1" y="0"/>
                    </a:cxn>
                  </a:cxnLst>
                  <a:rect l="0" t="0" r="r" b="b"/>
                  <a:pathLst>
                    <a:path w="22" h="15">
                      <a:moveTo>
                        <a:pt x="1" y="0"/>
                      </a:moveTo>
                      <a:lnTo>
                        <a:pt x="12" y="1"/>
                      </a:lnTo>
                      <a:lnTo>
                        <a:pt x="19" y="6"/>
                      </a:lnTo>
                      <a:lnTo>
                        <a:pt x="22" y="11"/>
                      </a:lnTo>
                      <a:lnTo>
                        <a:pt x="18" y="15"/>
                      </a:lnTo>
                      <a:lnTo>
                        <a:pt x="11" y="13"/>
                      </a:lnTo>
                      <a:lnTo>
                        <a:pt x="2" y="8"/>
                      </a:lnTo>
                      <a:lnTo>
                        <a:pt x="0" y="5"/>
                      </a:lnTo>
                      <a:lnTo>
                        <a:pt x="1" y="0"/>
                      </a:lnTo>
                      <a:lnTo>
                        <a:pt x="1" y="0"/>
                      </a:lnTo>
                      <a:lnTo>
                        <a:pt x="1"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6" name="Freeform 334"/>
                <p:cNvSpPr>
                  <a:spLocks/>
                </p:cNvSpPr>
                <p:nvPr/>
              </p:nvSpPr>
              <p:spPr bwMode="auto">
                <a:xfrm>
                  <a:off x="3436927" y="2728908"/>
                  <a:ext cx="26987" cy="15875"/>
                </a:xfrm>
                <a:custGeom>
                  <a:avLst/>
                  <a:gdLst/>
                  <a:ahLst/>
                  <a:cxnLst>
                    <a:cxn ang="0">
                      <a:pos x="0" y="0"/>
                    </a:cxn>
                    <a:cxn ang="0">
                      <a:pos x="10" y="2"/>
                    </a:cxn>
                    <a:cxn ang="0">
                      <a:pos x="17" y="8"/>
                    </a:cxn>
                    <a:cxn ang="0">
                      <a:pos x="14" y="10"/>
                    </a:cxn>
                    <a:cxn ang="0">
                      <a:pos x="6" y="9"/>
                    </a:cxn>
                    <a:cxn ang="0">
                      <a:pos x="0" y="5"/>
                    </a:cxn>
                    <a:cxn ang="0">
                      <a:pos x="0" y="0"/>
                    </a:cxn>
                    <a:cxn ang="0">
                      <a:pos x="0" y="0"/>
                    </a:cxn>
                    <a:cxn ang="0">
                      <a:pos x="0" y="0"/>
                    </a:cxn>
                  </a:cxnLst>
                  <a:rect l="0" t="0" r="r" b="b"/>
                  <a:pathLst>
                    <a:path w="17" h="10">
                      <a:moveTo>
                        <a:pt x="0" y="0"/>
                      </a:moveTo>
                      <a:lnTo>
                        <a:pt x="10" y="2"/>
                      </a:lnTo>
                      <a:lnTo>
                        <a:pt x="17" y="8"/>
                      </a:lnTo>
                      <a:lnTo>
                        <a:pt x="14" y="10"/>
                      </a:lnTo>
                      <a:lnTo>
                        <a:pt x="6" y="9"/>
                      </a:lnTo>
                      <a:lnTo>
                        <a:pt x="0" y="5"/>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7" name="Freeform 335"/>
                <p:cNvSpPr>
                  <a:spLocks/>
                </p:cNvSpPr>
                <p:nvPr/>
              </p:nvSpPr>
              <p:spPr bwMode="auto">
                <a:xfrm>
                  <a:off x="5162539" y="4344983"/>
                  <a:ext cx="33337" cy="44450"/>
                </a:xfrm>
                <a:custGeom>
                  <a:avLst/>
                  <a:gdLst/>
                  <a:ahLst/>
                  <a:cxnLst>
                    <a:cxn ang="0">
                      <a:pos x="15" y="1"/>
                    </a:cxn>
                    <a:cxn ang="0">
                      <a:pos x="8" y="7"/>
                    </a:cxn>
                    <a:cxn ang="0">
                      <a:pos x="3" y="18"/>
                    </a:cxn>
                    <a:cxn ang="0">
                      <a:pos x="0" y="28"/>
                    </a:cxn>
                    <a:cxn ang="0">
                      <a:pos x="17" y="12"/>
                    </a:cxn>
                    <a:cxn ang="0">
                      <a:pos x="21" y="7"/>
                    </a:cxn>
                    <a:cxn ang="0">
                      <a:pos x="19" y="0"/>
                    </a:cxn>
                    <a:cxn ang="0">
                      <a:pos x="15" y="1"/>
                    </a:cxn>
                    <a:cxn ang="0">
                      <a:pos x="15" y="1"/>
                    </a:cxn>
                    <a:cxn ang="0">
                      <a:pos x="15" y="1"/>
                    </a:cxn>
                  </a:cxnLst>
                  <a:rect l="0" t="0" r="r" b="b"/>
                  <a:pathLst>
                    <a:path w="21" h="28">
                      <a:moveTo>
                        <a:pt x="15" y="1"/>
                      </a:moveTo>
                      <a:lnTo>
                        <a:pt x="8" y="7"/>
                      </a:lnTo>
                      <a:lnTo>
                        <a:pt x="3" y="18"/>
                      </a:lnTo>
                      <a:lnTo>
                        <a:pt x="0" y="28"/>
                      </a:lnTo>
                      <a:lnTo>
                        <a:pt x="17" y="12"/>
                      </a:lnTo>
                      <a:lnTo>
                        <a:pt x="21" y="7"/>
                      </a:lnTo>
                      <a:lnTo>
                        <a:pt x="19" y="0"/>
                      </a:lnTo>
                      <a:lnTo>
                        <a:pt x="15" y="1"/>
                      </a:lnTo>
                      <a:lnTo>
                        <a:pt x="15" y="1"/>
                      </a:lnTo>
                      <a:lnTo>
                        <a:pt x="15" y="1"/>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8" name="Freeform 336"/>
                <p:cNvSpPr>
                  <a:spLocks/>
                </p:cNvSpPr>
                <p:nvPr/>
              </p:nvSpPr>
              <p:spPr bwMode="auto">
                <a:xfrm>
                  <a:off x="5143489" y="3706808"/>
                  <a:ext cx="400050" cy="727075"/>
                </a:xfrm>
                <a:custGeom>
                  <a:avLst/>
                  <a:gdLst/>
                  <a:ahLst/>
                  <a:cxnLst>
                    <a:cxn ang="0">
                      <a:pos x="236" y="47"/>
                    </a:cxn>
                    <a:cxn ang="0">
                      <a:pos x="252" y="95"/>
                    </a:cxn>
                    <a:cxn ang="0">
                      <a:pos x="227" y="157"/>
                    </a:cxn>
                    <a:cxn ang="0">
                      <a:pos x="210" y="211"/>
                    </a:cxn>
                    <a:cxn ang="0">
                      <a:pos x="188" y="246"/>
                    </a:cxn>
                    <a:cxn ang="0">
                      <a:pos x="167" y="280"/>
                    </a:cxn>
                    <a:cxn ang="0">
                      <a:pos x="149" y="348"/>
                    </a:cxn>
                    <a:cxn ang="0">
                      <a:pos x="121" y="400"/>
                    </a:cxn>
                    <a:cxn ang="0">
                      <a:pos x="102" y="438"/>
                    </a:cxn>
                    <a:cxn ang="0">
                      <a:pos x="60" y="452"/>
                    </a:cxn>
                    <a:cxn ang="0">
                      <a:pos x="0" y="456"/>
                    </a:cxn>
                    <a:cxn ang="0">
                      <a:pos x="4" y="422"/>
                    </a:cxn>
                    <a:cxn ang="0">
                      <a:pos x="29" y="389"/>
                    </a:cxn>
                    <a:cxn ang="0">
                      <a:pos x="51" y="367"/>
                    </a:cxn>
                    <a:cxn ang="0">
                      <a:pos x="77" y="324"/>
                    </a:cxn>
                    <a:cxn ang="0">
                      <a:pos x="118" y="220"/>
                    </a:cxn>
                    <a:cxn ang="0">
                      <a:pos x="121" y="93"/>
                    </a:cxn>
                    <a:cxn ang="0">
                      <a:pos x="106" y="51"/>
                    </a:cxn>
                    <a:cxn ang="0">
                      <a:pos x="124" y="75"/>
                    </a:cxn>
                    <a:cxn ang="0">
                      <a:pos x="131" y="179"/>
                    </a:cxn>
                    <a:cxn ang="0">
                      <a:pos x="98" y="296"/>
                    </a:cxn>
                    <a:cxn ang="0">
                      <a:pos x="56" y="372"/>
                    </a:cxn>
                    <a:cxn ang="0">
                      <a:pos x="18" y="408"/>
                    </a:cxn>
                    <a:cxn ang="0">
                      <a:pos x="34" y="412"/>
                    </a:cxn>
                    <a:cxn ang="0">
                      <a:pos x="26" y="441"/>
                    </a:cxn>
                    <a:cxn ang="0">
                      <a:pos x="110" y="407"/>
                    </a:cxn>
                    <a:cxn ang="0">
                      <a:pos x="128" y="344"/>
                    </a:cxn>
                    <a:cxn ang="0">
                      <a:pos x="142" y="337"/>
                    </a:cxn>
                    <a:cxn ang="0">
                      <a:pos x="162" y="260"/>
                    </a:cxn>
                    <a:cxn ang="0">
                      <a:pos x="153" y="260"/>
                    </a:cxn>
                    <a:cxn ang="0">
                      <a:pos x="173" y="238"/>
                    </a:cxn>
                    <a:cxn ang="0">
                      <a:pos x="210" y="183"/>
                    </a:cxn>
                    <a:cxn ang="0">
                      <a:pos x="237" y="123"/>
                    </a:cxn>
                    <a:cxn ang="0">
                      <a:pos x="231" y="65"/>
                    </a:cxn>
                    <a:cxn ang="0">
                      <a:pos x="236" y="6"/>
                    </a:cxn>
                    <a:cxn ang="0">
                      <a:pos x="246" y="0"/>
                    </a:cxn>
                  </a:cxnLst>
                  <a:rect l="0" t="0" r="r" b="b"/>
                  <a:pathLst>
                    <a:path w="252" h="458">
                      <a:moveTo>
                        <a:pt x="246" y="0"/>
                      </a:moveTo>
                      <a:lnTo>
                        <a:pt x="236" y="47"/>
                      </a:lnTo>
                      <a:lnTo>
                        <a:pt x="246" y="83"/>
                      </a:lnTo>
                      <a:lnTo>
                        <a:pt x="252" y="95"/>
                      </a:lnTo>
                      <a:lnTo>
                        <a:pt x="249" y="121"/>
                      </a:lnTo>
                      <a:lnTo>
                        <a:pt x="227" y="157"/>
                      </a:lnTo>
                      <a:lnTo>
                        <a:pt x="217" y="188"/>
                      </a:lnTo>
                      <a:lnTo>
                        <a:pt x="210" y="211"/>
                      </a:lnTo>
                      <a:lnTo>
                        <a:pt x="203" y="224"/>
                      </a:lnTo>
                      <a:lnTo>
                        <a:pt x="188" y="246"/>
                      </a:lnTo>
                      <a:lnTo>
                        <a:pt x="177" y="265"/>
                      </a:lnTo>
                      <a:lnTo>
                        <a:pt x="167" y="280"/>
                      </a:lnTo>
                      <a:lnTo>
                        <a:pt x="157" y="309"/>
                      </a:lnTo>
                      <a:lnTo>
                        <a:pt x="149" y="348"/>
                      </a:lnTo>
                      <a:lnTo>
                        <a:pt x="126" y="372"/>
                      </a:lnTo>
                      <a:lnTo>
                        <a:pt x="121" y="400"/>
                      </a:lnTo>
                      <a:lnTo>
                        <a:pt x="116" y="429"/>
                      </a:lnTo>
                      <a:lnTo>
                        <a:pt x="102" y="438"/>
                      </a:lnTo>
                      <a:lnTo>
                        <a:pt x="80" y="447"/>
                      </a:lnTo>
                      <a:lnTo>
                        <a:pt x="60" y="452"/>
                      </a:lnTo>
                      <a:lnTo>
                        <a:pt x="38" y="458"/>
                      </a:lnTo>
                      <a:lnTo>
                        <a:pt x="0" y="456"/>
                      </a:lnTo>
                      <a:lnTo>
                        <a:pt x="0" y="439"/>
                      </a:lnTo>
                      <a:lnTo>
                        <a:pt x="4" y="422"/>
                      </a:lnTo>
                      <a:lnTo>
                        <a:pt x="23" y="395"/>
                      </a:lnTo>
                      <a:lnTo>
                        <a:pt x="29" y="389"/>
                      </a:lnTo>
                      <a:lnTo>
                        <a:pt x="42" y="379"/>
                      </a:lnTo>
                      <a:lnTo>
                        <a:pt x="51" y="367"/>
                      </a:lnTo>
                      <a:lnTo>
                        <a:pt x="63" y="348"/>
                      </a:lnTo>
                      <a:lnTo>
                        <a:pt x="77" y="324"/>
                      </a:lnTo>
                      <a:lnTo>
                        <a:pt x="112" y="247"/>
                      </a:lnTo>
                      <a:lnTo>
                        <a:pt x="118" y="220"/>
                      </a:lnTo>
                      <a:lnTo>
                        <a:pt x="124" y="182"/>
                      </a:lnTo>
                      <a:lnTo>
                        <a:pt x="121" y="93"/>
                      </a:lnTo>
                      <a:lnTo>
                        <a:pt x="112" y="62"/>
                      </a:lnTo>
                      <a:lnTo>
                        <a:pt x="106" y="51"/>
                      </a:lnTo>
                      <a:lnTo>
                        <a:pt x="115" y="47"/>
                      </a:lnTo>
                      <a:lnTo>
                        <a:pt x="124" y="75"/>
                      </a:lnTo>
                      <a:lnTo>
                        <a:pt x="130" y="113"/>
                      </a:lnTo>
                      <a:lnTo>
                        <a:pt x="131" y="179"/>
                      </a:lnTo>
                      <a:lnTo>
                        <a:pt x="125" y="227"/>
                      </a:lnTo>
                      <a:lnTo>
                        <a:pt x="98" y="296"/>
                      </a:lnTo>
                      <a:lnTo>
                        <a:pt x="71" y="352"/>
                      </a:lnTo>
                      <a:lnTo>
                        <a:pt x="56" y="372"/>
                      </a:lnTo>
                      <a:lnTo>
                        <a:pt x="38" y="388"/>
                      </a:lnTo>
                      <a:lnTo>
                        <a:pt x="18" y="408"/>
                      </a:lnTo>
                      <a:lnTo>
                        <a:pt x="11" y="434"/>
                      </a:lnTo>
                      <a:lnTo>
                        <a:pt x="34" y="412"/>
                      </a:lnTo>
                      <a:lnTo>
                        <a:pt x="25" y="426"/>
                      </a:lnTo>
                      <a:lnTo>
                        <a:pt x="26" y="441"/>
                      </a:lnTo>
                      <a:lnTo>
                        <a:pt x="79" y="435"/>
                      </a:lnTo>
                      <a:lnTo>
                        <a:pt x="110" y="407"/>
                      </a:lnTo>
                      <a:lnTo>
                        <a:pt x="117" y="376"/>
                      </a:lnTo>
                      <a:lnTo>
                        <a:pt x="128" y="344"/>
                      </a:lnTo>
                      <a:lnTo>
                        <a:pt x="133" y="354"/>
                      </a:lnTo>
                      <a:lnTo>
                        <a:pt x="142" y="337"/>
                      </a:lnTo>
                      <a:lnTo>
                        <a:pt x="150" y="301"/>
                      </a:lnTo>
                      <a:lnTo>
                        <a:pt x="162" y="260"/>
                      </a:lnTo>
                      <a:lnTo>
                        <a:pt x="142" y="304"/>
                      </a:lnTo>
                      <a:lnTo>
                        <a:pt x="153" y="260"/>
                      </a:lnTo>
                      <a:lnTo>
                        <a:pt x="163" y="246"/>
                      </a:lnTo>
                      <a:lnTo>
                        <a:pt x="173" y="238"/>
                      </a:lnTo>
                      <a:lnTo>
                        <a:pt x="190" y="221"/>
                      </a:lnTo>
                      <a:lnTo>
                        <a:pt x="210" y="183"/>
                      </a:lnTo>
                      <a:lnTo>
                        <a:pt x="220" y="154"/>
                      </a:lnTo>
                      <a:lnTo>
                        <a:pt x="237" y="123"/>
                      </a:lnTo>
                      <a:lnTo>
                        <a:pt x="240" y="99"/>
                      </a:lnTo>
                      <a:lnTo>
                        <a:pt x="231" y="65"/>
                      </a:lnTo>
                      <a:lnTo>
                        <a:pt x="227" y="34"/>
                      </a:lnTo>
                      <a:lnTo>
                        <a:pt x="236" y="6"/>
                      </a:lnTo>
                      <a:lnTo>
                        <a:pt x="240" y="2"/>
                      </a:lnTo>
                      <a:lnTo>
                        <a:pt x="246" y="0"/>
                      </a:lnTo>
                      <a:lnTo>
                        <a:pt x="246"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59" name="Freeform 338"/>
                <p:cNvSpPr>
                  <a:spLocks/>
                </p:cNvSpPr>
                <p:nvPr/>
              </p:nvSpPr>
              <p:spPr bwMode="auto">
                <a:xfrm>
                  <a:off x="5557827" y="3497258"/>
                  <a:ext cx="112712" cy="185737"/>
                </a:xfrm>
                <a:custGeom>
                  <a:avLst/>
                  <a:gdLst/>
                  <a:ahLst/>
                  <a:cxnLst>
                    <a:cxn ang="0">
                      <a:pos x="4" y="8"/>
                    </a:cxn>
                    <a:cxn ang="0">
                      <a:pos x="0" y="28"/>
                    </a:cxn>
                    <a:cxn ang="0">
                      <a:pos x="26" y="58"/>
                    </a:cxn>
                    <a:cxn ang="0">
                      <a:pos x="42" y="91"/>
                    </a:cxn>
                    <a:cxn ang="0">
                      <a:pos x="71" y="117"/>
                    </a:cxn>
                    <a:cxn ang="0">
                      <a:pos x="71" y="98"/>
                    </a:cxn>
                    <a:cxn ang="0">
                      <a:pos x="66" y="87"/>
                    </a:cxn>
                    <a:cxn ang="0">
                      <a:pos x="55" y="73"/>
                    </a:cxn>
                    <a:cxn ang="0">
                      <a:pos x="42" y="58"/>
                    </a:cxn>
                    <a:cxn ang="0">
                      <a:pos x="14" y="11"/>
                    </a:cxn>
                    <a:cxn ang="0">
                      <a:pos x="9" y="0"/>
                    </a:cxn>
                    <a:cxn ang="0">
                      <a:pos x="4" y="8"/>
                    </a:cxn>
                    <a:cxn ang="0">
                      <a:pos x="4" y="8"/>
                    </a:cxn>
                    <a:cxn ang="0">
                      <a:pos x="4" y="8"/>
                    </a:cxn>
                  </a:cxnLst>
                  <a:rect l="0" t="0" r="r" b="b"/>
                  <a:pathLst>
                    <a:path w="71" h="117">
                      <a:moveTo>
                        <a:pt x="4" y="8"/>
                      </a:moveTo>
                      <a:lnTo>
                        <a:pt x="0" y="28"/>
                      </a:lnTo>
                      <a:lnTo>
                        <a:pt x="26" y="58"/>
                      </a:lnTo>
                      <a:lnTo>
                        <a:pt x="42" y="91"/>
                      </a:lnTo>
                      <a:lnTo>
                        <a:pt x="71" y="117"/>
                      </a:lnTo>
                      <a:lnTo>
                        <a:pt x="71" y="98"/>
                      </a:lnTo>
                      <a:lnTo>
                        <a:pt x="66" y="87"/>
                      </a:lnTo>
                      <a:lnTo>
                        <a:pt x="55" y="73"/>
                      </a:lnTo>
                      <a:lnTo>
                        <a:pt x="42" y="58"/>
                      </a:lnTo>
                      <a:lnTo>
                        <a:pt x="14" y="11"/>
                      </a:lnTo>
                      <a:lnTo>
                        <a:pt x="9" y="0"/>
                      </a:lnTo>
                      <a:lnTo>
                        <a:pt x="4" y="8"/>
                      </a:lnTo>
                      <a:lnTo>
                        <a:pt x="4" y="8"/>
                      </a:lnTo>
                      <a:lnTo>
                        <a:pt x="4"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0" name="Freeform 339"/>
                <p:cNvSpPr>
                  <a:spLocks/>
                </p:cNvSpPr>
                <p:nvPr/>
              </p:nvSpPr>
              <p:spPr bwMode="auto">
                <a:xfrm>
                  <a:off x="5508614" y="3581395"/>
                  <a:ext cx="52387" cy="95250"/>
                </a:xfrm>
                <a:custGeom>
                  <a:avLst/>
                  <a:gdLst/>
                  <a:ahLst/>
                  <a:cxnLst>
                    <a:cxn ang="0">
                      <a:pos x="12" y="0"/>
                    </a:cxn>
                    <a:cxn ang="0">
                      <a:pos x="27" y="12"/>
                    </a:cxn>
                    <a:cxn ang="0">
                      <a:pos x="33" y="28"/>
                    </a:cxn>
                    <a:cxn ang="0">
                      <a:pos x="28" y="45"/>
                    </a:cxn>
                    <a:cxn ang="0">
                      <a:pos x="9" y="53"/>
                    </a:cxn>
                    <a:cxn ang="0">
                      <a:pos x="0" y="60"/>
                    </a:cxn>
                    <a:cxn ang="0">
                      <a:pos x="8" y="38"/>
                    </a:cxn>
                    <a:cxn ang="0">
                      <a:pos x="5" y="20"/>
                    </a:cxn>
                    <a:cxn ang="0">
                      <a:pos x="0" y="9"/>
                    </a:cxn>
                    <a:cxn ang="0">
                      <a:pos x="12" y="0"/>
                    </a:cxn>
                    <a:cxn ang="0">
                      <a:pos x="12" y="0"/>
                    </a:cxn>
                    <a:cxn ang="0">
                      <a:pos x="12" y="0"/>
                    </a:cxn>
                  </a:cxnLst>
                  <a:rect l="0" t="0" r="r" b="b"/>
                  <a:pathLst>
                    <a:path w="33" h="60">
                      <a:moveTo>
                        <a:pt x="12" y="0"/>
                      </a:moveTo>
                      <a:lnTo>
                        <a:pt x="27" y="12"/>
                      </a:lnTo>
                      <a:lnTo>
                        <a:pt x="33" y="28"/>
                      </a:lnTo>
                      <a:lnTo>
                        <a:pt x="28" y="45"/>
                      </a:lnTo>
                      <a:lnTo>
                        <a:pt x="9" y="53"/>
                      </a:lnTo>
                      <a:lnTo>
                        <a:pt x="0" y="60"/>
                      </a:lnTo>
                      <a:lnTo>
                        <a:pt x="8" y="38"/>
                      </a:lnTo>
                      <a:lnTo>
                        <a:pt x="5" y="20"/>
                      </a:lnTo>
                      <a:lnTo>
                        <a:pt x="0" y="9"/>
                      </a:lnTo>
                      <a:lnTo>
                        <a:pt x="12" y="0"/>
                      </a:lnTo>
                      <a:lnTo>
                        <a:pt x="12" y="0"/>
                      </a:lnTo>
                      <a:lnTo>
                        <a:pt x="12"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1" name="Freeform 340"/>
                <p:cNvSpPr>
                  <a:spLocks/>
                </p:cNvSpPr>
                <p:nvPr/>
              </p:nvSpPr>
              <p:spPr bwMode="auto">
                <a:xfrm>
                  <a:off x="4319577" y="3848095"/>
                  <a:ext cx="58737" cy="306387"/>
                </a:xfrm>
                <a:custGeom>
                  <a:avLst/>
                  <a:gdLst/>
                  <a:ahLst/>
                  <a:cxnLst>
                    <a:cxn ang="0">
                      <a:pos x="37" y="0"/>
                    </a:cxn>
                    <a:cxn ang="0">
                      <a:pos x="31" y="13"/>
                    </a:cxn>
                    <a:cxn ang="0">
                      <a:pos x="24" y="35"/>
                    </a:cxn>
                    <a:cxn ang="0">
                      <a:pos x="18" y="103"/>
                    </a:cxn>
                    <a:cxn ang="0">
                      <a:pos x="11" y="142"/>
                    </a:cxn>
                    <a:cxn ang="0">
                      <a:pos x="0" y="193"/>
                    </a:cxn>
                    <a:cxn ang="0">
                      <a:pos x="18" y="154"/>
                    </a:cxn>
                    <a:cxn ang="0">
                      <a:pos x="24" y="133"/>
                    </a:cxn>
                    <a:cxn ang="0">
                      <a:pos x="28" y="97"/>
                    </a:cxn>
                    <a:cxn ang="0">
                      <a:pos x="28" y="48"/>
                    </a:cxn>
                    <a:cxn ang="0">
                      <a:pos x="37" y="0"/>
                    </a:cxn>
                    <a:cxn ang="0">
                      <a:pos x="37" y="0"/>
                    </a:cxn>
                    <a:cxn ang="0">
                      <a:pos x="37" y="0"/>
                    </a:cxn>
                  </a:cxnLst>
                  <a:rect l="0" t="0" r="r" b="b"/>
                  <a:pathLst>
                    <a:path w="37" h="193">
                      <a:moveTo>
                        <a:pt x="37" y="0"/>
                      </a:moveTo>
                      <a:lnTo>
                        <a:pt x="31" y="13"/>
                      </a:lnTo>
                      <a:lnTo>
                        <a:pt x="24" y="35"/>
                      </a:lnTo>
                      <a:lnTo>
                        <a:pt x="18" y="103"/>
                      </a:lnTo>
                      <a:lnTo>
                        <a:pt x="11" y="142"/>
                      </a:lnTo>
                      <a:lnTo>
                        <a:pt x="0" y="193"/>
                      </a:lnTo>
                      <a:lnTo>
                        <a:pt x="18" y="154"/>
                      </a:lnTo>
                      <a:lnTo>
                        <a:pt x="24" y="133"/>
                      </a:lnTo>
                      <a:lnTo>
                        <a:pt x="28" y="97"/>
                      </a:lnTo>
                      <a:lnTo>
                        <a:pt x="28" y="48"/>
                      </a:lnTo>
                      <a:lnTo>
                        <a:pt x="37" y="0"/>
                      </a:lnTo>
                      <a:lnTo>
                        <a:pt x="37" y="0"/>
                      </a:lnTo>
                      <a:lnTo>
                        <a:pt x="3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2" name="Freeform 341"/>
                <p:cNvSpPr>
                  <a:spLocks/>
                </p:cNvSpPr>
                <p:nvPr/>
              </p:nvSpPr>
              <p:spPr bwMode="auto">
                <a:xfrm>
                  <a:off x="4276714" y="4156070"/>
                  <a:ext cx="61912" cy="96837"/>
                </a:xfrm>
                <a:custGeom>
                  <a:avLst/>
                  <a:gdLst/>
                  <a:ahLst/>
                  <a:cxnLst>
                    <a:cxn ang="0">
                      <a:pos x="27" y="0"/>
                    </a:cxn>
                    <a:cxn ang="0">
                      <a:pos x="20" y="7"/>
                    </a:cxn>
                    <a:cxn ang="0">
                      <a:pos x="6" y="12"/>
                    </a:cxn>
                    <a:cxn ang="0">
                      <a:pos x="0" y="19"/>
                    </a:cxn>
                    <a:cxn ang="0">
                      <a:pos x="7" y="47"/>
                    </a:cxn>
                    <a:cxn ang="0">
                      <a:pos x="14" y="61"/>
                    </a:cxn>
                    <a:cxn ang="0">
                      <a:pos x="29" y="59"/>
                    </a:cxn>
                    <a:cxn ang="0">
                      <a:pos x="35" y="54"/>
                    </a:cxn>
                    <a:cxn ang="0">
                      <a:pos x="39" y="32"/>
                    </a:cxn>
                    <a:cxn ang="0">
                      <a:pos x="38" y="17"/>
                    </a:cxn>
                    <a:cxn ang="0">
                      <a:pos x="33" y="5"/>
                    </a:cxn>
                    <a:cxn ang="0">
                      <a:pos x="27" y="0"/>
                    </a:cxn>
                    <a:cxn ang="0">
                      <a:pos x="27" y="0"/>
                    </a:cxn>
                    <a:cxn ang="0">
                      <a:pos x="27" y="0"/>
                    </a:cxn>
                  </a:cxnLst>
                  <a:rect l="0" t="0" r="r" b="b"/>
                  <a:pathLst>
                    <a:path w="39" h="61">
                      <a:moveTo>
                        <a:pt x="27" y="0"/>
                      </a:moveTo>
                      <a:lnTo>
                        <a:pt x="20" y="7"/>
                      </a:lnTo>
                      <a:lnTo>
                        <a:pt x="6" y="12"/>
                      </a:lnTo>
                      <a:lnTo>
                        <a:pt x="0" y="19"/>
                      </a:lnTo>
                      <a:lnTo>
                        <a:pt x="7" y="47"/>
                      </a:lnTo>
                      <a:lnTo>
                        <a:pt x="14" y="61"/>
                      </a:lnTo>
                      <a:lnTo>
                        <a:pt x="29" y="59"/>
                      </a:lnTo>
                      <a:lnTo>
                        <a:pt x="35" y="54"/>
                      </a:lnTo>
                      <a:lnTo>
                        <a:pt x="39" y="32"/>
                      </a:lnTo>
                      <a:lnTo>
                        <a:pt x="38" y="17"/>
                      </a:lnTo>
                      <a:lnTo>
                        <a:pt x="33" y="5"/>
                      </a:lnTo>
                      <a:lnTo>
                        <a:pt x="27" y="0"/>
                      </a:lnTo>
                      <a:lnTo>
                        <a:pt x="27" y="0"/>
                      </a:lnTo>
                      <a:lnTo>
                        <a:pt x="27"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3" name="Freeform 342"/>
                <p:cNvSpPr>
                  <a:spLocks/>
                </p:cNvSpPr>
                <p:nvPr/>
              </p:nvSpPr>
              <p:spPr bwMode="auto">
                <a:xfrm>
                  <a:off x="4322752" y="4184645"/>
                  <a:ext cx="25400" cy="68262"/>
                </a:xfrm>
                <a:custGeom>
                  <a:avLst/>
                  <a:gdLst/>
                  <a:ahLst/>
                  <a:cxnLst>
                    <a:cxn ang="0">
                      <a:pos x="5" y="0"/>
                    </a:cxn>
                    <a:cxn ang="0">
                      <a:pos x="8" y="21"/>
                    </a:cxn>
                    <a:cxn ang="0">
                      <a:pos x="6" y="32"/>
                    </a:cxn>
                    <a:cxn ang="0">
                      <a:pos x="0" y="43"/>
                    </a:cxn>
                    <a:cxn ang="0">
                      <a:pos x="12" y="34"/>
                    </a:cxn>
                    <a:cxn ang="0">
                      <a:pos x="16" y="18"/>
                    </a:cxn>
                    <a:cxn ang="0">
                      <a:pos x="13" y="3"/>
                    </a:cxn>
                    <a:cxn ang="0">
                      <a:pos x="5" y="0"/>
                    </a:cxn>
                    <a:cxn ang="0">
                      <a:pos x="5" y="0"/>
                    </a:cxn>
                    <a:cxn ang="0">
                      <a:pos x="5" y="0"/>
                    </a:cxn>
                  </a:cxnLst>
                  <a:rect l="0" t="0" r="r" b="b"/>
                  <a:pathLst>
                    <a:path w="16" h="43">
                      <a:moveTo>
                        <a:pt x="5" y="0"/>
                      </a:moveTo>
                      <a:lnTo>
                        <a:pt x="8" y="21"/>
                      </a:lnTo>
                      <a:lnTo>
                        <a:pt x="6" y="32"/>
                      </a:lnTo>
                      <a:lnTo>
                        <a:pt x="0" y="43"/>
                      </a:lnTo>
                      <a:lnTo>
                        <a:pt x="12" y="34"/>
                      </a:lnTo>
                      <a:lnTo>
                        <a:pt x="16" y="18"/>
                      </a:lnTo>
                      <a:lnTo>
                        <a:pt x="13" y="3"/>
                      </a:lnTo>
                      <a:lnTo>
                        <a:pt x="5" y="0"/>
                      </a:lnTo>
                      <a:lnTo>
                        <a:pt x="5" y="0"/>
                      </a:lnTo>
                      <a:lnTo>
                        <a:pt x="5"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4" name="Freeform 343"/>
                <p:cNvSpPr>
                  <a:spLocks/>
                </p:cNvSpPr>
                <p:nvPr/>
              </p:nvSpPr>
              <p:spPr bwMode="auto">
                <a:xfrm>
                  <a:off x="4337039" y="4187820"/>
                  <a:ext cx="34925" cy="65087"/>
                </a:xfrm>
                <a:custGeom>
                  <a:avLst/>
                  <a:gdLst/>
                  <a:ahLst/>
                  <a:cxnLst>
                    <a:cxn ang="0">
                      <a:pos x="16" y="4"/>
                    </a:cxn>
                    <a:cxn ang="0">
                      <a:pos x="16" y="13"/>
                    </a:cxn>
                    <a:cxn ang="0">
                      <a:pos x="14" y="24"/>
                    </a:cxn>
                    <a:cxn ang="0">
                      <a:pos x="7" y="30"/>
                    </a:cxn>
                    <a:cxn ang="0">
                      <a:pos x="0" y="41"/>
                    </a:cxn>
                    <a:cxn ang="0">
                      <a:pos x="12" y="33"/>
                    </a:cxn>
                    <a:cxn ang="0">
                      <a:pos x="20" y="20"/>
                    </a:cxn>
                    <a:cxn ang="0">
                      <a:pos x="22" y="11"/>
                    </a:cxn>
                    <a:cxn ang="0">
                      <a:pos x="16" y="0"/>
                    </a:cxn>
                    <a:cxn ang="0">
                      <a:pos x="16" y="4"/>
                    </a:cxn>
                    <a:cxn ang="0">
                      <a:pos x="16" y="4"/>
                    </a:cxn>
                    <a:cxn ang="0">
                      <a:pos x="16" y="4"/>
                    </a:cxn>
                  </a:cxnLst>
                  <a:rect l="0" t="0" r="r" b="b"/>
                  <a:pathLst>
                    <a:path w="22" h="41">
                      <a:moveTo>
                        <a:pt x="16" y="4"/>
                      </a:moveTo>
                      <a:lnTo>
                        <a:pt x="16" y="13"/>
                      </a:lnTo>
                      <a:lnTo>
                        <a:pt x="14" y="24"/>
                      </a:lnTo>
                      <a:lnTo>
                        <a:pt x="7" y="30"/>
                      </a:lnTo>
                      <a:lnTo>
                        <a:pt x="0" y="41"/>
                      </a:lnTo>
                      <a:lnTo>
                        <a:pt x="12" y="33"/>
                      </a:lnTo>
                      <a:lnTo>
                        <a:pt x="20" y="20"/>
                      </a:lnTo>
                      <a:lnTo>
                        <a:pt x="22" y="11"/>
                      </a:lnTo>
                      <a:lnTo>
                        <a:pt x="16" y="0"/>
                      </a:lnTo>
                      <a:lnTo>
                        <a:pt x="16" y="4"/>
                      </a:lnTo>
                      <a:lnTo>
                        <a:pt x="16" y="4"/>
                      </a:lnTo>
                      <a:lnTo>
                        <a:pt x="16" y="4"/>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5" name="Freeform 344"/>
                <p:cNvSpPr>
                  <a:spLocks/>
                </p:cNvSpPr>
                <p:nvPr/>
              </p:nvSpPr>
              <p:spPr bwMode="auto">
                <a:xfrm>
                  <a:off x="4414827" y="3816345"/>
                  <a:ext cx="79375" cy="315912"/>
                </a:xfrm>
                <a:custGeom>
                  <a:avLst/>
                  <a:gdLst/>
                  <a:ahLst/>
                  <a:cxnLst>
                    <a:cxn ang="0">
                      <a:pos x="43" y="13"/>
                    </a:cxn>
                    <a:cxn ang="0">
                      <a:pos x="25" y="44"/>
                    </a:cxn>
                    <a:cxn ang="0">
                      <a:pos x="5" y="178"/>
                    </a:cxn>
                    <a:cxn ang="0">
                      <a:pos x="0" y="199"/>
                    </a:cxn>
                    <a:cxn ang="0">
                      <a:pos x="12" y="187"/>
                    </a:cxn>
                    <a:cxn ang="0">
                      <a:pos x="15" y="128"/>
                    </a:cxn>
                    <a:cxn ang="0">
                      <a:pos x="44" y="38"/>
                    </a:cxn>
                    <a:cxn ang="0">
                      <a:pos x="50" y="0"/>
                    </a:cxn>
                    <a:cxn ang="0">
                      <a:pos x="43" y="13"/>
                    </a:cxn>
                    <a:cxn ang="0">
                      <a:pos x="43" y="13"/>
                    </a:cxn>
                    <a:cxn ang="0">
                      <a:pos x="43" y="13"/>
                    </a:cxn>
                  </a:cxnLst>
                  <a:rect l="0" t="0" r="r" b="b"/>
                  <a:pathLst>
                    <a:path w="50" h="199">
                      <a:moveTo>
                        <a:pt x="43" y="13"/>
                      </a:moveTo>
                      <a:lnTo>
                        <a:pt x="25" y="44"/>
                      </a:lnTo>
                      <a:lnTo>
                        <a:pt x="5" y="178"/>
                      </a:lnTo>
                      <a:lnTo>
                        <a:pt x="0" y="199"/>
                      </a:lnTo>
                      <a:lnTo>
                        <a:pt x="12" y="187"/>
                      </a:lnTo>
                      <a:lnTo>
                        <a:pt x="15" y="128"/>
                      </a:lnTo>
                      <a:lnTo>
                        <a:pt x="44" y="38"/>
                      </a:lnTo>
                      <a:lnTo>
                        <a:pt x="50" y="0"/>
                      </a:lnTo>
                      <a:lnTo>
                        <a:pt x="43" y="13"/>
                      </a:lnTo>
                      <a:lnTo>
                        <a:pt x="43" y="13"/>
                      </a:lnTo>
                      <a:lnTo>
                        <a:pt x="43" y="13"/>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6" name="Freeform 345"/>
                <p:cNvSpPr>
                  <a:spLocks/>
                </p:cNvSpPr>
                <p:nvPr/>
              </p:nvSpPr>
              <p:spPr bwMode="auto">
                <a:xfrm>
                  <a:off x="5797539" y="3470270"/>
                  <a:ext cx="50800" cy="334962"/>
                </a:xfrm>
                <a:custGeom>
                  <a:avLst/>
                  <a:gdLst/>
                  <a:ahLst/>
                  <a:cxnLst>
                    <a:cxn ang="0">
                      <a:pos x="23" y="0"/>
                    </a:cxn>
                    <a:cxn ang="0">
                      <a:pos x="13" y="90"/>
                    </a:cxn>
                    <a:cxn ang="0">
                      <a:pos x="32" y="162"/>
                    </a:cxn>
                    <a:cxn ang="0">
                      <a:pos x="5" y="211"/>
                    </a:cxn>
                    <a:cxn ang="0">
                      <a:pos x="8" y="159"/>
                    </a:cxn>
                    <a:cxn ang="0">
                      <a:pos x="0" y="108"/>
                    </a:cxn>
                    <a:cxn ang="0">
                      <a:pos x="10" y="67"/>
                    </a:cxn>
                    <a:cxn ang="0">
                      <a:pos x="17" y="6"/>
                    </a:cxn>
                    <a:cxn ang="0">
                      <a:pos x="23" y="0"/>
                    </a:cxn>
                    <a:cxn ang="0">
                      <a:pos x="23" y="0"/>
                    </a:cxn>
                    <a:cxn ang="0">
                      <a:pos x="23" y="0"/>
                    </a:cxn>
                  </a:cxnLst>
                  <a:rect l="0" t="0" r="r" b="b"/>
                  <a:pathLst>
                    <a:path w="32" h="211">
                      <a:moveTo>
                        <a:pt x="23" y="0"/>
                      </a:moveTo>
                      <a:lnTo>
                        <a:pt x="13" y="90"/>
                      </a:lnTo>
                      <a:lnTo>
                        <a:pt x="32" y="162"/>
                      </a:lnTo>
                      <a:lnTo>
                        <a:pt x="5" y="211"/>
                      </a:lnTo>
                      <a:lnTo>
                        <a:pt x="8" y="159"/>
                      </a:lnTo>
                      <a:lnTo>
                        <a:pt x="0" y="108"/>
                      </a:lnTo>
                      <a:lnTo>
                        <a:pt x="10" y="67"/>
                      </a:lnTo>
                      <a:lnTo>
                        <a:pt x="17" y="6"/>
                      </a:lnTo>
                      <a:lnTo>
                        <a:pt x="23" y="0"/>
                      </a:lnTo>
                      <a:lnTo>
                        <a:pt x="23" y="0"/>
                      </a:lnTo>
                      <a:lnTo>
                        <a:pt x="23"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7" name="Freeform 346"/>
                <p:cNvSpPr>
                  <a:spLocks/>
                </p:cNvSpPr>
                <p:nvPr/>
              </p:nvSpPr>
              <p:spPr bwMode="auto">
                <a:xfrm>
                  <a:off x="3492489" y="2922583"/>
                  <a:ext cx="71437" cy="60325"/>
                </a:xfrm>
                <a:custGeom>
                  <a:avLst/>
                  <a:gdLst/>
                  <a:ahLst/>
                  <a:cxnLst>
                    <a:cxn ang="0">
                      <a:pos x="0" y="37"/>
                    </a:cxn>
                    <a:cxn ang="0">
                      <a:pos x="6" y="31"/>
                    </a:cxn>
                    <a:cxn ang="0">
                      <a:pos x="15" y="25"/>
                    </a:cxn>
                    <a:cxn ang="0">
                      <a:pos x="18" y="17"/>
                    </a:cxn>
                    <a:cxn ang="0">
                      <a:pos x="23" y="21"/>
                    </a:cxn>
                    <a:cxn ang="0">
                      <a:pos x="29" y="17"/>
                    </a:cxn>
                    <a:cxn ang="0">
                      <a:pos x="35" y="11"/>
                    </a:cxn>
                    <a:cxn ang="0">
                      <a:pos x="36" y="0"/>
                    </a:cxn>
                    <a:cxn ang="0">
                      <a:pos x="38" y="15"/>
                    </a:cxn>
                    <a:cxn ang="0">
                      <a:pos x="45" y="3"/>
                    </a:cxn>
                    <a:cxn ang="0">
                      <a:pos x="45" y="22"/>
                    </a:cxn>
                    <a:cxn ang="0">
                      <a:pos x="42" y="28"/>
                    </a:cxn>
                    <a:cxn ang="0">
                      <a:pos x="36" y="33"/>
                    </a:cxn>
                    <a:cxn ang="0">
                      <a:pos x="25" y="38"/>
                    </a:cxn>
                    <a:cxn ang="0">
                      <a:pos x="13" y="36"/>
                    </a:cxn>
                    <a:cxn ang="0">
                      <a:pos x="6" y="37"/>
                    </a:cxn>
                    <a:cxn ang="0">
                      <a:pos x="0" y="37"/>
                    </a:cxn>
                    <a:cxn ang="0">
                      <a:pos x="0" y="37"/>
                    </a:cxn>
                    <a:cxn ang="0">
                      <a:pos x="0" y="37"/>
                    </a:cxn>
                  </a:cxnLst>
                  <a:rect l="0" t="0" r="r" b="b"/>
                  <a:pathLst>
                    <a:path w="45" h="38">
                      <a:moveTo>
                        <a:pt x="0" y="37"/>
                      </a:moveTo>
                      <a:lnTo>
                        <a:pt x="6" y="31"/>
                      </a:lnTo>
                      <a:lnTo>
                        <a:pt x="15" y="25"/>
                      </a:lnTo>
                      <a:lnTo>
                        <a:pt x="18" y="17"/>
                      </a:lnTo>
                      <a:lnTo>
                        <a:pt x="23" y="21"/>
                      </a:lnTo>
                      <a:lnTo>
                        <a:pt x="29" y="17"/>
                      </a:lnTo>
                      <a:lnTo>
                        <a:pt x="35" y="11"/>
                      </a:lnTo>
                      <a:lnTo>
                        <a:pt x="36" y="0"/>
                      </a:lnTo>
                      <a:lnTo>
                        <a:pt x="38" y="15"/>
                      </a:lnTo>
                      <a:lnTo>
                        <a:pt x="45" y="3"/>
                      </a:lnTo>
                      <a:lnTo>
                        <a:pt x="45" y="22"/>
                      </a:lnTo>
                      <a:lnTo>
                        <a:pt x="42" y="28"/>
                      </a:lnTo>
                      <a:lnTo>
                        <a:pt x="36" y="33"/>
                      </a:lnTo>
                      <a:lnTo>
                        <a:pt x="25" y="38"/>
                      </a:lnTo>
                      <a:lnTo>
                        <a:pt x="13" y="36"/>
                      </a:lnTo>
                      <a:lnTo>
                        <a:pt x="6" y="37"/>
                      </a:lnTo>
                      <a:lnTo>
                        <a:pt x="0" y="37"/>
                      </a:lnTo>
                      <a:lnTo>
                        <a:pt x="0" y="37"/>
                      </a:lnTo>
                      <a:lnTo>
                        <a:pt x="0" y="37"/>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8" name="Freeform 347"/>
                <p:cNvSpPr>
                  <a:spLocks/>
                </p:cNvSpPr>
                <p:nvPr/>
              </p:nvSpPr>
              <p:spPr bwMode="auto">
                <a:xfrm>
                  <a:off x="3513127" y="2946395"/>
                  <a:ext cx="53975" cy="65087"/>
                </a:xfrm>
                <a:custGeom>
                  <a:avLst/>
                  <a:gdLst/>
                  <a:ahLst/>
                  <a:cxnLst>
                    <a:cxn ang="0">
                      <a:pos x="0" y="20"/>
                    </a:cxn>
                    <a:cxn ang="0">
                      <a:pos x="15" y="24"/>
                    </a:cxn>
                    <a:cxn ang="0">
                      <a:pos x="32" y="41"/>
                    </a:cxn>
                    <a:cxn ang="0">
                      <a:pos x="29" y="27"/>
                    </a:cxn>
                    <a:cxn ang="0">
                      <a:pos x="28" y="15"/>
                    </a:cxn>
                    <a:cxn ang="0">
                      <a:pos x="34" y="0"/>
                    </a:cxn>
                    <a:cxn ang="0">
                      <a:pos x="22" y="16"/>
                    </a:cxn>
                    <a:cxn ang="0">
                      <a:pos x="0" y="20"/>
                    </a:cxn>
                    <a:cxn ang="0">
                      <a:pos x="0" y="20"/>
                    </a:cxn>
                    <a:cxn ang="0">
                      <a:pos x="0" y="20"/>
                    </a:cxn>
                  </a:cxnLst>
                  <a:rect l="0" t="0" r="r" b="b"/>
                  <a:pathLst>
                    <a:path w="34" h="41">
                      <a:moveTo>
                        <a:pt x="0" y="20"/>
                      </a:moveTo>
                      <a:lnTo>
                        <a:pt x="15" y="24"/>
                      </a:lnTo>
                      <a:lnTo>
                        <a:pt x="32" y="41"/>
                      </a:lnTo>
                      <a:lnTo>
                        <a:pt x="29" y="27"/>
                      </a:lnTo>
                      <a:lnTo>
                        <a:pt x="28" y="15"/>
                      </a:lnTo>
                      <a:lnTo>
                        <a:pt x="34" y="0"/>
                      </a:lnTo>
                      <a:lnTo>
                        <a:pt x="22" y="16"/>
                      </a:lnTo>
                      <a:lnTo>
                        <a:pt x="0" y="20"/>
                      </a:lnTo>
                      <a:lnTo>
                        <a:pt x="0" y="20"/>
                      </a:lnTo>
                      <a:lnTo>
                        <a:pt x="0" y="2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69" name="Freeform 348"/>
                <p:cNvSpPr>
                  <a:spLocks/>
                </p:cNvSpPr>
                <p:nvPr/>
              </p:nvSpPr>
              <p:spPr bwMode="auto">
                <a:xfrm>
                  <a:off x="3389302" y="2833683"/>
                  <a:ext cx="127000" cy="158750"/>
                </a:xfrm>
                <a:custGeom>
                  <a:avLst/>
                  <a:gdLst/>
                  <a:ahLst/>
                  <a:cxnLst>
                    <a:cxn ang="0">
                      <a:pos x="76" y="90"/>
                    </a:cxn>
                    <a:cxn ang="0">
                      <a:pos x="63" y="98"/>
                    </a:cxn>
                    <a:cxn ang="0">
                      <a:pos x="47" y="100"/>
                    </a:cxn>
                    <a:cxn ang="0">
                      <a:pos x="37" y="98"/>
                    </a:cxn>
                    <a:cxn ang="0">
                      <a:pos x="21" y="83"/>
                    </a:cxn>
                    <a:cxn ang="0">
                      <a:pos x="9" y="65"/>
                    </a:cxn>
                    <a:cxn ang="0">
                      <a:pos x="3" y="40"/>
                    </a:cxn>
                    <a:cxn ang="0">
                      <a:pos x="0" y="22"/>
                    </a:cxn>
                    <a:cxn ang="0">
                      <a:pos x="0" y="3"/>
                    </a:cxn>
                    <a:cxn ang="0">
                      <a:pos x="13" y="0"/>
                    </a:cxn>
                    <a:cxn ang="0">
                      <a:pos x="6" y="7"/>
                    </a:cxn>
                    <a:cxn ang="0">
                      <a:pos x="7" y="33"/>
                    </a:cxn>
                    <a:cxn ang="0">
                      <a:pos x="14" y="53"/>
                    </a:cxn>
                    <a:cxn ang="0">
                      <a:pos x="20" y="68"/>
                    </a:cxn>
                    <a:cxn ang="0">
                      <a:pos x="26" y="79"/>
                    </a:cxn>
                    <a:cxn ang="0">
                      <a:pos x="38" y="91"/>
                    </a:cxn>
                    <a:cxn ang="0">
                      <a:pos x="49" y="96"/>
                    </a:cxn>
                    <a:cxn ang="0">
                      <a:pos x="69" y="91"/>
                    </a:cxn>
                    <a:cxn ang="0">
                      <a:pos x="80" y="87"/>
                    </a:cxn>
                    <a:cxn ang="0">
                      <a:pos x="76" y="90"/>
                    </a:cxn>
                    <a:cxn ang="0">
                      <a:pos x="76" y="90"/>
                    </a:cxn>
                    <a:cxn ang="0">
                      <a:pos x="76" y="90"/>
                    </a:cxn>
                  </a:cxnLst>
                  <a:rect l="0" t="0" r="r" b="b"/>
                  <a:pathLst>
                    <a:path w="80" h="100">
                      <a:moveTo>
                        <a:pt x="76" y="90"/>
                      </a:moveTo>
                      <a:lnTo>
                        <a:pt x="63" y="98"/>
                      </a:lnTo>
                      <a:lnTo>
                        <a:pt x="47" y="100"/>
                      </a:lnTo>
                      <a:lnTo>
                        <a:pt x="37" y="98"/>
                      </a:lnTo>
                      <a:lnTo>
                        <a:pt x="21" y="83"/>
                      </a:lnTo>
                      <a:lnTo>
                        <a:pt x="9" y="65"/>
                      </a:lnTo>
                      <a:lnTo>
                        <a:pt x="3" y="40"/>
                      </a:lnTo>
                      <a:lnTo>
                        <a:pt x="0" y="22"/>
                      </a:lnTo>
                      <a:lnTo>
                        <a:pt x="0" y="3"/>
                      </a:lnTo>
                      <a:lnTo>
                        <a:pt x="13" y="0"/>
                      </a:lnTo>
                      <a:lnTo>
                        <a:pt x="6" y="7"/>
                      </a:lnTo>
                      <a:lnTo>
                        <a:pt x="7" y="33"/>
                      </a:lnTo>
                      <a:lnTo>
                        <a:pt x="14" y="53"/>
                      </a:lnTo>
                      <a:lnTo>
                        <a:pt x="20" y="68"/>
                      </a:lnTo>
                      <a:lnTo>
                        <a:pt x="26" y="79"/>
                      </a:lnTo>
                      <a:lnTo>
                        <a:pt x="38" y="91"/>
                      </a:lnTo>
                      <a:lnTo>
                        <a:pt x="49" y="96"/>
                      </a:lnTo>
                      <a:lnTo>
                        <a:pt x="69" y="91"/>
                      </a:lnTo>
                      <a:lnTo>
                        <a:pt x="80" y="87"/>
                      </a:lnTo>
                      <a:lnTo>
                        <a:pt x="76" y="90"/>
                      </a:lnTo>
                      <a:lnTo>
                        <a:pt x="76" y="90"/>
                      </a:lnTo>
                      <a:lnTo>
                        <a:pt x="76" y="9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0" name="Freeform 349"/>
                <p:cNvSpPr>
                  <a:spLocks/>
                </p:cNvSpPr>
                <p:nvPr/>
              </p:nvSpPr>
              <p:spPr bwMode="auto">
                <a:xfrm>
                  <a:off x="3409939" y="2824158"/>
                  <a:ext cx="123825" cy="63500"/>
                </a:xfrm>
                <a:custGeom>
                  <a:avLst/>
                  <a:gdLst/>
                  <a:ahLst/>
                  <a:cxnLst>
                    <a:cxn ang="0">
                      <a:pos x="0" y="8"/>
                    </a:cxn>
                    <a:cxn ang="0">
                      <a:pos x="12" y="18"/>
                    </a:cxn>
                    <a:cxn ang="0">
                      <a:pos x="30" y="29"/>
                    </a:cxn>
                    <a:cxn ang="0">
                      <a:pos x="52" y="35"/>
                    </a:cxn>
                    <a:cxn ang="0">
                      <a:pos x="69" y="40"/>
                    </a:cxn>
                    <a:cxn ang="0">
                      <a:pos x="78" y="19"/>
                    </a:cxn>
                    <a:cxn ang="0">
                      <a:pos x="62" y="0"/>
                    </a:cxn>
                    <a:cxn ang="0">
                      <a:pos x="47" y="3"/>
                    </a:cxn>
                    <a:cxn ang="0">
                      <a:pos x="39" y="15"/>
                    </a:cxn>
                    <a:cxn ang="0">
                      <a:pos x="23" y="15"/>
                    </a:cxn>
                    <a:cxn ang="0">
                      <a:pos x="4" y="6"/>
                    </a:cxn>
                    <a:cxn ang="0">
                      <a:pos x="0" y="8"/>
                    </a:cxn>
                    <a:cxn ang="0">
                      <a:pos x="0" y="8"/>
                    </a:cxn>
                    <a:cxn ang="0">
                      <a:pos x="0" y="8"/>
                    </a:cxn>
                  </a:cxnLst>
                  <a:rect l="0" t="0" r="r" b="b"/>
                  <a:pathLst>
                    <a:path w="78" h="40">
                      <a:moveTo>
                        <a:pt x="0" y="8"/>
                      </a:moveTo>
                      <a:lnTo>
                        <a:pt x="12" y="18"/>
                      </a:lnTo>
                      <a:lnTo>
                        <a:pt x="30" y="29"/>
                      </a:lnTo>
                      <a:lnTo>
                        <a:pt x="52" y="35"/>
                      </a:lnTo>
                      <a:lnTo>
                        <a:pt x="69" y="40"/>
                      </a:lnTo>
                      <a:lnTo>
                        <a:pt x="78" y="19"/>
                      </a:lnTo>
                      <a:lnTo>
                        <a:pt x="62" y="0"/>
                      </a:lnTo>
                      <a:lnTo>
                        <a:pt x="47" y="3"/>
                      </a:lnTo>
                      <a:lnTo>
                        <a:pt x="39" y="15"/>
                      </a:lnTo>
                      <a:lnTo>
                        <a:pt x="23" y="15"/>
                      </a:lnTo>
                      <a:lnTo>
                        <a:pt x="4" y="6"/>
                      </a:lnTo>
                      <a:lnTo>
                        <a:pt x="0" y="8"/>
                      </a:lnTo>
                      <a:lnTo>
                        <a:pt x="0" y="8"/>
                      </a:lnTo>
                      <a:lnTo>
                        <a:pt x="0" y="8"/>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1" name="Freeform 350"/>
                <p:cNvSpPr>
                  <a:spLocks/>
                </p:cNvSpPr>
                <p:nvPr/>
              </p:nvSpPr>
              <p:spPr bwMode="auto">
                <a:xfrm>
                  <a:off x="3281352" y="2965445"/>
                  <a:ext cx="53975" cy="57150"/>
                </a:xfrm>
                <a:custGeom>
                  <a:avLst/>
                  <a:gdLst/>
                  <a:ahLst/>
                  <a:cxnLst>
                    <a:cxn ang="0">
                      <a:pos x="9" y="0"/>
                    </a:cxn>
                    <a:cxn ang="0">
                      <a:pos x="2" y="10"/>
                    </a:cxn>
                    <a:cxn ang="0">
                      <a:pos x="4" y="19"/>
                    </a:cxn>
                    <a:cxn ang="0">
                      <a:pos x="0" y="19"/>
                    </a:cxn>
                    <a:cxn ang="0">
                      <a:pos x="1" y="23"/>
                    </a:cxn>
                    <a:cxn ang="0">
                      <a:pos x="12" y="22"/>
                    </a:cxn>
                    <a:cxn ang="0">
                      <a:pos x="17" y="22"/>
                    </a:cxn>
                    <a:cxn ang="0">
                      <a:pos x="17" y="25"/>
                    </a:cxn>
                    <a:cxn ang="0">
                      <a:pos x="11" y="26"/>
                    </a:cxn>
                    <a:cxn ang="0">
                      <a:pos x="12" y="33"/>
                    </a:cxn>
                    <a:cxn ang="0">
                      <a:pos x="21" y="36"/>
                    </a:cxn>
                    <a:cxn ang="0">
                      <a:pos x="30" y="33"/>
                    </a:cxn>
                    <a:cxn ang="0">
                      <a:pos x="32" y="29"/>
                    </a:cxn>
                    <a:cxn ang="0">
                      <a:pos x="32" y="26"/>
                    </a:cxn>
                    <a:cxn ang="0">
                      <a:pos x="34" y="25"/>
                    </a:cxn>
                    <a:cxn ang="0">
                      <a:pos x="32" y="10"/>
                    </a:cxn>
                    <a:cxn ang="0">
                      <a:pos x="27" y="7"/>
                    </a:cxn>
                    <a:cxn ang="0">
                      <a:pos x="27" y="19"/>
                    </a:cxn>
                    <a:cxn ang="0">
                      <a:pos x="24" y="20"/>
                    </a:cxn>
                    <a:cxn ang="0">
                      <a:pos x="16" y="18"/>
                    </a:cxn>
                    <a:cxn ang="0">
                      <a:pos x="6" y="18"/>
                    </a:cxn>
                    <a:cxn ang="0">
                      <a:pos x="5" y="12"/>
                    </a:cxn>
                    <a:cxn ang="0">
                      <a:pos x="8" y="5"/>
                    </a:cxn>
                    <a:cxn ang="0">
                      <a:pos x="9" y="0"/>
                    </a:cxn>
                    <a:cxn ang="0">
                      <a:pos x="9" y="0"/>
                    </a:cxn>
                    <a:cxn ang="0">
                      <a:pos x="9" y="0"/>
                    </a:cxn>
                  </a:cxnLst>
                  <a:rect l="0" t="0" r="r" b="b"/>
                  <a:pathLst>
                    <a:path w="34" h="36">
                      <a:moveTo>
                        <a:pt x="9" y="0"/>
                      </a:moveTo>
                      <a:lnTo>
                        <a:pt x="2" y="10"/>
                      </a:lnTo>
                      <a:lnTo>
                        <a:pt x="4" y="19"/>
                      </a:lnTo>
                      <a:lnTo>
                        <a:pt x="0" y="19"/>
                      </a:lnTo>
                      <a:lnTo>
                        <a:pt x="1" y="23"/>
                      </a:lnTo>
                      <a:lnTo>
                        <a:pt x="12" y="22"/>
                      </a:lnTo>
                      <a:lnTo>
                        <a:pt x="17" y="22"/>
                      </a:lnTo>
                      <a:lnTo>
                        <a:pt x="17" y="25"/>
                      </a:lnTo>
                      <a:lnTo>
                        <a:pt x="11" y="26"/>
                      </a:lnTo>
                      <a:lnTo>
                        <a:pt x="12" y="33"/>
                      </a:lnTo>
                      <a:lnTo>
                        <a:pt x="21" y="36"/>
                      </a:lnTo>
                      <a:lnTo>
                        <a:pt x="30" y="33"/>
                      </a:lnTo>
                      <a:lnTo>
                        <a:pt x="32" y="29"/>
                      </a:lnTo>
                      <a:lnTo>
                        <a:pt x="32" y="26"/>
                      </a:lnTo>
                      <a:lnTo>
                        <a:pt x="34" y="25"/>
                      </a:lnTo>
                      <a:lnTo>
                        <a:pt x="32" y="10"/>
                      </a:lnTo>
                      <a:lnTo>
                        <a:pt x="27" y="7"/>
                      </a:lnTo>
                      <a:lnTo>
                        <a:pt x="27" y="19"/>
                      </a:lnTo>
                      <a:lnTo>
                        <a:pt x="24" y="20"/>
                      </a:lnTo>
                      <a:lnTo>
                        <a:pt x="16" y="18"/>
                      </a:lnTo>
                      <a:lnTo>
                        <a:pt x="6" y="18"/>
                      </a:lnTo>
                      <a:lnTo>
                        <a:pt x="5" y="12"/>
                      </a:lnTo>
                      <a:lnTo>
                        <a:pt x="8" y="5"/>
                      </a:lnTo>
                      <a:lnTo>
                        <a:pt x="9" y="0"/>
                      </a:lnTo>
                      <a:lnTo>
                        <a:pt x="9" y="0"/>
                      </a:lnTo>
                      <a:lnTo>
                        <a:pt x="9"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2" name="Freeform 351"/>
                <p:cNvSpPr>
                  <a:spLocks/>
                </p:cNvSpPr>
                <p:nvPr/>
              </p:nvSpPr>
              <p:spPr bwMode="auto">
                <a:xfrm>
                  <a:off x="3321039" y="2941633"/>
                  <a:ext cx="66675" cy="147637"/>
                </a:xfrm>
                <a:custGeom>
                  <a:avLst/>
                  <a:gdLst/>
                  <a:ahLst/>
                  <a:cxnLst>
                    <a:cxn ang="0">
                      <a:pos x="8" y="16"/>
                    </a:cxn>
                    <a:cxn ang="0">
                      <a:pos x="12" y="30"/>
                    </a:cxn>
                    <a:cxn ang="0">
                      <a:pos x="10" y="41"/>
                    </a:cxn>
                    <a:cxn ang="0">
                      <a:pos x="10" y="50"/>
                    </a:cxn>
                    <a:cxn ang="0">
                      <a:pos x="6" y="56"/>
                    </a:cxn>
                    <a:cxn ang="0">
                      <a:pos x="0" y="62"/>
                    </a:cxn>
                    <a:cxn ang="0">
                      <a:pos x="7" y="61"/>
                    </a:cxn>
                    <a:cxn ang="0">
                      <a:pos x="13" y="50"/>
                    </a:cxn>
                    <a:cxn ang="0">
                      <a:pos x="14" y="43"/>
                    </a:cxn>
                    <a:cxn ang="0">
                      <a:pos x="19" y="44"/>
                    </a:cxn>
                    <a:cxn ang="0">
                      <a:pos x="18" y="66"/>
                    </a:cxn>
                    <a:cxn ang="0">
                      <a:pos x="14" y="79"/>
                    </a:cxn>
                    <a:cxn ang="0">
                      <a:pos x="11" y="93"/>
                    </a:cxn>
                    <a:cxn ang="0">
                      <a:pos x="25" y="66"/>
                    </a:cxn>
                    <a:cxn ang="0">
                      <a:pos x="42" y="57"/>
                    </a:cxn>
                    <a:cxn ang="0">
                      <a:pos x="29" y="56"/>
                    </a:cxn>
                    <a:cxn ang="0">
                      <a:pos x="23" y="42"/>
                    </a:cxn>
                    <a:cxn ang="0">
                      <a:pos x="27" y="29"/>
                    </a:cxn>
                    <a:cxn ang="0">
                      <a:pos x="25" y="9"/>
                    </a:cxn>
                    <a:cxn ang="0">
                      <a:pos x="15" y="0"/>
                    </a:cxn>
                    <a:cxn ang="0">
                      <a:pos x="15" y="9"/>
                    </a:cxn>
                    <a:cxn ang="0">
                      <a:pos x="9" y="8"/>
                    </a:cxn>
                    <a:cxn ang="0">
                      <a:pos x="8" y="16"/>
                    </a:cxn>
                    <a:cxn ang="0">
                      <a:pos x="8" y="16"/>
                    </a:cxn>
                    <a:cxn ang="0">
                      <a:pos x="8" y="16"/>
                    </a:cxn>
                  </a:cxnLst>
                  <a:rect l="0" t="0" r="r" b="b"/>
                  <a:pathLst>
                    <a:path w="42" h="93">
                      <a:moveTo>
                        <a:pt x="8" y="16"/>
                      </a:moveTo>
                      <a:lnTo>
                        <a:pt x="12" y="30"/>
                      </a:lnTo>
                      <a:lnTo>
                        <a:pt x="10" y="41"/>
                      </a:lnTo>
                      <a:lnTo>
                        <a:pt x="10" y="50"/>
                      </a:lnTo>
                      <a:lnTo>
                        <a:pt x="6" y="56"/>
                      </a:lnTo>
                      <a:lnTo>
                        <a:pt x="0" y="62"/>
                      </a:lnTo>
                      <a:lnTo>
                        <a:pt x="7" y="61"/>
                      </a:lnTo>
                      <a:lnTo>
                        <a:pt x="13" y="50"/>
                      </a:lnTo>
                      <a:lnTo>
                        <a:pt x="14" y="43"/>
                      </a:lnTo>
                      <a:lnTo>
                        <a:pt x="19" y="44"/>
                      </a:lnTo>
                      <a:lnTo>
                        <a:pt x="18" y="66"/>
                      </a:lnTo>
                      <a:lnTo>
                        <a:pt x="14" y="79"/>
                      </a:lnTo>
                      <a:lnTo>
                        <a:pt x="11" y="93"/>
                      </a:lnTo>
                      <a:lnTo>
                        <a:pt x="25" y="66"/>
                      </a:lnTo>
                      <a:lnTo>
                        <a:pt x="42" y="57"/>
                      </a:lnTo>
                      <a:lnTo>
                        <a:pt x="29" y="56"/>
                      </a:lnTo>
                      <a:lnTo>
                        <a:pt x="23" y="42"/>
                      </a:lnTo>
                      <a:lnTo>
                        <a:pt x="27" y="29"/>
                      </a:lnTo>
                      <a:lnTo>
                        <a:pt x="25" y="9"/>
                      </a:lnTo>
                      <a:lnTo>
                        <a:pt x="15" y="0"/>
                      </a:lnTo>
                      <a:lnTo>
                        <a:pt x="15" y="9"/>
                      </a:lnTo>
                      <a:lnTo>
                        <a:pt x="9" y="8"/>
                      </a:lnTo>
                      <a:lnTo>
                        <a:pt x="8" y="16"/>
                      </a:lnTo>
                      <a:lnTo>
                        <a:pt x="8" y="16"/>
                      </a:lnTo>
                      <a:lnTo>
                        <a:pt x="8" y="16"/>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3" name="Freeform 353"/>
                <p:cNvSpPr>
                  <a:spLocks/>
                </p:cNvSpPr>
                <p:nvPr/>
              </p:nvSpPr>
              <p:spPr bwMode="auto">
                <a:xfrm>
                  <a:off x="3603614" y="3308345"/>
                  <a:ext cx="698500" cy="657225"/>
                </a:xfrm>
                <a:custGeom>
                  <a:avLst/>
                  <a:gdLst/>
                  <a:ahLst/>
                  <a:cxnLst>
                    <a:cxn ang="0">
                      <a:pos x="0" y="0"/>
                    </a:cxn>
                    <a:cxn ang="0">
                      <a:pos x="57" y="55"/>
                    </a:cxn>
                    <a:cxn ang="0">
                      <a:pos x="65" y="62"/>
                    </a:cxn>
                    <a:cxn ang="0">
                      <a:pos x="84" y="82"/>
                    </a:cxn>
                    <a:cxn ang="0">
                      <a:pos x="109" y="105"/>
                    </a:cxn>
                    <a:cxn ang="0">
                      <a:pos x="133" y="125"/>
                    </a:cxn>
                    <a:cxn ang="0">
                      <a:pos x="153" y="145"/>
                    </a:cxn>
                    <a:cxn ang="0">
                      <a:pos x="172" y="169"/>
                    </a:cxn>
                    <a:cxn ang="0">
                      <a:pos x="186" y="189"/>
                    </a:cxn>
                    <a:cxn ang="0">
                      <a:pos x="191" y="197"/>
                    </a:cxn>
                    <a:cxn ang="0">
                      <a:pos x="194" y="212"/>
                    </a:cxn>
                    <a:cxn ang="0">
                      <a:pos x="206" y="235"/>
                    </a:cxn>
                    <a:cxn ang="0">
                      <a:pos x="216" y="247"/>
                    </a:cxn>
                    <a:cxn ang="0">
                      <a:pos x="230" y="263"/>
                    </a:cxn>
                    <a:cxn ang="0">
                      <a:pos x="246" y="280"/>
                    </a:cxn>
                    <a:cxn ang="0">
                      <a:pos x="260" y="294"/>
                    </a:cxn>
                    <a:cxn ang="0">
                      <a:pos x="287" y="322"/>
                    </a:cxn>
                    <a:cxn ang="0">
                      <a:pos x="298" y="340"/>
                    </a:cxn>
                    <a:cxn ang="0">
                      <a:pos x="306" y="348"/>
                    </a:cxn>
                    <a:cxn ang="0">
                      <a:pos x="323" y="365"/>
                    </a:cxn>
                    <a:cxn ang="0">
                      <a:pos x="342" y="382"/>
                    </a:cxn>
                    <a:cxn ang="0">
                      <a:pos x="353" y="392"/>
                    </a:cxn>
                    <a:cxn ang="0">
                      <a:pos x="369" y="400"/>
                    </a:cxn>
                    <a:cxn ang="0">
                      <a:pos x="396" y="405"/>
                    </a:cxn>
                    <a:cxn ang="0">
                      <a:pos x="440" y="395"/>
                    </a:cxn>
                    <a:cxn ang="0">
                      <a:pos x="436" y="405"/>
                    </a:cxn>
                    <a:cxn ang="0">
                      <a:pos x="407" y="410"/>
                    </a:cxn>
                    <a:cxn ang="0">
                      <a:pos x="384" y="414"/>
                    </a:cxn>
                    <a:cxn ang="0">
                      <a:pos x="356" y="405"/>
                    </a:cxn>
                    <a:cxn ang="0">
                      <a:pos x="340" y="390"/>
                    </a:cxn>
                    <a:cxn ang="0">
                      <a:pos x="321" y="373"/>
                    </a:cxn>
                    <a:cxn ang="0">
                      <a:pos x="296" y="354"/>
                    </a:cxn>
                    <a:cxn ang="0">
                      <a:pos x="282" y="322"/>
                    </a:cxn>
                    <a:cxn ang="0">
                      <a:pos x="255" y="301"/>
                    </a:cxn>
                    <a:cxn ang="0">
                      <a:pos x="196" y="237"/>
                    </a:cxn>
                    <a:cxn ang="0">
                      <a:pos x="177" y="188"/>
                    </a:cxn>
                    <a:cxn ang="0">
                      <a:pos x="170" y="179"/>
                    </a:cxn>
                    <a:cxn ang="0">
                      <a:pos x="152" y="158"/>
                    </a:cxn>
                    <a:cxn ang="0">
                      <a:pos x="128" y="134"/>
                    </a:cxn>
                    <a:cxn ang="0">
                      <a:pos x="107" y="115"/>
                    </a:cxn>
                    <a:cxn ang="0">
                      <a:pos x="84" y="96"/>
                    </a:cxn>
                    <a:cxn ang="0">
                      <a:pos x="58" y="71"/>
                    </a:cxn>
                    <a:cxn ang="0">
                      <a:pos x="38" y="50"/>
                    </a:cxn>
                    <a:cxn ang="0">
                      <a:pos x="28" y="40"/>
                    </a:cxn>
                    <a:cxn ang="0">
                      <a:pos x="2" y="14"/>
                    </a:cxn>
                    <a:cxn ang="0">
                      <a:pos x="0" y="0"/>
                    </a:cxn>
                    <a:cxn ang="0">
                      <a:pos x="0" y="0"/>
                    </a:cxn>
                    <a:cxn ang="0">
                      <a:pos x="0" y="0"/>
                    </a:cxn>
                  </a:cxnLst>
                  <a:rect l="0" t="0" r="r" b="b"/>
                  <a:pathLst>
                    <a:path w="440" h="414">
                      <a:moveTo>
                        <a:pt x="0" y="0"/>
                      </a:moveTo>
                      <a:lnTo>
                        <a:pt x="57" y="55"/>
                      </a:lnTo>
                      <a:lnTo>
                        <a:pt x="65" y="62"/>
                      </a:lnTo>
                      <a:lnTo>
                        <a:pt x="84" y="82"/>
                      </a:lnTo>
                      <a:lnTo>
                        <a:pt x="109" y="105"/>
                      </a:lnTo>
                      <a:lnTo>
                        <a:pt x="133" y="125"/>
                      </a:lnTo>
                      <a:lnTo>
                        <a:pt x="153" y="145"/>
                      </a:lnTo>
                      <a:lnTo>
                        <a:pt x="172" y="169"/>
                      </a:lnTo>
                      <a:lnTo>
                        <a:pt x="186" y="189"/>
                      </a:lnTo>
                      <a:lnTo>
                        <a:pt x="191" y="197"/>
                      </a:lnTo>
                      <a:lnTo>
                        <a:pt x="194" y="212"/>
                      </a:lnTo>
                      <a:lnTo>
                        <a:pt x="206" y="235"/>
                      </a:lnTo>
                      <a:lnTo>
                        <a:pt x="216" y="247"/>
                      </a:lnTo>
                      <a:lnTo>
                        <a:pt x="230" y="263"/>
                      </a:lnTo>
                      <a:lnTo>
                        <a:pt x="246" y="280"/>
                      </a:lnTo>
                      <a:lnTo>
                        <a:pt x="260" y="294"/>
                      </a:lnTo>
                      <a:lnTo>
                        <a:pt x="287" y="322"/>
                      </a:lnTo>
                      <a:lnTo>
                        <a:pt x="298" y="340"/>
                      </a:lnTo>
                      <a:lnTo>
                        <a:pt x="306" y="348"/>
                      </a:lnTo>
                      <a:lnTo>
                        <a:pt x="323" y="365"/>
                      </a:lnTo>
                      <a:lnTo>
                        <a:pt x="342" y="382"/>
                      </a:lnTo>
                      <a:lnTo>
                        <a:pt x="353" y="392"/>
                      </a:lnTo>
                      <a:lnTo>
                        <a:pt x="369" y="400"/>
                      </a:lnTo>
                      <a:lnTo>
                        <a:pt x="396" y="405"/>
                      </a:lnTo>
                      <a:lnTo>
                        <a:pt x="440" y="395"/>
                      </a:lnTo>
                      <a:lnTo>
                        <a:pt x="436" y="405"/>
                      </a:lnTo>
                      <a:lnTo>
                        <a:pt x="407" y="410"/>
                      </a:lnTo>
                      <a:lnTo>
                        <a:pt x="384" y="414"/>
                      </a:lnTo>
                      <a:lnTo>
                        <a:pt x="356" y="405"/>
                      </a:lnTo>
                      <a:lnTo>
                        <a:pt x="340" y="390"/>
                      </a:lnTo>
                      <a:lnTo>
                        <a:pt x="321" y="373"/>
                      </a:lnTo>
                      <a:lnTo>
                        <a:pt x="296" y="354"/>
                      </a:lnTo>
                      <a:lnTo>
                        <a:pt x="282" y="322"/>
                      </a:lnTo>
                      <a:lnTo>
                        <a:pt x="255" y="301"/>
                      </a:lnTo>
                      <a:lnTo>
                        <a:pt x="196" y="237"/>
                      </a:lnTo>
                      <a:lnTo>
                        <a:pt x="177" y="188"/>
                      </a:lnTo>
                      <a:lnTo>
                        <a:pt x="170" y="179"/>
                      </a:lnTo>
                      <a:lnTo>
                        <a:pt x="152" y="158"/>
                      </a:lnTo>
                      <a:lnTo>
                        <a:pt x="128" y="134"/>
                      </a:lnTo>
                      <a:lnTo>
                        <a:pt x="107" y="115"/>
                      </a:lnTo>
                      <a:lnTo>
                        <a:pt x="84" y="96"/>
                      </a:lnTo>
                      <a:lnTo>
                        <a:pt x="58" y="71"/>
                      </a:lnTo>
                      <a:lnTo>
                        <a:pt x="38" y="50"/>
                      </a:lnTo>
                      <a:lnTo>
                        <a:pt x="28" y="40"/>
                      </a:lnTo>
                      <a:lnTo>
                        <a:pt x="2" y="14"/>
                      </a:lnTo>
                      <a:lnTo>
                        <a:pt x="0" y="0"/>
                      </a:lnTo>
                      <a:lnTo>
                        <a:pt x="0" y="0"/>
                      </a:lnTo>
                      <a:lnTo>
                        <a:pt x="0" y="0"/>
                      </a:lnTo>
                      <a:close/>
                    </a:path>
                  </a:pathLst>
                </a:custGeom>
                <a:grpFill/>
                <a:ln w="9525">
                  <a:noFill/>
                  <a:round/>
                  <a:headEnd/>
                  <a:tailEnd/>
                </a:ln>
              </p:spPr>
              <p:txBody>
                <a:bodyPr/>
                <a:lstStyle/>
                <a:p>
                  <a:pPr fontAlgn="auto">
                    <a:spcBef>
                      <a:spcPts val="0"/>
                    </a:spcBef>
                    <a:spcAft>
                      <a:spcPts val="0"/>
                    </a:spcAft>
                    <a:defRPr/>
                  </a:pPr>
                  <a:endParaRPr lang="da-DK">
                    <a:latin typeface="+mn-lt"/>
                    <a:cs typeface="+mn-cs"/>
                  </a:endParaRPr>
                </a:p>
              </p:txBody>
            </p:sp>
            <p:sp>
              <p:nvSpPr>
                <p:cNvPr id="174" name="Kombinationstegning 183"/>
                <p:cNvSpPr/>
                <p:nvPr/>
              </p:nvSpPr>
              <p:spPr>
                <a:xfrm>
                  <a:off x="5169568" y="3834063"/>
                  <a:ext cx="232611" cy="537411"/>
                </a:xfrm>
                <a:custGeom>
                  <a:avLst/>
                  <a:gdLst>
                    <a:gd name="connsiteX0" fmla="*/ 176464 w 232611"/>
                    <a:gd name="connsiteY0" fmla="*/ 0 h 537411"/>
                    <a:gd name="connsiteX1" fmla="*/ 232611 w 232611"/>
                    <a:gd name="connsiteY1" fmla="*/ 100263 h 537411"/>
                    <a:gd name="connsiteX2" fmla="*/ 200527 w 232611"/>
                    <a:gd name="connsiteY2" fmla="*/ 296779 h 537411"/>
                    <a:gd name="connsiteX3" fmla="*/ 116306 w 232611"/>
                    <a:gd name="connsiteY3" fmla="*/ 489284 h 537411"/>
                    <a:gd name="connsiteX4" fmla="*/ 32085 w 232611"/>
                    <a:gd name="connsiteY4" fmla="*/ 537411 h 537411"/>
                    <a:gd name="connsiteX5" fmla="*/ 0 w 232611"/>
                    <a:gd name="connsiteY5" fmla="*/ 533400 h 537411"/>
                    <a:gd name="connsiteX6" fmla="*/ 44116 w 232611"/>
                    <a:gd name="connsiteY6" fmla="*/ 473242 h 537411"/>
                    <a:gd name="connsiteX7" fmla="*/ 84221 w 232611"/>
                    <a:gd name="connsiteY7" fmla="*/ 425116 h 537411"/>
                    <a:gd name="connsiteX8" fmla="*/ 140369 w 232611"/>
                    <a:gd name="connsiteY8" fmla="*/ 296779 h 537411"/>
                    <a:gd name="connsiteX9" fmla="*/ 168443 w 232611"/>
                    <a:gd name="connsiteY9" fmla="*/ 220579 h 537411"/>
                    <a:gd name="connsiteX10" fmla="*/ 180474 w 232611"/>
                    <a:gd name="connsiteY10" fmla="*/ 104274 h 537411"/>
                    <a:gd name="connsiteX11" fmla="*/ 176464 w 232611"/>
                    <a:gd name="connsiteY11" fmla="*/ 0 h 53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11" h="537411">
                      <a:moveTo>
                        <a:pt x="176464" y="0"/>
                      </a:moveTo>
                      <a:lnTo>
                        <a:pt x="232611" y="100263"/>
                      </a:lnTo>
                      <a:lnTo>
                        <a:pt x="200527" y="296779"/>
                      </a:lnTo>
                      <a:cubicBezTo>
                        <a:pt x="123207" y="488045"/>
                        <a:pt x="184945" y="454969"/>
                        <a:pt x="116306" y="489284"/>
                      </a:cubicBezTo>
                      <a:cubicBezTo>
                        <a:pt x="37519" y="534898"/>
                        <a:pt x="66357" y="520273"/>
                        <a:pt x="32085" y="537411"/>
                      </a:cubicBezTo>
                      <a:lnTo>
                        <a:pt x="0" y="533400"/>
                      </a:lnTo>
                      <a:lnTo>
                        <a:pt x="44116" y="473242"/>
                      </a:lnTo>
                      <a:lnTo>
                        <a:pt x="84221" y="425116"/>
                      </a:lnTo>
                      <a:lnTo>
                        <a:pt x="140369" y="296779"/>
                      </a:lnTo>
                      <a:lnTo>
                        <a:pt x="168443" y="220579"/>
                      </a:lnTo>
                      <a:lnTo>
                        <a:pt x="180474" y="104274"/>
                      </a:lnTo>
                      <a:lnTo>
                        <a:pt x="1764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5" name="Kombinationstegning 184"/>
                <p:cNvSpPr/>
                <p:nvPr/>
              </p:nvSpPr>
              <p:spPr>
                <a:xfrm>
                  <a:off x="5670884" y="3894017"/>
                  <a:ext cx="128337" cy="453510"/>
                </a:xfrm>
                <a:custGeom>
                  <a:avLst/>
                  <a:gdLst>
                    <a:gd name="connsiteX0" fmla="*/ 28074 w 128337"/>
                    <a:gd name="connsiteY0" fmla="*/ 64372 h 453510"/>
                    <a:gd name="connsiteX1" fmla="*/ 20053 w 128337"/>
                    <a:gd name="connsiteY1" fmla="*/ 276930 h 453510"/>
                    <a:gd name="connsiteX2" fmla="*/ 0 w 128337"/>
                    <a:gd name="connsiteY2" fmla="*/ 445372 h 453510"/>
                    <a:gd name="connsiteX3" fmla="*/ 96253 w 128337"/>
                    <a:gd name="connsiteY3" fmla="*/ 453394 h 453510"/>
                    <a:gd name="connsiteX4" fmla="*/ 108284 w 128337"/>
                    <a:gd name="connsiteY4" fmla="*/ 365162 h 453510"/>
                    <a:gd name="connsiteX5" fmla="*/ 128337 w 128337"/>
                    <a:gd name="connsiteY5" fmla="*/ 56351 h 453510"/>
                    <a:gd name="connsiteX6" fmla="*/ 44116 w 128337"/>
                    <a:gd name="connsiteY6" fmla="*/ 4215 h 453510"/>
                    <a:gd name="connsiteX7" fmla="*/ 28074 w 128337"/>
                    <a:gd name="connsiteY7" fmla="*/ 64372 h 453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37" h="453510">
                      <a:moveTo>
                        <a:pt x="28074" y="64372"/>
                      </a:moveTo>
                      <a:cubicBezTo>
                        <a:pt x="24027" y="274810"/>
                        <a:pt x="73227" y="223756"/>
                        <a:pt x="20053" y="276930"/>
                      </a:cubicBezTo>
                      <a:cubicBezTo>
                        <a:pt x="13208" y="333058"/>
                        <a:pt x="0" y="388828"/>
                        <a:pt x="0" y="445372"/>
                      </a:cubicBezTo>
                      <a:cubicBezTo>
                        <a:pt x="93574" y="453510"/>
                        <a:pt x="61379" y="453394"/>
                        <a:pt x="96253" y="453394"/>
                      </a:cubicBezTo>
                      <a:lnTo>
                        <a:pt x="108284" y="365162"/>
                      </a:lnTo>
                      <a:lnTo>
                        <a:pt x="128337" y="56351"/>
                      </a:lnTo>
                      <a:cubicBezTo>
                        <a:pt x="58981" y="0"/>
                        <a:pt x="91728" y="4215"/>
                        <a:pt x="44116" y="4215"/>
                      </a:cubicBezTo>
                      <a:lnTo>
                        <a:pt x="28074" y="6437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6" name="Kombinationstegning 185"/>
                <p:cNvSpPr/>
                <p:nvPr/>
              </p:nvSpPr>
              <p:spPr>
                <a:xfrm>
                  <a:off x="5647026" y="3477126"/>
                  <a:ext cx="188290" cy="328863"/>
                </a:xfrm>
                <a:custGeom>
                  <a:avLst/>
                  <a:gdLst>
                    <a:gd name="connsiteX0" fmla="*/ 152195 w 188290"/>
                    <a:gd name="connsiteY0" fmla="*/ 328863 h 328863"/>
                    <a:gd name="connsiteX1" fmla="*/ 180269 w 188290"/>
                    <a:gd name="connsiteY1" fmla="*/ 208548 h 328863"/>
                    <a:gd name="connsiteX2" fmla="*/ 188290 w 188290"/>
                    <a:gd name="connsiteY2" fmla="*/ 100263 h 328863"/>
                    <a:gd name="connsiteX3" fmla="*/ 176258 w 188290"/>
                    <a:gd name="connsiteY3" fmla="*/ 0 h 328863"/>
                    <a:gd name="connsiteX4" fmla="*/ 39900 w 188290"/>
                    <a:gd name="connsiteY4" fmla="*/ 12032 h 328863"/>
                    <a:gd name="connsiteX5" fmla="*/ 96048 w 188290"/>
                    <a:gd name="connsiteY5" fmla="*/ 244642 h 328863"/>
                    <a:gd name="connsiteX6" fmla="*/ 116100 w 188290"/>
                    <a:gd name="connsiteY6" fmla="*/ 252663 h 328863"/>
                    <a:gd name="connsiteX7" fmla="*/ 168237 w 188290"/>
                    <a:gd name="connsiteY7" fmla="*/ 272716 h 328863"/>
                    <a:gd name="connsiteX8" fmla="*/ 152195 w 188290"/>
                    <a:gd name="connsiteY8" fmla="*/ 328863 h 32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290" h="328863">
                      <a:moveTo>
                        <a:pt x="152195" y="328863"/>
                      </a:moveTo>
                      <a:lnTo>
                        <a:pt x="180269" y="208548"/>
                      </a:lnTo>
                      <a:lnTo>
                        <a:pt x="188290" y="100263"/>
                      </a:lnTo>
                      <a:lnTo>
                        <a:pt x="176258" y="0"/>
                      </a:lnTo>
                      <a:lnTo>
                        <a:pt x="39900" y="12032"/>
                      </a:lnTo>
                      <a:cubicBezTo>
                        <a:pt x="81001" y="272338"/>
                        <a:pt x="0" y="223298"/>
                        <a:pt x="96048" y="244642"/>
                      </a:cubicBezTo>
                      <a:cubicBezTo>
                        <a:pt x="113285" y="248472"/>
                        <a:pt x="108412" y="244975"/>
                        <a:pt x="116100" y="252663"/>
                      </a:cubicBezTo>
                      <a:lnTo>
                        <a:pt x="168237" y="272716"/>
                      </a:lnTo>
                      <a:lnTo>
                        <a:pt x="152195" y="3288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7" name="Kombinationstegning 186"/>
                <p:cNvSpPr/>
                <p:nvPr/>
              </p:nvSpPr>
              <p:spPr>
                <a:xfrm>
                  <a:off x="3541275" y="2880488"/>
                  <a:ext cx="316851" cy="464291"/>
                </a:xfrm>
                <a:custGeom>
                  <a:avLst/>
                  <a:gdLst>
                    <a:gd name="connsiteX0" fmla="*/ 228620 w 316851"/>
                    <a:gd name="connsiteY0" fmla="*/ 75270 h 464291"/>
                    <a:gd name="connsiteX1" fmla="*/ 64188 w 316851"/>
                    <a:gd name="connsiteY1" fmla="*/ 59228 h 464291"/>
                    <a:gd name="connsiteX2" fmla="*/ 24083 w 316851"/>
                    <a:gd name="connsiteY2" fmla="*/ 295849 h 464291"/>
                    <a:gd name="connsiteX3" fmla="*/ 56167 w 316851"/>
                    <a:gd name="connsiteY3" fmla="*/ 440228 h 464291"/>
                    <a:gd name="connsiteX4" fmla="*/ 60178 w 316851"/>
                    <a:gd name="connsiteY4" fmla="*/ 440228 h 464291"/>
                    <a:gd name="connsiteX5" fmla="*/ 108304 w 316851"/>
                    <a:gd name="connsiteY5" fmla="*/ 464291 h 464291"/>
                    <a:gd name="connsiteX6" fmla="*/ 316851 w 316851"/>
                    <a:gd name="connsiteY6" fmla="*/ 323923 h 464291"/>
                    <a:gd name="connsiteX7" fmla="*/ 228620 w 316851"/>
                    <a:gd name="connsiteY7" fmla="*/ 75270 h 46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51" h="464291">
                      <a:moveTo>
                        <a:pt x="228620" y="75270"/>
                      </a:moveTo>
                      <a:cubicBezTo>
                        <a:pt x="62861" y="55055"/>
                        <a:pt x="64188" y="0"/>
                        <a:pt x="64188" y="59228"/>
                      </a:cubicBezTo>
                      <a:lnTo>
                        <a:pt x="24083" y="295849"/>
                      </a:lnTo>
                      <a:cubicBezTo>
                        <a:pt x="36882" y="385437"/>
                        <a:pt x="0" y="426185"/>
                        <a:pt x="56167" y="440228"/>
                      </a:cubicBezTo>
                      <a:cubicBezTo>
                        <a:pt x="57464" y="440552"/>
                        <a:pt x="58841" y="440228"/>
                        <a:pt x="60178" y="440228"/>
                      </a:cubicBezTo>
                      <a:lnTo>
                        <a:pt x="108304" y="464291"/>
                      </a:lnTo>
                      <a:cubicBezTo>
                        <a:pt x="178438" y="418434"/>
                        <a:pt x="316851" y="407718"/>
                        <a:pt x="316851" y="323923"/>
                      </a:cubicBezTo>
                      <a:cubicBezTo>
                        <a:pt x="219564" y="60434"/>
                        <a:pt x="303447" y="21809"/>
                        <a:pt x="228620" y="752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8" name="Kombinationstegning 187"/>
                <p:cNvSpPr/>
                <p:nvPr/>
              </p:nvSpPr>
              <p:spPr>
                <a:xfrm>
                  <a:off x="3621314" y="2899229"/>
                  <a:ext cx="170543" cy="97971"/>
                </a:xfrm>
                <a:custGeom>
                  <a:avLst/>
                  <a:gdLst>
                    <a:gd name="connsiteX0" fmla="*/ 0 w 170543"/>
                    <a:gd name="connsiteY0" fmla="*/ 7257 h 97971"/>
                    <a:gd name="connsiteX1" fmla="*/ 101600 w 170543"/>
                    <a:gd name="connsiteY1" fmla="*/ 0 h 97971"/>
                    <a:gd name="connsiteX2" fmla="*/ 170543 w 170543"/>
                    <a:gd name="connsiteY2" fmla="*/ 61685 h 97971"/>
                    <a:gd name="connsiteX3" fmla="*/ 90715 w 170543"/>
                    <a:gd name="connsiteY3" fmla="*/ 97971 h 97971"/>
                    <a:gd name="connsiteX4" fmla="*/ 0 w 170543"/>
                    <a:gd name="connsiteY4" fmla="*/ 7257 h 9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43" h="97971">
                      <a:moveTo>
                        <a:pt x="0" y="7257"/>
                      </a:moveTo>
                      <a:lnTo>
                        <a:pt x="101600" y="0"/>
                      </a:lnTo>
                      <a:lnTo>
                        <a:pt x="170543" y="61685"/>
                      </a:lnTo>
                      <a:lnTo>
                        <a:pt x="90715" y="97971"/>
                      </a:lnTo>
                      <a:lnTo>
                        <a:pt x="0" y="725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79" name="Kombinationstegning 188"/>
                <p:cNvSpPr/>
                <p:nvPr/>
              </p:nvSpPr>
              <p:spPr>
                <a:xfrm>
                  <a:off x="4057651" y="3530600"/>
                  <a:ext cx="554263" cy="386583"/>
                </a:xfrm>
                <a:custGeom>
                  <a:avLst/>
                  <a:gdLst>
                    <a:gd name="connsiteX0" fmla="*/ 394606 w 554263"/>
                    <a:gd name="connsiteY0" fmla="*/ 348343 h 386583"/>
                    <a:gd name="connsiteX1" fmla="*/ 554263 w 554263"/>
                    <a:gd name="connsiteY1" fmla="*/ 275771 h 386583"/>
                    <a:gd name="connsiteX2" fmla="*/ 329292 w 554263"/>
                    <a:gd name="connsiteY2" fmla="*/ 0 h 386583"/>
                    <a:gd name="connsiteX3" fmla="*/ 42635 w 554263"/>
                    <a:gd name="connsiteY3" fmla="*/ 148771 h 386583"/>
                    <a:gd name="connsiteX4" fmla="*/ 64406 w 554263"/>
                    <a:gd name="connsiteY4" fmla="*/ 330200 h 386583"/>
                    <a:gd name="connsiteX5" fmla="*/ 216806 w 554263"/>
                    <a:gd name="connsiteY5" fmla="*/ 370114 h 386583"/>
                    <a:gd name="connsiteX6" fmla="*/ 394606 w 554263"/>
                    <a:gd name="connsiteY6" fmla="*/ 348343 h 38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63" h="386583">
                      <a:moveTo>
                        <a:pt x="394606" y="348343"/>
                      </a:moveTo>
                      <a:lnTo>
                        <a:pt x="554263" y="275771"/>
                      </a:lnTo>
                      <a:lnTo>
                        <a:pt x="329292" y="0"/>
                      </a:lnTo>
                      <a:lnTo>
                        <a:pt x="42635" y="148771"/>
                      </a:lnTo>
                      <a:cubicBezTo>
                        <a:pt x="60898" y="331403"/>
                        <a:pt x="0" y="330200"/>
                        <a:pt x="64406" y="330200"/>
                      </a:cubicBezTo>
                      <a:cubicBezTo>
                        <a:pt x="209412" y="371099"/>
                        <a:pt x="156908" y="370114"/>
                        <a:pt x="216806" y="370114"/>
                      </a:cubicBezTo>
                      <a:cubicBezTo>
                        <a:pt x="349135" y="355411"/>
                        <a:pt x="316460" y="386583"/>
                        <a:pt x="394606" y="3483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0" name="Kombinationstegning 190"/>
                <p:cNvSpPr/>
                <p:nvPr/>
              </p:nvSpPr>
              <p:spPr>
                <a:xfrm>
                  <a:off x="3926114" y="3574143"/>
                  <a:ext cx="206829" cy="293914"/>
                </a:xfrm>
                <a:custGeom>
                  <a:avLst/>
                  <a:gdLst>
                    <a:gd name="connsiteX0" fmla="*/ 170543 w 206829"/>
                    <a:gd name="connsiteY0" fmla="*/ 293914 h 293914"/>
                    <a:gd name="connsiteX1" fmla="*/ 206829 w 206829"/>
                    <a:gd name="connsiteY1" fmla="*/ 203200 h 293914"/>
                    <a:gd name="connsiteX2" fmla="*/ 29029 w 206829"/>
                    <a:gd name="connsiteY2" fmla="*/ 0 h 293914"/>
                    <a:gd name="connsiteX3" fmla="*/ 0 w 206829"/>
                    <a:gd name="connsiteY3" fmla="*/ 108857 h 293914"/>
                    <a:gd name="connsiteX4" fmla="*/ 54429 w 206829"/>
                    <a:gd name="connsiteY4" fmla="*/ 177800 h 293914"/>
                    <a:gd name="connsiteX5" fmla="*/ 170543 w 206829"/>
                    <a:gd name="connsiteY5" fmla="*/ 293914 h 29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29" h="293914">
                      <a:moveTo>
                        <a:pt x="170543" y="293914"/>
                      </a:moveTo>
                      <a:lnTo>
                        <a:pt x="206829" y="203200"/>
                      </a:lnTo>
                      <a:lnTo>
                        <a:pt x="29029" y="0"/>
                      </a:lnTo>
                      <a:lnTo>
                        <a:pt x="0" y="108857"/>
                      </a:lnTo>
                      <a:lnTo>
                        <a:pt x="54429" y="177800"/>
                      </a:lnTo>
                      <a:lnTo>
                        <a:pt x="170543" y="2939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1" name="Kombinationstegning 191"/>
                <p:cNvSpPr/>
                <p:nvPr/>
              </p:nvSpPr>
              <p:spPr>
                <a:xfrm>
                  <a:off x="4234543" y="3839029"/>
                  <a:ext cx="168759" cy="355600"/>
                </a:xfrm>
                <a:custGeom>
                  <a:avLst/>
                  <a:gdLst>
                    <a:gd name="connsiteX0" fmla="*/ 76200 w 168759"/>
                    <a:gd name="connsiteY0" fmla="*/ 355600 h 355600"/>
                    <a:gd name="connsiteX1" fmla="*/ 148771 w 168759"/>
                    <a:gd name="connsiteY1" fmla="*/ 134257 h 355600"/>
                    <a:gd name="connsiteX2" fmla="*/ 123371 w 168759"/>
                    <a:gd name="connsiteY2" fmla="*/ 10885 h 355600"/>
                    <a:gd name="connsiteX3" fmla="*/ 43543 w 168759"/>
                    <a:gd name="connsiteY3" fmla="*/ 0 h 355600"/>
                    <a:gd name="connsiteX4" fmla="*/ 0 w 168759"/>
                    <a:gd name="connsiteY4" fmla="*/ 97971 h 355600"/>
                    <a:gd name="connsiteX5" fmla="*/ 58057 w 168759"/>
                    <a:gd name="connsiteY5" fmla="*/ 101600 h 355600"/>
                    <a:gd name="connsiteX6" fmla="*/ 58057 w 168759"/>
                    <a:gd name="connsiteY6" fmla="*/ 166914 h 355600"/>
                    <a:gd name="connsiteX7" fmla="*/ 39914 w 168759"/>
                    <a:gd name="connsiteY7" fmla="*/ 315685 h 355600"/>
                    <a:gd name="connsiteX8" fmla="*/ 76200 w 168759"/>
                    <a:gd name="connsiteY8"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59" h="355600">
                      <a:moveTo>
                        <a:pt x="76200" y="355600"/>
                      </a:moveTo>
                      <a:lnTo>
                        <a:pt x="148771" y="134257"/>
                      </a:lnTo>
                      <a:cubicBezTo>
                        <a:pt x="126790" y="9694"/>
                        <a:pt x="168759" y="10885"/>
                        <a:pt x="123371" y="10885"/>
                      </a:cubicBezTo>
                      <a:lnTo>
                        <a:pt x="43543" y="0"/>
                      </a:lnTo>
                      <a:lnTo>
                        <a:pt x="0" y="97971"/>
                      </a:lnTo>
                      <a:lnTo>
                        <a:pt x="58057" y="101600"/>
                      </a:lnTo>
                      <a:lnTo>
                        <a:pt x="58057" y="166914"/>
                      </a:lnTo>
                      <a:lnTo>
                        <a:pt x="39914" y="315685"/>
                      </a:lnTo>
                      <a:lnTo>
                        <a:pt x="76200"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sp>
              <p:nvSpPr>
                <p:cNvPr id="182" name="Kombinationstegning 192"/>
                <p:cNvSpPr/>
                <p:nvPr/>
              </p:nvSpPr>
              <p:spPr>
                <a:xfrm>
                  <a:off x="5257800" y="2808514"/>
                  <a:ext cx="616857" cy="342747"/>
                </a:xfrm>
                <a:custGeom>
                  <a:avLst/>
                  <a:gdLst>
                    <a:gd name="connsiteX0" fmla="*/ 0 w 616857"/>
                    <a:gd name="connsiteY0" fmla="*/ 36286 h 342747"/>
                    <a:gd name="connsiteX1" fmla="*/ 239486 w 616857"/>
                    <a:gd name="connsiteY1" fmla="*/ 0 h 342747"/>
                    <a:gd name="connsiteX2" fmla="*/ 406400 w 616857"/>
                    <a:gd name="connsiteY2" fmla="*/ 18143 h 342747"/>
                    <a:gd name="connsiteX3" fmla="*/ 540657 w 616857"/>
                    <a:gd name="connsiteY3" fmla="*/ 39915 h 342747"/>
                    <a:gd name="connsiteX4" fmla="*/ 616857 w 616857"/>
                    <a:gd name="connsiteY4" fmla="*/ 105229 h 342747"/>
                    <a:gd name="connsiteX5" fmla="*/ 613229 w 616857"/>
                    <a:gd name="connsiteY5" fmla="*/ 156029 h 342747"/>
                    <a:gd name="connsiteX6" fmla="*/ 410029 w 616857"/>
                    <a:gd name="connsiteY6" fmla="*/ 341086 h 342747"/>
                    <a:gd name="connsiteX7" fmla="*/ 116114 w 616857"/>
                    <a:gd name="connsiteY7" fmla="*/ 210457 h 342747"/>
                    <a:gd name="connsiteX8" fmla="*/ 0 w 616857"/>
                    <a:gd name="connsiteY8" fmla="*/ 36286 h 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6857" h="342747">
                      <a:moveTo>
                        <a:pt x="0" y="36286"/>
                      </a:moveTo>
                      <a:lnTo>
                        <a:pt x="239486" y="0"/>
                      </a:lnTo>
                      <a:lnTo>
                        <a:pt x="406400" y="18143"/>
                      </a:lnTo>
                      <a:lnTo>
                        <a:pt x="540657" y="39915"/>
                      </a:lnTo>
                      <a:lnTo>
                        <a:pt x="616857" y="105229"/>
                      </a:lnTo>
                      <a:lnTo>
                        <a:pt x="613229" y="156029"/>
                      </a:lnTo>
                      <a:cubicBezTo>
                        <a:pt x="415527" y="342747"/>
                        <a:pt x="507125" y="341086"/>
                        <a:pt x="410029" y="341086"/>
                      </a:cubicBezTo>
                      <a:cubicBezTo>
                        <a:pt x="311612" y="298560"/>
                        <a:pt x="116114" y="317669"/>
                        <a:pt x="116114" y="210457"/>
                      </a:cubicBezTo>
                      <a:lnTo>
                        <a:pt x="0" y="362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a-DK"/>
                </a:p>
              </p:txBody>
            </p:sp>
          </p:grpSp>
          <p:sp>
            <p:nvSpPr>
              <p:cNvPr id="36905" name="Freeform 231"/>
              <p:cNvSpPr>
                <a:spLocks noEditPoints="1"/>
              </p:cNvSpPr>
              <p:nvPr/>
            </p:nvSpPr>
            <p:spPr bwMode="auto">
              <a:xfrm>
                <a:off x="2643351" y="3852507"/>
                <a:ext cx="152148" cy="219680"/>
              </a:xfrm>
              <a:custGeom>
                <a:avLst/>
                <a:gdLst>
                  <a:gd name="T0" fmla="*/ 2147483646 w 245"/>
                  <a:gd name="T1" fmla="*/ 2147483646 h 353"/>
                  <a:gd name="T2" fmla="*/ 2147483646 w 245"/>
                  <a:gd name="T3" fmla="*/ 2147483646 h 353"/>
                  <a:gd name="T4" fmla="*/ 2147483646 w 245"/>
                  <a:gd name="T5" fmla="*/ 2147483646 h 353"/>
                  <a:gd name="T6" fmla="*/ 2147483646 w 245"/>
                  <a:gd name="T7" fmla="*/ 2147483646 h 353"/>
                  <a:gd name="T8" fmla="*/ 2147483646 w 245"/>
                  <a:gd name="T9" fmla="*/ 2147483646 h 353"/>
                  <a:gd name="T10" fmla="*/ 2147483646 w 245"/>
                  <a:gd name="T11" fmla="*/ 2147483646 h 353"/>
                  <a:gd name="T12" fmla="*/ 2147483646 w 245"/>
                  <a:gd name="T13" fmla="*/ 2147483646 h 353"/>
                  <a:gd name="T14" fmla="*/ 2147483646 w 245"/>
                  <a:gd name="T15" fmla="*/ 2147483646 h 353"/>
                  <a:gd name="T16" fmla="*/ 2147483646 w 245"/>
                  <a:gd name="T17" fmla="*/ 2147483646 h 353"/>
                  <a:gd name="T18" fmla="*/ 2147483646 w 245"/>
                  <a:gd name="T19" fmla="*/ 2147483646 h 353"/>
                  <a:gd name="T20" fmla="*/ 2147483646 w 245"/>
                  <a:gd name="T21" fmla="*/ 2147483646 h 353"/>
                  <a:gd name="T22" fmla="*/ 2147483646 w 245"/>
                  <a:gd name="T23" fmla="*/ 2147483646 h 353"/>
                  <a:gd name="T24" fmla="*/ 2147483646 w 245"/>
                  <a:gd name="T25" fmla="*/ 2147483646 h 353"/>
                  <a:gd name="T26" fmla="*/ 2147483646 w 245"/>
                  <a:gd name="T27" fmla="*/ 2147483646 h 353"/>
                  <a:gd name="T28" fmla="*/ 2147483646 w 245"/>
                  <a:gd name="T29" fmla="*/ 2147483646 h 353"/>
                  <a:gd name="T30" fmla="*/ 2147483646 w 245"/>
                  <a:gd name="T31" fmla="*/ 2147483646 h 353"/>
                  <a:gd name="T32" fmla="*/ 2147483646 w 245"/>
                  <a:gd name="T33" fmla="*/ 2147483646 h 353"/>
                  <a:gd name="T34" fmla="*/ 2147483646 w 245"/>
                  <a:gd name="T35" fmla="*/ 2147483646 h 353"/>
                  <a:gd name="T36" fmla="*/ 2147483646 w 245"/>
                  <a:gd name="T37" fmla="*/ 2147483646 h 353"/>
                  <a:gd name="T38" fmla="*/ 2147483646 w 245"/>
                  <a:gd name="T39" fmla="*/ 0 h 353"/>
                  <a:gd name="T40" fmla="*/ 2147483646 w 245"/>
                  <a:gd name="T41" fmla="*/ 2147483646 h 353"/>
                  <a:gd name="T42" fmla="*/ 2147483646 w 245"/>
                  <a:gd name="T43" fmla="*/ 2147483646 h 353"/>
                  <a:gd name="T44" fmla="*/ 2147483646 w 245"/>
                  <a:gd name="T45" fmla="*/ 2147483646 h 353"/>
                  <a:gd name="T46" fmla="*/ 2147483646 w 245"/>
                  <a:gd name="T47" fmla="*/ 2147483646 h 353"/>
                  <a:gd name="T48" fmla="*/ 2147483646 w 245"/>
                  <a:gd name="T49" fmla="*/ 2147483646 h 353"/>
                  <a:gd name="T50" fmla="*/ 2147483646 w 245"/>
                  <a:gd name="T51" fmla="*/ 2147483646 h 353"/>
                  <a:gd name="T52" fmla="*/ 2147483646 w 245"/>
                  <a:gd name="T53" fmla="*/ 2147483646 h 353"/>
                  <a:gd name="T54" fmla="*/ 2147483646 w 245"/>
                  <a:gd name="T55" fmla="*/ 2147483646 h 353"/>
                  <a:gd name="T56" fmla="*/ 2147483646 w 245"/>
                  <a:gd name="T57" fmla="*/ 2147483646 h 353"/>
                  <a:gd name="T58" fmla="*/ 2147483646 w 245"/>
                  <a:gd name="T59" fmla="*/ 2147483646 h 353"/>
                  <a:gd name="T60" fmla="*/ 2147483646 w 245"/>
                  <a:gd name="T61" fmla="*/ 2147483646 h 353"/>
                  <a:gd name="T62" fmla="*/ 2147483646 w 245"/>
                  <a:gd name="T63" fmla="*/ 2147483646 h 353"/>
                  <a:gd name="T64" fmla="*/ 2147483646 w 245"/>
                  <a:gd name="T65" fmla="*/ 2147483646 h 353"/>
                  <a:gd name="T66" fmla="*/ 2147483646 w 245"/>
                  <a:gd name="T67" fmla="*/ 2147483646 h 353"/>
                  <a:gd name="T68" fmla="*/ 2147483646 w 245"/>
                  <a:gd name="T69" fmla="*/ 2147483646 h 353"/>
                  <a:gd name="T70" fmla="*/ 2147483646 w 245"/>
                  <a:gd name="T71" fmla="*/ 2147483646 h 353"/>
                  <a:gd name="T72" fmla="*/ 2147483646 w 245"/>
                  <a:gd name="T73" fmla="*/ 2147483646 h 353"/>
                  <a:gd name="T74" fmla="*/ 2147483646 w 245"/>
                  <a:gd name="T75" fmla="*/ 2147483646 h 353"/>
                  <a:gd name="T76" fmla="*/ 2147483646 w 245"/>
                  <a:gd name="T77" fmla="*/ 2147483646 h 353"/>
                  <a:gd name="T78" fmla="*/ 2147483646 w 245"/>
                  <a:gd name="T79" fmla="*/ 2147483646 h 353"/>
                  <a:gd name="T80" fmla="*/ 2147483646 w 245"/>
                  <a:gd name="T81" fmla="*/ 2147483646 h 353"/>
                  <a:gd name="T82" fmla="*/ 2147483646 w 245"/>
                  <a:gd name="T83" fmla="*/ 2147483646 h 353"/>
                  <a:gd name="T84" fmla="*/ 2147483646 w 245"/>
                  <a:gd name="T85" fmla="*/ 2147483646 h 353"/>
                  <a:gd name="T86" fmla="*/ 2147483646 w 245"/>
                  <a:gd name="T87" fmla="*/ 2147483646 h 353"/>
                  <a:gd name="T88" fmla="*/ 2147483646 w 245"/>
                  <a:gd name="T89" fmla="*/ 2147483646 h 353"/>
                  <a:gd name="T90" fmla="*/ 2147483646 w 245"/>
                  <a:gd name="T91" fmla="*/ 2147483646 h 353"/>
                  <a:gd name="T92" fmla="*/ 2147483646 w 245"/>
                  <a:gd name="T93" fmla="*/ 2147483646 h 353"/>
                  <a:gd name="T94" fmla="*/ 2147483646 w 245"/>
                  <a:gd name="T95" fmla="*/ 2147483646 h 353"/>
                  <a:gd name="T96" fmla="*/ 2147483646 w 245"/>
                  <a:gd name="T97" fmla="*/ 2147483646 h 353"/>
                  <a:gd name="T98" fmla="*/ 2147483646 w 245"/>
                  <a:gd name="T99" fmla="*/ 2147483646 h 353"/>
                  <a:gd name="T100" fmla="*/ 2147483646 w 245"/>
                  <a:gd name="T101" fmla="*/ 2147483646 h 353"/>
                  <a:gd name="T102" fmla="*/ 2147483646 w 245"/>
                  <a:gd name="T103" fmla="*/ 2147483646 h 353"/>
                  <a:gd name="T104" fmla="*/ 2147483646 w 245"/>
                  <a:gd name="T105" fmla="*/ 2147483646 h 3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5"/>
                  <a:gd name="T160" fmla="*/ 0 h 353"/>
                  <a:gd name="T161" fmla="*/ 245 w 245"/>
                  <a:gd name="T162" fmla="*/ 353 h 3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5" h="353">
                    <a:moveTo>
                      <a:pt x="114" y="316"/>
                    </a:moveTo>
                    <a:lnTo>
                      <a:pt x="100" y="315"/>
                    </a:lnTo>
                    <a:lnTo>
                      <a:pt x="86" y="314"/>
                    </a:lnTo>
                    <a:lnTo>
                      <a:pt x="74" y="311"/>
                    </a:lnTo>
                    <a:lnTo>
                      <a:pt x="63" y="308"/>
                    </a:lnTo>
                    <a:lnTo>
                      <a:pt x="53" y="303"/>
                    </a:lnTo>
                    <a:lnTo>
                      <a:pt x="44" y="298"/>
                    </a:lnTo>
                    <a:lnTo>
                      <a:pt x="35" y="292"/>
                    </a:lnTo>
                    <a:lnTo>
                      <a:pt x="28" y="286"/>
                    </a:lnTo>
                    <a:lnTo>
                      <a:pt x="22" y="279"/>
                    </a:lnTo>
                    <a:lnTo>
                      <a:pt x="16" y="271"/>
                    </a:lnTo>
                    <a:lnTo>
                      <a:pt x="11" y="263"/>
                    </a:lnTo>
                    <a:lnTo>
                      <a:pt x="8" y="255"/>
                    </a:lnTo>
                    <a:lnTo>
                      <a:pt x="5" y="246"/>
                    </a:lnTo>
                    <a:lnTo>
                      <a:pt x="3" y="237"/>
                    </a:lnTo>
                    <a:lnTo>
                      <a:pt x="1" y="228"/>
                    </a:lnTo>
                    <a:lnTo>
                      <a:pt x="0" y="218"/>
                    </a:lnTo>
                    <a:lnTo>
                      <a:pt x="82" y="218"/>
                    </a:lnTo>
                    <a:lnTo>
                      <a:pt x="83" y="224"/>
                    </a:lnTo>
                    <a:lnTo>
                      <a:pt x="84" y="229"/>
                    </a:lnTo>
                    <a:lnTo>
                      <a:pt x="85" y="235"/>
                    </a:lnTo>
                    <a:lnTo>
                      <a:pt x="88" y="241"/>
                    </a:lnTo>
                    <a:lnTo>
                      <a:pt x="92" y="246"/>
                    </a:lnTo>
                    <a:lnTo>
                      <a:pt x="97" y="251"/>
                    </a:lnTo>
                    <a:lnTo>
                      <a:pt x="104" y="254"/>
                    </a:lnTo>
                    <a:lnTo>
                      <a:pt x="114" y="255"/>
                    </a:lnTo>
                    <a:lnTo>
                      <a:pt x="114" y="202"/>
                    </a:lnTo>
                    <a:lnTo>
                      <a:pt x="110" y="201"/>
                    </a:lnTo>
                    <a:lnTo>
                      <a:pt x="106" y="199"/>
                    </a:lnTo>
                    <a:lnTo>
                      <a:pt x="103" y="198"/>
                    </a:lnTo>
                    <a:lnTo>
                      <a:pt x="99" y="197"/>
                    </a:lnTo>
                    <a:lnTo>
                      <a:pt x="94" y="196"/>
                    </a:lnTo>
                    <a:lnTo>
                      <a:pt x="90" y="195"/>
                    </a:lnTo>
                    <a:lnTo>
                      <a:pt x="86" y="194"/>
                    </a:lnTo>
                    <a:lnTo>
                      <a:pt x="81" y="192"/>
                    </a:lnTo>
                    <a:lnTo>
                      <a:pt x="66" y="187"/>
                    </a:lnTo>
                    <a:lnTo>
                      <a:pt x="52" y="181"/>
                    </a:lnTo>
                    <a:lnTo>
                      <a:pt x="41" y="175"/>
                    </a:lnTo>
                    <a:lnTo>
                      <a:pt x="30" y="167"/>
                    </a:lnTo>
                    <a:lnTo>
                      <a:pt x="22" y="158"/>
                    </a:lnTo>
                    <a:lnTo>
                      <a:pt x="17" y="147"/>
                    </a:lnTo>
                    <a:lnTo>
                      <a:pt x="12" y="134"/>
                    </a:lnTo>
                    <a:lnTo>
                      <a:pt x="11" y="119"/>
                    </a:lnTo>
                    <a:lnTo>
                      <a:pt x="12" y="108"/>
                    </a:lnTo>
                    <a:lnTo>
                      <a:pt x="14" y="98"/>
                    </a:lnTo>
                    <a:lnTo>
                      <a:pt x="17" y="88"/>
                    </a:lnTo>
                    <a:lnTo>
                      <a:pt x="21" y="79"/>
                    </a:lnTo>
                    <a:lnTo>
                      <a:pt x="26" y="71"/>
                    </a:lnTo>
                    <a:lnTo>
                      <a:pt x="31" y="64"/>
                    </a:lnTo>
                    <a:lnTo>
                      <a:pt x="38" y="58"/>
                    </a:lnTo>
                    <a:lnTo>
                      <a:pt x="45" y="52"/>
                    </a:lnTo>
                    <a:lnTo>
                      <a:pt x="52" y="47"/>
                    </a:lnTo>
                    <a:lnTo>
                      <a:pt x="60" y="43"/>
                    </a:lnTo>
                    <a:lnTo>
                      <a:pt x="69" y="39"/>
                    </a:lnTo>
                    <a:lnTo>
                      <a:pt x="78" y="36"/>
                    </a:lnTo>
                    <a:lnTo>
                      <a:pt x="87" y="33"/>
                    </a:lnTo>
                    <a:lnTo>
                      <a:pt x="96" y="32"/>
                    </a:lnTo>
                    <a:lnTo>
                      <a:pt x="105" y="31"/>
                    </a:lnTo>
                    <a:lnTo>
                      <a:pt x="114" y="30"/>
                    </a:lnTo>
                    <a:lnTo>
                      <a:pt x="114" y="0"/>
                    </a:lnTo>
                    <a:lnTo>
                      <a:pt x="134" y="0"/>
                    </a:lnTo>
                    <a:lnTo>
                      <a:pt x="134" y="30"/>
                    </a:lnTo>
                    <a:lnTo>
                      <a:pt x="144" y="31"/>
                    </a:lnTo>
                    <a:lnTo>
                      <a:pt x="154" y="32"/>
                    </a:lnTo>
                    <a:lnTo>
                      <a:pt x="163" y="33"/>
                    </a:lnTo>
                    <a:lnTo>
                      <a:pt x="172" y="36"/>
                    </a:lnTo>
                    <a:lnTo>
                      <a:pt x="181" y="39"/>
                    </a:lnTo>
                    <a:lnTo>
                      <a:pt x="189" y="42"/>
                    </a:lnTo>
                    <a:lnTo>
                      <a:pt x="197" y="46"/>
                    </a:lnTo>
                    <a:lnTo>
                      <a:pt x="205" y="51"/>
                    </a:lnTo>
                    <a:lnTo>
                      <a:pt x="211" y="57"/>
                    </a:lnTo>
                    <a:lnTo>
                      <a:pt x="217" y="63"/>
                    </a:lnTo>
                    <a:lnTo>
                      <a:pt x="222" y="71"/>
                    </a:lnTo>
                    <a:lnTo>
                      <a:pt x="227" y="79"/>
                    </a:lnTo>
                    <a:lnTo>
                      <a:pt x="230" y="88"/>
                    </a:lnTo>
                    <a:lnTo>
                      <a:pt x="233" y="97"/>
                    </a:lnTo>
                    <a:lnTo>
                      <a:pt x="234" y="108"/>
                    </a:lnTo>
                    <a:lnTo>
                      <a:pt x="235" y="119"/>
                    </a:lnTo>
                    <a:lnTo>
                      <a:pt x="162" y="119"/>
                    </a:lnTo>
                    <a:lnTo>
                      <a:pt x="161" y="112"/>
                    </a:lnTo>
                    <a:lnTo>
                      <a:pt x="159" y="107"/>
                    </a:lnTo>
                    <a:lnTo>
                      <a:pt x="157" y="103"/>
                    </a:lnTo>
                    <a:lnTo>
                      <a:pt x="155" y="99"/>
                    </a:lnTo>
                    <a:lnTo>
                      <a:pt x="151" y="96"/>
                    </a:lnTo>
                    <a:lnTo>
                      <a:pt x="146" y="94"/>
                    </a:lnTo>
                    <a:lnTo>
                      <a:pt x="141" y="92"/>
                    </a:lnTo>
                    <a:lnTo>
                      <a:pt x="134" y="90"/>
                    </a:lnTo>
                    <a:lnTo>
                      <a:pt x="134" y="133"/>
                    </a:lnTo>
                    <a:lnTo>
                      <a:pt x="152" y="137"/>
                    </a:lnTo>
                    <a:lnTo>
                      <a:pt x="167" y="142"/>
                    </a:lnTo>
                    <a:lnTo>
                      <a:pt x="181" y="146"/>
                    </a:lnTo>
                    <a:lnTo>
                      <a:pt x="193" y="151"/>
                    </a:lnTo>
                    <a:lnTo>
                      <a:pt x="204" y="156"/>
                    </a:lnTo>
                    <a:lnTo>
                      <a:pt x="213" y="161"/>
                    </a:lnTo>
                    <a:lnTo>
                      <a:pt x="220" y="167"/>
                    </a:lnTo>
                    <a:lnTo>
                      <a:pt x="227" y="172"/>
                    </a:lnTo>
                    <a:lnTo>
                      <a:pt x="232" y="178"/>
                    </a:lnTo>
                    <a:lnTo>
                      <a:pt x="236" y="184"/>
                    </a:lnTo>
                    <a:lnTo>
                      <a:pt x="239" y="191"/>
                    </a:lnTo>
                    <a:lnTo>
                      <a:pt x="242" y="198"/>
                    </a:lnTo>
                    <a:lnTo>
                      <a:pt x="244" y="205"/>
                    </a:lnTo>
                    <a:lnTo>
                      <a:pt x="245" y="212"/>
                    </a:lnTo>
                    <a:lnTo>
                      <a:pt x="245" y="220"/>
                    </a:lnTo>
                    <a:lnTo>
                      <a:pt x="245" y="228"/>
                    </a:lnTo>
                    <a:lnTo>
                      <a:pt x="245" y="236"/>
                    </a:lnTo>
                    <a:lnTo>
                      <a:pt x="244" y="243"/>
                    </a:lnTo>
                    <a:lnTo>
                      <a:pt x="242" y="251"/>
                    </a:lnTo>
                    <a:lnTo>
                      <a:pt x="239" y="259"/>
                    </a:lnTo>
                    <a:lnTo>
                      <a:pt x="236" y="266"/>
                    </a:lnTo>
                    <a:lnTo>
                      <a:pt x="231" y="274"/>
                    </a:lnTo>
                    <a:lnTo>
                      <a:pt x="226" y="281"/>
                    </a:lnTo>
                    <a:lnTo>
                      <a:pt x="220" y="287"/>
                    </a:lnTo>
                    <a:lnTo>
                      <a:pt x="213" y="293"/>
                    </a:lnTo>
                    <a:lnTo>
                      <a:pt x="205" y="299"/>
                    </a:lnTo>
                    <a:lnTo>
                      <a:pt x="196" y="304"/>
                    </a:lnTo>
                    <a:lnTo>
                      <a:pt x="186" y="308"/>
                    </a:lnTo>
                    <a:lnTo>
                      <a:pt x="175" y="311"/>
                    </a:lnTo>
                    <a:lnTo>
                      <a:pt x="162" y="314"/>
                    </a:lnTo>
                    <a:lnTo>
                      <a:pt x="149" y="315"/>
                    </a:lnTo>
                    <a:lnTo>
                      <a:pt x="134" y="316"/>
                    </a:lnTo>
                    <a:lnTo>
                      <a:pt x="134" y="353"/>
                    </a:lnTo>
                    <a:lnTo>
                      <a:pt x="114" y="353"/>
                    </a:lnTo>
                    <a:lnTo>
                      <a:pt x="114" y="316"/>
                    </a:lnTo>
                    <a:close/>
                    <a:moveTo>
                      <a:pt x="114" y="90"/>
                    </a:moveTo>
                    <a:lnTo>
                      <a:pt x="109" y="90"/>
                    </a:lnTo>
                    <a:lnTo>
                      <a:pt x="104" y="91"/>
                    </a:lnTo>
                    <a:lnTo>
                      <a:pt x="100" y="92"/>
                    </a:lnTo>
                    <a:lnTo>
                      <a:pt x="96" y="93"/>
                    </a:lnTo>
                    <a:lnTo>
                      <a:pt x="92" y="96"/>
                    </a:lnTo>
                    <a:lnTo>
                      <a:pt x="89" y="99"/>
                    </a:lnTo>
                    <a:lnTo>
                      <a:pt x="88" y="103"/>
                    </a:lnTo>
                    <a:lnTo>
                      <a:pt x="87" y="108"/>
                    </a:lnTo>
                    <a:lnTo>
                      <a:pt x="88" y="112"/>
                    </a:lnTo>
                    <a:lnTo>
                      <a:pt x="89" y="115"/>
                    </a:lnTo>
                    <a:lnTo>
                      <a:pt x="91" y="118"/>
                    </a:lnTo>
                    <a:lnTo>
                      <a:pt x="94" y="121"/>
                    </a:lnTo>
                    <a:lnTo>
                      <a:pt x="98" y="123"/>
                    </a:lnTo>
                    <a:lnTo>
                      <a:pt x="103" y="125"/>
                    </a:lnTo>
                    <a:lnTo>
                      <a:pt x="108" y="127"/>
                    </a:lnTo>
                    <a:lnTo>
                      <a:pt x="114" y="128"/>
                    </a:lnTo>
                    <a:lnTo>
                      <a:pt x="114" y="90"/>
                    </a:lnTo>
                    <a:close/>
                    <a:moveTo>
                      <a:pt x="134" y="255"/>
                    </a:moveTo>
                    <a:lnTo>
                      <a:pt x="141" y="255"/>
                    </a:lnTo>
                    <a:lnTo>
                      <a:pt x="147" y="254"/>
                    </a:lnTo>
                    <a:lnTo>
                      <a:pt x="152" y="251"/>
                    </a:lnTo>
                    <a:lnTo>
                      <a:pt x="157" y="249"/>
                    </a:lnTo>
                    <a:lnTo>
                      <a:pt x="160" y="246"/>
                    </a:lnTo>
                    <a:lnTo>
                      <a:pt x="163" y="242"/>
                    </a:lnTo>
                    <a:lnTo>
                      <a:pt x="165" y="237"/>
                    </a:lnTo>
                    <a:lnTo>
                      <a:pt x="166" y="232"/>
                    </a:lnTo>
                    <a:lnTo>
                      <a:pt x="165" y="228"/>
                    </a:lnTo>
                    <a:lnTo>
                      <a:pt x="163" y="224"/>
                    </a:lnTo>
                    <a:lnTo>
                      <a:pt x="161" y="220"/>
                    </a:lnTo>
                    <a:lnTo>
                      <a:pt x="157" y="217"/>
                    </a:lnTo>
                    <a:lnTo>
                      <a:pt x="153" y="214"/>
                    </a:lnTo>
                    <a:lnTo>
                      <a:pt x="148" y="212"/>
                    </a:lnTo>
                    <a:lnTo>
                      <a:pt x="141" y="209"/>
                    </a:lnTo>
                    <a:lnTo>
                      <a:pt x="134" y="207"/>
                    </a:lnTo>
                    <a:lnTo>
                      <a:pt x="134" y="255"/>
                    </a:lnTo>
                    <a:close/>
                  </a:path>
                </a:pathLst>
              </a:custGeom>
              <a:solidFill>
                <a:srgbClr val="41A5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86" name="Group 185"/>
          <p:cNvGrpSpPr>
            <a:grpSpLocks/>
          </p:cNvGrpSpPr>
          <p:nvPr/>
        </p:nvGrpSpPr>
        <p:grpSpPr bwMode="auto">
          <a:xfrm>
            <a:off x="452438" y="2706688"/>
            <a:ext cx="1651000" cy="1406525"/>
            <a:chOff x="550881" y="1358848"/>
            <a:chExt cx="2608051" cy="2222916"/>
          </a:xfrm>
        </p:grpSpPr>
        <p:grpSp>
          <p:nvGrpSpPr>
            <p:cNvPr id="36897" name="Gruppe 196"/>
            <p:cNvGrpSpPr>
              <a:grpSpLocks/>
            </p:cNvGrpSpPr>
            <p:nvPr/>
          </p:nvGrpSpPr>
          <p:grpSpPr bwMode="auto">
            <a:xfrm>
              <a:off x="550881" y="1358848"/>
              <a:ext cx="2608051" cy="2222916"/>
              <a:chOff x="1666849" y="3126406"/>
              <a:chExt cx="3119463" cy="2660051"/>
            </a:xfrm>
          </p:grpSpPr>
          <p:sp>
            <p:nvSpPr>
              <p:cNvPr id="189" name="Kombinationstegning 218"/>
              <p:cNvSpPr/>
              <p:nvPr/>
            </p:nvSpPr>
            <p:spPr bwMode="auto">
              <a:xfrm rot="5400000">
                <a:off x="2424474" y="3424617"/>
                <a:ext cx="2642037" cy="2081642"/>
              </a:xfrm>
              <a:custGeom>
                <a:avLst/>
                <a:gdLst>
                  <a:gd name="connsiteX0" fmla="*/ 12700 w 5041900"/>
                  <a:gd name="connsiteY0" fmla="*/ 876300 h 3987800"/>
                  <a:gd name="connsiteX1" fmla="*/ 1955800 w 5041900"/>
                  <a:gd name="connsiteY1" fmla="*/ 25400 h 3987800"/>
                  <a:gd name="connsiteX2" fmla="*/ 5041900 w 5041900"/>
                  <a:gd name="connsiteY2" fmla="*/ 0 h 3987800"/>
                  <a:gd name="connsiteX3" fmla="*/ 5016500 w 5041900"/>
                  <a:gd name="connsiteY3" fmla="*/ 3124200 h 3987800"/>
                  <a:gd name="connsiteX4" fmla="*/ 3175000 w 5041900"/>
                  <a:gd name="connsiteY4" fmla="*/ 3975100 h 3987800"/>
                  <a:gd name="connsiteX5" fmla="*/ 0 w 5041900"/>
                  <a:gd name="connsiteY5" fmla="*/ 3987800 h 3987800"/>
                  <a:gd name="connsiteX6" fmla="*/ 12700 w 5041900"/>
                  <a:gd name="connsiteY6" fmla="*/ 8763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1900" h="3987800">
                    <a:moveTo>
                      <a:pt x="12700" y="876300"/>
                    </a:moveTo>
                    <a:lnTo>
                      <a:pt x="1955800" y="25400"/>
                    </a:lnTo>
                    <a:lnTo>
                      <a:pt x="5041900" y="0"/>
                    </a:lnTo>
                    <a:lnTo>
                      <a:pt x="5016500" y="3124200"/>
                    </a:lnTo>
                    <a:lnTo>
                      <a:pt x="3175000" y="3975100"/>
                    </a:lnTo>
                    <a:lnTo>
                      <a:pt x="0" y="3987800"/>
                    </a:lnTo>
                    <a:cubicBezTo>
                      <a:pt x="4233" y="2950633"/>
                      <a:pt x="8467" y="1913467"/>
                      <a:pt x="12700" y="876300"/>
                    </a:cubicBezTo>
                    <a:close/>
                  </a:path>
                </a:pathLst>
              </a:custGeom>
              <a:gradFill flip="none" rotWithShape="1">
                <a:gsLst>
                  <a:gs pos="0">
                    <a:srgbClr val="0070C0"/>
                  </a:gs>
                  <a:gs pos="100000">
                    <a:srgbClr val="002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sp>
            <p:nvSpPr>
              <p:cNvPr id="36900" name="Rektangel 219"/>
              <p:cNvSpPr>
                <a:spLocks noChangeArrowheads="1"/>
              </p:cNvSpPr>
              <p:nvPr/>
            </p:nvSpPr>
            <p:spPr bwMode="auto">
              <a:xfrm rot="5400000">
                <a:off x="1788981" y="3004271"/>
                <a:ext cx="2429059" cy="2673323"/>
              </a:xfrm>
              <a:prstGeom prst="rect">
                <a:avLst/>
              </a:prstGeom>
              <a:gradFill rotWithShape="0">
                <a:gsLst>
                  <a:gs pos="0">
                    <a:srgbClr val="1F88C8"/>
                  </a:gs>
                  <a:gs pos="100000">
                    <a:srgbClr val="78F8FF">
                      <a:alpha val="98000"/>
                    </a:srgbClr>
                  </a:gs>
                </a:gsLst>
                <a:lin ang="0" scaled="1"/>
              </a:gradFill>
              <a:ln w="9525">
                <a:solidFill>
                  <a:srgbClr val="1F88C8">
                    <a:alpha val="65097"/>
                  </a:srgbClr>
                </a:solidFill>
                <a:miter lim="800000"/>
                <a:headEnd/>
                <a:tailEnd/>
              </a:ln>
            </p:spPr>
            <p:txBody>
              <a:bodyPr anchor="ct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sz="1800" noProof="1">
                  <a:solidFill>
                    <a:srgbClr val="FFFFFF"/>
                  </a:solidFill>
                </a:endParaRPr>
              </a:p>
            </p:txBody>
          </p:sp>
          <p:sp>
            <p:nvSpPr>
              <p:cNvPr id="191" name="Parallelogram 190"/>
              <p:cNvSpPr/>
              <p:nvPr/>
            </p:nvSpPr>
            <p:spPr>
              <a:xfrm flipH="1">
                <a:off x="1669848" y="5555278"/>
                <a:ext cx="3047475" cy="231179"/>
              </a:xfrm>
              <a:prstGeom prst="parallelogram">
                <a:avLst>
                  <a:gd name="adj" fmla="val 180989"/>
                </a:avLst>
              </a:prstGeom>
              <a:gradFill flip="none" rotWithShape="1">
                <a:gsLst>
                  <a:gs pos="0">
                    <a:srgbClr val="0070C0"/>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sp>
          <p:nvSpPr>
            <p:cNvPr id="188" name="5-takket stjerne 151"/>
            <p:cNvSpPr/>
            <p:nvPr/>
          </p:nvSpPr>
          <p:spPr bwMode="auto">
            <a:xfrm>
              <a:off x="1077507" y="1848089"/>
              <a:ext cx="1010619" cy="1011101"/>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a typeface="ＭＳ Ｐゴシック" charset="-128"/>
              </a:endParaRPr>
            </a:p>
          </p:txBody>
        </p:sp>
      </p:grpSp>
      <p:grpSp>
        <p:nvGrpSpPr>
          <p:cNvPr id="192" name="Group 191"/>
          <p:cNvGrpSpPr>
            <a:grpSpLocks/>
          </p:cNvGrpSpPr>
          <p:nvPr/>
        </p:nvGrpSpPr>
        <p:grpSpPr bwMode="auto">
          <a:xfrm>
            <a:off x="1897063" y="1347788"/>
            <a:ext cx="1497012" cy="936625"/>
            <a:chOff x="1506100" y="2708312"/>
            <a:chExt cx="2438400" cy="973477"/>
          </a:xfrm>
        </p:grpSpPr>
        <p:grpSp>
          <p:nvGrpSpPr>
            <p:cNvPr id="36891" name="Group 212"/>
            <p:cNvGrpSpPr>
              <a:grpSpLocks/>
            </p:cNvGrpSpPr>
            <p:nvPr/>
          </p:nvGrpSpPr>
          <p:grpSpPr bwMode="auto">
            <a:xfrm>
              <a:off x="1506100" y="2708312"/>
              <a:ext cx="2438400" cy="973477"/>
              <a:chOff x="2216792" y="2607923"/>
              <a:chExt cx="539023" cy="536574"/>
            </a:xfrm>
          </p:grpSpPr>
          <p:sp>
            <p:nvSpPr>
              <p:cNvPr id="195" name="Afrundet rektangel 173"/>
              <p:cNvSpPr>
                <a:spLocks noChangeArrowheads="1"/>
              </p:cNvSpPr>
              <p:nvPr/>
            </p:nvSpPr>
            <p:spPr bwMode="auto">
              <a:xfrm>
                <a:off x="2224223" y="2614289"/>
                <a:ext cx="531592" cy="530208"/>
              </a:xfrm>
              <a:prstGeom prst="roundRect">
                <a:avLst>
                  <a:gd name="adj" fmla="val 10667"/>
                </a:avLst>
              </a:prstGeom>
              <a:solidFill>
                <a:srgbClr val="171717"/>
              </a:solidFill>
              <a:ln w="9525">
                <a:solidFill>
                  <a:srgbClr val="7F7F7F"/>
                </a:solidFill>
                <a:round/>
                <a:headEnd/>
                <a:tailEnd/>
              </a:ln>
              <a:effectLst>
                <a:outerShdw blurRad="63500" dist="23000" dir="5400000" rotWithShape="0">
                  <a:srgbClr val="000000">
                    <a:alpha val="34999"/>
                  </a:srgbClr>
                </a:outerShdw>
              </a:effectLst>
            </p:spPr>
            <p:txBody>
              <a:bodyPr anchor="ctr"/>
              <a:lstStyle/>
              <a:p>
                <a:pPr algn="ctr" fontAlgn="auto">
                  <a:spcBef>
                    <a:spcPts val="0"/>
                  </a:spcBef>
                  <a:spcAft>
                    <a:spcPts val="0"/>
                  </a:spcAft>
                  <a:defRPr/>
                </a:pPr>
                <a:endParaRPr lang="en-US" dirty="0">
                  <a:solidFill>
                    <a:srgbClr val="FFFFFF"/>
                  </a:solidFill>
                  <a:latin typeface="Calibri" charset="0"/>
                  <a:ea typeface="ＭＳ Ｐゴシック" charset="-128"/>
                  <a:cs typeface="+mn-cs"/>
                </a:endParaRPr>
              </a:p>
            </p:txBody>
          </p:sp>
          <p:sp>
            <p:nvSpPr>
              <p:cNvPr id="196" name="Afrundet rektangel 172"/>
              <p:cNvSpPr/>
              <p:nvPr/>
            </p:nvSpPr>
            <p:spPr bwMode="auto">
              <a:xfrm>
                <a:off x="2216792" y="2607923"/>
                <a:ext cx="532158" cy="531254"/>
              </a:xfrm>
              <a:prstGeom prst="roundRect">
                <a:avLst>
                  <a:gd name="adj" fmla="val 10667"/>
                </a:avLst>
              </a:prstGeom>
              <a:gradFill flip="none" rotWithShape="1">
                <a:gsLst>
                  <a:gs pos="73000">
                    <a:srgbClr val="1F497D">
                      <a:lumMod val="40000"/>
                      <a:lumOff val="60000"/>
                      <a:alpha val="0"/>
                    </a:srgbClr>
                  </a:gs>
                  <a:gs pos="54000">
                    <a:srgbClr val="FFFFFF">
                      <a:alpha val="0"/>
                    </a:srgbClr>
                  </a:gs>
                  <a:gs pos="100000">
                    <a:sysClr val="window" lastClr="FFFFFF">
                      <a:alpha val="53000"/>
                    </a:sysClr>
                  </a:gs>
                </a:gsLst>
                <a:path path="shape">
                  <a:fillToRect l="50000" t="50000" r="50000" b="50000"/>
                </a:path>
                <a:tileRect/>
              </a:gradFill>
              <a:ln w="9525" cap="flat" cmpd="sng" algn="ctr">
                <a:solidFill>
                  <a:schemeClr val="bg1">
                    <a:lumMod val="50000"/>
                  </a:schemeClr>
                </a:solidFill>
                <a:prstDash val="solid"/>
              </a:ln>
              <a:effectLst/>
            </p:spPr>
            <p:txBody>
              <a:bodyPr anchor="ctr"/>
              <a:lstStyle/>
              <a:p>
                <a:pPr algn="ctr" fontAlgn="auto">
                  <a:spcBef>
                    <a:spcPts val="0"/>
                  </a:spcBef>
                  <a:spcAft>
                    <a:spcPts val="0"/>
                  </a:spcAft>
                  <a:defRPr/>
                </a:pPr>
                <a:endParaRPr lang="en-US" dirty="0">
                  <a:solidFill>
                    <a:srgbClr val="FFFFFF"/>
                  </a:solidFill>
                  <a:latin typeface="Calibri" charset="0"/>
                  <a:ea typeface="ＭＳ Ｐゴシック" charset="-128"/>
                  <a:cs typeface="+mn-cs"/>
                </a:endParaRPr>
              </a:p>
            </p:txBody>
          </p:sp>
        </p:grpSp>
        <p:sp>
          <p:nvSpPr>
            <p:cNvPr id="36892" name="TextBox 213"/>
            <p:cNvSpPr txBox="1">
              <a:spLocks noChangeArrowheads="1"/>
            </p:cNvSpPr>
            <p:nvPr/>
          </p:nvSpPr>
          <p:spPr bwMode="auto">
            <a:xfrm>
              <a:off x="1925191" y="3030046"/>
              <a:ext cx="1700687" cy="32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solidFill>
                    <a:schemeClr val="bg1"/>
                  </a:solidFill>
                  <a:latin typeface="Arial" panose="020B0604020202020204" pitchFamily="34" charset="0"/>
                </a:rPr>
                <a:t>Limitations</a:t>
              </a:r>
            </a:p>
          </p:txBody>
        </p:sp>
      </p:grpSp>
      <p:sp>
        <p:nvSpPr>
          <p:cNvPr id="197" name="Rektangel 76"/>
          <p:cNvSpPr>
            <a:spLocks noChangeArrowheads="1"/>
          </p:cNvSpPr>
          <p:nvPr/>
        </p:nvSpPr>
        <p:spPr bwMode="auto">
          <a:xfrm>
            <a:off x="4800600" y="1730375"/>
            <a:ext cx="36226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4788" indent="-204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pPr>
            <a:r>
              <a:rPr lang="en-US" sz="1400" noProof="1">
                <a:solidFill>
                  <a:srgbClr val="262626"/>
                </a:solidFill>
              </a:rPr>
              <a:t>BCG matrix uses only two dimensions: </a:t>
            </a:r>
            <a:r>
              <a:rPr lang="en-US" sz="1400" b="1" noProof="1">
                <a:solidFill>
                  <a:srgbClr val="262626"/>
                </a:solidFill>
              </a:rPr>
              <a:t>Relative Market Share </a:t>
            </a:r>
            <a:r>
              <a:rPr lang="en-US" sz="1400" noProof="1">
                <a:solidFill>
                  <a:srgbClr val="262626"/>
                </a:solidFill>
              </a:rPr>
              <a:t>and </a:t>
            </a:r>
            <a:r>
              <a:rPr lang="en-US" sz="1400" b="1" noProof="1">
                <a:solidFill>
                  <a:srgbClr val="262626"/>
                </a:solidFill>
              </a:rPr>
              <a:t>Market Growth Rate</a:t>
            </a:r>
          </a:p>
          <a:p>
            <a:pPr>
              <a:spcBef>
                <a:spcPct val="0"/>
              </a:spcBef>
              <a:spcAft>
                <a:spcPts val="600"/>
              </a:spcAft>
            </a:pPr>
            <a:r>
              <a:rPr lang="en-US" sz="1400" noProof="1">
                <a:solidFill>
                  <a:srgbClr val="262626"/>
                </a:solidFill>
              </a:rPr>
              <a:t>Problems arise while getting data for market share and market growth</a:t>
            </a:r>
          </a:p>
          <a:p>
            <a:pPr>
              <a:spcBef>
                <a:spcPct val="0"/>
              </a:spcBef>
              <a:spcAft>
                <a:spcPts val="600"/>
              </a:spcAft>
            </a:pPr>
            <a:r>
              <a:rPr lang="en-US" sz="1400" noProof="1">
                <a:solidFill>
                  <a:srgbClr val="262626"/>
                </a:solidFill>
              </a:rPr>
              <a:t>High market share does not mean profits all the time</a:t>
            </a:r>
          </a:p>
          <a:p>
            <a:pPr>
              <a:spcBef>
                <a:spcPct val="0"/>
              </a:spcBef>
              <a:spcAft>
                <a:spcPts val="600"/>
              </a:spcAft>
            </a:pPr>
            <a:r>
              <a:rPr lang="en-US" sz="1400" noProof="1">
                <a:solidFill>
                  <a:srgbClr val="262626"/>
                </a:solidFill>
              </a:rPr>
              <a:t>Business with low market share can be profitable too</a:t>
            </a:r>
          </a:p>
          <a:p>
            <a:pPr>
              <a:spcBef>
                <a:spcPct val="0"/>
              </a:spcBef>
              <a:spcAft>
                <a:spcPts val="600"/>
              </a:spcAft>
            </a:pPr>
            <a:r>
              <a:rPr lang="en-US" sz="1400"/>
              <a:t>It neglects the effects of </a:t>
            </a:r>
            <a:r>
              <a:rPr lang="en-US" sz="1400" b="1"/>
              <a:t>synergy</a:t>
            </a:r>
            <a:r>
              <a:rPr lang="en-US" sz="1400"/>
              <a:t> between business units</a:t>
            </a:r>
          </a:p>
          <a:p>
            <a:pPr>
              <a:spcBef>
                <a:spcPct val="0"/>
              </a:spcBef>
              <a:spcAft>
                <a:spcPts val="600"/>
              </a:spcAft>
            </a:pPr>
            <a:r>
              <a:rPr lang="en-US" sz="1400"/>
              <a:t>Market growth is not the only indicator for attractiveness of a market</a:t>
            </a:r>
          </a:p>
          <a:p>
            <a:pPr>
              <a:spcBef>
                <a:spcPct val="0"/>
              </a:spcBef>
              <a:spcAft>
                <a:spcPts val="600"/>
              </a:spcAft>
            </a:pPr>
            <a:r>
              <a:rPr lang="en-US" sz="1400"/>
              <a:t>There is no clear definition of what constitutes a “market”</a:t>
            </a:r>
          </a:p>
          <a:p>
            <a:pPr>
              <a:spcBef>
                <a:spcPct val="0"/>
              </a:spcBef>
              <a:spcAft>
                <a:spcPts val="600"/>
              </a:spcAft>
            </a:pPr>
            <a:r>
              <a:rPr lang="en-US" sz="1400"/>
              <a:t>The model neglects small competitors that have fast growing market shares</a:t>
            </a:r>
            <a:endParaRPr lang="da-DK" sz="1400">
              <a:solidFill>
                <a:srgbClr val="1E1C11"/>
              </a:solidFill>
            </a:endParaRPr>
          </a:p>
        </p:txBody>
      </p:sp>
    </p:spTree>
    <p:extLst>
      <p:ext uri="{BB962C8B-B14F-4D97-AF65-F5344CB8AC3E}">
        <p14:creationId xmlns:p14="http://schemas.microsoft.com/office/powerpoint/2010/main" val="268544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0"/>
                                  </p:stCondLst>
                                  <p:childTnLst>
                                    <p:animEffect transition="out" filter="fade">
                                      <p:cBhvr>
                                        <p:cTn id="6" dur="3000"/>
                                        <p:tgtEl>
                                          <p:spTgt spid="186"/>
                                        </p:tgtEl>
                                      </p:cBhvr>
                                    </p:animEffect>
                                    <p:set>
                                      <p:cBhvr>
                                        <p:cTn id="7" dur="1" fill="hold">
                                          <p:stCondLst>
                                            <p:cond delay="2999"/>
                                          </p:stCondLst>
                                        </p:cTn>
                                        <p:tgtEl>
                                          <p:spTgt spid="18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3000"/>
                                        <p:tgtEl>
                                          <p:spTgt spid="60"/>
                                        </p:tgtEl>
                                      </p:cBhvr>
                                    </p:animEffect>
                                    <p:set>
                                      <p:cBhvr>
                                        <p:cTn id="10" dur="1" fill="hold">
                                          <p:stCondLst>
                                            <p:cond delay="2999"/>
                                          </p:stCondLst>
                                        </p:cTn>
                                        <p:tgtEl>
                                          <p:spTgt spid="6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3000"/>
                                        <p:tgtEl>
                                          <p:spTgt spid="66"/>
                                        </p:tgtEl>
                                      </p:cBhvr>
                                    </p:animEffect>
                                    <p:set>
                                      <p:cBhvr>
                                        <p:cTn id="13" dur="1" fill="hold">
                                          <p:stCondLst>
                                            <p:cond delay="2999"/>
                                          </p:stCondLst>
                                        </p:cTn>
                                        <p:tgtEl>
                                          <p:spTgt spid="6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3000"/>
                                        <p:tgtEl>
                                          <p:spTgt spid="54"/>
                                        </p:tgtEl>
                                      </p:cBhvr>
                                    </p:animEffect>
                                    <p:set>
                                      <p:cBhvr>
                                        <p:cTn id="16" dur="1" fill="hold">
                                          <p:stCondLst>
                                            <p:cond delay="2999"/>
                                          </p:stCondLst>
                                        </p:cTn>
                                        <p:tgtEl>
                                          <p:spTgt spid="54"/>
                                        </p:tgtEl>
                                        <p:attrNameLst>
                                          <p:attrName>style.visibility</p:attrName>
                                        </p:attrNameLst>
                                      </p:cBhvr>
                                      <p:to>
                                        <p:strVal val="hidden"/>
                                      </p:to>
                                    </p:set>
                                  </p:childTnLst>
                                </p:cTn>
                              </p:par>
                              <p:par>
                                <p:cTn id="17" presetID="0" presetClass="path" presetSubtype="0" repeatCount="indefinite" accel="50000" decel="50000" autoRev="1" fill="hold" nodeType="withEffect">
                                  <p:stCondLst>
                                    <p:cond delay="0"/>
                                  </p:stCondLst>
                                  <p:endCondLst>
                                    <p:cond evt="onNext" delay="0">
                                      <p:tgtEl>
                                        <p:sldTgt/>
                                      </p:tgtEl>
                                    </p:cond>
                                  </p:endCondLst>
                                  <p:childTnLst>
                                    <p:animMotion origin="layout" path="M 0 -2.39593E-6 L 0.14097 0.00023 " pathEditMode="relative" rAng="0" ptsTypes="AA">
                                      <p:cBhvr>
                                        <p:cTn id="18" dur="3000" fill="hold"/>
                                        <p:tgtEl>
                                          <p:spTgt spid="49"/>
                                        </p:tgtEl>
                                        <p:attrNameLst>
                                          <p:attrName>ppt_x</p:attrName>
                                          <p:attrName>ppt_y</p:attrName>
                                        </p:attrNameLst>
                                      </p:cBhvr>
                                      <p:rCtr x="7049" y="0"/>
                                    </p:animMotion>
                                  </p:childTnLst>
                                </p:cTn>
                              </p:par>
                              <p:par>
                                <p:cTn id="19" presetID="0" presetClass="path" presetSubtype="0" repeatCount="indefinite" accel="50000" decel="50000" autoRev="1" fill="hold" nodeType="withEffect">
                                  <p:stCondLst>
                                    <p:cond delay="0"/>
                                  </p:stCondLst>
                                  <p:endCondLst>
                                    <p:cond evt="onNext" delay="0">
                                      <p:tgtEl>
                                        <p:sldTgt/>
                                      </p:tgtEl>
                                    </p:cond>
                                  </p:endCondLst>
                                  <p:childTnLst>
                                    <p:animMotion origin="layout" path="M 1.38889E-6 -7.40741E-7 L 0.04045 -7.40741E-7 " pathEditMode="relative" rAng="0" ptsTypes="AA">
                                      <p:cBhvr>
                                        <p:cTn id="20" dur="3000" fill="hold"/>
                                        <p:tgtEl>
                                          <p:spTgt spid="23"/>
                                        </p:tgtEl>
                                        <p:attrNameLst>
                                          <p:attrName>ppt_x</p:attrName>
                                          <p:attrName>ppt_y</p:attrName>
                                        </p:attrNameLst>
                                      </p:cBhvr>
                                      <p:rCtr x="2014" y="0"/>
                                    </p:animMotion>
                                  </p:childTnLst>
                                </p:cTn>
                              </p:par>
                              <p:par>
                                <p:cTn id="21" presetID="0" presetClass="path" presetSubtype="0" repeatCount="indefinite" accel="50000" decel="50000" autoRev="1" fill="hold" nodeType="withEffect">
                                  <p:stCondLst>
                                    <p:cond delay="0"/>
                                  </p:stCondLst>
                                  <p:endCondLst>
                                    <p:cond evt="onNext" delay="0">
                                      <p:tgtEl>
                                        <p:sldTgt/>
                                      </p:tgtEl>
                                    </p:cond>
                                  </p:endCondLst>
                                  <p:childTnLst>
                                    <p:animMotion origin="layout" path="M 4.72222E-6 3.7037E-6 L 0.12378 0.00023 " pathEditMode="relative" rAng="0" ptsTypes="AA">
                                      <p:cBhvr>
                                        <p:cTn id="22" dur="3000" fill="hold"/>
                                        <p:tgtEl>
                                          <p:spTgt spid="27"/>
                                        </p:tgtEl>
                                        <p:attrNameLst>
                                          <p:attrName>ppt_x</p:attrName>
                                          <p:attrName>ppt_y</p:attrName>
                                        </p:attrNameLst>
                                      </p:cBhvr>
                                      <p:rCtr x="6181" y="0"/>
                                    </p:animMotion>
                                  </p:childTnLst>
                                </p:cTn>
                              </p:par>
                              <p:par>
                                <p:cTn id="23" presetID="0" presetClass="path" presetSubtype="0" repeatCount="indefinite" accel="50000" decel="50000" autoRev="1" fill="hold" nodeType="withEffect">
                                  <p:stCondLst>
                                    <p:cond delay="0"/>
                                  </p:stCondLst>
                                  <p:endCondLst>
                                    <p:cond evt="onNext" delay="0">
                                      <p:tgtEl>
                                        <p:sldTgt/>
                                      </p:tgtEl>
                                    </p:cond>
                                  </p:endCondLst>
                                  <p:childTnLst>
                                    <p:animMotion origin="layout" path="M 0 -2.39593E-6 L 0.14097 0.00023 " pathEditMode="relative" rAng="0" ptsTypes="AA">
                                      <p:cBhvr>
                                        <p:cTn id="24" dur="3000" fill="hold"/>
                                        <p:tgtEl>
                                          <p:spTgt spid="31"/>
                                        </p:tgtEl>
                                        <p:attrNameLst>
                                          <p:attrName>ppt_x</p:attrName>
                                          <p:attrName>ppt_y</p:attrName>
                                        </p:attrNameLst>
                                      </p:cBhvr>
                                      <p:rCtr x="7049" y="0"/>
                                    </p:animMotion>
                                  </p:childTnLst>
                                </p:cTn>
                              </p:par>
                              <p:par>
                                <p:cTn id="25" presetID="0" presetClass="path" presetSubtype="0" repeatCount="indefinite" accel="50000" decel="50000" autoRev="1" fill="hold" nodeType="withEffect">
                                  <p:stCondLst>
                                    <p:cond delay="0"/>
                                  </p:stCondLst>
                                  <p:endCondLst>
                                    <p:cond evt="onNext" delay="0">
                                      <p:tgtEl>
                                        <p:sldTgt/>
                                      </p:tgtEl>
                                    </p:cond>
                                  </p:endCondLst>
                                  <p:childTnLst>
                                    <p:animMotion origin="layout" path="M -8.33333E-7 -3.7037E-6 L 0.06823 -3.7037E-6 " pathEditMode="relative" rAng="0" ptsTypes="AA">
                                      <p:cBhvr>
                                        <p:cTn id="26" dur="3000" fill="hold"/>
                                        <p:tgtEl>
                                          <p:spTgt spid="36"/>
                                        </p:tgtEl>
                                        <p:attrNameLst>
                                          <p:attrName>ppt_x</p:attrName>
                                          <p:attrName>ppt_y</p:attrName>
                                        </p:attrNameLst>
                                      </p:cBhvr>
                                      <p:rCtr x="3403" y="0"/>
                                    </p:animMotion>
                                  </p:childTnLst>
                                </p:cTn>
                              </p:par>
                              <p:par>
                                <p:cTn id="27" presetID="0" presetClass="path" presetSubtype="0" repeatCount="indefinite" accel="50000" decel="50000" autoRev="1" fill="hold" nodeType="withEffect">
                                  <p:stCondLst>
                                    <p:cond delay="0"/>
                                  </p:stCondLst>
                                  <p:endCondLst>
                                    <p:cond evt="onNext" delay="0">
                                      <p:tgtEl>
                                        <p:sldTgt/>
                                      </p:tgtEl>
                                    </p:cond>
                                  </p:endCondLst>
                                  <p:childTnLst>
                                    <p:animMotion origin="layout" path="M -1.11111E-6 -2.22222E-6 L 0.09514 0.00023 " pathEditMode="relative" rAng="0" ptsTypes="AA">
                                      <p:cBhvr>
                                        <p:cTn id="28" dur="3000" fill="hold"/>
                                        <p:tgtEl>
                                          <p:spTgt spid="40"/>
                                        </p:tgtEl>
                                        <p:attrNameLst>
                                          <p:attrName>ppt_x</p:attrName>
                                          <p:attrName>ppt_y</p:attrName>
                                        </p:attrNameLst>
                                      </p:cBhvr>
                                      <p:rCtr x="4757" y="0"/>
                                    </p:animMotion>
                                  </p:childTnLst>
                                </p:cTn>
                              </p:par>
                              <p:par>
                                <p:cTn id="29" presetID="0" presetClass="path" presetSubtype="0" repeatCount="indefinite" accel="50000" decel="50000" autoRev="1" fill="hold" nodeType="withEffect">
                                  <p:stCondLst>
                                    <p:cond delay="0"/>
                                  </p:stCondLst>
                                  <p:endCondLst>
                                    <p:cond evt="onNext" delay="0">
                                      <p:tgtEl>
                                        <p:sldTgt/>
                                      </p:tgtEl>
                                    </p:cond>
                                  </p:endCondLst>
                                  <p:childTnLst>
                                    <p:animMotion origin="layout" path="M -2.77778E-7 -3.7037E-7 L 0.03941 -3.7037E-7 " pathEditMode="relative" rAng="0" ptsTypes="AA">
                                      <p:cBhvr>
                                        <p:cTn id="30" dur="3000" fill="hold"/>
                                        <p:tgtEl>
                                          <p:spTgt spid="44"/>
                                        </p:tgtEl>
                                        <p:attrNameLst>
                                          <p:attrName>ppt_x</p:attrName>
                                          <p:attrName>ppt_y</p:attrName>
                                        </p:attrNameLst>
                                      </p:cBhvr>
                                      <p:rCtr x="1962" y="0"/>
                                    </p:animMotion>
                                  </p:childTnLst>
                                </p:cTn>
                              </p:par>
                            </p:childTnLst>
                          </p:cTn>
                        </p:par>
                        <p:par>
                          <p:cTn id="31" fill="hold" nodeType="afterGroup">
                            <p:stCondLst>
                              <p:cond delay="6000"/>
                            </p:stCondLst>
                            <p:childTnLst>
                              <p:par>
                                <p:cTn id="32" presetID="1" presetClass="entr" presetSubtype="0" fill="hold" nodeType="afterEffect">
                                  <p:stCondLst>
                                    <p:cond delay="0"/>
                                  </p:stCondLst>
                                  <p:childTnLst>
                                    <p:set>
                                      <p:cBhvr>
                                        <p:cTn id="33" dur="1" fill="hold">
                                          <p:stCondLst>
                                            <p:cond delay="0"/>
                                          </p:stCondLst>
                                        </p:cTn>
                                        <p:tgtEl>
                                          <p:spTgt spid="192"/>
                                        </p:tgtEl>
                                        <p:attrNameLst>
                                          <p:attrName>style.visibility</p:attrName>
                                        </p:attrNameLst>
                                      </p:cBhvr>
                                      <p:to>
                                        <p:strVal val="visible"/>
                                      </p:to>
                                    </p:set>
                                  </p:childTnLst>
                                </p:cTn>
                              </p:par>
                            </p:childTnLst>
                          </p:cTn>
                        </p:par>
                        <p:par>
                          <p:cTn id="34" fill="hold" nodeType="afterGroup">
                            <p:stCondLst>
                              <p:cond delay="6000"/>
                            </p:stCondLst>
                            <p:childTnLst>
                              <p:par>
                                <p:cTn id="35" presetID="0" presetClass="path" presetSubtype="0" accel="50000" decel="50000" fill="hold" nodeType="afterEffect">
                                  <p:stCondLst>
                                    <p:cond delay="0"/>
                                  </p:stCondLst>
                                  <p:childTnLst>
                                    <p:animMotion origin="layout" path="M -1.66667E-6 -5.3654E-6 L 0.45538 0.00022 " pathEditMode="relative" ptsTypes="AA">
                                      <p:cBhvr>
                                        <p:cTn id="36" dur="5000" fill="hold"/>
                                        <p:tgtEl>
                                          <p:spTgt spid="192"/>
                                        </p:tgtEl>
                                        <p:attrNameLst>
                                          <p:attrName>ppt_x</p:attrName>
                                          <p:attrName>ppt_y</p:attrName>
                                        </p:attrNameLst>
                                      </p:cBhvr>
                                    </p:animMotion>
                                  </p:childTnLst>
                                  <p:subTnLst>
                                    <p:set>
                                      <p:cBhvr override="childStyle">
                                        <p:cTn dur="1" fill="hold" display="0" masterRel="sameClick" afterEffect="1">
                                          <p:stCondLst>
                                            <p:cond evt="end" delay="0">
                                              <p:tn val="35"/>
                                            </p:cond>
                                          </p:stCondLst>
                                        </p:cTn>
                                        <p:tgtEl>
                                          <p:spTgt spid="192"/>
                                        </p:tgtEl>
                                        <p:attrNameLst>
                                          <p:attrName>style.visibility</p:attrName>
                                        </p:attrNameLst>
                                      </p:cBhvr>
                                      <p:to>
                                        <p:strVal val="hidden"/>
                                      </p:to>
                                    </p:set>
                                  </p:subTnLst>
                                </p:cTn>
                              </p:par>
                            </p:childTnLst>
                          </p:cTn>
                        </p:par>
                        <p:par>
                          <p:cTn id="37" fill="hold" nodeType="afterGroup">
                            <p:stCondLst>
                              <p:cond delay="11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nodeType="afterGroup">
                            <p:stCondLst>
                              <p:cond delay="11500"/>
                            </p:stCondLst>
                            <p:childTnLst>
                              <p:par>
                                <p:cTn id="42" presetID="22" presetClass="entr" presetSubtype="1" fill="hold" grpId="0" nodeType="afterEffect">
                                  <p:stCondLst>
                                    <p:cond delay="0"/>
                                  </p:stCondLst>
                                  <p:childTnLst>
                                    <p:set>
                                      <p:cBhvr>
                                        <p:cTn id="43" dur="1" fill="hold">
                                          <p:stCondLst>
                                            <p:cond delay="0"/>
                                          </p:stCondLst>
                                        </p:cTn>
                                        <p:tgtEl>
                                          <p:spTgt spid="197">
                                            <p:txEl>
                                              <p:pRg st="0" end="0"/>
                                            </p:txEl>
                                          </p:spTgt>
                                        </p:tgtEl>
                                        <p:attrNameLst>
                                          <p:attrName>style.visibility</p:attrName>
                                        </p:attrNameLst>
                                      </p:cBhvr>
                                      <p:to>
                                        <p:strVal val="visible"/>
                                      </p:to>
                                    </p:set>
                                    <p:animEffect transition="in" filter="wipe(up)">
                                      <p:cBhvr>
                                        <p:cTn id="44" dur="500"/>
                                        <p:tgtEl>
                                          <p:spTgt spid="197">
                                            <p:txEl>
                                              <p:pRg st="0" end="0"/>
                                            </p:txEl>
                                          </p:spTgt>
                                        </p:tgtEl>
                                      </p:cBhvr>
                                    </p:animEffect>
                                  </p:childTnLst>
                                </p:cTn>
                              </p:par>
                            </p:childTnLst>
                          </p:cTn>
                        </p:par>
                        <p:par>
                          <p:cTn id="45" fill="hold" nodeType="afterGroup">
                            <p:stCondLst>
                              <p:cond delay="12000"/>
                            </p:stCondLst>
                            <p:childTnLst>
                              <p:par>
                                <p:cTn id="46" presetID="22" presetClass="entr" presetSubtype="1" fill="hold" grpId="0" nodeType="afterEffect">
                                  <p:stCondLst>
                                    <p:cond delay="0"/>
                                  </p:stCondLst>
                                  <p:childTnLst>
                                    <p:set>
                                      <p:cBhvr>
                                        <p:cTn id="47" dur="1" fill="hold">
                                          <p:stCondLst>
                                            <p:cond delay="0"/>
                                          </p:stCondLst>
                                        </p:cTn>
                                        <p:tgtEl>
                                          <p:spTgt spid="197">
                                            <p:txEl>
                                              <p:pRg st="1" end="1"/>
                                            </p:txEl>
                                          </p:spTgt>
                                        </p:tgtEl>
                                        <p:attrNameLst>
                                          <p:attrName>style.visibility</p:attrName>
                                        </p:attrNameLst>
                                      </p:cBhvr>
                                      <p:to>
                                        <p:strVal val="visible"/>
                                      </p:to>
                                    </p:set>
                                    <p:animEffect transition="in" filter="wipe(up)">
                                      <p:cBhvr>
                                        <p:cTn id="48" dur="500"/>
                                        <p:tgtEl>
                                          <p:spTgt spid="197">
                                            <p:txEl>
                                              <p:pRg st="1" end="1"/>
                                            </p:txEl>
                                          </p:spTgt>
                                        </p:tgtEl>
                                      </p:cBhvr>
                                    </p:animEffect>
                                  </p:childTnLst>
                                </p:cTn>
                              </p:par>
                            </p:childTnLst>
                          </p:cTn>
                        </p:par>
                        <p:par>
                          <p:cTn id="49" fill="hold" nodeType="afterGroup">
                            <p:stCondLst>
                              <p:cond delay="12500"/>
                            </p:stCondLst>
                            <p:childTnLst>
                              <p:par>
                                <p:cTn id="50" presetID="22" presetClass="entr" presetSubtype="1" fill="hold" grpId="0" nodeType="afterEffect">
                                  <p:stCondLst>
                                    <p:cond delay="0"/>
                                  </p:stCondLst>
                                  <p:childTnLst>
                                    <p:set>
                                      <p:cBhvr>
                                        <p:cTn id="51" dur="1" fill="hold">
                                          <p:stCondLst>
                                            <p:cond delay="0"/>
                                          </p:stCondLst>
                                        </p:cTn>
                                        <p:tgtEl>
                                          <p:spTgt spid="197">
                                            <p:txEl>
                                              <p:pRg st="2" end="2"/>
                                            </p:txEl>
                                          </p:spTgt>
                                        </p:tgtEl>
                                        <p:attrNameLst>
                                          <p:attrName>style.visibility</p:attrName>
                                        </p:attrNameLst>
                                      </p:cBhvr>
                                      <p:to>
                                        <p:strVal val="visible"/>
                                      </p:to>
                                    </p:set>
                                    <p:animEffect transition="in" filter="wipe(up)">
                                      <p:cBhvr>
                                        <p:cTn id="52" dur="500"/>
                                        <p:tgtEl>
                                          <p:spTgt spid="197">
                                            <p:txEl>
                                              <p:pRg st="2" end="2"/>
                                            </p:txEl>
                                          </p:spTgt>
                                        </p:tgtEl>
                                      </p:cBhvr>
                                    </p:animEffect>
                                  </p:childTnLst>
                                </p:cTn>
                              </p:par>
                            </p:childTnLst>
                          </p:cTn>
                        </p:par>
                        <p:par>
                          <p:cTn id="53" fill="hold" nodeType="afterGroup">
                            <p:stCondLst>
                              <p:cond delay="13000"/>
                            </p:stCondLst>
                            <p:childTnLst>
                              <p:par>
                                <p:cTn id="54" presetID="22" presetClass="entr" presetSubtype="1" fill="hold" grpId="0" nodeType="afterEffect">
                                  <p:stCondLst>
                                    <p:cond delay="0"/>
                                  </p:stCondLst>
                                  <p:childTnLst>
                                    <p:set>
                                      <p:cBhvr>
                                        <p:cTn id="55" dur="1" fill="hold">
                                          <p:stCondLst>
                                            <p:cond delay="0"/>
                                          </p:stCondLst>
                                        </p:cTn>
                                        <p:tgtEl>
                                          <p:spTgt spid="197">
                                            <p:txEl>
                                              <p:pRg st="3" end="3"/>
                                            </p:txEl>
                                          </p:spTgt>
                                        </p:tgtEl>
                                        <p:attrNameLst>
                                          <p:attrName>style.visibility</p:attrName>
                                        </p:attrNameLst>
                                      </p:cBhvr>
                                      <p:to>
                                        <p:strVal val="visible"/>
                                      </p:to>
                                    </p:set>
                                    <p:animEffect transition="in" filter="wipe(up)">
                                      <p:cBhvr>
                                        <p:cTn id="56" dur="500"/>
                                        <p:tgtEl>
                                          <p:spTgt spid="197">
                                            <p:txEl>
                                              <p:pRg st="3" end="3"/>
                                            </p:txEl>
                                          </p:spTgt>
                                        </p:tgtEl>
                                      </p:cBhvr>
                                    </p:animEffect>
                                  </p:childTnLst>
                                </p:cTn>
                              </p:par>
                            </p:childTnLst>
                          </p:cTn>
                        </p:par>
                        <p:par>
                          <p:cTn id="57" fill="hold" nodeType="afterGroup">
                            <p:stCondLst>
                              <p:cond delay="13500"/>
                            </p:stCondLst>
                            <p:childTnLst>
                              <p:par>
                                <p:cTn id="58" presetID="22" presetClass="entr" presetSubtype="1" fill="hold" grpId="0" nodeType="afterEffect">
                                  <p:stCondLst>
                                    <p:cond delay="0"/>
                                  </p:stCondLst>
                                  <p:childTnLst>
                                    <p:set>
                                      <p:cBhvr>
                                        <p:cTn id="59" dur="1" fill="hold">
                                          <p:stCondLst>
                                            <p:cond delay="0"/>
                                          </p:stCondLst>
                                        </p:cTn>
                                        <p:tgtEl>
                                          <p:spTgt spid="197">
                                            <p:txEl>
                                              <p:pRg st="4" end="4"/>
                                            </p:txEl>
                                          </p:spTgt>
                                        </p:tgtEl>
                                        <p:attrNameLst>
                                          <p:attrName>style.visibility</p:attrName>
                                        </p:attrNameLst>
                                      </p:cBhvr>
                                      <p:to>
                                        <p:strVal val="visible"/>
                                      </p:to>
                                    </p:set>
                                    <p:animEffect transition="in" filter="wipe(up)">
                                      <p:cBhvr>
                                        <p:cTn id="60" dur="500"/>
                                        <p:tgtEl>
                                          <p:spTgt spid="197">
                                            <p:txEl>
                                              <p:pRg st="4" end="4"/>
                                            </p:txEl>
                                          </p:spTgt>
                                        </p:tgtEl>
                                      </p:cBhvr>
                                    </p:animEffect>
                                  </p:childTnLst>
                                </p:cTn>
                              </p:par>
                            </p:childTnLst>
                          </p:cTn>
                        </p:par>
                        <p:par>
                          <p:cTn id="61" fill="hold" nodeType="afterGroup">
                            <p:stCondLst>
                              <p:cond delay="14000"/>
                            </p:stCondLst>
                            <p:childTnLst>
                              <p:par>
                                <p:cTn id="62" presetID="22" presetClass="entr" presetSubtype="1" fill="hold" grpId="0" nodeType="afterEffect">
                                  <p:stCondLst>
                                    <p:cond delay="0"/>
                                  </p:stCondLst>
                                  <p:childTnLst>
                                    <p:set>
                                      <p:cBhvr>
                                        <p:cTn id="63" dur="1" fill="hold">
                                          <p:stCondLst>
                                            <p:cond delay="0"/>
                                          </p:stCondLst>
                                        </p:cTn>
                                        <p:tgtEl>
                                          <p:spTgt spid="197">
                                            <p:txEl>
                                              <p:pRg st="5" end="5"/>
                                            </p:txEl>
                                          </p:spTgt>
                                        </p:tgtEl>
                                        <p:attrNameLst>
                                          <p:attrName>style.visibility</p:attrName>
                                        </p:attrNameLst>
                                      </p:cBhvr>
                                      <p:to>
                                        <p:strVal val="visible"/>
                                      </p:to>
                                    </p:set>
                                    <p:animEffect transition="in" filter="wipe(up)">
                                      <p:cBhvr>
                                        <p:cTn id="64" dur="500"/>
                                        <p:tgtEl>
                                          <p:spTgt spid="197">
                                            <p:txEl>
                                              <p:pRg st="5" end="5"/>
                                            </p:txEl>
                                          </p:spTgt>
                                        </p:tgtEl>
                                      </p:cBhvr>
                                    </p:animEffect>
                                  </p:childTnLst>
                                </p:cTn>
                              </p:par>
                            </p:childTnLst>
                          </p:cTn>
                        </p:par>
                        <p:par>
                          <p:cTn id="65" fill="hold" nodeType="afterGroup">
                            <p:stCondLst>
                              <p:cond delay="14500"/>
                            </p:stCondLst>
                            <p:childTnLst>
                              <p:par>
                                <p:cTn id="66" presetID="22" presetClass="entr" presetSubtype="1" fill="hold" grpId="0" nodeType="afterEffect">
                                  <p:stCondLst>
                                    <p:cond delay="0"/>
                                  </p:stCondLst>
                                  <p:childTnLst>
                                    <p:set>
                                      <p:cBhvr>
                                        <p:cTn id="67" dur="1" fill="hold">
                                          <p:stCondLst>
                                            <p:cond delay="0"/>
                                          </p:stCondLst>
                                        </p:cTn>
                                        <p:tgtEl>
                                          <p:spTgt spid="197">
                                            <p:txEl>
                                              <p:pRg st="6" end="6"/>
                                            </p:txEl>
                                          </p:spTgt>
                                        </p:tgtEl>
                                        <p:attrNameLst>
                                          <p:attrName>style.visibility</p:attrName>
                                        </p:attrNameLst>
                                      </p:cBhvr>
                                      <p:to>
                                        <p:strVal val="visible"/>
                                      </p:to>
                                    </p:set>
                                    <p:animEffect transition="in" filter="wipe(up)">
                                      <p:cBhvr>
                                        <p:cTn id="68" dur="500"/>
                                        <p:tgtEl>
                                          <p:spTgt spid="197">
                                            <p:txEl>
                                              <p:pRg st="6" end="6"/>
                                            </p:txEl>
                                          </p:spTgt>
                                        </p:tgtEl>
                                      </p:cBhvr>
                                    </p:animEffect>
                                  </p:childTnLst>
                                </p:cTn>
                              </p:par>
                            </p:childTnLst>
                          </p:cTn>
                        </p:par>
                        <p:par>
                          <p:cTn id="69" fill="hold" nodeType="afterGroup">
                            <p:stCondLst>
                              <p:cond delay="15000"/>
                            </p:stCondLst>
                            <p:childTnLst>
                              <p:par>
                                <p:cTn id="70" presetID="22" presetClass="entr" presetSubtype="1" fill="hold" grpId="0" nodeType="afterEffect">
                                  <p:stCondLst>
                                    <p:cond delay="0"/>
                                  </p:stCondLst>
                                  <p:childTnLst>
                                    <p:set>
                                      <p:cBhvr>
                                        <p:cTn id="71" dur="1" fill="hold">
                                          <p:stCondLst>
                                            <p:cond delay="0"/>
                                          </p:stCondLst>
                                        </p:cTn>
                                        <p:tgtEl>
                                          <p:spTgt spid="197">
                                            <p:txEl>
                                              <p:pRg st="7" end="7"/>
                                            </p:txEl>
                                          </p:spTgt>
                                        </p:tgtEl>
                                        <p:attrNameLst>
                                          <p:attrName>style.visibility</p:attrName>
                                        </p:attrNameLst>
                                      </p:cBhvr>
                                      <p:to>
                                        <p:strVal val="visible"/>
                                      </p:to>
                                    </p:set>
                                    <p:animEffect transition="in" filter="wipe(up)">
                                      <p:cBhvr>
                                        <p:cTn id="72" dur="500"/>
                                        <p:tgtEl>
                                          <p:spTgt spid="1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pPr>
              <a:buFont typeface="Wingdings" pitchFamily="2" charset="2"/>
              <a:buNone/>
            </a:pPr>
            <a:r>
              <a:rPr lang="en-US" sz="3600" dirty="0"/>
              <a:t>Why BCG Matrix?</a:t>
            </a:r>
          </a:p>
          <a:p>
            <a:pPr>
              <a:buFont typeface="Wingdings" pitchFamily="2" charset="2"/>
              <a:buNone/>
            </a:pPr>
            <a:r>
              <a:rPr lang="en-US" sz="3600" dirty="0"/>
              <a:t>To assess :</a:t>
            </a:r>
          </a:p>
          <a:p>
            <a:pPr>
              <a:buFont typeface="Wingdings" pitchFamily="2" charset="2"/>
              <a:buChar char="§"/>
            </a:pPr>
            <a:r>
              <a:rPr lang="en-US" sz="3600" dirty="0"/>
              <a:t>Profiles of products/businesses </a:t>
            </a:r>
          </a:p>
          <a:p>
            <a:pPr>
              <a:buFont typeface="Wingdings" pitchFamily="2" charset="2"/>
              <a:buChar char="§"/>
            </a:pPr>
            <a:r>
              <a:rPr lang="en-US" sz="3600" dirty="0"/>
              <a:t>The cash demands of products </a:t>
            </a:r>
          </a:p>
          <a:p>
            <a:pPr>
              <a:buFont typeface="Wingdings" pitchFamily="2" charset="2"/>
              <a:buChar char="§"/>
            </a:pPr>
            <a:r>
              <a:rPr lang="en-US" sz="3600" dirty="0"/>
              <a:t>The development cycles of products</a:t>
            </a:r>
          </a:p>
          <a:p>
            <a:pPr>
              <a:buFont typeface="Wingdings" pitchFamily="2" charset="2"/>
              <a:buChar char="§"/>
            </a:pPr>
            <a:r>
              <a:rPr lang="en-US" sz="3600" dirty="0"/>
              <a:t>Resource allocation and divestment decisions</a:t>
            </a:r>
          </a:p>
          <a:p>
            <a:pPr>
              <a:buFont typeface="Wingdings" pitchFamily="2" charset="2"/>
              <a:buNone/>
            </a:pPr>
            <a:r>
              <a:rPr lang="en-US" sz="3600" dirty="0"/>
              <a:t> </a:t>
            </a:r>
          </a:p>
          <a:p>
            <a:pPr>
              <a:buFont typeface="Wingdings" pitchFamily="2" charset="2"/>
              <a:buNone/>
            </a:pPr>
            <a:endParaRPr lang="en-US" sz="3600" dirty="0"/>
          </a:p>
          <a:p>
            <a:pPr>
              <a:buFont typeface="Wingdings" pitchFamily="2" charset="2"/>
              <a:buNone/>
            </a:pPr>
            <a:endParaRPr lang="en-US" sz="3600" dirty="0"/>
          </a:p>
          <a:p>
            <a:pPr>
              <a:buNone/>
            </a:pPr>
            <a:endParaRPr lang="en-US" sz="36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US" sz="3600" dirty="0">
              <a:latin typeface="Arial" pitchFamily="34" charset="0"/>
              <a:cs typeface="Arial" pitchFamily="34" charset="0"/>
            </a:endParaRP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lgn="just">
              <a:buNone/>
            </a:pPr>
            <a:r>
              <a:rPr lang="en-US" sz="2800" i="1" dirty="0"/>
              <a:t>Main Steps in BCG</a:t>
            </a:r>
          </a:p>
          <a:p>
            <a:pPr algn="just"/>
            <a:r>
              <a:rPr lang="en-US" sz="2800" dirty="0"/>
              <a:t>Identifying and dividing a company into SBU.</a:t>
            </a:r>
          </a:p>
          <a:p>
            <a:pPr algn="just"/>
            <a:r>
              <a:rPr lang="en-US" sz="2800" dirty="0"/>
              <a:t>Assessing and comparing the prospects of each SBU according to two criteria :</a:t>
            </a:r>
          </a:p>
          <a:p>
            <a:pPr algn="just">
              <a:buFont typeface="Wingdings" pitchFamily="2" charset="2"/>
              <a:buNone/>
            </a:pPr>
            <a:r>
              <a:rPr lang="en-US" sz="2800" dirty="0"/>
              <a:t>    1. SBU’S relative market share.</a:t>
            </a:r>
          </a:p>
          <a:p>
            <a:pPr algn="just">
              <a:buFont typeface="Wingdings" pitchFamily="2" charset="2"/>
              <a:buNone/>
            </a:pPr>
            <a:r>
              <a:rPr lang="en-US" sz="2800" dirty="0"/>
              <a:t>    2. Growth rate OF SBU’S industry.</a:t>
            </a:r>
          </a:p>
          <a:p>
            <a:pPr algn="just"/>
            <a:r>
              <a:rPr lang="en-US" sz="2800" dirty="0"/>
              <a:t>Classifying the SBU’S on the basis of BCG matrix.</a:t>
            </a:r>
          </a:p>
          <a:p>
            <a:pPr algn="just"/>
            <a:r>
              <a:rPr lang="en-US" sz="2800" dirty="0"/>
              <a:t>Developing strategic objectives for each SBU.</a:t>
            </a:r>
          </a:p>
          <a:p>
            <a:pPr algn="just">
              <a:buFont typeface="Wingdings" pitchFamily="2" charset="2"/>
              <a:buNone/>
            </a:pPr>
            <a:endParaRPr lang="en-US" sz="2800" dirty="0"/>
          </a:p>
          <a:p>
            <a:pPr algn="just">
              <a:buFont typeface="Wingdings" pitchFamily="2" charset="2"/>
              <a:buNone/>
            </a:pPr>
            <a:endParaRPr lang="en-US" sz="2800" dirty="0"/>
          </a:p>
          <a:p>
            <a:pPr algn="just"/>
            <a:endParaRPr lang="en-US" sz="2800" dirty="0"/>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Dept of Humaities &amp; Management</a:t>
            </a: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333375"/>
            <a:ext cx="6697663" cy="6073775"/>
          </a:xfrm>
        </p:spPr>
      </p:pic>
    </p:spTree>
    <p:extLst>
      <p:ext uri="{BB962C8B-B14F-4D97-AF65-F5344CB8AC3E}">
        <p14:creationId xmlns:p14="http://schemas.microsoft.com/office/powerpoint/2010/main" val="308649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28690" y="285728"/>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BCG for Apple</a:t>
            </a:r>
            <a:endParaRPr lang="en-IN" sz="36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436" t="13787" r="11408"/>
          <a:stretch/>
        </p:blipFill>
        <p:spPr>
          <a:xfrm>
            <a:off x="745573" y="1500174"/>
            <a:ext cx="7398327" cy="535478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363290"/>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Dept of Humaities &amp; Management</a:t>
            </a: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404813"/>
            <a:ext cx="6911975" cy="6200775"/>
          </a:xfrm>
        </p:spPr>
      </p:pic>
    </p:spTree>
    <p:extLst>
      <p:ext uri="{BB962C8B-B14F-4D97-AF65-F5344CB8AC3E}">
        <p14:creationId xmlns:p14="http://schemas.microsoft.com/office/powerpoint/2010/main" val="347615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Tools to develop Strategy</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r>
              <a:rPr lang="en-US" sz="2800" dirty="0"/>
              <a:t>Critical question analysis.</a:t>
            </a:r>
          </a:p>
          <a:p>
            <a:r>
              <a:rPr lang="en-US" sz="2800" dirty="0"/>
              <a:t>SWOT analysis.</a:t>
            </a:r>
          </a:p>
          <a:p>
            <a:r>
              <a:rPr lang="en-US" sz="2800" dirty="0"/>
              <a:t>Business portfolio analysis.</a:t>
            </a:r>
          </a:p>
          <a:p>
            <a:r>
              <a:rPr lang="en-US" sz="2800" dirty="0"/>
              <a:t>Porter’s model for Industry analysis.</a:t>
            </a:r>
          </a:p>
          <a:p>
            <a:endParaRPr lang="en-US" sz="2800" dirty="0"/>
          </a:p>
          <a:p>
            <a:pPr marL="0" indent="0" algn="just">
              <a:buNone/>
            </a:pPr>
            <a:r>
              <a:rPr lang="en-US" sz="2800" i="1" dirty="0"/>
              <a:t>These 4 strategy development tools are related but distinct. Managers should use the tool or combination of tools that seem most appropriate for them and their organizations.</a:t>
            </a:r>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BCG for Tata Group</a:t>
            </a:r>
            <a:endParaRPr lang="en-IN" sz="360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56" y="1857364"/>
            <a:ext cx="5271574" cy="42537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476672"/>
            <a:ext cx="8136904" cy="6189420"/>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279587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514350" y="1038225"/>
            <a:ext cx="8115300" cy="4781550"/>
          </a:xfrm>
          <a:prstGeom prst="rect">
            <a:avLst/>
          </a:prstGeom>
        </p:spPr>
      </p:pic>
    </p:spTree>
    <p:extLst>
      <p:ext uri="{BB962C8B-B14F-4D97-AF65-F5344CB8AC3E}">
        <p14:creationId xmlns:p14="http://schemas.microsoft.com/office/powerpoint/2010/main" val="3439028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40" y="1085602"/>
            <a:ext cx="8321921" cy="4686796"/>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97372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1429262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41" y="1600200"/>
            <a:ext cx="6028318"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2566901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811380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0"/>
            <a:ext cx="6034617" cy="4525963"/>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4115279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542" b="5500"/>
          <a:stretch/>
        </p:blipFill>
        <p:spPr>
          <a:xfrm>
            <a:off x="827584" y="1700808"/>
            <a:ext cx="7627668" cy="4464496"/>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2400171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6542" b="3909"/>
          <a:stretch/>
        </p:blipFill>
        <p:spPr>
          <a:xfrm>
            <a:off x="755575" y="1556792"/>
            <a:ext cx="7595681" cy="4536504"/>
          </a:xfrm>
        </p:spPr>
      </p:pic>
      <p:sp>
        <p:nvSpPr>
          <p:cNvPr id="4" name="Footer Placeholder 3"/>
          <p:cNvSpPr>
            <a:spLocks noGrp="1"/>
          </p:cNvSpPr>
          <p:nvPr>
            <p:ph type="ftr" sz="quarter" idx="11"/>
          </p:nvPr>
        </p:nvSpPr>
        <p:spPr/>
        <p:txBody>
          <a:bodyPr/>
          <a:lstStyle/>
          <a:p>
            <a:r>
              <a:rPr lang="en-IN"/>
              <a:t>Dept of Humaities &amp; Management</a:t>
            </a:r>
          </a:p>
        </p:txBody>
      </p:sp>
    </p:spTree>
    <p:extLst>
      <p:ext uri="{BB962C8B-B14F-4D97-AF65-F5344CB8AC3E}">
        <p14:creationId xmlns:p14="http://schemas.microsoft.com/office/powerpoint/2010/main" val="376143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4000" dirty="0"/>
              <a:t>Critical Question Analysis</a:t>
            </a:r>
            <a:endParaRPr lang="en-IN" sz="40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lnSpcReduction="10000"/>
          </a:bodyPr>
          <a:lstStyle/>
          <a:p>
            <a:r>
              <a:rPr lang="en-US" sz="2800" dirty="0"/>
              <a:t>What is our business?</a:t>
            </a:r>
          </a:p>
          <a:p>
            <a:pPr marL="400050" lvl="1" indent="0" algn="just">
              <a:buNone/>
            </a:pPr>
            <a:r>
              <a:rPr lang="en-US" sz="2400" dirty="0"/>
              <a:t>Glass bottle manufacturers missed their opportunities by seeing themselves for too long as glass bottle makers rather than as liquid container manufacturers while plastic and metal containers come to replace glass in many cases.</a:t>
            </a:r>
          </a:p>
          <a:p>
            <a:r>
              <a:rPr lang="en-US" sz="2800" dirty="0"/>
              <a:t>Who are our customers?</a:t>
            </a:r>
          </a:p>
          <a:p>
            <a:r>
              <a:rPr lang="en-US" sz="2800" dirty="0"/>
              <a:t>What do our customers want?</a:t>
            </a:r>
          </a:p>
          <a:p>
            <a:r>
              <a:rPr lang="en-US" sz="2800" dirty="0"/>
              <a:t>How much will our customers buy and at what price?</a:t>
            </a:r>
          </a:p>
          <a:p>
            <a:r>
              <a:rPr lang="en-US" sz="2800" dirty="0"/>
              <a:t>Do we wish to be a product leader?</a:t>
            </a:r>
          </a:p>
          <a:p>
            <a:r>
              <a:rPr lang="en-US" sz="2800" dirty="0"/>
              <a:t>Do we wish to develop our own new products?</a:t>
            </a:r>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Dept of Humaities &amp; Management</a:t>
            </a:r>
          </a:p>
        </p:txBody>
      </p:sp>
      <p:pic>
        <p:nvPicPr>
          <p:cNvPr id="5" name="Content Placeholder 4"/>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r="681" b="7046"/>
          <a:stretch/>
        </p:blipFill>
        <p:spPr>
          <a:xfrm>
            <a:off x="0" y="620713"/>
            <a:ext cx="7016750" cy="5111750"/>
          </a:xfrm>
        </p:spPr>
      </p:pic>
    </p:spTree>
    <p:extLst>
      <p:ext uri="{BB962C8B-B14F-4D97-AF65-F5344CB8AC3E}">
        <p14:creationId xmlns:p14="http://schemas.microsoft.com/office/powerpoint/2010/main" val="1736523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latin typeface="Arial" pitchFamily="34" charset="0"/>
              <a:cs typeface="Arial" pitchFamily="34" charset="0"/>
            </a:endParaRPr>
          </a:p>
          <a:p>
            <a:endParaRPr lang="en-US" sz="3600" dirty="0">
              <a:latin typeface="Arial" pitchFamily="34" charset="0"/>
              <a:cs typeface="Arial" pitchFamily="34" charset="0"/>
            </a:endParaRPr>
          </a:p>
          <a:p>
            <a:r>
              <a:rPr lang="en-US" sz="3600" dirty="0">
                <a:latin typeface="Arial" pitchFamily="34" charset="0"/>
                <a:cs typeface="Arial" pitchFamily="34" charset="0"/>
              </a:rPr>
              <a:t>Business Portfolio Analysis…</a:t>
            </a:r>
          </a:p>
          <a:p>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a:buNone/>
            </a:pPr>
            <a:r>
              <a:rPr lang="en-US" sz="2800" i="1" dirty="0"/>
              <a:t>Four strategies emerged from BCG Matrix:</a:t>
            </a:r>
          </a:p>
          <a:p>
            <a:pPr>
              <a:buNone/>
            </a:pPr>
            <a:endParaRPr lang="en-US" sz="2800" i="1" dirty="0"/>
          </a:p>
          <a:p>
            <a:pPr>
              <a:buFont typeface="Wingdings" pitchFamily="2" charset="2"/>
              <a:buChar char="v"/>
              <a:defRPr/>
            </a:pPr>
            <a:r>
              <a:rPr lang="en-US" sz="4000" dirty="0"/>
              <a:t>Build</a:t>
            </a:r>
          </a:p>
          <a:p>
            <a:pPr>
              <a:buFont typeface="Wingdings" pitchFamily="2" charset="2"/>
              <a:buChar char="v"/>
              <a:defRPr/>
            </a:pPr>
            <a:r>
              <a:rPr lang="en-US" sz="4000" dirty="0"/>
              <a:t>Hold/Maintain</a:t>
            </a:r>
          </a:p>
          <a:p>
            <a:pPr>
              <a:buFont typeface="Wingdings" pitchFamily="2" charset="2"/>
              <a:buChar char="v"/>
              <a:defRPr/>
            </a:pPr>
            <a:r>
              <a:rPr lang="en-US" sz="4000" dirty="0"/>
              <a:t>Harvest</a:t>
            </a:r>
          </a:p>
          <a:p>
            <a:pPr>
              <a:buFont typeface="Wingdings" pitchFamily="2" charset="2"/>
              <a:buChar char="v"/>
              <a:defRPr/>
            </a:pPr>
            <a:r>
              <a:rPr lang="en-US" sz="4000" dirty="0"/>
              <a:t>Divest</a:t>
            </a:r>
            <a:endParaRPr lang="en-IN" sz="4000" dirty="0"/>
          </a:p>
          <a:p>
            <a:pPr>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3600" dirty="0">
                <a:latin typeface="Arial" pitchFamily="34" charset="0"/>
                <a:cs typeface="Arial" pitchFamily="34" charset="0"/>
              </a:rPr>
              <a:t>Growth Strategies…</a:t>
            </a:r>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fontScale="92500" lnSpcReduction="10000"/>
          </a:bodyPr>
          <a:lstStyle/>
          <a:p>
            <a:pPr marL="319057" indent="-319057" algn="just">
              <a:defRPr/>
            </a:pPr>
            <a:r>
              <a:rPr lang="en-US" dirty="0"/>
              <a:t>Direct Expansion</a:t>
            </a:r>
          </a:p>
          <a:p>
            <a:pPr marL="639700" lvl="1" indent="-273024" algn="just">
              <a:defRPr/>
            </a:pPr>
            <a:r>
              <a:rPr lang="en-US" dirty="0"/>
              <a:t>Involves increasing a company’s size, revenues, operation, or workforce.</a:t>
            </a:r>
          </a:p>
          <a:p>
            <a:pPr marL="319057" indent="-319057" algn="just">
              <a:defRPr/>
            </a:pPr>
            <a:r>
              <a:rPr lang="en-US" dirty="0"/>
              <a:t>Merger</a:t>
            </a:r>
          </a:p>
          <a:p>
            <a:pPr marL="639700" lvl="1" indent="-273024" algn="just">
              <a:defRPr/>
            </a:pPr>
            <a:r>
              <a:rPr lang="en-US" dirty="0"/>
              <a:t>Occurs when two companies, usually of similar size, combine their resources to form a new company.</a:t>
            </a:r>
          </a:p>
          <a:p>
            <a:pPr marL="319057" indent="-319057" algn="just">
              <a:defRPr/>
            </a:pPr>
            <a:r>
              <a:rPr lang="en-US" dirty="0"/>
              <a:t>Acquisition</a:t>
            </a:r>
          </a:p>
          <a:p>
            <a:pPr marL="639700" lvl="1" indent="-273024" algn="just">
              <a:defRPr/>
            </a:pPr>
            <a:r>
              <a:rPr lang="en-US" dirty="0"/>
              <a:t>Occurs when a larger company </a:t>
            </a:r>
            <a:br>
              <a:rPr lang="en-US" dirty="0"/>
            </a:br>
            <a:r>
              <a:rPr lang="en-US" dirty="0"/>
              <a:t>buys a smaller one and incorporates </a:t>
            </a:r>
            <a:br>
              <a:rPr lang="en-US" dirty="0"/>
            </a:br>
            <a:r>
              <a:rPr lang="en-US" dirty="0"/>
              <a:t>the acquired company’s operations </a:t>
            </a:r>
            <a:br>
              <a:rPr lang="en-US" dirty="0"/>
            </a:br>
            <a:r>
              <a:rPr lang="en-US" dirty="0"/>
              <a:t>into its own.</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b="1" dirty="0"/>
              <a:t>3 Generic Competitive Strategies/Porters Generic Model</a:t>
            </a:r>
            <a:endParaRPr lang="en-US" sz="5400" dirty="0"/>
          </a:p>
        </p:txBody>
      </p:sp>
    </p:spTree>
    <p:extLst>
      <p:ext uri="{BB962C8B-B14F-4D97-AF65-F5344CB8AC3E}">
        <p14:creationId xmlns:p14="http://schemas.microsoft.com/office/powerpoint/2010/main" val="3582834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Overall Cost leadership strategy</a:t>
            </a:r>
          </a:p>
        </p:txBody>
      </p:sp>
      <p:sp>
        <p:nvSpPr>
          <p:cNvPr id="109571" name="Rectangle 3"/>
          <p:cNvSpPr>
            <a:spLocks noGrp="1" noChangeArrowheads="1"/>
          </p:cNvSpPr>
          <p:nvPr>
            <p:ph type="body" idx="1"/>
          </p:nvPr>
        </p:nvSpPr>
        <p:spPr>
          <a:xfrm>
            <a:off x="228600" y="1143000"/>
            <a:ext cx="8915400" cy="5181600"/>
          </a:xfrm>
        </p:spPr>
        <p:txBody>
          <a:bodyPr>
            <a:normAutofit fontScale="92500" lnSpcReduction="20000"/>
          </a:bodyPr>
          <a:lstStyle/>
          <a:p>
            <a:pPr marL="317500" indent="-317500" algn="just"/>
            <a:r>
              <a:rPr lang="en-US" dirty="0"/>
              <a:t>An organization implementing an overall cost leadership strategy attempts to gain a competitive advantage by reducing its cost below the costs of competing firms. </a:t>
            </a:r>
          </a:p>
          <a:p>
            <a:pPr marL="317500" indent="-317500" algn="just"/>
            <a:r>
              <a:rPr lang="en-US" dirty="0"/>
              <a:t>Such organizations keep a close watch on costs in areas such as research and development, sales and services.</a:t>
            </a:r>
          </a:p>
          <a:p>
            <a:pPr marL="317500" indent="-317500" algn="just"/>
            <a:r>
              <a:rPr lang="en-US" i="1" u="sng" dirty="0"/>
              <a:t>By keeping costs low, the organization is able to sell its products at low prices and still make a profit.</a:t>
            </a:r>
          </a:p>
          <a:p>
            <a:pPr marL="317500" indent="-317500" algn="just"/>
            <a:r>
              <a:rPr lang="en-US" dirty="0" err="1"/>
              <a:t>Eg</a:t>
            </a:r>
            <a:r>
              <a:rPr lang="en-US" dirty="0"/>
              <a:t>: Timex. For decades, this firm has specialized in manufacturing relatively simple, low cost watches for the mass market.</a:t>
            </a:r>
          </a:p>
        </p:txBody>
      </p:sp>
    </p:spTree>
    <p:extLst>
      <p:ext uri="{BB962C8B-B14F-4D97-AF65-F5344CB8AC3E}">
        <p14:creationId xmlns:p14="http://schemas.microsoft.com/office/powerpoint/2010/main" val="2902002772"/>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Differentiation strategy</a:t>
            </a:r>
          </a:p>
        </p:txBody>
      </p:sp>
      <p:sp>
        <p:nvSpPr>
          <p:cNvPr id="109571" name="Rectangle 3"/>
          <p:cNvSpPr>
            <a:spLocks noGrp="1" noChangeArrowheads="1"/>
          </p:cNvSpPr>
          <p:nvPr>
            <p:ph type="body" idx="1"/>
          </p:nvPr>
        </p:nvSpPr>
        <p:spPr>
          <a:xfrm>
            <a:off x="228600" y="1143000"/>
            <a:ext cx="8915400" cy="5181600"/>
          </a:xfrm>
        </p:spPr>
        <p:txBody>
          <a:bodyPr>
            <a:normAutofit fontScale="85000" lnSpcReduction="10000"/>
          </a:bodyPr>
          <a:lstStyle/>
          <a:p>
            <a:pPr marL="317500" indent="-317500" algn="just"/>
            <a:r>
              <a:rPr lang="en-US" dirty="0"/>
              <a:t>An organization that pursues a differentiation strategy seeks to </a:t>
            </a:r>
            <a:r>
              <a:rPr lang="en-US" i="1" u="sng" dirty="0"/>
              <a:t>distinguish from competitors by offering something unique through the quality of products or services.</a:t>
            </a:r>
          </a:p>
          <a:p>
            <a:pPr marL="317500" indent="-317500" algn="just"/>
            <a:r>
              <a:rPr lang="en-US" u="sng" dirty="0"/>
              <a:t>Porsche sports car </a:t>
            </a:r>
            <a:r>
              <a:rPr lang="en-US" dirty="0"/>
              <a:t>are indeed special; so is the </a:t>
            </a:r>
            <a:r>
              <a:rPr lang="en-US" u="sng" dirty="0"/>
              <a:t>Caterpillar</a:t>
            </a:r>
            <a:r>
              <a:rPr lang="en-US" dirty="0"/>
              <a:t> company, which is known for its prompt service and availability of spare parts. Firms that are successfully able to implement a differentiation strategy are able to charge more than competitors because </a:t>
            </a:r>
            <a:r>
              <a:rPr lang="en-US" u="sng" dirty="0"/>
              <a:t>customers are willing to pay more</a:t>
            </a:r>
            <a:r>
              <a:rPr lang="en-US" dirty="0"/>
              <a:t> to obtain the extra value they perceive.</a:t>
            </a:r>
          </a:p>
          <a:p>
            <a:pPr marL="317500" indent="-317500" algn="just"/>
            <a:r>
              <a:rPr lang="en-US" dirty="0"/>
              <a:t>EG: Rolex watches are handmade of gold and stainless steel and are subjected to strenuous tests of quality and reliability. The firms reputation enables it to charge thousands of dollars for its watches.</a:t>
            </a:r>
          </a:p>
        </p:txBody>
      </p:sp>
    </p:spTree>
    <p:extLst>
      <p:ext uri="{BB962C8B-B14F-4D97-AF65-F5344CB8AC3E}">
        <p14:creationId xmlns:p14="http://schemas.microsoft.com/office/powerpoint/2010/main" val="3638618860"/>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838200"/>
          </a:xfrm>
        </p:spPr>
        <p:txBody>
          <a:bodyPr/>
          <a:lstStyle/>
          <a:p>
            <a:pPr algn="l"/>
            <a:r>
              <a:rPr lang="en-US" sz="3200" b="1" dirty="0"/>
              <a:t>Focused strategy</a:t>
            </a:r>
          </a:p>
        </p:txBody>
      </p:sp>
      <p:sp>
        <p:nvSpPr>
          <p:cNvPr id="109571" name="Rectangle 3"/>
          <p:cNvSpPr>
            <a:spLocks noGrp="1" noChangeArrowheads="1"/>
          </p:cNvSpPr>
          <p:nvPr>
            <p:ph type="body" idx="1"/>
          </p:nvPr>
        </p:nvSpPr>
        <p:spPr>
          <a:xfrm>
            <a:off x="228600" y="1143000"/>
            <a:ext cx="8915400" cy="5181600"/>
          </a:xfrm>
        </p:spPr>
        <p:txBody>
          <a:bodyPr>
            <a:normAutofit fontScale="92500" lnSpcReduction="20000"/>
          </a:bodyPr>
          <a:lstStyle/>
          <a:p>
            <a:pPr marL="317500" indent="-317500" algn="just"/>
            <a:r>
              <a:rPr lang="en-US" dirty="0"/>
              <a:t>A company adopting a focused strategy  </a:t>
            </a:r>
            <a:r>
              <a:rPr lang="en-US" i="1" u="sng" dirty="0"/>
              <a:t>concentrates on a specific regional market, product line, or group of buyers</a:t>
            </a:r>
            <a:r>
              <a:rPr lang="en-US" i="1" dirty="0"/>
              <a:t>. </a:t>
            </a:r>
            <a:r>
              <a:rPr lang="en-US" dirty="0"/>
              <a:t>This strategy may have either a differentiation focus, whereby the firm differentiates its products in the focus market, or on overall leadership focus, whereby the firm manufactures and sells its products at low cost in the focus market.</a:t>
            </a:r>
          </a:p>
          <a:p>
            <a:pPr marL="317500" indent="-317500" algn="just"/>
            <a:r>
              <a:rPr lang="en-US" dirty="0"/>
              <a:t>In the watch industry, </a:t>
            </a:r>
            <a:r>
              <a:rPr lang="en-US" u="sng" dirty="0"/>
              <a:t>Longines</a:t>
            </a:r>
            <a:r>
              <a:rPr lang="en-US" dirty="0"/>
              <a:t> follows a focus differentiation strategy by selling highly jeweled watches to wealthy female customers. </a:t>
            </a:r>
          </a:p>
          <a:p>
            <a:pPr marL="317500" indent="-317500" algn="just"/>
            <a:r>
              <a:rPr lang="en-US" u="sng" dirty="0"/>
              <a:t>Fisher-Price</a:t>
            </a:r>
            <a:r>
              <a:rPr lang="en-US" dirty="0"/>
              <a:t> uses focus differentiation strategy to sell electronic calculators with large, bright colored buttons to the parents of preschoolers.</a:t>
            </a:r>
          </a:p>
        </p:txBody>
      </p:sp>
    </p:spTree>
    <p:extLst>
      <p:ext uri="{BB962C8B-B14F-4D97-AF65-F5344CB8AC3E}">
        <p14:creationId xmlns:p14="http://schemas.microsoft.com/office/powerpoint/2010/main" val="1043580619"/>
      </p:ext>
    </p:extLst>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8F14-5298-3334-E98E-E7BC28EE2F2B}"/>
              </a:ext>
            </a:extLst>
          </p:cNvPr>
          <p:cNvSpPr>
            <a:spLocks noGrp="1"/>
          </p:cNvSpPr>
          <p:nvPr>
            <p:ph type="title"/>
          </p:nvPr>
        </p:nvSpPr>
        <p:spPr>
          <a:xfrm>
            <a:off x="0" y="44451"/>
            <a:ext cx="9144000" cy="1143000"/>
          </a:xfrm>
        </p:spPr>
        <p:txBody>
          <a:bodyPr>
            <a:normAutofit/>
          </a:bodyPr>
          <a:lstStyle/>
          <a:p>
            <a:r>
              <a:rPr lang="en-US" sz="3200" b="1" dirty="0"/>
              <a:t>Porter’s 5 forces to analyze Competitive environment</a:t>
            </a:r>
            <a:endParaRPr lang="en-IN" sz="3200" b="1" dirty="0"/>
          </a:p>
        </p:txBody>
      </p:sp>
      <p:sp>
        <p:nvSpPr>
          <p:cNvPr id="4" name="Footer Placeholder 3">
            <a:extLst>
              <a:ext uri="{FF2B5EF4-FFF2-40B4-BE49-F238E27FC236}">
                <a16:creationId xmlns:a16="http://schemas.microsoft.com/office/drawing/2014/main" id="{586223B8-FD94-6F9C-F42A-BFDF91439575}"/>
              </a:ext>
            </a:extLst>
          </p:cNvPr>
          <p:cNvSpPr>
            <a:spLocks noGrp="1"/>
          </p:cNvSpPr>
          <p:nvPr>
            <p:ph type="ftr" sz="quarter" idx="11"/>
          </p:nvPr>
        </p:nvSpPr>
        <p:spPr/>
        <p:txBody>
          <a:bodyPr/>
          <a:lstStyle/>
          <a:p>
            <a:r>
              <a:rPr lang="en-IN"/>
              <a:t>Dept of Humaities &amp; Management</a:t>
            </a:r>
          </a:p>
        </p:txBody>
      </p:sp>
      <p:pic>
        <p:nvPicPr>
          <p:cNvPr id="5122" name="Picture 2">
            <a:extLst>
              <a:ext uri="{FF2B5EF4-FFF2-40B4-BE49-F238E27FC236}">
                <a16:creationId xmlns:a16="http://schemas.microsoft.com/office/drawing/2014/main" id="{D3612D92-A665-3BB7-1433-96A34F1937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712968" cy="530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85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251520" y="1628800"/>
            <a:ext cx="8229600" cy="2066008"/>
          </a:xfrm>
          <a:prstGeom prst="rect">
            <a:avLst/>
          </a:prstGeom>
        </p:spPr>
      </p:pic>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3"/>
          <a:stretch>
            <a:fillRect/>
          </a:stretch>
        </p:blipFill>
        <p:spPr>
          <a:xfrm>
            <a:off x="35294" y="274638"/>
            <a:ext cx="9210675" cy="1076325"/>
          </a:xfrm>
          <a:prstGeom prst="rect">
            <a:avLst/>
          </a:prstGeom>
        </p:spPr>
      </p:pic>
      <p:pic>
        <p:nvPicPr>
          <p:cNvPr id="7" name="Picture 6"/>
          <p:cNvPicPr>
            <a:picLocks noChangeAspect="1"/>
          </p:cNvPicPr>
          <p:nvPr/>
        </p:nvPicPr>
        <p:blipFill>
          <a:blip r:embed="rId4"/>
          <a:stretch>
            <a:fillRect/>
          </a:stretch>
        </p:blipFill>
        <p:spPr>
          <a:xfrm>
            <a:off x="100012" y="3905970"/>
            <a:ext cx="8943975" cy="1476375"/>
          </a:xfrm>
          <a:prstGeom prst="rect">
            <a:avLst/>
          </a:prstGeom>
        </p:spPr>
      </p:pic>
    </p:spTree>
    <p:extLst>
      <p:ext uri="{BB962C8B-B14F-4D97-AF65-F5344CB8AC3E}">
        <p14:creationId xmlns:p14="http://schemas.microsoft.com/office/powerpoint/2010/main" val="951554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457200" y="307944"/>
            <a:ext cx="7239000" cy="1666875"/>
          </a:xfrm>
          <a:prstGeom prst="rect">
            <a:avLst/>
          </a:prstGeom>
        </p:spPr>
      </p:pic>
      <p:pic>
        <p:nvPicPr>
          <p:cNvPr id="6" name="Picture 5"/>
          <p:cNvPicPr>
            <a:picLocks noChangeAspect="1"/>
          </p:cNvPicPr>
          <p:nvPr/>
        </p:nvPicPr>
        <p:blipFill>
          <a:blip r:embed="rId3"/>
          <a:stretch>
            <a:fillRect/>
          </a:stretch>
        </p:blipFill>
        <p:spPr>
          <a:xfrm>
            <a:off x="342900" y="2157381"/>
            <a:ext cx="8458200" cy="4429125"/>
          </a:xfrm>
          <a:prstGeom prst="rect">
            <a:avLst/>
          </a:prstGeom>
        </p:spPr>
      </p:pic>
    </p:spTree>
    <p:extLst>
      <p:ext uri="{BB962C8B-B14F-4D97-AF65-F5344CB8AC3E}">
        <p14:creationId xmlns:p14="http://schemas.microsoft.com/office/powerpoint/2010/main" val="20830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85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US" sz="3600" dirty="0"/>
          </a:p>
          <a:p>
            <a:r>
              <a:rPr lang="en-US" sz="3600" dirty="0"/>
              <a:t>Critical Question Analysis….</a:t>
            </a:r>
            <a:endParaRPr lang="en-IN" sz="3600" dirty="0">
              <a:latin typeface="Arial" pitchFamily="34" charset="0"/>
              <a:cs typeface="Arial" pitchFamily="34" charset="0"/>
            </a:endParaRPr>
          </a:p>
          <a:p>
            <a:endParaRPr lang="en-IN" sz="3600" dirty="0">
              <a:latin typeface="Arial" pitchFamily="34" charset="0"/>
              <a:cs typeface="Arial" pitchFamily="34" charset="0"/>
            </a:endParaRPr>
          </a:p>
        </p:txBody>
      </p:sp>
      <p:sp>
        <p:nvSpPr>
          <p:cNvPr id="2" name="Content Placeholder 1"/>
          <p:cNvSpPr>
            <a:spLocks noGrp="1"/>
          </p:cNvSpPr>
          <p:nvPr>
            <p:ph idx="1"/>
          </p:nvPr>
        </p:nvSpPr>
        <p:spPr>
          <a:xfrm>
            <a:off x="685800" y="1600200"/>
            <a:ext cx="8001000" cy="4853136"/>
          </a:xfrm>
        </p:spPr>
        <p:txBody>
          <a:bodyPr>
            <a:normAutofit/>
          </a:bodyPr>
          <a:lstStyle/>
          <a:p>
            <a:pPr marL="0" indent="0" algn="just">
              <a:buNone/>
            </a:pPr>
            <a:r>
              <a:rPr lang="en-US" sz="2800" i="1" dirty="0"/>
              <a:t>An example of critical question analysis:</a:t>
            </a:r>
          </a:p>
          <a:p>
            <a:pPr marL="0" indent="0" algn="just">
              <a:buNone/>
            </a:pPr>
            <a:r>
              <a:rPr lang="en-US" sz="2800" dirty="0"/>
              <a:t>The key questions that serve as guides for establishing a marketing strategy are:</a:t>
            </a:r>
          </a:p>
          <a:p>
            <a:pPr algn="just"/>
            <a:r>
              <a:rPr lang="en-US" sz="2800" dirty="0"/>
              <a:t>Where are our customers and why do they buy?</a:t>
            </a:r>
          </a:p>
          <a:p>
            <a:pPr algn="just"/>
            <a:r>
              <a:rPr lang="en-US" sz="2800" dirty="0"/>
              <a:t>How do our customers buy?</a:t>
            </a:r>
          </a:p>
          <a:p>
            <a:pPr algn="just"/>
            <a:r>
              <a:rPr lang="en-US" sz="2800" dirty="0"/>
              <a:t>How is it best for us to sell?</a:t>
            </a:r>
          </a:p>
          <a:p>
            <a:pPr algn="just"/>
            <a:r>
              <a:rPr lang="en-US" sz="2800" dirty="0"/>
              <a:t>Do we have something to offer that competitors do not?</a:t>
            </a:r>
          </a:p>
          <a:p>
            <a:pPr algn="just">
              <a:buNone/>
            </a:pPr>
            <a:endParaRPr lang="en-US" sz="2800" i="1" dirty="0"/>
          </a:p>
        </p:txBody>
      </p:sp>
      <p:sp>
        <p:nvSpPr>
          <p:cNvPr id="4" name="Footer Placeholder 3"/>
          <p:cNvSpPr>
            <a:spLocks noGrp="1"/>
          </p:cNvSpPr>
          <p:nvPr>
            <p:ph type="ftr" sz="quarter" idx="11"/>
          </p:nvPr>
        </p:nvSpPr>
        <p:spPr/>
        <p:txBody>
          <a:bodyPr/>
          <a:lstStyle/>
          <a:p>
            <a:r>
              <a:rPr lang="en-IN" i="1"/>
              <a:t>Dept of Humaities &amp; Management</a:t>
            </a:r>
            <a:endParaRPr lang="en-IN"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336" y="610962"/>
            <a:ext cx="739972" cy="759276"/>
          </a:xfrm>
          <a:prstGeom prst="rect">
            <a:avLst/>
          </a:prstGeom>
        </p:spPr>
      </p:pic>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611560" y="274638"/>
            <a:ext cx="7658100" cy="676275"/>
          </a:xfrm>
          <a:prstGeom prst="rect">
            <a:avLst/>
          </a:prstGeom>
        </p:spPr>
      </p:pic>
      <p:pic>
        <p:nvPicPr>
          <p:cNvPr id="6" name="Picture 5"/>
          <p:cNvPicPr>
            <a:picLocks noChangeAspect="1"/>
          </p:cNvPicPr>
          <p:nvPr/>
        </p:nvPicPr>
        <p:blipFill>
          <a:blip r:embed="rId3"/>
          <a:stretch>
            <a:fillRect/>
          </a:stretch>
        </p:blipFill>
        <p:spPr>
          <a:xfrm>
            <a:off x="681037" y="1666875"/>
            <a:ext cx="7781925" cy="3524250"/>
          </a:xfrm>
          <a:prstGeom prst="rect">
            <a:avLst/>
          </a:prstGeom>
        </p:spPr>
      </p:pic>
    </p:spTree>
    <p:extLst>
      <p:ext uri="{BB962C8B-B14F-4D97-AF65-F5344CB8AC3E}">
        <p14:creationId xmlns:p14="http://schemas.microsoft.com/office/powerpoint/2010/main" val="2790117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738187" y="118364"/>
            <a:ext cx="7667625" cy="1209675"/>
          </a:xfrm>
          <a:prstGeom prst="rect">
            <a:avLst/>
          </a:prstGeom>
        </p:spPr>
      </p:pic>
      <p:pic>
        <p:nvPicPr>
          <p:cNvPr id="6" name="Picture 5"/>
          <p:cNvPicPr>
            <a:picLocks noChangeAspect="1"/>
          </p:cNvPicPr>
          <p:nvPr/>
        </p:nvPicPr>
        <p:blipFill>
          <a:blip r:embed="rId3"/>
          <a:stretch>
            <a:fillRect/>
          </a:stretch>
        </p:blipFill>
        <p:spPr>
          <a:xfrm>
            <a:off x="623164" y="1719671"/>
            <a:ext cx="8048625" cy="1085850"/>
          </a:xfrm>
          <a:prstGeom prst="rect">
            <a:avLst/>
          </a:prstGeom>
        </p:spPr>
      </p:pic>
      <p:pic>
        <p:nvPicPr>
          <p:cNvPr id="7" name="Picture 6"/>
          <p:cNvPicPr>
            <a:picLocks noChangeAspect="1"/>
          </p:cNvPicPr>
          <p:nvPr/>
        </p:nvPicPr>
        <p:blipFill>
          <a:blip r:embed="rId4"/>
          <a:stretch>
            <a:fillRect/>
          </a:stretch>
        </p:blipFill>
        <p:spPr>
          <a:xfrm>
            <a:off x="749627" y="3175385"/>
            <a:ext cx="8010525" cy="923925"/>
          </a:xfrm>
          <a:prstGeom prst="rect">
            <a:avLst/>
          </a:prstGeom>
        </p:spPr>
      </p:pic>
      <p:pic>
        <p:nvPicPr>
          <p:cNvPr id="8" name="Picture 7"/>
          <p:cNvPicPr>
            <a:picLocks noChangeAspect="1"/>
          </p:cNvPicPr>
          <p:nvPr/>
        </p:nvPicPr>
        <p:blipFill>
          <a:blip r:embed="rId5"/>
          <a:stretch>
            <a:fillRect/>
          </a:stretch>
        </p:blipFill>
        <p:spPr>
          <a:xfrm>
            <a:off x="749627" y="4115446"/>
            <a:ext cx="7248525" cy="666750"/>
          </a:xfrm>
          <a:prstGeom prst="rect">
            <a:avLst/>
          </a:prstGeom>
        </p:spPr>
      </p:pic>
    </p:spTree>
    <p:extLst>
      <p:ext uri="{BB962C8B-B14F-4D97-AF65-F5344CB8AC3E}">
        <p14:creationId xmlns:p14="http://schemas.microsoft.com/office/powerpoint/2010/main" val="287117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Dept of Humaities &amp; Management</a:t>
            </a:r>
          </a:p>
        </p:txBody>
      </p:sp>
      <p:pic>
        <p:nvPicPr>
          <p:cNvPr id="5" name="Picture 4"/>
          <p:cNvPicPr>
            <a:picLocks noChangeAspect="1"/>
          </p:cNvPicPr>
          <p:nvPr/>
        </p:nvPicPr>
        <p:blipFill>
          <a:blip r:embed="rId2"/>
          <a:stretch>
            <a:fillRect/>
          </a:stretch>
        </p:blipFill>
        <p:spPr>
          <a:xfrm>
            <a:off x="962025" y="1547812"/>
            <a:ext cx="7219950" cy="3762375"/>
          </a:xfrm>
          <a:prstGeom prst="rect">
            <a:avLst/>
          </a:prstGeom>
        </p:spPr>
      </p:pic>
    </p:spTree>
    <p:extLst>
      <p:ext uri="{BB962C8B-B14F-4D97-AF65-F5344CB8AC3E}">
        <p14:creationId xmlns:p14="http://schemas.microsoft.com/office/powerpoint/2010/main" val="358747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p:cNvGrpSpPr>
            <a:grpSpLocks/>
          </p:cNvGrpSpPr>
          <p:nvPr/>
        </p:nvGrpSpPr>
        <p:grpSpPr bwMode="auto">
          <a:xfrm>
            <a:off x="0" y="612775"/>
            <a:ext cx="9144000" cy="1303338"/>
            <a:chOff x="0" y="613246"/>
            <a:chExt cx="9144000" cy="1303586"/>
          </a:xfrm>
        </p:grpSpPr>
        <p:sp>
          <p:nvSpPr>
            <p:cNvPr id="5" name="Rectangle 4"/>
            <p:cNvSpPr/>
            <p:nvPr/>
          </p:nvSpPr>
          <p:spPr>
            <a:xfrm>
              <a:off x="0" y="621186"/>
              <a:ext cx="9144000" cy="1295646"/>
            </a:xfrm>
            <a:prstGeom prst="rect">
              <a:avLst/>
            </a:prstGeom>
            <a:gradFill flip="none" rotWithShape="1">
              <a:gsLst>
                <a:gs pos="0">
                  <a:schemeClr val="bg1">
                    <a:lumMod val="95000"/>
                  </a:schemeClr>
                </a:gs>
                <a:gs pos="35000">
                  <a:schemeClr val="dk1">
                    <a:tint val="37000"/>
                    <a:satMod val="300000"/>
                  </a:schemeClr>
                </a:gs>
                <a:gs pos="100000">
                  <a:schemeClr val="dk1">
                    <a:tint val="15000"/>
                    <a:satMod val="350000"/>
                  </a:schemeClr>
                </a:gs>
              </a:gsLst>
              <a:lin ang="10800000" scaled="1"/>
              <a:tileRect/>
            </a:gra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n-IN"/>
            </a:p>
          </p:txBody>
        </p:sp>
        <p:pic>
          <p:nvPicPr>
            <p:cNvPr id="2154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13246"/>
              <a:ext cx="1966064" cy="130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7" name="TextBox 6"/>
          <p:cNvSpPr txBox="1">
            <a:spLocks noChangeArrowheads="1"/>
          </p:cNvSpPr>
          <p:nvPr/>
        </p:nvSpPr>
        <p:spPr bwMode="auto">
          <a:xfrm>
            <a:off x="250825" y="1052513"/>
            <a:ext cx="5986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3600">
                <a:solidFill>
                  <a:srgbClr val="000000"/>
                </a:solidFill>
              </a:rPr>
              <a:t>SWOT Analysis</a:t>
            </a:r>
            <a:endParaRPr lang="en-IN" sz="3600">
              <a:solidFill>
                <a:srgbClr val="000000"/>
              </a:solidFill>
            </a:endParaRP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DC86B7-A5A8-4E81-85E4-25B4D34DF7DB}" type="slidenum">
              <a:rPr lang="en-IN" sz="1200" smtClean="0">
                <a:solidFill>
                  <a:srgbClr val="898989"/>
                </a:solidFill>
              </a:rPr>
              <a:pPr>
                <a:spcBef>
                  <a:spcPct val="0"/>
                </a:spcBef>
                <a:buFontTx/>
                <a:buNone/>
              </a:pPr>
              <a:t>7</a:t>
            </a:fld>
            <a:endParaRPr lang="en-IN" sz="1200">
              <a:solidFill>
                <a:srgbClr val="898989"/>
              </a:solidFill>
            </a:endParaRPr>
          </a:p>
        </p:txBody>
      </p:sp>
      <p:grpSp>
        <p:nvGrpSpPr>
          <p:cNvPr id="11" name="Group 2"/>
          <p:cNvGrpSpPr>
            <a:grpSpLocks/>
          </p:cNvGrpSpPr>
          <p:nvPr/>
        </p:nvGrpSpPr>
        <p:grpSpPr bwMode="auto">
          <a:xfrm>
            <a:off x="173038" y="1530350"/>
            <a:ext cx="5091112" cy="5091113"/>
            <a:chOff x="533400" y="1004888"/>
            <a:chExt cx="5091113" cy="5091112"/>
          </a:xfrm>
        </p:grpSpPr>
        <p:sp>
          <p:nvSpPr>
            <p:cNvPr id="21544" name="Left-Right Arrow 8"/>
            <p:cNvSpPr>
              <a:spLocks noChangeArrowheads="1"/>
            </p:cNvSpPr>
            <p:nvPr/>
          </p:nvSpPr>
          <p:spPr bwMode="auto">
            <a:xfrm rot="-5400000">
              <a:off x="532607" y="2723356"/>
              <a:ext cx="5091112" cy="1654175"/>
            </a:xfrm>
            <a:prstGeom prst="leftRightArrow">
              <a:avLst>
                <a:gd name="adj1" fmla="val 60380"/>
                <a:gd name="adj2" fmla="val 52806"/>
              </a:avLst>
            </a:prstGeom>
            <a:gradFill rotWithShape="1">
              <a:gsLst>
                <a:gs pos="0">
                  <a:srgbClr val="404040"/>
                </a:gs>
                <a:gs pos="44000">
                  <a:srgbClr val="000000"/>
                </a:gs>
                <a:gs pos="82001">
                  <a:srgbClr val="262626"/>
                </a:gs>
                <a:gs pos="100000">
                  <a:srgbClr val="262626"/>
                </a:gs>
              </a:gsLst>
              <a:lin ang="0" scaled="1"/>
            </a:gra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solidFill>
                  <a:srgbClr val="FFFFFF"/>
                </a:solidFill>
                <a:ea typeface="ＭＳ Ｐゴシック" panose="020B0600070205080204" pitchFamily="34" charset="-128"/>
              </a:endParaRPr>
            </a:p>
          </p:txBody>
        </p:sp>
        <p:sp>
          <p:nvSpPr>
            <p:cNvPr id="21545" name="Left-Right Arrow 9"/>
            <p:cNvSpPr>
              <a:spLocks noChangeArrowheads="1"/>
            </p:cNvSpPr>
            <p:nvPr/>
          </p:nvSpPr>
          <p:spPr bwMode="auto">
            <a:xfrm rot="10800000">
              <a:off x="533400" y="2724151"/>
              <a:ext cx="5091113" cy="1654175"/>
            </a:xfrm>
            <a:prstGeom prst="leftRightArrow">
              <a:avLst>
                <a:gd name="adj1" fmla="val 60380"/>
                <a:gd name="adj2" fmla="val 52806"/>
              </a:avLst>
            </a:prstGeom>
            <a:gradFill rotWithShape="1">
              <a:gsLst>
                <a:gs pos="0">
                  <a:srgbClr val="404040"/>
                </a:gs>
                <a:gs pos="44000">
                  <a:srgbClr val="000000"/>
                </a:gs>
                <a:gs pos="82001">
                  <a:srgbClr val="262626"/>
                </a:gs>
                <a:gs pos="100000">
                  <a:srgbClr val="262626"/>
                </a:gs>
              </a:gsLst>
              <a:lin ang="0" scaled="1"/>
            </a:gradFill>
            <a:ln w="9525">
              <a:solidFill>
                <a:schemeClr val="tx1"/>
              </a:solidFill>
              <a:miter lim="800000"/>
              <a:headEnd/>
              <a:tailEnd/>
            </a:ln>
            <a:effectLst>
              <a:outerShdw dist="23000" dir="5400000" rotWithShape="0">
                <a:srgbClr val="808080">
                  <a:alpha val="34998"/>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solidFill>
                  <a:srgbClr val="FFFFFF"/>
                </a:solidFill>
                <a:ea typeface="ＭＳ Ｐゴシック" panose="020B0600070205080204" pitchFamily="34" charset="-128"/>
              </a:endParaRPr>
            </a:p>
          </p:txBody>
        </p:sp>
      </p:grpSp>
      <p:grpSp>
        <p:nvGrpSpPr>
          <p:cNvPr id="14" name="Group 1"/>
          <p:cNvGrpSpPr>
            <a:grpSpLocks/>
          </p:cNvGrpSpPr>
          <p:nvPr/>
        </p:nvGrpSpPr>
        <p:grpSpPr bwMode="auto">
          <a:xfrm>
            <a:off x="1276350" y="2825750"/>
            <a:ext cx="2854325" cy="2455863"/>
            <a:chOff x="1636713" y="2300288"/>
            <a:chExt cx="2854325" cy="2455862"/>
          </a:xfrm>
        </p:grpSpPr>
        <p:grpSp>
          <p:nvGrpSpPr>
            <p:cNvPr id="21535" name="Group 14"/>
            <p:cNvGrpSpPr>
              <a:grpSpLocks/>
            </p:cNvGrpSpPr>
            <p:nvPr/>
          </p:nvGrpSpPr>
          <p:grpSpPr bwMode="auto">
            <a:xfrm>
              <a:off x="1828800" y="2300288"/>
              <a:ext cx="2454275" cy="2455862"/>
              <a:chOff x="2322973" y="1752600"/>
              <a:chExt cx="2853538" cy="2853538"/>
            </a:xfrm>
          </p:grpSpPr>
          <p:sp>
            <p:nvSpPr>
              <p:cNvPr id="17" name="Oval 16"/>
              <p:cNvSpPr/>
              <p:nvPr/>
            </p:nvSpPr>
            <p:spPr>
              <a:xfrm>
                <a:off x="2322973" y="1752600"/>
                <a:ext cx="2853538" cy="2853538"/>
              </a:xfrm>
              <a:prstGeom prst="ellipse">
                <a:avLst/>
              </a:prstGeom>
              <a:gradFill flip="none" rotWithShape="1">
                <a:gsLst>
                  <a:gs pos="0">
                    <a:schemeClr val="tx2">
                      <a:lumMod val="20000"/>
                      <a:lumOff val="80000"/>
                    </a:schemeClr>
                  </a:gs>
                  <a:gs pos="95000">
                    <a:schemeClr val="accent1">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ea typeface="ＭＳ Ｐゴシック" charset="-128"/>
                </a:endParaRPr>
              </a:p>
            </p:txBody>
          </p:sp>
          <p:sp>
            <p:nvSpPr>
              <p:cNvPr id="18" name="Ellipse 45"/>
              <p:cNvSpPr>
                <a:spLocks noChangeArrowheads="1"/>
              </p:cNvSpPr>
              <p:nvPr/>
            </p:nvSpPr>
            <p:spPr bwMode="auto">
              <a:xfrm flipH="1">
                <a:off x="2743806" y="1870652"/>
                <a:ext cx="2034023" cy="1329930"/>
              </a:xfrm>
              <a:prstGeom prst="ellipse">
                <a:avLst/>
              </a:prstGeom>
              <a:gradFill rotWithShape="1">
                <a:gsLst>
                  <a:gs pos="0">
                    <a:schemeClr val="accent1">
                      <a:lumMod val="40000"/>
                      <a:lumOff val="60000"/>
                    </a:schemeClr>
                  </a:gs>
                  <a:gs pos="68000">
                    <a:srgbClr val="FFFFFF">
                      <a:alpha val="0"/>
                    </a:srgbClr>
                  </a:gs>
                </a:gsLst>
                <a:lin ang="5400000"/>
              </a:gradFill>
              <a:ln w="9525">
                <a:noFill/>
                <a:round/>
                <a:headEnd/>
                <a:tailEnd/>
              </a:ln>
              <a:effectLst/>
            </p:spPr>
            <p:txBody>
              <a:bodyPr anchor="ctr"/>
              <a:lstStyle/>
              <a:p>
                <a:pPr algn="ctr">
                  <a:defRPr/>
                </a:pPr>
                <a:endParaRPr lang="en-US" u="sng" dirty="0">
                  <a:solidFill>
                    <a:srgbClr val="FFFFFF"/>
                  </a:solidFill>
                  <a:ea typeface="ＭＳ Ｐゴシック" charset="-128"/>
                </a:endParaRPr>
              </a:p>
            </p:txBody>
          </p:sp>
          <p:sp>
            <p:nvSpPr>
              <p:cNvPr id="19" name="Måne 31"/>
              <p:cNvSpPr/>
              <p:nvPr/>
            </p:nvSpPr>
            <p:spPr bwMode="auto">
              <a:xfrm rot="16552097">
                <a:off x="3104593" y="2771526"/>
                <a:ext cx="1139192" cy="2515351"/>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a:defRPr/>
                </a:pPr>
                <a:endParaRPr lang="da-DK">
                  <a:solidFill>
                    <a:srgbClr val="FFFFFF"/>
                  </a:solidFill>
                  <a:ea typeface="ＭＳ Ｐゴシック" charset="-128"/>
                </a:endParaRPr>
              </a:p>
            </p:txBody>
          </p:sp>
        </p:grpSp>
        <p:sp>
          <p:nvSpPr>
            <p:cNvPr id="21536" name="TextBox 6"/>
            <p:cNvSpPr txBox="1">
              <a:spLocks noChangeArrowheads="1"/>
            </p:cNvSpPr>
            <p:nvPr/>
          </p:nvSpPr>
          <p:spPr bwMode="auto">
            <a:xfrm>
              <a:off x="1636713" y="2947107"/>
              <a:ext cx="2854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3600" b="1">
                  <a:ea typeface="ＭＳ Ｐゴシック" panose="020B0600070205080204" pitchFamily="34" charset="-128"/>
                </a:rPr>
                <a:t>SWOT</a:t>
              </a:r>
            </a:p>
            <a:p>
              <a:pPr algn="ctr" eaLnBrk="1" hangingPunct="1">
                <a:spcBef>
                  <a:spcPct val="0"/>
                </a:spcBef>
                <a:buFontTx/>
                <a:buNone/>
              </a:pPr>
              <a:r>
                <a:rPr lang="en-US" sz="3600" b="1">
                  <a:ea typeface="ＭＳ Ｐゴシック" panose="020B0600070205080204" pitchFamily="34" charset="-128"/>
                </a:rPr>
                <a:t>Analysis</a:t>
              </a:r>
            </a:p>
          </p:txBody>
        </p:sp>
      </p:grpSp>
      <p:sp>
        <p:nvSpPr>
          <p:cNvPr id="20" name="TextBox 10"/>
          <p:cNvSpPr txBox="1">
            <a:spLocks noChangeArrowheads="1"/>
          </p:cNvSpPr>
          <p:nvPr/>
        </p:nvSpPr>
        <p:spPr bwMode="auto">
          <a:xfrm>
            <a:off x="184150" y="3887788"/>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nb-NO" sz="1800" b="1">
                <a:solidFill>
                  <a:srgbClr val="FFFFFF"/>
                </a:solidFill>
                <a:ea typeface="ＭＳ Ｐゴシック" panose="020B0600070205080204" pitchFamily="34" charset="-128"/>
              </a:rPr>
              <a:t>Oppurtunity</a:t>
            </a:r>
          </a:p>
        </p:txBody>
      </p:sp>
      <p:sp>
        <p:nvSpPr>
          <p:cNvPr id="21" name="TextBox 11"/>
          <p:cNvSpPr txBox="1">
            <a:spLocks noChangeArrowheads="1"/>
          </p:cNvSpPr>
          <p:nvPr/>
        </p:nvSpPr>
        <p:spPr bwMode="auto">
          <a:xfrm>
            <a:off x="2208213" y="5721350"/>
            <a:ext cx="1012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b-NO" sz="1800" b="1">
                <a:solidFill>
                  <a:srgbClr val="FFFFFF"/>
                </a:solidFill>
                <a:ea typeface="ＭＳ Ｐゴシック" panose="020B0600070205080204" pitchFamily="34" charset="-128"/>
              </a:rPr>
              <a:t>Threats</a:t>
            </a:r>
          </a:p>
        </p:txBody>
      </p:sp>
      <p:sp>
        <p:nvSpPr>
          <p:cNvPr id="22" name="TextBox 12"/>
          <p:cNvSpPr txBox="1">
            <a:spLocks noChangeArrowheads="1"/>
          </p:cNvSpPr>
          <p:nvPr/>
        </p:nvSpPr>
        <p:spPr bwMode="auto">
          <a:xfrm>
            <a:off x="2044700" y="2068513"/>
            <a:ext cx="1336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nb-NO" sz="1800" b="1">
                <a:solidFill>
                  <a:srgbClr val="FFFFFF"/>
                </a:solidFill>
                <a:ea typeface="ＭＳ Ｐゴシック" panose="020B0600070205080204" pitchFamily="34" charset="-128"/>
              </a:rPr>
              <a:t>Strengths</a:t>
            </a:r>
          </a:p>
        </p:txBody>
      </p:sp>
      <p:sp>
        <p:nvSpPr>
          <p:cNvPr id="23" name="TextBox 13"/>
          <p:cNvSpPr txBox="1">
            <a:spLocks noChangeArrowheads="1"/>
          </p:cNvSpPr>
          <p:nvPr/>
        </p:nvSpPr>
        <p:spPr bwMode="auto">
          <a:xfrm>
            <a:off x="3978275" y="3860800"/>
            <a:ext cx="1284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FFFF"/>
                </a:solidFill>
                <a:ea typeface="ＭＳ Ｐゴシック" panose="020B0600070205080204" pitchFamily="34" charset="-128"/>
              </a:rPr>
              <a:t>Weakness</a:t>
            </a:r>
          </a:p>
        </p:txBody>
      </p:sp>
      <p:sp>
        <p:nvSpPr>
          <p:cNvPr id="24" name="Rektangel 76"/>
          <p:cNvSpPr>
            <a:spLocks noChangeArrowheads="1"/>
          </p:cNvSpPr>
          <p:nvPr/>
        </p:nvSpPr>
        <p:spPr bwMode="auto">
          <a:xfrm>
            <a:off x="6038850" y="2157413"/>
            <a:ext cx="26289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Acronym for </a:t>
            </a:r>
            <a:r>
              <a:rPr lang="en-US" sz="1400" b="1" noProof="1">
                <a:ea typeface="ＭＳ Ｐゴシック" panose="020B0600070205080204" pitchFamily="34" charset="-128"/>
              </a:rPr>
              <a:t>Strengths</a:t>
            </a:r>
            <a:r>
              <a:rPr lang="en-US" sz="1400" noProof="1">
                <a:ea typeface="ＭＳ Ｐゴシック" panose="020B0600070205080204" pitchFamily="34" charset="-128"/>
              </a:rPr>
              <a:t>, </a:t>
            </a:r>
            <a:r>
              <a:rPr lang="en-US" sz="1400" b="1" noProof="1">
                <a:ea typeface="ＭＳ Ｐゴシック" panose="020B0600070205080204" pitchFamily="34" charset="-128"/>
              </a:rPr>
              <a:t>Weaknesses</a:t>
            </a:r>
            <a:r>
              <a:rPr lang="en-US" sz="1400" noProof="1">
                <a:ea typeface="ＭＳ Ｐゴシック" panose="020B0600070205080204" pitchFamily="34" charset="-128"/>
              </a:rPr>
              <a:t>, </a:t>
            </a:r>
            <a:r>
              <a:rPr lang="en-US" sz="1400" b="1" noProof="1">
                <a:ea typeface="ＭＳ Ｐゴシック" panose="020B0600070205080204" pitchFamily="34" charset="-128"/>
              </a:rPr>
              <a:t>Opportunities</a:t>
            </a:r>
            <a:r>
              <a:rPr lang="en-US" sz="1400" noProof="1">
                <a:ea typeface="ＭＳ Ｐゴシック" panose="020B0600070205080204" pitchFamily="34" charset="-128"/>
              </a:rPr>
              <a:t>, and </a:t>
            </a:r>
            <a:r>
              <a:rPr lang="en-US" sz="1400" b="1" noProof="1">
                <a:ea typeface="ＭＳ Ｐゴシック" panose="020B0600070205080204" pitchFamily="34" charset="-128"/>
              </a:rPr>
              <a:t>Threats</a:t>
            </a:r>
            <a:r>
              <a:rPr lang="en-US" sz="1400" noProof="1">
                <a:ea typeface="ＭＳ Ｐゴシック" panose="020B0600070205080204" pitchFamily="34" charset="-128"/>
              </a:rPr>
              <a:t>.</a:t>
            </a:r>
            <a:endParaRPr lang="da-DK" sz="1400">
              <a:ea typeface="ＭＳ Ｐゴシック" panose="020B0600070205080204" pitchFamily="34" charset="-128"/>
            </a:endParaRPr>
          </a:p>
        </p:txBody>
      </p:sp>
      <p:grpSp>
        <p:nvGrpSpPr>
          <p:cNvPr id="25" name="Group 19"/>
          <p:cNvGrpSpPr>
            <a:grpSpLocks/>
          </p:cNvGrpSpPr>
          <p:nvPr/>
        </p:nvGrpSpPr>
        <p:grpSpPr bwMode="auto">
          <a:xfrm>
            <a:off x="5734050" y="2246313"/>
            <a:ext cx="250825" cy="250825"/>
            <a:chOff x="530225" y="5016500"/>
            <a:chExt cx="393700" cy="393700"/>
          </a:xfrm>
        </p:grpSpPr>
        <p:sp>
          <p:nvSpPr>
            <p:cNvPr id="21533"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27" name="Isosceles Triangle 2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28" name="Rektangel 76"/>
          <p:cNvSpPr>
            <a:spLocks noChangeArrowheads="1"/>
          </p:cNvSpPr>
          <p:nvPr/>
        </p:nvSpPr>
        <p:spPr bwMode="auto">
          <a:xfrm>
            <a:off x="6035675" y="2846388"/>
            <a:ext cx="2628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Technique is credited to </a:t>
            </a:r>
            <a:r>
              <a:rPr lang="en-US" sz="1400" b="1" noProof="1">
                <a:ea typeface="ＭＳ Ｐゴシック" panose="020B0600070205080204" pitchFamily="34" charset="-128"/>
              </a:rPr>
              <a:t>Albert Humphrey</a:t>
            </a:r>
            <a:r>
              <a:rPr lang="en-US" sz="1400" noProof="1">
                <a:ea typeface="ＭＳ Ｐゴシック" panose="020B0600070205080204" pitchFamily="34" charset="-128"/>
              </a:rPr>
              <a:t> who led a research project at Stanford University in the 1960s and 1970s.</a:t>
            </a:r>
            <a:endParaRPr lang="da-DK" sz="1400">
              <a:ea typeface="ＭＳ Ｐゴシック" panose="020B0600070205080204" pitchFamily="34" charset="-128"/>
            </a:endParaRPr>
          </a:p>
        </p:txBody>
      </p:sp>
      <p:grpSp>
        <p:nvGrpSpPr>
          <p:cNvPr id="29" name="Group 19"/>
          <p:cNvGrpSpPr>
            <a:grpSpLocks/>
          </p:cNvGrpSpPr>
          <p:nvPr/>
        </p:nvGrpSpPr>
        <p:grpSpPr bwMode="auto">
          <a:xfrm>
            <a:off x="5730875" y="2935288"/>
            <a:ext cx="250825" cy="250825"/>
            <a:chOff x="530225" y="5016500"/>
            <a:chExt cx="393700" cy="393700"/>
          </a:xfrm>
        </p:grpSpPr>
        <p:sp>
          <p:nvSpPr>
            <p:cNvPr id="21531"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1" name="Isosceles Triangle 30"/>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32" name="Rektangel 76"/>
          <p:cNvSpPr>
            <a:spLocks noChangeArrowheads="1"/>
          </p:cNvSpPr>
          <p:nvPr/>
        </p:nvSpPr>
        <p:spPr bwMode="auto">
          <a:xfrm>
            <a:off x="6032500" y="3751263"/>
            <a:ext cx="26289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noProof="1">
                <a:ea typeface="ＭＳ Ｐゴシック" panose="020B0600070205080204" pitchFamily="34" charset="-128"/>
              </a:rPr>
              <a:t>Planning tool </a:t>
            </a:r>
            <a:r>
              <a:rPr lang="en-US" sz="1400" noProof="1">
                <a:ea typeface="ＭＳ Ｐゴシック" panose="020B0600070205080204" pitchFamily="34" charset="-128"/>
              </a:rPr>
              <a:t>used to understand Strengths, Weaknesses, Opportunities, &amp; Threats involved in a project / business.</a:t>
            </a:r>
            <a:endParaRPr lang="da-DK" sz="1400">
              <a:ea typeface="ＭＳ Ｐゴシック" panose="020B0600070205080204" pitchFamily="34" charset="-128"/>
            </a:endParaRPr>
          </a:p>
        </p:txBody>
      </p:sp>
      <p:grpSp>
        <p:nvGrpSpPr>
          <p:cNvPr id="33" name="Group 19"/>
          <p:cNvGrpSpPr>
            <a:grpSpLocks/>
          </p:cNvGrpSpPr>
          <p:nvPr/>
        </p:nvGrpSpPr>
        <p:grpSpPr bwMode="auto">
          <a:xfrm>
            <a:off x="5727700" y="3840163"/>
            <a:ext cx="250825" cy="250825"/>
            <a:chOff x="530225" y="5016500"/>
            <a:chExt cx="393700" cy="393700"/>
          </a:xfrm>
        </p:grpSpPr>
        <p:sp>
          <p:nvSpPr>
            <p:cNvPr id="21529"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5" name="Isosceles Triangle 34"/>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36" name="Rektangel 76"/>
          <p:cNvSpPr>
            <a:spLocks noChangeArrowheads="1"/>
          </p:cNvSpPr>
          <p:nvPr/>
        </p:nvSpPr>
        <p:spPr bwMode="auto">
          <a:xfrm>
            <a:off x="6027738" y="4668838"/>
            <a:ext cx="26289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Used as </a:t>
            </a:r>
            <a:r>
              <a:rPr lang="en-US" sz="1400" b="1" noProof="1">
                <a:ea typeface="ＭＳ Ｐゴシック" panose="020B0600070205080204" pitchFamily="34" charset="-128"/>
              </a:rPr>
              <a:t>framework for organizing </a:t>
            </a:r>
            <a:r>
              <a:rPr lang="en-US" sz="1400" noProof="1">
                <a:ea typeface="ＭＳ Ｐゴシック" panose="020B0600070205080204" pitchFamily="34" charset="-128"/>
              </a:rPr>
              <a:t>and using data and information gained from </a:t>
            </a:r>
            <a:r>
              <a:rPr lang="en-US" sz="1400" b="1" noProof="1">
                <a:ea typeface="ＭＳ Ｐゴシック" panose="020B0600070205080204" pitchFamily="34" charset="-128"/>
              </a:rPr>
              <a:t>situation analysis </a:t>
            </a:r>
            <a:r>
              <a:rPr lang="en-US" sz="1400" noProof="1">
                <a:ea typeface="ＭＳ Ｐゴシック" panose="020B0600070205080204" pitchFamily="34" charset="-128"/>
              </a:rPr>
              <a:t>of internal and external environment.</a:t>
            </a:r>
            <a:endParaRPr lang="da-DK" sz="1400">
              <a:ea typeface="ＭＳ Ｐゴシック" panose="020B0600070205080204" pitchFamily="34" charset="-128"/>
            </a:endParaRPr>
          </a:p>
        </p:txBody>
      </p:sp>
      <p:grpSp>
        <p:nvGrpSpPr>
          <p:cNvPr id="37" name="Group 19"/>
          <p:cNvGrpSpPr>
            <a:grpSpLocks/>
          </p:cNvGrpSpPr>
          <p:nvPr/>
        </p:nvGrpSpPr>
        <p:grpSpPr bwMode="auto">
          <a:xfrm>
            <a:off x="5722938" y="4757738"/>
            <a:ext cx="250825" cy="250825"/>
            <a:chOff x="530225" y="5016500"/>
            <a:chExt cx="393700" cy="393700"/>
          </a:xfrm>
        </p:grpSpPr>
        <p:sp>
          <p:nvSpPr>
            <p:cNvPr id="21527"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9" name="Isosceles Triangle 3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40" name="Rektangel 76"/>
          <p:cNvSpPr>
            <a:spLocks noChangeArrowheads="1"/>
          </p:cNvSpPr>
          <p:nvPr/>
        </p:nvSpPr>
        <p:spPr bwMode="auto">
          <a:xfrm>
            <a:off x="6024563" y="5789613"/>
            <a:ext cx="26289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noProof="1">
                <a:ea typeface="ＭＳ Ｐゴシック" panose="020B0600070205080204" pitchFamily="34" charset="-128"/>
              </a:rPr>
              <a:t>Technique that enables a group / individual to move from everyday problems / traditional strategies to a </a:t>
            </a:r>
            <a:r>
              <a:rPr lang="en-US" sz="1400" b="1" noProof="1">
                <a:ea typeface="ＭＳ Ｐゴシック" panose="020B0600070205080204" pitchFamily="34" charset="-128"/>
              </a:rPr>
              <a:t>fresh perspective</a:t>
            </a:r>
            <a:r>
              <a:rPr lang="en-US" sz="1400" noProof="1">
                <a:ea typeface="ＭＳ Ｐゴシック" panose="020B0600070205080204" pitchFamily="34" charset="-128"/>
              </a:rPr>
              <a:t>. </a:t>
            </a:r>
            <a:endParaRPr lang="da-DK" sz="1400">
              <a:ea typeface="ＭＳ Ｐゴシック" panose="020B0600070205080204" pitchFamily="34" charset="-128"/>
            </a:endParaRPr>
          </a:p>
          <a:p>
            <a:pPr eaLnBrk="1" hangingPunct="1">
              <a:spcBef>
                <a:spcPct val="0"/>
              </a:spcBef>
              <a:buFontTx/>
              <a:buNone/>
            </a:pPr>
            <a:endParaRPr lang="da-DK" sz="1400">
              <a:ea typeface="ＭＳ Ｐゴシック" panose="020B0600070205080204" pitchFamily="34" charset="-128"/>
            </a:endParaRPr>
          </a:p>
        </p:txBody>
      </p:sp>
      <p:grpSp>
        <p:nvGrpSpPr>
          <p:cNvPr id="41" name="Group 19"/>
          <p:cNvGrpSpPr>
            <a:grpSpLocks/>
          </p:cNvGrpSpPr>
          <p:nvPr/>
        </p:nvGrpSpPr>
        <p:grpSpPr bwMode="auto">
          <a:xfrm>
            <a:off x="5719763" y="5878513"/>
            <a:ext cx="250825" cy="250825"/>
            <a:chOff x="530225" y="5016500"/>
            <a:chExt cx="393700" cy="393700"/>
          </a:xfrm>
        </p:grpSpPr>
        <p:sp>
          <p:nvSpPr>
            <p:cNvPr id="21525" name="Oval 55"/>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3" name="Isosceles Triangle 4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1134551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000" fill="hold"/>
                                        <p:tgtEl>
                                          <p:spTgt spid="14"/>
                                        </p:tgtEl>
                                        <p:attrNameLst>
                                          <p:attrName>ppt_x</p:attrName>
                                        </p:attrNameLst>
                                      </p:cBhvr>
                                      <p:tavLst>
                                        <p:tav tm="0">
                                          <p:val>
                                            <p:strVal val="#ppt_x"/>
                                          </p:val>
                                        </p:tav>
                                        <p:tav tm="100000">
                                          <p:val>
                                            <p:strVal val="#ppt_x"/>
                                          </p:val>
                                        </p:tav>
                                      </p:tavLst>
                                    </p:anim>
                                    <p:anim calcmode="lin" valueType="num">
                                      <p:cBhvr additive="base">
                                        <p:cTn id="8" dur="2000" fill="hold"/>
                                        <p:tgtEl>
                                          <p:spTgt spid="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2000"/>
                            </p:stCondLst>
                            <p:childTnLst>
                              <p:par>
                                <p:cTn id="10" presetID="49" presetClass="entr" presetSubtype="0" decel="10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360"/>
                                          </p:val>
                                        </p:tav>
                                        <p:tav tm="100000">
                                          <p:val>
                                            <p:fltVal val="0"/>
                                          </p:val>
                                        </p:tav>
                                      </p:tavLst>
                                    </p:anim>
                                    <p:animEffect transition="in" filter="fade">
                                      <p:cBhvr>
                                        <p:cTn id="15" dur="1000"/>
                                        <p:tgtEl>
                                          <p:spTgt spid="11"/>
                                        </p:tgtEl>
                                      </p:cBhvr>
                                    </p:animEffect>
                                  </p:childTnLst>
                                </p:cTn>
                              </p:par>
                            </p:childTnLst>
                          </p:cTn>
                        </p:par>
                        <p:par>
                          <p:cTn id="16" fill="hold" nodeType="afterGroup">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ppt_y</p:attrName>
                                        </p:attrNameLst>
                                      </p:cBhvr>
                                      <p:tavLst>
                                        <p:tav tm="0">
                                          <p:val>
                                            <p:strVal val="#ppt_y+#ppt_h*1.125000"/>
                                          </p:val>
                                        </p:tav>
                                        <p:tav tm="100000">
                                          <p:val>
                                            <p:strVal val="#ppt_y"/>
                                          </p:val>
                                        </p:tav>
                                      </p:tavLst>
                                    </p:anim>
                                    <p:animEffect transition="in" filter="wipe(up)">
                                      <p:cBhvr>
                                        <p:cTn id="20" dur="500"/>
                                        <p:tgtEl>
                                          <p:spTgt spid="22"/>
                                        </p:tgtEl>
                                      </p:cBhvr>
                                    </p:animEffect>
                                  </p:childTnLst>
                                </p:cTn>
                              </p:par>
                            </p:childTnLst>
                          </p:cTn>
                        </p:par>
                        <p:par>
                          <p:cTn id="21" fill="hold" nodeType="afterGroup">
                            <p:stCondLst>
                              <p:cond delay="3500"/>
                            </p:stCondLst>
                            <p:childTnLst>
                              <p:par>
                                <p:cTn id="22" presetID="1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ppt_x</p:attrName>
                                        </p:attrNameLst>
                                      </p:cBhvr>
                                      <p:tavLst>
                                        <p:tav tm="0">
                                          <p:val>
                                            <p:strVal val="#ppt_x-#ppt_w*1.125000"/>
                                          </p:val>
                                        </p:tav>
                                        <p:tav tm="100000">
                                          <p:val>
                                            <p:strVal val="#ppt_x"/>
                                          </p:val>
                                        </p:tav>
                                      </p:tavLst>
                                    </p:anim>
                                    <p:animEffect transition="in" filter="wipe(right)">
                                      <p:cBhvr>
                                        <p:cTn id="25" dur="500"/>
                                        <p:tgtEl>
                                          <p:spTgt spid="23"/>
                                        </p:tgtEl>
                                      </p:cBhvr>
                                    </p:animEffect>
                                  </p:childTnLst>
                                </p:cTn>
                              </p:par>
                            </p:childTnLst>
                          </p:cTn>
                        </p:par>
                        <p:par>
                          <p:cTn id="26" fill="hold" nodeType="afterGroup">
                            <p:stCondLst>
                              <p:cond delay="4000"/>
                            </p:stCondLst>
                            <p:childTnLst>
                              <p:par>
                                <p:cTn id="27" presetID="1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left)">
                                      <p:cBhvr>
                                        <p:cTn id="30" dur="500"/>
                                        <p:tgtEl>
                                          <p:spTgt spid="20"/>
                                        </p:tgtEl>
                                      </p:cBhvr>
                                    </p:animEffect>
                                  </p:childTnLst>
                                </p:cTn>
                              </p:par>
                            </p:childTnLst>
                          </p:cTn>
                        </p:par>
                        <p:par>
                          <p:cTn id="31" fill="hold" nodeType="afterGroup">
                            <p:stCondLst>
                              <p:cond delay="4500"/>
                            </p:stCondLst>
                            <p:childTnLst>
                              <p:par>
                                <p:cTn id="32" presetID="12" presetClass="entr" presetSubtype="1"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p:tgtEl>
                                          <p:spTgt spid="21"/>
                                        </p:tgtEl>
                                        <p:attrNameLst>
                                          <p:attrName>ppt_y</p:attrName>
                                        </p:attrNameLst>
                                      </p:cBhvr>
                                      <p:tavLst>
                                        <p:tav tm="0">
                                          <p:val>
                                            <p:strVal val="#ppt_y-#ppt_h*1.125000"/>
                                          </p:val>
                                        </p:tav>
                                        <p:tav tm="100000">
                                          <p:val>
                                            <p:strVal val="#ppt_y"/>
                                          </p:val>
                                        </p:tav>
                                      </p:tavLst>
                                    </p:anim>
                                    <p:animEffect transition="in" filter="wipe(down)">
                                      <p:cBhvr>
                                        <p:cTn id="35" dur="500"/>
                                        <p:tgtEl>
                                          <p:spTgt spid="21"/>
                                        </p:tgtEl>
                                      </p:cBhvr>
                                    </p:animEffect>
                                  </p:childTnLst>
                                </p:cTn>
                              </p:par>
                            </p:childTnLst>
                          </p:cTn>
                        </p:par>
                        <p:par>
                          <p:cTn id="36" fill="hold" nodeType="afterGroup">
                            <p:stCondLst>
                              <p:cond delay="5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0" presetClass="path" presetSubtype="0" accel="50000" decel="50000" fill="hold" nodeType="withEffect">
                                  <p:stCondLst>
                                    <p:cond delay="0"/>
                                  </p:stCondLst>
                                  <p:childTnLst>
                                    <p:animMotion origin="layout" path="M -0.05518 -2.99213E-6 L -5.20736E-6 -2.99213E-6 " pathEditMode="relative" ptsTypes="AA">
                                      <p:cBhvr>
                                        <p:cTn id="41" dur="1000" fill="hold"/>
                                        <p:tgtEl>
                                          <p:spTgt spid="25"/>
                                        </p:tgtEl>
                                        <p:attrNameLst>
                                          <p:attrName>ppt_x</p:attrName>
                                          <p:attrName>ppt_y</p:attrName>
                                        </p:attrNameLst>
                                      </p:cBhvr>
                                    </p:animMotion>
                                  </p:childTnLst>
                                </p:cTn>
                              </p:par>
                              <p:par>
                                <p:cTn id="42" presetID="55"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1000" fill="hold"/>
                                        <p:tgtEl>
                                          <p:spTgt spid="24"/>
                                        </p:tgtEl>
                                        <p:attrNameLst>
                                          <p:attrName>ppt_w</p:attrName>
                                        </p:attrNameLst>
                                      </p:cBhvr>
                                      <p:tavLst>
                                        <p:tav tm="0">
                                          <p:val>
                                            <p:strVal val="#ppt_w*0.70"/>
                                          </p:val>
                                        </p:tav>
                                        <p:tav tm="100000">
                                          <p:val>
                                            <p:strVal val="#ppt_w"/>
                                          </p:val>
                                        </p:tav>
                                      </p:tavLst>
                                    </p:anim>
                                    <p:anim calcmode="lin" valueType="num">
                                      <p:cBhvr>
                                        <p:cTn id="45" dur="1000" fill="hold"/>
                                        <p:tgtEl>
                                          <p:spTgt spid="24"/>
                                        </p:tgtEl>
                                        <p:attrNameLst>
                                          <p:attrName>ppt_h</p:attrName>
                                        </p:attrNameLst>
                                      </p:cBhvr>
                                      <p:tavLst>
                                        <p:tav tm="0">
                                          <p:val>
                                            <p:strVal val="#ppt_h"/>
                                          </p:val>
                                        </p:tav>
                                        <p:tav tm="100000">
                                          <p:val>
                                            <p:strVal val="#ppt_h"/>
                                          </p:val>
                                        </p:tav>
                                      </p:tavLst>
                                    </p:anim>
                                    <p:animEffect transition="in" filter="fade">
                                      <p:cBhvr>
                                        <p:cTn id="46" dur="1000"/>
                                        <p:tgtEl>
                                          <p:spTgt spid="24"/>
                                        </p:tgtEl>
                                      </p:cBhvr>
                                    </p:animEffect>
                                  </p:childTnLst>
                                </p:cTn>
                              </p:par>
                            </p:childTnLst>
                          </p:cTn>
                        </p:par>
                        <p:par>
                          <p:cTn id="47" fill="hold" nodeType="afterGroup">
                            <p:stCondLst>
                              <p:cond delay="6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0" presetClass="path" presetSubtype="0" accel="50000" decel="50000" fill="hold" nodeType="withEffect">
                                  <p:stCondLst>
                                    <p:cond delay="0"/>
                                  </p:stCondLst>
                                  <p:childTnLst>
                                    <p:animMotion origin="layout" path="M -0.05518 -2.99213E-6 L -5.20736E-6 -2.99213E-6 " pathEditMode="relative" ptsTypes="AA">
                                      <p:cBhvr>
                                        <p:cTn id="52" dur="1000" fill="hold"/>
                                        <p:tgtEl>
                                          <p:spTgt spid="29"/>
                                        </p:tgtEl>
                                        <p:attrNameLst>
                                          <p:attrName>ppt_x</p:attrName>
                                          <p:attrName>ppt_y</p:attrName>
                                        </p:attrNameLst>
                                      </p:cBhvr>
                                    </p:animMotion>
                                  </p:childTnLst>
                                </p:cTn>
                              </p:par>
                              <p:par>
                                <p:cTn id="53" presetID="55"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1000" fill="hold"/>
                                        <p:tgtEl>
                                          <p:spTgt spid="28"/>
                                        </p:tgtEl>
                                        <p:attrNameLst>
                                          <p:attrName>ppt_w</p:attrName>
                                        </p:attrNameLst>
                                      </p:cBhvr>
                                      <p:tavLst>
                                        <p:tav tm="0">
                                          <p:val>
                                            <p:strVal val="#ppt_w*0.70"/>
                                          </p:val>
                                        </p:tav>
                                        <p:tav tm="100000">
                                          <p:val>
                                            <p:strVal val="#ppt_w"/>
                                          </p:val>
                                        </p:tav>
                                      </p:tavLst>
                                    </p:anim>
                                    <p:anim calcmode="lin" valueType="num">
                                      <p:cBhvr>
                                        <p:cTn id="56" dur="1000" fill="hold"/>
                                        <p:tgtEl>
                                          <p:spTgt spid="28"/>
                                        </p:tgtEl>
                                        <p:attrNameLst>
                                          <p:attrName>ppt_h</p:attrName>
                                        </p:attrNameLst>
                                      </p:cBhvr>
                                      <p:tavLst>
                                        <p:tav tm="0">
                                          <p:val>
                                            <p:strVal val="#ppt_h"/>
                                          </p:val>
                                        </p:tav>
                                        <p:tav tm="100000">
                                          <p:val>
                                            <p:strVal val="#ppt_h"/>
                                          </p:val>
                                        </p:tav>
                                      </p:tavLst>
                                    </p:anim>
                                    <p:animEffect transition="in" filter="fade">
                                      <p:cBhvr>
                                        <p:cTn id="57" dur="1000"/>
                                        <p:tgtEl>
                                          <p:spTgt spid="28"/>
                                        </p:tgtEl>
                                      </p:cBhvr>
                                    </p:animEffect>
                                  </p:childTnLst>
                                </p:cTn>
                              </p:par>
                            </p:childTnLst>
                          </p:cTn>
                        </p:par>
                        <p:par>
                          <p:cTn id="58" fill="hold" nodeType="afterGroup">
                            <p:stCondLst>
                              <p:cond delay="70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0" presetClass="path" presetSubtype="0" accel="50000" decel="50000" fill="hold" nodeType="withEffect">
                                  <p:stCondLst>
                                    <p:cond delay="0"/>
                                  </p:stCondLst>
                                  <p:childTnLst>
                                    <p:animMotion origin="layout" path="M -0.05518 -2.99213E-6 L -5.20736E-6 -2.99213E-6 " pathEditMode="relative" ptsTypes="AA">
                                      <p:cBhvr>
                                        <p:cTn id="63" dur="1000" fill="hold"/>
                                        <p:tgtEl>
                                          <p:spTgt spid="33"/>
                                        </p:tgtEl>
                                        <p:attrNameLst>
                                          <p:attrName>ppt_x</p:attrName>
                                          <p:attrName>ppt_y</p:attrName>
                                        </p:attrNameLst>
                                      </p:cBhvr>
                                    </p:animMotion>
                                  </p:childTnLst>
                                </p:cTn>
                              </p:par>
                              <p:par>
                                <p:cTn id="64" presetID="55"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0.70"/>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par>
                          <p:cTn id="69" fill="hold" nodeType="afterGroup">
                            <p:stCondLst>
                              <p:cond delay="8000"/>
                            </p:stCondLst>
                            <p:childTnLst>
                              <p:par>
                                <p:cTn id="70" presetID="10" presetClass="entr" presetSubtype="0"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0" presetClass="path" presetSubtype="0" accel="50000" decel="50000" fill="hold" nodeType="withEffect">
                                  <p:stCondLst>
                                    <p:cond delay="0"/>
                                  </p:stCondLst>
                                  <p:childTnLst>
                                    <p:animMotion origin="layout" path="M -0.05518 -2.99213E-6 L -5.20736E-6 -2.99213E-6 " pathEditMode="relative" ptsTypes="AA">
                                      <p:cBhvr>
                                        <p:cTn id="74" dur="1000" fill="hold"/>
                                        <p:tgtEl>
                                          <p:spTgt spid="37"/>
                                        </p:tgtEl>
                                        <p:attrNameLst>
                                          <p:attrName>ppt_x</p:attrName>
                                          <p:attrName>ppt_y</p:attrName>
                                        </p:attrNameLst>
                                      </p:cBhvr>
                                    </p:animMotion>
                                  </p:childTnLst>
                                </p:cTn>
                              </p:par>
                              <p:par>
                                <p:cTn id="75" presetID="55"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1000" fill="hold"/>
                                        <p:tgtEl>
                                          <p:spTgt spid="36"/>
                                        </p:tgtEl>
                                        <p:attrNameLst>
                                          <p:attrName>ppt_w</p:attrName>
                                        </p:attrNameLst>
                                      </p:cBhvr>
                                      <p:tavLst>
                                        <p:tav tm="0">
                                          <p:val>
                                            <p:strVal val="#ppt_w*0.70"/>
                                          </p:val>
                                        </p:tav>
                                        <p:tav tm="100000">
                                          <p:val>
                                            <p:strVal val="#ppt_w"/>
                                          </p:val>
                                        </p:tav>
                                      </p:tavLst>
                                    </p:anim>
                                    <p:anim calcmode="lin" valueType="num">
                                      <p:cBhvr>
                                        <p:cTn id="78" dur="1000" fill="hold"/>
                                        <p:tgtEl>
                                          <p:spTgt spid="36"/>
                                        </p:tgtEl>
                                        <p:attrNameLst>
                                          <p:attrName>ppt_h</p:attrName>
                                        </p:attrNameLst>
                                      </p:cBhvr>
                                      <p:tavLst>
                                        <p:tav tm="0">
                                          <p:val>
                                            <p:strVal val="#ppt_h"/>
                                          </p:val>
                                        </p:tav>
                                        <p:tav tm="100000">
                                          <p:val>
                                            <p:strVal val="#ppt_h"/>
                                          </p:val>
                                        </p:tav>
                                      </p:tavLst>
                                    </p:anim>
                                    <p:animEffect transition="in" filter="fade">
                                      <p:cBhvr>
                                        <p:cTn id="79" dur="1000"/>
                                        <p:tgtEl>
                                          <p:spTgt spid="36"/>
                                        </p:tgtEl>
                                      </p:cBhvr>
                                    </p:animEffect>
                                  </p:childTnLst>
                                </p:cTn>
                              </p:par>
                            </p:childTnLst>
                          </p:cTn>
                        </p:par>
                        <p:par>
                          <p:cTn id="80" fill="hold" nodeType="afterGroup">
                            <p:stCondLst>
                              <p:cond delay="9000"/>
                            </p:stCondLst>
                            <p:childTnLst>
                              <p:par>
                                <p:cTn id="81" presetID="10" presetClass="entr" presetSubtype="0"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500"/>
                                        <p:tgtEl>
                                          <p:spTgt spid="41"/>
                                        </p:tgtEl>
                                      </p:cBhvr>
                                    </p:animEffect>
                                  </p:childTnLst>
                                </p:cTn>
                              </p:par>
                              <p:par>
                                <p:cTn id="84" presetID="0" presetClass="path" presetSubtype="0" accel="50000" decel="50000" fill="hold" nodeType="withEffect">
                                  <p:stCondLst>
                                    <p:cond delay="0"/>
                                  </p:stCondLst>
                                  <p:childTnLst>
                                    <p:animMotion origin="layout" path="M -0.05518 -2.99213E-6 L -5.20736E-6 -2.99213E-6 " pathEditMode="relative" ptsTypes="AA">
                                      <p:cBhvr>
                                        <p:cTn id="85" dur="1000" fill="hold"/>
                                        <p:tgtEl>
                                          <p:spTgt spid="41"/>
                                        </p:tgtEl>
                                        <p:attrNameLst>
                                          <p:attrName>ppt_x</p:attrName>
                                          <p:attrName>ppt_y</p:attrName>
                                        </p:attrNameLst>
                                      </p:cBhvr>
                                    </p:animMotion>
                                  </p:childTnLst>
                                </p:cTn>
                              </p:par>
                              <p:par>
                                <p:cTn id="86" presetID="55"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p:cTn id="88" dur="1000" fill="hold"/>
                                        <p:tgtEl>
                                          <p:spTgt spid="40"/>
                                        </p:tgtEl>
                                        <p:attrNameLst>
                                          <p:attrName>ppt_w</p:attrName>
                                        </p:attrNameLst>
                                      </p:cBhvr>
                                      <p:tavLst>
                                        <p:tav tm="0">
                                          <p:val>
                                            <p:strVal val="#ppt_w*0.70"/>
                                          </p:val>
                                        </p:tav>
                                        <p:tav tm="100000">
                                          <p:val>
                                            <p:strVal val="#ppt_w"/>
                                          </p:val>
                                        </p:tav>
                                      </p:tavLst>
                                    </p:anim>
                                    <p:anim calcmode="lin" valueType="num">
                                      <p:cBhvr>
                                        <p:cTn id="89" dur="1000" fill="hold"/>
                                        <p:tgtEl>
                                          <p:spTgt spid="40"/>
                                        </p:tgtEl>
                                        <p:attrNameLst>
                                          <p:attrName>ppt_h</p:attrName>
                                        </p:attrNameLst>
                                      </p:cBhvr>
                                      <p:tavLst>
                                        <p:tav tm="0">
                                          <p:val>
                                            <p:strVal val="#ppt_h"/>
                                          </p:val>
                                        </p:tav>
                                        <p:tav tm="100000">
                                          <p:val>
                                            <p:strVal val="#ppt_h"/>
                                          </p:val>
                                        </p:tav>
                                      </p:tavLst>
                                    </p:anim>
                                    <p:animEffect transition="in" filter="fade">
                                      <p:cBhvr>
                                        <p:cTn id="9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8" grpId="0"/>
      <p:bldP spid="32" grpId="0"/>
      <p:bldP spid="36"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7"/>
          <p:cNvGrpSpPr/>
          <p:nvPr/>
        </p:nvGrpSpPr>
        <p:grpSpPr>
          <a:xfrm>
            <a:off x="5257815" y="2241570"/>
            <a:ext cx="2730671" cy="3392724"/>
            <a:chOff x="5289705" y="1347770"/>
            <a:chExt cx="3308602" cy="4110775"/>
          </a:xfrm>
          <a:gradFill flip="none" rotWithShape="1">
            <a:gsLst>
              <a:gs pos="0">
                <a:schemeClr val="tx1"/>
              </a:gs>
              <a:gs pos="100000">
                <a:schemeClr val="tx1">
                  <a:lumMod val="75000"/>
                  <a:lumOff val="25000"/>
                </a:schemeClr>
              </a:gs>
            </a:gsLst>
            <a:lin ang="16200000" scaled="0"/>
            <a:tileRect/>
          </a:gradFill>
          <a:effectLst>
            <a:outerShdw dist="76200" dir="720000" algn="tl" rotWithShape="0">
              <a:srgbClr val="000000"/>
            </a:outerShdw>
            <a:reflection stA="34000" endPos="29000" dist="12700" dir="5400000" sy="-100000" algn="bl" rotWithShape="0"/>
          </a:effectLst>
        </p:grpSpPr>
        <p:sp>
          <p:nvSpPr>
            <p:cNvPr id="5" name="Oval 4"/>
            <p:cNvSpPr/>
            <p:nvPr/>
          </p:nvSpPr>
          <p:spPr>
            <a:xfrm>
              <a:off x="6564672" y="134777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6428263" y="2170296"/>
              <a:ext cx="989399" cy="171283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Rounded Rectangle 63"/>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 name="Rounded Rectangle 64"/>
            <p:cNvSpPr/>
            <p:nvPr/>
          </p:nvSpPr>
          <p:spPr>
            <a:xfrm rot="7480175">
              <a:off x="5900435" y="1253344"/>
              <a:ext cx="361164" cy="1582624"/>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 name="Rounded Rectangle 65"/>
            <p:cNvSpPr/>
            <p:nvPr/>
          </p:nvSpPr>
          <p:spPr>
            <a:xfrm rot="14157995">
              <a:off x="7634344" y="1247420"/>
              <a:ext cx="361164"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3" name="Group 3"/>
          <p:cNvGrpSpPr>
            <a:grpSpLocks/>
          </p:cNvGrpSpPr>
          <p:nvPr/>
        </p:nvGrpSpPr>
        <p:grpSpPr bwMode="auto">
          <a:xfrm rot="-720499">
            <a:off x="3079750" y="1330325"/>
            <a:ext cx="6905625" cy="1822450"/>
            <a:chOff x="2491934" y="1616999"/>
            <a:chExt cx="6904999" cy="1823371"/>
          </a:xfrm>
        </p:grpSpPr>
        <p:sp>
          <p:nvSpPr>
            <p:cNvPr id="48" name="Rounded Rectangle 47"/>
            <p:cNvSpPr/>
            <p:nvPr/>
          </p:nvSpPr>
          <p:spPr>
            <a:xfrm rot="1322958">
              <a:off x="4428016" y="1876252"/>
              <a:ext cx="1195279"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49" name="Rounded Rectangle 48"/>
            <p:cNvSpPr/>
            <p:nvPr/>
          </p:nvSpPr>
          <p:spPr>
            <a:xfrm rot="21378271">
              <a:off x="6335723" y="2269289"/>
              <a:ext cx="1195280"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0" name="Rounded Rectangle 49"/>
            <p:cNvSpPr/>
            <p:nvPr/>
          </p:nvSpPr>
          <p:spPr>
            <a:xfrm rot="21378271">
              <a:off x="2528013" y="1630983"/>
              <a:ext cx="1195280" cy="671852"/>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1" name="Rounded Rectangle 50"/>
            <p:cNvSpPr/>
            <p:nvPr/>
          </p:nvSpPr>
          <p:spPr>
            <a:xfrm rot="1322958">
              <a:off x="8160915" y="2714588"/>
              <a:ext cx="1195279" cy="673440"/>
            </a:xfrm>
            <a:prstGeom prst="roundRect">
              <a:avLst>
                <a:gd name="adj" fmla="val 50000"/>
              </a:avLst>
            </a:prstGeom>
            <a:noFill/>
            <a:ln w="2540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2" name="Rounded Rectangle 51"/>
            <p:cNvSpPr/>
            <p:nvPr/>
          </p:nvSpPr>
          <p:spPr>
            <a:xfrm rot="21378271">
              <a:off x="2491934" y="1616999"/>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3" name="Rounded Rectangle 52"/>
            <p:cNvSpPr/>
            <p:nvPr/>
          </p:nvSpPr>
          <p:spPr>
            <a:xfrm rot="1290935">
              <a:off x="4414167" y="1838094"/>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4" name="Rounded Rectangle 53"/>
            <p:cNvSpPr/>
            <p:nvPr/>
          </p:nvSpPr>
          <p:spPr>
            <a:xfrm rot="21447133">
              <a:off x="6320002" y="2246134"/>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5" name="Rounded Rectangle 54"/>
            <p:cNvSpPr/>
            <p:nvPr/>
          </p:nvSpPr>
          <p:spPr>
            <a:xfrm rot="1322332">
              <a:off x="8145542" y="2702590"/>
              <a:ext cx="1251391" cy="737780"/>
            </a:xfrm>
            <a:prstGeom prst="roundRect">
              <a:avLst>
                <a:gd name="adj" fmla="val 50000"/>
              </a:avLst>
            </a:prstGeom>
            <a:noFill/>
            <a:ln w="177800">
              <a:gradFill flip="none" rotWithShape="1">
                <a:gsLst>
                  <a:gs pos="98000">
                    <a:srgbClr val="FFFFFF">
                      <a:alpha val="34000"/>
                    </a:srgbClr>
                  </a:gs>
                  <a:gs pos="0">
                    <a:srgbClr val="FFFFFF">
                      <a:alpha val="0"/>
                    </a:srgbClr>
                  </a:gs>
                </a:gsLst>
                <a:lin ang="13920000" scaled="0"/>
                <a:tileRect/>
              </a:grad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sp>
          <p:nvSpPr>
            <p:cNvPr id="57" name="Rounded Rectangle 56"/>
            <p:cNvSpPr/>
            <p:nvPr/>
          </p:nvSpPr>
          <p:spPr>
            <a:xfrm rot="678271" flipV="1">
              <a:off x="5353282" y="2433150"/>
              <a:ext cx="1195279" cy="46061"/>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8" name="Rounded Rectangle 57"/>
            <p:cNvSpPr/>
            <p:nvPr/>
          </p:nvSpPr>
          <p:spPr>
            <a:xfrm rot="1092255" flipV="1">
              <a:off x="7310385" y="2731320"/>
              <a:ext cx="1196866" cy="46060"/>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59" name="Rounded Rectangle 58"/>
            <p:cNvSpPr/>
            <p:nvPr/>
          </p:nvSpPr>
          <p:spPr>
            <a:xfrm rot="458187" flipV="1">
              <a:off x="3465888" y="2021686"/>
              <a:ext cx="1195280" cy="44472"/>
            </a:xfrm>
            <a:prstGeom prst="roundRect">
              <a:avLst/>
            </a:prstGeom>
            <a:noFill/>
            <a:ln w="2540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0" name="Rounded Rectangle 59"/>
            <p:cNvSpPr/>
            <p:nvPr/>
          </p:nvSpPr>
          <p:spPr>
            <a:xfrm rot="678271">
              <a:off x="5274788" y="2351820"/>
              <a:ext cx="1358777" cy="262070"/>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1" name="Rounded Rectangle 60"/>
            <p:cNvSpPr/>
            <p:nvPr/>
          </p:nvSpPr>
          <p:spPr>
            <a:xfrm rot="418607">
              <a:off x="3371290" y="1909155"/>
              <a:ext cx="1357190" cy="260482"/>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sp>
          <p:nvSpPr>
            <p:cNvPr id="62" name="Rounded Rectangle 61"/>
            <p:cNvSpPr/>
            <p:nvPr/>
          </p:nvSpPr>
          <p:spPr>
            <a:xfrm rot="1051751">
              <a:off x="7229415" y="2639364"/>
              <a:ext cx="1357189" cy="260482"/>
            </a:xfrm>
            <a:prstGeom prst="roundRect">
              <a:avLst>
                <a:gd name="adj" fmla="val 43431"/>
              </a:avLst>
            </a:prstGeom>
            <a:gradFill flip="none" rotWithShape="1">
              <a:gsLst>
                <a:gs pos="0">
                  <a:schemeClr val="bg1">
                    <a:alpha val="28000"/>
                  </a:schemeClr>
                </a:gs>
                <a:gs pos="76000">
                  <a:schemeClr val="bg1">
                    <a:alpha val="0"/>
                  </a:schemeClr>
                </a:gs>
              </a:gsLst>
              <a:lin ang="6600000" scaled="0"/>
              <a:tileRect/>
            </a:gradFill>
            <a:ln w="1778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b-NO">
                <a:solidFill>
                  <a:srgbClr val="FFFFFF"/>
                </a:solidFill>
                <a:ea typeface="ＭＳ Ｐゴシック" charset="-128"/>
              </a:endParaRPr>
            </a:p>
          </p:txBody>
        </p:sp>
      </p:grpSp>
      <p:sp>
        <p:nvSpPr>
          <p:cNvPr id="39" name="Rectangle 38"/>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40"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FF8D00"/>
              </a:gs>
              <a:gs pos="100000">
                <a:srgbClr val="E46C0A"/>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rgbClr val="FFFFFF"/>
                </a:solidFill>
                <a:ea typeface="ＭＳ Ｐゴシック" panose="020B0600070205080204" pitchFamily="34" charset="-128"/>
              </a:rPr>
              <a:t>STRENGTHS</a:t>
            </a:r>
            <a:endParaRPr lang="en-US" sz="1500" b="1">
              <a:solidFill>
                <a:srgbClr val="FFFFFF"/>
              </a:solidFill>
              <a:ea typeface="ＭＳ Ｐゴシック" panose="020B0600070205080204" pitchFamily="34" charset="-128"/>
            </a:endParaRPr>
          </a:p>
        </p:txBody>
      </p:sp>
      <p:sp>
        <p:nvSpPr>
          <p:cNvPr id="16393" name="TextBox 1"/>
          <p:cNvSpPr txBox="1">
            <a:spLocks noChangeArrowheads="1"/>
          </p:cNvSpPr>
          <p:nvPr/>
        </p:nvSpPr>
        <p:spPr bwMode="auto">
          <a:xfrm>
            <a:off x="1387475" y="1624013"/>
            <a:ext cx="328771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Characteristics of the business or a team that give it an advantage over others in the industry.</a:t>
            </a:r>
          </a:p>
        </p:txBody>
      </p:sp>
      <p:sp>
        <p:nvSpPr>
          <p:cNvPr id="16394" name="TextBox 40"/>
          <p:cNvSpPr txBox="1">
            <a:spLocks noChangeArrowheads="1"/>
          </p:cNvSpPr>
          <p:nvPr/>
        </p:nvSpPr>
        <p:spPr bwMode="auto">
          <a:xfrm>
            <a:off x="1387475" y="2395538"/>
            <a:ext cx="296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Positive tangible and intangible attributes, internal to an organization.</a:t>
            </a:r>
          </a:p>
        </p:txBody>
      </p:sp>
      <p:sp>
        <p:nvSpPr>
          <p:cNvPr id="16395" name="TextBox 41"/>
          <p:cNvSpPr txBox="1">
            <a:spLocks noChangeArrowheads="1"/>
          </p:cNvSpPr>
          <p:nvPr/>
        </p:nvSpPr>
        <p:spPr bwMode="auto">
          <a:xfrm>
            <a:off x="1387475" y="3016250"/>
            <a:ext cx="29686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Beneficial aspects of the organization or the capabilities of an organization, which includes human competencies, process capabilities, financial resources, products and services, customer goodwill and brand loyalty. </a:t>
            </a:r>
          </a:p>
        </p:txBody>
      </p:sp>
      <p:sp>
        <p:nvSpPr>
          <p:cNvPr id="16396" name="TextBox 43"/>
          <p:cNvSpPr txBox="1">
            <a:spLocks noChangeArrowheads="1"/>
          </p:cNvSpPr>
          <p:nvPr/>
        </p:nvSpPr>
        <p:spPr bwMode="auto">
          <a:xfrm>
            <a:off x="1387475" y="4483100"/>
            <a:ext cx="32877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 </a:t>
            </a:r>
            <a:r>
              <a:rPr lang="en-US" sz="1400">
                <a:ea typeface="ＭＳ Ｐゴシック" panose="020B0600070205080204" pitchFamily="34" charset="-128"/>
              </a:rPr>
              <a:t>- Abundant financial resources, Well-known brand name, Economies of scale, Lower costs [raw materials or processes], Superior management talent, Better marketing skills, Good distribution skills, Committed employees.</a:t>
            </a:r>
          </a:p>
        </p:txBody>
      </p:sp>
      <p:grpSp>
        <p:nvGrpSpPr>
          <p:cNvPr id="4" name="Group 73"/>
          <p:cNvGrpSpPr>
            <a:grpSpLocks/>
          </p:cNvGrpSpPr>
          <p:nvPr/>
        </p:nvGrpSpPr>
        <p:grpSpPr bwMode="auto">
          <a:xfrm>
            <a:off x="5948363" y="2024063"/>
            <a:ext cx="1420812" cy="3632200"/>
            <a:chOff x="4958003" y="2040260"/>
            <a:chExt cx="1419906" cy="3630823"/>
          </a:xfrm>
        </p:grpSpPr>
        <p:grpSp>
          <p:nvGrpSpPr>
            <p:cNvPr id="8" name="Group 62"/>
            <p:cNvGrpSpPr/>
            <p:nvPr/>
          </p:nvGrpSpPr>
          <p:grpSpPr>
            <a:xfrm>
              <a:off x="5012363" y="2040260"/>
              <a:ext cx="1365546" cy="3630823"/>
              <a:chOff x="5163666" y="2003471"/>
              <a:chExt cx="1365546" cy="3630823"/>
            </a:xfrm>
            <a:solidFill>
              <a:schemeClr val="tx1"/>
            </a:solidFill>
          </p:grpSpPr>
          <p:sp>
            <p:nvSpPr>
              <p:cNvPr id="33" name="Oval 32"/>
              <p:cNvSpPr/>
              <p:nvPr/>
            </p:nvSpPr>
            <p:spPr>
              <a:xfrm>
                <a:off x="5546384"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 name="Rounded Rectangle 33"/>
              <p:cNvSpPr/>
              <p:nvPr/>
            </p:nvSpPr>
            <p:spPr>
              <a:xfrm>
                <a:off x="5433802" y="2920421"/>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 name="Rounded Rectangle 34"/>
              <p:cNvSpPr/>
              <p:nvPr/>
            </p:nvSpPr>
            <p:spPr>
              <a:xfrm>
                <a:off x="5505264"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 name="Rounded Rectangle 35"/>
              <p:cNvSpPr/>
              <p:nvPr/>
            </p:nvSpPr>
            <p:spPr>
              <a:xfrm>
                <a:off x="5903175"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Rounded Rectangle 37"/>
              <p:cNvSpPr/>
              <p:nvPr/>
            </p:nvSpPr>
            <p:spPr>
              <a:xfrm rot="11700000">
                <a:off x="6251261"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 name="Rounded Rectangle 40"/>
              <p:cNvSpPr/>
              <p:nvPr/>
            </p:nvSpPr>
            <p:spPr>
              <a:xfrm rot="9900000" flipH="1">
                <a:off x="5163666"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nvGrpSpPr>
            <p:cNvPr id="9" name="Group 66"/>
            <p:cNvGrpSpPr/>
            <p:nvPr/>
          </p:nvGrpSpPr>
          <p:grpSpPr>
            <a:xfrm>
              <a:off x="4958003" y="2040260"/>
              <a:ext cx="1365546" cy="3630823"/>
              <a:chOff x="5163666" y="2003471"/>
              <a:chExt cx="1365546" cy="3630823"/>
            </a:xfrm>
            <a:gradFill>
              <a:gsLst>
                <a:gs pos="0">
                  <a:schemeClr val="tx1"/>
                </a:gs>
                <a:gs pos="100000">
                  <a:schemeClr val="tx1">
                    <a:lumMod val="75000"/>
                    <a:lumOff val="25000"/>
                  </a:schemeClr>
                </a:gs>
              </a:gsLst>
              <a:lin ang="16200000" scaled="0"/>
            </a:gradFill>
          </p:grpSpPr>
          <p:sp>
            <p:nvSpPr>
              <p:cNvPr id="68" name="Oval 67"/>
              <p:cNvSpPr/>
              <p:nvPr/>
            </p:nvSpPr>
            <p:spPr>
              <a:xfrm>
                <a:off x="5546384" y="2241570"/>
                <a:ext cx="590276" cy="631213"/>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9" name="Rounded Rectangle 68"/>
              <p:cNvSpPr/>
              <p:nvPr/>
            </p:nvSpPr>
            <p:spPr>
              <a:xfrm>
                <a:off x="5433802" y="2920421"/>
                <a:ext cx="816575" cy="141364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0" name="Rounded Rectangle 69"/>
              <p:cNvSpPr/>
              <p:nvPr/>
            </p:nvSpPr>
            <p:spPr>
              <a:xfrm>
                <a:off x="5505264"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1" name="Rounded Rectangle 70"/>
              <p:cNvSpPr/>
              <p:nvPr/>
            </p:nvSpPr>
            <p:spPr>
              <a:xfrm>
                <a:off x="5903175" y="4059437"/>
                <a:ext cx="298078" cy="157485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2" name="Rounded Rectangle 71"/>
              <p:cNvSpPr/>
              <p:nvPr/>
            </p:nvSpPr>
            <p:spPr>
              <a:xfrm rot="11700000">
                <a:off x="6251261"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3" name="Rounded Rectangle 72"/>
              <p:cNvSpPr/>
              <p:nvPr/>
            </p:nvSpPr>
            <p:spPr>
              <a:xfrm rot="9900000" flipH="1">
                <a:off x="5163666" y="2003471"/>
                <a:ext cx="277951" cy="120577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grpSp>
      <p:sp>
        <p:nvSpPr>
          <p:cNvPr id="47"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grpSp>
        <p:nvGrpSpPr>
          <p:cNvPr id="10" name="Group 19"/>
          <p:cNvGrpSpPr>
            <a:grpSpLocks/>
          </p:cNvGrpSpPr>
          <p:nvPr/>
        </p:nvGrpSpPr>
        <p:grpSpPr bwMode="auto">
          <a:xfrm>
            <a:off x="1044575" y="1697038"/>
            <a:ext cx="250825" cy="250825"/>
            <a:chOff x="530225" y="5016500"/>
            <a:chExt cx="393700" cy="393700"/>
          </a:xfrm>
        </p:grpSpPr>
        <p:sp>
          <p:nvSpPr>
            <p:cNvPr id="22553"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67" name="Isosceles Triangle 6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1" name="Group 19"/>
          <p:cNvGrpSpPr>
            <a:grpSpLocks/>
          </p:cNvGrpSpPr>
          <p:nvPr/>
        </p:nvGrpSpPr>
        <p:grpSpPr bwMode="auto">
          <a:xfrm>
            <a:off x="1041400" y="2468563"/>
            <a:ext cx="250825" cy="250825"/>
            <a:chOff x="530225" y="5016500"/>
            <a:chExt cx="393700" cy="393700"/>
          </a:xfrm>
        </p:grpSpPr>
        <p:sp>
          <p:nvSpPr>
            <p:cNvPr id="22551"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6" name="Isosceles Triangle 75"/>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2" name="Group 19"/>
          <p:cNvGrpSpPr>
            <a:grpSpLocks/>
          </p:cNvGrpSpPr>
          <p:nvPr/>
        </p:nvGrpSpPr>
        <p:grpSpPr bwMode="auto">
          <a:xfrm>
            <a:off x="1038225" y="3113088"/>
            <a:ext cx="250825" cy="250825"/>
            <a:chOff x="530225" y="5016500"/>
            <a:chExt cx="393700" cy="393700"/>
          </a:xfrm>
        </p:grpSpPr>
        <p:sp>
          <p:nvSpPr>
            <p:cNvPr id="22549"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79" name="Isosceles Triangle 78"/>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3" name="Group 19"/>
          <p:cNvGrpSpPr>
            <a:grpSpLocks/>
          </p:cNvGrpSpPr>
          <p:nvPr/>
        </p:nvGrpSpPr>
        <p:grpSpPr bwMode="auto">
          <a:xfrm>
            <a:off x="1033463" y="4578350"/>
            <a:ext cx="250825" cy="250825"/>
            <a:chOff x="530225" y="5016500"/>
            <a:chExt cx="393700" cy="393700"/>
          </a:xfrm>
        </p:grpSpPr>
        <p:sp>
          <p:nvSpPr>
            <p:cNvPr id="22547"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83" name="Isosceles Triangle 8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Tree>
    <p:extLst>
      <p:ext uri="{BB962C8B-B14F-4D97-AF65-F5344CB8AC3E}">
        <p14:creationId xmlns:p14="http://schemas.microsoft.com/office/powerpoint/2010/main" val="885496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26" presetClass="emph" presetSubtype="0" fill="hold" grpId="1" nodeType="withEffect">
                                  <p:stCondLst>
                                    <p:cond delay="600"/>
                                  </p:stCondLst>
                                  <p:childTnLst>
                                    <p:animEffect transition="out" filter="fade">
                                      <p:cBhvr>
                                        <p:cTn id="11" dur="500" tmFilter="0, 0; .2, .5; .8, .5; 1, 0"/>
                                        <p:tgtEl>
                                          <p:spTgt spid="40"/>
                                        </p:tgtEl>
                                      </p:cBhvr>
                                    </p:animEffect>
                                    <p:animScale>
                                      <p:cBhvr>
                                        <p:cTn id="12" dur="250" autoRev="1" fill="hold"/>
                                        <p:tgtEl>
                                          <p:spTgt spid="40"/>
                                        </p:tgtEl>
                                      </p:cBhvr>
                                      <p:by x="105000" y="105000"/>
                                    </p:animScale>
                                  </p:childTnLst>
                                </p:cTn>
                              </p:par>
                              <p:par>
                                <p:cTn id="13" presetID="22" presetClass="entr" presetSubtype="1" fill="hold" nodeType="with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1000"/>
                                        <p:tgtEl>
                                          <p:spTgt spid="39"/>
                                        </p:tgtEl>
                                      </p:cBhvr>
                                    </p:animEffect>
                                  </p:childTnLst>
                                </p:cTn>
                              </p:par>
                            </p:childTnLst>
                          </p:cTn>
                        </p:par>
                        <p:par>
                          <p:cTn id="16" fill="hold" nodeType="afterGroup">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393"/>
                                        </p:tgtEl>
                                        <p:attrNameLst>
                                          <p:attrName>style.visibility</p:attrName>
                                        </p:attrNameLst>
                                      </p:cBhvr>
                                      <p:to>
                                        <p:strVal val="visible"/>
                                      </p:to>
                                    </p:set>
                                    <p:animEffect transition="in" filter="wipe(left)">
                                      <p:cBhvr>
                                        <p:cTn id="19" dur="1000"/>
                                        <p:tgtEl>
                                          <p:spTgt spid="16393"/>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par>
                          <p:cTn id="23" fill="hold" nodeType="afterGroup">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16394"/>
                                        </p:tgtEl>
                                        <p:attrNameLst>
                                          <p:attrName>style.visibility</p:attrName>
                                        </p:attrNameLst>
                                      </p:cBhvr>
                                      <p:to>
                                        <p:strVal val="visible"/>
                                      </p:to>
                                    </p:set>
                                    <p:animEffect transition="in" filter="wipe(left)">
                                      <p:cBhvr>
                                        <p:cTn id="26" dur="1000"/>
                                        <p:tgtEl>
                                          <p:spTgt spid="16394"/>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1000"/>
                                        <p:tgtEl>
                                          <p:spTgt spid="11"/>
                                        </p:tgtEl>
                                      </p:cBhvr>
                                    </p:animEffect>
                                  </p:childTnLst>
                                </p:cTn>
                              </p:par>
                            </p:childTnLst>
                          </p:cTn>
                        </p:par>
                        <p:par>
                          <p:cTn id="30" fill="hold" nodeType="afterGroup">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16395"/>
                                        </p:tgtEl>
                                        <p:attrNameLst>
                                          <p:attrName>style.visibility</p:attrName>
                                        </p:attrNameLst>
                                      </p:cBhvr>
                                      <p:to>
                                        <p:strVal val="visible"/>
                                      </p:to>
                                    </p:set>
                                    <p:animEffect transition="in" filter="wipe(left)">
                                      <p:cBhvr>
                                        <p:cTn id="33" dur="1000"/>
                                        <p:tgtEl>
                                          <p:spTgt spid="16395"/>
                                        </p:tgtEl>
                                      </p:cBhvr>
                                    </p:animEffect>
                                  </p:childTnLst>
                                </p:cTn>
                              </p:par>
                              <p:par>
                                <p:cTn id="34" presetID="22" presetClass="entr" presetSubtype="8"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1000"/>
                                        <p:tgtEl>
                                          <p:spTgt spid="12"/>
                                        </p:tgtEl>
                                      </p:cBhvr>
                                    </p:animEffect>
                                  </p:childTnLst>
                                </p:cTn>
                              </p:par>
                            </p:childTnLst>
                          </p:cTn>
                        </p:par>
                        <p:par>
                          <p:cTn id="37" fill="hold" nodeType="afterGroup">
                            <p:stCondLst>
                              <p:cond delay="5000"/>
                            </p:stCondLst>
                            <p:childTnLst>
                              <p:par>
                                <p:cTn id="38" presetID="22" presetClass="entr" presetSubtype="8" fill="hold" grpId="0" nodeType="afterEffect">
                                  <p:stCondLst>
                                    <p:cond delay="0"/>
                                  </p:stCondLst>
                                  <p:childTnLst>
                                    <p:set>
                                      <p:cBhvr>
                                        <p:cTn id="39" dur="1" fill="hold">
                                          <p:stCondLst>
                                            <p:cond delay="0"/>
                                          </p:stCondLst>
                                        </p:cTn>
                                        <p:tgtEl>
                                          <p:spTgt spid="16396"/>
                                        </p:tgtEl>
                                        <p:attrNameLst>
                                          <p:attrName>style.visibility</p:attrName>
                                        </p:attrNameLst>
                                      </p:cBhvr>
                                      <p:to>
                                        <p:strVal val="visible"/>
                                      </p:to>
                                    </p:set>
                                    <p:animEffect transition="in" filter="wipe(left)">
                                      <p:cBhvr>
                                        <p:cTn id="40" dur="1000"/>
                                        <p:tgtEl>
                                          <p:spTgt spid="16396"/>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1000"/>
                                        <p:tgtEl>
                                          <p:spTgt spid="13"/>
                                        </p:tgtEl>
                                      </p:cBhvr>
                                    </p:animEffect>
                                  </p:childTnLst>
                                </p:cTn>
                              </p:par>
                            </p:childTnLst>
                          </p:cTn>
                        </p:par>
                        <p:par>
                          <p:cTn id="44" fill="hold" nodeType="afterGroup">
                            <p:stCondLst>
                              <p:cond delay="6000"/>
                            </p:stCondLst>
                            <p:childTnLst>
                              <p:par>
                                <p:cTn id="45" presetID="10"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63" presetClass="path" presetSubtype="0" accel="50000" decel="50000" fill="hold" nodeType="withEffect">
                                  <p:stCondLst>
                                    <p:cond delay="0"/>
                                  </p:stCondLst>
                                  <p:childTnLst>
                                    <p:animMotion origin="layout" path="M -0.21146 5.08788E-7 L 2.77778E-7 5.08788E-7 " pathEditMode="relative" rAng="0" ptsTypes="AA">
                                      <p:cBhvr>
                                        <p:cTn id="49" dur="2000" fill="hold"/>
                                        <p:tgtEl>
                                          <p:spTgt spid="3"/>
                                        </p:tgtEl>
                                        <p:attrNameLst>
                                          <p:attrName>ppt_x</p:attrName>
                                          <p:attrName>ppt_y</p:attrName>
                                        </p:attrNameLst>
                                      </p:cBhvr>
                                      <p:rCtr x="10600" y="0"/>
                                    </p:animMotion>
                                  </p:childTnLst>
                                </p:cTn>
                              </p:par>
                              <p:par>
                                <p:cTn id="50" presetID="2" presetClass="entr" presetSubtype="2" fill="hold" nodeType="withEffect">
                                  <p:stCondLst>
                                    <p:cond delay="70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1000" fill="hold"/>
                                        <p:tgtEl>
                                          <p:spTgt spid="2"/>
                                        </p:tgtEl>
                                        <p:attrNameLst>
                                          <p:attrName>ppt_x</p:attrName>
                                        </p:attrNameLst>
                                      </p:cBhvr>
                                      <p:tavLst>
                                        <p:tav tm="0">
                                          <p:val>
                                            <p:strVal val="1+#ppt_w/2"/>
                                          </p:val>
                                        </p:tav>
                                        <p:tav tm="100000">
                                          <p:val>
                                            <p:strVal val="#ppt_x"/>
                                          </p:val>
                                        </p:tav>
                                      </p:tavLst>
                                    </p:anim>
                                    <p:anim calcmode="lin" valueType="num">
                                      <p:cBhvr additive="base">
                                        <p:cTn id="53" dur="1000" fill="hold"/>
                                        <p:tgtEl>
                                          <p:spTgt spid="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8000"/>
                            </p:stCondLst>
                            <p:childTnLst>
                              <p:par>
                                <p:cTn id="55" presetID="10" presetClass="exit" presetSubtype="0" fill="hold" nodeType="afterEffect">
                                  <p:stCondLst>
                                    <p:cond delay="0"/>
                                  </p:stCondLst>
                                  <p:childTnLst>
                                    <p:animEffect transition="out" filter="fade">
                                      <p:cBhvr>
                                        <p:cTn id="56" dur="2200"/>
                                        <p:tgtEl>
                                          <p:spTgt spid="2"/>
                                        </p:tgtEl>
                                      </p:cBhvr>
                                    </p:animEffect>
                                    <p:set>
                                      <p:cBhvr>
                                        <p:cTn id="57" dur="1" fill="hold">
                                          <p:stCondLst>
                                            <p:cond delay="2199"/>
                                          </p:stCondLst>
                                        </p:cTn>
                                        <p:tgtEl>
                                          <p:spTgt spid="2"/>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2500"/>
                                        <p:tgtEl>
                                          <p:spTgt spid="4"/>
                                        </p:tgtEl>
                                      </p:cBhvr>
                                    </p:animEffect>
                                  </p:childTnLst>
                                </p:cTn>
                              </p:par>
                              <p:par>
                                <p:cTn id="61" presetID="64" presetClass="path" presetSubtype="0" accel="50000" decel="50000" fill="hold" nodeType="withEffect">
                                  <p:stCondLst>
                                    <p:cond delay="0"/>
                                  </p:stCondLst>
                                  <p:childTnLst>
                                    <p:animMotion origin="layout" path="M 2.77778E-7 5.08788E-7 L 2.77778E-7 -0.08649 " pathEditMode="relative" rAng="0" ptsTypes="AA">
                                      <p:cBhvr>
                                        <p:cTn id="62" dur="2600" fill="hold"/>
                                        <p:tgtEl>
                                          <p:spTgt spid="3"/>
                                        </p:tgtEl>
                                        <p:attrNameLst>
                                          <p:attrName>ppt_x</p:attrName>
                                          <p:attrName>ppt_y</p:attrName>
                                        </p:attrNameLst>
                                      </p:cBhvr>
                                      <p:rCtr x="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16393" grpId="0"/>
      <p:bldP spid="16394" grpId="0"/>
      <p:bldP spid="16395" grpId="0"/>
      <p:bldP spid="16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698" y="1957550"/>
            <a:ext cx="9144000" cy="1206564"/>
          </a:xfrm>
          <a:prstGeom prst="rect">
            <a:avLst/>
          </a:prstGeom>
          <a:gradFill>
            <a:gsLst>
              <a:gs pos="43000">
                <a:schemeClr val="accent1">
                  <a:tint val="100000"/>
                  <a:shade val="100000"/>
                  <a:satMod val="130000"/>
                  <a:alpha val="0"/>
                </a:schemeClr>
              </a:gs>
              <a:gs pos="100000">
                <a:schemeClr val="tx1">
                  <a:lumMod val="95000"/>
                  <a:lumOff val="5000"/>
                  <a:alpha val="2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charset="0"/>
                <a:ea typeface="ＭＳ Ｐゴシック" charset="-128"/>
              </a:defRPr>
            </a:lvl1pPr>
            <a:lvl2pPr marL="37931725" indent="-37474525" eaLnBrk="0" hangingPunct="0">
              <a:defRPr sz="2400">
                <a:solidFill>
                  <a:schemeClr val="tx1"/>
                </a:solidFill>
                <a:latin typeface="Calibri" charset="0"/>
                <a:ea typeface="ＭＳ Ｐゴシック" charset="-128"/>
              </a:defRPr>
            </a:lvl2pPr>
            <a:lvl3pPr eaLnBrk="0" hangingPunct="0">
              <a:defRPr sz="2400">
                <a:solidFill>
                  <a:schemeClr val="tx1"/>
                </a:solidFill>
                <a:latin typeface="Calibri" charset="0"/>
                <a:ea typeface="ＭＳ Ｐゴシック" charset="-128"/>
              </a:defRPr>
            </a:lvl3pPr>
            <a:lvl4pPr eaLnBrk="0" hangingPunct="0">
              <a:defRPr sz="2400">
                <a:solidFill>
                  <a:schemeClr val="tx1"/>
                </a:solidFill>
                <a:latin typeface="Calibri" charset="0"/>
                <a:ea typeface="ＭＳ Ｐゴシック" charset="-128"/>
              </a:defRPr>
            </a:lvl4pPr>
            <a:lvl5pPr eaLnBrk="0" hangingPunct="0">
              <a:defRPr sz="2400">
                <a:solidFill>
                  <a:schemeClr val="tx1"/>
                </a:solidFill>
                <a:latin typeface="Calibri" charset="0"/>
                <a:ea typeface="ＭＳ Ｐゴシック" charset="-128"/>
              </a:defRPr>
            </a:lvl5pPr>
            <a:lvl6pPr marL="457200" eaLnBrk="0" fontAlgn="base" hangingPunct="0">
              <a:spcBef>
                <a:spcPct val="0"/>
              </a:spcBef>
              <a:spcAft>
                <a:spcPct val="0"/>
              </a:spcAft>
              <a:defRPr sz="2400">
                <a:solidFill>
                  <a:schemeClr val="tx1"/>
                </a:solidFill>
                <a:latin typeface="Calibri" charset="0"/>
                <a:ea typeface="ＭＳ Ｐゴシック" charset="-128"/>
              </a:defRPr>
            </a:lvl6pPr>
            <a:lvl7pPr marL="914400" eaLnBrk="0" fontAlgn="base" hangingPunct="0">
              <a:spcBef>
                <a:spcPct val="0"/>
              </a:spcBef>
              <a:spcAft>
                <a:spcPct val="0"/>
              </a:spcAft>
              <a:defRPr sz="2400">
                <a:solidFill>
                  <a:schemeClr val="tx1"/>
                </a:solidFill>
                <a:latin typeface="Calibri" charset="0"/>
                <a:ea typeface="ＭＳ Ｐゴシック" charset="-128"/>
              </a:defRPr>
            </a:lvl7pPr>
            <a:lvl8pPr marL="1371600" eaLnBrk="0" fontAlgn="base" hangingPunct="0">
              <a:spcBef>
                <a:spcPct val="0"/>
              </a:spcBef>
              <a:spcAft>
                <a:spcPct val="0"/>
              </a:spcAft>
              <a:defRPr sz="2400">
                <a:solidFill>
                  <a:schemeClr val="tx1"/>
                </a:solidFill>
                <a:latin typeface="Calibri" charset="0"/>
                <a:ea typeface="ＭＳ Ｐゴシック" charset="-128"/>
              </a:defRPr>
            </a:lvl8pPr>
            <a:lvl9pPr marL="1828800" eaLnBrk="0" fontAlgn="base" hangingPunct="0">
              <a:spcBef>
                <a:spcPct val="0"/>
              </a:spcBef>
              <a:spcAft>
                <a:spcPct val="0"/>
              </a:spcAft>
              <a:defRPr sz="2400">
                <a:solidFill>
                  <a:schemeClr val="tx1"/>
                </a:solidFill>
                <a:latin typeface="Calibri" charset="0"/>
                <a:ea typeface="ＭＳ Ｐゴシック" charset="-128"/>
              </a:defRPr>
            </a:lvl9pPr>
          </a:lstStyle>
          <a:p>
            <a:pPr algn="ctr" eaLnBrk="1" hangingPunct="1">
              <a:defRPr/>
            </a:pPr>
            <a:endParaRPr lang="nb-NO" sz="1800">
              <a:solidFill>
                <a:srgbClr val="FFFFFF"/>
              </a:solidFill>
            </a:endParaRPr>
          </a:p>
        </p:txBody>
      </p:sp>
      <p:grpSp>
        <p:nvGrpSpPr>
          <p:cNvPr id="2" name="Group 7"/>
          <p:cNvGrpSpPr/>
          <p:nvPr/>
        </p:nvGrpSpPr>
        <p:grpSpPr>
          <a:xfrm>
            <a:off x="4850794" y="2241570"/>
            <a:ext cx="1918844" cy="3392724"/>
            <a:chOff x="6273351" y="1347770"/>
            <a:chExt cx="2324956" cy="4110775"/>
          </a:xfrm>
          <a:gradFill flip="none" rotWithShape="1">
            <a:gsLst>
              <a:gs pos="0">
                <a:schemeClr val="tx1">
                  <a:lumMod val="75000"/>
                  <a:lumOff val="25000"/>
                </a:schemeClr>
              </a:gs>
              <a:gs pos="100000">
                <a:schemeClr val="tx1">
                  <a:lumMod val="50000"/>
                  <a:lumOff val="50000"/>
                </a:schemeClr>
              </a:gs>
            </a:gsLst>
            <a:lin ang="16200000" scaled="0"/>
            <a:tileRect/>
          </a:gradFill>
          <a:effectLst>
            <a:outerShdw dist="76200" dir="720000" algn="tl" rotWithShape="0">
              <a:srgbClr val="000000"/>
            </a:outerShdw>
            <a:reflection stA="34000" endPos="29000" dist="12700" dir="5400000" sy="-100000" algn="bl" rotWithShape="0"/>
          </a:effectLst>
        </p:grpSpPr>
        <p:sp>
          <p:nvSpPr>
            <p:cNvPr id="5" name="Oval 4"/>
            <p:cNvSpPr/>
            <p:nvPr/>
          </p:nvSpPr>
          <p:spPr>
            <a:xfrm>
              <a:off x="6564672" y="1347770"/>
              <a:ext cx="715205" cy="76480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ounded Rectangle 5"/>
            <p:cNvSpPr/>
            <p:nvPr/>
          </p:nvSpPr>
          <p:spPr>
            <a:xfrm>
              <a:off x="6428263" y="2170296"/>
              <a:ext cx="989399" cy="1712832"/>
            </a:xfrm>
            <a:prstGeom prst="roundRect">
              <a:avLst>
                <a:gd name="adj" fmla="val 29794"/>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ounded Rectangle 6"/>
            <p:cNvSpPr/>
            <p:nvPr/>
          </p:nvSpPr>
          <p:spPr>
            <a:xfrm>
              <a:off x="6514849"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Rounded Rectangle 63"/>
            <p:cNvSpPr/>
            <p:nvPr/>
          </p:nvSpPr>
          <p:spPr>
            <a:xfrm>
              <a:off x="6996976" y="3550378"/>
              <a:ext cx="361165" cy="1908167"/>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5" name="Rounded Rectangle 64"/>
            <p:cNvSpPr/>
            <p:nvPr/>
          </p:nvSpPr>
          <p:spPr>
            <a:xfrm rot="7480175">
              <a:off x="6884080" y="1977636"/>
              <a:ext cx="361165" cy="1582624"/>
            </a:xfrm>
            <a:prstGeom prst="roundRect">
              <a:avLst>
                <a:gd name="adj" fmla="val 50000"/>
              </a:avLst>
            </a:prstGeom>
            <a:grp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6" name="Rounded Rectangle 65"/>
            <p:cNvSpPr/>
            <p:nvPr/>
          </p:nvSpPr>
          <p:spPr>
            <a:xfrm rot="14157995">
              <a:off x="7634344" y="1247420"/>
              <a:ext cx="361164" cy="1566762"/>
            </a:xfrm>
            <a:prstGeom prst="roundRect">
              <a:avLst>
                <a:gd name="adj" fmla="val 50000"/>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sp>
        <p:nvSpPr>
          <p:cNvPr id="3" name="Oval 2"/>
          <p:cNvSpPr/>
          <p:nvPr/>
        </p:nvSpPr>
        <p:spPr bwMode="auto">
          <a:xfrm rot="21044807">
            <a:off x="6005514" y="2039938"/>
            <a:ext cx="2525712" cy="3586162"/>
          </a:xfrm>
          <a:custGeom>
            <a:avLst/>
            <a:gdLst>
              <a:gd name="connsiteX0" fmla="*/ 0 w 2525615"/>
              <a:gd name="connsiteY0" fmla="*/ 1770962 h 3541923"/>
              <a:gd name="connsiteX1" fmla="*/ 1262808 w 2525615"/>
              <a:gd name="connsiteY1" fmla="*/ 0 h 3541923"/>
              <a:gd name="connsiteX2" fmla="*/ 2525616 w 2525615"/>
              <a:gd name="connsiteY2" fmla="*/ 1770962 h 3541923"/>
              <a:gd name="connsiteX3" fmla="*/ 1262808 w 2525615"/>
              <a:gd name="connsiteY3" fmla="*/ 3541924 h 3541923"/>
              <a:gd name="connsiteX4" fmla="*/ 0 w 2525615"/>
              <a:gd name="connsiteY4" fmla="*/ 1770962 h 3541923"/>
              <a:gd name="connsiteX0" fmla="*/ 0 w 2525616"/>
              <a:gd name="connsiteY0" fmla="*/ 1770962 h 3541924"/>
              <a:gd name="connsiteX1" fmla="*/ 1262808 w 2525616"/>
              <a:gd name="connsiteY1" fmla="*/ 0 h 3541924"/>
              <a:gd name="connsiteX2" fmla="*/ 2525616 w 2525616"/>
              <a:gd name="connsiteY2" fmla="*/ 1770962 h 3541924"/>
              <a:gd name="connsiteX3" fmla="*/ 1262808 w 2525616"/>
              <a:gd name="connsiteY3" fmla="*/ 3541924 h 3541924"/>
              <a:gd name="connsiteX4" fmla="*/ 0 w 2525616"/>
              <a:gd name="connsiteY4" fmla="*/ 1770962 h 3541924"/>
              <a:gd name="connsiteX0" fmla="*/ 72 w 2525688"/>
              <a:gd name="connsiteY0" fmla="*/ 2131720 h 3902682"/>
              <a:gd name="connsiteX1" fmla="*/ 1219586 w 2525688"/>
              <a:gd name="connsiteY1" fmla="*/ 0 h 3902682"/>
              <a:gd name="connsiteX2" fmla="*/ 2525688 w 2525688"/>
              <a:gd name="connsiteY2" fmla="*/ 2131720 h 3902682"/>
              <a:gd name="connsiteX3" fmla="*/ 1262880 w 2525688"/>
              <a:gd name="connsiteY3" fmla="*/ 3902682 h 3902682"/>
              <a:gd name="connsiteX4" fmla="*/ 72 w 2525688"/>
              <a:gd name="connsiteY4" fmla="*/ 2131720 h 390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88" h="3902682">
                <a:moveTo>
                  <a:pt x="72" y="2131720"/>
                </a:moveTo>
                <a:cubicBezTo>
                  <a:pt x="-7144" y="1481273"/>
                  <a:pt x="522156" y="0"/>
                  <a:pt x="1219586" y="0"/>
                </a:cubicBezTo>
                <a:cubicBezTo>
                  <a:pt x="1917016" y="0"/>
                  <a:pt x="2525688" y="1153645"/>
                  <a:pt x="2525688" y="2131720"/>
                </a:cubicBezTo>
                <a:cubicBezTo>
                  <a:pt x="2525688" y="3109795"/>
                  <a:pt x="2335523" y="3902682"/>
                  <a:pt x="1262880" y="3902682"/>
                </a:cubicBezTo>
                <a:cubicBezTo>
                  <a:pt x="190237" y="3902682"/>
                  <a:pt x="7288" y="2782167"/>
                  <a:pt x="72" y="2131720"/>
                </a:cubicBezTo>
                <a:close/>
              </a:path>
            </a:pathLst>
          </a:custGeom>
          <a:gradFill flip="none" rotWithShape="1">
            <a:gsLst>
              <a:gs pos="0">
                <a:schemeClr val="bg2">
                  <a:lumMod val="90000"/>
                </a:schemeClr>
              </a:gs>
              <a:gs pos="100000">
                <a:srgbClr val="C7B98B"/>
              </a:gs>
            </a:gsLst>
            <a:path path="circle">
              <a:fillToRect l="50000" t="50000" r="50000" b="50000"/>
            </a:path>
            <a:tileRect/>
          </a:gradFill>
          <a:ln>
            <a:solidFill>
              <a:schemeClr val="bg2">
                <a:lumMod val="75000"/>
              </a:schemeClr>
            </a:solidFill>
          </a:ln>
          <a:effectLst>
            <a:outerShdw blurRad="40000" dist="23000" dir="5400000" rotWithShape="0">
              <a:srgbClr val="000000">
                <a:alpha val="35000"/>
              </a:srgbClr>
            </a:outerShdw>
            <a:reflection stA="45000" endPos="18000" dist="381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 name="Group 23"/>
          <p:cNvGrpSpPr>
            <a:grpSpLocks/>
          </p:cNvGrpSpPr>
          <p:nvPr/>
        </p:nvGrpSpPr>
        <p:grpSpPr bwMode="auto">
          <a:xfrm>
            <a:off x="6465888" y="2014538"/>
            <a:ext cx="1552575" cy="1749425"/>
            <a:chOff x="6465886" y="2014537"/>
            <a:chExt cx="1552580" cy="1749425"/>
          </a:xfrm>
        </p:grpSpPr>
        <p:sp>
          <p:nvSpPr>
            <p:cNvPr id="9" name="Freeform 8"/>
            <p:cNvSpPr/>
            <p:nvPr/>
          </p:nvSpPr>
          <p:spPr bwMode="auto">
            <a:xfrm rot="21044807">
              <a:off x="6921499" y="2014537"/>
              <a:ext cx="1096967" cy="1749425"/>
            </a:xfrm>
            <a:custGeom>
              <a:avLst/>
              <a:gdLst>
                <a:gd name="connsiteX0" fmla="*/ 0 w 1096775"/>
                <a:gd name="connsiteY0" fmla="*/ 0 h 1904882"/>
                <a:gd name="connsiteX1" fmla="*/ 0 w 1096775"/>
                <a:gd name="connsiteY1" fmla="*/ 0 h 1904882"/>
                <a:gd name="connsiteX2" fmla="*/ 14431 w 1096775"/>
                <a:gd name="connsiteY2" fmla="*/ 129872 h 1904882"/>
                <a:gd name="connsiteX3" fmla="*/ 28862 w 1096775"/>
                <a:gd name="connsiteY3" fmla="*/ 173163 h 1904882"/>
                <a:gd name="connsiteX4" fmla="*/ 72156 w 1096775"/>
                <a:gd name="connsiteY4" fmla="*/ 202024 h 1904882"/>
                <a:gd name="connsiteX5" fmla="*/ 158744 w 1096775"/>
                <a:gd name="connsiteY5" fmla="*/ 259745 h 1904882"/>
                <a:gd name="connsiteX6" fmla="*/ 245331 w 1096775"/>
                <a:gd name="connsiteY6" fmla="*/ 346327 h 1904882"/>
                <a:gd name="connsiteX7" fmla="*/ 274194 w 1096775"/>
                <a:gd name="connsiteY7" fmla="*/ 447339 h 1904882"/>
                <a:gd name="connsiteX8" fmla="*/ 288625 w 1096775"/>
                <a:gd name="connsiteY8" fmla="*/ 548351 h 1904882"/>
                <a:gd name="connsiteX9" fmla="*/ 245331 w 1096775"/>
                <a:gd name="connsiteY9" fmla="*/ 649363 h 1904882"/>
                <a:gd name="connsiteX10" fmla="*/ 274194 w 1096775"/>
                <a:gd name="connsiteY10" fmla="*/ 793666 h 1904882"/>
                <a:gd name="connsiteX11" fmla="*/ 331919 w 1096775"/>
                <a:gd name="connsiteY11" fmla="*/ 851387 h 1904882"/>
                <a:gd name="connsiteX12" fmla="*/ 404075 w 1096775"/>
                <a:gd name="connsiteY12" fmla="*/ 923539 h 1904882"/>
                <a:gd name="connsiteX13" fmla="*/ 447369 w 1096775"/>
                <a:gd name="connsiteY13" fmla="*/ 995690 h 1904882"/>
                <a:gd name="connsiteX14" fmla="*/ 476231 w 1096775"/>
                <a:gd name="connsiteY14" fmla="*/ 1038981 h 1904882"/>
                <a:gd name="connsiteX15" fmla="*/ 562819 w 1096775"/>
                <a:gd name="connsiteY15" fmla="*/ 1096702 h 1904882"/>
                <a:gd name="connsiteX16" fmla="*/ 577250 w 1096775"/>
                <a:gd name="connsiteY16" fmla="*/ 1241005 h 1904882"/>
                <a:gd name="connsiteX17" fmla="*/ 634975 w 1096775"/>
                <a:gd name="connsiteY17" fmla="*/ 1255436 h 1904882"/>
                <a:gd name="connsiteX18" fmla="*/ 692700 w 1096775"/>
                <a:gd name="connsiteY18" fmla="*/ 1284296 h 1904882"/>
                <a:gd name="connsiteX19" fmla="*/ 764856 w 1096775"/>
                <a:gd name="connsiteY19" fmla="*/ 1313157 h 1904882"/>
                <a:gd name="connsiteX20" fmla="*/ 880306 w 1096775"/>
                <a:gd name="connsiteY20" fmla="*/ 1385308 h 1904882"/>
                <a:gd name="connsiteX21" fmla="*/ 1053481 w 1096775"/>
                <a:gd name="connsiteY21" fmla="*/ 1529611 h 1904882"/>
                <a:gd name="connsiteX22" fmla="*/ 1082344 w 1096775"/>
                <a:gd name="connsiteY22" fmla="*/ 1558472 h 1904882"/>
                <a:gd name="connsiteX23" fmla="*/ 1067912 w 1096775"/>
                <a:gd name="connsiteY23" fmla="*/ 1616193 h 1904882"/>
                <a:gd name="connsiteX24" fmla="*/ 1010187 w 1096775"/>
                <a:gd name="connsiteY24" fmla="*/ 1702775 h 1904882"/>
                <a:gd name="connsiteX25" fmla="*/ 1053481 w 1096775"/>
                <a:gd name="connsiteY25" fmla="*/ 1861508 h 1904882"/>
                <a:gd name="connsiteX26" fmla="*/ 1096775 w 1096775"/>
                <a:gd name="connsiteY26" fmla="*/ 1904799 h 1904882"/>
                <a:gd name="connsiteX27" fmla="*/ 1096775 w 1096775"/>
                <a:gd name="connsiteY27" fmla="*/ 1904799 h 190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96775" h="1904882">
                  <a:moveTo>
                    <a:pt x="0" y="0"/>
                  </a:moveTo>
                  <a:lnTo>
                    <a:pt x="0" y="0"/>
                  </a:lnTo>
                  <a:cubicBezTo>
                    <a:pt x="4810" y="43291"/>
                    <a:pt x="7270" y="86908"/>
                    <a:pt x="14431" y="129872"/>
                  </a:cubicBezTo>
                  <a:cubicBezTo>
                    <a:pt x="16932" y="144876"/>
                    <a:pt x="19359" y="161285"/>
                    <a:pt x="28862" y="173163"/>
                  </a:cubicBezTo>
                  <a:cubicBezTo>
                    <a:pt x="39697" y="186706"/>
                    <a:pt x="58612" y="191190"/>
                    <a:pt x="72156" y="202024"/>
                  </a:cubicBezTo>
                  <a:cubicBezTo>
                    <a:pt x="145613" y="260785"/>
                    <a:pt x="42392" y="201572"/>
                    <a:pt x="158744" y="259745"/>
                  </a:cubicBezTo>
                  <a:cubicBezTo>
                    <a:pt x="187606" y="288606"/>
                    <a:pt x="232423" y="307605"/>
                    <a:pt x="245331" y="346327"/>
                  </a:cubicBezTo>
                  <a:cubicBezTo>
                    <a:pt x="257693" y="383413"/>
                    <a:pt x="266947" y="407483"/>
                    <a:pt x="274194" y="447339"/>
                  </a:cubicBezTo>
                  <a:cubicBezTo>
                    <a:pt x="280279" y="480803"/>
                    <a:pt x="283815" y="514680"/>
                    <a:pt x="288625" y="548351"/>
                  </a:cubicBezTo>
                  <a:cubicBezTo>
                    <a:pt x="282988" y="559623"/>
                    <a:pt x="245331" y="628128"/>
                    <a:pt x="245331" y="649363"/>
                  </a:cubicBezTo>
                  <a:cubicBezTo>
                    <a:pt x="245331" y="650987"/>
                    <a:pt x="264657" y="778408"/>
                    <a:pt x="274194" y="793666"/>
                  </a:cubicBezTo>
                  <a:cubicBezTo>
                    <a:pt x="288617" y="816740"/>
                    <a:pt x="314210" y="830727"/>
                    <a:pt x="331919" y="851387"/>
                  </a:cubicBezTo>
                  <a:cubicBezTo>
                    <a:pt x="396059" y="926213"/>
                    <a:pt x="320692" y="867954"/>
                    <a:pt x="404075" y="923539"/>
                  </a:cubicBezTo>
                  <a:cubicBezTo>
                    <a:pt x="429137" y="998721"/>
                    <a:pt x="402089" y="939094"/>
                    <a:pt x="447369" y="995690"/>
                  </a:cubicBezTo>
                  <a:cubicBezTo>
                    <a:pt x="458204" y="1009232"/>
                    <a:pt x="463178" y="1027561"/>
                    <a:pt x="476231" y="1038981"/>
                  </a:cubicBezTo>
                  <a:cubicBezTo>
                    <a:pt x="502337" y="1061822"/>
                    <a:pt x="562819" y="1096702"/>
                    <a:pt x="562819" y="1096702"/>
                  </a:cubicBezTo>
                  <a:cubicBezTo>
                    <a:pt x="567629" y="1144803"/>
                    <a:pt x="557245" y="1196997"/>
                    <a:pt x="577250" y="1241005"/>
                  </a:cubicBezTo>
                  <a:cubicBezTo>
                    <a:pt x="585458" y="1259061"/>
                    <a:pt x="616404" y="1248472"/>
                    <a:pt x="634975" y="1255436"/>
                  </a:cubicBezTo>
                  <a:cubicBezTo>
                    <a:pt x="655118" y="1262989"/>
                    <a:pt x="673041" y="1275559"/>
                    <a:pt x="692700" y="1284296"/>
                  </a:cubicBezTo>
                  <a:cubicBezTo>
                    <a:pt x="716372" y="1294816"/>
                    <a:pt x="742047" y="1300876"/>
                    <a:pt x="764856" y="1313157"/>
                  </a:cubicBezTo>
                  <a:cubicBezTo>
                    <a:pt x="804813" y="1334671"/>
                    <a:pt x="845085" y="1356693"/>
                    <a:pt x="880306" y="1385308"/>
                  </a:cubicBezTo>
                  <a:cubicBezTo>
                    <a:pt x="1089365" y="1555157"/>
                    <a:pt x="916089" y="1460921"/>
                    <a:pt x="1053481" y="1529611"/>
                  </a:cubicBezTo>
                  <a:cubicBezTo>
                    <a:pt x="1063102" y="1539231"/>
                    <a:pt x="1080107" y="1545051"/>
                    <a:pt x="1082344" y="1558472"/>
                  </a:cubicBezTo>
                  <a:cubicBezTo>
                    <a:pt x="1085605" y="1578035"/>
                    <a:pt x="1073361" y="1597124"/>
                    <a:pt x="1067912" y="1616193"/>
                  </a:cubicBezTo>
                  <a:cubicBezTo>
                    <a:pt x="1051203" y="1674669"/>
                    <a:pt x="1058634" y="1654331"/>
                    <a:pt x="1010187" y="1702775"/>
                  </a:cubicBezTo>
                  <a:cubicBezTo>
                    <a:pt x="1017932" y="1741495"/>
                    <a:pt x="1032558" y="1830125"/>
                    <a:pt x="1053481" y="1861508"/>
                  </a:cubicBezTo>
                  <a:cubicBezTo>
                    <a:pt x="1085012" y="1908801"/>
                    <a:pt x="1065000" y="1904799"/>
                    <a:pt x="1096775" y="1904799"/>
                  </a:cubicBezTo>
                  <a:lnTo>
                    <a:pt x="1096775" y="1904799"/>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sp>
          <p:nvSpPr>
            <p:cNvPr id="10" name="Freeform 9"/>
            <p:cNvSpPr/>
            <p:nvPr/>
          </p:nvSpPr>
          <p:spPr bwMode="auto">
            <a:xfrm rot="21044807">
              <a:off x="6465886" y="2246312"/>
              <a:ext cx="390526" cy="609600"/>
            </a:xfrm>
            <a:custGeom>
              <a:avLst/>
              <a:gdLst>
                <a:gd name="connsiteX0" fmla="*/ 837013 w 837013"/>
                <a:gd name="connsiteY0" fmla="*/ 0 h 663796"/>
                <a:gd name="connsiteX1" fmla="*/ 837013 w 837013"/>
                <a:gd name="connsiteY1" fmla="*/ 0 h 663796"/>
                <a:gd name="connsiteX2" fmla="*/ 750425 w 837013"/>
                <a:gd name="connsiteY2" fmla="*/ 101012 h 663796"/>
                <a:gd name="connsiteX3" fmla="*/ 692700 w 837013"/>
                <a:gd name="connsiteY3" fmla="*/ 144303 h 663796"/>
                <a:gd name="connsiteX4" fmla="*/ 634975 w 837013"/>
                <a:gd name="connsiteY4" fmla="*/ 230885 h 663796"/>
                <a:gd name="connsiteX5" fmla="*/ 606113 w 837013"/>
                <a:gd name="connsiteY5" fmla="*/ 274175 h 663796"/>
                <a:gd name="connsiteX6" fmla="*/ 533957 w 837013"/>
                <a:gd name="connsiteY6" fmla="*/ 346327 h 663796"/>
                <a:gd name="connsiteX7" fmla="*/ 505094 w 837013"/>
                <a:gd name="connsiteY7" fmla="*/ 375188 h 663796"/>
                <a:gd name="connsiteX8" fmla="*/ 375213 w 837013"/>
                <a:gd name="connsiteY8" fmla="*/ 404048 h 663796"/>
                <a:gd name="connsiteX9" fmla="*/ 360782 w 837013"/>
                <a:gd name="connsiteY9" fmla="*/ 461769 h 663796"/>
                <a:gd name="connsiteX10" fmla="*/ 331919 w 837013"/>
                <a:gd name="connsiteY10" fmla="*/ 490630 h 663796"/>
                <a:gd name="connsiteX11" fmla="*/ 317488 w 837013"/>
                <a:gd name="connsiteY11" fmla="*/ 548351 h 663796"/>
                <a:gd name="connsiteX12" fmla="*/ 288625 w 837013"/>
                <a:gd name="connsiteY12" fmla="*/ 577212 h 663796"/>
                <a:gd name="connsiteX13" fmla="*/ 259763 w 837013"/>
                <a:gd name="connsiteY13" fmla="*/ 620503 h 663796"/>
                <a:gd name="connsiteX14" fmla="*/ 216469 w 837013"/>
                <a:gd name="connsiteY14" fmla="*/ 634933 h 663796"/>
                <a:gd name="connsiteX15" fmla="*/ 158744 w 837013"/>
                <a:gd name="connsiteY15" fmla="*/ 649363 h 663796"/>
                <a:gd name="connsiteX16" fmla="*/ 14432 w 837013"/>
                <a:gd name="connsiteY16" fmla="*/ 663794 h 663796"/>
                <a:gd name="connsiteX17" fmla="*/ 14432 w 837013"/>
                <a:gd name="connsiteY17" fmla="*/ 663794 h 663796"/>
                <a:gd name="connsiteX18" fmla="*/ 0 w 837013"/>
                <a:gd name="connsiteY18" fmla="*/ 649363 h 66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7013" h="663796">
                  <a:moveTo>
                    <a:pt x="837013" y="0"/>
                  </a:moveTo>
                  <a:lnTo>
                    <a:pt x="837013" y="0"/>
                  </a:lnTo>
                  <a:cubicBezTo>
                    <a:pt x="808150" y="33671"/>
                    <a:pt x="781785" y="69654"/>
                    <a:pt x="750425" y="101012"/>
                  </a:cubicBezTo>
                  <a:cubicBezTo>
                    <a:pt x="733417" y="118018"/>
                    <a:pt x="708680" y="126327"/>
                    <a:pt x="692700" y="144303"/>
                  </a:cubicBezTo>
                  <a:cubicBezTo>
                    <a:pt x="669654" y="170228"/>
                    <a:pt x="654217" y="202024"/>
                    <a:pt x="634975" y="230885"/>
                  </a:cubicBezTo>
                  <a:cubicBezTo>
                    <a:pt x="625354" y="245315"/>
                    <a:pt x="618377" y="261912"/>
                    <a:pt x="606113" y="274175"/>
                  </a:cubicBezTo>
                  <a:lnTo>
                    <a:pt x="533957" y="346327"/>
                  </a:lnTo>
                  <a:cubicBezTo>
                    <a:pt x="524336" y="355947"/>
                    <a:pt x="518515" y="372951"/>
                    <a:pt x="505094" y="375188"/>
                  </a:cubicBezTo>
                  <a:cubicBezTo>
                    <a:pt x="403502" y="392119"/>
                    <a:pt x="446266" y="380366"/>
                    <a:pt x="375213" y="404048"/>
                  </a:cubicBezTo>
                  <a:cubicBezTo>
                    <a:pt x="370403" y="423288"/>
                    <a:pt x="369652" y="444030"/>
                    <a:pt x="360782" y="461769"/>
                  </a:cubicBezTo>
                  <a:cubicBezTo>
                    <a:pt x="354697" y="473938"/>
                    <a:pt x="338004" y="478461"/>
                    <a:pt x="331919" y="490630"/>
                  </a:cubicBezTo>
                  <a:cubicBezTo>
                    <a:pt x="323049" y="508369"/>
                    <a:pt x="326358" y="530612"/>
                    <a:pt x="317488" y="548351"/>
                  </a:cubicBezTo>
                  <a:cubicBezTo>
                    <a:pt x="311403" y="560520"/>
                    <a:pt x="297125" y="566588"/>
                    <a:pt x="288625" y="577212"/>
                  </a:cubicBezTo>
                  <a:cubicBezTo>
                    <a:pt x="277790" y="590755"/>
                    <a:pt x="273306" y="609669"/>
                    <a:pt x="259763" y="620503"/>
                  </a:cubicBezTo>
                  <a:cubicBezTo>
                    <a:pt x="247884" y="630005"/>
                    <a:pt x="231096" y="630754"/>
                    <a:pt x="216469" y="634933"/>
                  </a:cubicBezTo>
                  <a:cubicBezTo>
                    <a:pt x="197398" y="640381"/>
                    <a:pt x="178347" y="646347"/>
                    <a:pt x="158744" y="649363"/>
                  </a:cubicBezTo>
                  <a:cubicBezTo>
                    <a:pt x="61485" y="664325"/>
                    <a:pt x="68293" y="663794"/>
                    <a:pt x="14432" y="663794"/>
                  </a:cubicBezTo>
                  <a:lnTo>
                    <a:pt x="14432" y="663794"/>
                  </a:lnTo>
                  <a:lnTo>
                    <a:pt x="0" y="649363"/>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sp>
          <p:nvSpPr>
            <p:cNvPr id="11" name="Freeform 10"/>
            <p:cNvSpPr/>
            <p:nvPr/>
          </p:nvSpPr>
          <p:spPr bwMode="auto">
            <a:xfrm rot="21044807">
              <a:off x="6673849" y="2460624"/>
              <a:ext cx="506415" cy="954088"/>
            </a:xfrm>
            <a:custGeom>
              <a:avLst/>
              <a:gdLst>
                <a:gd name="connsiteX0" fmla="*/ 505093 w 505093"/>
                <a:gd name="connsiteY0" fmla="*/ 0 h 1039020"/>
                <a:gd name="connsiteX1" fmla="*/ 505093 w 505093"/>
                <a:gd name="connsiteY1" fmla="*/ 0 h 1039020"/>
                <a:gd name="connsiteX2" fmla="*/ 418506 w 505093"/>
                <a:gd name="connsiteY2" fmla="*/ 144303 h 1039020"/>
                <a:gd name="connsiteX3" fmla="*/ 375212 w 505093"/>
                <a:gd name="connsiteY3" fmla="*/ 158733 h 1039020"/>
                <a:gd name="connsiteX4" fmla="*/ 346350 w 505093"/>
                <a:gd name="connsiteY4" fmla="*/ 216454 h 1039020"/>
                <a:gd name="connsiteX5" fmla="*/ 259762 w 505093"/>
                <a:gd name="connsiteY5" fmla="*/ 303036 h 1039020"/>
                <a:gd name="connsiteX6" fmla="*/ 245331 w 505093"/>
                <a:gd name="connsiteY6" fmla="*/ 346327 h 1039020"/>
                <a:gd name="connsiteX7" fmla="*/ 216468 w 505093"/>
                <a:gd name="connsiteY7" fmla="*/ 389618 h 1039020"/>
                <a:gd name="connsiteX8" fmla="*/ 245331 w 505093"/>
                <a:gd name="connsiteY8" fmla="*/ 577212 h 1039020"/>
                <a:gd name="connsiteX9" fmla="*/ 259762 w 505093"/>
                <a:gd name="connsiteY9" fmla="*/ 822527 h 1039020"/>
                <a:gd name="connsiteX10" fmla="*/ 274193 w 505093"/>
                <a:gd name="connsiteY10" fmla="*/ 865818 h 1039020"/>
                <a:gd name="connsiteX11" fmla="*/ 259762 w 505093"/>
                <a:gd name="connsiteY11" fmla="*/ 909109 h 1039020"/>
                <a:gd name="connsiteX12" fmla="*/ 173175 w 505093"/>
                <a:gd name="connsiteY12" fmla="*/ 952400 h 1039020"/>
                <a:gd name="connsiteX13" fmla="*/ 101018 w 505093"/>
                <a:gd name="connsiteY13" fmla="*/ 995690 h 1039020"/>
                <a:gd name="connsiteX14" fmla="*/ 57725 w 505093"/>
                <a:gd name="connsiteY14" fmla="*/ 1024551 h 1039020"/>
                <a:gd name="connsiteX15" fmla="*/ 0 w 505093"/>
                <a:gd name="connsiteY15" fmla="*/ 1038981 h 1039020"/>
                <a:gd name="connsiteX16" fmla="*/ 0 w 505093"/>
                <a:gd name="connsiteY16" fmla="*/ 1038981 h 1039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5093" h="1039020">
                  <a:moveTo>
                    <a:pt x="505093" y="0"/>
                  </a:moveTo>
                  <a:lnTo>
                    <a:pt x="505093" y="0"/>
                  </a:lnTo>
                  <a:cubicBezTo>
                    <a:pt x="469835" y="94018"/>
                    <a:pt x="490035" y="108541"/>
                    <a:pt x="418506" y="144303"/>
                  </a:cubicBezTo>
                  <a:cubicBezTo>
                    <a:pt x="404900" y="151106"/>
                    <a:pt x="389643" y="153923"/>
                    <a:pt x="375212" y="158733"/>
                  </a:cubicBezTo>
                  <a:cubicBezTo>
                    <a:pt x="365591" y="177973"/>
                    <a:pt x="359789" y="199657"/>
                    <a:pt x="346350" y="216454"/>
                  </a:cubicBezTo>
                  <a:cubicBezTo>
                    <a:pt x="320851" y="248326"/>
                    <a:pt x="259762" y="303036"/>
                    <a:pt x="259762" y="303036"/>
                  </a:cubicBezTo>
                  <a:cubicBezTo>
                    <a:pt x="254952" y="317466"/>
                    <a:pt x="252134" y="332722"/>
                    <a:pt x="245331" y="346327"/>
                  </a:cubicBezTo>
                  <a:cubicBezTo>
                    <a:pt x="237574" y="361839"/>
                    <a:pt x="218038" y="372346"/>
                    <a:pt x="216468" y="389618"/>
                  </a:cubicBezTo>
                  <a:cubicBezTo>
                    <a:pt x="213192" y="425650"/>
                    <a:pt x="236418" y="532649"/>
                    <a:pt x="245331" y="577212"/>
                  </a:cubicBezTo>
                  <a:cubicBezTo>
                    <a:pt x="250141" y="658984"/>
                    <a:pt x="251611" y="741021"/>
                    <a:pt x="259762" y="822527"/>
                  </a:cubicBezTo>
                  <a:cubicBezTo>
                    <a:pt x="261276" y="837662"/>
                    <a:pt x="274193" y="850607"/>
                    <a:pt x="274193" y="865818"/>
                  </a:cubicBezTo>
                  <a:cubicBezTo>
                    <a:pt x="274193" y="881029"/>
                    <a:pt x="269265" y="897232"/>
                    <a:pt x="259762" y="909109"/>
                  </a:cubicBezTo>
                  <a:cubicBezTo>
                    <a:pt x="239418" y="934537"/>
                    <a:pt x="201692" y="942894"/>
                    <a:pt x="173175" y="952400"/>
                  </a:cubicBezTo>
                  <a:cubicBezTo>
                    <a:pt x="116797" y="1008772"/>
                    <a:pt x="175956" y="958223"/>
                    <a:pt x="101018" y="995690"/>
                  </a:cubicBezTo>
                  <a:cubicBezTo>
                    <a:pt x="85505" y="1003446"/>
                    <a:pt x="73238" y="1016795"/>
                    <a:pt x="57725" y="1024551"/>
                  </a:cubicBezTo>
                  <a:cubicBezTo>
                    <a:pt x="25821" y="1040502"/>
                    <a:pt x="24598" y="1038981"/>
                    <a:pt x="0" y="1038981"/>
                  </a:cubicBezTo>
                  <a:lnTo>
                    <a:pt x="0" y="1038981"/>
                  </a:lnTo>
                </a:path>
              </a:pathLst>
            </a:custGeom>
            <a:noFill/>
            <a:ln w="25400">
              <a:solidFill>
                <a:schemeClr val="tx1">
                  <a:lumMod val="75000"/>
                  <a:lumOff val="25000"/>
                  <a:alpha val="34000"/>
                </a:schemeClr>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ea typeface="ＭＳ Ｐゴシック" charset="-128"/>
              </a:endParaRPr>
            </a:p>
          </p:txBody>
        </p:sp>
      </p:grpSp>
      <p:sp>
        <p:nvSpPr>
          <p:cNvPr id="23" name="Rectangle 22"/>
          <p:cNvSpPr/>
          <p:nvPr/>
        </p:nvSpPr>
        <p:spPr bwMode="auto">
          <a:xfrm>
            <a:off x="909639" y="1131627"/>
            <a:ext cx="3765549" cy="4770698"/>
          </a:xfrm>
          <a:prstGeom prst="rect">
            <a:avLst/>
          </a:prstGeom>
          <a:gradFill>
            <a:gsLst>
              <a:gs pos="0">
                <a:schemeClr val="bg1">
                  <a:lumMod val="85000"/>
                </a:schemeClr>
              </a:gs>
              <a:gs pos="100000">
                <a:schemeClr val="bg1"/>
              </a:gs>
            </a:gsLst>
          </a:gradFill>
          <a:ln w="3175" cmpd="sng">
            <a:noFill/>
          </a:ln>
          <a:effectLst>
            <a:outerShdw blurRad="40000" dist="23000" dir="5400000" rotWithShape="0">
              <a:srgbClr val="000000">
                <a:alpha val="35000"/>
              </a:srgbClr>
            </a:outerShdw>
            <a:reflection stA="50000" endPos="16000" dist="1016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dirty="0"/>
          </a:p>
        </p:txBody>
      </p:sp>
      <p:sp>
        <p:nvSpPr>
          <p:cNvPr id="24" name="Round Same Side Corner Rectangle 39"/>
          <p:cNvSpPr>
            <a:spLocks noChangeArrowheads="1"/>
          </p:cNvSpPr>
          <p:nvPr/>
        </p:nvSpPr>
        <p:spPr bwMode="auto">
          <a:xfrm>
            <a:off x="909638" y="1077913"/>
            <a:ext cx="3765550" cy="384175"/>
          </a:xfrm>
          <a:custGeom>
            <a:avLst/>
            <a:gdLst>
              <a:gd name="T0" fmla="*/ 15848495 w 3261463"/>
              <a:gd name="T1" fmla="*/ 510220 h 348420"/>
              <a:gd name="T2" fmla="*/ 7924250 w 3261463"/>
              <a:gd name="T3" fmla="*/ 1020445 h 348420"/>
              <a:gd name="T4" fmla="*/ 0 w 3261463"/>
              <a:gd name="T5" fmla="*/ 510220 h 348420"/>
              <a:gd name="T6" fmla="*/ 7924250 w 3261463"/>
              <a:gd name="T7" fmla="*/ 0 h 348420"/>
              <a:gd name="T8" fmla="*/ 0 60000 65536"/>
              <a:gd name="T9" fmla="*/ 0 60000 65536"/>
              <a:gd name="T10" fmla="*/ 0 60000 65536"/>
              <a:gd name="T11" fmla="*/ 0 60000 65536"/>
              <a:gd name="T12" fmla="*/ 17008 w 3261463"/>
              <a:gd name="T13" fmla="*/ 17008 h 348420"/>
              <a:gd name="T14" fmla="*/ 3244455 w 3261463"/>
              <a:gd name="T15" fmla="*/ 348420 h 348420"/>
            </a:gdLst>
            <a:ahLst/>
            <a:cxnLst>
              <a:cxn ang="T8">
                <a:pos x="T0" y="T1"/>
              </a:cxn>
              <a:cxn ang="T9">
                <a:pos x="T2" y="T3"/>
              </a:cxn>
              <a:cxn ang="T10">
                <a:pos x="T4" y="T5"/>
              </a:cxn>
              <a:cxn ang="T11">
                <a:pos x="T6" y="T7"/>
              </a:cxn>
            </a:cxnLst>
            <a:rect l="T12" t="T13" r="T14" b="T15"/>
            <a:pathLst>
              <a:path w="3261463" h="348420">
                <a:moveTo>
                  <a:pt x="58071" y="0"/>
                </a:moveTo>
                <a:lnTo>
                  <a:pt x="3203392" y="0"/>
                </a:lnTo>
                <a:lnTo>
                  <a:pt x="3203391" y="0"/>
                </a:lnTo>
                <a:cubicBezTo>
                  <a:pt x="3235463" y="0"/>
                  <a:pt x="3261463" y="25999"/>
                  <a:pt x="3261463" y="58071"/>
                </a:cubicBezTo>
                <a:lnTo>
                  <a:pt x="3261463" y="348420"/>
                </a:lnTo>
                <a:lnTo>
                  <a:pt x="0" y="348420"/>
                </a:lnTo>
                <a:lnTo>
                  <a:pt x="0" y="58071"/>
                </a:lnTo>
                <a:cubicBezTo>
                  <a:pt x="0" y="25999"/>
                  <a:pt x="25999" y="0"/>
                  <a:pt x="58070" y="0"/>
                </a:cubicBezTo>
                <a:lnTo>
                  <a:pt x="58071" y="0"/>
                </a:lnTo>
                <a:close/>
              </a:path>
            </a:pathLst>
          </a:custGeom>
          <a:gradFill rotWithShape="1">
            <a:gsLst>
              <a:gs pos="0">
                <a:srgbClr val="B3A2C7"/>
              </a:gs>
              <a:gs pos="100000">
                <a:srgbClr val="604A7B"/>
              </a:gs>
            </a:gsLst>
            <a:lin ang="54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1600" b="1">
                <a:solidFill>
                  <a:srgbClr val="FFFFFF"/>
                </a:solidFill>
                <a:ea typeface="ＭＳ Ｐゴシック" panose="020B0600070205080204" pitchFamily="34" charset="-128"/>
              </a:rPr>
              <a:t>WEAKNESSES</a:t>
            </a:r>
            <a:endParaRPr lang="en-US" sz="1500" b="1">
              <a:solidFill>
                <a:srgbClr val="FFFFFF"/>
              </a:solidFill>
              <a:ea typeface="ＭＳ Ｐゴシック" panose="020B0600070205080204" pitchFamily="34" charset="-128"/>
            </a:endParaRPr>
          </a:p>
        </p:txBody>
      </p:sp>
      <p:sp>
        <p:nvSpPr>
          <p:cNvPr id="22" name="TextBox 1"/>
          <p:cNvSpPr txBox="1">
            <a:spLocks noChangeArrowheads="1"/>
          </p:cNvSpPr>
          <p:nvPr/>
        </p:nvSpPr>
        <p:spPr bwMode="auto">
          <a:xfrm>
            <a:off x="1387475" y="1624013"/>
            <a:ext cx="3287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Characteristics that place the firm at a disadvantage relative to others.</a:t>
            </a:r>
          </a:p>
        </p:txBody>
      </p:sp>
      <p:sp>
        <p:nvSpPr>
          <p:cNvPr id="29" name="TextBox 40"/>
          <p:cNvSpPr txBox="1">
            <a:spLocks noChangeArrowheads="1"/>
          </p:cNvSpPr>
          <p:nvPr/>
        </p:nvSpPr>
        <p:spPr bwMode="auto">
          <a:xfrm>
            <a:off x="1387475" y="2286000"/>
            <a:ext cx="29686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Detract the organization from its ability to attain the core goal and influence its growth.</a:t>
            </a:r>
          </a:p>
        </p:txBody>
      </p:sp>
      <p:sp>
        <p:nvSpPr>
          <p:cNvPr id="30" name="TextBox 41"/>
          <p:cNvSpPr txBox="1">
            <a:spLocks noChangeArrowheads="1"/>
          </p:cNvSpPr>
          <p:nvPr/>
        </p:nvSpPr>
        <p:spPr bwMode="auto">
          <a:xfrm>
            <a:off x="1387475" y="3016250"/>
            <a:ext cx="2968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ea typeface="ＭＳ Ｐゴシック" panose="020B0600070205080204" pitchFamily="34" charset="-128"/>
              </a:rPr>
              <a:t>Weaknesses are the factors which do not meet the standards we feel they should meet. However, weaknesses are controllable. They must be minimized and eliminated.</a:t>
            </a:r>
          </a:p>
        </p:txBody>
      </p:sp>
      <p:sp>
        <p:nvSpPr>
          <p:cNvPr id="31" name="TextBox 43"/>
          <p:cNvSpPr txBox="1">
            <a:spLocks noChangeArrowheads="1"/>
          </p:cNvSpPr>
          <p:nvPr/>
        </p:nvSpPr>
        <p:spPr bwMode="auto">
          <a:xfrm>
            <a:off x="1387475" y="4278313"/>
            <a:ext cx="32877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b="1">
                <a:ea typeface="ＭＳ Ｐゴシック" panose="020B0600070205080204" pitchFamily="34" charset="-128"/>
              </a:rPr>
              <a:t>Examples</a:t>
            </a:r>
            <a:r>
              <a:rPr lang="en-US" sz="1400">
                <a:ea typeface="ＭＳ Ｐゴシック" panose="020B0600070205080204" pitchFamily="34" charset="-128"/>
              </a:rPr>
              <a:t> - Limited financial resources, Weak spending on R &amp; D, Very narrow product line, Limited distribution, Higher costs, Out-of-date products / technology, Weak market image, Poor marketing skills, Limited management skills, Under-trained employees.</a:t>
            </a:r>
          </a:p>
        </p:txBody>
      </p:sp>
      <p:grpSp>
        <p:nvGrpSpPr>
          <p:cNvPr id="8" name="Group 19"/>
          <p:cNvGrpSpPr>
            <a:grpSpLocks/>
          </p:cNvGrpSpPr>
          <p:nvPr/>
        </p:nvGrpSpPr>
        <p:grpSpPr bwMode="auto">
          <a:xfrm>
            <a:off x="1044575" y="1697038"/>
            <a:ext cx="250825" cy="250825"/>
            <a:chOff x="530225" y="5016500"/>
            <a:chExt cx="393700" cy="393700"/>
          </a:xfrm>
        </p:grpSpPr>
        <p:sp>
          <p:nvSpPr>
            <p:cNvPr id="23577" name="Oval 1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4" name="Isosceles Triangle 33"/>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2" name="Group 19"/>
          <p:cNvGrpSpPr>
            <a:grpSpLocks/>
          </p:cNvGrpSpPr>
          <p:nvPr/>
        </p:nvGrpSpPr>
        <p:grpSpPr bwMode="auto">
          <a:xfrm>
            <a:off x="1041400" y="2359025"/>
            <a:ext cx="250825" cy="250825"/>
            <a:chOff x="530225" y="5016500"/>
            <a:chExt cx="393700" cy="393700"/>
          </a:xfrm>
        </p:grpSpPr>
        <p:sp>
          <p:nvSpPr>
            <p:cNvPr id="23575" name="Oval 43"/>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37" name="Isosceles Triangle 36"/>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3" name="Group 19"/>
          <p:cNvGrpSpPr>
            <a:grpSpLocks/>
          </p:cNvGrpSpPr>
          <p:nvPr/>
        </p:nvGrpSpPr>
        <p:grpSpPr bwMode="auto">
          <a:xfrm>
            <a:off x="1038225" y="3113088"/>
            <a:ext cx="250825" cy="250825"/>
            <a:chOff x="530225" y="5016500"/>
            <a:chExt cx="393700" cy="393700"/>
          </a:xfrm>
        </p:grpSpPr>
        <p:sp>
          <p:nvSpPr>
            <p:cNvPr id="23573" name="Oval 47"/>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0" name="Isosceles Triangle 39"/>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grpSp>
        <p:nvGrpSpPr>
          <p:cNvPr id="14" name="Group 19"/>
          <p:cNvGrpSpPr>
            <a:grpSpLocks/>
          </p:cNvGrpSpPr>
          <p:nvPr/>
        </p:nvGrpSpPr>
        <p:grpSpPr bwMode="auto">
          <a:xfrm>
            <a:off x="1033463" y="4373563"/>
            <a:ext cx="250825" cy="250825"/>
            <a:chOff x="530225" y="5016500"/>
            <a:chExt cx="393700" cy="393700"/>
          </a:xfrm>
        </p:grpSpPr>
        <p:sp>
          <p:nvSpPr>
            <p:cNvPr id="23571" name="Oval 51"/>
            <p:cNvSpPr>
              <a:spLocks noChangeArrowheads="1"/>
            </p:cNvSpPr>
            <p:nvPr/>
          </p:nvSpPr>
          <p:spPr bwMode="auto">
            <a:xfrm>
              <a:off x="530225" y="5016500"/>
              <a:ext cx="393700" cy="393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sz="2400">
                <a:ea typeface="ＭＳ Ｐゴシック" panose="020B0600070205080204" pitchFamily="34" charset="-128"/>
              </a:endParaRPr>
            </a:p>
          </p:txBody>
        </p:sp>
        <p:sp>
          <p:nvSpPr>
            <p:cNvPr id="43" name="Isosceles Triangle 42"/>
            <p:cNvSpPr/>
            <p:nvPr/>
          </p:nvSpPr>
          <p:spPr>
            <a:xfrm rot="5400000">
              <a:off x="634879" y="5111187"/>
              <a:ext cx="234227" cy="204325"/>
            </a:xfrm>
            <a:prstGeom prst="triangle">
              <a:avLst/>
            </a:prstGeom>
            <a:solidFill>
              <a:schemeClr val="tx1">
                <a:lumMod val="95000"/>
                <a:lumOff val="5000"/>
              </a:schemeClr>
            </a:solidFill>
            <a:ln w="9525" cap="flat" cmpd="sng" algn="ctr">
              <a:noFill/>
              <a:prstDash val="solid"/>
            </a:ln>
            <a:effectLst/>
          </p:spPr>
          <p:txBody>
            <a:bodyPr anchor="ctr"/>
            <a:lstStyle/>
            <a:p>
              <a:pPr algn="ctr">
                <a:defRPr/>
              </a:pPr>
              <a:endParaRPr lang="en-US" dirty="0">
                <a:ea typeface="ＭＳ Ｐゴシック" charset="-128"/>
              </a:endParaRPr>
            </a:p>
          </p:txBody>
        </p:sp>
      </p:grpSp>
      <p:sp>
        <p:nvSpPr>
          <p:cNvPr id="44" name="TextBox 54"/>
          <p:cNvSpPr txBox="1">
            <a:spLocks noChangeArrowheads="1"/>
          </p:cNvSpPr>
          <p:nvPr/>
        </p:nvSpPr>
        <p:spPr bwMode="auto">
          <a:xfrm>
            <a:off x="785813" y="258763"/>
            <a:ext cx="5324475" cy="461962"/>
          </a:xfrm>
          <a:prstGeom prst="rect">
            <a:avLst/>
          </a:prstGeom>
          <a:noFill/>
          <a:ln w="9525">
            <a:noFill/>
            <a:miter lim="800000"/>
            <a:headEnd/>
            <a:tailEnd/>
          </a:ln>
        </p:spPr>
        <p:txBody>
          <a:bodyPr>
            <a:spAutoFit/>
          </a:bodyPr>
          <a:lstStyle/>
          <a:p>
            <a:pPr>
              <a:defRPr/>
            </a:pPr>
            <a:r>
              <a:rPr lang="nb-NO" b="1" dirty="0">
                <a:solidFill>
                  <a:srgbClr val="262626"/>
                </a:solidFill>
                <a:latin typeface="+mj-lt"/>
              </a:rPr>
              <a:t>What is SWOT Analysis?</a:t>
            </a:r>
            <a:endParaRPr lang="en-GB" dirty="0">
              <a:solidFill>
                <a:srgbClr val="262626"/>
              </a:solidFill>
              <a:latin typeface="+mj-lt"/>
            </a:endParaRPr>
          </a:p>
        </p:txBody>
      </p:sp>
    </p:spTree>
    <p:extLst>
      <p:ext uri="{BB962C8B-B14F-4D97-AF65-F5344CB8AC3E}">
        <p14:creationId xmlns:p14="http://schemas.microsoft.com/office/powerpoint/2010/main" val="3340222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26" presetClass="emph" presetSubtype="0" fill="hold" grpId="1" nodeType="withEffect">
                                  <p:stCondLst>
                                    <p:cond delay="600"/>
                                  </p:stCondLst>
                                  <p:childTnLst>
                                    <p:animEffect transition="out" filter="fade">
                                      <p:cBhvr>
                                        <p:cTn id="11" dur="500" tmFilter="0, 0; .2, .5; .8, .5; 1, 0"/>
                                        <p:tgtEl>
                                          <p:spTgt spid="24"/>
                                        </p:tgtEl>
                                      </p:cBhvr>
                                    </p:animEffect>
                                    <p:animScale>
                                      <p:cBhvr>
                                        <p:cTn id="12" dur="250" autoRev="1" fill="hold"/>
                                        <p:tgtEl>
                                          <p:spTgt spid="24"/>
                                        </p:tgtEl>
                                      </p:cBhvr>
                                      <p:by x="105000" y="105000"/>
                                    </p:animScale>
                                  </p:childTnLst>
                                </p:cTn>
                              </p:par>
                              <p:par>
                                <p:cTn id="13" presetID="22" presetClass="entr" presetSubtype="1" fill="hold" nodeType="withEffect">
                                  <p:stCondLst>
                                    <p:cond delay="100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1000"/>
                                        <p:tgtEl>
                                          <p:spTgt spid="23"/>
                                        </p:tgtEl>
                                      </p:cBhvr>
                                    </p:animEffect>
                                  </p:childTnLst>
                                </p:cTn>
                              </p:par>
                              <p:par>
                                <p:cTn id="16" presetID="2" presetClass="entr" presetSubtype="8" fill="hold" nodeType="withEffect">
                                  <p:stCondLst>
                                    <p:cond delay="90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0-#ppt_w/2"/>
                                          </p:val>
                                        </p:tav>
                                        <p:tav tm="100000">
                                          <p:val>
                                            <p:strVal val="#ppt_x"/>
                                          </p:val>
                                        </p:tav>
                                      </p:tavLst>
                                    </p:anim>
                                    <p:anim calcmode="lin" valueType="num">
                                      <p:cBhvr additive="base">
                                        <p:cTn id="19" dur="1000" fill="hold"/>
                                        <p:tgtEl>
                                          <p:spTgt spid="2"/>
                                        </p:tgtEl>
                                        <p:attrNameLst>
                                          <p:attrName>ppt_y</p:attrName>
                                        </p:attrNameLst>
                                      </p:cBhvr>
                                      <p:tavLst>
                                        <p:tav tm="0">
                                          <p:val>
                                            <p:strVal val="#ppt_y"/>
                                          </p:val>
                                        </p:tav>
                                        <p:tav tm="100000">
                                          <p:val>
                                            <p:strVal val="#ppt_y"/>
                                          </p:val>
                                        </p:tav>
                                      </p:tavLst>
                                    </p:anim>
                                  </p:childTnLst>
                                </p:cTn>
                              </p:par>
                              <p:par>
                                <p:cTn id="20" presetID="53" presetClass="entr" presetSubtype="0" fill="hold" nodeType="withEffect">
                                  <p:stCondLst>
                                    <p:cond delay="90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animEffect transition="in" filter="fade">
                                      <p:cBhvr>
                                        <p:cTn id="24" dur="1000"/>
                                        <p:tgtEl>
                                          <p:spTgt spid="3"/>
                                        </p:tgtEl>
                                      </p:cBhvr>
                                    </p:animEffect>
                                  </p:childTnLst>
                                </p:cTn>
                              </p:par>
                              <p:par>
                                <p:cTn id="25" presetID="22" presetClass="entr" presetSubtype="1" fill="hold" nodeType="withEffect">
                                  <p:stCondLst>
                                    <p:cond delay="190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childTnLst>
                          </p:cTn>
                        </p:par>
                        <p:par>
                          <p:cTn id="28" fill="hold" nodeType="afterGroup">
                            <p:stCondLst>
                              <p:cond delay="29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39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1000"/>
                                        <p:tgtEl>
                                          <p:spTgt spid="29"/>
                                        </p:tgtEl>
                                      </p:cBhvr>
                                    </p:animEffect>
                                  </p:childTnLst>
                                </p:cTn>
                              </p:par>
                              <p:par>
                                <p:cTn id="39" presetID="2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nodeType="afterGroup">
                            <p:stCondLst>
                              <p:cond delay="4900"/>
                            </p:stCondLst>
                            <p:childTnLst>
                              <p:par>
                                <p:cTn id="43" presetID="22" presetClass="entr" presetSubtype="8"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10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1000"/>
                                        <p:tgtEl>
                                          <p:spTgt spid="13"/>
                                        </p:tgtEl>
                                      </p:cBhvr>
                                    </p:animEffect>
                                  </p:childTnLst>
                                </p:cTn>
                              </p:par>
                            </p:childTnLst>
                          </p:cTn>
                        </p:par>
                        <p:par>
                          <p:cTn id="49" fill="hold" nodeType="afterGroup">
                            <p:stCondLst>
                              <p:cond delay="5900"/>
                            </p:stCondLst>
                            <p:childTnLst>
                              <p:par>
                                <p:cTn id="50" presetID="22" presetClass="entr" presetSubtype="8"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1000"/>
                                        <p:tgtEl>
                                          <p:spTgt spid="31"/>
                                        </p:tgtEl>
                                      </p:cBhvr>
                                    </p:animEffect>
                                  </p:childTnLst>
                                </p:cTn>
                              </p:par>
                              <p:par>
                                <p:cTn id="53" presetID="22" presetClass="entr" presetSubtype="8"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2" grpId="0"/>
      <p:bldP spid="29" grpId="0"/>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ea11940-03c4-45b3-b33e-236a7a990829" xsi:nil="true"/>
    <lcf76f155ced4ddcb4097134ff3c332f xmlns="146d2def-d2a6-46e0-ac29-1269ce1e0b5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30BCCB54B6FA478CA30E6E002699CD" ma:contentTypeVersion="10" ma:contentTypeDescription="Create a new document." ma:contentTypeScope="" ma:versionID="0fad938dd9e5278d3d15867e7f1d83c4">
  <xsd:schema xmlns:xsd="http://www.w3.org/2001/XMLSchema" xmlns:xs="http://www.w3.org/2001/XMLSchema" xmlns:p="http://schemas.microsoft.com/office/2006/metadata/properties" xmlns:ns2="146d2def-d2a6-46e0-ac29-1269ce1e0b55" xmlns:ns3="6ea11940-03c4-45b3-b33e-236a7a990829" targetNamespace="http://schemas.microsoft.com/office/2006/metadata/properties" ma:root="true" ma:fieldsID="97fbc9c7a967cda0e6d5561fa2cbcb1a" ns2:_="" ns3:_="">
    <xsd:import namespace="146d2def-d2a6-46e0-ac29-1269ce1e0b55"/>
    <xsd:import namespace="6ea11940-03c4-45b3-b33e-236a7a99082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6d2def-d2a6-46e0-ac29-1269ce1e0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a11940-03c4-45b3-b33e-236a7a99082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efbce8-0595-4415-af90-de9cb6c9a9ee}" ma:internalName="TaxCatchAll" ma:showField="CatchAllData" ma:web="6ea11940-03c4-45b3-b33e-236a7a99082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3B7A22-2270-457D-BCCB-891346504592}">
  <ds:schemaRefs>
    <ds:schemaRef ds:uri="http://schemas.microsoft.com/office/2006/metadata/properties"/>
    <ds:schemaRef ds:uri="http://schemas.microsoft.com/office/infopath/2007/PartnerControls"/>
    <ds:schemaRef ds:uri="6ea11940-03c4-45b3-b33e-236a7a990829"/>
    <ds:schemaRef ds:uri="146d2def-d2a6-46e0-ac29-1269ce1e0b55"/>
  </ds:schemaRefs>
</ds:datastoreItem>
</file>

<file path=customXml/itemProps2.xml><?xml version="1.0" encoding="utf-8"?>
<ds:datastoreItem xmlns:ds="http://schemas.openxmlformats.org/officeDocument/2006/customXml" ds:itemID="{593CF752-D3A5-43B8-BDCD-B71BC2D5E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6d2def-d2a6-46e0-ac29-1269ce1e0b55"/>
    <ds:schemaRef ds:uri="6ea11940-03c4-45b3-b33e-236a7a9908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74F0A6-3C18-403E-A552-115223A1A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71447</TotalTime>
  <Words>3578</Words>
  <Application>Microsoft Macintosh PowerPoint</Application>
  <PresentationFormat>On-screen Show (4:3)</PresentationFormat>
  <Paragraphs>426</Paragraphs>
  <Slides>62</Slides>
  <Notes>11</Notes>
  <HiddenSlides>10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0" baseType="lpstr">
      <vt:lpstr>Arial</vt:lpstr>
      <vt:lpstr>Arial Narrow</vt:lpstr>
      <vt:lpstr>Calibri</vt:lpstr>
      <vt:lpstr>Times New Roman</vt:lpstr>
      <vt:lpstr>Wingdings</vt:lpstr>
      <vt:lpstr>Office Theme</vt:lpstr>
      <vt:lpstr>1_Office Theme</vt:lpstr>
      <vt:lpstr>Visio</vt:lpstr>
      <vt:lpstr>PowerPoint Presentation</vt:lpstr>
      <vt:lpstr>    3 levels of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Retrenchment strategy </vt:lpstr>
      <vt:lpstr>PowerPoint Presentation</vt:lpstr>
      <vt:lpstr>Strategic Business Units (SBU)</vt:lpstr>
      <vt:lpstr>Strategic Business Units (SBU)</vt:lpstr>
      <vt:lpstr>Strategic Business Units (SBU)</vt:lpstr>
      <vt:lpstr>Strategic Business Units (SBU)</vt:lpstr>
      <vt:lpstr>Defining Strategic Business Units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Cost leadership strategy</vt:lpstr>
      <vt:lpstr>Differentiation strategy</vt:lpstr>
      <vt:lpstr>Focused strategy</vt:lpstr>
      <vt:lpstr>Porter’s 5 forces to analyze Competitive environment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Dept of Humanities &amp; Social Science, MIT, Manipal</dc:creator>
  <cp:lastModifiedBy>B L SIDDHARTHA BHAT - 200905010</cp:lastModifiedBy>
  <cp:revision>189</cp:revision>
  <dcterms:created xsi:type="dcterms:W3CDTF">2012-01-16T01:53:55Z</dcterms:created>
  <dcterms:modified xsi:type="dcterms:W3CDTF">2022-11-17T08:46:30Z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0x010100AE30BCCB54B6FA478CA30E6E002699CD</vt:lpwstr>
  </property>
</Properties>
</file>