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93" r:id="rId6"/>
    <p:sldId id="266" r:id="rId7"/>
    <p:sldId id="267" r:id="rId8"/>
    <p:sldId id="268" r:id="rId9"/>
    <p:sldId id="258" r:id="rId10"/>
    <p:sldId id="263" r:id="rId11"/>
    <p:sldId id="270"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65"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64" d="100"/>
          <a:sy n="64" d="100"/>
        </p:scale>
        <p:origin x="900" y="60"/>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27.08.2022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27.08.2022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docx"/><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SWOT ANALYSIS</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090287" cy="2627246"/>
          </a:xfrm>
        </p:spPr>
        <p:txBody>
          <a:bodyPr/>
          <a:lstStyle/>
          <a:p>
            <a:r>
              <a:rPr lang="en-US" dirty="0"/>
              <a:t>By</a:t>
            </a:r>
          </a:p>
          <a:p>
            <a:r>
              <a:rPr lang="en-US" dirty="0"/>
              <a:t>Dr. Raveendra Rao K</a:t>
            </a:r>
          </a:p>
          <a:p>
            <a:r>
              <a:rPr lang="en-US" dirty="0"/>
              <a:t>Manipal Institute </a:t>
            </a:r>
            <a:r>
              <a:rPr lang="en-US"/>
              <a:t>of Technology, </a:t>
            </a:r>
            <a:r>
              <a:rPr lang="en-US" dirty="0"/>
              <a:t>MAHE, Manipal</a:t>
            </a:r>
          </a:p>
          <a:p>
            <a:r>
              <a:rPr lang="en-US" dirty="0"/>
              <a:t>raveendra.rao@manipal.edu</a:t>
            </a:r>
          </a:p>
          <a:p>
            <a:endParaRPr lang="en-US" dirty="0"/>
          </a:p>
          <a:p>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E4C27E-E7E6-46F8-ABF2-486DA610AA5D}"/>
              </a:ext>
            </a:extLst>
          </p:cNvPr>
          <p:cNvSpPr>
            <a:spLocks noGrp="1"/>
          </p:cNvSpPr>
          <p:nvPr>
            <p:ph type="pic" sz="quarter" idx="14"/>
          </p:nvPr>
        </p:nvSpPr>
        <p:spPr/>
      </p:sp>
      <p:sp>
        <p:nvSpPr>
          <p:cNvPr id="3" name="Slide Number Placeholder 2">
            <a:extLst>
              <a:ext uri="{FF2B5EF4-FFF2-40B4-BE49-F238E27FC236}">
                <a16:creationId xmlns:a16="http://schemas.microsoft.com/office/drawing/2014/main" id="{DABC2651-4E3D-4DCF-BA4D-55A34B4B920E}"/>
              </a:ext>
            </a:extLst>
          </p:cNvPr>
          <p:cNvSpPr>
            <a:spLocks noGrp="1"/>
          </p:cNvSpPr>
          <p:nvPr>
            <p:ph type="sldNum" sz="quarter" idx="10"/>
          </p:nvPr>
        </p:nvSpPr>
        <p:spPr/>
        <p:txBody>
          <a:bodyPr/>
          <a:lstStyle/>
          <a:p>
            <a:fld id="{D495E168-DA5E-4888-8D8A-92B118324C14}" type="slidenum">
              <a:rPr lang="ru-RU" smtClean="0"/>
              <a:pPr/>
              <a:t>10</a:t>
            </a:fld>
            <a:endParaRPr lang="ru-RU" dirty="0"/>
          </a:p>
        </p:txBody>
      </p:sp>
      <p:graphicFrame>
        <p:nvGraphicFramePr>
          <p:cNvPr id="6" name="Object 5">
            <a:extLst>
              <a:ext uri="{FF2B5EF4-FFF2-40B4-BE49-F238E27FC236}">
                <a16:creationId xmlns:a16="http://schemas.microsoft.com/office/drawing/2014/main" id="{8D2225DC-1240-4790-83D5-7A97D76CA885}"/>
              </a:ext>
            </a:extLst>
          </p:cNvPr>
          <p:cNvGraphicFramePr>
            <a:graphicFrameLocks noChangeAspect="1"/>
          </p:cNvGraphicFramePr>
          <p:nvPr>
            <p:extLst>
              <p:ext uri="{D42A27DB-BD31-4B8C-83A1-F6EECF244321}">
                <p14:modId xmlns:p14="http://schemas.microsoft.com/office/powerpoint/2010/main" val="990266953"/>
              </p:ext>
            </p:extLst>
          </p:nvPr>
        </p:nvGraphicFramePr>
        <p:xfrm>
          <a:off x="1244184" y="1094282"/>
          <a:ext cx="9485977" cy="5141625"/>
        </p:xfrm>
        <a:graphic>
          <a:graphicData uri="http://schemas.openxmlformats.org/presentationml/2006/ole">
            <mc:AlternateContent xmlns:mc="http://schemas.openxmlformats.org/markup-compatibility/2006">
              <mc:Choice xmlns:v="urn:schemas-microsoft-com:vml" Requires="v">
                <p:oleObj name="Document" r:id="rId2" imgW="5717562" imgH="2072540" progId="Word.Document.12">
                  <p:embed/>
                </p:oleObj>
              </mc:Choice>
              <mc:Fallback>
                <p:oleObj name="Document" r:id="rId2" imgW="5717562" imgH="2072540" progId="Word.Document.12">
                  <p:embed/>
                  <p:pic>
                    <p:nvPicPr>
                      <p:cNvPr id="0" name=""/>
                      <p:cNvPicPr/>
                      <p:nvPr/>
                    </p:nvPicPr>
                    <p:blipFill>
                      <a:blip r:embed="rId3"/>
                      <a:stretch>
                        <a:fillRect/>
                      </a:stretch>
                    </p:blipFill>
                    <p:spPr>
                      <a:xfrm>
                        <a:off x="1244184" y="1094282"/>
                        <a:ext cx="9485977" cy="5141625"/>
                      </a:xfrm>
                      <a:prstGeom prst="rect">
                        <a:avLst/>
                      </a:prstGeom>
                    </p:spPr>
                  </p:pic>
                </p:oleObj>
              </mc:Fallback>
            </mc:AlternateContent>
          </a:graphicData>
        </a:graphic>
      </p:graphicFrame>
    </p:spTree>
    <p:extLst>
      <p:ext uri="{BB962C8B-B14F-4D97-AF65-F5344CB8AC3E}">
        <p14:creationId xmlns:p14="http://schemas.microsoft.com/office/powerpoint/2010/main" val="227311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6D015-A6D4-4869-A13F-649D4464530F}"/>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itle 2">
            <a:extLst>
              <a:ext uri="{FF2B5EF4-FFF2-40B4-BE49-F238E27FC236}">
                <a16:creationId xmlns:a16="http://schemas.microsoft.com/office/drawing/2014/main" id="{1E4D364E-4341-4F3D-B510-8B359D879AEF}"/>
              </a:ext>
            </a:extLst>
          </p:cNvPr>
          <p:cNvSpPr>
            <a:spLocks noGrp="1"/>
          </p:cNvSpPr>
          <p:nvPr>
            <p:ph type="title"/>
          </p:nvPr>
        </p:nvSpPr>
        <p:spPr>
          <a:xfrm>
            <a:off x="643328" y="241508"/>
            <a:ext cx="10515600" cy="879059"/>
          </a:xfrm>
        </p:spPr>
        <p:txBody>
          <a:bodyPr/>
          <a:lstStyle/>
          <a:p>
            <a:r>
              <a:rPr lang="en-IN" dirty="0"/>
              <a:t>How to Use a SWOT Analysis</a:t>
            </a:r>
          </a:p>
        </p:txBody>
      </p:sp>
      <p:sp>
        <p:nvSpPr>
          <p:cNvPr id="4" name="Content Placeholder 3">
            <a:extLst>
              <a:ext uri="{FF2B5EF4-FFF2-40B4-BE49-F238E27FC236}">
                <a16:creationId xmlns:a16="http://schemas.microsoft.com/office/drawing/2014/main" id="{21595F7B-1989-411C-85C6-C32B5A9DD365}"/>
              </a:ext>
            </a:extLst>
          </p:cNvPr>
          <p:cNvSpPr>
            <a:spLocks noGrp="1"/>
          </p:cNvSpPr>
          <p:nvPr>
            <p:ph idx="1"/>
          </p:nvPr>
        </p:nvSpPr>
        <p:spPr>
          <a:xfrm>
            <a:off x="489283" y="2285727"/>
            <a:ext cx="10515600" cy="3899207"/>
          </a:xfrm>
        </p:spPr>
        <p:txBody>
          <a:bodyPr/>
          <a:lstStyle/>
          <a:p>
            <a:pPr marL="0" indent="0" algn="just">
              <a:buNone/>
            </a:pPr>
            <a:r>
              <a:rPr lang="en-IN" b="1" dirty="0"/>
              <a:t>Internal</a:t>
            </a:r>
          </a:p>
          <a:p>
            <a:pPr marL="0" indent="0" algn="just">
              <a:buNone/>
            </a:pPr>
            <a:r>
              <a:rPr lang="en-IN" dirty="0"/>
              <a:t>What occurs within the company serves as a great source of information for the strengths and weaknesses categories of the SWOT analysis. Examples of internal factors include financial and human resources, tangible and intangible (brand name) assets, and operational efficiencies.</a:t>
            </a:r>
          </a:p>
        </p:txBody>
      </p:sp>
    </p:spTree>
    <p:extLst>
      <p:ext uri="{BB962C8B-B14F-4D97-AF65-F5344CB8AC3E}">
        <p14:creationId xmlns:p14="http://schemas.microsoft.com/office/powerpoint/2010/main" val="204765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6D015-A6D4-4869-A13F-649D4464530F}"/>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4" name="Content Placeholder 3">
            <a:extLst>
              <a:ext uri="{FF2B5EF4-FFF2-40B4-BE49-F238E27FC236}">
                <a16:creationId xmlns:a16="http://schemas.microsoft.com/office/drawing/2014/main" id="{21595F7B-1989-411C-85C6-C32B5A9DD365}"/>
              </a:ext>
            </a:extLst>
          </p:cNvPr>
          <p:cNvSpPr>
            <a:spLocks noGrp="1"/>
          </p:cNvSpPr>
          <p:nvPr>
            <p:ph idx="1"/>
          </p:nvPr>
        </p:nvSpPr>
        <p:spPr>
          <a:xfrm>
            <a:off x="489283" y="2285727"/>
            <a:ext cx="10515600" cy="3899207"/>
          </a:xfrm>
        </p:spPr>
        <p:txBody>
          <a:bodyPr/>
          <a:lstStyle/>
          <a:p>
            <a:pPr marL="0" indent="0" algn="just">
              <a:buNone/>
            </a:pPr>
            <a:r>
              <a:rPr lang="en-IN" dirty="0"/>
              <a:t>Potential questions to list internal factors are:</a:t>
            </a:r>
          </a:p>
          <a:p>
            <a:pPr algn="just"/>
            <a:r>
              <a:rPr lang="en-IN" dirty="0"/>
              <a:t>(Strength) What are we doing well?</a:t>
            </a:r>
          </a:p>
          <a:p>
            <a:pPr algn="just"/>
            <a:r>
              <a:rPr lang="en-IN" dirty="0"/>
              <a:t>(Strength) What is our strongest asset?</a:t>
            </a:r>
          </a:p>
          <a:p>
            <a:pPr algn="just"/>
            <a:r>
              <a:rPr lang="en-IN" dirty="0"/>
              <a:t>(Weakness) What are our detractors?</a:t>
            </a:r>
          </a:p>
          <a:p>
            <a:pPr algn="just"/>
            <a:r>
              <a:rPr lang="en-IN" dirty="0"/>
              <a:t>(Weakness) What are our lowest-performing product lines?</a:t>
            </a:r>
          </a:p>
        </p:txBody>
      </p:sp>
    </p:spTree>
    <p:extLst>
      <p:ext uri="{BB962C8B-B14F-4D97-AF65-F5344CB8AC3E}">
        <p14:creationId xmlns:p14="http://schemas.microsoft.com/office/powerpoint/2010/main" val="24629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6D015-A6D4-4869-A13F-649D4464530F}"/>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4" name="Content Placeholder 3">
            <a:extLst>
              <a:ext uri="{FF2B5EF4-FFF2-40B4-BE49-F238E27FC236}">
                <a16:creationId xmlns:a16="http://schemas.microsoft.com/office/drawing/2014/main" id="{21595F7B-1989-411C-85C6-C32B5A9DD365}"/>
              </a:ext>
            </a:extLst>
          </p:cNvPr>
          <p:cNvSpPr>
            <a:spLocks noGrp="1"/>
          </p:cNvSpPr>
          <p:nvPr>
            <p:ph idx="1"/>
          </p:nvPr>
        </p:nvSpPr>
        <p:spPr>
          <a:xfrm>
            <a:off x="489283" y="2285727"/>
            <a:ext cx="10515600" cy="3899207"/>
          </a:xfrm>
        </p:spPr>
        <p:txBody>
          <a:bodyPr/>
          <a:lstStyle/>
          <a:p>
            <a:pPr marL="0" indent="0" algn="just">
              <a:buNone/>
            </a:pPr>
            <a:r>
              <a:rPr lang="en-IN" b="1" dirty="0"/>
              <a:t>External</a:t>
            </a:r>
          </a:p>
          <a:p>
            <a:pPr marL="0" indent="0" algn="just">
              <a:buNone/>
            </a:pPr>
            <a:r>
              <a:rPr lang="en-IN" dirty="0"/>
              <a:t>What happens outside of the company is equally as important to the success of a company as internal factors. External influences, such as monetary policies, market changes, and access to suppliers, are categories to pull from to create a list of opportunities and weaknesses.</a:t>
            </a:r>
          </a:p>
        </p:txBody>
      </p:sp>
    </p:spTree>
    <p:extLst>
      <p:ext uri="{BB962C8B-B14F-4D97-AF65-F5344CB8AC3E}">
        <p14:creationId xmlns:p14="http://schemas.microsoft.com/office/powerpoint/2010/main" val="208868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6D015-A6D4-4869-A13F-649D4464530F}"/>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Content Placeholder 3">
            <a:extLst>
              <a:ext uri="{FF2B5EF4-FFF2-40B4-BE49-F238E27FC236}">
                <a16:creationId xmlns:a16="http://schemas.microsoft.com/office/drawing/2014/main" id="{21595F7B-1989-411C-85C6-C32B5A9DD365}"/>
              </a:ext>
            </a:extLst>
          </p:cNvPr>
          <p:cNvSpPr>
            <a:spLocks noGrp="1"/>
          </p:cNvSpPr>
          <p:nvPr>
            <p:ph idx="1"/>
          </p:nvPr>
        </p:nvSpPr>
        <p:spPr>
          <a:xfrm>
            <a:off x="489283" y="2285727"/>
            <a:ext cx="10515600" cy="3899207"/>
          </a:xfrm>
        </p:spPr>
        <p:txBody>
          <a:bodyPr/>
          <a:lstStyle/>
          <a:p>
            <a:pPr marL="0" indent="0" algn="just">
              <a:buNone/>
            </a:pPr>
            <a:r>
              <a:rPr lang="en-IN" dirty="0"/>
              <a:t>Potential questions to list external factors are:</a:t>
            </a:r>
          </a:p>
          <a:p>
            <a:pPr algn="just"/>
            <a:r>
              <a:rPr lang="en-IN" dirty="0"/>
              <a:t>(Opportunity) What trends are evident in the marketplace?</a:t>
            </a:r>
          </a:p>
          <a:p>
            <a:pPr algn="just"/>
            <a:r>
              <a:rPr lang="en-IN" dirty="0"/>
              <a:t>(Opportunity) What demographics are we not targeting?</a:t>
            </a:r>
          </a:p>
          <a:p>
            <a:pPr algn="just"/>
            <a:r>
              <a:rPr lang="en-IN" dirty="0"/>
              <a:t>(Threat) How many competitors exist, and what is their market share?</a:t>
            </a:r>
          </a:p>
          <a:p>
            <a:pPr algn="just"/>
            <a:r>
              <a:rPr lang="en-IN" dirty="0"/>
              <a:t>(Threat) Are there new regulations that potentially could harm our operations or products?</a:t>
            </a:r>
          </a:p>
        </p:txBody>
      </p:sp>
    </p:spTree>
    <p:extLst>
      <p:ext uri="{BB962C8B-B14F-4D97-AF65-F5344CB8AC3E}">
        <p14:creationId xmlns:p14="http://schemas.microsoft.com/office/powerpoint/2010/main" val="419227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96D015-A6D4-4869-A13F-649D4464530F}"/>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4" name="Content Placeholder 3">
            <a:extLst>
              <a:ext uri="{FF2B5EF4-FFF2-40B4-BE49-F238E27FC236}">
                <a16:creationId xmlns:a16="http://schemas.microsoft.com/office/drawing/2014/main" id="{21595F7B-1989-411C-85C6-C32B5A9DD365}"/>
              </a:ext>
            </a:extLst>
          </p:cNvPr>
          <p:cNvSpPr>
            <a:spLocks noGrp="1"/>
          </p:cNvSpPr>
          <p:nvPr>
            <p:ph idx="1"/>
          </p:nvPr>
        </p:nvSpPr>
        <p:spPr>
          <a:xfrm>
            <a:off x="489283" y="2285727"/>
            <a:ext cx="10240880" cy="3899207"/>
          </a:xfrm>
        </p:spPr>
        <p:txBody>
          <a:bodyPr/>
          <a:lstStyle/>
          <a:p>
            <a:pPr marL="0" indent="0" algn="ctr">
              <a:buNone/>
            </a:pPr>
            <a:r>
              <a:rPr lang="en-US" b="1" dirty="0"/>
              <a:t>NOTE</a:t>
            </a:r>
          </a:p>
          <a:p>
            <a:pPr marL="0" indent="0" algn="ctr">
              <a:buNone/>
            </a:pPr>
            <a:endParaRPr lang="en-US" b="1" dirty="0"/>
          </a:p>
          <a:p>
            <a:pPr marL="0" indent="0" algn="ctr">
              <a:buNone/>
            </a:pPr>
            <a:r>
              <a:rPr lang="en-US" sz="3200" b="1" dirty="0"/>
              <a:t>SWOT is a technique of understanding/analyzing and is not a ‘Prescription’</a:t>
            </a:r>
            <a:endParaRPr lang="en-IN" sz="3200" b="1" dirty="0"/>
          </a:p>
        </p:txBody>
      </p:sp>
    </p:spTree>
    <p:extLst>
      <p:ext uri="{BB962C8B-B14F-4D97-AF65-F5344CB8AC3E}">
        <p14:creationId xmlns:p14="http://schemas.microsoft.com/office/powerpoint/2010/main" val="199295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F7BFF1-D9CF-4B40-A6C4-4AD32B59DA78}"/>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3" name="Title 2">
            <a:extLst>
              <a:ext uri="{FF2B5EF4-FFF2-40B4-BE49-F238E27FC236}">
                <a16:creationId xmlns:a16="http://schemas.microsoft.com/office/drawing/2014/main" id="{0447CA7C-841C-4A22-B69E-0597918CAF07}"/>
              </a:ext>
            </a:extLst>
          </p:cNvPr>
          <p:cNvSpPr>
            <a:spLocks noGrp="1"/>
          </p:cNvSpPr>
          <p:nvPr>
            <p:ph type="title"/>
          </p:nvPr>
        </p:nvSpPr>
        <p:spPr/>
        <p:txBody>
          <a:bodyPr/>
          <a:lstStyle/>
          <a:p>
            <a:r>
              <a:rPr lang="en-IN" dirty="0"/>
              <a:t>Personal SWOT Analysis</a:t>
            </a:r>
          </a:p>
        </p:txBody>
      </p:sp>
      <p:sp>
        <p:nvSpPr>
          <p:cNvPr id="4" name="Content Placeholder 3">
            <a:extLst>
              <a:ext uri="{FF2B5EF4-FFF2-40B4-BE49-F238E27FC236}">
                <a16:creationId xmlns:a16="http://schemas.microsoft.com/office/drawing/2014/main" id="{13B99620-9EA2-4FFF-80D5-8550FA86B25C}"/>
              </a:ext>
            </a:extLst>
          </p:cNvPr>
          <p:cNvSpPr>
            <a:spLocks noGrp="1"/>
          </p:cNvSpPr>
          <p:nvPr>
            <p:ph idx="1"/>
          </p:nvPr>
        </p:nvSpPr>
        <p:spPr/>
        <p:txBody>
          <a:bodyPr>
            <a:normAutofit/>
          </a:bodyPr>
          <a:lstStyle/>
          <a:p>
            <a:pPr marL="0" indent="0" algn="just">
              <a:buNone/>
            </a:pPr>
            <a:r>
              <a:rPr lang="en-IN" dirty="0"/>
              <a:t>Personal assessment of an individual’s Strengths, Weaknesses, Opportunities and Threats.</a:t>
            </a:r>
          </a:p>
          <a:p>
            <a:pPr marL="0" indent="0" algn="just">
              <a:buNone/>
            </a:pPr>
            <a:r>
              <a:rPr lang="en-IN" dirty="0"/>
              <a:t>Inward look at:</a:t>
            </a:r>
          </a:p>
          <a:p>
            <a:pPr marL="0" indent="0" algn="just">
              <a:buNone/>
            </a:pPr>
            <a:r>
              <a:rPr lang="en-IN" dirty="0"/>
              <a:t>– What makes a person valuable</a:t>
            </a:r>
          </a:p>
          <a:p>
            <a:pPr marL="0" indent="0" algn="just">
              <a:buNone/>
            </a:pPr>
            <a:r>
              <a:rPr lang="en-IN" dirty="0"/>
              <a:t>– What areas need to be worked on</a:t>
            </a:r>
          </a:p>
          <a:p>
            <a:pPr marL="0" indent="0" algn="just">
              <a:buNone/>
            </a:pPr>
            <a:r>
              <a:rPr lang="en-IN" dirty="0"/>
              <a:t>– What things a person can take advantage of</a:t>
            </a:r>
          </a:p>
          <a:p>
            <a:pPr marL="0" indent="0" algn="just">
              <a:buNone/>
            </a:pPr>
            <a:r>
              <a:rPr lang="en-IN" dirty="0"/>
              <a:t>– What threatens their ability to take advantage of opportunities</a:t>
            </a:r>
          </a:p>
        </p:txBody>
      </p:sp>
    </p:spTree>
    <p:extLst>
      <p:ext uri="{BB962C8B-B14F-4D97-AF65-F5344CB8AC3E}">
        <p14:creationId xmlns:p14="http://schemas.microsoft.com/office/powerpoint/2010/main" val="28345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C322F5-DA88-4049-B02B-D40589E73DFA}"/>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3" name="Title 2">
            <a:extLst>
              <a:ext uri="{FF2B5EF4-FFF2-40B4-BE49-F238E27FC236}">
                <a16:creationId xmlns:a16="http://schemas.microsoft.com/office/drawing/2014/main" id="{801EA9BE-3DF6-470C-A033-908F9F4C02E8}"/>
              </a:ext>
            </a:extLst>
          </p:cNvPr>
          <p:cNvSpPr>
            <a:spLocks noGrp="1"/>
          </p:cNvSpPr>
          <p:nvPr>
            <p:ph type="title"/>
          </p:nvPr>
        </p:nvSpPr>
        <p:spPr/>
        <p:txBody>
          <a:bodyPr/>
          <a:lstStyle/>
          <a:p>
            <a:r>
              <a:rPr lang="en-IN" dirty="0"/>
              <a:t>How Can it Help?</a:t>
            </a:r>
          </a:p>
        </p:txBody>
      </p:sp>
      <p:sp>
        <p:nvSpPr>
          <p:cNvPr id="4" name="Content Placeholder 3">
            <a:extLst>
              <a:ext uri="{FF2B5EF4-FFF2-40B4-BE49-F238E27FC236}">
                <a16:creationId xmlns:a16="http://schemas.microsoft.com/office/drawing/2014/main" id="{298B79BE-7852-4940-A03E-31AF1BE47344}"/>
              </a:ext>
            </a:extLst>
          </p:cNvPr>
          <p:cNvSpPr>
            <a:spLocks noGrp="1"/>
          </p:cNvSpPr>
          <p:nvPr>
            <p:ph idx="1"/>
          </p:nvPr>
        </p:nvSpPr>
        <p:spPr>
          <a:xfrm>
            <a:off x="239842" y="2277755"/>
            <a:ext cx="11113957" cy="3899207"/>
          </a:xfrm>
        </p:spPr>
        <p:txBody>
          <a:bodyPr/>
          <a:lstStyle/>
          <a:p>
            <a:pPr algn="just"/>
            <a:r>
              <a:rPr lang="en-IN" dirty="0"/>
              <a:t>Helps identify personal, managerial, educational, technical strengths &amp; weaknesses</a:t>
            </a:r>
          </a:p>
          <a:p>
            <a:pPr algn="just"/>
            <a:r>
              <a:rPr lang="en-IN" dirty="0"/>
              <a:t>Helps identify missing links in their career chain</a:t>
            </a:r>
          </a:p>
          <a:p>
            <a:pPr algn="just"/>
            <a:r>
              <a:rPr lang="en-IN" dirty="0"/>
              <a:t>Helps identify positions/functions in which people can excel and which they need additional training</a:t>
            </a:r>
          </a:p>
        </p:txBody>
      </p:sp>
    </p:spTree>
    <p:extLst>
      <p:ext uri="{BB962C8B-B14F-4D97-AF65-F5344CB8AC3E}">
        <p14:creationId xmlns:p14="http://schemas.microsoft.com/office/powerpoint/2010/main" val="336341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27D3B3-5D02-4055-8A98-4AF4CC20D6C7}"/>
              </a:ext>
            </a:extLst>
          </p:cNvPr>
          <p:cNvSpPr>
            <a:spLocks noGrp="1"/>
          </p:cNvSpPr>
          <p:nvPr>
            <p:ph type="sldNum" sz="quarter" idx="10"/>
          </p:nvPr>
        </p:nvSpPr>
        <p:spPr/>
        <p:txBody>
          <a:bodyPr/>
          <a:lstStyle/>
          <a:p>
            <a:fld id="{D495E168-DA5E-4888-8D8A-92B118324C14}" type="slidenum">
              <a:rPr lang="ru-RU" smtClean="0"/>
              <a:pPr/>
              <a:t>18</a:t>
            </a:fld>
            <a:endParaRPr lang="ru-RU" dirty="0"/>
          </a:p>
        </p:txBody>
      </p:sp>
      <p:sp>
        <p:nvSpPr>
          <p:cNvPr id="3" name="Title 2">
            <a:extLst>
              <a:ext uri="{FF2B5EF4-FFF2-40B4-BE49-F238E27FC236}">
                <a16:creationId xmlns:a16="http://schemas.microsoft.com/office/drawing/2014/main" id="{4B69C49D-60AE-49EA-8AE5-B09765CE3B64}"/>
              </a:ext>
            </a:extLst>
          </p:cNvPr>
          <p:cNvSpPr>
            <a:spLocks noGrp="1"/>
          </p:cNvSpPr>
          <p:nvPr>
            <p:ph type="title"/>
          </p:nvPr>
        </p:nvSpPr>
        <p:spPr/>
        <p:txBody>
          <a:bodyPr/>
          <a:lstStyle/>
          <a:p>
            <a:r>
              <a:rPr lang="en-IN" dirty="0"/>
              <a:t>How should it be conducted?</a:t>
            </a:r>
          </a:p>
        </p:txBody>
      </p:sp>
      <p:sp>
        <p:nvSpPr>
          <p:cNvPr id="4" name="Content Placeholder 3">
            <a:extLst>
              <a:ext uri="{FF2B5EF4-FFF2-40B4-BE49-F238E27FC236}">
                <a16:creationId xmlns:a16="http://schemas.microsoft.com/office/drawing/2014/main" id="{D723CB1D-2BC8-4E44-AB5F-37F5023E8512}"/>
              </a:ext>
            </a:extLst>
          </p:cNvPr>
          <p:cNvSpPr>
            <a:spLocks noGrp="1"/>
          </p:cNvSpPr>
          <p:nvPr>
            <p:ph idx="1"/>
          </p:nvPr>
        </p:nvSpPr>
        <p:spPr/>
        <p:txBody>
          <a:bodyPr>
            <a:normAutofit/>
          </a:bodyPr>
          <a:lstStyle/>
          <a:p>
            <a:pPr marL="0" indent="0">
              <a:buNone/>
            </a:pPr>
            <a:r>
              <a:rPr lang="en-IN" b="1" dirty="0"/>
              <a:t>YOU</a:t>
            </a:r>
          </a:p>
          <a:p>
            <a:pPr marL="0" indent="0">
              <a:buNone/>
            </a:pPr>
            <a:r>
              <a:rPr lang="en-IN" sz="2400" dirty="0"/>
              <a:t>– Identify your strengths, weaknesses, opportunities, perceived threats</a:t>
            </a:r>
          </a:p>
          <a:p>
            <a:pPr marL="0" indent="0">
              <a:buNone/>
            </a:pPr>
            <a:r>
              <a:rPr lang="en-IN" b="1" dirty="0"/>
              <a:t>Friend/Family/Work Associate</a:t>
            </a:r>
          </a:p>
          <a:p>
            <a:pPr marL="0" indent="0">
              <a:buNone/>
            </a:pPr>
            <a:r>
              <a:rPr lang="en-IN" sz="2400" dirty="0"/>
              <a:t>– Identifies your strengths, weaknesses, opportunities, perceived threats</a:t>
            </a:r>
          </a:p>
          <a:p>
            <a:pPr marL="0" indent="0">
              <a:buNone/>
            </a:pPr>
            <a:r>
              <a:rPr lang="en-IN" b="1" dirty="0"/>
              <a:t>COMPARE</a:t>
            </a:r>
          </a:p>
          <a:p>
            <a:pPr marL="0" indent="0">
              <a:buNone/>
            </a:pPr>
            <a:r>
              <a:rPr lang="en-IN" dirty="0"/>
              <a:t>– </a:t>
            </a:r>
            <a:r>
              <a:rPr lang="en-IN" sz="2400" dirty="0"/>
              <a:t>Compare your assessment to their assessment</a:t>
            </a:r>
          </a:p>
        </p:txBody>
      </p:sp>
    </p:spTree>
    <p:extLst>
      <p:ext uri="{BB962C8B-B14F-4D97-AF65-F5344CB8AC3E}">
        <p14:creationId xmlns:p14="http://schemas.microsoft.com/office/powerpoint/2010/main" val="17156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5BFADD-1A07-40B6-A6C7-206876608A6E}"/>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3" name="Title 2">
            <a:extLst>
              <a:ext uri="{FF2B5EF4-FFF2-40B4-BE49-F238E27FC236}">
                <a16:creationId xmlns:a16="http://schemas.microsoft.com/office/drawing/2014/main" id="{C2F72A3A-AF1E-4569-9E3B-13CD37CF671C}"/>
              </a:ext>
            </a:extLst>
          </p:cNvPr>
          <p:cNvSpPr>
            <a:spLocks noGrp="1"/>
          </p:cNvSpPr>
          <p:nvPr>
            <p:ph type="title"/>
          </p:nvPr>
        </p:nvSpPr>
        <p:spPr/>
        <p:txBody>
          <a:bodyPr/>
          <a:lstStyle/>
          <a:p>
            <a:r>
              <a:rPr lang="en-IN" dirty="0"/>
              <a:t>Friend/Family/Work Associate</a:t>
            </a:r>
          </a:p>
        </p:txBody>
      </p:sp>
      <p:sp>
        <p:nvSpPr>
          <p:cNvPr id="4" name="Content Placeholder 3">
            <a:extLst>
              <a:ext uri="{FF2B5EF4-FFF2-40B4-BE49-F238E27FC236}">
                <a16:creationId xmlns:a16="http://schemas.microsoft.com/office/drawing/2014/main" id="{67D33472-8A3B-4BE8-BDC7-33A65B521120}"/>
              </a:ext>
            </a:extLst>
          </p:cNvPr>
          <p:cNvSpPr>
            <a:spLocks noGrp="1"/>
          </p:cNvSpPr>
          <p:nvPr>
            <p:ph idx="1"/>
          </p:nvPr>
        </p:nvSpPr>
        <p:spPr/>
        <p:txBody>
          <a:bodyPr/>
          <a:lstStyle/>
          <a:p>
            <a:r>
              <a:rPr lang="en-IN" dirty="0"/>
              <a:t>Someone you trust</a:t>
            </a:r>
          </a:p>
          <a:p>
            <a:r>
              <a:rPr lang="en-IN" dirty="0"/>
              <a:t>Someone whose opinion you value</a:t>
            </a:r>
          </a:p>
          <a:p>
            <a:r>
              <a:rPr lang="en-IN" dirty="0"/>
              <a:t>Someone who can and will be honest with you</a:t>
            </a:r>
          </a:p>
          <a:p>
            <a:r>
              <a:rPr lang="en-IN" dirty="0"/>
              <a:t>Someone who you will listen to</a:t>
            </a:r>
          </a:p>
          <a:p>
            <a:r>
              <a:rPr lang="en-IN" dirty="0"/>
              <a:t>Someone you will take constructive criticism from</a:t>
            </a:r>
          </a:p>
        </p:txBody>
      </p:sp>
    </p:spTree>
    <p:extLst>
      <p:ext uri="{BB962C8B-B14F-4D97-AF65-F5344CB8AC3E}">
        <p14:creationId xmlns:p14="http://schemas.microsoft.com/office/powerpoint/2010/main" val="39764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693686D-EBE3-41D4-A01B-FDDDCB5D4195}"/>
              </a:ext>
            </a:extLst>
          </p:cNvPr>
          <p:cNvSpPr>
            <a:spLocks noGrp="1"/>
          </p:cNvSpPr>
          <p:nvPr>
            <p:ph type="pic" sz="quarter" idx="14"/>
          </p:nvPr>
        </p:nvSpPr>
        <p:spPr/>
      </p:sp>
      <p:sp>
        <p:nvSpPr>
          <p:cNvPr id="3" name="Title 2">
            <a:extLst>
              <a:ext uri="{FF2B5EF4-FFF2-40B4-BE49-F238E27FC236}">
                <a16:creationId xmlns:a16="http://schemas.microsoft.com/office/drawing/2014/main" id="{0B64545E-B870-4103-B56A-708953EEEB5A}"/>
              </a:ext>
            </a:extLst>
          </p:cNvPr>
          <p:cNvSpPr>
            <a:spLocks noGrp="1"/>
          </p:cNvSpPr>
          <p:nvPr>
            <p:ph type="title"/>
          </p:nvPr>
        </p:nvSpPr>
        <p:spPr/>
        <p:txBody>
          <a:bodyPr>
            <a:normAutofit fontScale="90000"/>
          </a:bodyPr>
          <a:lstStyle/>
          <a:p>
            <a:r>
              <a:rPr lang="en-US" dirty="0"/>
              <a:t>Presentation flow</a:t>
            </a:r>
            <a:endParaRPr lang="en-IN" dirty="0"/>
          </a:p>
        </p:txBody>
      </p:sp>
      <p:sp>
        <p:nvSpPr>
          <p:cNvPr id="4" name="Slide Number Placeholder 3">
            <a:extLst>
              <a:ext uri="{FF2B5EF4-FFF2-40B4-BE49-F238E27FC236}">
                <a16:creationId xmlns:a16="http://schemas.microsoft.com/office/drawing/2014/main" id="{A2837C6D-C711-405F-B39A-766F360F076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5" name="Text Placeholder 4">
            <a:extLst>
              <a:ext uri="{FF2B5EF4-FFF2-40B4-BE49-F238E27FC236}">
                <a16:creationId xmlns:a16="http://schemas.microsoft.com/office/drawing/2014/main" id="{BA2775C3-B638-47B8-9E30-12E4784B2D1F}"/>
              </a:ext>
            </a:extLst>
          </p:cNvPr>
          <p:cNvSpPr>
            <a:spLocks noGrp="1"/>
          </p:cNvSpPr>
          <p:nvPr>
            <p:ph type="body" sz="quarter" idx="13"/>
          </p:nvPr>
        </p:nvSpPr>
        <p:spPr>
          <a:xfrm>
            <a:off x="1" y="2225392"/>
            <a:ext cx="6265888" cy="2816699"/>
          </a:xfrm>
        </p:spPr>
        <p:txBody>
          <a:bodyPr>
            <a:normAutofit/>
          </a:bodyPr>
          <a:lstStyle/>
          <a:p>
            <a:pPr marL="342900" indent="-342900">
              <a:buFont typeface="Arial" panose="020B0604020202020204" pitchFamily="34" charset="0"/>
              <a:buChar char="•"/>
            </a:pPr>
            <a:r>
              <a:rPr lang="en-US" b="1" dirty="0"/>
              <a:t>Business environments</a:t>
            </a:r>
          </a:p>
          <a:p>
            <a:pPr marL="342900" indent="-342900">
              <a:buFont typeface="Arial" panose="020B0604020202020204" pitchFamily="34" charset="0"/>
              <a:buChar char="•"/>
            </a:pPr>
            <a:r>
              <a:rPr lang="en-US" b="1" dirty="0"/>
              <a:t>Analyzing various environment- Techniques</a:t>
            </a:r>
          </a:p>
          <a:p>
            <a:pPr marL="342900" indent="-342900">
              <a:buFont typeface="Arial" panose="020B0604020202020204" pitchFamily="34" charset="0"/>
              <a:buChar char="•"/>
            </a:pPr>
            <a:r>
              <a:rPr lang="en-US" b="1" dirty="0"/>
              <a:t>SWOT</a:t>
            </a:r>
          </a:p>
          <a:p>
            <a:pPr marL="342900" indent="-342900">
              <a:buFont typeface="Arial" panose="020B0604020202020204" pitchFamily="34" charset="0"/>
              <a:buChar char="•"/>
            </a:pPr>
            <a:r>
              <a:rPr lang="en-US" b="1" dirty="0"/>
              <a:t>Cases</a:t>
            </a:r>
          </a:p>
          <a:p>
            <a:pPr marL="342900" indent="-342900">
              <a:buFont typeface="Arial" panose="020B0604020202020204" pitchFamily="34" charset="0"/>
              <a:buChar char="•"/>
            </a:pPr>
            <a:r>
              <a:rPr lang="en-US" b="1" dirty="0"/>
              <a:t>Personal SWOT</a:t>
            </a:r>
          </a:p>
          <a:p>
            <a:pPr marL="342900" indent="-342900">
              <a:buFont typeface="Arial" panose="020B0604020202020204" pitchFamily="34" charset="0"/>
              <a:buChar char="•"/>
            </a:pPr>
            <a:r>
              <a:rPr lang="en-US" b="1" dirty="0"/>
              <a:t>Exercise</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1304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35851-0E76-4BB4-87B7-A3C7E437B4B7}"/>
              </a:ext>
            </a:extLst>
          </p:cNvPr>
          <p:cNvSpPr>
            <a:spLocks noGrp="1"/>
          </p:cNvSpPr>
          <p:nvPr>
            <p:ph type="sldNum" sz="quarter" idx="10"/>
          </p:nvPr>
        </p:nvSpPr>
        <p:spPr/>
        <p:txBody>
          <a:bodyPr/>
          <a:lstStyle/>
          <a:p>
            <a:fld id="{D495E168-DA5E-4888-8D8A-92B118324C14}" type="slidenum">
              <a:rPr lang="ru-RU" smtClean="0"/>
              <a:pPr/>
              <a:t>20</a:t>
            </a:fld>
            <a:endParaRPr lang="ru-RU" dirty="0"/>
          </a:p>
        </p:txBody>
      </p:sp>
      <p:sp>
        <p:nvSpPr>
          <p:cNvPr id="3" name="Title 2">
            <a:extLst>
              <a:ext uri="{FF2B5EF4-FFF2-40B4-BE49-F238E27FC236}">
                <a16:creationId xmlns:a16="http://schemas.microsoft.com/office/drawing/2014/main" id="{5D899E61-44C2-4F8D-A708-B3B28483E589}"/>
              </a:ext>
            </a:extLst>
          </p:cNvPr>
          <p:cNvSpPr>
            <a:spLocks noGrp="1"/>
          </p:cNvSpPr>
          <p:nvPr>
            <p:ph type="title"/>
          </p:nvPr>
        </p:nvSpPr>
        <p:spPr/>
        <p:txBody>
          <a:bodyPr/>
          <a:lstStyle/>
          <a:p>
            <a:r>
              <a:rPr lang="en-US" dirty="0"/>
              <a:t>SWOT</a:t>
            </a:r>
            <a:endParaRPr lang="en-IN" dirty="0"/>
          </a:p>
        </p:txBody>
      </p:sp>
      <p:sp>
        <p:nvSpPr>
          <p:cNvPr id="4" name="Content Placeholder 3">
            <a:extLst>
              <a:ext uri="{FF2B5EF4-FFF2-40B4-BE49-F238E27FC236}">
                <a16:creationId xmlns:a16="http://schemas.microsoft.com/office/drawing/2014/main" id="{6E9B7197-96B4-4ACA-9AFE-22CA5CC3E455}"/>
              </a:ext>
            </a:extLst>
          </p:cNvPr>
          <p:cNvSpPr>
            <a:spLocks noGrp="1"/>
          </p:cNvSpPr>
          <p:nvPr>
            <p:ph idx="1"/>
          </p:nvPr>
        </p:nvSpPr>
        <p:spPr>
          <a:xfrm>
            <a:off x="838200" y="2038663"/>
            <a:ext cx="10515600" cy="4138300"/>
          </a:xfrm>
        </p:spPr>
        <p:txBody>
          <a:bodyPr>
            <a:normAutofit/>
          </a:bodyPr>
          <a:lstStyle/>
          <a:p>
            <a:pPr marL="0" indent="0">
              <a:buNone/>
            </a:pPr>
            <a:endParaRPr lang="en-IN" dirty="0"/>
          </a:p>
          <a:p>
            <a:pPr marL="0" indent="0">
              <a:buNone/>
            </a:pPr>
            <a:r>
              <a:rPr lang="en-IN" b="1" dirty="0"/>
              <a:t>Strength</a:t>
            </a:r>
          </a:p>
          <a:p>
            <a:pPr marL="0" indent="0">
              <a:buNone/>
            </a:pPr>
            <a:r>
              <a:rPr lang="en-IN" dirty="0"/>
              <a:t>– Internal positive aspects that are under your control.</a:t>
            </a:r>
          </a:p>
          <a:p>
            <a:pPr marL="0" indent="0">
              <a:buNone/>
            </a:pPr>
            <a:r>
              <a:rPr lang="en-IN" dirty="0"/>
              <a:t>(i.e. Things you are really good at, value you have to offer, etc.)</a:t>
            </a:r>
          </a:p>
          <a:p>
            <a:pPr marL="0" indent="0">
              <a:buNone/>
            </a:pPr>
            <a:r>
              <a:rPr lang="en-IN" b="1" dirty="0"/>
              <a:t>Weakness</a:t>
            </a:r>
          </a:p>
          <a:p>
            <a:pPr marL="0" indent="0">
              <a:buNone/>
            </a:pPr>
            <a:r>
              <a:rPr lang="en-IN" dirty="0"/>
              <a:t>– Internal negative aspects that are under your control and that you can improve. (i.e. lack of experience, limited knowledge, etc.)</a:t>
            </a:r>
          </a:p>
        </p:txBody>
      </p:sp>
    </p:spTree>
    <p:extLst>
      <p:ext uri="{BB962C8B-B14F-4D97-AF65-F5344CB8AC3E}">
        <p14:creationId xmlns:p14="http://schemas.microsoft.com/office/powerpoint/2010/main" val="79773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957051-5751-46FE-B16E-F70D300E8A89}"/>
              </a:ext>
            </a:extLst>
          </p:cNvPr>
          <p:cNvSpPr>
            <a:spLocks noGrp="1"/>
          </p:cNvSpPr>
          <p:nvPr>
            <p:ph type="sldNum" sz="quarter" idx="10"/>
          </p:nvPr>
        </p:nvSpPr>
        <p:spPr/>
        <p:txBody>
          <a:bodyPr/>
          <a:lstStyle/>
          <a:p>
            <a:fld id="{D495E168-DA5E-4888-8D8A-92B118324C14}" type="slidenum">
              <a:rPr lang="ru-RU" smtClean="0"/>
              <a:pPr/>
              <a:t>21</a:t>
            </a:fld>
            <a:endParaRPr lang="ru-RU" dirty="0"/>
          </a:p>
        </p:txBody>
      </p:sp>
      <p:sp>
        <p:nvSpPr>
          <p:cNvPr id="4" name="Content Placeholder 3">
            <a:extLst>
              <a:ext uri="{FF2B5EF4-FFF2-40B4-BE49-F238E27FC236}">
                <a16:creationId xmlns:a16="http://schemas.microsoft.com/office/drawing/2014/main" id="{C8CDAEC9-D2BC-43FA-AF75-4804C5F99095}"/>
              </a:ext>
            </a:extLst>
          </p:cNvPr>
          <p:cNvSpPr>
            <a:spLocks noGrp="1"/>
          </p:cNvSpPr>
          <p:nvPr>
            <p:ph idx="1"/>
          </p:nvPr>
        </p:nvSpPr>
        <p:spPr/>
        <p:txBody>
          <a:bodyPr>
            <a:normAutofit/>
          </a:bodyPr>
          <a:lstStyle/>
          <a:p>
            <a:pPr marL="0" indent="0">
              <a:buNone/>
            </a:pPr>
            <a:r>
              <a:rPr lang="en-IN" b="1" dirty="0"/>
              <a:t>Opportunities</a:t>
            </a:r>
          </a:p>
          <a:p>
            <a:pPr marL="0" indent="0">
              <a:buNone/>
            </a:pPr>
            <a:r>
              <a:rPr lang="en-IN" dirty="0"/>
              <a:t>– Positive external conditions that are not under your control but which you may be able to take advantage.</a:t>
            </a:r>
          </a:p>
          <a:p>
            <a:pPr marL="0" indent="0">
              <a:buNone/>
            </a:pPr>
            <a:r>
              <a:rPr lang="en-IN" dirty="0"/>
              <a:t>(i.e. Company growth, field shortage, etc.)</a:t>
            </a:r>
          </a:p>
          <a:p>
            <a:pPr marL="0" indent="0">
              <a:buNone/>
            </a:pPr>
            <a:r>
              <a:rPr lang="en-IN" b="1" dirty="0"/>
              <a:t>Threats</a:t>
            </a:r>
          </a:p>
          <a:p>
            <a:pPr marL="0" indent="0">
              <a:buNone/>
            </a:pPr>
            <a:r>
              <a:rPr lang="en-IN" dirty="0"/>
              <a:t>– Negative external conditions that are not under your control but the effect of which you may be able to lessen. (i.e. field obsolescence, competition, etc.)</a:t>
            </a:r>
          </a:p>
        </p:txBody>
      </p:sp>
    </p:spTree>
    <p:extLst>
      <p:ext uri="{BB962C8B-B14F-4D97-AF65-F5344CB8AC3E}">
        <p14:creationId xmlns:p14="http://schemas.microsoft.com/office/powerpoint/2010/main" val="341398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5127F-9130-41F6-9946-B7C7CC0B01BB}"/>
              </a:ext>
            </a:extLst>
          </p:cNvPr>
          <p:cNvSpPr>
            <a:spLocks noGrp="1"/>
          </p:cNvSpPr>
          <p:nvPr>
            <p:ph type="sldNum" sz="quarter" idx="10"/>
          </p:nvPr>
        </p:nvSpPr>
        <p:spPr/>
        <p:txBody>
          <a:bodyPr/>
          <a:lstStyle/>
          <a:p>
            <a:fld id="{D495E168-DA5E-4888-8D8A-92B118324C14}" type="slidenum">
              <a:rPr lang="ru-RU" smtClean="0"/>
              <a:pPr/>
              <a:t>22</a:t>
            </a:fld>
            <a:endParaRPr lang="ru-RU" dirty="0"/>
          </a:p>
        </p:txBody>
      </p:sp>
      <p:graphicFrame>
        <p:nvGraphicFramePr>
          <p:cNvPr id="5" name="Table 5">
            <a:extLst>
              <a:ext uri="{FF2B5EF4-FFF2-40B4-BE49-F238E27FC236}">
                <a16:creationId xmlns:a16="http://schemas.microsoft.com/office/drawing/2014/main" id="{21657990-80C4-4D5D-B361-9D2AC44FB3A1}"/>
              </a:ext>
            </a:extLst>
          </p:cNvPr>
          <p:cNvGraphicFramePr>
            <a:graphicFrameLocks noGrp="1"/>
          </p:cNvGraphicFramePr>
          <p:nvPr>
            <p:ph idx="1"/>
            <p:extLst>
              <p:ext uri="{D42A27DB-BD31-4B8C-83A1-F6EECF244321}">
                <p14:modId xmlns:p14="http://schemas.microsoft.com/office/powerpoint/2010/main" val="2450059346"/>
              </p:ext>
            </p:extLst>
          </p:nvPr>
        </p:nvGraphicFramePr>
        <p:xfrm>
          <a:off x="838200" y="2278062"/>
          <a:ext cx="10515600" cy="4113503"/>
        </p:xfrm>
        <a:graphic>
          <a:graphicData uri="http://schemas.openxmlformats.org/drawingml/2006/table">
            <a:tbl>
              <a:tblPr firstRow="1" bandRow="1">
                <a:tableStyleId>{9DCAF9ED-07DC-4A11-8D7F-57B35C25682E}</a:tableStyleId>
              </a:tblPr>
              <a:tblGrid>
                <a:gridCol w="10515600">
                  <a:extLst>
                    <a:ext uri="{9D8B030D-6E8A-4147-A177-3AD203B41FA5}">
                      <a16:colId xmlns:a16="http://schemas.microsoft.com/office/drawing/2014/main" val="3947817285"/>
                    </a:ext>
                  </a:extLst>
                </a:gridCol>
              </a:tblGrid>
              <a:tr h="1874213">
                <a:tc>
                  <a:txBody>
                    <a:bodyPr/>
                    <a:lstStyle/>
                    <a:p>
                      <a:pPr marL="0" algn="l" defTabSz="914400" rtl="0" eaLnBrk="1" latinLnBrk="0" hangingPunct="1"/>
                      <a:r>
                        <a:rPr lang="en-US" sz="2800" b="1" kern="1200" dirty="0">
                          <a:solidFill>
                            <a:schemeClr val="lt1"/>
                          </a:solidFill>
                          <a:latin typeface="+mn-lt"/>
                          <a:ea typeface="+mn-ea"/>
                          <a:cs typeface="+mn-cs"/>
                        </a:rPr>
                        <a:t>Strengths                                       </a:t>
                      </a:r>
                      <a:r>
                        <a:rPr lang="en-US" sz="2800" dirty="0"/>
                        <a:t>Weaknesses</a:t>
                      </a:r>
                    </a:p>
                    <a:p>
                      <a:r>
                        <a:rPr lang="en-US" dirty="0"/>
                        <a:t>(Internal Assessment)</a:t>
                      </a:r>
                      <a:endParaRPr lang="en-IN" dirty="0"/>
                    </a:p>
                  </a:txBody>
                  <a:tcPr/>
                </a:tc>
                <a:extLst>
                  <a:ext uri="{0D108BD9-81ED-4DB2-BD59-A6C34878D82A}">
                    <a16:rowId xmlns:a16="http://schemas.microsoft.com/office/drawing/2014/main" val="2947784303"/>
                  </a:ext>
                </a:extLst>
              </a:tr>
              <a:tr h="2239290">
                <a:tc>
                  <a:txBody>
                    <a:bodyPr/>
                    <a:lstStyle/>
                    <a:p>
                      <a:r>
                        <a:rPr lang="en-US" sz="2800" b="1" dirty="0">
                          <a:solidFill>
                            <a:srgbClr val="002060"/>
                          </a:solidFill>
                        </a:rPr>
                        <a:t>Opportunities                                 </a:t>
                      </a:r>
                      <a:r>
                        <a:rPr lang="en-US" sz="2800" b="1" kern="1200" dirty="0">
                          <a:solidFill>
                            <a:srgbClr val="002060"/>
                          </a:solidFill>
                          <a:latin typeface="+mn-lt"/>
                          <a:ea typeface="+mn-ea"/>
                          <a:cs typeface="+mn-cs"/>
                        </a:rPr>
                        <a:t>Threats</a:t>
                      </a:r>
                    </a:p>
                    <a:p>
                      <a:r>
                        <a:rPr lang="en-US" dirty="0"/>
                        <a:t>(External assessment of your career, job, targets </a:t>
                      </a:r>
                      <a:r>
                        <a:rPr lang="en-US" dirty="0" err="1"/>
                        <a:t>etc</a:t>
                      </a:r>
                      <a:r>
                        <a:rPr lang="en-US" dirty="0"/>
                        <a:t>)</a:t>
                      </a:r>
                      <a:endParaRPr lang="en-IN" dirty="0"/>
                    </a:p>
                  </a:txBody>
                  <a:tcPr/>
                </a:tc>
                <a:extLst>
                  <a:ext uri="{0D108BD9-81ED-4DB2-BD59-A6C34878D82A}">
                    <a16:rowId xmlns:a16="http://schemas.microsoft.com/office/drawing/2014/main" val="3614707018"/>
                  </a:ext>
                </a:extLst>
              </a:tr>
            </a:tbl>
          </a:graphicData>
        </a:graphic>
      </p:graphicFrame>
    </p:spTree>
    <p:extLst>
      <p:ext uri="{BB962C8B-B14F-4D97-AF65-F5344CB8AC3E}">
        <p14:creationId xmlns:p14="http://schemas.microsoft.com/office/powerpoint/2010/main" val="174171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7856E6-7D1A-4445-94C4-E08585473B5C}"/>
              </a:ext>
            </a:extLst>
          </p:cNvPr>
          <p:cNvSpPr>
            <a:spLocks noGrp="1"/>
          </p:cNvSpPr>
          <p:nvPr>
            <p:ph type="sldNum" sz="quarter" idx="10"/>
          </p:nvPr>
        </p:nvSpPr>
        <p:spPr/>
        <p:txBody>
          <a:bodyPr/>
          <a:lstStyle/>
          <a:p>
            <a:fld id="{D495E168-DA5E-4888-8D8A-92B118324C14}" type="slidenum">
              <a:rPr lang="ru-RU" smtClean="0"/>
              <a:pPr/>
              <a:t>23</a:t>
            </a:fld>
            <a:endParaRPr lang="ru-RU" dirty="0"/>
          </a:p>
        </p:txBody>
      </p:sp>
      <p:sp>
        <p:nvSpPr>
          <p:cNvPr id="3" name="Title 2">
            <a:extLst>
              <a:ext uri="{FF2B5EF4-FFF2-40B4-BE49-F238E27FC236}">
                <a16:creationId xmlns:a16="http://schemas.microsoft.com/office/drawing/2014/main" id="{7B82A2E9-ADDC-4D91-9E1E-0437D9D7249F}"/>
              </a:ext>
            </a:extLst>
          </p:cNvPr>
          <p:cNvSpPr>
            <a:spLocks noGrp="1"/>
          </p:cNvSpPr>
          <p:nvPr>
            <p:ph type="title"/>
          </p:nvPr>
        </p:nvSpPr>
        <p:spPr/>
        <p:txBody>
          <a:bodyPr/>
          <a:lstStyle/>
          <a:p>
            <a:r>
              <a:rPr lang="en-US" dirty="0"/>
              <a:t>Strengths</a:t>
            </a:r>
            <a:endParaRPr lang="en-IN" dirty="0"/>
          </a:p>
        </p:txBody>
      </p:sp>
      <p:sp>
        <p:nvSpPr>
          <p:cNvPr id="4" name="Content Placeholder 3">
            <a:extLst>
              <a:ext uri="{FF2B5EF4-FFF2-40B4-BE49-F238E27FC236}">
                <a16:creationId xmlns:a16="http://schemas.microsoft.com/office/drawing/2014/main" id="{852A912C-75DF-426F-BFA9-E8C9BBC9A9DE}"/>
              </a:ext>
            </a:extLst>
          </p:cNvPr>
          <p:cNvSpPr>
            <a:spLocks noGrp="1"/>
          </p:cNvSpPr>
          <p:nvPr>
            <p:ph idx="1"/>
          </p:nvPr>
        </p:nvSpPr>
        <p:spPr/>
        <p:txBody>
          <a:bodyPr>
            <a:normAutofit lnSpcReduction="10000"/>
          </a:bodyPr>
          <a:lstStyle/>
          <a:p>
            <a:pPr marL="0" indent="0">
              <a:buNone/>
            </a:pPr>
            <a:endParaRPr lang="en-IN" dirty="0"/>
          </a:p>
          <a:p>
            <a:r>
              <a:rPr lang="en-IN" dirty="0"/>
              <a:t>Work Experience</a:t>
            </a:r>
          </a:p>
          <a:p>
            <a:r>
              <a:rPr lang="en-IN" dirty="0"/>
              <a:t>Education</a:t>
            </a:r>
          </a:p>
          <a:p>
            <a:r>
              <a:rPr lang="en-IN" dirty="0"/>
              <a:t>Technical Expertise</a:t>
            </a:r>
          </a:p>
          <a:p>
            <a:r>
              <a:rPr lang="en-IN" dirty="0"/>
              <a:t>Transferable Skills</a:t>
            </a:r>
          </a:p>
          <a:p>
            <a:r>
              <a:rPr lang="en-IN" dirty="0"/>
              <a:t>Personal Characteristics</a:t>
            </a:r>
          </a:p>
          <a:p>
            <a:r>
              <a:rPr lang="en-IN" dirty="0"/>
              <a:t>Good networking contacts</a:t>
            </a:r>
          </a:p>
          <a:p>
            <a:r>
              <a:rPr lang="en-IN" dirty="0"/>
              <a:t>Associations, Business groups</a:t>
            </a:r>
          </a:p>
        </p:txBody>
      </p:sp>
    </p:spTree>
    <p:extLst>
      <p:ext uri="{BB962C8B-B14F-4D97-AF65-F5344CB8AC3E}">
        <p14:creationId xmlns:p14="http://schemas.microsoft.com/office/powerpoint/2010/main" val="197413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412B4A-8325-499B-8DB2-60B2D32CFEEF}"/>
              </a:ext>
            </a:extLst>
          </p:cNvPr>
          <p:cNvSpPr>
            <a:spLocks noGrp="1"/>
          </p:cNvSpPr>
          <p:nvPr>
            <p:ph type="sldNum" sz="quarter" idx="10"/>
          </p:nvPr>
        </p:nvSpPr>
        <p:spPr/>
        <p:txBody>
          <a:bodyPr/>
          <a:lstStyle/>
          <a:p>
            <a:fld id="{D495E168-DA5E-4888-8D8A-92B118324C14}" type="slidenum">
              <a:rPr lang="ru-RU" smtClean="0"/>
              <a:pPr/>
              <a:t>24</a:t>
            </a:fld>
            <a:endParaRPr lang="ru-RU" dirty="0"/>
          </a:p>
        </p:txBody>
      </p:sp>
      <p:sp>
        <p:nvSpPr>
          <p:cNvPr id="3" name="Title 2">
            <a:extLst>
              <a:ext uri="{FF2B5EF4-FFF2-40B4-BE49-F238E27FC236}">
                <a16:creationId xmlns:a16="http://schemas.microsoft.com/office/drawing/2014/main" id="{490CAC69-B50E-45DA-BD55-34E1D90DCD69}"/>
              </a:ext>
            </a:extLst>
          </p:cNvPr>
          <p:cNvSpPr>
            <a:spLocks noGrp="1"/>
          </p:cNvSpPr>
          <p:nvPr>
            <p:ph type="title"/>
          </p:nvPr>
        </p:nvSpPr>
        <p:spPr/>
        <p:txBody>
          <a:bodyPr/>
          <a:lstStyle/>
          <a:p>
            <a:r>
              <a:rPr lang="en-IN" dirty="0"/>
              <a:t>Weaknesses</a:t>
            </a:r>
          </a:p>
        </p:txBody>
      </p:sp>
      <p:sp>
        <p:nvSpPr>
          <p:cNvPr id="4" name="Content Placeholder 3">
            <a:extLst>
              <a:ext uri="{FF2B5EF4-FFF2-40B4-BE49-F238E27FC236}">
                <a16:creationId xmlns:a16="http://schemas.microsoft.com/office/drawing/2014/main" id="{088F9C5A-81E5-4693-AC45-DE0219377B2C}"/>
              </a:ext>
            </a:extLst>
          </p:cNvPr>
          <p:cNvSpPr>
            <a:spLocks noGrp="1"/>
          </p:cNvSpPr>
          <p:nvPr>
            <p:ph idx="1"/>
          </p:nvPr>
        </p:nvSpPr>
        <p:spPr/>
        <p:txBody>
          <a:bodyPr/>
          <a:lstStyle/>
          <a:p>
            <a:r>
              <a:rPr lang="en-IN" dirty="0"/>
              <a:t>Lack of Work Experience</a:t>
            </a:r>
          </a:p>
          <a:p>
            <a:r>
              <a:rPr lang="en-IN" dirty="0"/>
              <a:t>Limited Education, Wrong Major</a:t>
            </a:r>
          </a:p>
          <a:p>
            <a:r>
              <a:rPr lang="en-IN" dirty="0"/>
              <a:t>Limited Technical Knowledge</a:t>
            </a:r>
          </a:p>
          <a:p>
            <a:r>
              <a:rPr lang="en-IN" dirty="0"/>
              <a:t>Lack of Job Knowledge</a:t>
            </a:r>
          </a:p>
          <a:p>
            <a:r>
              <a:rPr lang="en-IN" dirty="0"/>
              <a:t>Weak Interpersonal Skills</a:t>
            </a:r>
          </a:p>
          <a:p>
            <a:r>
              <a:rPr lang="en-IN" dirty="0"/>
              <a:t>Negative Personal Characteristics</a:t>
            </a:r>
          </a:p>
        </p:txBody>
      </p:sp>
    </p:spTree>
    <p:extLst>
      <p:ext uri="{BB962C8B-B14F-4D97-AF65-F5344CB8AC3E}">
        <p14:creationId xmlns:p14="http://schemas.microsoft.com/office/powerpoint/2010/main" val="143853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486CAF-8AAE-4181-8565-84578CD8AA14}"/>
              </a:ext>
            </a:extLst>
          </p:cNvPr>
          <p:cNvSpPr>
            <a:spLocks noGrp="1"/>
          </p:cNvSpPr>
          <p:nvPr>
            <p:ph type="sldNum" sz="quarter" idx="10"/>
          </p:nvPr>
        </p:nvSpPr>
        <p:spPr/>
        <p:txBody>
          <a:bodyPr/>
          <a:lstStyle/>
          <a:p>
            <a:fld id="{D495E168-DA5E-4888-8D8A-92B118324C14}" type="slidenum">
              <a:rPr lang="ru-RU" smtClean="0"/>
              <a:pPr/>
              <a:t>25</a:t>
            </a:fld>
            <a:endParaRPr lang="ru-RU" dirty="0"/>
          </a:p>
        </p:txBody>
      </p:sp>
      <p:sp>
        <p:nvSpPr>
          <p:cNvPr id="3" name="Title 2">
            <a:extLst>
              <a:ext uri="{FF2B5EF4-FFF2-40B4-BE49-F238E27FC236}">
                <a16:creationId xmlns:a16="http://schemas.microsoft.com/office/drawing/2014/main" id="{BB95D5BB-30B2-4BCC-81D1-4E15B89BBC51}"/>
              </a:ext>
            </a:extLst>
          </p:cNvPr>
          <p:cNvSpPr>
            <a:spLocks noGrp="1"/>
          </p:cNvSpPr>
          <p:nvPr>
            <p:ph type="title"/>
          </p:nvPr>
        </p:nvSpPr>
        <p:spPr/>
        <p:txBody>
          <a:bodyPr/>
          <a:lstStyle/>
          <a:p>
            <a:r>
              <a:rPr lang="en-IN" dirty="0"/>
              <a:t>Opportunities</a:t>
            </a:r>
          </a:p>
        </p:txBody>
      </p:sp>
      <p:sp>
        <p:nvSpPr>
          <p:cNvPr id="4" name="Content Placeholder 3">
            <a:extLst>
              <a:ext uri="{FF2B5EF4-FFF2-40B4-BE49-F238E27FC236}">
                <a16:creationId xmlns:a16="http://schemas.microsoft.com/office/drawing/2014/main" id="{FCEEBB29-6618-464B-9C05-C8FA22E296E1}"/>
              </a:ext>
            </a:extLst>
          </p:cNvPr>
          <p:cNvSpPr>
            <a:spLocks noGrp="1"/>
          </p:cNvSpPr>
          <p:nvPr>
            <p:ph idx="1"/>
          </p:nvPr>
        </p:nvSpPr>
        <p:spPr/>
        <p:txBody>
          <a:bodyPr/>
          <a:lstStyle/>
          <a:p>
            <a:r>
              <a:rPr lang="en-IN" dirty="0"/>
              <a:t>Positive Trends in Your Field</a:t>
            </a:r>
          </a:p>
          <a:p>
            <a:r>
              <a:rPr lang="en-IN" dirty="0"/>
              <a:t>Enhancing Education</a:t>
            </a:r>
          </a:p>
          <a:p>
            <a:r>
              <a:rPr lang="en-IN" dirty="0"/>
              <a:t>Fields in Need of Your Skills</a:t>
            </a:r>
          </a:p>
          <a:p>
            <a:r>
              <a:rPr lang="en-IN" dirty="0"/>
              <a:t>Geography – ability to move</a:t>
            </a:r>
          </a:p>
          <a:p>
            <a:r>
              <a:rPr lang="en-IN" dirty="0"/>
              <a:t>Strengthening Your Network</a:t>
            </a:r>
          </a:p>
          <a:p>
            <a:r>
              <a:rPr lang="en-IN" dirty="0"/>
              <a:t>Utilizing Skills in Different Way</a:t>
            </a:r>
          </a:p>
          <a:p>
            <a:r>
              <a:rPr lang="en-IN" dirty="0"/>
              <a:t>Enhancing Personal Development</a:t>
            </a:r>
          </a:p>
        </p:txBody>
      </p:sp>
    </p:spTree>
    <p:extLst>
      <p:ext uri="{BB962C8B-B14F-4D97-AF65-F5344CB8AC3E}">
        <p14:creationId xmlns:p14="http://schemas.microsoft.com/office/powerpoint/2010/main" val="357526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A31312-FE64-4F9B-B098-1125DA5E48DF}"/>
              </a:ext>
            </a:extLst>
          </p:cNvPr>
          <p:cNvSpPr>
            <a:spLocks noGrp="1"/>
          </p:cNvSpPr>
          <p:nvPr>
            <p:ph type="sldNum" sz="quarter" idx="10"/>
          </p:nvPr>
        </p:nvSpPr>
        <p:spPr/>
        <p:txBody>
          <a:bodyPr/>
          <a:lstStyle/>
          <a:p>
            <a:fld id="{D495E168-DA5E-4888-8D8A-92B118324C14}" type="slidenum">
              <a:rPr lang="ru-RU" smtClean="0"/>
              <a:pPr/>
              <a:t>26</a:t>
            </a:fld>
            <a:endParaRPr lang="ru-RU" dirty="0"/>
          </a:p>
        </p:txBody>
      </p:sp>
      <p:sp>
        <p:nvSpPr>
          <p:cNvPr id="3" name="Title 2">
            <a:extLst>
              <a:ext uri="{FF2B5EF4-FFF2-40B4-BE49-F238E27FC236}">
                <a16:creationId xmlns:a16="http://schemas.microsoft.com/office/drawing/2014/main" id="{62CDF5E5-D361-433A-9838-DFB42C9AEB2C}"/>
              </a:ext>
            </a:extLst>
          </p:cNvPr>
          <p:cNvSpPr>
            <a:spLocks noGrp="1"/>
          </p:cNvSpPr>
          <p:nvPr>
            <p:ph type="title"/>
          </p:nvPr>
        </p:nvSpPr>
        <p:spPr/>
        <p:txBody>
          <a:bodyPr/>
          <a:lstStyle/>
          <a:p>
            <a:r>
              <a:rPr lang="en-IN" dirty="0"/>
              <a:t>Threats</a:t>
            </a:r>
          </a:p>
        </p:txBody>
      </p:sp>
      <p:sp>
        <p:nvSpPr>
          <p:cNvPr id="4" name="Content Placeholder 3">
            <a:extLst>
              <a:ext uri="{FF2B5EF4-FFF2-40B4-BE49-F238E27FC236}">
                <a16:creationId xmlns:a16="http://schemas.microsoft.com/office/drawing/2014/main" id="{00277FBC-E67B-4AE2-951A-506EFAC5D0CF}"/>
              </a:ext>
            </a:extLst>
          </p:cNvPr>
          <p:cNvSpPr>
            <a:spLocks noGrp="1"/>
          </p:cNvSpPr>
          <p:nvPr>
            <p:ph idx="1"/>
          </p:nvPr>
        </p:nvSpPr>
        <p:spPr/>
        <p:txBody>
          <a:bodyPr/>
          <a:lstStyle/>
          <a:p>
            <a:r>
              <a:rPr lang="en-IN" dirty="0"/>
              <a:t>Negative Trends in Your Field</a:t>
            </a:r>
          </a:p>
          <a:p>
            <a:r>
              <a:rPr lang="en-IN" dirty="0"/>
              <a:t>Competition in Your Field</a:t>
            </a:r>
          </a:p>
          <a:p>
            <a:r>
              <a:rPr lang="en-IN" dirty="0"/>
              <a:t>Training &amp; Education Obstacles</a:t>
            </a:r>
          </a:p>
          <a:p>
            <a:r>
              <a:rPr lang="en-IN" dirty="0"/>
              <a:t>Limited Advancement in Field</a:t>
            </a:r>
          </a:p>
          <a:p>
            <a:r>
              <a:rPr lang="en-IN" dirty="0"/>
              <a:t>Limited Ability to Develop</a:t>
            </a:r>
          </a:p>
          <a:p>
            <a:r>
              <a:rPr lang="en-IN" dirty="0"/>
              <a:t>Limited Positions in Your Area</a:t>
            </a:r>
          </a:p>
        </p:txBody>
      </p:sp>
    </p:spTree>
    <p:extLst>
      <p:ext uri="{BB962C8B-B14F-4D97-AF65-F5344CB8AC3E}">
        <p14:creationId xmlns:p14="http://schemas.microsoft.com/office/powerpoint/2010/main" val="174071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1AC122-AD70-4DDF-972E-9A214B930881}"/>
              </a:ext>
            </a:extLst>
          </p:cNvPr>
          <p:cNvSpPr>
            <a:spLocks noGrp="1"/>
          </p:cNvSpPr>
          <p:nvPr>
            <p:ph type="sldNum" sz="quarter" idx="10"/>
          </p:nvPr>
        </p:nvSpPr>
        <p:spPr/>
        <p:txBody>
          <a:bodyPr/>
          <a:lstStyle/>
          <a:p>
            <a:fld id="{D495E168-DA5E-4888-8D8A-92B118324C14}" type="slidenum">
              <a:rPr lang="ru-RU" smtClean="0"/>
              <a:pPr/>
              <a:t>27</a:t>
            </a:fld>
            <a:endParaRPr lang="ru-RU" dirty="0"/>
          </a:p>
        </p:txBody>
      </p:sp>
      <p:sp>
        <p:nvSpPr>
          <p:cNvPr id="3" name="Title 2">
            <a:extLst>
              <a:ext uri="{FF2B5EF4-FFF2-40B4-BE49-F238E27FC236}">
                <a16:creationId xmlns:a16="http://schemas.microsoft.com/office/drawing/2014/main" id="{D4833EE2-0D0C-41A5-B030-6E35A1CD97B0}"/>
              </a:ext>
            </a:extLst>
          </p:cNvPr>
          <p:cNvSpPr>
            <a:spLocks noGrp="1"/>
          </p:cNvSpPr>
          <p:nvPr>
            <p:ph type="title"/>
          </p:nvPr>
        </p:nvSpPr>
        <p:spPr>
          <a:xfrm>
            <a:off x="838200" y="1"/>
            <a:ext cx="10515600" cy="1690688"/>
          </a:xfrm>
        </p:spPr>
        <p:txBody>
          <a:bodyPr>
            <a:normAutofit fontScale="90000"/>
          </a:bodyPr>
          <a:lstStyle/>
          <a:p>
            <a:r>
              <a:rPr lang="en-IN" dirty="0"/>
              <a:t>Make a checklist</a:t>
            </a:r>
            <a:br>
              <a:rPr lang="en-IN" dirty="0"/>
            </a:br>
            <a:br>
              <a:rPr lang="en-IN" dirty="0"/>
            </a:br>
            <a:r>
              <a:rPr lang="en-IN" dirty="0"/>
              <a:t>Strengths</a:t>
            </a:r>
          </a:p>
        </p:txBody>
      </p:sp>
      <p:sp>
        <p:nvSpPr>
          <p:cNvPr id="4" name="Content Placeholder 3">
            <a:extLst>
              <a:ext uri="{FF2B5EF4-FFF2-40B4-BE49-F238E27FC236}">
                <a16:creationId xmlns:a16="http://schemas.microsoft.com/office/drawing/2014/main" id="{E0085E8A-767B-40FA-B12E-09AABCF3D235}"/>
              </a:ext>
            </a:extLst>
          </p:cNvPr>
          <p:cNvSpPr>
            <a:spLocks noGrp="1"/>
          </p:cNvSpPr>
          <p:nvPr>
            <p:ph idx="1"/>
          </p:nvPr>
        </p:nvSpPr>
        <p:spPr>
          <a:xfrm>
            <a:off x="194872" y="2053653"/>
            <a:ext cx="11158928" cy="3948719"/>
          </a:xfrm>
        </p:spPr>
        <p:txBody>
          <a:bodyPr>
            <a:normAutofit/>
          </a:bodyPr>
          <a:lstStyle/>
          <a:p>
            <a:r>
              <a:rPr lang="en-IN" dirty="0"/>
              <a:t>Technical (Writing, Programming, Network, Web, </a:t>
            </a:r>
            <a:r>
              <a:rPr lang="en-IN" dirty="0" err="1"/>
              <a:t>TelCom</a:t>
            </a:r>
            <a:r>
              <a:rPr lang="en-IN" dirty="0"/>
              <a:t>, etc.)</a:t>
            </a:r>
          </a:p>
          <a:p>
            <a:r>
              <a:rPr lang="en-IN" dirty="0"/>
              <a:t>Soft Skills (Facilitation, Team Building, Management, Presentation, Writing, Editing, Training, etc.)</a:t>
            </a:r>
          </a:p>
          <a:p>
            <a:r>
              <a:rPr lang="en-IN" dirty="0"/>
              <a:t>Industry Knowledge (Pharmaceutical, Aerospace, Computer, etc.)</a:t>
            </a:r>
          </a:p>
          <a:p>
            <a:r>
              <a:rPr lang="en-IN" dirty="0"/>
              <a:t>Career (Resume Writing, Networking Contacts, etc.) Education (College, Certifications, Awards, etc.)</a:t>
            </a:r>
          </a:p>
          <a:p>
            <a:r>
              <a:rPr lang="en-IN" dirty="0"/>
              <a:t>Personal Accomplishments (Published Articles, Books, Presentations, </a:t>
            </a:r>
            <a:r>
              <a:rPr lang="en-IN" dirty="0" err="1"/>
              <a:t>Honors</a:t>
            </a:r>
            <a:r>
              <a:rPr lang="en-IN" dirty="0"/>
              <a:t>, etc.)</a:t>
            </a:r>
          </a:p>
        </p:txBody>
      </p:sp>
    </p:spTree>
    <p:extLst>
      <p:ext uri="{BB962C8B-B14F-4D97-AF65-F5344CB8AC3E}">
        <p14:creationId xmlns:p14="http://schemas.microsoft.com/office/powerpoint/2010/main" val="35354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25E09F-83CD-4F66-8B44-EBAB98BD6E89}"/>
              </a:ext>
            </a:extLst>
          </p:cNvPr>
          <p:cNvSpPr>
            <a:spLocks noGrp="1"/>
          </p:cNvSpPr>
          <p:nvPr>
            <p:ph type="sldNum" sz="quarter" idx="10"/>
          </p:nvPr>
        </p:nvSpPr>
        <p:spPr/>
        <p:txBody>
          <a:bodyPr/>
          <a:lstStyle/>
          <a:p>
            <a:fld id="{D495E168-DA5E-4888-8D8A-92B118324C14}" type="slidenum">
              <a:rPr lang="ru-RU" smtClean="0"/>
              <a:pPr/>
              <a:t>28</a:t>
            </a:fld>
            <a:endParaRPr lang="ru-RU" dirty="0"/>
          </a:p>
        </p:txBody>
      </p:sp>
      <p:sp>
        <p:nvSpPr>
          <p:cNvPr id="3" name="Title 2">
            <a:extLst>
              <a:ext uri="{FF2B5EF4-FFF2-40B4-BE49-F238E27FC236}">
                <a16:creationId xmlns:a16="http://schemas.microsoft.com/office/drawing/2014/main" id="{1D0B3067-9D42-4B3F-A0BF-26D37002550A}"/>
              </a:ext>
            </a:extLst>
          </p:cNvPr>
          <p:cNvSpPr>
            <a:spLocks noGrp="1"/>
          </p:cNvSpPr>
          <p:nvPr>
            <p:ph type="title"/>
          </p:nvPr>
        </p:nvSpPr>
        <p:spPr/>
        <p:txBody>
          <a:bodyPr/>
          <a:lstStyle/>
          <a:p>
            <a:r>
              <a:rPr lang="en-IN" dirty="0"/>
              <a:t>Weaknesses</a:t>
            </a:r>
          </a:p>
        </p:txBody>
      </p:sp>
      <p:sp>
        <p:nvSpPr>
          <p:cNvPr id="4" name="Content Placeholder 3">
            <a:extLst>
              <a:ext uri="{FF2B5EF4-FFF2-40B4-BE49-F238E27FC236}">
                <a16:creationId xmlns:a16="http://schemas.microsoft.com/office/drawing/2014/main" id="{8C985F27-338A-4AC7-9BF6-3480916E4BCE}"/>
              </a:ext>
            </a:extLst>
          </p:cNvPr>
          <p:cNvSpPr>
            <a:spLocks noGrp="1"/>
          </p:cNvSpPr>
          <p:nvPr>
            <p:ph idx="1"/>
          </p:nvPr>
        </p:nvSpPr>
        <p:spPr/>
        <p:txBody>
          <a:bodyPr>
            <a:normAutofit lnSpcReduction="10000"/>
          </a:bodyPr>
          <a:lstStyle/>
          <a:p>
            <a:r>
              <a:rPr lang="en-IN" dirty="0"/>
              <a:t>Technical (Writing, Programming, Network, Web, </a:t>
            </a:r>
            <a:r>
              <a:rPr lang="en-IN" dirty="0" err="1"/>
              <a:t>TelCom</a:t>
            </a:r>
            <a:r>
              <a:rPr lang="en-IN" dirty="0"/>
              <a:t>, etc.)</a:t>
            </a:r>
          </a:p>
          <a:p>
            <a:r>
              <a:rPr lang="en-IN" dirty="0"/>
              <a:t>Soft Skills (Facilitation, Team Building, Management, Presentation, Writing, Editing, Training, etc.)</a:t>
            </a:r>
          </a:p>
          <a:p>
            <a:r>
              <a:rPr lang="en-IN" dirty="0"/>
              <a:t>Industry Knowledge (Pharmaceutical, Aerospace, Computer, etc.)</a:t>
            </a:r>
          </a:p>
          <a:p>
            <a:r>
              <a:rPr lang="en-IN" dirty="0"/>
              <a:t>Career (Resume Writing, Networking Contacts, etc.)</a:t>
            </a:r>
          </a:p>
          <a:p>
            <a:r>
              <a:rPr lang="en-IN" dirty="0"/>
              <a:t>Education (College, Certifications, Awards, etc.)</a:t>
            </a:r>
          </a:p>
          <a:p>
            <a:r>
              <a:rPr lang="en-IN" dirty="0"/>
              <a:t>Personal Accomplishments (Published</a:t>
            </a:r>
          </a:p>
          <a:p>
            <a:r>
              <a:rPr lang="en-IN" dirty="0"/>
              <a:t>Articles, Books, Presentations, </a:t>
            </a:r>
            <a:r>
              <a:rPr lang="en-IN" dirty="0" err="1"/>
              <a:t>Honors</a:t>
            </a:r>
            <a:r>
              <a:rPr lang="en-IN" dirty="0"/>
              <a:t>, etc.)</a:t>
            </a:r>
          </a:p>
        </p:txBody>
      </p:sp>
    </p:spTree>
    <p:extLst>
      <p:ext uri="{BB962C8B-B14F-4D97-AF65-F5344CB8AC3E}">
        <p14:creationId xmlns:p14="http://schemas.microsoft.com/office/powerpoint/2010/main" val="18149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BA2E81-B9FF-47F0-B971-37D98186A34A}"/>
              </a:ext>
            </a:extLst>
          </p:cNvPr>
          <p:cNvSpPr>
            <a:spLocks noGrp="1"/>
          </p:cNvSpPr>
          <p:nvPr>
            <p:ph type="sldNum" sz="quarter" idx="10"/>
          </p:nvPr>
        </p:nvSpPr>
        <p:spPr/>
        <p:txBody>
          <a:bodyPr/>
          <a:lstStyle/>
          <a:p>
            <a:fld id="{D495E168-DA5E-4888-8D8A-92B118324C14}" type="slidenum">
              <a:rPr lang="ru-RU" smtClean="0"/>
              <a:pPr/>
              <a:t>29</a:t>
            </a:fld>
            <a:endParaRPr lang="ru-RU" dirty="0"/>
          </a:p>
        </p:txBody>
      </p:sp>
      <p:sp>
        <p:nvSpPr>
          <p:cNvPr id="3" name="Title 2">
            <a:extLst>
              <a:ext uri="{FF2B5EF4-FFF2-40B4-BE49-F238E27FC236}">
                <a16:creationId xmlns:a16="http://schemas.microsoft.com/office/drawing/2014/main" id="{5BEC5C4B-5D50-4E47-B116-29AAB2F09DA8}"/>
              </a:ext>
            </a:extLst>
          </p:cNvPr>
          <p:cNvSpPr>
            <a:spLocks noGrp="1"/>
          </p:cNvSpPr>
          <p:nvPr>
            <p:ph type="title"/>
          </p:nvPr>
        </p:nvSpPr>
        <p:spPr/>
        <p:txBody>
          <a:bodyPr/>
          <a:lstStyle/>
          <a:p>
            <a:r>
              <a:rPr lang="en-IN" dirty="0"/>
              <a:t>Opportunities</a:t>
            </a:r>
          </a:p>
        </p:txBody>
      </p:sp>
      <p:sp>
        <p:nvSpPr>
          <p:cNvPr id="4" name="Content Placeholder 3">
            <a:extLst>
              <a:ext uri="{FF2B5EF4-FFF2-40B4-BE49-F238E27FC236}">
                <a16:creationId xmlns:a16="http://schemas.microsoft.com/office/drawing/2014/main" id="{0A57E09D-1D53-4C81-820A-A88AD4A0A05F}"/>
              </a:ext>
            </a:extLst>
          </p:cNvPr>
          <p:cNvSpPr>
            <a:spLocks noGrp="1"/>
          </p:cNvSpPr>
          <p:nvPr>
            <p:ph idx="1"/>
          </p:nvPr>
        </p:nvSpPr>
        <p:spPr/>
        <p:txBody>
          <a:bodyPr>
            <a:normAutofit fontScale="92500" lnSpcReduction="10000"/>
          </a:bodyPr>
          <a:lstStyle/>
          <a:p>
            <a:r>
              <a:rPr lang="en-IN" dirty="0"/>
              <a:t>Industry Change Enhance Soft Skills (Facilitation, Team Building, Management, Presentation, Writing,</a:t>
            </a:r>
          </a:p>
          <a:p>
            <a:r>
              <a:rPr lang="en-IN" dirty="0"/>
              <a:t>Editing, Training, etc.)</a:t>
            </a:r>
          </a:p>
          <a:p>
            <a:r>
              <a:rPr lang="en-IN" dirty="0"/>
              <a:t>Improve Industry Knowledge (Pharmaceutical, Aerospace, Computer, etc.)</a:t>
            </a:r>
          </a:p>
          <a:p>
            <a:r>
              <a:rPr lang="en-IN" dirty="0"/>
              <a:t>Improve Career Skills (Resume Writing, Networking Contacts, etc.)</a:t>
            </a:r>
          </a:p>
          <a:p>
            <a:r>
              <a:rPr lang="en-IN" dirty="0"/>
              <a:t>Increase Education (College, Certifications, Awards, etc.)</a:t>
            </a:r>
          </a:p>
          <a:p>
            <a:r>
              <a:rPr lang="en-IN" dirty="0"/>
              <a:t>Increase Personal Accomplishments</a:t>
            </a:r>
          </a:p>
          <a:p>
            <a:r>
              <a:rPr lang="en-IN" dirty="0"/>
              <a:t>(Published Articles, Books, Presentations, </a:t>
            </a:r>
            <a:r>
              <a:rPr lang="en-IN" dirty="0" err="1"/>
              <a:t>Honors</a:t>
            </a:r>
            <a:r>
              <a:rPr lang="en-IN" dirty="0"/>
              <a:t>, etc.)</a:t>
            </a:r>
          </a:p>
        </p:txBody>
      </p:sp>
    </p:spTree>
    <p:extLst>
      <p:ext uri="{BB962C8B-B14F-4D97-AF65-F5344CB8AC3E}">
        <p14:creationId xmlns:p14="http://schemas.microsoft.com/office/powerpoint/2010/main" val="92407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E51027-29E9-4171-AF42-E756C1495162}"/>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6" name="Title 5">
            <a:extLst>
              <a:ext uri="{FF2B5EF4-FFF2-40B4-BE49-F238E27FC236}">
                <a16:creationId xmlns:a16="http://schemas.microsoft.com/office/drawing/2014/main" id="{637E3390-4D2F-4BB2-A148-9E2B5BA4928E}"/>
              </a:ext>
            </a:extLst>
          </p:cNvPr>
          <p:cNvSpPr>
            <a:spLocks noGrp="1"/>
          </p:cNvSpPr>
          <p:nvPr>
            <p:ph type="title"/>
          </p:nvPr>
        </p:nvSpPr>
        <p:spPr/>
        <p:txBody>
          <a:bodyPr/>
          <a:lstStyle/>
          <a:p>
            <a:r>
              <a:rPr lang="en-US" dirty="0"/>
              <a:t>Business Environments</a:t>
            </a:r>
            <a:endParaRPr lang="en-IN" dirty="0"/>
          </a:p>
        </p:txBody>
      </p:sp>
      <p:sp>
        <p:nvSpPr>
          <p:cNvPr id="7" name="Content Placeholder 6">
            <a:extLst>
              <a:ext uri="{FF2B5EF4-FFF2-40B4-BE49-F238E27FC236}">
                <a16:creationId xmlns:a16="http://schemas.microsoft.com/office/drawing/2014/main" id="{536FD83C-32D5-4680-9F4D-1EFD5FB94F34}"/>
              </a:ext>
            </a:extLst>
          </p:cNvPr>
          <p:cNvSpPr>
            <a:spLocks noGrp="1"/>
          </p:cNvSpPr>
          <p:nvPr>
            <p:ph idx="1"/>
          </p:nvPr>
        </p:nvSpPr>
        <p:spPr>
          <a:xfrm>
            <a:off x="838200" y="2788170"/>
            <a:ext cx="10515600" cy="3388792"/>
          </a:xfrm>
        </p:spPr>
        <p:txBody>
          <a:bodyPr/>
          <a:lstStyle/>
          <a:p>
            <a:r>
              <a:rPr lang="en-US" dirty="0"/>
              <a:t>Macro Environment</a:t>
            </a:r>
          </a:p>
          <a:p>
            <a:pPr marL="0" indent="0">
              <a:buNone/>
            </a:pPr>
            <a:endParaRPr lang="en-US" dirty="0"/>
          </a:p>
          <a:p>
            <a:pPr marL="0" indent="0">
              <a:buNone/>
            </a:pPr>
            <a:endParaRPr lang="en-US" dirty="0"/>
          </a:p>
          <a:p>
            <a:pPr marL="0" indent="0">
              <a:buNone/>
            </a:pPr>
            <a:r>
              <a:rPr lang="en-US" dirty="0"/>
              <a:t>Microenvironment</a:t>
            </a:r>
          </a:p>
          <a:p>
            <a:pPr lvl="1">
              <a:buFont typeface="Wingdings" panose="05000000000000000000" pitchFamily="2" charset="2"/>
              <a:buChar char="Ø"/>
            </a:pPr>
            <a:r>
              <a:rPr lang="en-US" dirty="0"/>
              <a:t> Competitive environment</a:t>
            </a:r>
          </a:p>
          <a:p>
            <a:pPr lvl="1">
              <a:buFont typeface="Wingdings" panose="05000000000000000000" pitchFamily="2" charset="2"/>
              <a:buChar char="Ø"/>
            </a:pPr>
            <a:r>
              <a:rPr lang="en-US" dirty="0"/>
              <a:t> Internal Environment</a:t>
            </a:r>
            <a:endParaRPr lang="en-IN" dirty="0"/>
          </a:p>
        </p:txBody>
      </p:sp>
    </p:spTree>
    <p:extLst>
      <p:ext uri="{BB962C8B-B14F-4D97-AF65-F5344CB8AC3E}">
        <p14:creationId xmlns:p14="http://schemas.microsoft.com/office/powerpoint/2010/main" val="175260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 calcmode="lin" valueType="num">
                                      <p:cBhvr additive="base">
                                        <p:cTn id="1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 calcmode="lin" valueType="num">
                                      <p:cBhvr additive="base">
                                        <p:cTn id="21"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D9730-AAA8-47F5-B291-7CF05E0C14E3}"/>
              </a:ext>
            </a:extLst>
          </p:cNvPr>
          <p:cNvSpPr>
            <a:spLocks noGrp="1"/>
          </p:cNvSpPr>
          <p:nvPr>
            <p:ph type="sldNum" sz="quarter" idx="10"/>
          </p:nvPr>
        </p:nvSpPr>
        <p:spPr/>
        <p:txBody>
          <a:bodyPr/>
          <a:lstStyle/>
          <a:p>
            <a:fld id="{D495E168-DA5E-4888-8D8A-92B118324C14}" type="slidenum">
              <a:rPr lang="ru-RU" smtClean="0"/>
              <a:pPr/>
              <a:t>30</a:t>
            </a:fld>
            <a:endParaRPr lang="ru-RU" dirty="0"/>
          </a:p>
        </p:txBody>
      </p:sp>
      <p:sp>
        <p:nvSpPr>
          <p:cNvPr id="3" name="Title 2">
            <a:extLst>
              <a:ext uri="{FF2B5EF4-FFF2-40B4-BE49-F238E27FC236}">
                <a16:creationId xmlns:a16="http://schemas.microsoft.com/office/drawing/2014/main" id="{A574CB45-F7F6-4654-AB39-2EE11199FB98}"/>
              </a:ext>
            </a:extLst>
          </p:cNvPr>
          <p:cNvSpPr>
            <a:spLocks noGrp="1"/>
          </p:cNvSpPr>
          <p:nvPr>
            <p:ph type="title"/>
          </p:nvPr>
        </p:nvSpPr>
        <p:spPr/>
        <p:txBody>
          <a:bodyPr/>
          <a:lstStyle/>
          <a:p>
            <a:r>
              <a:rPr lang="en-IN" dirty="0"/>
              <a:t>Threats</a:t>
            </a:r>
          </a:p>
        </p:txBody>
      </p:sp>
      <p:sp>
        <p:nvSpPr>
          <p:cNvPr id="4" name="Content Placeholder 3">
            <a:extLst>
              <a:ext uri="{FF2B5EF4-FFF2-40B4-BE49-F238E27FC236}">
                <a16:creationId xmlns:a16="http://schemas.microsoft.com/office/drawing/2014/main" id="{065ECC06-08E6-4F05-9804-3C8B8E738C2F}"/>
              </a:ext>
            </a:extLst>
          </p:cNvPr>
          <p:cNvSpPr>
            <a:spLocks noGrp="1"/>
          </p:cNvSpPr>
          <p:nvPr>
            <p:ph idx="1"/>
          </p:nvPr>
        </p:nvSpPr>
        <p:spPr/>
        <p:txBody>
          <a:bodyPr>
            <a:normAutofit fontScale="92500"/>
          </a:bodyPr>
          <a:lstStyle/>
          <a:p>
            <a:r>
              <a:rPr lang="en-IN" dirty="0"/>
              <a:t>Industry (Trends, New, etc.)</a:t>
            </a:r>
          </a:p>
          <a:p>
            <a:r>
              <a:rPr lang="en-IN" dirty="0"/>
              <a:t>Cost (Training, education, certifications, etc.)</a:t>
            </a:r>
          </a:p>
          <a:p>
            <a:r>
              <a:rPr lang="en-IN" dirty="0"/>
              <a:t>Time (Needed, Have, etc.)</a:t>
            </a:r>
          </a:p>
          <a:p>
            <a:r>
              <a:rPr lang="en-IN" dirty="0"/>
              <a:t>Jobs (Limitations or dead end in market or industry, etc.)</a:t>
            </a:r>
          </a:p>
          <a:p>
            <a:r>
              <a:rPr lang="en-IN" dirty="0"/>
              <a:t>Personal (Shyness, Loss of Contacts, Age, Gender, Fear, Ability, Preferences, etc.) </a:t>
            </a:r>
          </a:p>
          <a:p>
            <a:r>
              <a:rPr lang="en-IN" dirty="0"/>
              <a:t>Geography (Personal preference, Relocation Fears, Cost, Family, etc.)</a:t>
            </a:r>
          </a:p>
          <a:p>
            <a:r>
              <a:rPr lang="en-IN" dirty="0"/>
              <a:t>Companies (Reputation, Employee, Treatment, Position, etc.)</a:t>
            </a:r>
          </a:p>
        </p:txBody>
      </p:sp>
    </p:spTree>
    <p:extLst>
      <p:ext uri="{BB962C8B-B14F-4D97-AF65-F5344CB8AC3E}">
        <p14:creationId xmlns:p14="http://schemas.microsoft.com/office/powerpoint/2010/main" val="2551295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788BF1-3435-43DB-B2B3-A23EBAF48E74}"/>
              </a:ext>
            </a:extLst>
          </p:cNvPr>
          <p:cNvSpPr>
            <a:spLocks noGrp="1"/>
          </p:cNvSpPr>
          <p:nvPr>
            <p:ph type="sldNum" sz="quarter" idx="10"/>
          </p:nvPr>
        </p:nvSpPr>
        <p:spPr/>
        <p:txBody>
          <a:bodyPr/>
          <a:lstStyle/>
          <a:p>
            <a:fld id="{D495E168-DA5E-4888-8D8A-92B118324C14}" type="slidenum">
              <a:rPr lang="ru-RU" smtClean="0"/>
              <a:pPr/>
              <a:t>31</a:t>
            </a:fld>
            <a:endParaRPr lang="ru-RU" dirty="0"/>
          </a:p>
        </p:txBody>
      </p:sp>
      <p:sp>
        <p:nvSpPr>
          <p:cNvPr id="3" name="Title 2">
            <a:extLst>
              <a:ext uri="{FF2B5EF4-FFF2-40B4-BE49-F238E27FC236}">
                <a16:creationId xmlns:a16="http://schemas.microsoft.com/office/drawing/2014/main" id="{EB3F6386-E59E-4FCE-BF7D-C37D3B5DBC55}"/>
              </a:ext>
            </a:extLst>
          </p:cNvPr>
          <p:cNvSpPr>
            <a:spLocks noGrp="1"/>
          </p:cNvSpPr>
          <p:nvPr>
            <p:ph type="title"/>
          </p:nvPr>
        </p:nvSpPr>
        <p:spPr/>
        <p:txBody>
          <a:bodyPr/>
          <a:lstStyle/>
          <a:p>
            <a:r>
              <a:rPr lang="en-US" dirty="0"/>
              <a:t>Questions?</a:t>
            </a:r>
            <a:endParaRPr lang="en-IN" dirty="0"/>
          </a:p>
        </p:txBody>
      </p:sp>
      <p:sp>
        <p:nvSpPr>
          <p:cNvPr id="4" name="Content Placeholder 3">
            <a:extLst>
              <a:ext uri="{FF2B5EF4-FFF2-40B4-BE49-F238E27FC236}">
                <a16:creationId xmlns:a16="http://schemas.microsoft.com/office/drawing/2014/main" id="{94A9AB1F-6E5A-4C2B-B6AE-50F79DEA3954}"/>
              </a:ext>
            </a:extLst>
          </p:cNvPr>
          <p:cNvSpPr>
            <a:spLocks noGrp="1"/>
          </p:cNvSpPr>
          <p:nvPr>
            <p:ph idx="1"/>
          </p:nvPr>
        </p:nvSpPr>
        <p:spPr>
          <a:xfrm>
            <a:off x="119921" y="2277756"/>
            <a:ext cx="11842229" cy="2773930"/>
          </a:xfrm>
        </p:spPr>
        <p:txBody>
          <a:bodyPr/>
          <a:lstStyle/>
          <a:p>
            <a:pPr marL="0" indent="0">
              <a:buNone/>
            </a:pPr>
            <a:endParaRPr lang="en-IN" dirty="0"/>
          </a:p>
          <a:p>
            <a:pPr marL="0" indent="0">
              <a:buNone/>
            </a:pPr>
            <a:r>
              <a:rPr lang="en-IN" dirty="0"/>
              <a:t>“I felt gratified to be able to answer quickly, and I did. I said I don’t know.”</a:t>
            </a:r>
          </a:p>
          <a:p>
            <a:pPr marL="0" indent="0">
              <a:buNone/>
            </a:pPr>
            <a:r>
              <a:rPr lang="en-IN" dirty="0"/>
              <a:t>										-Mark Twain</a:t>
            </a:r>
          </a:p>
        </p:txBody>
      </p:sp>
    </p:spTree>
    <p:extLst>
      <p:ext uri="{BB962C8B-B14F-4D97-AF65-F5344CB8AC3E}">
        <p14:creationId xmlns:p14="http://schemas.microsoft.com/office/powerpoint/2010/main" val="127526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a:xfrm>
            <a:off x="8240540" y="3675708"/>
            <a:ext cx="3706621" cy="1101897"/>
          </a:xfrm>
        </p:spPr>
        <p:txBody>
          <a:bodyPr/>
          <a:lstStyle/>
          <a:p>
            <a:r>
              <a:rPr lang="en-US" dirty="0"/>
              <a:t>Raveendra Rao K</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+91-9845199836</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raveendra.rao@manipal.edu</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F23D22-F6CF-4A39-86B9-8A8E9DDF4D8C}"/>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3" name="Title 2">
            <a:extLst>
              <a:ext uri="{FF2B5EF4-FFF2-40B4-BE49-F238E27FC236}">
                <a16:creationId xmlns:a16="http://schemas.microsoft.com/office/drawing/2014/main" id="{002973D8-8033-41A1-8608-FF098322274D}"/>
              </a:ext>
            </a:extLst>
          </p:cNvPr>
          <p:cNvSpPr>
            <a:spLocks noGrp="1"/>
          </p:cNvSpPr>
          <p:nvPr>
            <p:ph type="title"/>
          </p:nvPr>
        </p:nvSpPr>
        <p:spPr/>
        <p:txBody>
          <a:bodyPr/>
          <a:lstStyle/>
          <a:p>
            <a:r>
              <a:rPr lang="en-US" dirty="0"/>
              <a:t>Macro environment</a:t>
            </a:r>
            <a:endParaRPr lang="en-IN" dirty="0"/>
          </a:p>
        </p:txBody>
      </p:sp>
      <p:sp>
        <p:nvSpPr>
          <p:cNvPr id="4" name="Content Placeholder 3">
            <a:extLst>
              <a:ext uri="{FF2B5EF4-FFF2-40B4-BE49-F238E27FC236}">
                <a16:creationId xmlns:a16="http://schemas.microsoft.com/office/drawing/2014/main" id="{DCB8325C-9045-476E-B112-43C65B3AC2EA}"/>
              </a:ext>
            </a:extLst>
          </p:cNvPr>
          <p:cNvSpPr>
            <a:spLocks noGrp="1"/>
          </p:cNvSpPr>
          <p:nvPr>
            <p:ph idx="1"/>
          </p:nvPr>
        </p:nvSpPr>
        <p:spPr>
          <a:xfrm>
            <a:off x="284813" y="2038662"/>
            <a:ext cx="11068987" cy="4601981"/>
          </a:xfrm>
        </p:spPr>
        <p:txBody>
          <a:bodyPr>
            <a:normAutofit lnSpcReduction="10000"/>
          </a:bodyPr>
          <a:lstStyle/>
          <a:p>
            <a:pPr marL="0" indent="0" algn="just">
              <a:buNone/>
            </a:pPr>
            <a:r>
              <a:rPr lang="en-IN" dirty="0"/>
              <a:t>The major uncontrollable, external forces (economic, demographic, technological, natural, social and cultural, legal and political) which influence a firm's decision making and have an impact upon its performance.</a:t>
            </a:r>
          </a:p>
          <a:p>
            <a:pPr marL="0" indent="0" algn="just">
              <a:buNone/>
            </a:pPr>
            <a:r>
              <a:rPr lang="en-IN" dirty="0"/>
              <a:t>In general, the macro environment includes trends in the gross domestic product (GDP), inflation, employment, spending, and monetary and fiscal policy. The macro-environment is closely linked to the general business cycle as opposed to the performance of an individual business sector</a:t>
            </a:r>
          </a:p>
          <a:p>
            <a:pPr marL="0" indent="0" algn="just">
              <a:buNone/>
            </a:pPr>
            <a:r>
              <a:rPr lang="en-IN" dirty="0"/>
              <a:t>Factors affecting organization in Macro environment are known as PESTEL, that is: Political, Economical, Social, Technological, Environmental and Legal</a:t>
            </a:r>
          </a:p>
        </p:txBody>
      </p:sp>
    </p:spTree>
    <p:extLst>
      <p:ext uri="{BB962C8B-B14F-4D97-AF65-F5344CB8AC3E}">
        <p14:creationId xmlns:p14="http://schemas.microsoft.com/office/powerpoint/2010/main" val="1013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884EFF-1E0F-4AD8-9731-BE06D3CD51D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3" name="Title 2">
            <a:extLst>
              <a:ext uri="{FF2B5EF4-FFF2-40B4-BE49-F238E27FC236}">
                <a16:creationId xmlns:a16="http://schemas.microsoft.com/office/drawing/2014/main" id="{6D80E9AA-A323-43E1-B3F5-A193FAF0C3F9}"/>
              </a:ext>
            </a:extLst>
          </p:cNvPr>
          <p:cNvSpPr>
            <a:spLocks noGrp="1"/>
          </p:cNvSpPr>
          <p:nvPr>
            <p:ph type="title"/>
          </p:nvPr>
        </p:nvSpPr>
        <p:spPr/>
        <p:txBody>
          <a:bodyPr/>
          <a:lstStyle/>
          <a:p>
            <a:r>
              <a:rPr lang="en-US" dirty="0"/>
              <a:t>Microenvironment</a:t>
            </a:r>
            <a:endParaRPr lang="en-IN" dirty="0"/>
          </a:p>
        </p:txBody>
      </p:sp>
      <p:sp>
        <p:nvSpPr>
          <p:cNvPr id="4" name="Content Placeholder 3">
            <a:extLst>
              <a:ext uri="{FF2B5EF4-FFF2-40B4-BE49-F238E27FC236}">
                <a16:creationId xmlns:a16="http://schemas.microsoft.com/office/drawing/2014/main" id="{7210F6C8-FA55-4489-A938-7105D63D0A67}"/>
              </a:ext>
            </a:extLst>
          </p:cNvPr>
          <p:cNvSpPr>
            <a:spLocks noGrp="1"/>
          </p:cNvSpPr>
          <p:nvPr>
            <p:ph idx="1"/>
          </p:nvPr>
        </p:nvSpPr>
        <p:spPr>
          <a:xfrm>
            <a:off x="838200" y="2277755"/>
            <a:ext cx="10515600" cy="1544737"/>
          </a:xfrm>
        </p:spPr>
        <p:txBody>
          <a:bodyPr/>
          <a:lstStyle/>
          <a:p>
            <a:pPr marL="0" indent="0" algn="just">
              <a:buNone/>
            </a:pPr>
            <a:r>
              <a:rPr lang="en-IN" dirty="0"/>
              <a:t>The factors or elements in a firm's immediate environment which affect its performance and decision-making; these elements include the firm's suppliers, competitors, marketing intermediaries</a:t>
            </a:r>
          </a:p>
        </p:txBody>
      </p:sp>
    </p:spTree>
    <p:extLst>
      <p:ext uri="{BB962C8B-B14F-4D97-AF65-F5344CB8AC3E}">
        <p14:creationId xmlns:p14="http://schemas.microsoft.com/office/powerpoint/2010/main" val="405099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0" y="794479"/>
            <a:ext cx="6730584" cy="1020905"/>
          </a:xfrm>
        </p:spPr>
        <p:txBody>
          <a:bodyPr>
            <a:normAutofit fontScale="90000"/>
          </a:bodyPr>
          <a:lstStyle/>
          <a:p>
            <a:r>
              <a:rPr lang="en-US" dirty="0"/>
              <a:t>Analyzing the various environments</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b="1" dirty="0"/>
              <a:t>Popular tools</a:t>
            </a:r>
            <a:endParaRPr lang="ru-RU" b="1"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19921" y="3074529"/>
            <a:ext cx="5681272" cy="2097078"/>
          </a:xfrm>
        </p:spPr>
        <p:txBody>
          <a:bodyPr>
            <a:noAutofit/>
          </a:bodyPr>
          <a:lstStyle/>
          <a:p>
            <a:r>
              <a:rPr lang="en-US" sz="1800" b="1" dirty="0"/>
              <a:t>Macro environment – PESTEL</a:t>
            </a:r>
          </a:p>
          <a:p>
            <a:r>
              <a:rPr lang="en-US" sz="1800" b="1" dirty="0"/>
              <a:t>Competitive environment – Porter’s five force model</a:t>
            </a:r>
          </a:p>
          <a:p>
            <a:r>
              <a:rPr lang="en-US" sz="1800" b="1" dirty="0"/>
              <a:t>Internal environment – SWOT Analysis/ TOWS matrix</a:t>
            </a: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12701" y="99184"/>
            <a:ext cx="10514998" cy="782638"/>
          </a:xfrm>
        </p:spPr>
        <p:txBody>
          <a:bodyPr/>
          <a:lstStyle/>
          <a:p>
            <a:r>
              <a:rPr lang="en-US" dirty="0"/>
              <a:t>PESTEL Analysis</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14" name="Picture 13" descr="Timeline&#10;&#10;Description automatically generated">
            <a:extLst>
              <a:ext uri="{FF2B5EF4-FFF2-40B4-BE49-F238E27FC236}">
                <a16:creationId xmlns:a16="http://schemas.microsoft.com/office/drawing/2014/main" id="{F476A669-4A4D-43B9-98FF-45C50973FDCC}"/>
              </a:ext>
            </a:extLst>
          </p:cNvPr>
          <p:cNvPicPr>
            <a:picLocks noChangeAspect="1"/>
          </p:cNvPicPr>
          <p:nvPr/>
        </p:nvPicPr>
        <p:blipFill>
          <a:blip r:embed="rId3"/>
          <a:stretch>
            <a:fillRect/>
          </a:stretch>
        </p:blipFill>
        <p:spPr>
          <a:xfrm>
            <a:off x="2139611" y="1639870"/>
            <a:ext cx="5025687" cy="3578260"/>
          </a:xfrm>
          <a:prstGeom prst="rect">
            <a:avLst/>
          </a:prstGeom>
        </p:spPr>
      </p:pic>
    </p:spTree>
    <p:extLst>
      <p:ext uri="{BB962C8B-B14F-4D97-AF65-F5344CB8AC3E}">
        <p14:creationId xmlns:p14="http://schemas.microsoft.com/office/powerpoint/2010/main" val="1355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12701" y="99184"/>
            <a:ext cx="10514998" cy="782638"/>
          </a:xfrm>
        </p:spPr>
        <p:txBody>
          <a:bodyPr/>
          <a:lstStyle/>
          <a:p>
            <a:r>
              <a:rPr lang="en-US" dirty="0"/>
              <a:t>Porter’s Five forces</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12" name="Picture 11" descr="Diagram&#10;&#10;Description automatically generated">
            <a:extLst>
              <a:ext uri="{FF2B5EF4-FFF2-40B4-BE49-F238E27FC236}">
                <a16:creationId xmlns:a16="http://schemas.microsoft.com/office/drawing/2014/main" id="{5F6D5778-8D40-4A30-86BC-032E7B203805}"/>
              </a:ext>
            </a:extLst>
          </p:cNvPr>
          <p:cNvPicPr>
            <a:picLocks noChangeAspect="1"/>
          </p:cNvPicPr>
          <p:nvPr/>
        </p:nvPicPr>
        <p:blipFill rotWithShape="1">
          <a:blip r:embed="rId3"/>
          <a:srcRect l="11005"/>
          <a:stretch/>
        </p:blipFill>
        <p:spPr>
          <a:xfrm>
            <a:off x="494675" y="1166977"/>
            <a:ext cx="6400800" cy="5017957"/>
          </a:xfrm>
          <a:prstGeom prst="rect">
            <a:avLst/>
          </a:prstGeom>
        </p:spPr>
      </p:pic>
    </p:spTree>
    <p:extLst>
      <p:ext uri="{BB962C8B-B14F-4D97-AF65-F5344CB8AC3E}">
        <p14:creationId xmlns:p14="http://schemas.microsoft.com/office/powerpoint/2010/main" val="424489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12701" y="99184"/>
            <a:ext cx="10514998" cy="782638"/>
          </a:xfrm>
        </p:spPr>
        <p:txBody>
          <a:bodyPr/>
          <a:lstStyle/>
          <a:p>
            <a:r>
              <a:rPr lang="en-US" dirty="0"/>
              <a:t>SWOT</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8" name="Picture 7" descr="A picture containing graphical user interface&#10;&#10;Description automatically generated">
            <a:extLst>
              <a:ext uri="{FF2B5EF4-FFF2-40B4-BE49-F238E27FC236}">
                <a16:creationId xmlns:a16="http://schemas.microsoft.com/office/drawing/2014/main" id="{596E6FB6-BFBF-4A16-9C55-282818AD6EA2}"/>
              </a:ext>
            </a:extLst>
          </p:cNvPr>
          <p:cNvPicPr>
            <a:picLocks noChangeAspect="1"/>
          </p:cNvPicPr>
          <p:nvPr/>
        </p:nvPicPr>
        <p:blipFill>
          <a:blip r:embed="rId3"/>
          <a:stretch>
            <a:fillRect/>
          </a:stretch>
        </p:blipFill>
        <p:spPr>
          <a:xfrm>
            <a:off x="1918741" y="981006"/>
            <a:ext cx="7225259" cy="5876993"/>
          </a:xfrm>
          <a:prstGeom prst="rect">
            <a:avLst/>
          </a:prstGeom>
        </p:spPr>
      </p:pic>
    </p:spTree>
    <p:extLst>
      <p:ext uri="{BB962C8B-B14F-4D97-AF65-F5344CB8AC3E}">
        <p14:creationId xmlns:p14="http://schemas.microsoft.com/office/powerpoint/2010/main" val="2025914681"/>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0" ma:contentTypeDescription="Create a new document." ma:contentTypeScope="" ma:versionID="0fad938dd9e5278d3d15867e7f1d83c4">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97fbc9c7a967cda0e6d5561fa2cbcb1a"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D4B63335-1B37-4997-9F45-6E89A443B8A3}"/>
</file>

<file path=docProps/app.xml><?xml version="1.0" encoding="utf-8"?>
<Properties xmlns="http://schemas.openxmlformats.org/officeDocument/2006/extended-properties" xmlns:vt="http://schemas.openxmlformats.org/officeDocument/2006/docPropsVTypes">
  <Template>Retrospect</Template>
  <TotalTime>1727</TotalTime>
  <Words>1272</Words>
  <Application>Microsoft Office PowerPoint</Application>
  <PresentationFormat>Widescreen</PresentationFormat>
  <Paragraphs>192</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Lucida Grande</vt:lpstr>
      <vt:lpstr>Verdana</vt:lpstr>
      <vt:lpstr>Wingdings</vt:lpstr>
      <vt:lpstr>Office Theme</vt:lpstr>
      <vt:lpstr>Document</vt:lpstr>
      <vt:lpstr>SWOT ANALYSIS</vt:lpstr>
      <vt:lpstr>Presentation flow</vt:lpstr>
      <vt:lpstr>Business Environments</vt:lpstr>
      <vt:lpstr>Macro environment</vt:lpstr>
      <vt:lpstr>Microenvironment</vt:lpstr>
      <vt:lpstr>Analyzing the various environments</vt:lpstr>
      <vt:lpstr>PESTEL Analysis</vt:lpstr>
      <vt:lpstr>Porter’s Five forces</vt:lpstr>
      <vt:lpstr>SWOT</vt:lpstr>
      <vt:lpstr>PowerPoint Presentation</vt:lpstr>
      <vt:lpstr>How to Use a SWOT Analysis</vt:lpstr>
      <vt:lpstr>PowerPoint Presentation</vt:lpstr>
      <vt:lpstr>PowerPoint Presentation</vt:lpstr>
      <vt:lpstr>PowerPoint Presentation</vt:lpstr>
      <vt:lpstr>PowerPoint Presentation</vt:lpstr>
      <vt:lpstr>Personal SWOT Analysis</vt:lpstr>
      <vt:lpstr>How Can it Help?</vt:lpstr>
      <vt:lpstr>How should it be conducted?</vt:lpstr>
      <vt:lpstr>Friend/Family/Work Associate</vt:lpstr>
      <vt:lpstr>SWOT</vt:lpstr>
      <vt:lpstr>PowerPoint Presentation</vt:lpstr>
      <vt:lpstr>PowerPoint Presentation</vt:lpstr>
      <vt:lpstr>Strengths</vt:lpstr>
      <vt:lpstr>Weaknesses</vt:lpstr>
      <vt:lpstr>Opportunities</vt:lpstr>
      <vt:lpstr>Threats</vt:lpstr>
      <vt:lpstr>Make a checklist  Strengths</vt:lpstr>
      <vt:lpstr>Weaknesses</vt:lpstr>
      <vt:lpstr>Opportunities</vt:lpstr>
      <vt:lpstr>Threats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dc:title>
  <dc:creator>Raveendra Rao [MAHE-MIM]</dc:creator>
  <cp:lastModifiedBy>Raveendra Rao</cp:lastModifiedBy>
  <cp:revision>8</cp:revision>
  <dcterms:created xsi:type="dcterms:W3CDTF">2021-09-07T00:11:36Z</dcterms:created>
  <dcterms:modified xsi:type="dcterms:W3CDTF">2022-08-27T08:10:57Z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