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2" r:id="rId4"/>
  </p:sldMasterIdLst>
  <p:notesMasterIdLst>
    <p:notesMasterId r:id="rId53"/>
  </p:notesMasterIdLst>
  <p:handoutMasterIdLst>
    <p:handoutMasterId r:id="rId54"/>
  </p:handoutMasterIdLst>
  <p:sldIdLst>
    <p:sldId id="330" r:id="rId5"/>
    <p:sldId id="395" r:id="rId6"/>
    <p:sldId id="396" r:id="rId7"/>
    <p:sldId id="397" r:id="rId8"/>
    <p:sldId id="398" r:id="rId9"/>
    <p:sldId id="347" r:id="rId10"/>
    <p:sldId id="418" r:id="rId11"/>
    <p:sldId id="419" r:id="rId12"/>
    <p:sldId id="420" r:id="rId13"/>
    <p:sldId id="421" r:id="rId14"/>
    <p:sldId id="422" r:id="rId15"/>
    <p:sldId id="348" r:id="rId16"/>
    <p:sldId id="399" r:id="rId17"/>
    <p:sldId id="354" r:id="rId18"/>
    <p:sldId id="349" r:id="rId19"/>
    <p:sldId id="350" r:id="rId20"/>
    <p:sldId id="417" r:id="rId21"/>
    <p:sldId id="351" r:id="rId22"/>
    <p:sldId id="352" r:id="rId23"/>
    <p:sldId id="401" r:id="rId24"/>
    <p:sldId id="353" r:id="rId25"/>
    <p:sldId id="355" r:id="rId26"/>
    <p:sldId id="400" r:id="rId27"/>
    <p:sldId id="402" r:id="rId28"/>
    <p:sldId id="403" r:id="rId29"/>
    <p:sldId id="373" r:id="rId30"/>
    <p:sldId id="374" r:id="rId31"/>
    <p:sldId id="375" r:id="rId32"/>
    <p:sldId id="407" r:id="rId33"/>
    <p:sldId id="376" r:id="rId34"/>
    <p:sldId id="405" r:id="rId35"/>
    <p:sldId id="406" r:id="rId36"/>
    <p:sldId id="404" r:id="rId37"/>
    <p:sldId id="377" r:id="rId38"/>
    <p:sldId id="409" r:id="rId39"/>
    <p:sldId id="410" r:id="rId40"/>
    <p:sldId id="411" r:id="rId41"/>
    <p:sldId id="412" r:id="rId42"/>
    <p:sldId id="413" r:id="rId43"/>
    <p:sldId id="414" r:id="rId44"/>
    <p:sldId id="415" r:id="rId45"/>
    <p:sldId id="378" r:id="rId46"/>
    <p:sldId id="379" r:id="rId47"/>
    <p:sldId id="380" r:id="rId48"/>
    <p:sldId id="381" r:id="rId49"/>
    <p:sldId id="423" r:id="rId50"/>
    <p:sldId id="382" r:id="rId51"/>
    <p:sldId id="331" r:id="rId52"/>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258C8C-5F65-47E7-A27E-D2F0B21325A5}" v="2" dt="2020-08-11T09:22:37.9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varScale="1">
        <p:scale>
          <a:sx n="67" d="100"/>
          <a:sy n="67" d="100"/>
        </p:scale>
        <p:origin x="624" y="60"/>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RTAZA YUSUF RADHANPURWALA-180905051" userId="S::murtaza.radhanpurwala@learner.manipal.edu::092619c6-9982-47ca-a7b9-8fd9cc84ff41" providerId="AD" clId="Web-{D5258C8C-5F65-47E7-A27E-D2F0B21325A5}"/>
    <pc:docChg chg="modSld">
      <pc:chgData name="MURTAZA YUSUF RADHANPURWALA-180905051" userId="S::murtaza.radhanpurwala@learner.manipal.edu::092619c6-9982-47ca-a7b9-8fd9cc84ff41" providerId="AD" clId="Web-{D5258C8C-5F65-47E7-A27E-D2F0B21325A5}" dt="2020-08-11T09:22:37.952" v="1" actId="1076"/>
      <pc:docMkLst>
        <pc:docMk/>
      </pc:docMkLst>
      <pc:sldChg chg="modSp">
        <pc:chgData name="MURTAZA YUSUF RADHANPURWALA-180905051" userId="S::murtaza.radhanpurwala@learner.manipal.edu::092619c6-9982-47ca-a7b9-8fd9cc84ff41" providerId="AD" clId="Web-{D5258C8C-5F65-47E7-A27E-D2F0B21325A5}" dt="2020-08-11T09:22:37.952" v="1" actId="1076"/>
        <pc:sldMkLst>
          <pc:docMk/>
          <pc:sldMk cId="2452552380" sldId="396"/>
        </pc:sldMkLst>
        <pc:picChg chg="mod">
          <ac:chgData name="MURTAZA YUSUF RADHANPURWALA-180905051" userId="S::murtaza.radhanpurwala@learner.manipal.edu::092619c6-9982-47ca-a7b9-8fd9cc84ff41" providerId="AD" clId="Web-{D5258C8C-5F65-47E7-A27E-D2F0B21325A5}" dt="2020-08-11T09:22:37.952" v="1" actId="1076"/>
          <ac:picMkLst>
            <pc:docMk/>
            <pc:sldMk cId="2452552380" sldId="396"/>
            <ac:picMk id="3"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a:defRPr sz="1100">
                <a:latin typeface="Helvetica" charset="0"/>
                <a:cs typeface="ＭＳ Ｐゴシック" charset="-128"/>
              </a:defRPr>
            </a:lvl1pPr>
          </a:lstStyle>
          <a:p>
            <a:pPr>
              <a:defRPr/>
            </a:pPr>
            <a:endParaRPr lang="en-US"/>
          </a:p>
        </p:txBody>
      </p:sp>
      <p:sp>
        <p:nvSpPr>
          <p:cNvPr id="46083" name="Rectangle 3"/>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a:defRPr sz="1100">
                <a:latin typeface="Helvetica" charset="0"/>
                <a:cs typeface="ＭＳ Ｐゴシック" charset="-128"/>
              </a:defRPr>
            </a:lvl1pPr>
          </a:lstStyle>
          <a:p>
            <a:pPr>
              <a:defRPr/>
            </a:pPr>
            <a:endParaRPr lang="en-US"/>
          </a:p>
        </p:txBody>
      </p:sp>
      <p:sp>
        <p:nvSpPr>
          <p:cNvPr id="46084" name="Rectangle 4"/>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a:defRPr sz="1100">
                <a:latin typeface="Helvetica" charset="0"/>
                <a:cs typeface="ＭＳ Ｐゴシック" charset="-128"/>
              </a:defRPr>
            </a:lvl1pPr>
          </a:lstStyle>
          <a:p>
            <a:pPr>
              <a:defRPr/>
            </a:pPr>
            <a:endParaRPr lang="en-US"/>
          </a:p>
        </p:txBody>
      </p:sp>
      <p:sp>
        <p:nvSpPr>
          <p:cNvPr id="46085" name="Rectangle 5"/>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smtClean="0">
                <a:latin typeface="Helvetica" charset="0"/>
              </a:defRPr>
            </a:lvl1pPr>
          </a:lstStyle>
          <a:p>
            <a:pPr>
              <a:defRPr/>
            </a:pPr>
            <a:fld id="{BBC28454-15B3-45D5-9176-8D524A7F7887}" type="slidenum">
              <a:rPr lang="en-US"/>
              <a:pPr>
                <a:defRPr/>
              </a:pPr>
              <a:t>‹#›</a:t>
            </a:fld>
            <a:endParaRPr lang="en-US"/>
          </a:p>
        </p:txBody>
      </p:sp>
    </p:spTree>
    <p:extLst>
      <p:ext uri="{BB962C8B-B14F-4D97-AF65-F5344CB8AC3E}">
        <p14:creationId xmlns:p14="http://schemas.microsoft.com/office/powerpoint/2010/main" val="4121787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a:defRPr sz="1200">
                <a:latin typeface="Times New Roman" charset="0"/>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a:defRPr sz="1200">
                <a:latin typeface="Times New Roman" charset="0"/>
                <a:cs typeface="ＭＳ Ｐゴシック" charset="-128"/>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a:defRPr sz="1200">
                <a:latin typeface="Times New Roman" charset="0"/>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smtClean="0">
                <a:latin typeface="Times New Roman" charset="0"/>
              </a:defRPr>
            </a:lvl1pPr>
          </a:lstStyle>
          <a:p>
            <a:pPr>
              <a:defRPr/>
            </a:pPr>
            <a:fld id="{EA098A8E-1454-40AB-85F7-3AFE14F61128}" type="slidenum">
              <a:rPr lang="en-US"/>
              <a:pPr>
                <a:defRPr/>
              </a:pPr>
              <a:t>‹#›</a:t>
            </a:fld>
            <a:endParaRPr lang="en-US"/>
          </a:p>
        </p:txBody>
      </p:sp>
    </p:spTree>
    <p:extLst>
      <p:ext uri="{BB962C8B-B14F-4D97-AF65-F5344CB8AC3E}">
        <p14:creationId xmlns:p14="http://schemas.microsoft.com/office/powerpoint/2010/main" val="38919186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2EABD29B-391B-45E6-ADBB-1A3B08FFC269}" type="slidenum">
              <a:rPr lang="en-US"/>
              <a:pPr/>
              <a:t>1</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243698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117600" y="696913"/>
            <a:ext cx="4648200" cy="3486150"/>
          </a:xfrm>
          <a:ln/>
        </p:spPr>
      </p:sp>
      <p:sp>
        <p:nvSpPr>
          <p:cNvPr id="78851"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extLst>
      <p:ext uri="{BB962C8B-B14F-4D97-AF65-F5344CB8AC3E}">
        <p14:creationId xmlns:p14="http://schemas.microsoft.com/office/powerpoint/2010/main" val="2725101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117600" y="696913"/>
            <a:ext cx="4648200" cy="3486150"/>
          </a:xfrm>
          <a:ln/>
        </p:spPr>
      </p:sp>
      <p:sp>
        <p:nvSpPr>
          <p:cNvPr id="79875"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extLst>
      <p:ext uri="{BB962C8B-B14F-4D97-AF65-F5344CB8AC3E}">
        <p14:creationId xmlns:p14="http://schemas.microsoft.com/office/powerpoint/2010/main" val="3713983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117600" y="696913"/>
            <a:ext cx="4648200" cy="3486150"/>
          </a:xfrm>
          <a:ln/>
        </p:spPr>
      </p:sp>
      <p:sp>
        <p:nvSpPr>
          <p:cNvPr id="80899"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extLst>
      <p:ext uri="{BB962C8B-B14F-4D97-AF65-F5344CB8AC3E}">
        <p14:creationId xmlns:p14="http://schemas.microsoft.com/office/powerpoint/2010/main" val="3310423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17600" y="696913"/>
            <a:ext cx="4648200" cy="3486150"/>
          </a:xfrm>
          <a:ln/>
        </p:spPr>
      </p:sp>
      <p:sp>
        <p:nvSpPr>
          <p:cNvPr id="81923"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extLst>
      <p:ext uri="{BB962C8B-B14F-4D97-AF65-F5344CB8AC3E}">
        <p14:creationId xmlns:p14="http://schemas.microsoft.com/office/powerpoint/2010/main" val="2339915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handling</a:t>
            </a:r>
            <a:r>
              <a:rPr lang="en-US" baseline="0" dirty="0"/>
              <a:t> exceptions  like divide by zero , infinite loop </a:t>
            </a:r>
            <a:r>
              <a:rPr lang="en-US" baseline="0" dirty="0" err="1"/>
              <a:t>etc</a:t>
            </a:r>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EA098A8E-1454-40AB-85F7-3AFE14F61128}" type="slidenum">
              <a:rPr lang="en-US" smtClean="0"/>
              <a:pPr>
                <a:defRPr/>
              </a:pPr>
              <a:t>31</a:t>
            </a:fld>
            <a:endParaRPr lang="en-US"/>
          </a:p>
        </p:txBody>
      </p:sp>
    </p:spTree>
    <p:extLst>
      <p:ext uri="{BB962C8B-B14F-4D97-AF65-F5344CB8AC3E}">
        <p14:creationId xmlns:p14="http://schemas.microsoft.com/office/powerpoint/2010/main" val="1844338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1117600" y="696913"/>
            <a:ext cx="4648200" cy="3486150"/>
          </a:xfrm>
          <a:ln/>
        </p:spPr>
      </p:sp>
      <p:sp>
        <p:nvSpPr>
          <p:cNvPr id="82947"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extLst>
      <p:ext uri="{BB962C8B-B14F-4D97-AF65-F5344CB8AC3E}">
        <p14:creationId xmlns:p14="http://schemas.microsoft.com/office/powerpoint/2010/main" val="2227476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17600" y="696913"/>
            <a:ext cx="4648200" cy="3486150"/>
          </a:xfrm>
          <a:ln/>
        </p:spPr>
      </p:sp>
      <p:sp>
        <p:nvSpPr>
          <p:cNvPr id="83971"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extLst>
      <p:ext uri="{BB962C8B-B14F-4D97-AF65-F5344CB8AC3E}">
        <p14:creationId xmlns:p14="http://schemas.microsoft.com/office/powerpoint/2010/main" val="12238947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117600" y="696913"/>
            <a:ext cx="4648200" cy="3486150"/>
          </a:xfrm>
          <a:ln/>
        </p:spPr>
      </p:sp>
      <p:sp>
        <p:nvSpPr>
          <p:cNvPr id="84995"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extLst>
      <p:ext uri="{BB962C8B-B14F-4D97-AF65-F5344CB8AC3E}">
        <p14:creationId xmlns:p14="http://schemas.microsoft.com/office/powerpoint/2010/main" val="167272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117600" y="696913"/>
            <a:ext cx="4648200" cy="3486150"/>
          </a:xfrm>
          <a:ln/>
        </p:spPr>
      </p:sp>
      <p:sp>
        <p:nvSpPr>
          <p:cNvPr id="86019"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extLst>
      <p:ext uri="{BB962C8B-B14F-4D97-AF65-F5344CB8AC3E}">
        <p14:creationId xmlns:p14="http://schemas.microsoft.com/office/powerpoint/2010/main" val="3436145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117600" y="696913"/>
            <a:ext cx="4648200" cy="3486150"/>
          </a:xfrm>
          <a:ln/>
        </p:spPr>
      </p:sp>
      <p:sp>
        <p:nvSpPr>
          <p:cNvPr id="87043"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extLst>
      <p:ext uri="{BB962C8B-B14F-4D97-AF65-F5344CB8AC3E}">
        <p14:creationId xmlns:p14="http://schemas.microsoft.com/office/powerpoint/2010/main" val="1553050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117600" y="696913"/>
            <a:ext cx="4648200" cy="3486150"/>
          </a:xfrm>
          <a:ln/>
        </p:spPr>
      </p:sp>
      <p:sp>
        <p:nvSpPr>
          <p:cNvPr id="54275"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extLst>
      <p:ext uri="{BB962C8B-B14F-4D97-AF65-F5344CB8AC3E}">
        <p14:creationId xmlns:p14="http://schemas.microsoft.com/office/powerpoint/2010/main" val="2940163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117600" y="696913"/>
            <a:ext cx="4648200" cy="3486150"/>
          </a:xfrm>
          <a:ln/>
        </p:spPr>
      </p:sp>
      <p:sp>
        <p:nvSpPr>
          <p:cNvPr id="88067"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extLst>
      <p:ext uri="{BB962C8B-B14F-4D97-AF65-F5344CB8AC3E}">
        <p14:creationId xmlns:p14="http://schemas.microsoft.com/office/powerpoint/2010/main" val="35753578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1EEA3723-0CC4-4DD4-87C9-E8CB42EEB60C}" type="slidenum">
              <a:rPr lang="en-US"/>
              <a:pPr/>
              <a:t>48</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257701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117600" y="696913"/>
            <a:ext cx="4648200" cy="3486150"/>
          </a:xfrm>
          <a:ln/>
        </p:spPr>
      </p:sp>
      <p:sp>
        <p:nvSpPr>
          <p:cNvPr id="55299"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extLst>
      <p:ext uri="{BB962C8B-B14F-4D97-AF65-F5344CB8AC3E}">
        <p14:creationId xmlns:p14="http://schemas.microsoft.com/office/powerpoint/2010/main" val="1719148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117600" y="696913"/>
            <a:ext cx="4648200" cy="3486150"/>
          </a:xfrm>
          <a:ln/>
        </p:spPr>
      </p:sp>
      <p:sp>
        <p:nvSpPr>
          <p:cNvPr id="60419"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extLst>
      <p:ext uri="{BB962C8B-B14F-4D97-AF65-F5344CB8AC3E}">
        <p14:creationId xmlns:p14="http://schemas.microsoft.com/office/powerpoint/2010/main" val="462952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1117600" y="696913"/>
            <a:ext cx="4648200" cy="3486150"/>
          </a:xfrm>
          <a:ln/>
        </p:spPr>
      </p:sp>
      <p:sp>
        <p:nvSpPr>
          <p:cNvPr id="56323"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extLst>
      <p:ext uri="{BB962C8B-B14F-4D97-AF65-F5344CB8AC3E}">
        <p14:creationId xmlns:p14="http://schemas.microsoft.com/office/powerpoint/2010/main" val="1285398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117600" y="696913"/>
            <a:ext cx="4648200" cy="3486150"/>
          </a:xfrm>
          <a:ln/>
        </p:spPr>
      </p:sp>
      <p:sp>
        <p:nvSpPr>
          <p:cNvPr id="57347"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extLst>
      <p:ext uri="{BB962C8B-B14F-4D97-AF65-F5344CB8AC3E}">
        <p14:creationId xmlns:p14="http://schemas.microsoft.com/office/powerpoint/2010/main" val="3857683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117600" y="696913"/>
            <a:ext cx="4648200" cy="3486150"/>
          </a:xfrm>
          <a:ln/>
        </p:spPr>
      </p:sp>
      <p:sp>
        <p:nvSpPr>
          <p:cNvPr id="58371"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extLst>
      <p:ext uri="{BB962C8B-B14F-4D97-AF65-F5344CB8AC3E}">
        <p14:creationId xmlns:p14="http://schemas.microsoft.com/office/powerpoint/2010/main" val="3096126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117600" y="696913"/>
            <a:ext cx="4648200" cy="3486150"/>
          </a:xfrm>
          <a:ln/>
        </p:spPr>
      </p:sp>
      <p:sp>
        <p:nvSpPr>
          <p:cNvPr id="59395"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extLst>
      <p:ext uri="{BB962C8B-B14F-4D97-AF65-F5344CB8AC3E}">
        <p14:creationId xmlns:p14="http://schemas.microsoft.com/office/powerpoint/2010/main" val="2922483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117600" y="696913"/>
            <a:ext cx="4648200" cy="3486150"/>
          </a:xfrm>
          <a:ln/>
        </p:spPr>
      </p:sp>
      <p:sp>
        <p:nvSpPr>
          <p:cNvPr id="61443"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extLst>
      <p:ext uri="{BB962C8B-B14F-4D97-AF65-F5344CB8AC3E}">
        <p14:creationId xmlns:p14="http://schemas.microsoft.com/office/powerpoint/2010/main" val="3524757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75BFEBE5-7E42-4DC8-AB15-80E4B3643918}" type="datetimeFigureOut">
              <a:rPr lang="en-US" smtClean="0"/>
              <a:t>8/11/2020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84BAD-B165-4C32-AEB2-736F00B292FE}" type="slidenum">
              <a:rPr lang="en-US" smtClean="0"/>
              <a:t>‹#›</a:t>
            </a:fld>
            <a:endParaRPr lang="en-US"/>
          </a:p>
        </p:txBody>
      </p:sp>
    </p:spTree>
    <p:extLst>
      <p:ext uri="{BB962C8B-B14F-4D97-AF65-F5344CB8AC3E}">
        <p14:creationId xmlns:p14="http://schemas.microsoft.com/office/powerpoint/2010/main" val="2081430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BFEBE5-7E42-4DC8-AB15-80E4B3643918}" type="datetimeFigureOut">
              <a:rPr lang="en-US" smtClean="0"/>
              <a:t>8/11/2020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84BAD-B165-4C32-AEB2-736F00B292FE}" type="slidenum">
              <a:rPr lang="en-US" smtClean="0"/>
              <a:t>‹#›</a:t>
            </a:fld>
            <a:endParaRPr lang="en-US"/>
          </a:p>
        </p:txBody>
      </p:sp>
    </p:spTree>
    <p:extLst>
      <p:ext uri="{BB962C8B-B14F-4D97-AF65-F5344CB8AC3E}">
        <p14:creationId xmlns:p14="http://schemas.microsoft.com/office/powerpoint/2010/main" val="4273497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BFEBE5-7E42-4DC8-AB15-80E4B3643918}" type="datetimeFigureOut">
              <a:rPr lang="en-US" smtClean="0"/>
              <a:t>8/11/2020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84BAD-B165-4C32-AEB2-736F00B292FE}" type="slidenum">
              <a:rPr lang="en-US" smtClean="0"/>
              <a:t>‹#›</a:t>
            </a:fld>
            <a:endParaRPr lang="en-US"/>
          </a:p>
        </p:txBody>
      </p:sp>
    </p:spTree>
    <p:extLst>
      <p:ext uri="{BB962C8B-B14F-4D97-AF65-F5344CB8AC3E}">
        <p14:creationId xmlns:p14="http://schemas.microsoft.com/office/powerpoint/2010/main" val="1132251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1702547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BFEBE5-7E42-4DC8-AB15-80E4B3643918}" type="datetimeFigureOut">
              <a:rPr lang="en-US" smtClean="0"/>
              <a:t>8/11/2020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84BAD-B165-4C32-AEB2-736F00B292FE}" type="slidenum">
              <a:rPr lang="en-US" smtClean="0"/>
              <a:t>‹#›</a:t>
            </a:fld>
            <a:endParaRPr lang="en-US"/>
          </a:p>
        </p:txBody>
      </p:sp>
    </p:spTree>
    <p:extLst>
      <p:ext uri="{BB962C8B-B14F-4D97-AF65-F5344CB8AC3E}">
        <p14:creationId xmlns:p14="http://schemas.microsoft.com/office/powerpoint/2010/main" val="2201119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BFEBE5-7E42-4DC8-AB15-80E4B3643918}" type="datetimeFigureOut">
              <a:rPr lang="en-US" smtClean="0"/>
              <a:t>8/11/2020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84BAD-B165-4C32-AEB2-736F00B292FE}" type="slidenum">
              <a:rPr lang="en-US" smtClean="0"/>
              <a:t>‹#›</a:t>
            </a:fld>
            <a:endParaRPr lang="en-US"/>
          </a:p>
        </p:txBody>
      </p:sp>
    </p:spTree>
    <p:extLst>
      <p:ext uri="{BB962C8B-B14F-4D97-AF65-F5344CB8AC3E}">
        <p14:creationId xmlns:p14="http://schemas.microsoft.com/office/powerpoint/2010/main" val="1706932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BFEBE5-7E42-4DC8-AB15-80E4B3643918}" type="datetimeFigureOut">
              <a:rPr lang="en-US" smtClean="0"/>
              <a:t>8/11/2020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684BAD-B165-4C32-AEB2-736F00B292FE}" type="slidenum">
              <a:rPr lang="en-US" smtClean="0"/>
              <a:t>‹#›</a:t>
            </a:fld>
            <a:endParaRPr lang="en-US"/>
          </a:p>
        </p:txBody>
      </p:sp>
    </p:spTree>
    <p:extLst>
      <p:ext uri="{BB962C8B-B14F-4D97-AF65-F5344CB8AC3E}">
        <p14:creationId xmlns:p14="http://schemas.microsoft.com/office/powerpoint/2010/main" val="3493567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BFEBE5-7E42-4DC8-AB15-80E4B3643918}" type="datetimeFigureOut">
              <a:rPr lang="en-US" smtClean="0"/>
              <a:t>8/11/2020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684BAD-B165-4C32-AEB2-736F00B292FE}" type="slidenum">
              <a:rPr lang="en-US" smtClean="0"/>
              <a:t>‹#›</a:t>
            </a:fld>
            <a:endParaRPr lang="en-US"/>
          </a:p>
        </p:txBody>
      </p:sp>
    </p:spTree>
    <p:extLst>
      <p:ext uri="{BB962C8B-B14F-4D97-AF65-F5344CB8AC3E}">
        <p14:creationId xmlns:p14="http://schemas.microsoft.com/office/powerpoint/2010/main" val="2541325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BFEBE5-7E42-4DC8-AB15-80E4B3643918}" type="datetimeFigureOut">
              <a:rPr lang="en-US" smtClean="0"/>
              <a:t>8/11/2020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684BAD-B165-4C32-AEB2-736F00B292FE}" type="slidenum">
              <a:rPr lang="en-US" smtClean="0"/>
              <a:t>‹#›</a:t>
            </a:fld>
            <a:endParaRPr lang="en-US"/>
          </a:p>
        </p:txBody>
      </p:sp>
    </p:spTree>
    <p:extLst>
      <p:ext uri="{BB962C8B-B14F-4D97-AF65-F5344CB8AC3E}">
        <p14:creationId xmlns:p14="http://schemas.microsoft.com/office/powerpoint/2010/main" val="1137540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BFEBE5-7E42-4DC8-AB15-80E4B3643918}" type="datetimeFigureOut">
              <a:rPr lang="en-US" smtClean="0"/>
              <a:t>8/11/2020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684BAD-B165-4C32-AEB2-736F00B292FE}" type="slidenum">
              <a:rPr lang="en-US" smtClean="0"/>
              <a:t>‹#›</a:t>
            </a:fld>
            <a:endParaRPr lang="en-US"/>
          </a:p>
        </p:txBody>
      </p:sp>
    </p:spTree>
    <p:extLst>
      <p:ext uri="{BB962C8B-B14F-4D97-AF65-F5344CB8AC3E}">
        <p14:creationId xmlns:p14="http://schemas.microsoft.com/office/powerpoint/2010/main" val="2527029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5BFEBE5-7E42-4DC8-AB15-80E4B3643918}" type="datetimeFigureOut">
              <a:rPr lang="en-US" smtClean="0"/>
              <a:t>8/11/2020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684BAD-B165-4C32-AEB2-736F00B292FE}" type="slidenum">
              <a:rPr lang="en-US" smtClean="0"/>
              <a:t>‹#›</a:t>
            </a:fld>
            <a:endParaRPr lang="en-US"/>
          </a:p>
        </p:txBody>
      </p:sp>
    </p:spTree>
    <p:extLst>
      <p:ext uri="{BB962C8B-B14F-4D97-AF65-F5344CB8AC3E}">
        <p14:creationId xmlns:p14="http://schemas.microsoft.com/office/powerpoint/2010/main" val="3487402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5BFEBE5-7E42-4DC8-AB15-80E4B3643918}" type="datetimeFigureOut">
              <a:rPr lang="en-US" smtClean="0"/>
              <a:t>8/11/2020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684BAD-B165-4C32-AEB2-736F00B292FE}" type="slidenum">
              <a:rPr lang="en-US" smtClean="0"/>
              <a:t>‹#›</a:t>
            </a:fld>
            <a:endParaRPr lang="en-US"/>
          </a:p>
        </p:txBody>
      </p:sp>
    </p:spTree>
    <p:extLst>
      <p:ext uri="{BB962C8B-B14F-4D97-AF65-F5344CB8AC3E}">
        <p14:creationId xmlns:p14="http://schemas.microsoft.com/office/powerpoint/2010/main" val="3367939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5BFEBE5-7E42-4DC8-AB15-80E4B3643918}" type="datetimeFigureOut">
              <a:rPr lang="en-US" smtClean="0"/>
              <a:t>8/11/2020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684BAD-B165-4C32-AEB2-736F00B292FE}" type="slidenum">
              <a:rPr lang="en-US" smtClean="0"/>
              <a:t>‹#›</a:t>
            </a:fld>
            <a:endParaRPr lang="en-US"/>
          </a:p>
        </p:txBody>
      </p:sp>
    </p:spTree>
    <p:extLst>
      <p:ext uri="{BB962C8B-B14F-4D97-AF65-F5344CB8AC3E}">
        <p14:creationId xmlns:p14="http://schemas.microsoft.com/office/powerpoint/2010/main" val="231975601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hyperlink" Target="https://www.geeksforgeeks.org/operating-system-introduction-system-call/"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371475" y="1900238"/>
            <a:ext cx="8458200" cy="1143000"/>
          </a:xfrm>
          <a:noFill/>
        </p:spPr>
        <p:txBody>
          <a:bodyPr/>
          <a:lstStyle/>
          <a:p>
            <a:pPr eaLnBrk="1" hangingPunct="1"/>
            <a:r>
              <a:rPr lang="en-US"/>
              <a:t>Chapter 1:  Introduction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4337" y="1281112"/>
            <a:ext cx="8315325" cy="4295775"/>
          </a:xfrm>
          <a:prstGeom prst="rect">
            <a:avLst/>
          </a:prstGeom>
        </p:spPr>
      </p:pic>
    </p:spTree>
    <p:extLst>
      <p:ext uri="{BB962C8B-B14F-4D97-AF65-F5344CB8AC3E}">
        <p14:creationId xmlns:p14="http://schemas.microsoft.com/office/powerpoint/2010/main" val="197880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47637" y="2481262"/>
            <a:ext cx="8848725" cy="1895475"/>
          </a:xfrm>
          <a:prstGeom prst="rect">
            <a:avLst/>
          </a:prstGeom>
        </p:spPr>
      </p:pic>
    </p:spTree>
    <p:extLst>
      <p:ext uri="{BB962C8B-B14F-4D97-AF65-F5344CB8AC3E}">
        <p14:creationId xmlns:p14="http://schemas.microsoft.com/office/powerpoint/2010/main" val="4171263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0" y="277813"/>
            <a:ext cx="8229600" cy="576262"/>
          </a:xfrm>
        </p:spPr>
        <p:txBody>
          <a:bodyPr/>
          <a:lstStyle/>
          <a:p>
            <a:pPr eaLnBrk="1" hangingPunct="1"/>
            <a:r>
              <a:rPr lang="en-US"/>
              <a:t>Objectives</a:t>
            </a:r>
          </a:p>
        </p:txBody>
      </p:sp>
      <p:sp>
        <p:nvSpPr>
          <p:cNvPr id="5123" name="Rectangle 3"/>
          <p:cNvSpPr>
            <a:spLocks noGrp="1" noChangeArrowheads="1"/>
          </p:cNvSpPr>
          <p:nvPr>
            <p:ph type="body" idx="4294967295"/>
          </p:nvPr>
        </p:nvSpPr>
        <p:spPr>
          <a:xfrm>
            <a:off x="914400" y="1233488"/>
            <a:ext cx="8229600" cy="4530725"/>
          </a:xfrm>
        </p:spPr>
        <p:txBody>
          <a:bodyPr/>
          <a:lstStyle/>
          <a:p>
            <a:r>
              <a:rPr lang="en-US"/>
              <a:t>To provide a grand tour of the major operating systems components</a:t>
            </a:r>
          </a:p>
          <a:p>
            <a:endParaRPr lang="en-US"/>
          </a:p>
          <a:p>
            <a:r>
              <a:rPr lang="en-US"/>
              <a:t>To provide coverage of basic computer system organization</a:t>
            </a:r>
          </a:p>
          <a:p>
            <a:pPr>
              <a:buFont typeface="Monotype Sorts" charset="2"/>
              <a:buNone/>
            </a:pP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3752" y="1358153"/>
            <a:ext cx="6320118" cy="3693319"/>
          </a:xfrm>
          <a:prstGeom prst="rect">
            <a:avLst/>
          </a:prstGeom>
        </p:spPr>
        <p:txBody>
          <a:bodyPr wrap="square">
            <a:spAutoFit/>
          </a:bodyPr>
          <a:lstStyle/>
          <a:p>
            <a:pPr marL="342900" indent="-342900">
              <a:buAutoNum type="arabicParenR"/>
            </a:pPr>
            <a:r>
              <a:rPr lang="en-US" dirty="0"/>
              <a:t>SINGLE TASKING OR SERIAL PROCESSING</a:t>
            </a:r>
          </a:p>
          <a:p>
            <a:pPr marL="342900" indent="-342900">
              <a:buAutoNum type="arabicParenR"/>
            </a:pPr>
            <a:endParaRPr lang="en-US" dirty="0"/>
          </a:p>
          <a:p>
            <a:pPr marL="342900" indent="-342900">
              <a:buAutoNum type="arabicParenR"/>
            </a:pPr>
            <a:r>
              <a:rPr lang="en-US" dirty="0"/>
              <a:t> BATCH </a:t>
            </a:r>
          </a:p>
          <a:p>
            <a:pPr marL="342900" indent="-342900">
              <a:buAutoNum type="arabicParenR"/>
            </a:pPr>
            <a:endParaRPr lang="en-US" dirty="0"/>
          </a:p>
          <a:p>
            <a:pPr marL="342900" indent="-342900">
              <a:buAutoNum type="arabicParenR"/>
            </a:pPr>
            <a:r>
              <a:rPr lang="en-US" dirty="0"/>
              <a:t> MULTITASKING OR MULTIPROCESSOR </a:t>
            </a:r>
          </a:p>
          <a:p>
            <a:pPr marL="342900" indent="-342900">
              <a:buAutoNum type="arabicParenR"/>
            </a:pPr>
            <a:endParaRPr lang="en-US" dirty="0"/>
          </a:p>
          <a:p>
            <a:pPr marL="342900" indent="-342900">
              <a:buAutoNum type="arabicParenR"/>
            </a:pPr>
            <a:r>
              <a:rPr lang="en-US" dirty="0"/>
              <a:t> TIME SHARING</a:t>
            </a:r>
          </a:p>
          <a:p>
            <a:pPr marL="342900" indent="-342900">
              <a:buAutoNum type="arabicParenR"/>
            </a:pPr>
            <a:endParaRPr lang="en-US" dirty="0"/>
          </a:p>
          <a:p>
            <a:pPr marL="342900" indent="-342900">
              <a:buAutoNum type="arabicParenR"/>
            </a:pPr>
            <a:r>
              <a:rPr lang="en-US" dirty="0"/>
              <a:t> REAL TIME</a:t>
            </a:r>
          </a:p>
          <a:p>
            <a:pPr marL="342900" indent="-342900">
              <a:buAutoNum type="arabicParenR"/>
            </a:pPr>
            <a:endParaRPr lang="en-US" dirty="0"/>
          </a:p>
          <a:p>
            <a:pPr marL="342900" indent="-342900">
              <a:buAutoNum type="arabicParenR"/>
            </a:pPr>
            <a:r>
              <a:rPr lang="en-US" dirty="0"/>
              <a:t> DISTRIBUTED </a:t>
            </a:r>
          </a:p>
          <a:p>
            <a:pPr marL="342900" indent="-342900">
              <a:buAutoNum type="arabicParenR"/>
            </a:pPr>
            <a:endParaRPr lang="en-US" dirty="0"/>
          </a:p>
          <a:p>
            <a:pPr marL="342900" indent="-342900">
              <a:buAutoNum type="arabicParenR"/>
            </a:pPr>
            <a:r>
              <a:rPr lang="en-US" dirty="0"/>
              <a:t> NETWORKING</a:t>
            </a:r>
          </a:p>
        </p:txBody>
      </p:sp>
    </p:spTree>
    <p:extLst>
      <p:ext uri="{BB962C8B-B14F-4D97-AF65-F5344CB8AC3E}">
        <p14:creationId xmlns:p14="http://schemas.microsoft.com/office/powerpoint/2010/main" val="4146409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1119188" y="277813"/>
            <a:ext cx="8024812" cy="576262"/>
          </a:xfrm>
        </p:spPr>
        <p:txBody>
          <a:bodyPr/>
          <a:lstStyle/>
          <a:p>
            <a:pPr eaLnBrk="1" hangingPunct="1"/>
            <a:r>
              <a:rPr lang="en-US"/>
              <a:t>Operating System Definition (Cont.)</a:t>
            </a:r>
          </a:p>
        </p:txBody>
      </p:sp>
      <p:sp>
        <p:nvSpPr>
          <p:cNvPr id="11267" name="Rectangle 3"/>
          <p:cNvSpPr>
            <a:spLocks noGrp="1" noChangeArrowheads="1"/>
          </p:cNvSpPr>
          <p:nvPr>
            <p:ph type="body" idx="4294967295"/>
          </p:nvPr>
        </p:nvSpPr>
        <p:spPr>
          <a:xfrm>
            <a:off x="1619250" y="1404938"/>
            <a:ext cx="7524750" cy="3167062"/>
          </a:xfrm>
        </p:spPr>
        <p:txBody>
          <a:bodyPr/>
          <a:lstStyle/>
          <a:p>
            <a:r>
              <a:rPr lang="en-US"/>
              <a:t>No universally accepted definition</a:t>
            </a:r>
          </a:p>
          <a:p>
            <a:endParaRPr lang="en-US"/>
          </a:p>
          <a:p>
            <a:r>
              <a:rPr lang="en-US"/>
              <a:t>“Everything a vendor ships when you order an operating system” is good approximation</a:t>
            </a:r>
          </a:p>
          <a:p>
            <a:pPr lvl="1"/>
            <a:r>
              <a:rPr lang="en-US"/>
              <a:t>But varies wildly</a:t>
            </a:r>
          </a:p>
          <a:p>
            <a:pPr lvl="1"/>
            <a:endParaRPr lang="en-US"/>
          </a:p>
          <a:p>
            <a:r>
              <a:rPr lang="en-US"/>
              <a:t>“The one program running at all times on the computer” is the </a:t>
            </a:r>
            <a:r>
              <a:rPr lang="en-US" b="1">
                <a:solidFill>
                  <a:srgbClr val="3366FF"/>
                </a:solidFill>
              </a:rPr>
              <a:t>kernel</a:t>
            </a:r>
            <a:r>
              <a:rPr lang="en-US"/>
              <a:t>.</a:t>
            </a:r>
            <a:r>
              <a:rPr lang="en-US" b="1"/>
              <a:t>  </a:t>
            </a:r>
            <a:r>
              <a:rPr lang="en-US"/>
              <a:t>Everything else is either a system program (ships with the operating system) or an application program.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1420813" y="277813"/>
            <a:ext cx="7723187" cy="576262"/>
          </a:xfrm>
        </p:spPr>
        <p:txBody>
          <a:bodyPr/>
          <a:lstStyle/>
          <a:p>
            <a:pPr eaLnBrk="1" hangingPunct="1"/>
            <a:r>
              <a:rPr lang="en-US"/>
              <a:t>What is an Operating System?</a:t>
            </a:r>
          </a:p>
        </p:txBody>
      </p:sp>
      <p:sp>
        <p:nvSpPr>
          <p:cNvPr id="6147" name="Rectangle 3"/>
          <p:cNvSpPr>
            <a:spLocks noGrp="1" noChangeArrowheads="1"/>
          </p:cNvSpPr>
          <p:nvPr>
            <p:ph type="body" idx="4294967295"/>
          </p:nvPr>
        </p:nvSpPr>
        <p:spPr>
          <a:xfrm>
            <a:off x="1276350" y="1535113"/>
            <a:ext cx="7867650" cy="4159250"/>
          </a:xfrm>
        </p:spPr>
        <p:txBody>
          <a:bodyPr/>
          <a:lstStyle/>
          <a:p>
            <a:r>
              <a:rPr lang="en-US" dirty="0"/>
              <a:t>A program that acts as an intermediary between a user of a computer and the computer hardware</a:t>
            </a:r>
          </a:p>
          <a:p>
            <a:endParaRPr lang="en-US" dirty="0"/>
          </a:p>
          <a:p>
            <a:r>
              <a:rPr lang="en-US" dirty="0"/>
              <a:t>Operating system goals:</a:t>
            </a:r>
          </a:p>
          <a:p>
            <a:pPr lvl="1"/>
            <a:r>
              <a:rPr lang="en-US" dirty="0"/>
              <a:t>Execute user programs and make solving user problems easier</a:t>
            </a:r>
          </a:p>
          <a:p>
            <a:pPr lvl="1"/>
            <a:r>
              <a:rPr lang="en-US" dirty="0"/>
              <a:t>Make the computer system convenient to use</a:t>
            </a:r>
          </a:p>
          <a:p>
            <a:pPr lvl="1"/>
            <a:r>
              <a:rPr lang="en-US" dirty="0"/>
              <a:t>Use the computer hardware in an efficient manner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498600" y="277813"/>
            <a:ext cx="7645400" cy="576262"/>
          </a:xfrm>
        </p:spPr>
        <p:txBody>
          <a:bodyPr/>
          <a:lstStyle/>
          <a:p>
            <a:pPr eaLnBrk="1" hangingPunct="1"/>
            <a:r>
              <a:rPr lang="en-US"/>
              <a:t>Computer System Structure</a:t>
            </a:r>
          </a:p>
        </p:txBody>
      </p:sp>
      <p:sp>
        <p:nvSpPr>
          <p:cNvPr id="7171" name="Rectangle 3"/>
          <p:cNvSpPr>
            <a:spLocks noGrp="1" noChangeArrowheads="1"/>
          </p:cNvSpPr>
          <p:nvPr>
            <p:ph type="body" idx="4294967295"/>
          </p:nvPr>
        </p:nvSpPr>
        <p:spPr>
          <a:xfrm>
            <a:off x="0" y="1482725"/>
            <a:ext cx="7351713" cy="4483100"/>
          </a:xfrm>
        </p:spPr>
        <p:txBody>
          <a:bodyPr/>
          <a:lstStyle/>
          <a:p>
            <a:r>
              <a:rPr lang="en-US"/>
              <a:t>Computer system can be divided into four components:</a:t>
            </a:r>
          </a:p>
          <a:p>
            <a:pPr lvl="1"/>
            <a:r>
              <a:rPr lang="en-US"/>
              <a:t>Hardware – provides basic computing resources</a:t>
            </a:r>
          </a:p>
          <a:p>
            <a:pPr lvl="2"/>
            <a:r>
              <a:rPr lang="en-US"/>
              <a:t>CPU, memory, I/O devices</a:t>
            </a:r>
          </a:p>
          <a:p>
            <a:pPr lvl="1"/>
            <a:r>
              <a:rPr lang="en-US"/>
              <a:t>Operating system</a:t>
            </a:r>
          </a:p>
          <a:p>
            <a:pPr lvl="2"/>
            <a:r>
              <a:rPr lang="en-US"/>
              <a:t>Controls and coordinates use of hardware among various applications and users</a:t>
            </a:r>
          </a:p>
          <a:p>
            <a:pPr lvl="1"/>
            <a:r>
              <a:rPr lang="en-US"/>
              <a:t>Application programs – define the ways in which the system resources are used to solve the computing problems of the users</a:t>
            </a:r>
          </a:p>
          <a:p>
            <a:pPr lvl="2"/>
            <a:r>
              <a:rPr lang="en-US"/>
              <a:t>Word processors, compilers, web browsers, database systems, video games</a:t>
            </a:r>
          </a:p>
          <a:p>
            <a:pPr lvl="1"/>
            <a:r>
              <a:rPr lang="en-US"/>
              <a:t>Users</a:t>
            </a:r>
          </a:p>
          <a:p>
            <a:pPr lvl="2"/>
            <a:r>
              <a:rPr lang="en-US"/>
              <a:t>People, machines, other computers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1488" y="1289953"/>
            <a:ext cx="6386512" cy="4001095"/>
          </a:xfrm>
          <a:prstGeom prst="rect">
            <a:avLst/>
          </a:prstGeom>
        </p:spPr>
        <p:txBody>
          <a:bodyPr wrap="square">
            <a:spAutoFit/>
          </a:bodyPr>
          <a:lstStyle/>
          <a:p>
            <a:endParaRPr lang="en-US" sz="2800" dirty="0">
              <a:solidFill>
                <a:srgbClr val="000000"/>
              </a:solidFill>
              <a:latin typeface="Symbol" panose="05050102010706020507" pitchFamily="18" charset="2"/>
            </a:endParaRPr>
          </a:p>
          <a:p>
            <a:r>
              <a:rPr lang="en-US" sz="2800" dirty="0">
                <a:solidFill>
                  <a:srgbClr val="000000"/>
                </a:solidFill>
                <a:latin typeface="Symbol" panose="05050102010706020507" pitchFamily="18" charset="2"/>
              </a:rPr>
              <a:t> </a:t>
            </a:r>
          </a:p>
          <a:p>
            <a:pPr marL="285750" indent="-285750">
              <a:buFont typeface="Symbol" panose="05050102010706020507" pitchFamily="18" charset="2"/>
              <a:buChar char="·"/>
            </a:pPr>
            <a:r>
              <a:rPr lang="en-US" dirty="0">
                <a:solidFill>
                  <a:srgbClr val="000000"/>
                </a:solidFill>
                <a:latin typeface="Calibri" panose="020F0502020204030204" pitchFamily="34" charset="0"/>
              </a:rPr>
              <a:t>An operating system is a program that manages the computer hardware </a:t>
            </a:r>
          </a:p>
          <a:p>
            <a:pPr marL="742950" lvl="1" indent="-285750">
              <a:buFont typeface="Symbol" panose="05050102010706020507" pitchFamily="18" charset="2"/>
              <a:buChar char="·"/>
            </a:pPr>
            <a:r>
              <a:rPr lang="en-US" dirty="0">
                <a:solidFill>
                  <a:srgbClr val="000000"/>
                </a:solidFill>
                <a:latin typeface="Calibri" panose="020F0502020204030204" pitchFamily="34" charset="0"/>
              </a:rPr>
              <a:t> 	provides a basis for application programs </a:t>
            </a:r>
          </a:p>
          <a:p>
            <a:pPr marL="742950" lvl="1" indent="-285750">
              <a:buFont typeface="Symbol" panose="05050102010706020507" pitchFamily="18" charset="2"/>
              <a:buChar char="·"/>
            </a:pPr>
            <a:r>
              <a:rPr lang="en-US" dirty="0">
                <a:solidFill>
                  <a:srgbClr val="000000"/>
                </a:solidFill>
                <a:latin typeface="Calibri" panose="020F0502020204030204" pitchFamily="34" charset="0"/>
              </a:rPr>
              <a:t> 	acts as an intermediary between computer-user and hardware </a:t>
            </a:r>
          </a:p>
          <a:p>
            <a:pPr marL="285750" indent="-285750">
              <a:buFont typeface="Arial" panose="020B0604020202020204" pitchFamily="34" charset="0"/>
              <a:buChar char="•"/>
            </a:pPr>
            <a:r>
              <a:rPr lang="en-US" dirty="0">
                <a:solidFill>
                  <a:srgbClr val="000000"/>
                </a:solidFill>
                <a:latin typeface="Calibri" panose="020F0502020204030204" pitchFamily="34" charset="0"/>
              </a:rPr>
              <a:t> provides an environment within which other programs can do work </a:t>
            </a:r>
          </a:p>
          <a:p>
            <a:r>
              <a:rPr lang="en-US" b="1" dirty="0">
                <a:solidFill>
                  <a:srgbClr val="000000"/>
                </a:solidFill>
                <a:latin typeface="Calibri" panose="020F0502020204030204" pitchFamily="34" charset="0"/>
              </a:rPr>
              <a:t>Objectives: </a:t>
            </a:r>
            <a:endParaRPr lang="en-US" dirty="0">
              <a:solidFill>
                <a:srgbClr val="000000"/>
              </a:solidFill>
              <a:latin typeface="Calibri" panose="020F0502020204030204" pitchFamily="34" charset="0"/>
            </a:endParaRPr>
          </a:p>
          <a:p>
            <a:pPr marL="285750" indent="-285750">
              <a:buFont typeface="Arial" panose="020B0604020202020204" pitchFamily="34" charset="0"/>
              <a:buChar char="•"/>
            </a:pPr>
            <a:r>
              <a:rPr lang="en-US" dirty="0">
                <a:solidFill>
                  <a:srgbClr val="000000"/>
                </a:solidFill>
                <a:latin typeface="Calibri" panose="020F0502020204030204" pitchFamily="34" charset="0"/>
              </a:rPr>
              <a:t>To provide a grand tour of the major components of operating system. </a:t>
            </a:r>
          </a:p>
          <a:p>
            <a:pPr marL="285750" indent="-285750">
              <a:buFont typeface="Arial" panose="020B0604020202020204" pitchFamily="34" charset="0"/>
              <a:buChar char="•"/>
            </a:pPr>
            <a:r>
              <a:rPr lang="en-US" dirty="0">
                <a:solidFill>
                  <a:srgbClr val="000000"/>
                </a:solidFill>
                <a:latin typeface="Calibri" panose="020F0502020204030204" pitchFamily="34" charset="0"/>
              </a:rPr>
              <a:t> To describe the basic organization of the computer. </a:t>
            </a:r>
          </a:p>
        </p:txBody>
      </p:sp>
    </p:spTree>
    <p:extLst>
      <p:ext uri="{BB962C8B-B14F-4D97-AF65-F5344CB8AC3E}">
        <p14:creationId xmlns:p14="http://schemas.microsoft.com/office/powerpoint/2010/main" val="4020205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914400" y="277813"/>
            <a:ext cx="8229600" cy="576262"/>
          </a:xfrm>
        </p:spPr>
        <p:txBody>
          <a:bodyPr/>
          <a:lstStyle/>
          <a:p>
            <a:pPr eaLnBrk="1" hangingPunct="1"/>
            <a:r>
              <a:rPr lang="en-US" sz="2800"/>
              <a:t>Four Components of a Computer System</a:t>
            </a:r>
          </a:p>
        </p:txBody>
      </p:sp>
      <p:pic>
        <p:nvPicPr>
          <p:cNvPr id="8195" name="Picture 4"/>
          <p:cNvPicPr>
            <a:picLocks noChangeAspect="1" noChangeArrowheads="1"/>
          </p:cNvPicPr>
          <p:nvPr/>
        </p:nvPicPr>
        <p:blipFill>
          <a:blip r:embed="rId3"/>
          <a:srcRect/>
          <a:stretch>
            <a:fillRect/>
          </a:stretch>
        </p:blipFill>
        <p:spPr bwMode="auto">
          <a:xfrm>
            <a:off x="1952625" y="1533525"/>
            <a:ext cx="5448300" cy="434022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a:xfrm>
            <a:off x="0" y="277813"/>
            <a:ext cx="8229600" cy="576262"/>
          </a:xfrm>
        </p:spPr>
        <p:txBody>
          <a:bodyPr/>
          <a:lstStyle/>
          <a:p>
            <a:r>
              <a:rPr lang="en-US"/>
              <a:t>What Operating Systems Do</a:t>
            </a:r>
          </a:p>
        </p:txBody>
      </p:sp>
      <p:sp>
        <p:nvSpPr>
          <p:cNvPr id="9219" name="Content Placeholder 2"/>
          <p:cNvSpPr>
            <a:spLocks noGrp="1"/>
          </p:cNvSpPr>
          <p:nvPr>
            <p:ph idx="4294967295"/>
          </p:nvPr>
        </p:nvSpPr>
        <p:spPr>
          <a:xfrm>
            <a:off x="914400" y="1233488"/>
            <a:ext cx="8229600" cy="4530725"/>
          </a:xfrm>
        </p:spPr>
        <p:txBody>
          <a:bodyPr/>
          <a:lstStyle/>
          <a:p>
            <a:r>
              <a:rPr lang="en-US"/>
              <a:t>Depends on the point of view</a:t>
            </a:r>
          </a:p>
          <a:p>
            <a:r>
              <a:rPr lang="en-US"/>
              <a:t>Users want convenience, </a:t>
            </a:r>
            <a:r>
              <a:rPr lang="en-US" b="1">
                <a:solidFill>
                  <a:srgbClr val="3366FF"/>
                </a:solidFill>
              </a:rPr>
              <a:t>ease</a:t>
            </a:r>
            <a:r>
              <a:rPr lang="en-US">
                <a:solidFill>
                  <a:srgbClr val="3366FF"/>
                </a:solidFill>
              </a:rPr>
              <a:t> </a:t>
            </a:r>
            <a:r>
              <a:rPr lang="en-US" b="1">
                <a:solidFill>
                  <a:srgbClr val="3366FF"/>
                </a:solidFill>
              </a:rPr>
              <a:t>of</a:t>
            </a:r>
            <a:r>
              <a:rPr lang="en-US">
                <a:solidFill>
                  <a:srgbClr val="3366FF"/>
                </a:solidFill>
              </a:rPr>
              <a:t> </a:t>
            </a:r>
            <a:r>
              <a:rPr lang="en-US" b="1">
                <a:solidFill>
                  <a:srgbClr val="3366FF"/>
                </a:solidFill>
              </a:rPr>
              <a:t>use</a:t>
            </a:r>
          </a:p>
          <a:p>
            <a:pPr lvl="1"/>
            <a:r>
              <a:rPr lang="en-US"/>
              <a:t>Don’t care about </a:t>
            </a:r>
            <a:r>
              <a:rPr lang="en-US" b="1">
                <a:solidFill>
                  <a:srgbClr val="3366FF"/>
                </a:solidFill>
              </a:rPr>
              <a:t>resource</a:t>
            </a:r>
            <a:r>
              <a:rPr lang="en-US">
                <a:solidFill>
                  <a:srgbClr val="3366FF"/>
                </a:solidFill>
              </a:rPr>
              <a:t> </a:t>
            </a:r>
            <a:r>
              <a:rPr lang="en-US" b="1">
                <a:solidFill>
                  <a:srgbClr val="3366FF"/>
                </a:solidFill>
              </a:rPr>
              <a:t>utilization</a:t>
            </a:r>
          </a:p>
          <a:p>
            <a:r>
              <a:rPr lang="en-US"/>
              <a:t>But shared computer such as </a:t>
            </a:r>
            <a:r>
              <a:rPr lang="en-US" b="1">
                <a:solidFill>
                  <a:srgbClr val="3366FF"/>
                </a:solidFill>
              </a:rPr>
              <a:t>mainframe</a:t>
            </a:r>
            <a:r>
              <a:rPr lang="en-US"/>
              <a:t> or </a:t>
            </a:r>
            <a:r>
              <a:rPr lang="en-US" b="1">
                <a:solidFill>
                  <a:srgbClr val="3366FF"/>
                </a:solidFill>
              </a:rPr>
              <a:t>minicomputer</a:t>
            </a:r>
            <a:r>
              <a:rPr lang="en-US"/>
              <a:t> must keep all users happy</a:t>
            </a:r>
          </a:p>
          <a:p>
            <a:r>
              <a:rPr lang="en-US"/>
              <a:t>Users of dedicate systems such as </a:t>
            </a:r>
            <a:r>
              <a:rPr lang="en-US" b="1">
                <a:solidFill>
                  <a:srgbClr val="3366FF"/>
                </a:solidFill>
              </a:rPr>
              <a:t>workstations</a:t>
            </a:r>
            <a:r>
              <a:rPr lang="en-US"/>
              <a:t> have dedicated resources but frequently use shared resources from </a:t>
            </a:r>
            <a:r>
              <a:rPr lang="en-US" b="1">
                <a:solidFill>
                  <a:srgbClr val="3366FF"/>
                </a:solidFill>
              </a:rPr>
              <a:t>servers</a:t>
            </a:r>
          </a:p>
          <a:p>
            <a:r>
              <a:rPr lang="en-US">
                <a:solidFill>
                  <a:srgbClr val="000000"/>
                </a:solidFill>
              </a:rPr>
              <a:t>Handheld computers are resource poor,  optimized for usability and battery life</a:t>
            </a:r>
          </a:p>
          <a:p>
            <a:r>
              <a:rPr lang="en-US">
                <a:solidFill>
                  <a:srgbClr val="000000"/>
                </a:solidFill>
              </a:rPr>
              <a:t>Some computers have little or no user interface, such as embedded computers in devices and automobiles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pic>
        <p:nvPicPr>
          <p:cNvPr id="3" name="Picture 2"/>
          <p:cNvPicPr>
            <a:picLocks noChangeAspect="1"/>
          </p:cNvPicPr>
          <p:nvPr/>
        </p:nvPicPr>
        <p:blipFill>
          <a:blip r:embed="rId2"/>
          <a:stretch>
            <a:fillRect/>
          </a:stretch>
        </p:blipFill>
        <p:spPr>
          <a:xfrm>
            <a:off x="0" y="998375"/>
            <a:ext cx="9144000" cy="4861249"/>
          </a:xfrm>
          <a:prstGeom prst="rect">
            <a:avLst/>
          </a:prstGeom>
        </p:spPr>
      </p:pic>
    </p:spTree>
    <p:extLst>
      <p:ext uri="{BB962C8B-B14F-4D97-AF65-F5344CB8AC3E}">
        <p14:creationId xmlns:p14="http://schemas.microsoft.com/office/powerpoint/2010/main" val="2526006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63182" y="242047"/>
            <a:ext cx="8168124" cy="6041432"/>
          </a:xfrm>
          <a:prstGeom prst="rect">
            <a:avLst/>
          </a:prstGeom>
        </p:spPr>
      </p:pic>
    </p:spTree>
    <p:extLst>
      <p:ext uri="{BB962C8B-B14F-4D97-AF65-F5344CB8AC3E}">
        <p14:creationId xmlns:p14="http://schemas.microsoft.com/office/powerpoint/2010/main" val="740848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1633538" y="277813"/>
            <a:ext cx="7510462" cy="576262"/>
          </a:xfrm>
        </p:spPr>
        <p:txBody>
          <a:bodyPr/>
          <a:lstStyle/>
          <a:p>
            <a:pPr eaLnBrk="1" hangingPunct="1"/>
            <a:r>
              <a:rPr lang="en-US"/>
              <a:t>Operating System Definition</a:t>
            </a:r>
          </a:p>
        </p:txBody>
      </p:sp>
      <p:sp>
        <p:nvSpPr>
          <p:cNvPr id="10243" name="Rectangle 3"/>
          <p:cNvSpPr>
            <a:spLocks noGrp="1" noChangeArrowheads="1"/>
          </p:cNvSpPr>
          <p:nvPr>
            <p:ph type="body" idx="4294967295"/>
          </p:nvPr>
        </p:nvSpPr>
        <p:spPr>
          <a:xfrm>
            <a:off x="1455738" y="1028700"/>
            <a:ext cx="7688262" cy="4265613"/>
          </a:xfrm>
        </p:spPr>
        <p:txBody>
          <a:bodyPr/>
          <a:lstStyle/>
          <a:p>
            <a:pPr>
              <a:buFont typeface="Monotype Sorts" charset="2"/>
              <a:buNone/>
            </a:pPr>
            <a:endParaRPr lang="en-US" dirty="0"/>
          </a:p>
          <a:p>
            <a:r>
              <a:rPr lang="en-US" dirty="0"/>
              <a:t>OS is a </a:t>
            </a:r>
            <a:r>
              <a:rPr lang="en-US" b="1" dirty="0">
                <a:solidFill>
                  <a:srgbClr val="3366FF"/>
                </a:solidFill>
              </a:rPr>
              <a:t>resource allocator</a:t>
            </a:r>
          </a:p>
          <a:p>
            <a:pPr lvl="1"/>
            <a:r>
              <a:rPr lang="en-US" dirty="0"/>
              <a:t>Manages all resources</a:t>
            </a:r>
          </a:p>
          <a:p>
            <a:pPr lvl="1"/>
            <a:r>
              <a:rPr lang="en-US" dirty="0"/>
              <a:t>Decides between conflicting requests for efficient and fair resource use</a:t>
            </a:r>
          </a:p>
          <a:p>
            <a:pPr lvl="1"/>
            <a:endParaRPr lang="en-US" dirty="0"/>
          </a:p>
          <a:p>
            <a:r>
              <a:rPr lang="en-US" dirty="0"/>
              <a:t>OS is a </a:t>
            </a:r>
            <a:r>
              <a:rPr lang="en-US" b="1" dirty="0">
                <a:solidFill>
                  <a:srgbClr val="3366FF"/>
                </a:solidFill>
              </a:rPr>
              <a:t>control program</a:t>
            </a:r>
          </a:p>
          <a:p>
            <a:pPr lvl="1"/>
            <a:r>
              <a:rPr lang="en-US" dirty="0"/>
              <a:t>Controls execution of programs to prevent errors and improper use of the computer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0" y="277813"/>
            <a:ext cx="8229600" cy="576262"/>
          </a:xfrm>
        </p:spPr>
        <p:txBody>
          <a:bodyPr/>
          <a:lstStyle/>
          <a:p>
            <a:pPr eaLnBrk="1" hangingPunct="1"/>
            <a:r>
              <a:rPr lang="en-US"/>
              <a:t>Computer Startup</a:t>
            </a:r>
          </a:p>
        </p:txBody>
      </p:sp>
      <p:sp>
        <p:nvSpPr>
          <p:cNvPr id="12291" name="Rectangle 3"/>
          <p:cNvSpPr>
            <a:spLocks noGrp="1" noChangeArrowheads="1"/>
          </p:cNvSpPr>
          <p:nvPr>
            <p:ph type="body" idx="4294967295"/>
          </p:nvPr>
        </p:nvSpPr>
        <p:spPr>
          <a:xfrm>
            <a:off x="914400" y="1233488"/>
            <a:ext cx="8229600" cy="4530725"/>
          </a:xfrm>
        </p:spPr>
        <p:txBody>
          <a:bodyPr/>
          <a:lstStyle/>
          <a:p>
            <a:r>
              <a:rPr lang="en-US" b="1">
                <a:solidFill>
                  <a:srgbClr val="3366FF"/>
                </a:solidFill>
              </a:rPr>
              <a:t>bootstrap program</a:t>
            </a:r>
            <a:r>
              <a:rPr lang="en-US">
                <a:solidFill>
                  <a:srgbClr val="3366FF"/>
                </a:solidFill>
              </a:rPr>
              <a:t> </a:t>
            </a:r>
            <a:r>
              <a:rPr lang="en-US"/>
              <a:t>is loaded at power-up or reboot</a:t>
            </a:r>
          </a:p>
          <a:p>
            <a:pPr lvl="1"/>
            <a:r>
              <a:rPr lang="en-US"/>
              <a:t>Typically stored in ROM or EPROM, generally known as </a:t>
            </a:r>
            <a:r>
              <a:rPr lang="en-US" b="1">
                <a:solidFill>
                  <a:srgbClr val="3366FF"/>
                </a:solidFill>
              </a:rPr>
              <a:t>firmware</a:t>
            </a:r>
          </a:p>
          <a:p>
            <a:pPr lvl="1"/>
            <a:r>
              <a:rPr lang="en-US"/>
              <a:t>Initializes all aspects of system</a:t>
            </a:r>
          </a:p>
          <a:p>
            <a:pPr lvl="1"/>
            <a:r>
              <a:rPr lang="en-US"/>
              <a:t>Loads operating system kernel and starts execution</a:t>
            </a:r>
          </a:p>
        </p:txBody>
      </p:sp>
      <p:pic>
        <p:nvPicPr>
          <p:cNvPr id="2" name="Picture 1"/>
          <p:cNvPicPr>
            <a:picLocks noChangeAspect="1"/>
          </p:cNvPicPr>
          <p:nvPr/>
        </p:nvPicPr>
        <p:blipFill>
          <a:blip r:embed="rId3"/>
          <a:stretch>
            <a:fillRect/>
          </a:stretch>
        </p:blipFill>
        <p:spPr>
          <a:xfrm>
            <a:off x="490537" y="2828926"/>
            <a:ext cx="7248525" cy="20859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447" y="466165"/>
            <a:ext cx="8256494" cy="5626648"/>
          </a:xfrm>
          <a:prstGeom prst="rect">
            <a:avLst/>
          </a:prstGeom>
        </p:spPr>
      </p:pic>
    </p:spTree>
    <p:extLst>
      <p:ext uri="{BB962C8B-B14F-4D97-AF65-F5344CB8AC3E}">
        <p14:creationId xmlns:p14="http://schemas.microsoft.com/office/powerpoint/2010/main" val="1105897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4989" y="1521702"/>
            <a:ext cx="9231740" cy="4869633"/>
          </a:xfrm>
          <a:prstGeom prst="rect">
            <a:avLst/>
          </a:prstGeom>
        </p:spPr>
      </p:pic>
    </p:spTree>
    <p:extLst>
      <p:ext uri="{BB962C8B-B14F-4D97-AF65-F5344CB8AC3E}">
        <p14:creationId xmlns:p14="http://schemas.microsoft.com/office/powerpoint/2010/main" val="3122315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5153" y="685800"/>
            <a:ext cx="8928847" cy="3686107"/>
          </a:xfrm>
          <a:prstGeom prst="rect">
            <a:avLst/>
          </a:prstGeom>
        </p:spPr>
      </p:pic>
    </p:spTree>
    <p:extLst>
      <p:ext uri="{BB962C8B-B14F-4D97-AF65-F5344CB8AC3E}">
        <p14:creationId xmlns:p14="http://schemas.microsoft.com/office/powerpoint/2010/main" val="1032287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1527175" y="277813"/>
            <a:ext cx="7616825" cy="576262"/>
          </a:xfrm>
        </p:spPr>
        <p:txBody>
          <a:bodyPr/>
          <a:lstStyle/>
          <a:p>
            <a:pPr eaLnBrk="1" hangingPunct="1"/>
            <a:r>
              <a:rPr lang="en-US"/>
              <a:t>Operating System Structure</a:t>
            </a:r>
          </a:p>
        </p:txBody>
      </p:sp>
      <p:sp>
        <p:nvSpPr>
          <p:cNvPr id="30723" name="Rectangle 3"/>
          <p:cNvSpPr>
            <a:spLocks noGrp="1" noChangeArrowheads="1"/>
          </p:cNvSpPr>
          <p:nvPr>
            <p:ph type="body" idx="4294967295"/>
          </p:nvPr>
        </p:nvSpPr>
        <p:spPr>
          <a:xfrm>
            <a:off x="1311275" y="1039813"/>
            <a:ext cx="7832725" cy="5462587"/>
          </a:xfrm>
        </p:spPr>
        <p:txBody>
          <a:bodyPr/>
          <a:lstStyle/>
          <a:p>
            <a:pPr>
              <a:lnSpc>
                <a:spcPct val="90000"/>
              </a:lnSpc>
              <a:buFont typeface="Monotype Sorts" charset="2"/>
              <a:buNone/>
            </a:pPr>
            <a:endParaRPr lang="en-US" sz="1600" dirty="0"/>
          </a:p>
          <a:p>
            <a:pPr>
              <a:lnSpc>
                <a:spcPct val="90000"/>
              </a:lnSpc>
            </a:pPr>
            <a:r>
              <a:rPr lang="en-US" b="1" dirty="0">
                <a:solidFill>
                  <a:srgbClr val="3366FF"/>
                </a:solidFill>
              </a:rPr>
              <a:t>Multiprogramming</a:t>
            </a:r>
            <a:r>
              <a:rPr lang="en-US" sz="1600" dirty="0"/>
              <a:t> needed for efficiency</a:t>
            </a:r>
          </a:p>
          <a:p>
            <a:pPr lvl="1">
              <a:lnSpc>
                <a:spcPct val="90000"/>
              </a:lnSpc>
            </a:pPr>
            <a:r>
              <a:rPr lang="en-US" sz="1600" dirty="0"/>
              <a:t>Single user cannot keep CPU and I/O devices busy at all times</a:t>
            </a:r>
          </a:p>
          <a:p>
            <a:pPr lvl="1">
              <a:lnSpc>
                <a:spcPct val="90000"/>
              </a:lnSpc>
            </a:pPr>
            <a:r>
              <a:rPr lang="en-US" sz="1600" dirty="0"/>
              <a:t>Multiprogramming organizes jobs (code and data) so CPU always has one to execute</a:t>
            </a:r>
          </a:p>
          <a:p>
            <a:pPr lvl="1">
              <a:lnSpc>
                <a:spcPct val="90000"/>
              </a:lnSpc>
            </a:pPr>
            <a:r>
              <a:rPr lang="en-US" sz="1600" dirty="0"/>
              <a:t>A subset of total jobs in system is kept in memory</a:t>
            </a:r>
          </a:p>
          <a:p>
            <a:pPr lvl="1">
              <a:lnSpc>
                <a:spcPct val="90000"/>
              </a:lnSpc>
            </a:pPr>
            <a:r>
              <a:rPr lang="en-US" sz="1600" dirty="0"/>
              <a:t>One job selected and run via </a:t>
            </a:r>
            <a:r>
              <a:rPr lang="en-US" b="1" dirty="0">
                <a:solidFill>
                  <a:srgbClr val="3366FF"/>
                </a:solidFill>
              </a:rPr>
              <a:t>job scheduling</a:t>
            </a:r>
          </a:p>
          <a:p>
            <a:pPr lvl="1">
              <a:lnSpc>
                <a:spcPct val="90000"/>
              </a:lnSpc>
            </a:pPr>
            <a:r>
              <a:rPr lang="en-US" sz="1600" dirty="0"/>
              <a:t>When it has to wait (for I/O for example), OS switches to another job</a:t>
            </a:r>
          </a:p>
          <a:p>
            <a:pPr lvl="1">
              <a:lnSpc>
                <a:spcPct val="90000"/>
              </a:lnSpc>
            </a:pPr>
            <a:endParaRPr lang="en-US" sz="800" dirty="0"/>
          </a:p>
          <a:p>
            <a:pPr>
              <a:lnSpc>
                <a:spcPct val="90000"/>
              </a:lnSpc>
            </a:pPr>
            <a:r>
              <a:rPr lang="en-US" b="1" dirty="0">
                <a:solidFill>
                  <a:srgbClr val="3366FF"/>
                </a:solidFill>
              </a:rPr>
              <a:t>Timesharing (multitasking) </a:t>
            </a:r>
            <a:r>
              <a:rPr lang="en-US" sz="1600" dirty="0"/>
              <a:t>is logical extension in which CPU switches jobs so frequently that users can interact with each job while it is running, creating </a:t>
            </a:r>
            <a:r>
              <a:rPr lang="en-US" b="1" dirty="0">
                <a:solidFill>
                  <a:srgbClr val="3366FF"/>
                </a:solidFill>
              </a:rPr>
              <a:t>interactive</a:t>
            </a:r>
            <a:r>
              <a:rPr lang="en-US" sz="1600" dirty="0"/>
              <a:t> computing</a:t>
            </a:r>
          </a:p>
          <a:p>
            <a:pPr lvl="1">
              <a:lnSpc>
                <a:spcPct val="90000"/>
              </a:lnSpc>
            </a:pPr>
            <a:r>
              <a:rPr lang="en-US" b="1" dirty="0">
                <a:solidFill>
                  <a:srgbClr val="3366FF"/>
                </a:solidFill>
              </a:rPr>
              <a:t>Response time </a:t>
            </a:r>
            <a:r>
              <a:rPr lang="en-US" sz="1600" dirty="0"/>
              <a:t>should be &lt; 1 second</a:t>
            </a:r>
          </a:p>
          <a:p>
            <a:pPr lvl="1">
              <a:lnSpc>
                <a:spcPct val="90000"/>
              </a:lnSpc>
            </a:pPr>
            <a:r>
              <a:rPr lang="en-US" sz="1600" dirty="0"/>
              <a:t>Each user has at least one program executing in memory </a:t>
            </a:r>
            <a:r>
              <a:rPr lang="en-US" sz="1600" dirty="0">
                <a:sym typeface="Wingdings 3" charset="2"/>
              </a:rPr>
              <a:t></a:t>
            </a:r>
            <a:r>
              <a:rPr lang="en-US" b="1" dirty="0">
                <a:solidFill>
                  <a:srgbClr val="3366FF"/>
                </a:solidFill>
                <a:sym typeface="Wingdings 3" charset="2"/>
              </a:rPr>
              <a:t>process</a:t>
            </a:r>
          </a:p>
          <a:p>
            <a:pPr lvl="1">
              <a:lnSpc>
                <a:spcPct val="90000"/>
              </a:lnSpc>
            </a:pPr>
            <a:r>
              <a:rPr lang="en-US" sz="1600" dirty="0">
                <a:sym typeface="Wingdings 3" charset="2"/>
              </a:rPr>
              <a:t>If several jobs ready to run at the same time  </a:t>
            </a:r>
            <a:r>
              <a:rPr lang="en-US" b="1" dirty="0">
                <a:solidFill>
                  <a:srgbClr val="3366FF"/>
                </a:solidFill>
                <a:sym typeface="Wingdings 3" charset="2"/>
              </a:rPr>
              <a:t>CPU scheduling</a:t>
            </a:r>
          </a:p>
          <a:p>
            <a:pPr lvl="1">
              <a:lnSpc>
                <a:spcPct val="90000"/>
              </a:lnSpc>
            </a:pPr>
            <a:r>
              <a:rPr lang="en-US" sz="1600" dirty="0">
                <a:sym typeface="Wingdings 3" charset="2"/>
              </a:rPr>
              <a:t>If processes don’t fit in memory, </a:t>
            </a:r>
            <a:r>
              <a:rPr lang="en-US" b="1" dirty="0">
                <a:solidFill>
                  <a:srgbClr val="3366FF"/>
                </a:solidFill>
                <a:sym typeface="Wingdings 3" charset="2"/>
              </a:rPr>
              <a:t>swapping</a:t>
            </a:r>
            <a:r>
              <a:rPr lang="en-US" sz="1600" dirty="0">
                <a:sym typeface="Wingdings 3" charset="2"/>
              </a:rPr>
              <a:t> moves them in and out to run</a:t>
            </a:r>
          </a:p>
          <a:p>
            <a:pPr lvl="1">
              <a:lnSpc>
                <a:spcPct val="90000"/>
              </a:lnSpc>
            </a:pPr>
            <a:r>
              <a:rPr lang="en-US" b="1" dirty="0">
                <a:solidFill>
                  <a:srgbClr val="3366FF"/>
                </a:solidFill>
                <a:sym typeface="Wingdings 3" charset="2"/>
              </a:rPr>
              <a:t>Virtual memory </a:t>
            </a:r>
            <a:r>
              <a:rPr lang="en-US" sz="1600" dirty="0">
                <a:sym typeface="Wingdings 3" charset="2"/>
              </a:rPr>
              <a:t>allows execution of processes not completely in memory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914400" y="277813"/>
            <a:ext cx="8229600" cy="576262"/>
          </a:xfrm>
        </p:spPr>
        <p:txBody>
          <a:bodyPr/>
          <a:lstStyle/>
          <a:p>
            <a:pPr eaLnBrk="1" hangingPunct="1"/>
            <a:r>
              <a:rPr lang="en-US" sz="2800"/>
              <a:t>Memory Layout for Multiprogrammed System</a:t>
            </a:r>
          </a:p>
        </p:txBody>
      </p:sp>
      <p:pic>
        <p:nvPicPr>
          <p:cNvPr id="31747" name="Picture 4"/>
          <p:cNvPicPr>
            <a:picLocks noChangeAspect="1" noChangeArrowheads="1"/>
          </p:cNvPicPr>
          <p:nvPr/>
        </p:nvPicPr>
        <p:blipFill>
          <a:blip r:embed="rId3"/>
          <a:srcRect/>
          <a:stretch>
            <a:fillRect/>
          </a:stretch>
        </p:blipFill>
        <p:spPr bwMode="auto">
          <a:xfrm>
            <a:off x="2590800" y="1276350"/>
            <a:ext cx="3111500" cy="479107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1352550" y="277813"/>
            <a:ext cx="7791450" cy="576262"/>
          </a:xfrm>
        </p:spPr>
        <p:txBody>
          <a:bodyPr/>
          <a:lstStyle/>
          <a:p>
            <a:pPr eaLnBrk="1" hangingPunct="1"/>
            <a:r>
              <a:rPr lang="en-US"/>
              <a:t>Operating-System Operations</a:t>
            </a:r>
          </a:p>
        </p:txBody>
      </p:sp>
      <p:sp>
        <p:nvSpPr>
          <p:cNvPr id="32771" name="Rectangle 3"/>
          <p:cNvSpPr>
            <a:spLocks noGrp="1" noChangeArrowheads="1"/>
          </p:cNvSpPr>
          <p:nvPr>
            <p:ph type="body" idx="4294967295"/>
          </p:nvPr>
        </p:nvSpPr>
        <p:spPr>
          <a:xfrm>
            <a:off x="1381125" y="1233488"/>
            <a:ext cx="7762875" cy="4938712"/>
          </a:xfrm>
        </p:spPr>
        <p:txBody>
          <a:bodyPr/>
          <a:lstStyle/>
          <a:p>
            <a:pPr>
              <a:lnSpc>
                <a:spcPct val="90000"/>
              </a:lnSpc>
            </a:pPr>
            <a:r>
              <a:rPr lang="en-US" dirty="0"/>
              <a:t>Interrupt driven by hardware</a:t>
            </a:r>
          </a:p>
          <a:p>
            <a:pPr>
              <a:lnSpc>
                <a:spcPct val="90000"/>
              </a:lnSpc>
            </a:pPr>
            <a:r>
              <a:rPr lang="en-US" dirty="0"/>
              <a:t>Software error or request creates </a:t>
            </a:r>
            <a:r>
              <a:rPr lang="en-US" b="1" dirty="0">
                <a:solidFill>
                  <a:srgbClr val="3366FF"/>
                </a:solidFill>
              </a:rPr>
              <a:t>exception </a:t>
            </a:r>
            <a:r>
              <a:rPr lang="en-US" dirty="0"/>
              <a:t>or </a:t>
            </a:r>
            <a:r>
              <a:rPr lang="en-US" b="1" dirty="0">
                <a:solidFill>
                  <a:srgbClr val="3366FF"/>
                </a:solidFill>
              </a:rPr>
              <a:t>trap</a:t>
            </a:r>
          </a:p>
          <a:p>
            <a:pPr lvl="1">
              <a:lnSpc>
                <a:spcPct val="90000"/>
              </a:lnSpc>
            </a:pPr>
            <a:r>
              <a:rPr lang="en-US" dirty="0"/>
              <a:t>Division by zero, request for operating system service</a:t>
            </a:r>
          </a:p>
          <a:p>
            <a:pPr>
              <a:lnSpc>
                <a:spcPct val="90000"/>
              </a:lnSpc>
            </a:pPr>
            <a:r>
              <a:rPr lang="en-US" dirty="0"/>
              <a:t>Other process problems include infinite loop, processes modifying each other or the operating system</a:t>
            </a:r>
          </a:p>
          <a:p>
            <a:pPr>
              <a:lnSpc>
                <a:spcPct val="90000"/>
              </a:lnSpc>
            </a:pPr>
            <a:r>
              <a:rPr lang="en-US" b="1" dirty="0">
                <a:solidFill>
                  <a:srgbClr val="3366FF"/>
                </a:solidFill>
              </a:rPr>
              <a:t>Dual-mode </a:t>
            </a:r>
            <a:r>
              <a:rPr lang="en-US" dirty="0"/>
              <a:t>operation allows OS to protect itself and other system components</a:t>
            </a:r>
          </a:p>
          <a:p>
            <a:pPr lvl="1">
              <a:lnSpc>
                <a:spcPct val="90000"/>
              </a:lnSpc>
            </a:pPr>
            <a:r>
              <a:rPr lang="en-US" b="1" dirty="0">
                <a:solidFill>
                  <a:srgbClr val="3366FF"/>
                </a:solidFill>
              </a:rPr>
              <a:t>User mode </a:t>
            </a:r>
            <a:r>
              <a:rPr lang="en-US" dirty="0"/>
              <a:t>and </a:t>
            </a:r>
            <a:r>
              <a:rPr lang="en-US" b="1" dirty="0">
                <a:solidFill>
                  <a:srgbClr val="3366FF"/>
                </a:solidFill>
              </a:rPr>
              <a:t>kernel mode </a:t>
            </a:r>
          </a:p>
          <a:p>
            <a:pPr lvl="1">
              <a:lnSpc>
                <a:spcPct val="90000"/>
              </a:lnSpc>
            </a:pPr>
            <a:r>
              <a:rPr lang="en-US" b="1" dirty="0">
                <a:solidFill>
                  <a:srgbClr val="3366FF"/>
                </a:solidFill>
              </a:rPr>
              <a:t>Mode bit </a:t>
            </a:r>
            <a:r>
              <a:rPr lang="en-US" dirty="0"/>
              <a:t>provided by hardware</a:t>
            </a:r>
          </a:p>
          <a:p>
            <a:pPr lvl="2">
              <a:lnSpc>
                <a:spcPct val="90000"/>
              </a:lnSpc>
            </a:pPr>
            <a:r>
              <a:rPr lang="en-US" dirty="0"/>
              <a:t>Provides ability to distinguish when system is running user code or kernel code</a:t>
            </a:r>
          </a:p>
          <a:p>
            <a:pPr lvl="2">
              <a:lnSpc>
                <a:spcPct val="90000"/>
              </a:lnSpc>
            </a:pPr>
            <a:r>
              <a:rPr lang="en-US" dirty="0"/>
              <a:t>Some instructions designated as </a:t>
            </a:r>
            <a:r>
              <a:rPr lang="en-US" b="1" dirty="0">
                <a:solidFill>
                  <a:srgbClr val="3366FF"/>
                </a:solidFill>
              </a:rPr>
              <a:t>privileged</a:t>
            </a:r>
            <a:r>
              <a:rPr lang="en-US" dirty="0"/>
              <a:t>, only executable in kernel mode</a:t>
            </a:r>
          </a:p>
          <a:p>
            <a:pPr lvl="2">
              <a:lnSpc>
                <a:spcPct val="90000"/>
              </a:lnSpc>
            </a:pPr>
            <a:r>
              <a:rPr lang="en-US" dirty="0"/>
              <a:t>System call changes mode to kernel, return from call resets it to user</a:t>
            </a:r>
          </a:p>
          <a:p>
            <a:pPr lvl="1">
              <a:lnSpc>
                <a:spcPct val="90000"/>
              </a:lnSpc>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4013" y="458271"/>
            <a:ext cx="2723823" cy="369332"/>
          </a:xfrm>
          <a:prstGeom prst="rect">
            <a:avLst/>
          </a:prstGeom>
        </p:spPr>
        <p:txBody>
          <a:bodyPr wrap="none">
            <a:spAutoFit/>
          </a:bodyPr>
          <a:lstStyle/>
          <a:p>
            <a:pPr algn="just"/>
            <a:r>
              <a:rPr lang="en-US" b="1" dirty="0">
                <a:latin typeface="Roboto"/>
              </a:rPr>
              <a:t>1. Multi programming –</a:t>
            </a:r>
            <a:endParaRPr lang="en-US" b="1" i="0" dirty="0">
              <a:effectLst/>
              <a:latin typeface="Roboto"/>
            </a:endParaRPr>
          </a:p>
        </p:txBody>
      </p:sp>
      <p:sp>
        <p:nvSpPr>
          <p:cNvPr id="3" name="Rectangle 2"/>
          <p:cNvSpPr/>
          <p:nvPr/>
        </p:nvSpPr>
        <p:spPr>
          <a:xfrm>
            <a:off x="257174" y="827603"/>
            <a:ext cx="9258300" cy="5632311"/>
          </a:xfrm>
          <a:prstGeom prst="rect">
            <a:avLst/>
          </a:prstGeom>
        </p:spPr>
        <p:txBody>
          <a:bodyPr wrap="square">
            <a:spAutoFit/>
          </a:bodyPr>
          <a:lstStyle/>
          <a:p>
            <a:r>
              <a:rPr lang="en-US" dirty="0">
                <a:latin typeface="Roboto"/>
              </a:rPr>
              <a:t>In a modern computing system, there are usually several </a:t>
            </a:r>
            <a:r>
              <a:rPr lang="en-US" dirty="0">
                <a:solidFill>
                  <a:srgbClr val="FF0000"/>
                </a:solidFill>
                <a:latin typeface="Roboto"/>
              </a:rPr>
              <a:t>concurrent</a:t>
            </a:r>
            <a:r>
              <a:rPr lang="en-US" dirty="0">
                <a:latin typeface="Roboto"/>
              </a:rPr>
              <a:t> application processes which want to execute. </a:t>
            </a:r>
          </a:p>
          <a:p>
            <a:endParaRPr lang="en-US" dirty="0">
              <a:latin typeface="Roboto"/>
            </a:endParaRPr>
          </a:p>
          <a:p>
            <a:r>
              <a:rPr lang="en-US" dirty="0">
                <a:latin typeface="Roboto"/>
              </a:rPr>
              <a:t>Now it is the </a:t>
            </a:r>
            <a:r>
              <a:rPr lang="en-US" dirty="0">
                <a:solidFill>
                  <a:srgbClr val="FF0000"/>
                </a:solidFill>
                <a:latin typeface="Roboto"/>
              </a:rPr>
              <a:t>responsibility of the Operating System to manage all the processes </a:t>
            </a:r>
            <a:r>
              <a:rPr lang="en-US" dirty="0">
                <a:latin typeface="Roboto"/>
              </a:rPr>
              <a:t>effectively and efficiently.</a:t>
            </a:r>
          </a:p>
          <a:p>
            <a:br>
              <a:rPr lang="en-US" dirty="0"/>
            </a:br>
            <a:r>
              <a:rPr lang="en-US" dirty="0">
                <a:latin typeface="Roboto"/>
              </a:rPr>
              <a:t>One of the most important aspects of an Operating System is to</a:t>
            </a:r>
            <a:r>
              <a:rPr lang="en-US" dirty="0">
                <a:solidFill>
                  <a:srgbClr val="FF0000"/>
                </a:solidFill>
                <a:latin typeface="Roboto"/>
              </a:rPr>
              <a:t> multi program.</a:t>
            </a:r>
          </a:p>
          <a:p>
            <a:br>
              <a:rPr lang="en-US" dirty="0"/>
            </a:br>
            <a:r>
              <a:rPr lang="en-US" dirty="0">
                <a:latin typeface="Roboto"/>
              </a:rPr>
              <a:t>In a computer system, there are multiple processes waiting to be executed, i.e. they are waiting when the CPU will be allocated to them and they begin their execution.</a:t>
            </a:r>
          </a:p>
          <a:p>
            <a:endParaRPr lang="en-US" dirty="0">
              <a:latin typeface="Roboto"/>
            </a:endParaRPr>
          </a:p>
          <a:p>
            <a:r>
              <a:rPr lang="en-US" dirty="0">
                <a:latin typeface="Roboto"/>
              </a:rPr>
              <a:t>These </a:t>
            </a:r>
            <a:r>
              <a:rPr lang="en-US" dirty="0">
                <a:solidFill>
                  <a:srgbClr val="FF0000"/>
                </a:solidFill>
                <a:latin typeface="Roboto"/>
              </a:rPr>
              <a:t>processes are also known as jobs. </a:t>
            </a:r>
            <a:r>
              <a:rPr lang="en-US" dirty="0">
                <a:latin typeface="Roboto"/>
              </a:rPr>
              <a:t>Now the main memory is too small to accommodate all of these processes or jobs into it. </a:t>
            </a:r>
          </a:p>
          <a:p>
            <a:endParaRPr lang="en-US" dirty="0">
              <a:latin typeface="Roboto"/>
            </a:endParaRPr>
          </a:p>
          <a:p>
            <a:r>
              <a:rPr lang="en-US" dirty="0">
                <a:latin typeface="Roboto"/>
              </a:rPr>
              <a:t>Thus, these processes are initially kept in an area called</a:t>
            </a:r>
            <a:r>
              <a:rPr lang="en-US" dirty="0">
                <a:solidFill>
                  <a:srgbClr val="FF0000"/>
                </a:solidFill>
                <a:latin typeface="Roboto"/>
              </a:rPr>
              <a:t> job pool or Job queue. </a:t>
            </a:r>
            <a:r>
              <a:rPr lang="en-US" dirty="0">
                <a:latin typeface="Roboto"/>
              </a:rPr>
              <a:t>This job pool consists of all those processes awaiting allocation of main memory and CPU.</a:t>
            </a:r>
          </a:p>
          <a:p>
            <a:br>
              <a:rPr lang="en-US" dirty="0"/>
            </a:br>
            <a:r>
              <a:rPr lang="en-US" dirty="0">
                <a:latin typeface="Roboto"/>
              </a:rPr>
              <a:t>CPU selects one job out of all these waiting jobs, brings it from the job pool to main memory and starts executing it. The processor executes one job until it is interrupted by some external factor or it goes for an I/O task.</a:t>
            </a:r>
            <a:endParaRPr lang="en-US" dirty="0"/>
          </a:p>
        </p:txBody>
      </p:sp>
    </p:spTree>
    <p:extLst>
      <p:ext uri="{BB962C8B-B14F-4D97-AF65-F5344CB8AC3E}">
        <p14:creationId xmlns:p14="http://schemas.microsoft.com/office/powerpoint/2010/main" val="1108553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1019689"/>
            <a:ext cx="9144000" cy="4818622"/>
          </a:xfrm>
          <a:prstGeom prst="rect">
            <a:avLst/>
          </a:prstGeom>
        </p:spPr>
      </p:pic>
    </p:spTree>
    <p:extLst>
      <p:ext uri="{BB962C8B-B14F-4D97-AF65-F5344CB8AC3E}">
        <p14:creationId xmlns:p14="http://schemas.microsoft.com/office/powerpoint/2010/main" val="2452552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728663" y="277813"/>
            <a:ext cx="8415337" cy="576262"/>
          </a:xfrm>
        </p:spPr>
        <p:txBody>
          <a:bodyPr/>
          <a:lstStyle/>
          <a:p>
            <a:pPr eaLnBrk="1" hangingPunct="1"/>
            <a:r>
              <a:rPr lang="en-US"/>
              <a:t>Transition from User to Kernel Mode</a:t>
            </a:r>
          </a:p>
        </p:txBody>
      </p:sp>
      <p:sp>
        <p:nvSpPr>
          <p:cNvPr id="33795" name="Rectangle 4"/>
          <p:cNvSpPr>
            <a:spLocks noGrp="1" noChangeArrowheads="1"/>
          </p:cNvSpPr>
          <p:nvPr>
            <p:ph type="body" idx="4294967295"/>
          </p:nvPr>
        </p:nvSpPr>
        <p:spPr>
          <a:xfrm>
            <a:off x="1390650" y="1233488"/>
            <a:ext cx="7753350" cy="4530725"/>
          </a:xfrm>
        </p:spPr>
        <p:txBody>
          <a:bodyPr/>
          <a:lstStyle/>
          <a:p>
            <a:r>
              <a:rPr lang="en-US"/>
              <a:t>Timer to prevent infinite loop / process hogging resources</a:t>
            </a:r>
          </a:p>
          <a:p>
            <a:pPr lvl="1"/>
            <a:r>
              <a:rPr lang="en-US"/>
              <a:t>Set interrupt after specific period</a:t>
            </a:r>
          </a:p>
          <a:p>
            <a:pPr lvl="1"/>
            <a:r>
              <a:rPr lang="en-US"/>
              <a:t>Operating system decrements counter</a:t>
            </a:r>
          </a:p>
          <a:p>
            <a:pPr lvl="1"/>
            <a:r>
              <a:rPr lang="en-US"/>
              <a:t>When counter zero generate an interrupt</a:t>
            </a:r>
          </a:p>
          <a:p>
            <a:pPr lvl="1"/>
            <a:r>
              <a:rPr lang="en-US"/>
              <a:t>Set up before scheduling process to regain control or terminate program that exceeds allotted time</a:t>
            </a:r>
          </a:p>
        </p:txBody>
      </p:sp>
      <p:pic>
        <p:nvPicPr>
          <p:cNvPr id="33796" name="Picture 5"/>
          <p:cNvPicPr>
            <a:picLocks noChangeAspect="1" noChangeArrowheads="1"/>
          </p:cNvPicPr>
          <p:nvPr/>
        </p:nvPicPr>
        <p:blipFill>
          <a:blip r:embed="rId3"/>
          <a:srcRect/>
          <a:stretch>
            <a:fillRect/>
          </a:stretch>
        </p:blipFill>
        <p:spPr bwMode="auto">
          <a:xfrm>
            <a:off x="768350" y="3581400"/>
            <a:ext cx="7602538" cy="234632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6517" y="403411"/>
            <a:ext cx="8041341" cy="2585323"/>
          </a:xfrm>
          <a:prstGeom prst="rect">
            <a:avLst/>
          </a:prstGeom>
        </p:spPr>
        <p:txBody>
          <a:bodyPr wrap="square">
            <a:spAutoFit/>
          </a:bodyPr>
          <a:lstStyle/>
          <a:p>
            <a:r>
              <a:rPr lang="en-US" dirty="0"/>
              <a:t>Dual Mode operations in OS</a:t>
            </a:r>
          </a:p>
          <a:p>
            <a:endParaRPr lang="en-US" dirty="0"/>
          </a:p>
          <a:p>
            <a:endParaRPr lang="en-US" dirty="0"/>
          </a:p>
          <a:p>
            <a:pPr marL="285750" indent="-285750">
              <a:buFont typeface="Arial" panose="020B0604020202020204" pitchFamily="34" charset="0"/>
              <a:buChar char="•"/>
            </a:pPr>
            <a:r>
              <a:rPr lang="en-US" dirty="0">
                <a:latin typeface="Roboto"/>
              </a:rPr>
              <a:t>An error in one program can adversely effect many processes, it might modify data of another program, or also can effect the operating system.</a:t>
            </a:r>
          </a:p>
          <a:p>
            <a:endParaRPr lang="en-US" dirty="0">
              <a:latin typeface="Roboto"/>
            </a:endParaRPr>
          </a:p>
          <a:p>
            <a:pPr marL="285750" indent="-285750">
              <a:buFont typeface="Arial" panose="020B0604020202020204" pitchFamily="34" charset="0"/>
              <a:buChar char="•"/>
            </a:pPr>
            <a:r>
              <a:rPr lang="en-US" dirty="0">
                <a:latin typeface="Roboto"/>
              </a:rPr>
              <a:t> For example, if a process stuck in infinite loop then this infinite loop could effect correct operation of other processes.  So to ensure the proper execution of the operating system there are two modes of operation:</a:t>
            </a:r>
            <a:endParaRPr lang="en-US" b="0" i="0" dirty="0">
              <a:effectLst/>
              <a:latin typeface="Roboto"/>
            </a:endParaRPr>
          </a:p>
        </p:txBody>
      </p:sp>
    </p:spTree>
    <p:extLst>
      <p:ext uri="{BB962C8B-B14F-4D97-AF65-F5344CB8AC3E}">
        <p14:creationId xmlns:p14="http://schemas.microsoft.com/office/powerpoint/2010/main" val="2036291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5738" y="757238"/>
            <a:ext cx="8329612" cy="2585323"/>
          </a:xfrm>
          <a:prstGeom prst="rect">
            <a:avLst/>
          </a:prstGeom>
        </p:spPr>
        <p:txBody>
          <a:bodyPr wrap="square">
            <a:spAutoFit/>
          </a:bodyPr>
          <a:lstStyle/>
          <a:p>
            <a:r>
              <a:rPr lang="en-US" b="1" dirty="0">
                <a:latin typeface="Roboto"/>
              </a:rPr>
              <a:t>User mode –</a:t>
            </a:r>
            <a:br>
              <a:rPr lang="en-US" dirty="0"/>
            </a:br>
            <a:r>
              <a:rPr lang="en-US" dirty="0">
                <a:latin typeface="Roboto"/>
              </a:rPr>
              <a:t>When the computer system run user application like creating a text document or using any application program, then the system is in user mode. When the user application requests for a service from the operating system or an interrupt occurs or </a:t>
            </a:r>
            <a:r>
              <a:rPr lang="en-US" dirty="0">
                <a:solidFill>
                  <a:srgbClr val="EC4E20"/>
                </a:solidFill>
                <a:latin typeface="Roboto"/>
                <a:hlinkClick r:id="rId2"/>
              </a:rPr>
              <a:t>system call</a:t>
            </a:r>
            <a:r>
              <a:rPr lang="en-US" dirty="0">
                <a:latin typeface="Roboto"/>
              </a:rPr>
              <a:t>, then there </a:t>
            </a:r>
            <a:r>
              <a:rPr lang="en-US" dirty="0" err="1">
                <a:latin typeface="Roboto"/>
              </a:rPr>
              <a:t>there</a:t>
            </a:r>
            <a:r>
              <a:rPr lang="en-US" dirty="0">
                <a:latin typeface="Roboto"/>
              </a:rPr>
              <a:t> will be a transition from user to kernel mode to fulfill the requests.</a:t>
            </a:r>
          </a:p>
          <a:p>
            <a:endParaRPr lang="en-US" dirty="0">
              <a:latin typeface="Roboto"/>
            </a:endParaRPr>
          </a:p>
          <a:p>
            <a:br>
              <a:rPr lang="en-US" dirty="0"/>
            </a:br>
            <a:r>
              <a:rPr lang="en-US" b="1" dirty="0">
                <a:latin typeface="Roboto"/>
              </a:rPr>
              <a:t>Note:</a:t>
            </a:r>
            <a:r>
              <a:rPr lang="en-US" dirty="0">
                <a:latin typeface="Roboto"/>
              </a:rPr>
              <a:t> To switch from kernel mode to user  mode, mode bit should be 1.</a:t>
            </a:r>
            <a:endParaRPr lang="en-US" dirty="0"/>
          </a:p>
        </p:txBody>
      </p:sp>
    </p:spTree>
    <p:extLst>
      <p:ext uri="{BB962C8B-B14F-4D97-AF65-F5344CB8AC3E}">
        <p14:creationId xmlns:p14="http://schemas.microsoft.com/office/powerpoint/2010/main" val="22141096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965" y="1305342"/>
            <a:ext cx="8296835" cy="3970318"/>
          </a:xfrm>
          <a:prstGeom prst="rect">
            <a:avLst/>
          </a:prstGeom>
        </p:spPr>
        <p:txBody>
          <a:bodyPr wrap="square">
            <a:spAutoFit/>
          </a:bodyPr>
          <a:lstStyle/>
          <a:p>
            <a:pPr marL="285750" indent="-285750">
              <a:buFont typeface="Arial" panose="020B0604020202020204" pitchFamily="34" charset="0"/>
              <a:buChar char="•"/>
            </a:pPr>
            <a:r>
              <a:rPr lang="en-US" b="1" dirty="0">
                <a:latin typeface="Roboto"/>
              </a:rPr>
              <a:t>Kernel Mode –</a:t>
            </a:r>
            <a:br>
              <a:rPr lang="en-US" dirty="0">
                <a:latin typeface="Roboto"/>
              </a:rPr>
            </a:br>
            <a:r>
              <a:rPr lang="en-US" dirty="0">
                <a:latin typeface="Roboto"/>
              </a:rPr>
              <a:t>When system boots then hardware starts in kernel mode and when operating system is loaded then it start user application in user mode. </a:t>
            </a:r>
          </a:p>
          <a:p>
            <a:endParaRPr lang="en-US" dirty="0">
              <a:latin typeface="Roboto"/>
            </a:endParaRPr>
          </a:p>
          <a:p>
            <a:pPr marL="285750" indent="-285750">
              <a:buFont typeface="Arial" panose="020B0604020202020204" pitchFamily="34" charset="0"/>
              <a:buChar char="•"/>
            </a:pPr>
            <a:r>
              <a:rPr lang="en-US" dirty="0">
                <a:latin typeface="Roboto"/>
              </a:rPr>
              <a:t>To provide protection to the hardware, we have privileged instructions which execute only in kernel mode. </a:t>
            </a:r>
          </a:p>
          <a:p>
            <a:pPr marL="285750" indent="-285750">
              <a:buFont typeface="Arial" panose="020B0604020202020204" pitchFamily="34" charset="0"/>
              <a:buChar char="•"/>
            </a:pPr>
            <a:endParaRPr lang="en-US" dirty="0">
              <a:latin typeface="Roboto"/>
            </a:endParaRPr>
          </a:p>
          <a:p>
            <a:pPr marL="285750" indent="-285750">
              <a:buFont typeface="Arial" panose="020B0604020202020204" pitchFamily="34" charset="0"/>
              <a:buChar char="•"/>
            </a:pPr>
            <a:r>
              <a:rPr lang="en-US" dirty="0">
                <a:latin typeface="Roboto"/>
              </a:rPr>
              <a:t>If user attempt to run privileged instruction in user mode then it will treat instruction as illegal and traps to OS. </a:t>
            </a:r>
          </a:p>
          <a:p>
            <a:pPr marL="285750" indent="-285750">
              <a:buFont typeface="Arial" panose="020B0604020202020204" pitchFamily="34" charset="0"/>
              <a:buChar char="•"/>
            </a:pPr>
            <a:endParaRPr lang="en-US" dirty="0">
              <a:latin typeface="Roboto"/>
            </a:endParaRPr>
          </a:p>
          <a:p>
            <a:pPr marL="285750" indent="-285750">
              <a:buFont typeface="Arial" panose="020B0604020202020204" pitchFamily="34" charset="0"/>
              <a:buChar char="•"/>
            </a:pPr>
            <a:r>
              <a:rPr lang="en-US" dirty="0">
                <a:latin typeface="Roboto"/>
              </a:rPr>
              <a:t>Some of the privileged instructions are:</a:t>
            </a:r>
          </a:p>
          <a:p>
            <a:pPr>
              <a:buFont typeface="+mj-lt"/>
              <a:buAutoNum type="arabicPeriod"/>
            </a:pPr>
            <a:r>
              <a:rPr lang="en-US" dirty="0">
                <a:latin typeface="Roboto"/>
              </a:rPr>
              <a:t>Handling Interrupts</a:t>
            </a:r>
          </a:p>
          <a:p>
            <a:pPr>
              <a:buFont typeface="+mj-lt"/>
              <a:buAutoNum type="arabicPeriod"/>
            </a:pPr>
            <a:r>
              <a:rPr lang="en-US" dirty="0">
                <a:latin typeface="Roboto"/>
              </a:rPr>
              <a:t>To switch from user mode to kernel mode.</a:t>
            </a:r>
          </a:p>
          <a:p>
            <a:pPr>
              <a:buFont typeface="+mj-lt"/>
              <a:buAutoNum type="arabicPeriod"/>
            </a:pPr>
            <a:r>
              <a:rPr lang="en-US" dirty="0">
                <a:latin typeface="Roboto"/>
              </a:rPr>
              <a:t>Input Output management.</a:t>
            </a:r>
            <a:endParaRPr lang="en-US" b="0" i="0" dirty="0">
              <a:effectLst/>
              <a:latin typeface="Roboto"/>
            </a:endParaRPr>
          </a:p>
        </p:txBody>
      </p:sp>
    </p:spTree>
    <p:extLst>
      <p:ext uri="{BB962C8B-B14F-4D97-AF65-F5344CB8AC3E}">
        <p14:creationId xmlns:p14="http://schemas.microsoft.com/office/powerpoint/2010/main" val="592930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1546225" y="277813"/>
            <a:ext cx="7597775" cy="576262"/>
          </a:xfrm>
        </p:spPr>
        <p:txBody>
          <a:bodyPr/>
          <a:lstStyle/>
          <a:p>
            <a:pPr eaLnBrk="1" hangingPunct="1"/>
            <a:r>
              <a:rPr lang="en-US"/>
              <a:t>Process Management</a:t>
            </a:r>
          </a:p>
        </p:txBody>
      </p:sp>
      <p:sp>
        <p:nvSpPr>
          <p:cNvPr id="34819" name="Rectangle 3"/>
          <p:cNvSpPr>
            <a:spLocks noGrp="1" noChangeArrowheads="1"/>
          </p:cNvSpPr>
          <p:nvPr>
            <p:ph type="body" idx="4294967295"/>
          </p:nvPr>
        </p:nvSpPr>
        <p:spPr>
          <a:xfrm>
            <a:off x="0" y="935038"/>
            <a:ext cx="7361238" cy="5105400"/>
          </a:xfrm>
        </p:spPr>
        <p:txBody>
          <a:bodyPr>
            <a:normAutofit lnSpcReduction="10000"/>
          </a:bodyPr>
          <a:lstStyle/>
          <a:p>
            <a:pPr>
              <a:lnSpc>
                <a:spcPct val="90000"/>
              </a:lnSpc>
            </a:pPr>
            <a:endParaRPr lang="en-US" dirty="0"/>
          </a:p>
          <a:p>
            <a:pPr>
              <a:lnSpc>
                <a:spcPct val="90000"/>
              </a:lnSpc>
            </a:pPr>
            <a:r>
              <a:rPr lang="en-US" dirty="0"/>
              <a:t>A process is a program in execution. It is a unit of work within the system. Program is a </a:t>
            </a:r>
            <a:r>
              <a:rPr lang="en-US" i="1" dirty="0"/>
              <a:t>passive entity</a:t>
            </a:r>
            <a:r>
              <a:rPr lang="en-US" dirty="0"/>
              <a:t>, process is </a:t>
            </a:r>
            <a:r>
              <a:rPr lang="en-US" dirty="0">
                <a:solidFill>
                  <a:srgbClr val="000000"/>
                </a:solidFill>
              </a:rPr>
              <a:t>an </a:t>
            </a:r>
            <a:r>
              <a:rPr lang="en-US" i="1" dirty="0">
                <a:solidFill>
                  <a:srgbClr val="000000"/>
                </a:solidFill>
              </a:rPr>
              <a:t>active entity</a:t>
            </a:r>
            <a:r>
              <a:rPr lang="en-US" dirty="0"/>
              <a:t>.</a:t>
            </a:r>
          </a:p>
          <a:p>
            <a:pPr>
              <a:lnSpc>
                <a:spcPct val="90000"/>
              </a:lnSpc>
            </a:pPr>
            <a:r>
              <a:rPr lang="en-US" dirty="0"/>
              <a:t>Process needs resources to accomplish its task</a:t>
            </a:r>
          </a:p>
          <a:p>
            <a:pPr lvl="1">
              <a:lnSpc>
                <a:spcPct val="90000"/>
              </a:lnSpc>
            </a:pPr>
            <a:r>
              <a:rPr lang="en-US" dirty="0"/>
              <a:t>CPU, memory, I/O, files</a:t>
            </a:r>
          </a:p>
          <a:p>
            <a:pPr lvl="1">
              <a:lnSpc>
                <a:spcPct val="90000"/>
              </a:lnSpc>
            </a:pPr>
            <a:r>
              <a:rPr lang="en-US" dirty="0"/>
              <a:t>Initialization data</a:t>
            </a:r>
          </a:p>
          <a:p>
            <a:pPr>
              <a:lnSpc>
                <a:spcPct val="90000"/>
              </a:lnSpc>
            </a:pPr>
            <a:r>
              <a:rPr lang="en-US" dirty="0"/>
              <a:t>Process termination requires reclaim of any reusable resources</a:t>
            </a:r>
          </a:p>
          <a:p>
            <a:pPr>
              <a:lnSpc>
                <a:spcPct val="90000"/>
              </a:lnSpc>
            </a:pPr>
            <a:r>
              <a:rPr lang="en-US" dirty="0"/>
              <a:t>Single-threaded process has one </a:t>
            </a:r>
            <a:r>
              <a:rPr lang="en-US" b="1" dirty="0">
                <a:solidFill>
                  <a:srgbClr val="3366FF"/>
                </a:solidFill>
              </a:rPr>
              <a:t>program counter</a:t>
            </a:r>
            <a:r>
              <a:rPr lang="en-US" sz="2000" b="1" dirty="0">
                <a:solidFill>
                  <a:srgbClr val="3366FF"/>
                </a:solidFill>
              </a:rPr>
              <a:t> </a:t>
            </a:r>
            <a:r>
              <a:rPr lang="en-US" dirty="0"/>
              <a:t>specifying location of next instruction to execute</a:t>
            </a:r>
          </a:p>
          <a:p>
            <a:pPr lvl="1">
              <a:lnSpc>
                <a:spcPct val="90000"/>
              </a:lnSpc>
            </a:pPr>
            <a:r>
              <a:rPr lang="en-US" dirty="0"/>
              <a:t>Process executes instructions sequentially, one at a time, until completion</a:t>
            </a:r>
          </a:p>
          <a:p>
            <a:pPr>
              <a:lnSpc>
                <a:spcPct val="90000"/>
              </a:lnSpc>
            </a:pPr>
            <a:r>
              <a:rPr lang="en-US" dirty="0"/>
              <a:t>Multi-threaded process has one program counter per thread</a:t>
            </a:r>
          </a:p>
          <a:p>
            <a:pPr>
              <a:lnSpc>
                <a:spcPct val="90000"/>
              </a:lnSpc>
            </a:pPr>
            <a:r>
              <a:rPr lang="en-US" dirty="0"/>
              <a:t>Typically system has many processes, some user, some operating system running concurrently on one or more CPUs</a:t>
            </a:r>
          </a:p>
          <a:p>
            <a:pPr lvl="1">
              <a:lnSpc>
                <a:spcPct val="90000"/>
              </a:lnSpc>
            </a:pPr>
            <a:r>
              <a:rPr lang="en-US" dirty="0"/>
              <a:t>Concurrency by multiplexing the CPUs among the processes / threads</a:t>
            </a:r>
          </a:p>
          <a:p>
            <a:pPr>
              <a:lnSpc>
                <a:spcPct val="90000"/>
              </a:lnSpc>
              <a:buFont typeface="Monotype Sorts" charset="2"/>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animEffect transition="in" filter="fade">
                                      <p:cBhvr>
                                        <p:cTn id="7" dur="500"/>
                                        <p:tgtEl>
                                          <p:spTgt spid="348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19">
                                            <p:txEl>
                                              <p:pRg st="2" end="2"/>
                                            </p:txEl>
                                          </p:spTgt>
                                        </p:tgtEl>
                                        <p:attrNameLst>
                                          <p:attrName>style.visibility</p:attrName>
                                        </p:attrNameLst>
                                      </p:cBhvr>
                                      <p:to>
                                        <p:strVal val="visible"/>
                                      </p:to>
                                    </p:set>
                                    <p:animEffect transition="in" filter="fade">
                                      <p:cBhvr>
                                        <p:cTn id="12" dur="500"/>
                                        <p:tgtEl>
                                          <p:spTgt spid="34819">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animEffect transition="in" filter="fade">
                                      <p:cBhvr>
                                        <p:cTn id="15" dur="500"/>
                                        <p:tgtEl>
                                          <p:spTgt spid="34819">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19">
                                            <p:txEl>
                                              <p:pRg st="4" end="4"/>
                                            </p:txEl>
                                          </p:spTgt>
                                        </p:tgtEl>
                                        <p:attrNameLst>
                                          <p:attrName>style.visibility</p:attrName>
                                        </p:attrNameLst>
                                      </p:cBhvr>
                                      <p:to>
                                        <p:strVal val="visible"/>
                                      </p:to>
                                    </p:set>
                                    <p:animEffect transition="in" filter="fade">
                                      <p:cBhvr>
                                        <p:cTn id="18" dur="500"/>
                                        <p:tgtEl>
                                          <p:spTgt spid="34819">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4819">
                                            <p:txEl>
                                              <p:pRg st="5" end="5"/>
                                            </p:txEl>
                                          </p:spTgt>
                                        </p:tgtEl>
                                        <p:attrNameLst>
                                          <p:attrName>style.visibility</p:attrName>
                                        </p:attrNameLst>
                                      </p:cBhvr>
                                      <p:to>
                                        <p:strVal val="visible"/>
                                      </p:to>
                                    </p:set>
                                    <p:animEffect transition="in" filter="fade">
                                      <p:cBhvr>
                                        <p:cTn id="23" dur="500"/>
                                        <p:tgtEl>
                                          <p:spTgt spid="34819">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4819">
                                            <p:txEl>
                                              <p:pRg st="6" end="6"/>
                                            </p:txEl>
                                          </p:spTgt>
                                        </p:tgtEl>
                                        <p:attrNameLst>
                                          <p:attrName>style.visibility</p:attrName>
                                        </p:attrNameLst>
                                      </p:cBhvr>
                                      <p:to>
                                        <p:strVal val="visible"/>
                                      </p:to>
                                    </p:set>
                                    <p:animEffect transition="in" filter="fade">
                                      <p:cBhvr>
                                        <p:cTn id="28" dur="500"/>
                                        <p:tgtEl>
                                          <p:spTgt spid="34819">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4819">
                                            <p:txEl>
                                              <p:pRg st="7" end="7"/>
                                            </p:txEl>
                                          </p:spTgt>
                                        </p:tgtEl>
                                        <p:attrNameLst>
                                          <p:attrName>style.visibility</p:attrName>
                                        </p:attrNameLst>
                                      </p:cBhvr>
                                      <p:to>
                                        <p:strVal val="visible"/>
                                      </p:to>
                                    </p:set>
                                    <p:animEffect transition="in" filter="fade">
                                      <p:cBhvr>
                                        <p:cTn id="31" dur="500"/>
                                        <p:tgtEl>
                                          <p:spTgt spid="34819">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4819">
                                            <p:txEl>
                                              <p:pRg st="8" end="8"/>
                                            </p:txEl>
                                          </p:spTgt>
                                        </p:tgtEl>
                                        <p:attrNameLst>
                                          <p:attrName>style.visibility</p:attrName>
                                        </p:attrNameLst>
                                      </p:cBhvr>
                                      <p:to>
                                        <p:strVal val="visible"/>
                                      </p:to>
                                    </p:set>
                                    <p:animEffect transition="in" filter="fade">
                                      <p:cBhvr>
                                        <p:cTn id="36" dur="500"/>
                                        <p:tgtEl>
                                          <p:spTgt spid="34819">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4819">
                                            <p:txEl>
                                              <p:pRg st="9" end="9"/>
                                            </p:txEl>
                                          </p:spTgt>
                                        </p:tgtEl>
                                        <p:attrNameLst>
                                          <p:attrName>style.visibility</p:attrName>
                                        </p:attrNameLst>
                                      </p:cBhvr>
                                      <p:to>
                                        <p:strVal val="visible"/>
                                      </p:to>
                                    </p:set>
                                    <p:animEffect transition="in" filter="fade">
                                      <p:cBhvr>
                                        <p:cTn id="41" dur="500"/>
                                        <p:tgtEl>
                                          <p:spTgt spid="34819">
                                            <p:txEl>
                                              <p:pRg st="9" end="9"/>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4819">
                                            <p:txEl>
                                              <p:pRg st="10" end="10"/>
                                            </p:txEl>
                                          </p:spTgt>
                                        </p:tgtEl>
                                        <p:attrNameLst>
                                          <p:attrName>style.visibility</p:attrName>
                                        </p:attrNameLst>
                                      </p:cBhvr>
                                      <p:to>
                                        <p:strVal val="visible"/>
                                      </p:to>
                                    </p:set>
                                    <p:animEffect transition="in" filter="fade">
                                      <p:cBhvr>
                                        <p:cTn id="44" dur="500"/>
                                        <p:tgtEl>
                                          <p:spTgt spid="3481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63" y="1166843"/>
            <a:ext cx="7743825" cy="2585323"/>
          </a:xfrm>
          <a:prstGeom prst="rect">
            <a:avLst/>
          </a:prstGeom>
        </p:spPr>
        <p:txBody>
          <a:bodyPr wrap="square">
            <a:spAutoFit/>
          </a:bodyPr>
          <a:lstStyle/>
          <a:p>
            <a:r>
              <a:rPr lang="en-US" dirty="0"/>
              <a:t>SINGLE TASKING OR SERIAL PROCESSING In this type of Operating System the system can process only one application in one time. In this type of Operating System the other application will start only when the first application process was not completed. For example, if we are entering the data in a text file we can not bring or use the bring command to bring some other file. For example, MS-DOS is a single tasking Operating System. This single Tasking Operating System are better performance as compared to multi-tasking</a:t>
            </a:r>
          </a:p>
        </p:txBody>
      </p:sp>
    </p:spTree>
    <p:extLst>
      <p:ext uri="{BB962C8B-B14F-4D97-AF65-F5344CB8AC3E}">
        <p14:creationId xmlns:p14="http://schemas.microsoft.com/office/powerpoint/2010/main" val="26210956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913" y="1582341"/>
            <a:ext cx="8272462" cy="2031325"/>
          </a:xfrm>
          <a:prstGeom prst="rect">
            <a:avLst/>
          </a:prstGeom>
        </p:spPr>
        <p:txBody>
          <a:bodyPr wrap="square">
            <a:spAutoFit/>
          </a:bodyPr>
          <a:lstStyle/>
          <a:p>
            <a:r>
              <a:rPr lang="en-US" dirty="0"/>
              <a:t>BATCH OPERATING SYSTEM The users of a batch operating system do not interact with the computer directly. Each user prepares his job on an off-line device like punch cards and submits it to the computer operator. To speed up processing, jobs with similar needs are batched together and run as a group. The programmers leave their programs with the operator and the operator then sorts the programs with similar requirements into batches.</a:t>
            </a:r>
          </a:p>
        </p:txBody>
      </p:sp>
    </p:spTree>
    <p:extLst>
      <p:ext uri="{BB962C8B-B14F-4D97-AF65-F5344CB8AC3E}">
        <p14:creationId xmlns:p14="http://schemas.microsoft.com/office/powerpoint/2010/main" val="1964945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5737" y="474345"/>
            <a:ext cx="8129587" cy="5078313"/>
          </a:xfrm>
          <a:prstGeom prst="rect">
            <a:avLst/>
          </a:prstGeom>
        </p:spPr>
        <p:txBody>
          <a:bodyPr wrap="square">
            <a:spAutoFit/>
          </a:bodyPr>
          <a:lstStyle/>
          <a:p>
            <a:r>
              <a:rPr lang="en-US" dirty="0"/>
              <a:t>MULTITASKING OR MULTIPROCESSOR Multitasking, in an operating system, is allowing a user to perform more than one computer task (such as the operation of an application program) at a time. </a:t>
            </a:r>
          </a:p>
          <a:p>
            <a:endParaRPr lang="en-US" dirty="0"/>
          </a:p>
          <a:p>
            <a:endParaRPr lang="en-US" dirty="0"/>
          </a:p>
          <a:p>
            <a:r>
              <a:rPr lang="en-US" dirty="0"/>
              <a:t>The operating system is able to keep track of where you are in these tasks and go from one to the other without losing information.</a:t>
            </a:r>
          </a:p>
          <a:p>
            <a:endParaRPr lang="en-US" dirty="0"/>
          </a:p>
          <a:p>
            <a:endParaRPr lang="en-US" dirty="0"/>
          </a:p>
          <a:p>
            <a:endParaRPr lang="en-US" dirty="0"/>
          </a:p>
          <a:p>
            <a:endParaRPr lang="en-US" dirty="0"/>
          </a:p>
          <a:p>
            <a:r>
              <a:rPr lang="en-US" dirty="0"/>
              <a:t> For example, When you open your Web browser and then open Word at the same time, you are causing the operating system to do multitasking. Being able to do multitasking doesn't mean that an unlimited number of tasks can be juggled at the same time. Each task consumes system storage and other resources. As more tasks are started, the system may slow down or begin to run out of shared storage</a:t>
            </a:r>
          </a:p>
        </p:txBody>
      </p:sp>
    </p:spTree>
    <p:extLst>
      <p:ext uri="{BB962C8B-B14F-4D97-AF65-F5344CB8AC3E}">
        <p14:creationId xmlns:p14="http://schemas.microsoft.com/office/powerpoint/2010/main" val="27927459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7300" y="1356956"/>
            <a:ext cx="6229350" cy="3416320"/>
          </a:xfrm>
          <a:prstGeom prst="rect">
            <a:avLst/>
          </a:prstGeom>
        </p:spPr>
        <p:txBody>
          <a:bodyPr wrap="square">
            <a:spAutoFit/>
          </a:bodyPr>
          <a:lstStyle/>
          <a:p>
            <a:r>
              <a:rPr lang="en-US" dirty="0"/>
              <a:t>TIME SHARING OPERATING SYSTEM Time-sharing is a technique which enables many people, located at various terminals, to use a particular computer system at the same time. Time-sharing or multitasking is a logical extension of multiprogramming. Processor's time which is shared among multiple users simultaneously is termed as time-sharing. The main difference between </a:t>
            </a:r>
            <a:r>
              <a:rPr lang="en-US" dirty="0" err="1"/>
              <a:t>Multiprogrammed</a:t>
            </a:r>
            <a:r>
              <a:rPr lang="en-US" dirty="0"/>
              <a:t> and Time-Sharing Systems is that in case of </a:t>
            </a:r>
            <a:r>
              <a:rPr lang="en-US" dirty="0" err="1"/>
              <a:t>Multiprogrammed</a:t>
            </a:r>
            <a:r>
              <a:rPr lang="en-US" dirty="0"/>
              <a:t>, the objective is to maximize processor use, whereas in Time-Sharing Systems, the objective is to minimize response time</a:t>
            </a:r>
          </a:p>
        </p:txBody>
      </p:sp>
    </p:spTree>
    <p:extLst>
      <p:ext uri="{BB962C8B-B14F-4D97-AF65-F5344CB8AC3E}">
        <p14:creationId xmlns:p14="http://schemas.microsoft.com/office/powerpoint/2010/main" val="42819451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038" y="1028343"/>
            <a:ext cx="8101012" cy="4524315"/>
          </a:xfrm>
          <a:prstGeom prst="rect">
            <a:avLst/>
          </a:prstGeom>
        </p:spPr>
        <p:txBody>
          <a:bodyPr wrap="square">
            <a:spAutoFit/>
          </a:bodyPr>
          <a:lstStyle/>
          <a:p>
            <a:r>
              <a:rPr lang="en-US" dirty="0"/>
              <a:t>REAL TIME OPERATING SYSTEM Real-time systems are used when there are rigid time requirements on the operation of a processor or the flow of data and real-time systems can be used as a control device in a dedicated application. </a:t>
            </a:r>
          </a:p>
          <a:p>
            <a:endParaRPr lang="en-US" dirty="0"/>
          </a:p>
          <a:p>
            <a:endParaRPr lang="en-US" dirty="0"/>
          </a:p>
          <a:p>
            <a:r>
              <a:rPr lang="en-US" dirty="0"/>
              <a:t>A real-time operating system must have well-defined, fixed time constraints, otherwise the system will fail. For example, Scientific experiments, medical imaging systems, industrial control systems, weapon systems, robots, air traffic control systems, etc.</a:t>
            </a:r>
          </a:p>
          <a:p>
            <a:endParaRPr lang="en-US" dirty="0"/>
          </a:p>
          <a:p>
            <a:endParaRPr lang="en-US" dirty="0"/>
          </a:p>
          <a:p>
            <a:r>
              <a:rPr lang="en-US" dirty="0"/>
              <a:t> There are two types of real-time operating systems.</a:t>
            </a:r>
          </a:p>
          <a:p>
            <a:endParaRPr lang="en-US" dirty="0"/>
          </a:p>
          <a:p>
            <a:r>
              <a:rPr lang="en-US" dirty="0"/>
              <a:t> 1. Hard real-time systems </a:t>
            </a:r>
          </a:p>
          <a:p>
            <a:r>
              <a:rPr lang="en-US" dirty="0"/>
              <a:t> 2. Soft real-time systems</a:t>
            </a:r>
          </a:p>
        </p:txBody>
      </p:sp>
    </p:spTree>
    <p:extLst>
      <p:ext uri="{BB962C8B-B14F-4D97-AF65-F5344CB8AC3E}">
        <p14:creationId xmlns:p14="http://schemas.microsoft.com/office/powerpoint/2010/main" val="2574471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pic>
        <p:nvPicPr>
          <p:cNvPr id="3" name="Picture 2"/>
          <p:cNvPicPr>
            <a:picLocks noChangeAspect="1"/>
          </p:cNvPicPr>
          <p:nvPr/>
        </p:nvPicPr>
        <p:blipFill>
          <a:blip r:embed="rId2"/>
          <a:stretch>
            <a:fillRect/>
          </a:stretch>
        </p:blipFill>
        <p:spPr>
          <a:xfrm>
            <a:off x="0" y="1102213"/>
            <a:ext cx="9144000" cy="4653573"/>
          </a:xfrm>
          <a:prstGeom prst="rect">
            <a:avLst/>
          </a:prstGeom>
        </p:spPr>
      </p:pic>
    </p:spTree>
    <p:extLst>
      <p:ext uri="{BB962C8B-B14F-4D97-AF65-F5344CB8AC3E}">
        <p14:creationId xmlns:p14="http://schemas.microsoft.com/office/powerpoint/2010/main" val="2099796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0075" y="1028343"/>
            <a:ext cx="8072438" cy="3970318"/>
          </a:xfrm>
          <a:prstGeom prst="rect">
            <a:avLst/>
          </a:prstGeom>
        </p:spPr>
        <p:txBody>
          <a:bodyPr wrap="square">
            <a:spAutoFit/>
          </a:bodyPr>
          <a:lstStyle/>
          <a:p>
            <a:pPr marL="285750" indent="-285750">
              <a:buFont typeface="Arial" panose="020B0604020202020204" pitchFamily="34" charset="0"/>
              <a:buChar char="•"/>
            </a:pPr>
            <a:r>
              <a:rPr lang="en-US" dirty="0"/>
              <a:t>Hard real-time systems:- Hard real-time systems guarantee that critical tasks complete on time. In hard real-time systems, secondary storage is limited or missing and the data is stored in ROM. In these systems, virtual memory is almost never found.</a:t>
            </a:r>
          </a:p>
          <a:p>
            <a:endParaRPr lang="en-US" dirty="0"/>
          </a:p>
          <a:p>
            <a:endParaRPr lang="en-US" dirty="0"/>
          </a:p>
          <a:p>
            <a:endParaRPr lang="en-US" dirty="0"/>
          </a:p>
          <a:p>
            <a:endParaRPr lang="en-US" dirty="0"/>
          </a:p>
          <a:p>
            <a:pPr marL="285750" indent="-285750">
              <a:buFont typeface="Arial" panose="020B0604020202020204" pitchFamily="34" charset="0"/>
              <a:buChar char="•"/>
            </a:pPr>
            <a:r>
              <a:rPr lang="en-US" dirty="0"/>
              <a:t> Soft real-time systems:- Soft real-time systems are less restrictive. A critical real-time task gets priority over other tasks and retains the priority until it completes. Soft real-time systems have limited utility than hard real-time systems. For example, multimedia, virtual reality, Advanced Scientific Projects like undersea exploration and planetary rovers, </a:t>
            </a:r>
          </a:p>
        </p:txBody>
      </p:sp>
    </p:spTree>
    <p:extLst>
      <p:ext uri="{BB962C8B-B14F-4D97-AF65-F5344CB8AC3E}">
        <p14:creationId xmlns:p14="http://schemas.microsoft.com/office/powerpoint/2010/main" val="283055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1513" y="1028343"/>
            <a:ext cx="8101012" cy="4247317"/>
          </a:xfrm>
          <a:prstGeom prst="rect">
            <a:avLst/>
          </a:prstGeom>
        </p:spPr>
        <p:txBody>
          <a:bodyPr wrap="square">
            <a:spAutoFit/>
          </a:bodyPr>
          <a:lstStyle/>
          <a:p>
            <a:pPr algn="just"/>
            <a:r>
              <a:rPr lang="en-US" dirty="0"/>
              <a:t>NETWORKING OPERATING SYSTEM A Network Operating System runs on a server and provides the server the capability to manage data, users, groups, security, applications, and other networking functions. </a:t>
            </a:r>
          </a:p>
          <a:p>
            <a:endParaRPr lang="en-US" dirty="0"/>
          </a:p>
          <a:p>
            <a:endParaRPr lang="en-US" dirty="0"/>
          </a:p>
          <a:p>
            <a:pPr algn="just"/>
            <a:r>
              <a:rPr lang="en-US" dirty="0"/>
              <a:t>The primary purpose of the network operating system is to allow shared file and printer access among multiple computers in a network, typically a local area network (LAN), a private network or to other networks. </a:t>
            </a:r>
          </a:p>
          <a:p>
            <a:endParaRPr lang="en-US" dirty="0"/>
          </a:p>
          <a:p>
            <a:endParaRPr lang="en-US" dirty="0"/>
          </a:p>
          <a:p>
            <a:r>
              <a:rPr lang="en-US" dirty="0"/>
              <a:t>Examples of network operating systems include Microsoft Windows Server 2003, Microsoft Windows Server 2008, UNIX, Linux, Mac OS X, Novell NetWare, and BSD.</a:t>
            </a:r>
          </a:p>
        </p:txBody>
      </p:sp>
    </p:spTree>
    <p:extLst>
      <p:ext uri="{BB962C8B-B14F-4D97-AF65-F5344CB8AC3E}">
        <p14:creationId xmlns:p14="http://schemas.microsoft.com/office/powerpoint/2010/main" val="39593661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1585913" y="277813"/>
            <a:ext cx="7558087" cy="576262"/>
          </a:xfrm>
        </p:spPr>
        <p:txBody>
          <a:bodyPr/>
          <a:lstStyle/>
          <a:p>
            <a:pPr eaLnBrk="1" hangingPunct="1"/>
            <a:r>
              <a:rPr lang="en-US"/>
              <a:t>Process Management Activities</a:t>
            </a:r>
          </a:p>
        </p:txBody>
      </p:sp>
      <p:sp>
        <p:nvSpPr>
          <p:cNvPr id="35843" name="Rectangle 3"/>
          <p:cNvSpPr>
            <a:spLocks noGrp="1" noChangeArrowheads="1"/>
          </p:cNvSpPr>
          <p:nvPr>
            <p:ph type="body" idx="4294967295"/>
          </p:nvPr>
        </p:nvSpPr>
        <p:spPr>
          <a:xfrm>
            <a:off x="1185863" y="1728788"/>
            <a:ext cx="7958137" cy="4035425"/>
          </a:xfrm>
        </p:spPr>
        <p:txBody>
          <a:bodyPr/>
          <a:lstStyle/>
          <a:p>
            <a:pPr>
              <a:buFont typeface="Monotype Sorts" charset="2"/>
              <a:buNone/>
            </a:pPr>
            <a:r>
              <a:rPr lang="en-US" dirty="0"/>
              <a:t>     </a:t>
            </a:r>
          </a:p>
          <a:p>
            <a:r>
              <a:rPr lang="en-US" dirty="0"/>
              <a:t>Creating and deleting both user and system processes</a:t>
            </a:r>
          </a:p>
          <a:p>
            <a:r>
              <a:rPr lang="en-US" dirty="0"/>
              <a:t>Suspending and resuming processes</a:t>
            </a:r>
          </a:p>
          <a:p>
            <a:r>
              <a:rPr lang="en-US" dirty="0"/>
              <a:t>Providing mechanisms for process synchronization</a:t>
            </a:r>
          </a:p>
          <a:p>
            <a:r>
              <a:rPr lang="en-US" dirty="0"/>
              <a:t>Providing mechanisms for process communication</a:t>
            </a:r>
          </a:p>
          <a:p>
            <a:r>
              <a:rPr lang="en-US" dirty="0"/>
              <a:t>Providing mechanisms for deadlock handling</a:t>
            </a:r>
          </a:p>
        </p:txBody>
      </p:sp>
      <p:sp>
        <p:nvSpPr>
          <p:cNvPr id="35844" name="Text Box 4"/>
          <p:cNvSpPr txBox="1">
            <a:spLocks noChangeArrowheads="1"/>
          </p:cNvSpPr>
          <p:nvPr/>
        </p:nvSpPr>
        <p:spPr bwMode="auto">
          <a:xfrm>
            <a:off x="885825" y="1238250"/>
            <a:ext cx="7586663" cy="641350"/>
          </a:xfrm>
          <a:prstGeom prst="rect">
            <a:avLst/>
          </a:prstGeom>
          <a:noFill/>
          <a:ln w="9525">
            <a:noFill/>
            <a:miter lim="800000"/>
            <a:headEnd/>
            <a:tailEnd/>
          </a:ln>
        </p:spPr>
        <p:txBody>
          <a:bodyPr>
            <a:spAutoFit/>
          </a:bodyPr>
          <a:lstStyle/>
          <a:p>
            <a:pPr>
              <a:spcBef>
                <a:spcPct val="50000"/>
              </a:spcBef>
            </a:pPr>
            <a:r>
              <a:rPr lang="en-US">
                <a:latin typeface="Helvetica" charset="0"/>
              </a:rPr>
              <a:t>The operating system is responsible for the following activities in connection with process management: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wipe(down)">
                                      <p:cBhvr>
                                        <p:cTn id="7" dur="500"/>
                                        <p:tgtEl>
                                          <p:spTgt spid="35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5843">
                                            <p:txEl>
                                              <p:pRg st="1" end="1"/>
                                            </p:txEl>
                                          </p:spTgt>
                                        </p:tgtEl>
                                        <p:attrNameLst>
                                          <p:attrName>style.visibility</p:attrName>
                                        </p:attrNameLst>
                                      </p:cBhvr>
                                      <p:to>
                                        <p:strVal val="visible"/>
                                      </p:to>
                                    </p:set>
                                    <p:animEffect transition="in" filter="wipe(down)">
                                      <p:cBhvr>
                                        <p:cTn id="12" dur="500"/>
                                        <p:tgtEl>
                                          <p:spTgt spid="358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5843">
                                            <p:txEl>
                                              <p:pRg st="2" end="2"/>
                                            </p:txEl>
                                          </p:spTgt>
                                        </p:tgtEl>
                                        <p:attrNameLst>
                                          <p:attrName>style.visibility</p:attrName>
                                        </p:attrNameLst>
                                      </p:cBhvr>
                                      <p:to>
                                        <p:strVal val="visible"/>
                                      </p:to>
                                    </p:set>
                                    <p:animEffect transition="in" filter="wipe(down)">
                                      <p:cBhvr>
                                        <p:cTn id="17" dur="500"/>
                                        <p:tgtEl>
                                          <p:spTgt spid="358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5843">
                                            <p:txEl>
                                              <p:pRg st="3" end="3"/>
                                            </p:txEl>
                                          </p:spTgt>
                                        </p:tgtEl>
                                        <p:attrNameLst>
                                          <p:attrName>style.visibility</p:attrName>
                                        </p:attrNameLst>
                                      </p:cBhvr>
                                      <p:to>
                                        <p:strVal val="visible"/>
                                      </p:to>
                                    </p:set>
                                    <p:animEffect transition="in" filter="wipe(down)">
                                      <p:cBhvr>
                                        <p:cTn id="22" dur="500"/>
                                        <p:tgtEl>
                                          <p:spTgt spid="358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5843">
                                            <p:txEl>
                                              <p:pRg st="4" end="4"/>
                                            </p:txEl>
                                          </p:spTgt>
                                        </p:tgtEl>
                                        <p:attrNameLst>
                                          <p:attrName>style.visibility</p:attrName>
                                        </p:attrNameLst>
                                      </p:cBhvr>
                                      <p:to>
                                        <p:strVal val="visible"/>
                                      </p:to>
                                    </p:set>
                                    <p:animEffect transition="in" filter="wipe(down)">
                                      <p:cBhvr>
                                        <p:cTn id="27" dur="500"/>
                                        <p:tgtEl>
                                          <p:spTgt spid="358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5843">
                                            <p:txEl>
                                              <p:pRg st="5" end="5"/>
                                            </p:txEl>
                                          </p:spTgt>
                                        </p:tgtEl>
                                        <p:attrNameLst>
                                          <p:attrName>style.visibility</p:attrName>
                                        </p:attrNameLst>
                                      </p:cBhvr>
                                      <p:to>
                                        <p:strVal val="visible"/>
                                      </p:to>
                                    </p:set>
                                    <p:animEffect transition="in" filter="wipe(down)">
                                      <p:cBhvr>
                                        <p:cTn id="32" dur="500"/>
                                        <p:tgtEl>
                                          <p:spTgt spid="358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1547813" y="277813"/>
            <a:ext cx="7596187" cy="576262"/>
          </a:xfrm>
        </p:spPr>
        <p:txBody>
          <a:bodyPr/>
          <a:lstStyle/>
          <a:p>
            <a:pPr eaLnBrk="1" hangingPunct="1"/>
            <a:r>
              <a:rPr lang="en-US"/>
              <a:t>Memory Management</a:t>
            </a:r>
          </a:p>
        </p:txBody>
      </p:sp>
      <p:sp>
        <p:nvSpPr>
          <p:cNvPr id="36867" name="Rectangle 3"/>
          <p:cNvSpPr>
            <a:spLocks noGrp="1" noChangeArrowheads="1"/>
          </p:cNvSpPr>
          <p:nvPr>
            <p:ph type="body" idx="4294967295"/>
          </p:nvPr>
        </p:nvSpPr>
        <p:spPr>
          <a:xfrm>
            <a:off x="1489075" y="1233488"/>
            <a:ext cx="7654925" cy="4530725"/>
          </a:xfrm>
        </p:spPr>
        <p:txBody>
          <a:bodyPr/>
          <a:lstStyle/>
          <a:p>
            <a:r>
              <a:rPr lang="en-US" dirty="0"/>
              <a:t>All data in memory before and after processing</a:t>
            </a:r>
          </a:p>
          <a:p>
            <a:endParaRPr lang="en-US" sz="800" dirty="0"/>
          </a:p>
          <a:p>
            <a:r>
              <a:rPr lang="en-US" dirty="0"/>
              <a:t>All instructions in memory in order to execute</a:t>
            </a:r>
          </a:p>
          <a:p>
            <a:endParaRPr lang="en-US" sz="800" dirty="0"/>
          </a:p>
          <a:p>
            <a:r>
              <a:rPr lang="en-US" dirty="0"/>
              <a:t>Memory management determines what is in memory when</a:t>
            </a:r>
          </a:p>
          <a:p>
            <a:pPr lvl="1"/>
            <a:r>
              <a:rPr lang="en-US" dirty="0"/>
              <a:t>Optimizing CPU utilization and computer response to users</a:t>
            </a:r>
          </a:p>
          <a:p>
            <a:pPr lvl="1"/>
            <a:endParaRPr lang="en-US" sz="800" dirty="0"/>
          </a:p>
          <a:p>
            <a:r>
              <a:rPr lang="en-US" dirty="0"/>
              <a:t>Memory management activities</a:t>
            </a:r>
          </a:p>
          <a:p>
            <a:pPr lvl="1"/>
            <a:r>
              <a:rPr lang="en-US" dirty="0"/>
              <a:t>Keeping track of which parts of memory are currently being used and by whom</a:t>
            </a:r>
          </a:p>
          <a:p>
            <a:pPr lvl="1"/>
            <a:r>
              <a:rPr lang="en-US" dirty="0"/>
              <a:t>Deciding which processes (or parts thereof) and data to move into and out of memory</a:t>
            </a:r>
          </a:p>
          <a:p>
            <a:pPr lvl="1"/>
            <a:r>
              <a:rPr lang="en-US" dirty="0"/>
              <a:t>Allocating and deallocating memory space as needed</a:t>
            </a:r>
          </a:p>
          <a:p>
            <a:pPr lvl="1">
              <a:buFont typeface="Monotype Sorts" charset="2"/>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fade">
                                      <p:cBhvr>
                                        <p:cTn id="7" dur="1000"/>
                                        <p:tgtEl>
                                          <p:spTgt spid="36867">
                                            <p:txEl>
                                              <p:pRg st="0" end="0"/>
                                            </p:txEl>
                                          </p:spTgt>
                                        </p:tgtEl>
                                      </p:cBhvr>
                                    </p:animEffect>
                                    <p:anim calcmode="lin" valueType="num">
                                      <p:cBhvr>
                                        <p:cTn id="8" dur="10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686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6867">
                                            <p:txEl>
                                              <p:pRg st="2" end="2"/>
                                            </p:txEl>
                                          </p:spTgt>
                                        </p:tgtEl>
                                        <p:attrNameLst>
                                          <p:attrName>style.visibility</p:attrName>
                                        </p:attrNameLst>
                                      </p:cBhvr>
                                      <p:to>
                                        <p:strVal val="visible"/>
                                      </p:to>
                                    </p:set>
                                    <p:animEffect transition="in" filter="fade">
                                      <p:cBhvr>
                                        <p:cTn id="14" dur="1000"/>
                                        <p:tgtEl>
                                          <p:spTgt spid="36867">
                                            <p:txEl>
                                              <p:pRg st="2" end="2"/>
                                            </p:txEl>
                                          </p:spTgt>
                                        </p:tgtEl>
                                      </p:cBhvr>
                                    </p:animEffect>
                                    <p:anim calcmode="lin" valueType="num">
                                      <p:cBhvr>
                                        <p:cTn id="15" dur="10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686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6867">
                                            <p:txEl>
                                              <p:pRg st="4" end="4"/>
                                            </p:txEl>
                                          </p:spTgt>
                                        </p:tgtEl>
                                        <p:attrNameLst>
                                          <p:attrName>style.visibility</p:attrName>
                                        </p:attrNameLst>
                                      </p:cBhvr>
                                      <p:to>
                                        <p:strVal val="visible"/>
                                      </p:to>
                                    </p:set>
                                    <p:animEffect transition="in" filter="fade">
                                      <p:cBhvr>
                                        <p:cTn id="21" dur="1000"/>
                                        <p:tgtEl>
                                          <p:spTgt spid="36867">
                                            <p:txEl>
                                              <p:pRg st="4" end="4"/>
                                            </p:txEl>
                                          </p:spTgt>
                                        </p:tgtEl>
                                      </p:cBhvr>
                                    </p:animEffect>
                                    <p:anim calcmode="lin" valueType="num">
                                      <p:cBhvr>
                                        <p:cTn id="22" dur="10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6867">
                                            <p:txEl>
                                              <p:pRg st="4" end="4"/>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6867">
                                            <p:txEl>
                                              <p:pRg st="5" end="5"/>
                                            </p:txEl>
                                          </p:spTgt>
                                        </p:tgtEl>
                                        <p:attrNameLst>
                                          <p:attrName>style.visibility</p:attrName>
                                        </p:attrNameLst>
                                      </p:cBhvr>
                                      <p:to>
                                        <p:strVal val="visible"/>
                                      </p:to>
                                    </p:set>
                                    <p:animEffect transition="in" filter="fade">
                                      <p:cBhvr>
                                        <p:cTn id="26" dur="1000"/>
                                        <p:tgtEl>
                                          <p:spTgt spid="36867">
                                            <p:txEl>
                                              <p:pRg st="5" end="5"/>
                                            </p:txEl>
                                          </p:spTgt>
                                        </p:tgtEl>
                                      </p:cBhvr>
                                    </p:animEffect>
                                    <p:anim calcmode="lin" valueType="num">
                                      <p:cBhvr>
                                        <p:cTn id="27" dur="10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3686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6867">
                                            <p:txEl>
                                              <p:pRg st="7" end="7"/>
                                            </p:txEl>
                                          </p:spTgt>
                                        </p:tgtEl>
                                        <p:attrNameLst>
                                          <p:attrName>style.visibility</p:attrName>
                                        </p:attrNameLst>
                                      </p:cBhvr>
                                      <p:to>
                                        <p:strVal val="visible"/>
                                      </p:to>
                                    </p:set>
                                    <p:animEffect transition="in" filter="fade">
                                      <p:cBhvr>
                                        <p:cTn id="33" dur="1000"/>
                                        <p:tgtEl>
                                          <p:spTgt spid="36867">
                                            <p:txEl>
                                              <p:pRg st="7" end="7"/>
                                            </p:txEl>
                                          </p:spTgt>
                                        </p:tgtEl>
                                      </p:cBhvr>
                                    </p:animEffect>
                                    <p:anim calcmode="lin" valueType="num">
                                      <p:cBhvr>
                                        <p:cTn id="34" dur="1000" fill="hold"/>
                                        <p:tgtEl>
                                          <p:spTgt spid="36867">
                                            <p:txEl>
                                              <p:pRg st="7" end="7"/>
                                            </p:txEl>
                                          </p:spTgt>
                                        </p:tgtEl>
                                        <p:attrNameLst>
                                          <p:attrName>ppt_x</p:attrName>
                                        </p:attrNameLst>
                                      </p:cBhvr>
                                      <p:tavLst>
                                        <p:tav tm="0">
                                          <p:val>
                                            <p:strVal val="#ppt_x"/>
                                          </p:val>
                                        </p:tav>
                                        <p:tav tm="100000">
                                          <p:val>
                                            <p:strVal val="#ppt_x"/>
                                          </p:val>
                                        </p:tav>
                                      </p:tavLst>
                                    </p:anim>
                                    <p:anim calcmode="lin" valueType="num">
                                      <p:cBhvr>
                                        <p:cTn id="35" dur="1000" fill="hold"/>
                                        <p:tgtEl>
                                          <p:spTgt spid="36867">
                                            <p:txEl>
                                              <p:pRg st="7" end="7"/>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6867">
                                            <p:txEl>
                                              <p:pRg st="8" end="8"/>
                                            </p:txEl>
                                          </p:spTgt>
                                        </p:tgtEl>
                                        <p:attrNameLst>
                                          <p:attrName>style.visibility</p:attrName>
                                        </p:attrNameLst>
                                      </p:cBhvr>
                                      <p:to>
                                        <p:strVal val="visible"/>
                                      </p:to>
                                    </p:set>
                                    <p:animEffect transition="in" filter="fade">
                                      <p:cBhvr>
                                        <p:cTn id="38" dur="1000"/>
                                        <p:tgtEl>
                                          <p:spTgt spid="36867">
                                            <p:txEl>
                                              <p:pRg st="8" end="8"/>
                                            </p:txEl>
                                          </p:spTgt>
                                        </p:tgtEl>
                                      </p:cBhvr>
                                    </p:animEffect>
                                    <p:anim calcmode="lin" valueType="num">
                                      <p:cBhvr>
                                        <p:cTn id="39" dur="1000" fill="hold"/>
                                        <p:tgtEl>
                                          <p:spTgt spid="36867">
                                            <p:txEl>
                                              <p:pRg st="8" end="8"/>
                                            </p:txEl>
                                          </p:spTgt>
                                        </p:tgtEl>
                                        <p:attrNameLst>
                                          <p:attrName>ppt_x</p:attrName>
                                        </p:attrNameLst>
                                      </p:cBhvr>
                                      <p:tavLst>
                                        <p:tav tm="0">
                                          <p:val>
                                            <p:strVal val="#ppt_x"/>
                                          </p:val>
                                        </p:tav>
                                        <p:tav tm="100000">
                                          <p:val>
                                            <p:strVal val="#ppt_x"/>
                                          </p:val>
                                        </p:tav>
                                      </p:tavLst>
                                    </p:anim>
                                    <p:anim calcmode="lin" valueType="num">
                                      <p:cBhvr>
                                        <p:cTn id="40" dur="1000" fill="hold"/>
                                        <p:tgtEl>
                                          <p:spTgt spid="36867">
                                            <p:txEl>
                                              <p:pRg st="8" end="8"/>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6867">
                                            <p:txEl>
                                              <p:pRg st="9" end="9"/>
                                            </p:txEl>
                                          </p:spTgt>
                                        </p:tgtEl>
                                        <p:attrNameLst>
                                          <p:attrName>style.visibility</p:attrName>
                                        </p:attrNameLst>
                                      </p:cBhvr>
                                      <p:to>
                                        <p:strVal val="visible"/>
                                      </p:to>
                                    </p:set>
                                    <p:animEffect transition="in" filter="fade">
                                      <p:cBhvr>
                                        <p:cTn id="43" dur="1000"/>
                                        <p:tgtEl>
                                          <p:spTgt spid="36867">
                                            <p:txEl>
                                              <p:pRg st="9" end="9"/>
                                            </p:txEl>
                                          </p:spTgt>
                                        </p:tgtEl>
                                      </p:cBhvr>
                                    </p:animEffect>
                                    <p:anim calcmode="lin" valueType="num">
                                      <p:cBhvr>
                                        <p:cTn id="44" dur="1000" fill="hold"/>
                                        <p:tgtEl>
                                          <p:spTgt spid="36867">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36867">
                                            <p:txEl>
                                              <p:pRg st="9" end="9"/>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6867">
                                            <p:txEl>
                                              <p:pRg st="10" end="10"/>
                                            </p:txEl>
                                          </p:spTgt>
                                        </p:tgtEl>
                                        <p:attrNameLst>
                                          <p:attrName>style.visibility</p:attrName>
                                        </p:attrNameLst>
                                      </p:cBhvr>
                                      <p:to>
                                        <p:strVal val="visible"/>
                                      </p:to>
                                    </p:set>
                                    <p:animEffect transition="in" filter="fade">
                                      <p:cBhvr>
                                        <p:cTn id="48" dur="1000"/>
                                        <p:tgtEl>
                                          <p:spTgt spid="36867">
                                            <p:txEl>
                                              <p:pRg st="10" end="10"/>
                                            </p:txEl>
                                          </p:spTgt>
                                        </p:tgtEl>
                                      </p:cBhvr>
                                    </p:animEffect>
                                    <p:anim calcmode="lin" valueType="num">
                                      <p:cBhvr>
                                        <p:cTn id="49" dur="1000" fill="hold"/>
                                        <p:tgtEl>
                                          <p:spTgt spid="36867">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3686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1585913" y="277813"/>
            <a:ext cx="7558087" cy="576262"/>
          </a:xfrm>
        </p:spPr>
        <p:txBody>
          <a:bodyPr/>
          <a:lstStyle/>
          <a:p>
            <a:pPr eaLnBrk="1" hangingPunct="1"/>
            <a:r>
              <a:rPr lang="en-US"/>
              <a:t>Storage Management</a:t>
            </a:r>
          </a:p>
        </p:txBody>
      </p:sp>
      <p:sp>
        <p:nvSpPr>
          <p:cNvPr id="37891" name="Rectangle 3"/>
          <p:cNvSpPr>
            <a:spLocks noGrp="1" noChangeArrowheads="1"/>
          </p:cNvSpPr>
          <p:nvPr>
            <p:ph type="body" idx="4294967295"/>
          </p:nvPr>
        </p:nvSpPr>
        <p:spPr>
          <a:xfrm>
            <a:off x="1560513" y="1428750"/>
            <a:ext cx="7583487" cy="4992688"/>
          </a:xfrm>
        </p:spPr>
        <p:txBody>
          <a:bodyPr/>
          <a:lstStyle/>
          <a:p>
            <a:pPr>
              <a:lnSpc>
                <a:spcPct val="90000"/>
              </a:lnSpc>
            </a:pPr>
            <a:r>
              <a:rPr lang="en-US" dirty="0"/>
              <a:t>OS provides uniform, logical view of information storage</a:t>
            </a:r>
          </a:p>
          <a:p>
            <a:pPr lvl="1">
              <a:lnSpc>
                <a:spcPct val="90000"/>
              </a:lnSpc>
            </a:pPr>
            <a:r>
              <a:rPr lang="en-US" dirty="0"/>
              <a:t>Abstracts physical properties to logical storage unit  - </a:t>
            </a:r>
            <a:r>
              <a:rPr lang="en-US" b="1" dirty="0">
                <a:solidFill>
                  <a:srgbClr val="3366FF"/>
                </a:solidFill>
              </a:rPr>
              <a:t>file</a:t>
            </a:r>
          </a:p>
          <a:p>
            <a:pPr lvl="1">
              <a:lnSpc>
                <a:spcPct val="90000"/>
              </a:lnSpc>
            </a:pPr>
            <a:r>
              <a:rPr lang="en-US" dirty="0"/>
              <a:t>Each medium is controlled by device (i.e., disk drive, tape drive)</a:t>
            </a:r>
          </a:p>
          <a:p>
            <a:pPr lvl="2">
              <a:lnSpc>
                <a:spcPct val="90000"/>
              </a:lnSpc>
            </a:pPr>
            <a:r>
              <a:rPr lang="en-US" dirty="0"/>
              <a:t>Varying properties include access speed, capacity, data-transfer rate, access method (sequential or random)</a:t>
            </a:r>
          </a:p>
          <a:p>
            <a:pPr lvl="2">
              <a:lnSpc>
                <a:spcPct val="90000"/>
              </a:lnSpc>
            </a:pPr>
            <a:endParaRPr lang="en-US" sz="800" dirty="0"/>
          </a:p>
          <a:p>
            <a:pPr>
              <a:lnSpc>
                <a:spcPct val="90000"/>
              </a:lnSpc>
            </a:pPr>
            <a:r>
              <a:rPr lang="en-US" dirty="0"/>
              <a:t>File-System management</a:t>
            </a:r>
          </a:p>
          <a:p>
            <a:pPr lvl="1">
              <a:lnSpc>
                <a:spcPct val="90000"/>
              </a:lnSpc>
            </a:pPr>
            <a:r>
              <a:rPr lang="en-US" dirty="0"/>
              <a:t>Files usually organized into directories</a:t>
            </a:r>
          </a:p>
          <a:p>
            <a:pPr lvl="1">
              <a:lnSpc>
                <a:spcPct val="90000"/>
              </a:lnSpc>
            </a:pPr>
            <a:r>
              <a:rPr lang="en-US" dirty="0"/>
              <a:t>Access control on most systems to determine who can access what</a:t>
            </a:r>
          </a:p>
          <a:p>
            <a:pPr lvl="1">
              <a:lnSpc>
                <a:spcPct val="90000"/>
              </a:lnSpc>
            </a:pPr>
            <a:r>
              <a:rPr lang="en-US" dirty="0"/>
              <a:t>OS activities include</a:t>
            </a:r>
          </a:p>
          <a:p>
            <a:pPr lvl="2">
              <a:lnSpc>
                <a:spcPct val="90000"/>
              </a:lnSpc>
            </a:pPr>
            <a:r>
              <a:rPr lang="en-US" dirty="0"/>
              <a:t>Creating and deleting files and directories</a:t>
            </a:r>
          </a:p>
          <a:p>
            <a:pPr lvl="2">
              <a:lnSpc>
                <a:spcPct val="90000"/>
              </a:lnSpc>
            </a:pPr>
            <a:r>
              <a:rPr lang="en-US" dirty="0"/>
              <a:t>Primitives to manipulate files and </a:t>
            </a:r>
            <a:r>
              <a:rPr lang="en-US" dirty="0" err="1"/>
              <a:t>dirs</a:t>
            </a:r>
            <a:endParaRPr lang="en-US" dirty="0"/>
          </a:p>
          <a:p>
            <a:pPr lvl="2">
              <a:lnSpc>
                <a:spcPct val="90000"/>
              </a:lnSpc>
            </a:pPr>
            <a:r>
              <a:rPr lang="en-US" dirty="0"/>
              <a:t>Mapping files onto secondary storage</a:t>
            </a:r>
          </a:p>
          <a:p>
            <a:pPr lvl="2">
              <a:lnSpc>
                <a:spcPct val="90000"/>
              </a:lnSpc>
            </a:pPr>
            <a:r>
              <a:rPr lang="en-US" dirty="0"/>
              <a:t>Backup files onto stable (non-volatile) storage media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barn(inVertical)">
                                      <p:cBhvr>
                                        <p:cTn id="7" dur="500"/>
                                        <p:tgtEl>
                                          <p:spTgt spid="37891">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7891">
                                            <p:txEl>
                                              <p:pRg st="1" end="1"/>
                                            </p:txEl>
                                          </p:spTgt>
                                        </p:tgtEl>
                                        <p:attrNameLst>
                                          <p:attrName>style.visibility</p:attrName>
                                        </p:attrNameLst>
                                      </p:cBhvr>
                                      <p:to>
                                        <p:strVal val="visible"/>
                                      </p:to>
                                    </p:set>
                                    <p:animEffect transition="in" filter="barn(inVertical)">
                                      <p:cBhvr>
                                        <p:cTn id="10" dur="500"/>
                                        <p:tgtEl>
                                          <p:spTgt spid="37891">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7891">
                                            <p:txEl>
                                              <p:pRg st="2" end="2"/>
                                            </p:txEl>
                                          </p:spTgt>
                                        </p:tgtEl>
                                        <p:attrNameLst>
                                          <p:attrName>style.visibility</p:attrName>
                                        </p:attrNameLst>
                                      </p:cBhvr>
                                      <p:to>
                                        <p:strVal val="visible"/>
                                      </p:to>
                                    </p:set>
                                    <p:animEffect transition="in" filter="barn(inVertical)">
                                      <p:cBhvr>
                                        <p:cTn id="13" dur="500"/>
                                        <p:tgtEl>
                                          <p:spTgt spid="37891">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7891">
                                            <p:txEl>
                                              <p:pRg st="3" end="3"/>
                                            </p:txEl>
                                          </p:spTgt>
                                        </p:tgtEl>
                                        <p:attrNameLst>
                                          <p:attrName>style.visibility</p:attrName>
                                        </p:attrNameLst>
                                      </p:cBhvr>
                                      <p:to>
                                        <p:strVal val="visible"/>
                                      </p:to>
                                    </p:set>
                                    <p:animEffect transition="in" filter="barn(inVertical)">
                                      <p:cBhvr>
                                        <p:cTn id="16" dur="500"/>
                                        <p:tgtEl>
                                          <p:spTgt spid="3789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37891">
                                            <p:txEl>
                                              <p:pRg st="5" end="5"/>
                                            </p:txEl>
                                          </p:spTgt>
                                        </p:tgtEl>
                                        <p:attrNameLst>
                                          <p:attrName>style.visibility</p:attrName>
                                        </p:attrNameLst>
                                      </p:cBhvr>
                                      <p:to>
                                        <p:strVal val="visible"/>
                                      </p:to>
                                    </p:set>
                                    <p:animEffect transition="in" filter="barn(inVertical)">
                                      <p:cBhvr>
                                        <p:cTn id="21" dur="500"/>
                                        <p:tgtEl>
                                          <p:spTgt spid="37891">
                                            <p:txEl>
                                              <p:pRg st="5" end="5"/>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7891">
                                            <p:txEl>
                                              <p:pRg st="6" end="6"/>
                                            </p:txEl>
                                          </p:spTgt>
                                        </p:tgtEl>
                                        <p:attrNameLst>
                                          <p:attrName>style.visibility</p:attrName>
                                        </p:attrNameLst>
                                      </p:cBhvr>
                                      <p:to>
                                        <p:strVal val="visible"/>
                                      </p:to>
                                    </p:set>
                                    <p:animEffect transition="in" filter="barn(inVertical)">
                                      <p:cBhvr>
                                        <p:cTn id="24" dur="500"/>
                                        <p:tgtEl>
                                          <p:spTgt spid="37891">
                                            <p:txEl>
                                              <p:pRg st="6" end="6"/>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37891">
                                            <p:txEl>
                                              <p:pRg st="7" end="7"/>
                                            </p:txEl>
                                          </p:spTgt>
                                        </p:tgtEl>
                                        <p:attrNameLst>
                                          <p:attrName>style.visibility</p:attrName>
                                        </p:attrNameLst>
                                      </p:cBhvr>
                                      <p:to>
                                        <p:strVal val="visible"/>
                                      </p:to>
                                    </p:set>
                                    <p:animEffect transition="in" filter="barn(inVertical)">
                                      <p:cBhvr>
                                        <p:cTn id="27" dur="500"/>
                                        <p:tgtEl>
                                          <p:spTgt spid="37891">
                                            <p:txEl>
                                              <p:pRg st="7" end="7"/>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37891">
                                            <p:txEl>
                                              <p:pRg st="8" end="8"/>
                                            </p:txEl>
                                          </p:spTgt>
                                        </p:tgtEl>
                                        <p:attrNameLst>
                                          <p:attrName>style.visibility</p:attrName>
                                        </p:attrNameLst>
                                      </p:cBhvr>
                                      <p:to>
                                        <p:strVal val="visible"/>
                                      </p:to>
                                    </p:set>
                                    <p:animEffect transition="in" filter="barn(inVertical)">
                                      <p:cBhvr>
                                        <p:cTn id="30" dur="500"/>
                                        <p:tgtEl>
                                          <p:spTgt spid="37891">
                                            <p:txEl>
                                              <p:pRg st="8" end="8"/>
                                            </p:txEl>
                                          </p:spTgt>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37891">
                                            <p:txEl>
                                              <p:pRg st="9" end="9"/>
                                            </p:txEl>
                                          </p:spTgt>
                                        </p:tgtEl>
                                        <p:attrNameLst>
                                          <p:attrName>style.visibility</p:attrName>
                                        </p:attrNameLst>
                                      </p:cBhvr>
                                      <p:to>
                                        <p:strVal val="visible"/>
                                      </p:to>
                                    </p:set>
                                    <p:animEffect transition="in" filter="barn(inVertical)">
                                      <p:cBhvr>
                                        <p:cTn id="33" dur="500"/>
                                        <p:tgtEl>
                                          <p:spTgt spid="37891">
                                            <p:txEl>
                                              <p:pRg st="9" end="9"/>
                                            </p:txEl>
                                          </p:spTgt>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37891">
                                            <p:txEl>
                                              <p:pRg st="10" end="10"/>
                                            </p:txEl>
                                          </p:spTgt>
                                        </p:tgtEl>
                                        <p:attrNameLst>
                                          <p:attrName>style.visibility</p:attrName>
                                        </p:attrNameLst>
                                      </p:cBhvr>
                                      <p:to>
                                        <p:strVal val="visible"/>
                                      </p:to>
                                    </p:set>
                                    <p:animEffect transition="in" filter="barn(inVertical)">
                                      <p:cBhvr>
                                        <p:cTn id="36" dur="500"/>
                                        <p:tgtEl>
                                          <p:spTgt spid="37891">
                                            <p:txEl>
                                              <p:pRg st="10" end="10"/>
                                            </p:txEl>
                                          </p:spTgt>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37891">
                                            <p:txEl>
                                              <p:pRg st="11" end="11"/>
                                            </p:txEl>
                                          </p:spTgt>
                                        </p:tgtEl>
                                        <p:attrNameLst>
                                          <p:attrName>style.visibility</p:attrName>
                                        </p:attrNameLst>
                                      </p:cBhvr>
                                      <p:to>
                                        <p:strVal val="visible"/>
                                      </p:to>
                                    </p:set>
                                    <p:animEffect transition="in" filter="barn(inVertical)">
                                      <p:cBhvr>
                                        <p:cTn id="39" dur="500"/>
                                        <p:tgtEl>
                                          <p:spTgt spid="37891">
                                            <p:txEl>
                                              <p:pRg st="11" end="11"/>
                                            </p:txEl>
                                          </p:spTgt>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37891">
                                            <p:txEl>
                                              <p:pRg st="12" end="12"/>
                                            </p:txEl>
                                          </p:spTgt>
                                        </p:tgtEl>
                                        <p:attrNameLst>
                                          <p:attrName>style.visibility</p:attrName>
                                        </p:attrNameLst>
                                      </p:cBhvr>
                                      <p:to>
                                        <p:strVal val="visible"/>
                                      </p:to>
                                    </p:set>
                                    <p:animEffect transition="in" filter="barn(inVertical)">
                                      <p:cBhvr>
                                        <p:cTn id="42" dur="500"/>
                                        <p:tgtEl>
                                          <p:spTgt spid="3789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1789113" y="277813"/>
            <a:ext cx="7354887" cy="576262"/>
          </a:xfrm>
        </p:spPr>
        <p:txBody>
          <a:bodyPr/>
          <a:lstStyle/>
          <a:p>
            <a:pPr eaLnBrk="1" hangingPunct="1"/>
            <a:r>
              <a:rPr lang="en-US"/>
              <a:t>Mass-Storage Management</a:t>
            </a:r>
          </a:p>
        </p:txBody>
      </p:sp>
      <p:sp>
        <p:nvSpPr>
          <p:cNvPr id="38915" name="Rectangle 3"/>
          <p:cNvSpPr>
            <a:spLocks noGrp="1" noChangeArrowheads="1"/>
          </p:cNvSpPr>
          <p:nvPr>
            <p:ph type="body" idx="4294967295"/>
          </p:nvPr>
        </p:nvSpPr>
        <p:spPr>
          <a:xfrm>
            <a:off x="1568450" y="1233488"/>
            <a:ext cx="7575550" cy="4938712"/>
          </a:xfrm>
        </p:spPr>
        <p:txBody>
          <a:bodyPr/>
          <a:lstStyle/>
          <a:p>
            <a:r>
              <a:rPr lang="en-US"/>
              <a:t>Usually disks used to store data that does not fit in main memory or data that must be kept for a “long” period of time</a:t>
            </a:r>
          </a:p>
          <a:p>
            <a:r>
              <a:rPr lang="en-US"/>
              <a:t>Proper management is of central importance</a:t>
            </a:r>
          </a:p>
          <a:p>
            <a:r>
              <a:rPr lang="en-US"/>
              <a:t>Entire speed of computer operation hinges on disk subsystem and its algorithms</a:t>
            </a:r>
          </a:p>
          <a:p>
            <a:r>
              <a:rPr lang="en-US"/>
              <a:t>OS activities</a:t>
            </a:r>
          </a:p>
          <a:p>
            <a:pPr lvl="1"/>
            <a:r>
              <a:rPr lang="en-US"/>
              <a:t>Free-space management</a:t>
            </a:r>
          </a:p>
          <a:p>
            <a:pPr lvl="1"/>
            <a:r>
              <a:rPr lang="en-US"/>
              <a:t>Storage allocation</a:t>
            </a:r>
          </a:p>
          <a:p>
            <a:pPr lvl="1"/>
            <a:r>
              <a:rPr lang="en-US"/>
              <a:t>Disk scheduling</a:t>
            </a:r>
          </a:p>
          <a:p>
            <a:r>
              <a:rPr lang="en-US"/>
              <a:t>Some storage need not be fast</a:t>
            </a:r>
          </a:p>
          <a:p>
            <a:pPr lvl="1"/>
            <a:r>
              <a:rPr lang="en-US"/>
              <a:t>Tertiary storage includes optical storage, magnetic tape</a:t>
            </a:r>
          </a:p>
          <a:p>
            <a:pPr lvl="1"/>
            <a:r>
              <a:rPr lang="en-US"/>
              <a:t>Still must be managed – by OS or applications</a:t>
            </a:r>
          </a:p>
          <a:p>
            <a:pPr lvl="1"/>
            <a:r>
              <a:rPr lang="en-US"/>
              <a:t>Varies between WORM (write-once, read-many-times) and RW (read-write)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1513" y="628650"/>
            <a:ext cx="6186487" cy="5078313"/>
          </a:xfrm>
          <a:prstGeom prst="rect">
            <a:avLst/>
          </a:prstGeom>
        </p:spPr>
        <p:txBody>
          <a:bodyPr wrap="square">
            <a:spAutoFit/>
          </a:bodyPr>
          <a:lstStyle/>
          <a:p>
            <a:r>
              <a:rPr lang="en-US" dirty="0">
                <a:latin typeface="Times New Roman" panose="02020603050405020304" pitchFamily="18" charset="0"/>
              </a:rPr>
              <a:t>Protection, then, is any mechanism for controlling the access of processes  or users-to the resources defined by a computer system. This mechanisms must provide means to specify the controls to be imposed and means to enforce the controls.</a:t>
            </a:r>
          </a:p>
          <a:p>
            <a:endParaRPr lang="en-US" dirty="0">
              <a:latin typeface="Times New Roman" panose="02020603050405020304" pitchFamily="18" charset="0"/>
            </a:endParaRPr>
          </a:p>
          <a:p>
            <a:endParaRPr lang="en-US" dirty="0">
              <a:latin typeface="Times New Roman" panose="02020603050405020304" pitchFamily="18" charset="0"/>
            </a:endParaRPr>
          </a:p>
          <a:p>
            <a:r>
              <a:rPr lang="en-US" dirty="0"/>
              <a:t>Protection can improve reliability by detecting latent errors at the interfaces between component subsystems.</a:t>
            </a:r>
          </a:p>
          <a:p>
            <a:endParaRPr lang="en-US" dirty="0"/>
          </a:p>
          <a:p>
            <a:endParaRPr lang="en-US" dirty="0"/>
          </a:p>
          <a:p>
            <a:r>
              <a:rPr lang="en-US" dirty="0"/>
              <a:t>Early detection of interface errors can often</a:t>
            </a:r>
          </a:p>
          <a:p>
            <a:r>
              <a:rPr lang="en-US" dirty="0"/>
              <a:t>prevent contamination of a healthy subsystem by another subsystem that is malfunctioning</a:t>
            </a:r>
          </a:p>
          <a:p>
            <a:endParaRPr lang="en-US" dirty="0"/>
          </a:p>
          <a:p>
            <a:endParaRPr lang="en-US" dirty="0"/>
          </a:p>
          <a:p>
            <a:r>
              <a:rPr lang="en-US" dirty="0"/>
              <a:t>A system can have adequate protection but still be prone to failure and allow inappropriate access.</a:t>
            </a:r>
          </a:p>
        </p:txBody>
      </p:sp>
    </p:spTree>
    <p:extLst>
      <p:ext uri="{BB962C8B-B14F-4D97-AF65-F5344CB8AC3E}">
        <p14:creationId xmlns:p14="http://schemas.microsoft.com/office/powerpoint/2010/main" val="1545303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612775" y="277813"/>
            <a:ext cx="8531225" cy="576262"/>
          </a:xfrm>
        </p:spPr>
        <p:txBody>
          <a:bodyPr/>
          <a:lstStyle/>
          <a:p>
            <a:pPr eaLnBrk="1" hangingPunct="1"/>
            <a:r>
              <a:rPr lang="en-US" sz="2800"/>
              <a:t>Performance of Various Levels of Storage</a:t>
            </a:r>
          </a:p>
        </p:txBody>
      </p:sp>
      <p:sp>
        <p:nvSpPr>
          <p:cNvPr id="39939" name="Rectangle 3"/>
          <p:cNvSpPr>
            <a:spLocks noGrp="1" noChangeArrowheads="1"/>
          </p:cNvSpPr>
          <p:nvPr>
            <p:ph type="body" idx="4294967295"/>
          </p:nvPr>
        </p:nvSpPr>
        <p:spPr>
          <a:xfrm>
            <a:off x="1536700" y="1233488"/>
            <a:ext cx="7607300" cy="4530725"/>
          </a:xfrm>
        </p:spPr>
        <p:txBody>
          <a:bodyPr/>
          <a:lstStyle/>
          <a:p>
            <a:r>
              <a:rPr lang="en-US"/>
              <a:t>Movement between levels of storage hierarchy can be explicit or implicit</a:t>
            </a:r>
          </a:p>
        </p:txBody>
      </p:sp>
      <p:pic>
        <p:nvPicPr>
          <p:cNvPr id="39940" name="Picture 5"/>
          <p:cNvPicPr>
            <a:picLocks noChangeAspect="1" noChangeArrowheads="1"/>
          </p:cNvPicPr>
          <p:nvPr/>
        </p:nvPicPr>
        <p:blipFill>
          <a:blip r:embed="rId3"/>
          <a:srcRect/>
          <a:stretch>
            <a:fillRect/>
          </a:stretch>
        </p:blipFill>
        <p:spPr bwMode="auto">
          <a:xfrm>
            <a:off x="820738" y="2300288"/>
            <a:ext cx="7632700" cy="3198812"/>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ctrTitle"/>
          </p:nvPr>
        </p:nvSpPr>
        <p:spPr/>
        <p:txBody>
          <a:bodyPr/>
          <a:lstStyle/>
          <a:p>
            <a:pPr eaLnBrk="1" hangingPunct="1"/>
            <a:r>
              <a:rPr lang="en-US"/>
              <a:t>End of Chapter 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pic>
        <p:nvPicPr>
          <p:cNvPr id="3" name="Picture 2"/>
          <p:cNvPicPr>
            <a:picLocks noChangeAspect="1"/>
          </p:cNvPicPr>
          <p:nvPr/>
        </p:nvPicPr>
        <p:blipFill>
          <a:blip r:embed="rId2"/>
          <a:stretch>
            <a:fillRect/>
          </a:stretch>
        </p:blipFill>
        <p:spPr>
          <a:xfrm>
            <a:off x="0" y="1068143"/>
            <a:ext cx="9144000" cy="4721713"/>
          </a:xfrm>
          <a:prstGeom prst="rect">
            <a:avLst/>
          </a:prstGeom>
        </p:spPr>
      </p:pic>
    </p:spTree>
    <p:extLst>
      <p:ext uri="{BB962C8B-B14F-4D97-AF65-F5344CB8AC3E}">
        <p14:creationId xmlns:p14="http://schemas.microsoft.com/office/powerpoint/2010/main" val="791150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0" y="277813"/>
            <a:ext cx="8229600" cy="576262"/>
          </a:xfrm>
        </p:spPr>
        <p:txBody>
          <a:bodyPr/>
          <a:lstStyle/>
          <a:p>
            <a:pPr eaLnBrk="1" hangingPunct="1"/>
            <a:r>
              <a:rPr lang="en-US"/>
              <a:t>Chapter 1: Introduction</a:t>
            </a:r>
          </a:p>
        </p:txBody>
      </p:sp>
      <p:sp>
        <p:nvSpPr>
          <p:cNvPr id="4099" name="Rectangle 3"/>
          <p:cNvSpPr>
            <a:spLocks noGrp="1" noChangeArrowheads="1"/>
          </p:cNvSpPr>
          <p:nvPr>
            <p:ph type="body" idx="4294967295"/>
          </p:nvPr>
        </p:nvSpPr>
        <p:spPr>
          <a:xfrm>
            <a:off x="914400" y="1233488"/>
            <a:ext cx="8229600" cy="4530725"/>
          </a:xfrm>
        </p:spPr>
        <p:txBody>
          <a:bodyPr/>
          <a:lstStyle/>
          <a:p>
            <a:r>
              <a:rPr lang="en-US" dirty="0"/>
              <a:t>What Operating Systems Do</a:t>
            </a:r>
          </a:p>
          <a:p>
            <a:r>
              <a:rPr lang="en-US" dirty="0"/>
              <a:t>Operating-System Structure</a:t>
            </a:r>
          </a:p>
          <a:p>
            <a:r>
              <a:rPr lang="en-US" dirty="0"/>
              <a:t>Operating-System Operations</a:t>
            </a:r>
          </a:p>
          <a:p>
            <a:r>
              <a:rPr lang="en-US" dirty="0"/>
              <a:t>Process Management</a:t>
            </a:r>
          </a:p>
          <a:p>
            <a:r>
              <a:rPr lang="en-US" dirty="0"/>
              <a:t>Memory Management</a:t>
            </a:r>
          </a:p>
          <a:p>
            <a:r>
              <a:rPr lang="en-US" dirty="0"/>
              <a:t>Storage Management</a:t>
            </a:r>
          </a:p>
          <a:p>
            <a:r>
              <a:rPr lang="en-US" dirty="0"/>
              <a:t>Protection and Security</a:t>
            </a:r>
          </a:p>
          <a:p>
            <a:r>
              <a:rPr lang="en-US" dirty="0"/>
              <a:t>Special-Purpose Systems</a:t>
            </a:r>
          </a:p>
          <a:p>
            <a:pPr>
              <a:buNone/>
            </a:pPr>
            <a:r>
              <a:rPr lang="en-US" dirty="0"/>
              <a:t>(Chapter 1 Sections 1.1,1.4-1.11 of Text Book 1) (3 </a:t>
            </a:r>
            <a:r>
              <a:rPr lang="en-US" dirty="0" err="1"/>
              <a:t>hrs</a:t>
            </a:r>
            <a:r>
              <a:rPr lang="en-US" dirty="0"/>
              <a:t>) </a:t>
            </a:r>
          </a:p>
          <a:p>
            <a:r>
              <a:rPr lang="en-US" dirty="0"/>
              <a:t>1. A. </a:t>
            </a:r>
            <a:r>
              <a:rPr lang="en-US" dirty="0" err="1"/>
              <a:t>Silberschatz</a:t>
            </a:r>
            <a:r>
              <a:rPr lang="en-US" dirty="0"/>
              <a:t>, P. B. Galvin and G. Gagne, “</a:t>
            </a:r>
            <a:r>
              <a:rPr lang="en-US" i="1" dirty="0"/>
              <a:t>Operating System Principles</a:t>
            </a:r>
            <a:r>
              <a:rPr lang="en-US" dirty="0"/>
              <a:t>”, Eighth Edition, Wiley and Sons (Asia) </a:t>
            </a:r>
            <a:r>
              <a:rPr lang="en-US" dirty="0" err="1"/>
              <a:t>Pte</a:t>
            </a:r>
            <a:r>
              <a:rPr lang="en-US" dirty="0"/>
              <a:t> Ltd.2009.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7200" y="647700"/>
            <a:ext cx="8229600" cy="5562600"/>
          </a:xfrm>
          <a:prstGeom prst="rect">
            <a:avLst/>
          </a:prstGeom>
        </p:spPr>
      </p:pic>
    </p:spTree>
    <p:extLst>
      <p:ext uri="{BB962C8B-B14F-4D97-AF65-F5344CB8AC3E}">
        <p14:creationId xmlns:p14="http://schemas.microsoft.com/office/powerpoint/2010/main" val="1961383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3350" y="890587"/>
            <a:ext cx="8877300" cy="5048250"/>
          </a:xfrm>
          <a:prstGeom prst="rect">
            <a:avLst/>
          </a:prstGeom>
        </p:spPr>
      </p:pic>
    </p:spTree>
    <p:extLst>
      <p:ext uri="{BB962C8B-B14F-4D97-AF65-F5344CB8AC3E}">
        <p14:creationId xmlns:p14="http://schemas.microsoft.com/office/powerpoint/2010/main" val="1677722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7175" y="866775"/>
            <a:ext cx="8629650" cy="5124450"/>
          </a:xfrm>
          <a:prstGeom prst="rect">
            <a:avLst/>
          </a:prstGeom>
        </p:spPr>
      </p:pic>
    </p:spTree>
    <p:extLst>
      <p:ext uri="{BB962C8B-B14F-4D97-AF65-F5344CB8AC3E}">
        <p14:creationId xmlns:p14="http://schemas.microsoft.com/office/powerpoint/2010/main" val="2284739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1B81E70C83D3E4F8A2761CC33C211F1" ma:contentTypeVersion="2" ma:contentTypeDescription="Create a new document." ma:contentTypeScope="" ma:versionID="0791096e721ae45fe32b8201b26efbc9">
  <xsd:schema xmlns:xsd="http://www.w3.org/2001/XMLSchema" xmlns:xs="http://www.w3.org/2001/XMLSchema" xmlns:p="http://schemas.microsoft.com/office/2006/metadata/properties" xmlns:ns2="0281dc26-35a0-459a-b68c-dc14e44fe09c" targetNamespace="http://schemas.microsoft.com/office/2006/metadata/properties" ma:root="true" ma:fieldsID="79cf758526aaf503efb33c51bc86ff1b" ns2:_="">
    <xsd:import namespace="0281dc26-35a0-459a-b68c-dc14e44fe09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81dc26-35a0-459a-b68c-dc14e44fe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6933B62-BE12-42FD-9051-DBE7B1D8D1A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491A177-9E51-471A-9BE6-5FD93370E636}">
  <ds:schemaRefs>
    <ds:schemaRef ds:uri="http://schemas.microsoft.com/sharepoint/v3/contenttype/forms"/>
  </ds:schemaRefs>
</ds:datastoreItem>
</file>

<file path=customXml/itemProps3.xml><?xml version="1.0" encoding="utf-8"?>
<ds:datastoreItem xmlns:ds="http://schemas.openxmlformats.org/officeDocument/2006/customXml" ds:itemID="{57AC8297-633B-45BA-99A4-C2E744E764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81dc26-35a0-459a-b68c-dc14e44fe0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30475</TotalTime>
  <Words>2168</Words>
  <Application>Microsoft Office PowerPoint</Application>
  <PresentationFormat>On-screen Show (4:3)</PresentationFormat>
  <Paragraphs>258</Paragraphs>
  <Slides>48</Slides>
  <Notes>21</Notes>
  <HiddenSlides>1</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Chapter 1:  Introduction</vt:lpstr>
      <vt:lpstr>PowerPoint Presentation</vt:lpstr>
      <vt:lpstr>PowerPoint Presentation</vt:lpstr>
      <vt:lpstr>PowerPoint Presentation</vt:lpstr>
      <vt:lpstr>PowerPoint Presentation</vt:lpstr>
      <vt:lpstr>Chapter 1: Introduction</vt:lpstr>
      <vt:lpstr>PowerPoint Presentation</vt:lpstr>
      <vt:lpstr>PowerPoint Presentation</vt:lpstr>
      <vt:lpstr>PowerPoint Presentation</vt:lpstr>
      <vt:lpstr>PowerPoint Presentation</vt:lpstr>
      <vt:lpstr>PowerPoint Presentation</vt:lpstr>
      <vt:lpstr>Objectives</vt:lpstr>
      <vt:lpstr>PowerPoint Presentation</vt:lpstr>
      <vt:lpstr>Operating System Definition (Cont.)</vt:lpstr>
      <vt:lpstr>What is an Operating System?</vt:lpstr>
      <vt:lpstr>Computer System Structure</vt:lpstr>
      <vt:lpstr>PowerPoint Presentation</vt:lpstr>
      <vt:lpstr>Four Components of a Computer System</vt:lpstr>
      <vt:lpstr>What Operating Systems Do</vt:lpstr>
      <vt:lpstr>PowerPoint Presentation</vt:lpstr>
      <vt:lpstr>Operating System Definition</vt:lpstr>
      <vt:lpstr>Computer Startup</vt:lpstr>
      <vt:lpstr>PowerPoint Presentation</vt:lpstr>
      <vt:lpstr>PowerPoint Presentation</vt:lpstr>
      <vt:lpstr>PowerPoint Presentation</vt:lpstr>
      <vt:lpstr>Operating System Structure</vt:lpstr>
      <vt:lpstr>Memory Layout for Multiprogrammed System</vt:lpstr>
      <vt:lpstr>Operating-System Operations</vt:lpstr>
      <vt:lpstr>PowerPoint Presentation</vt:lpstr>
      <vt:lpstr>Transition from User to Kernel Mode</vt:lpstr>
      <vt:lpstr>PowerPoint Presentation</vt:lpstr>
      <vt:lpstr>PowerPoint Presentation</vt:lpstr>
      <vt:lpstr>PowerPoint Presentation</vt:lpstr>
      <vt:lpstr>Process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Process Management Activities</vt:lpstr>
      <vt:lpstr>Memory Management</vt:lpstr>
      <vt:lpstr>Storage Management</vt:lpstr>
      <vt:lpstr>Mass-Storage Management</vt:lpstr>
      <vt:lpstr>PowerPoint Presentation</vt:lpstr>
      <vt:lpstr>Performance of Various Levels of Storage</vt:lpstr>
      <vt:lpstr>End of Chapter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Mahe</cp:lastModifiedBy>
  <cp:revision>170</cp:revision>
  <cp:lastPrinted>2001-06-14T13:58:17Z</cp:lastPrinted>
  <dcterms:created xsi:type="dcterms:W3CDTF">2011-01-13T23:43:38Z</dcterms:created>
  <dcterms:modified xsi:type="dcterms:W3CDTF">2020-08-11T09:23:12Z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0x01010071B81E70C83D3E4F8A2761CC33C211F1</vt:lpwstr>
  </property>
</Properties>
</file>