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42.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41.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notesSlides/notesSlide12.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13.xml" ContentType="application/vnd.openxmlformats-officedocument.presentationml.notesSlide+xml"/>
  <Override PartName="/ppt/notesSlides/notesSlide33.xml" ContentType="application/vnd.openxmlformats-officedocument.presentationml.notesSlide+xml"/>
  <Override PartName="/ppt/notesSlides/notesSlide32.xml" ContentType="application/vnd.openxmlformats-officedocument.presentationml.notesSlide+xml"/>
  <Override PartName="/ppt/notesSlides/notesSlide5.xml" ContentType="application/vnd.openxmlformats-officedocument.presentationml.notesSlide+xml"/>
  <Override PartName="/ppt/notesSlides/notesSlide31.xml" ContentType="application/vnd.openxmlformats-officedocument.presentationml.notesSlide+xml"/>
  <Override PartName="/ppt/notesSlides/notesSlide24.xml" ContentType="application/vnd.openxmlformats-officedocument.presentationml.notesSlide+xml"/>
  <Override PartName="/ppt/notesSlides/notesSlide8.xml" ContentType="application/vnd.openxmlformats-officedocument.presentationml.notesSlide+xml"/>
  <Override PartName="/ppt/notesSlides/notesSlide23.xml" ContentType="application/vnd.openxmlformats-officedocument.presentationml.notesSlide+xml"/>
  <Override PartName="/ppt/notesSlides/notesSlide17.xml" ContentType="application/vnd.openxmlformats-officedocument.presentationml.notesSlide+xml"/>
  <Override PartName="/ppt/notesSlides/notesSlide11.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34.xml" ContentType="application/vnd.openxmlformats-officedocument.presentationml.notesSlide+xml"/>
  <Override PartName="/ppt/notesSlides/notesSlide4.xml" ContentType="application/vnd.openxmlformats-officedocument.presentationml.notesSlide+xml"/>
  <Override PartName="/ppt/notesSlides/notesSlide35.xml" ContentType="application/vnd.openxmlformats-officedocument.presentationml.notesSlide+xml"/>
  <Override PartName="/ppt/slideLayouts/slideLayout5.xml" ContentType="application/vnd.openxmlformats-officedocument.presentationml.slideLayout+xml"/>
  <Override PartName="/ppt/notesSlides/notesSlide42.xml" ContentType="application/vnd.openxmlformats-officedocument.presentationml.notesSlide+xml"/>
  <Override PartName="/ppt/notesSlides/notesSlide41.xml" ContentType="application/vnd.openxmlformats-officedocument.presentationml.notesSlide+xml"/>
  <Override PartName="/ppt/notesSlides/notesSlide40.xml" ContentType="application/vnd.openxmlformats-officedocument.presentationml.notesSlide+xml"/>
  <Override PartName="/ppt/notesSlides/notesSlide3.xml" ContentType="application/vnd.openxmlformats-officedocument.presentationml.notesSlide+xml"/>
  <Override PartName="/ppt/notesSlides/notesSlide43.xml" ContentType="application/vnd.openxmlformats-officedocument.presentationml.notesSlide+xml"/>
  <Override PartName="/ppt/slideLayouts/slideLayout4.xml" ContentType="application/vnd.openxmlformats-officedocument.presentationml.slideLayout+xml"/>
  <Override PartName="/ppt/notesSlides/notesSlide44.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notesSlides/notesSlide46.xml" ContentType="application/vnd.openxmlformats-officedocument.presentationml.notesSlide+xml"/>
  <Override PartName="/ppt/notesSlides/notesSlide45.xml" ContentType="application/vnd.openxmlformats-officedocument.presentationml.notesSlide+xml"/>
  <Override PartName="/ppt/notesSlides/notesSlide39.xml" ContentType="application/vnd.openxmlformats-officedocument.presentationml.notesSlid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notesSlides/notesSlide36.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2.xml" ContentType="application/vnd.openxmlformats-officedocument.presentationml.slideLayout+xml"/>
  <Override PartName="/ppt/notesSlides/notesSlide38.xml" ContentType="application/vnd.openxmlformats-officedocument.presentationml.notesSlide+xml"/>
  <Override PartName="/ppt/notesSlides/notesSlide37.xml" ContentType="application/vnd.openxmlformats-officedocument.presentationml.notesSlide+xml"/>
  <Override PartName="/ppt/slideLayouts/slideLayout8.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handoutMasters/handoutMaster1.xml" ContentType="application/vnd.openxmlformats-officedocument.presentationml.handout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2" r:id="rId1"/>
  </p:sldMasterIdLst>
  <p:notesMasterIdLst>
    <p:notesMasterId r:id="rId71"/>
  </p:notesMasterIdLst>
  <p:handoutMasterIdLst>
    <p:handoutMasterId r:id="rId72"/>
  </p:handoutMasterIdLst>
  <p:sldIdLst>
    <p:sldId id="330" r:id="rId2"/>
    <p:sldId id="275" r:id="rId3"/>
    <p:sldId id="287" r:id="rId4"/>
    <p:sldId id="277" r:id="rId5"/>
    <p:sldId id="336" r:id="rId6"/>
    <p:sldId id="332" r:id="rId7"/>
    <p:sldId id="288" r:id="rId8"/>
    <p:sldId id="347" r:id="rId9"/>
    <p:sldId id="348" r:id="rId10"/>
    <p:sldId id="349" r:id="rId11"/>
    <p:sldId id="278" r:id="rId12"/>
    <p:sldId id="289" r:id="rId13"/>
    <p:sldId id="337" r:id="rId14"/>
    <p:sldId id="338" r:id="rId15"/>
    <p:sldId id="279" r:id="rId16"/>
    <p:sldId id="290" r:id="rId17"/>
    <p:sldId id="292" r:id="rId18"/>
    <p:sldId id="294" r:id="rId19"/>
    <p:sldId id="293" r:id="rId20"/>
    <p:sldId id="335" r:id="rId21"/>
    <p:sldId id="295" r:id="rId22"/>
    <p:sldId id="296" r:id="rId23"/>
    <p:sldId id="280" r:id="rId24"/>
    <p:sldId id="343" r:id="rId25"/>
    <p:sldId id="339" r:id="rId26"/>
    <p:sldId id="367" r:id="rId27"/>
    <p:sldId id="344" r:id="rId28"/>
    <p:sldId id="299" r:id="rId29"/>
    <p:sldId id="345" r:id="rId30"/>
    <p:sldId id="300" r:id="rId31"/>
    <p:sldId id="298" r:id="rId32"/>
    <p:sldId id="302" r:id="rId33"/>
    <p:sldId id="329" r:id="rId34"/>
    <p:sldId id="282" r:id="rId35"/>
    <p:sldId id="333" r:id="rId36"/>
    <p:sldId id="303" r:id="rId37"/>
    <p:sldId id="304" r:id="rId38"/>
    <p:sldId id="362" r:id="rId39"/>
    <p:sldId id="352" r:id="rId40"/>
    <p:sldId id="307" r:id="rId41"/>
    <p:sldId id="306" r:id="rId42"/>
    <p:sldId id="334" r:id="rId43"/>
    <p:sldId id="363" r:id="rId44"/>
    <p:sldId id="305" r:id="rId45"/>
    <p:sldId id="310" r:id="rId46"/>
    <p:sldId id="356" r:id="rId47"/>
    <p:sldId id="357" r:id="rId48"/>
    <p:sldId id="359" r:id="rId49"/>
    <p:sldId id="358" r:id="rId50"/>
    <p:sldId id="361" r:id="rId51"/>
    <p:sldId id="364" r:id="rId52"/>
    <p:sldId id="360" r:id="rId53"/>
    <p:sldId id="366" r:id="rId54"/>
    <p:sldId id="354" r:id="rId55"/>
    <p:sldId id="355" r:id="rId56"/>
    <p:sldId id="353" r:id="rId57"/>
    <p:sldId id="311" r:id="rId58"/>
    <p:sldId id="313" r:id="rId59"/>
    <p:sldId id="314" r:id="rId60"/>
    <p:sldId id="365" r:id="rId61"/>
    <p:sldId id="315" r:id="rId62"/>
    <p:sldId id="316" r:id="rId63"/>
    <p:sldId id="350" r:id="rId64"/>
    <p:sldId id="351" r:id="rId65"/>
    <p:sldId id="317" r:id="rId66"/>
    <p:sldId id="328" r:id="rId67"/>
    <p:sldId id="342" r:id="rId68"/>
    <p:sldId id="286" r:id="rId69"/>
    <p:sldId id="331" r:id="rId70"/>
  </p:sldIdLst>
  <p:sldSz cx="9144000" cy="6858000" type="screen4x3"/>
  <p:notesSz cx="6881813" cy="9296400"/>
  <p:defaultTex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CCECFF"/>
    <a:srgbClr val="66CCFF"/>
    <a:srgbClr val="CCFFFF"/>
    <a:srgbClr val="F8F8F8"/>
    <a:srgbClr val="EAEAEA"/>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1392" y="60"/>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024"/>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79" Type="http://schemas.openxmlformats.org/officeDocument/2006/relationships/customXml" Target="../customXml/item3.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customXml" Target="../customXml/item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78"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3016250" cy="442913"/>
          </a:xfrm>
          <a:prstGeom prst="rect">
            <a:avLst/>
          </a:prstGeom>
          <a:noFill/>
          <a:ln w="9525">
            <a:noFill/>
            <a:miter lim="800000"/>
            <a:headEnd/>
            <a:tailEnd/>
          </a:ln>
        </p:spPr>
        <p:txBody>
          <a:bodyPr vert="horz" wrap="none" lIns="87575" tIns="43788" rIns="87575" bIns="43788" numCol="1" anchor="ctr" anchorCtr="0" compatLnSpc="1">
            <a:prstTxWarp prst="textNoShape">
              <a:avLst/>
            </a:prstTxWarp>
          </a:bodyPr>
          <a:lstStyle>
            <a:lvl1pPr defTabSz="876300">
              <a:defRPr sz="1100">
                <a:latin typeface="Helvetica" charset="0"/>
                <a:cs typeface="ＭＳ Ｐゴシック" charset="-128"/>
              </a:defRPr>
            </a:lvl1pPr>
          </a:lstStyle>
          <a:p>
            <a:pPr>
              <a:defRPr/>
            </a:pPr>
            <a:endParaRPr lang="en-US"/>
          </a:p>
        </p:txBody>
      </p:sp>
      <p:sp>
        <p:nvSpPr>
          <p:cNvPr id="46083" name="Rectangle 3"/>
          <p:cNvSpPr>
            <a:spLocks noGrp="1" noChangeArrowheads="1"/>
          </p:cNvSpPr>
          <p:nvPr>
            <p:ph type="dt" sz="quarter" idx="1"/>
          </p:nvPr>
        </p:nvSpPr>
        <p:spPr bwMode="auto">
          <a:xfrm>
            <a:off x="3878263" y="0"/>
            <a:ext cx="3016250" cy="442913"/>
          </a:xfrm>
          <a:prstGeom prst="rect">
            <a:avLst/>
          </a:prstGeom>
          <a:noFill/>
          <a:ln w="9525">
            <a:noFill/>
            <a:miter lim="800000"/>
            <a:headEnd/>
            <a:tailEnd/>
          </a:ln>
        </p:spPr>
        <p:txBody>
          <a:bodyPr vert="horz" wrap="none" lIns="87575" tIns="43788" rIns="87575" bIns="43788" numCol="1" anchor="ctr" anchorCtr="0" compatLnSpc="1">
            <a:prstTxWarp prst="textNoShape">
              <a:avLst/>
            </a:prstTxWarp>
          </a:bodyPr>
          <a:lstStyle>
            <a:lvl1pPr algn="r" defTabSz="876300">
              <a:defRPr sz="1100">
                <a:latin typeface="Helvetica" charset="0"/>
                <a:cs typeface="ＭＳ Ｐゴシック" charset="-128"/>
              </a:defRPr>
            </a:lvl1pPr>
          </a:lstStyle>
          <a:p>
            <a:pPr>
              <a:defRPr/>
            </a:pPr>
            <a:endParaRPr lang="en-US"/>
          </a:p>
        </p:txBody>
      </p:sp>
      <p:sp>
        <p:nvSpPr>
          <p:cNvPr id="46084" name="Rectangle 4"/>
          <p:cNvSpPr>
            <a:spLocks noGrp="1" noChangeArrowheads="1"/>
          </p:cNvSpPr>
          <p:nvPr>
            <p:ph type="ftr" sz="quarter" idx="2"/>
          </p:nvPr>
        </p:nvSpPr>
        <p:spPr bwMode="auto">
          <a:xfrm>
            <a:off x="0" y="8866188"/>
            <a:ext cx="3016250" cy="442912"/>
          </a:xfrm>
          <a:prstGeom prst="rect">
            <a:avLst/>
          </a:prstGeom>
          <a:noFill/>
          <a:ln w="9525">
            <a:noFill/>
            <a:miter lim="800000"/>
            <a:headEnd/>
            <a:tailEnd/>
          </a:ln>
        </p:spPr>
        <p:txBody>
          <a:bodyPr vert="horz" wrap="none" lIns="87575" tIns="43788" rIns="87575" bIns="43788" numCol="1" anchor="b" anchorCtr="0" compatLnSpc="1">
            <a:prstTxWarp prst="textNoShape">
              <a:avLst/>
            </a:prstTxWarp>
          </a:bodyPr>
          <a:lstStyle>
            <a:lvl1pPr defTabSz="876300">
              <a:defRPr sz="1100">
                <a:latin typeface="Helvetica" charset="0"/>
                <a:cs typeface="ＭＳ Ｐゴシック" charset="-128"/>
              </a:defRPr>
            </a:lvl1pPr>
          </a:lstStyle>
          <a:p>
            <a:pPr>
              <a:defRPr/>
            </a:pPr>
            <a:endParaRPr lang="en-US"/>
          </a:p>
        </p:txBody>
      </p:sp>
      <p:sp>
        <p:nvSpPr>
          <p:cNvPr id="46085" name="Rectangle 5"/>
          <p:cNvSpPr>
            <a:spLocks noGrp="1" noChangeArrowheads="1"/>
          </p:cNvSpPr>
          <p:nvPr>
            <p:ph type="sldNum" sz="quarter" idx="3"/>
          </p:nvPr>
        </p:nvSpPr>
        <p:spPr bwMode="auto">
          <a:xfrm>
            <a:off x="3878263" y="8866188"/>
            <a:ext cx="3016250" cy="442912"/>
          </a:xfrm>
          <a:prstGeom prst="rect">
            <a:avLst/>
          </a:prstGeom>
          <a:noFill/>
          <a:ln w="9525">
            <a:noFill/>
            <a:miter lim="800000"/>
            <a:headEnd/>
            <a:tailEnd/>
          </a:ln>
        </p:spPr>
        <p:txBody>
          <a:bodyPr vert="horz" wrap="none" lIns="87575" tIns="43788" rIns="87575" bIns="43788" numCol="1" anchor="b" anchorCtr="0" compatLnSpc="1">
            <a:prstTxWarp prst="textNoShape">
              <a:avLst/>
            </a:prstTxWarp>
          </a:bodyPr>
          <a:lstStyle>
            <a:lvl1pPr algn="r" defTabSz="876300">
              <a:defRPr sz="1100" smtClean="0">
                <a:latin typeface="Helvetica" charset="0"/>
              </a:defRPr>
            </a:lvl1pPr>
          </a:lstStyle>
          <a:p>
            <a:pPr>
              <a:defRPr/>
            </a:pPr>
            <a:fld id="{04589E57-4362-44C2-ADBC-92EACFA6F1BC}" type="slidenum">
              <a:rPr lang="en-US"/>
              <a:pPr>
                <a:defRPr/>
              </a:pPr>
              <a:t>‹#›</a:t>
            </a:fld>
            <a:endParaRPr lang="en-US"/>
          </a:p>
        </p:txBody>
      </p:sp>
    </p:spTree>
    <p:extLst>
      <p:ext uri="{BB962C8B-B14F-4D97-AF65-F5344CB8AC3E}">
        <p14:creationId xmlns:p14="http://schemas.microsoft.com/office/powerpoint/2010/main" val="416143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81325" cy="463550"/>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lvl1pPr defTabSz="923925">
              <a:defRPr sz="1200">
                <a:latin typeface="Times New Roman" charset="0"/>
                <a:cs typeface="ＭＳ Ｐゴシック" charset="-128"/>
              </a:defRPr>
            </a:lvl1pPr>
          </a:lstStyle>
          <a:p>
            <a:pPr>
              <a:defRPr/>
            </a:pPr>
            <a:endParaRPr lang="en-US"/>
          </a:p>
        </p:txBody>
      </p:sp>
      <p:sp>
        <p:nvSpPr>
          <p:cNvPr id="6147" name="Rectangle 3"/>
          <p:cNvSpPr>
            <a:spLocks noGrp="1" noChangeArrowheads="1"/>
          </p:cNvSpPr>
          <p:nvPr>
            <p:ph type="dt" idx="1"/>
          </p:nvPr>
        </p:nvSpPr>
        <p:spPr bwMode="auto">
          <a:xfrm>
            <a:off x="3900488" y="0"/>
            <a:ext cx="2981325" cy="463550"/>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lvl1pPr algn="r" defTabSz="923925">
              <a:defRPr sz="1200">
                <a:latin typeface="Times New Roman" charset="0"/>
                <a:cs typeface="ＭＳ Ｐゴシック" charset="-128"/>
              </a:defRPr>
            </a:lvl1pPr>
          </a:lstStyle>
          <a:p>
            <a:pPr>
              <a:defRPr/>
            </a:pPr>
            <a:endParaRPr lang="en-US"/>
          </a:p>
        </p:txBody>
      </p:sp>
      <p:sp>
        <p:nvSpPr>
          <p:cNvPr id="58372" name="Rectangle 4"/>
          <p:cNvSpPr>
            <a:spLocks noGrp="1" noRot="1" noChangeAspect="1" noChangeArrowheads="1" noTextEdit="1"/>
          </p:cNvSpPr>
          <p:nvPr>
            <p:ph type="sldImg" idx="2"/>
          </p:nvPr>
        </p:nvSpPr>
        <p:spPr bwMode="auto">
          <a:xfrm>
            <a:off x="1117600" y="698500"/>
            <a:ext cx="4648200" cy="348615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17575" y="4416425"/>
            <a:ext cx="5046663" cy="4181475"/>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832850"/>
            <a:ext cx="2981325" cy="463550"/>
          </a:xfrm>
          <a:prstGeom prst="rect">
            <a:avLst/>
          </a:prstGeom>
          <a:noFill/>
          <a:ln w="9525">
            <a:noFill/>
            <a:miter lim="800000"/>
            <a:headEnd/>
            <a:tailEnd/>
          </a:ln>
        </p:spPr>
        <p:txBody>
          <a:bodyPr vert="horz" wrap="none" lIns="92436" tIns="46217" rIns="92436" bIns="46217" numCol="1" anchor="b" anchorCtr="0" compatLnSpc="1">
            <a:prstTxWarp prst="textNoShape">
              <a:avLst/>
            </a:prstTxWarp>
          </a:bodyPr>
          <a:lstStyle>
            <a:lvl1pPr defTabSz="923925">
              <a:defRPr sz="1200">
                <a:latin typeface="Times New Roman" charset="0"/>
                <a:cs typeface="ＭＳ Ｐゴシック" charset="-128"/>
              </a:defRPr>
            </a:lvl1pPr>
          </a:lstStyle>
          <a:p>
            <a:pPr>
              <a:defRPr/>
            </a:pPr>
            <a:endParaRPr lang="en-US"/>
          </a:p>
        </p:txBody>
      </p:sp>
      <p:sp>
        <p:nvSpPr>
          <p:cNvPr id="6151" name="Rectangle 7"/>
          <p:cNvSpPr>
            <a:spLocks noGrp="1" noChangeArrowheads="1"/>
          </p:cNvSpPr>
          <p:nvPr>
            <p:ph type="sldNum" sz="quarter" idx="5"/>
          </p:nvPr>
        </p:nvSpPr>
        <p:spPr bwMode="auto">
          <a:xfrm>
            <a:off x="3900488" y="8832850"/>
            <a:ext cx="2981325" cy="463550"/>
          </a:xfrm>
          <a:prstGeom prst="rect">
            <a:avLst/>
          </a:prstGeom>
          <a:noFill/>
          <a:ln w="9525">
            <a:noFill/>
            <a:miter lim="800000"/>
            <a:headEnd/>
            <a:tailEnd/>
          </a:ln>
        </p:spPr>
        <p:txBody>
          <a:bodyPr vert="horz" wrap="none" lIns="92436" tIns="46217" rIns="92436" bIns="46217" numCol="1" anchor="b" anchorCtr="0" compatLnSpc="1">
            <a:prstTxWarp prst="textNoShape">
              <a:avLst/>
            </a:prstTxWarp>
          </a:bodyPr>
          <a:lstStyle>
            <a:lvl1pPr algn="r" defTabSz="923925">
              <a:defRPr sz="1200" smtClean="0">
                <a:latin typeface="Times New Roman" charset="0"/>
              </a:defRPr>
            </a:lvl1pPr>
          </a:lstStyle>
          <a:p>
            <a:pPr>
              <a:defRPr/>
            </a:pPr>
            <a:fld id="{95BF56B9-82C0-432A-A2EF-89A198922F7E}" type="slidenum">
              <a:rPr lang="en-US"/>
              <a:pPr>
                <a:defRPr/>
              </a:pPr>
              <a:t>‹#›</a:t>
            </a:fld>
            <a:endParaRPr lang="en-US"/>
          </a:p>
        </p:txBody>
      </p:sp>
    </p:spTree>
    <p:extLst>
      <p:ext uri="{BB962C8B-B14F-4D97-AF65-F5344CB8AC3E}">
        <p14:creationId xmlns:p14="http://schemas.microsoft.com/office/powerpoint/2010/main" val="2043227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0E83603D-FB74-472A-B044-2B52ED10999D}" type="slidenum">
              <a:rPr lang="en-US"/>
              <a:pPr/>
              <a:t>1</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2557533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8384044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7899915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F711BE85-CCC4-4AAD-AA19-C0CDB4C74E5C}" type="slidenum">
              <a:rPr lang="en-US"/>
              <a:pPr/>
              <a:t>15</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3306119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E11DD738-19F6-40F0-87E0-6723C5F817E1}" type="slidenum">
              <a:rPr lang="en-US"/>
              <a:pPr/>
              <a:t>16</a:t>
            </a:fld>
            <a:endParaRPr lang="en-US"/>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1738062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9831558E-33F3-41F0-A8EC-0126128B9D6B}" type="slidenum">
              <a:rPr lang="en-US"/>
              <a:pPr/>
              <a:t>17</a:t>
            </a:fld>
            <a:endParaRPr 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1321228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A51005D3-9803-460B-98EC-5531CA42BD22}" type="slidenum">
              <a:rPr lang="en-US"/>
              <a:pPr/>
              <a:t>18</a:t>
            </a:fld>
            <a:endParaRPr 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1652704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D226B062-D3C7-4812-8C72-6F11554944F8}" type="slidenum">
              <a:rPr lang="en-US"/>
              <a:pPr/>
              <a:t>19</a:t>
            </a:fld>
            <a:endParaRPr 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1706874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0CC49961-EDB7-49D8-935F-85FDBC173F96}" type="slidenum">
              <a:rPr lang="en-US"/>
              <a:pPr/>
              <a:t>20</a:t>
            </a:fld>
            <a:endParaRPr 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8304139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755973AF-3619-4010-AAC9-15C2D76359C9}" type="slidenum">
              <a:rPr lang="en-US"/>
              <a:pPr/>
              <a:t>21</a:t>
            </a:fld>
            <a:endParaRPr 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429545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0714BC15-5697-408F-A673-BE7C98C10AFB}" type="slidenum">
              <a:rPr lang="en-US"/>
              <a:pPr/>
              <a:t>22</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857453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A9EDF894-A9EB-4002-96FF-F62D262F69C4}" type="slidenum">
              <a:rPr lang="en-US"/>
              <a:pPr/>
              <a:t>2</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9563559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70C5541C-F7FE-4A86-B881-9AE75DF8CA82}" type="slidenum">
              <a:rPr lang="en-US"/>
              <a:pPr/>
              <a:t>23</a:t>
            </a:fld>
            <a:endParaRPr 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1583643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BAA33961-E8AA-4AEF-8681-A142EECB4D4F}" type="slidenum">
              <a:rPr lang="en-US"/>
              <a:pPr/>
              <a:t>24</a:t>
            </a:fld>
            <a:endParaRPr 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0892226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78254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CDF0F81B-E713-4738-9003-EDA3EBD17013}" type="slidenum">
              <a:rPr lang="en-US"/>
              <a:pPr/>
              <a:t>28</a:t>
            </a:fld>
            <a:endParaRPr 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503644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ED2E3940-F53D-41A1-9C30-CE5CA0ED2CCD}" type="slidenum">
              <a:rPr lang="en-US"/>
              <a:pPr/>
              <a:t>30</a:t>
            </a:fld>
            <a:endParaRPr 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6810327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D5765DFA-3C4D-4775-954E-F019D2D8E7D3}" type="slidenum">
              <a:rPr lang="en-US"/>
              <a:pPr/>
              <a:t>31</a:t>
            </a:fld>
            <a:endParaRPr lang="en-US"/>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580155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FB30A259-A272-402A-A428-6A6C7ED62F09}" type="slidenum">
              <a:rPr lang="en-US"/>
              <a:pPr/>
              <a:t>32</a:t>
            </a:fld>
            <a:endParaRPr lang="en-US"/>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6837960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D0992725-E4E4-47E4-AC08-D19BC08C24E7}" type="slidenum">
              <a:rPr lang="en-US"/>
              <a:pPr/>
              <a:t>33</a:t>
            </a:fld>
            <a:endParaRPr lang="en-US"/>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0814983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0E5B72D4-24C0-417E-8DF1-BDB783CF4582}" type="slidenum">
              <a:rPr lang="en-US"/>
              <a:pPr/>
              <a:t>34</a:t>
            </a:fld>
            <a:endParaRPr 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732416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5A8C810A-A683-4BE7-8327-439E671CC5BE}" type="slidenum">
              <a:rPr lang="en-US"/>
              <a:pPr/>
              <a:t>35</a:t>
            </a:fld>
            <a:endParaRPr lang="en-U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099058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DD288E61-8699-4B2A-B485-84E8B5FE2A8D}" type="slidenum">
              <a:rPr lang="en-US"/>
              <a:pPr/>
              <a:t>3</a:t>
            </a:fld>
            <a:endParaRPr 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0094467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5FC51737-FDF8-43B0-914E-7A9DD1E2A547}" type="slidenum">
              <a:rPr lang="en-US"/>
              <a:pPr/>
              <a:t>36</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5499416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1F643167-ADB8-4E2B-A3EA-5DA0D0D8B7ED}" type="slidenum">
              <a:rPr lang="en-US"/>
              <a:pPr/>
              <a:t>37</a:t>
            </a:fld>
            <a:endParaRPr lang="en-US"/>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9817761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C0A3E19C-59AD-4F33-A813-C88B16CA6AA8}" type="slidenum">
              <a:rPr lang="en-US"/>
              <a:pPr/>
              <a:t>40</a:t>
            </a:fld>
            <a:endParaRPr lang="en-U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4133448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3B5BA504-D5F2-4938-A8FA-70C851176A20}" type="slidenum">
              <a:rPr lang="en-US"/>
              <a:pPr/>
              <a:t>41</a:t>
            </a:fld>
            <a:endParaRPr lang="en-US"/>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9088162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A739E4F4-95E0-409B-8E71-58ACC103A2A6}" type="slidenum">
              <a:rPr lang="en-US"/>
              <a:pPr/>
              <a:t>42</a:t>
            </a:fld>
            <a:endParaRPr 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243199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FBEA444E-901E-426A-8B90-9BD85102755E}" type="slidenum">
              <a:rPr lang="en-US"/>
              <a:pPr/>
              <a:t>44</a:t>
            </a:fld>
            <a:endParaRPr lang="en-U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4943457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AF784A71-3BC8-4E11-ABE7-55281BC64425}" type="slidenum">
              <a:rPr lang="en-US"/>
              <a:pPr/>
              <a:t>45</a:t>
            </a:fld>
            <a:endParaRPr 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3105115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4699880D-AC7D-4946-ADD1-F2E21AFF0535}" type="slidenum">
              <a:rPr lang="en-US"/>
              <a:pPr/>
              <a:t>57</a:t>
            </a:fld>
            <a:endParaRPr lang="en-US"/>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1580758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FAD5F68F-75D2-4613-9B6F-992A891BB0F4}" type="slidenum">
              <a:rPr lang="en-US"/>
              <a:pPr/>
              <a:t>58</a:t>
            </a:fld>
            <a:endParaRPr lang="en-US"/>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8142584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C3FECBF2-C8E6-464A-A770-7E311643DBAD}" type="slidenum">
              <a:rPr lang="en-US"/>
              <a:pPr/>
              <a:t>59</a:t>
            </a:fld>
            <a:endParaRPr lang="en-US"/>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051729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627574CB-F38A-4293-90A3-F620EE079954}" type="slidenum">
              <a:rPr lang="en-US"/>
              <a:pPr/>
              <a:t>4</a:t>
            </a:fld>
            <a:endParaRPr 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7681139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F69EE893-0329-45CB-960D-4C1F77AC3876}" type="slidenum">
              <a:rPr lang="en-US"/>
              <a:pPr/>
              <a:t>61</a:t>
            </a:fld>
            <a:endParaRPr lang="en-US"/>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9673774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6C7918DD-AC19-4D63-B5AE-9E25E4FADCC9}" type="slidenum">
              <a:rPr lang="en-US"/>
              <a:pPr/>
              <a:t>62</a:t>
            </a:fld>
            <a:endParaRPr lang="en-US"/>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7820801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35E82CBB-B8CF-47DC-B359-C3A48D8190A1}" type="slidenum">
              <a:rPr lang="en-US"/>
              <a:pPr/>
              <a:t>65</a:t>
            </a:fld>
            <a:endParaRPr lang="en-US"/>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7346746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28C5F58D-49B4-4962-AB31-20BE3854DD09}" type="slidenum">
              <a:rPr lang="en-US"/>
              <a:pPr/>
              <a:t>66</a:t>
            </a:fld>
            <a:endParaRPr lang="en-US"/>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28330180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34685279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5C4731CE-274E-47D0-AF85-98B745BB74B1}" type="slidenum">
              <a:rPr lang="en-US"/>
              <a:pPr/>
              <a:t>68</a:t>
            </a:fld>
            <a:endParaRPr lang="en-US"/>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78306799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FB4AA22C-805D-49A7-8D3B-2283EDF391A5}" type="slidenum">
              <a:rPr lang="en-US"/>
              <a:pPr/>
              <a:t>69</a:t>
            </a:fld>
            <a:endParaRPr lang="en-US"/>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162017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5219118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BEFCCB29-12B5-4440-8B4C-0247CE069B07}" type="slidenum">
              <a:rPr lang="en-US"/>
              <a:pPr/>
              <a:t>6</a:t>
            </a:fld>
            <a:endParaRPr 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5489270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97944B21-1856-49AB-BFE7-4877CFAF7AD7}" type="slidenum">
              <a:rPr lang="en-US"/>
              <a:pPr/>
              <a:t>7</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014613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2A645FD0-B9A2-4F76-9AA4-2F7AB218F76D}" type="slidenum">
              <a:rPr lang="en-US"/>
              <a:pPr/>
              <a:t>11</a:t>
            </a:fld>
            <a:endParaRPr 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1803741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C8B932B3-B5A6-4E90-9014-FC46DA7C0B34}" type="slidenum">
              <a:rPr lang="en-US"/>
              <a:pPr/>
              <a:t>12</a:t>
            </a:fld>
            <a:endParaRPr 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356673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4E5BA0B-68FF-4643-84BE-B09B348D9263}" type="datetimeFigureOut">
              <a:rPr lang="en-US" smtClean="0"/>
              <a:t>27-Jul-19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EB433D-FF3F-404F-9B2C-B7AA3032AB23}" type="slidenum">
              <a:rPr lang="en-US" smtClean="0"/>
              <a:t>‹#›</a:t>
            </a:fld>
            <a:endParaRPr lang="en-US"/>
          </a:p>
        </p:txBody>
      </p:sp>
    </p:spTree>
    <p:extLst>
      <p:ext uri="{BB962C8B-B14F-4D97-AF65-F5344CB8AC3E}">
        <p14:creationId xmlns:p14="http://schemas.microsoft.com/office/powerpoint/2010/main" val="973519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E5BA0B-68FF-4643-84BE-B09B348D9263}" type="datetimeFigureOut">
              <a:rPr lang="en-US" smtClean="0"/>
              <a:t>27-Jul-19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EB433D-FF3F-404F-9B2C-B7AA3032AB23}" type="slidenum">
              <a:rPr lang="en-US" smtClean="0"/>
              <a:t>‹#›</a:t>
            </a:fld>
            <a:endParaRPr lang="en-US"/>
          </a:p>
        </p:txBody>
      </p:sp>
    </p:spTree>
    <p:extLst>
      <p:ext uri="{BB962C8B-B14F-4D97-AF65-F5344CB8AC3E}">
        <p14:creationId xmlns:p14="http://schemas.microsoft.com/office/powerpoint/2010/main" val="580607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E5BA0B-68FF-4643-84BE-B09B348D9263}" type="datetimeFigureOut">
              <a:rPr lang="en-US" smtClean="0"/>
              <a:t>27-Jul-19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EB433D-FF3F-404F-9B2C-B7AA3032AB23}" type="slidenum">
              <a:rPr lang="en-US" smtClean="0"/>
              <a:t>‹#›</a:t>
            </a:fld>
            <a:endParaRPr lang="en-US"/>
          </a:p>
        </p:txBody>
      </p:sp>
    </p:spTree>
    <p:extLst>
      <p:ext uri="{BB962C8B-B14F-4D97-AF65-F5344CB8AC3E}">
        <p14:creationId xmlns:p14="http://schemas.microsoft.com/office/powerpoint/2010/main" val="7934491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a:t>Click to edit Master title style</a:t>
            </a:r>
          </a:p>
        </p:txBody>
      </p:sp>
    </p:spTree>
    <p:extLst>
      <p:ext uri="{BB962C8B-B14F-4D97-AF65-F5344CB8AC3E}">
        <p14:creationId xmlns:p14="http://schemas.microsoft.com/office/powerpoint/2010/main" val="1754172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E5BA0B-68FF-4643-84BE-B09B348D9263}" type="datetimeFigureOut">
              <a:rPr lang="en-US" smtClean="0"/>
              <a:t>27-Jul-19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EB433D-FF3F-404F-9B2C-B7AA3032AB23}" type="slidenum">
              <a:rPr lang="en-US" smtClean="0"/>
              <a:t>‹#›</a:t>
            </a:fld>
            <a:endParaRPr lang="en-US"/>
          </a:p>
        </p:txBody>
      </p:sp>
    </p:spTree>
    <p:extLst>
      <p:ext uri="{BB962C8B-B14F-4D97-AF65-F5344CB8AC3E}">
        <p14:creationId xmlns:p14="http://schemas.microsoft.com/office/powerpoint/2010/main" val="1010099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E5BA0B-68FF-4643-84BE-B09B348D9263}" type="datetimeFigureOut">
              <a:rPr lang="en-US" smtClean="0"/>
              <a:t>27-Jul-19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EB433D-FF3F-404F-9B2C-B7AA3032AB23}" type="slidenum">
              <a:rPr lang="en-US" smtClean="0"/>
              <a:t>‹#›</a:t>
            </a:fld>
            <a:endParaRPr lang="en-US"/>
          </a:p>
        </p:txBody>
      </p:sp>
    </p:spTree>
    <p:extLst>
      <p:ext uri="{BB962C8B-B14F-4D97-AF65-F5344CB8AC3E}">
        <p14:creationId xmlns:p14="http://schemas.microsoft.com/office/powerpoint/2010/main" val="2506024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4E5BA0B-68FF-4643-84BE-B09B348D9263}" type="datetimeFigureOut">
              <a:rPr lang="en-US" smtClean="0"/>
              <a:t>27-Jul-19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EB433D-FF3F-404F-9B2C-B7AA3032AB23}" type="slidenum">
              <a:rPr lang="en-US" smtClean="0"/>
              <a:t>‹#›</a:t>
            </a:fld>
            <a:endParaRPr lang="en-US"/>
          </a:p>
        </p:txBody>
      </p:sp>
    </p:spTree>
    <p:extLst>
      <p:ext uri="{BB962C8B-B14F-4D97-AF65-F5344CB8AC3E}">
        <p14:creationId xmlns:p14="http://schemas.microsoft.com/office/powerpoint/2010/main" val="3171435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4E5BA0B-68FF-4643-84BE-B09B348D9263}" type="datetimeFigureOut">
              <a:rPr lang="en-US" smtClean="0"/>
              <a:t>27-Jul-19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EB433D-FF3F-404F-9B2C-B7AA3032AB23}" type="slidenum">
              <a:rPr lang="en-US" smtClean="0"/>
              <a:t>‹#›</a:t>
            </a:fld>
            <a:endParaRPr lang="en-US"/>
          </a:p>
        </p:txBody>
      </p:sp>
    </p:spTree>
    <p:extLst>
      <p:ext uri="{BB962C8B-B14F-4D97-AF65-F5344CB8AC3E}">
        <p14:creationId xmlns:p14="http://schemas.microsoft.com/office/powerpoint/2010/main" val="1016544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4E5BA0B-68FF-4643-84BE-B09B348D9263}" type="datetimeFigureOut">
              <a:rPr lang="en-US" smtClean="0"/>
              <a:t>27-Jul-19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EB433D-FF3F-404F-9B2C-B7AA3032AB23}" type="slidenum">
              <a:rPr lang="en-US" smtClean="0"/>
              <a:t>‹#›</a:t>
            </a:fld>
            <a:endParaRPr lang="en-US"/>
          </a:p>
        </p:txBody>
      </p:sp>
    </p:spTree>
    <p:extLst>
      <p:ext uri="{BB962C8B-B14F-4D97-AF65-F5344CB8AC3E}">
        <p14:creationId xmlns:p14="http://schemas.microsoft.com/office/powerpoint/2010/main" val="3622449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E5BA0B-68FF-4643-84BE-B09B348D9263}" type="datetimeFigureOut">
              <a:rPr lang="en-US" smtClean="0"/>
              <a:t>27-Jul-19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EB433D-FF3F-404F-9B2C-B7AA3032AB23}" type="slidenum">
              <a:rPr lang="en-US" smtClean="0"/>
              <a:t>‹#›</a:t>
            </a:fld>
            <a:endParaRPr lang="en-US"/>
          </a:p>
        </p:txBody>
      </p:sp>
    </p:spTree>
    <p:extLst>
      <p:ext uri="{BB962C8B-B14F-4D97-AF65-F5344CB8AC3E}">
        <p14:creationId xmlns:p14="http://schemas.microsoft.com/office/powerpoint/2010/main" val="1276144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E5BA0B-68FF-4643-84BE-B09B348D9263}" type="datetimeFigureOut">
              <a:rPr lang="en-US" smtClean="0"/>
              <a:t>27-Jul-19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EB433D-FF3F-404F-9B2C-B7AA3032AB23}" type="slidenum">
              <a:rPr lang="en-US" smtClean="0"/>
              <a:t>‹#›</a:t>
            </a:fld>
            <a:endParaRPr lang="en-US"/>
          </a:p>
        </p:txBody>
      </p:sp>
    </p:spTree>
    <p:extLst>
      <p:ext uri="{BB962C8B-B14F-4D97-AF65-F5344CB8AC3E}">
        <p14:creationId xmlns:p14="http://schemas.microsoft.com/office/powerpoint/2010/main" val="3927330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E5BA0B-68FF-4643-84BE-B09B348D9263}" type="datetimeFigureOut">
              <a:rPr lang="en-US" smtClean="0"/>
              <a:t>27-Jul-19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EB433D-FF3F-404F-9B2C-B7AA3032AB23}" type="slidenum">
              <a:rPr lang="en-US" smtClean="0"/>
              <a:t>‹#›</a:t>
            </a:fld>
            <a:endParaRPr lang="en-US"/>
          </a:p>
        </p:txBody>
      </p:sp>
    </p:spTree>
    <p:extLst>
      <p:ext uri="{BB962C8B-B14F-4D97-AF65-F5344CB8AC3E}">
        <p14:creationId xmlns:p14="http://schemas.microsoft.com/office/powerpoint/2010/main" val="797131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4E5BA0B-68FF-4643-84BE-B09B348D9263}" type="datetimeFigureOut">
              <a:rPr lang="en-US" smtClean="0"/>
              <a:t>27-Jul-19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4EB433D-FF3F-404F-9B2C-B7AA3032AB23}" type="slidenum">
              <a:rPr lang="en-US" smtClean="0"/>
              <a:t>‹#›</a:t>
            </a:fld>
            <a:endParaRPr lang="en-US"/>
          </a:p>
        </p:txBody>
      </p:sp>
    </p:spTree>
    <p:extLst>
      <p:ext uri="{BB962C8B-B14F-4D97-AF65-F5344CB8AC3E}">
        <p14:creationId xmlns:p14="http://schemas.microsoft.com/office/powerpoint/2010/main" val="1765900642"/>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8" Type="http://schemas.openxmlformats.org/officeDocument/2006/relationships/hyperlink" Target="https://en.wikipedia.org/wiki/Interrupt" TargetMode="External"/><Relationship Id="rId3" Type="http://schemas.openxmlformats.org/officeDocument/2006/relationships/hyperlink" Target="https://en.wikipedia.org/wiki/Acronym#Nomenclature" TargetMode="External"/><Relationship Id="rId7" Type="http://schemas.openxmlformats.org/officeDocument/2006/relationships/hyperlink" Target="https://en.wikipedia.org/wiki/Computer_memory" TargetMode="External"/><Relationship Id="rId2" Type="http://schemas.openxmlformats.org/officeDocument/2006/relationships/hyperlink" Target="https://en.wikipedia.org/wiki/Computer" TargetMode="External"/><Relationship Id="rId1" Type="http://schemas.openxmlformats.org/officeDocument/2006/relationships/slideLayout" Target="../slideLayouts/slideLayout6.xml"/><Relationship Id="rId6" Type="http://schemas.openxmlformats.org/officeDocument/2006/relationships/hyperlink" Target="https://en.wikipedia.org/wiki/DOS" TargetMode="External"/><Relationship Id="rId5" Type="http://schemas.openxmlformats.org/officeDocument/2006/relationships/hyperlink" Target="https://en.wikipedia.org/wiki/System_call" TargetMode="External"/><Relationship Id="rId10" Type="http://schemas.openxmlformats.org/officeDocument/2006/relationships/hyperlink" Target="https://en.wikipedia.org/wiki/Task_(computing)" TargetMode="External"/><Relationship Id="rId4" Type="http://schemas.openxmlformats.org/officeDocument/2006/relationships/hyperlink" Target="https://en.wikipedia.org/wiki/Computer_program" TargetMode="External"/><Relationship Id="rId9" Type="http://schemas.openxmlformats.org/officeDocument/2006/relationships/hyperlink" Target="https://en.wikipedia.org/wiki/Terminate_and_stay_resident_program#cite_note-1"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pediaa.com/difference-between-operating-system-and-application-software/#Operating%20System" TargetMode="External"/><Relationship Id="rId2" Type="http://schemas.openxmlformats.org/officeDocument/2006/relationships/hyperlink" Target="http://pediaa.com/difference-between-kernel-and-shell/#Kernel"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371475" y="1900238"/>
            <a:ext cx="8458200" cy="1143000"/>
          </a:xfrm>
          <a:noFill/>
        </p:spPr>
        <p:txBody>
          <a:bodyPr>
            <a:normAutofit fontScale="90000"/>
          </a:bodyPr>
          <a:lstStyle/>
          <a:p>
            <a:pPr eaLnBrk="1" hangingPunct="1"/>
            <a:r>
              <a:rPr lang="en-US" smtClean="0"/>
              <a:t>Chapter 2:  Operating-System Structures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2100" y="-109538"/>
            <a:ext cx="8229600" cy="4530725"/>
          </a:xfrm>
        </p:spPr>
        <p:txBody>
          <a:bodyPr>
            <a:noAutofit/>
          </a:bodyPr>
          <a:lstStyle/>
          <a:p>
            <a:endParaRPr lang="en-US" sz="2000" dirty="0"/>
          </a:p>
          <a:p>
            <a:pPr marL="0" indent="0">
              <a:buNone/>
            </a:pPr>
            <a:r>
              <a:rPr lang="en-US" sz="2000" b="1" dirty="0" smtClean="0"/>
              <a:t>Another </a:t>
            </a:r>
            <a:r>
              <a:rPr lang="en-US" sz="2000" b="1" dirty="0"/>
              <a:t>set of operating-system functions exists to ensure the efficient operation of the system itself: </a:t>
            </a:r>
            <a:endParaRPr lang="en-US" sz="2000" dirty="0"/>
          </a:p>
          <a:p>
            <a:pPr marL="0" indent="0">
              <a:buNone/>
            </a:pPr>
            <a:r>
              <a:rPr lang="en-US" sz="2000" dirty="0" smtClean="0"/>
              <a:t> </a:t>
            </a:r>
            <a:r>
              <a:rPr lang="en-US" sz="2000" b="1" dirty="0"/>
              <a:t>Resource allocation </a:t>
            </a:r>
            <a:endParaRPr lang="en-US" sz="2000" dirty="0"/>
          </a:p>
          <a:p>
            <a:r>
              <a:rPr lang="en-US" sz="2000" dirty="0"/>
              <a:t> When multiple users are logged on, resources must be allocated </a:t>
            </a:r>
          </a:p>
          <a:p>
            <a:r>
              <a:rPr lang="en-US" sz="2000" dirty="0"/>
              <a:t> Some resources have a special allocation code, whereas others have a general request &amp; release code </a:t>
            </a:r>
            <a:endParaRPr lang="en-US" sz="2000" dirty="0" smtClean="0"/>
          </a:p>
          <a:p>
            <a:pPr marL="0" indent="0">
              <a:buNone/>
            </a:pPr>
            <a:r>
              <a:rPr lang="en-US" sz="2000" b="1" dirty="0" smtClean="0"/>
              <a:t>Accounting </a:t>
            </a:r>
            <a:endParaRPr lang="en-US" sz="2000" dirty="0"/>
          </a:p>
          <a:p>
            <a:r>
              <a:rPr lang="en-US" sz="2000" dirty="0"/>
              <a:t> You can keep track of which users use how many &amp; which resources </a:t>
            </a:r>
          </a:p>
          <a:p>
            <a:r>
              <a:rPr lang="en-US" sz="2000" dirty="0"/>
              <a:t> Usage statistics can be valuable if you want to reconfigure the system to improve computing services </a:t>
            </a:r>
            <a:endParaRPr lang="en-US" sz="2000" dirty="0" smtClean="0"/>
          </a:p>
          <a:p>
            <a:pPr marL="0" indent="0">
              <a:buNone/>
            </a:pPr>
            <a:r>
              <a:rPr lang="en-US" sz="2000" b="1" dirty="0" smtClean="0"/>
              <a:t>Protection </a:t>
            </a:r>
            <a:r>
              <a:rPr lang="en-US" sz="2000" b="1" dirty="0"/>
              <a:t>and Security </a:t>
            </a:r>
            <a:endParaRPr lang="en-US" sz="2000" dirty="0"/>
          </a:p>
          <a:p>
            <a:r>
              <a:rPr lang="en-US" sz="2000" dirty="0"/>
              <a:t>Concurrent processes shouldn't interfere with one another </a:t>
            </a:r>
          </a:p>
          <a:p>
            <a:pPr marL="0" indent="0">
              <a:buNone/>
            </a:pPr>
            <a:r>
              <a:rPr lang="en-US" sz="2000" dirty="0" smtClean="0"/>
              <a:t> </a:t>
            </a:r>
            <a:r>
              <a:rPr lang="en-US" sz="2000" b="1" dirty="0"/>
              <a:t>Protection </a:t>
            </a:r>
            <a:r>
              <a:rPr lang="en-US" sz="2000" dirty="0"/>
              <a:t>involves ensuring that all access to system resources is controlled </a:t>
            </a:r>
          </a:p>
          <a:p>
            <a:pPr marL="0" indent="0">
              <a:buNone/>
            </a:pPr>
            <a:r>
              <a:rPr lang="en-US" sz="2000" dirty="0" smtClean="0"/>
              <a:t> </a:t>
            </a:r>
            <a:r>
              <a:rPr lang="en-US" sz="2000" b="1" dirty="0"/>
              <a:t>Security </a:t>
            </a:r>
            <a:r>
              <a:rPr lang="en-US" sz="2000" dirty="0"/>
              <a:t>of the system from outsiders requires user authentication, extends to defending external I/O devices from invalid access attempts </a:t>
            </a:r>
          </a:p>
          <a:p>
            <a:pPr marL="0" indent="0">
              <a:buNone/>
            </a:pPr>
            <a:r>
              <a:rPr lang="en-US" sz="2000" dirty="0"/>
              <a:t>If a system is to be protected and secure, precautions must be instituted throughout it. A chain is only as strong as its weakest link </a:t>
            </a:r>
          </a:p>
          <a:p>
            <a:endParaRPr lang="en-US" sz="2000" dirty="0"/>
          </a:p>
          <a:p>
            <a:endParaRPr lang="en-US" sz="2000" dirty="0"/>
          </a:p>
          <a:p>
            <a:endParaRPr lang="en-US" sz="2000" dirty="0"/>
          </a:p>
        </p:txBody>
      </p:sp>
    </p:spTree>
    <p:extLst>
      <p:ext uri="{BB962C8B-B14F-4D97-AF65-F5344CB8AC3E}">
        <p14:creationId xmlns:p14="http://schemas.microsoft.com/office/powerpoint/2010/main" val="16573585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857250" y="277813"/>
            <a:ext cx="8229600" cy="576262"/>
          </a:xfrm>
        </p:spPr>
        <p:txBody>
          <a:bodyPr/>
          <a:lstStyle/>
          <a:p>
            <a:pPr eaLnBrk="1" hangingPunct="1"/>
            <a:r>
              <a:rPr lang="en-US" dirty="0" smtClean="0"/>
              <a:t>User Operating System Interface - CLI</a:t>
            </a:r>
          </a:p>
        </p:txBody>
      </p:sp>
      <p:sp>
        <p:nvSpPr>
          <p:cNvPr id="10243" name="Rectangle 3"/>
          <p:cNvSpPr>
            <a:spLocks noGrp="1" noChangeArrowheads="1"/>
          </p:cNvSpPr>
          <p:nvPr>
            <p:ph idx="1"/>
          </p:nvPr>
        </p:nvSpPr>
        <p:spPr>
          <a:xfrm>
            <a:off x="730250" y="1349375"/>
            <a:ext cx="7761288" cy="4483100"/>
          </a:xfrm>
        </p:spPr>
        <p:txBody>
          <a:bodyPr>
            <a:noAutofit/>
          </a:bodyPr>
          <a:lstStyle/>
          <a:p>
            <a:r>
              <a:rPr lang="en-US" sz="3600" dirty="0" smtClean="0"/>
              <a:t>Command Line Interface (CLI) or </a:t>
            </a:r>
            <a:r>
              <a:rPr lang="en-US" sz="3600" b="1" dirty="0" smtClean="0">
                <a:solidFill>
                  <a:srgbClr val="3366FF"/>
                </a:solidFill>
              </a:rPr>
              <a:t>command interpreter</a:t>
            </a:r>
            <a:r>
              <a:rPr lang="en-US" sz="3600" dirty="0" smtClean="0">
                <a:solidFill>
                  <a:srgbClr val="3366FF"/>
                </a:solidFill>
              </a:rPr>
              <a:t> </a:t>
            </a:r>
            <a:r>
              <a:rPr lang="en-US" sz="3600" dirty="0" smtClean="0"/>
              <a:t>allows direct command entry</a:t>
            </a:r>
          </a:p>
          <a:p>
            <a:pPr lvl="2"/>
            <a:r>
              <a:rPr lang="en-US" sz="2400" dirty="0" smtClean="0"/>
              <a:t>Sometimes implemented in kernel, sometimes by systems program</a:t>
            </a:r>
          </a:p>
          <a:p>
            <a:pPr lvl="2"/>
            <a:r>
              <a:rPr lang="en-US" sz="2400" dirty="0" smtClean="0"/>
              <a:t>Sometimes multiple flavors implemented – </a:t>
            </a:r>
            <a:r>
              <a:rPr lang="en-US" sz="2400" b="1" dirty="0" smtClean="0">
                <a:solidFill>
                  <a:srgbClr val="3366FF"/>
                </a:solidFill>
              </a:rPr>
              <a:t>shells</a:t>
            </a:r>
          </a:p>
          <a:p>
            <a:pPr lvl="2"/>
            <a:r>
              <a:rPr lang="en-US" sz="2400" dirty="0" smtClean="0"/>
              <a:t>Primarily fetches a command from user and executes it</a:t>
            </a:r>
          </a:p>
          <a:p>
            <a:pPr lvl="3"/>
            <a:r>
              <a:rPr lang="en-US" sz="2000" dirty="0" smtClean="0"/>
              <a:t>Sometimes commands built-in, sometimes just names of programs</a:t>
            </a:r>
          </a:p>
          <a:p>
            <a:pPr lvl="4"/>
            <a:r>
              <a:rPr lang="en-US" sz="2000" dirty="0" smtClean="0"/>
              <a:t>If the latter, adding new features doesn’t require shell modification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885825" y="277813"/>
            <a:ext cx="8229600" cy="576262"/>
          </a:xfrm>
        </p:spPr>
        <p:txBody>
          <a:bodyPr/>
          <a:lstStyle/>
          <a:p>
            <a:pPr eaLnBrk="1" hangingPunct="1"/>
            <a:r>
              <a:rPr lang="en-US" sz="3000" smtClean="0"/>
              <a:t>User Operating System Interface - GUI</a:t>
            </a:r>
          </a:p>
        </p:txBody>
      </p:sp>
      <p:sp>
        <p:nvSpPr>
          <p:cNvPr id="11267" name="Rectangle 3"/>
          <p:cNvSpPr>
            <a:spLocks noGrp="1" noChangeArrowheads="1"/>
          </p:cNvSpPr>
          <p:nvPr>
            <p:ph idx="1"/>
          </p:nvPr>
        </p:nvSpPr>
        <p:spPr>
          <a:xfrm>
            <a:off x="557212" y="996950"/>
            <a:ext cx="7886700" cy="4351338"/>
          </a:xfrm>
        </p:spPr>
        <p:txBody>
          <a:bodyPr/>
          <a:lstStyle/>
          <a:p>
            <a:r>
              <a:rPr lang="en-US" dirty="0" smtClean="0"/>
              <a:t>User-friendly </a:t>
            </a:r>
            <a:r>
              <a:rPr lang="en-US" b="1" dirty="0" smtClean="0">
                <a:solidFill>
                  <a:srgbClr val="3366FF"/>
                </a:solidFill>
              </a:rPr>
              <a:t>desktop</a:t>
            </a:r>
            <a:r>
              <a:rPr lang="en-US" dirty="0" smtClean="0"/>
              <a:t> metaphor interface</a:t>
            </a:r>
          </a:p>
          <a:p>
            <a:pPr lvl="1"/>
            <a:r>
              <a:rPr lang="en-US" dirty="0" smtClean="0"/>
              <a:t>Usually mouse, keyboard, and monitor</a:t>
            </a:r>
          </a:p>
          <a:p>
            <a:pPr lvl="1"/>
            <a:r>
              <a:rPr lang="en-US" b="1" dirty="0" smtClean="0">
                <a:solidFill>
                  <a:srgbClr val="3366FF"/>
                </a:solidFill>
              </a:rPr>
              <a:t>Icons</a:t>
            </a:r>
            <a:r>
              <a:rPr lang="en-US" dirty="0" smtClean="0"/>
              <a:t> represent files, programs, actions, </a:t>
            </a:r>
            <a:r>
              <a:rPr lang="en-US" dirty="0" err="1" smtClean="0"/>
              <a:t>etc</a:t>
            </a:r>
            <a:endParaRPr lang="en-US" dirty="0" smtClean="0"/>
          </a:p>
          <a:p>
            <a:pPr lvl="1"/>
            <a:r>
              <a:rPr lang="en-US" dirty="0" smtClean="0"/>
              <a:t>Various mouse buttons over objects in the interface cause various actions (provide information, options, execute function, open directory (known as a </a:t>
            </a:r>
            <a:r>
              <a:rPr lang="en-US" b="1" dirty="0" smtClean="0">
                <a:solidFill>
                  <a:srgbClr val="3366FF"/>
                </a:solidFill>
              </a:rPr>
              <a:t>folder</a:t>
            </a:r>
            <a:r>
              <a:rPr lang="en-US" dirty="0" smtClean="0"/>
              <a:t>)</a:t>
            </a:r>
          </a:p>
          <a:p>
            <a:pPr lvl="1"/>
            <a:r>
              <a:rPr lang="en-US" dirty="0" smtClean="0"/>
              <a:t>Invented at Xerox PARC</a:t>
            </a:r>
          </a:p>
          <a:p>
            <a:pPr lvl="1"/>
            <a:endParaRPr lang="en-US" dirty="0" smtClean="0"/>
          </a:p>
          <a:p>
            <a:r>
              <a:rPr lang="en-US" dirty="0" smtClean="0"/>
              <a:t>Many systems now include both CLI and GUI interfaces</a:t>
            </a:r>
          </a:p>
          <a:p>
            <a:pPr lvl="1"/>
            <a:r>
              <a:rPr lang="en-US" dirty="0" smtClean="0"/>
              <a:t>Microsoft Windows is GUI with CLI “command” shell</a:t>
            </a:r>
          </a:p>
          <a:p>
            <a:pPr lvl="1"/>
            <a:r>
              <a:rPr lang="en-US" dirty="0" smtClean="0"/>
              <a:t>Apple Mac OS X as “Aqua” GUI interface with UNIX kernel underneath and shells available</a:t>
            </a:r>
          </a:p>
          <a:p>
            <a:pPr lvl="1"/>
            <a:r>
              <a:rPr lang="en-US" dirty="0" smtClean="0"/>
              <a:t>Solaris is CLI with optional GUI interfaces (Java Desktop, KDE)</a:t>
            </a:r>
          </a:p>
          <a:p>
            <a:pPr lvl="1"/>
            <a:endParaRPr 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smtClean="0"/>
              <a:t>Bourne Shell Command Interpreter</a:t>
            </a:r>
          </a:p>
        </p:txBody>
      </p:sp>
      <p:pic>
        <p:nvPicPr>
          <p:cNvPr id="12291" name="Picture 4" descr="2"/>
          <p:cNvPicPr>
            <a:picLocks noChangeAspect="1" noChangeArrowheads="1"/>
          </p:cNvPicPr>
          <p:nvPr/>
        </p:nvPicPr>
        <p:blipFill>
          <a:blip r:embed="rId3"/>
          <a:srcRect/>
          <a:stretch>
            <a:fillRect/>
          </a:stretch>
        </p:blipFill>
        <p:spPr bwMode="auto">
          <a:xfrm>
            <a:off x="1500188" y="1368425"/>
            <a:ext cx="6181725" cy="4810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smtClean="0"/>
              <a:t>The Mac OS X GUI</a:t>
            </a:r>
          </a:p>
        </p:txBody>
      </p:sp>
      <p:pic>
        <p:nvPicPr>
          <p:cNvPr id="13315" name="Picture 4" descr="2"/>
          <p:cNvPicPr>
            <a:picLocks noChangeAspect="1" noChangeArrowheads="1"/>
          </p:cNvPicPr>
          <p:nvPr/>
        </p:nvPicPr>
        <p:blipFill>
          <a:blip r:embed="rId3"/>
          <a:srcRect/>
          <a:stretch>
            <a:fillRect/>
          </a:stretch>
        </p:blipFill>
        <p:spPr bwMode="auto">
          <a:xfrm>
            <a:off x="1322388" y="1274763"/>
            <a:ext cx="6410325" cy="4949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System Calls</a:t>
            </a:r>
          </a:p>
        </p:txBody>
      </p:sp>
      <p:sp>
        <p:nvSpPr>
          <p:cNvPr id="14339" name="Rectangle 3"/>
          <p:cNvSpPr>
            <a:spLocks noGrp="1" noChangeArrowheads="1"/>
          </p:cNvSpPr>
          <p:nvPr>
            <p:ph idx="1"/>
          </p:nvPr>
        </p:nvSpPr>
        <p:spPr>
          <a:xfrm>
            <a:off x="806450" y="1233488"/>
            <a:ext cx="7597775" cy="4530725"/>
          </a:xfrm>
        </p:spPr>
        <p:txBody>
          <a:bodyPr>
            <a:normAutofit lnSpcReduction="10000"/>
          </a:bodyPr>
          <a:lstStyle/>
          <a:p>
            <a:pPr>
              <a:lnSpc>
                <a:spcPct val="90000"/>
              </a:lnSpc>
            </a:pPr>
            <a:r>
              <a:rPr lang="en-US" smtClean="0"/>
              <a:t>Programming interface to the services provided by the OS</a:t>
            </a:r>
          </a:p>
          <a:p>
            <a:pPr>
              <a:lnSpc>
                <a:spcPct val="90000"/>
              </a:lnSpc>
            </a:pPr>
            <a:endParaRPr lang="en-US" sz="800" smtClean="0"/>
          </a:p>
          <a:p>
            <a:pPr>
              <a:lnSpc>
                <a:spcPct val="90000"/>
              </a:lnSpc>
            </a:pPr>
            <a:r>
              <a:rPr lang="en-US" smtClean="0"/>
              <a:t>Typically written in a high-level language (C or C++)</a:t>
            </a:r>
          </a:p>
          <a:p>
            <a:pPr>
              <a:lnSpc>
                <a:spcPct val="90000"/>
              </a:lnSpc>
            </a:pPr>
            <a:endParaRPr lang="en-US" sz="800" smtClean="0"/>
          </a:p>
          <a:p>
            <a:pPr>
              <a:lnSpc>
                <a:spcPct val="90000"/>
              </a:lnSpc>
            </a:pPr>
            <a:r>
              <a:rPr lang="en-US" smtClean="0"/>
              <a:t>Mostly accessed by programs via a high-level </a:t>
            </a:r>
            <a:r>
              <a:rPr lang="en-US" b="1" smtClean="0">
                <a:solidFill>
                  <a:srgbClr val="3366FF"/>
                </a:solidFill>
              </a:rPr>
              <a:t>Application Program Interface (API)</a:t>
            </a:r>
            <a:r>
              <a:rPr lang="en-US" smtClean="0">
                <a:solidFill>
                  <a:srgbClr val="3366FF"/>
                </a:solidFill>
              </a:rPr>
              <a:t> </a:t>
            </a:r>
            <a:r>
              <a:rPr lang="en-US" smtClean="0"/>
              <a:t>rather than direct system call use</a:t>
            </a:r>
          </a:p>
          <a:p>
            <a:pPr>
              <a:lnSpc>
                <a:spcPct val="90000"/>
              </a:lnSpc>
            </a:pPr>
            <a:endParaRPr lang="en-US" sz="800" smtClean="0"/>
          </a:p>
          <a:p>
            <a:pPr>
              <a:lnSpc>
                <a:spcPct val="90000"/>
              </a:lnSpc>
            </a:pPr>
            <a:r>
              <a:rPr lang="en-US" smtClean="0"/>
              <a:t>Three most common APIs are Win32 API for Windows, POSIX API for POSIX-based systems (including virtually all versions of UNIX, Linux, and Mac OS X), and Java API for the Java virtual machine (JVM)</a:t>
            </a:r>
          </a:p>
          <a:p>
            <a:pPr>
              <a:lnSpc>
                <a:spcPct val="90000"/>
              </a:lnSpc>
            </a:pPr>
            <a:endParaRPr lang="en-US" sz="800" smtClean="0"/>
          </a:p>
          <a:p>
            <a:pPr>
              <a:lnSpc>
                <a:spcPct val="90000"/>
              </a:lnSpc>
            </a:pPr>
            <a:r>
              <a:rPr lang="en-US" smtClean="0"/>
              <a:t>Why use APIs rather than system calls?</a:t>
            </a:r>
            <a:br>
              <a:rPr lang="en-US" smtClean="0"/>
            </a:br>
            <a:endParaRPr lang="en-US" smtClean="0"/>
          </a:p>
          <a:p>
            <a:pPr>
              <a:lnSpc>
                <a:spcPct val="90000"/>
              </a:lnSpc>
              <a:buFont typeface="Monotype Sorts" charset="2"/>
              <a:buNone/>
            </a:pPr>
            <a:r>
              <a:rPr lang="en-US" smtClean="0"/>
              <a:t>	(Note that the system-call names used throughout this text are generic)</a:t>
            </a:r>
          </a:p>
          <a:p>
            <a:pPr>
              <a:lnSpc>
                <a:spcPct val="90000"/>
              </a:lnSpc>
            </a:pPr>
            <a:endParaRPr lang="en-US"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Example of System Calls</a:t>
            </a:r>
          </a:p>
        </p:txBody>
      </p:sp>
      <p:sp>
        <p:nvSpPr>
          <p:cNvPr id="15363" name="Rectangle 5"/>
          <p:cNvSpPr>
            <a:spLocks noGrp="1" noChangeArrowheads="1"/>
          </p:cNvSpPr>
          <p:nvPr>
            <p:ph idx="1"/>
          </p:nvPr>
        </p:nvSpPr>
        <p:spPr/>
        <p:txBody>
          <a:bodyPr/>
          <a:lstStyle/>
          <a:p>
            <a:r>
              <a:rPr lang="en-US" smtClean="0"/>
              <a:t>System call sequence to copy the contents of one file to another file</a:t>
            </a:r>
          </a:p>
        </p:txBody>
      </p:sp>
      <p:pic>
        <p:nvPicPr>
          <p:cNvPr id="15364" name="Picture 5"/>
          <p:cNvPicPr>
            <a:picLocks noChangeAspect="1" noChangeArrowheads="1"/>
          </p:cNvPicPr>
          <p:nvPr/>
        </p:nvPicPr>
        <p:blipFill>
          <a:blip r:embed="rId3"/>
          <a:srcRect/>
          <a:stretch>
            <a:fillRect/>
          </a:stretch>
        </p:blipFill>
        <p:spPr bwMode="auto">
          <a:xfrm>
            <a:off x="1273175" y="2528888"/>
            <a:ext cx="5937250" cy="4017963"/>
          </a:xfrm>
          <a:prstGeom prst="rect">
            <a:avLst/>
          </a:prstGeom>
          <a:noFill/>
          <a:ln w="9525">
            <a:noFill/>
            <a:miter lim="800000"/>
            <a:headEnd/>
            <a:tailEnd/>
          </a:ln>
        </p:spPr>
      </p:pic>
      <p:sp>
        <p:nvSpPr>
          <p:cNvPr id="15365" name="Line 6"/>
          <p:cNvSpPr>
            <a:spLocks noChangeShapeType="1"/>
          </p:cNvSpPr>
          <p:nvPr/>
        </p:nvSpPr>
        <p:spPr bwMode="auto">
          <a:xfrm>
            <a:off x="7358063" y="2022475"/>
            <a:ext cx="0" cy="420688"/>
          </a:xfrm>
          <a:prstGeom prst="line">
            <a:avLst/>
          </a:prstGeom>
          <a:noFill/>
          <a:ln w="9525">
            <a:solidFill>
              <a:schemeClr val="tx1"/>
            </a:solidFill>
            <a:round/>
            <a:headEnd/>
            <a:tailEnd/>
          </a:ln>
        </p:spPr>
        <p:txBody>
          <a:bodyPr wrap="none"/>
          <a:lstStyle/>
          <a:p>
            <a:endParaRPr lang="en-US"/>
          </a:p>
        </p:txBody>
      </p:sp>
      <p:sp>
        <p:nvSpPr>
          <p:cNvPr id="15366" name="Line 7"/>
          <p:cNvSpPr>
            <a:spLocks noChangeShapeType="1"/>
          </p:cNvSpPr>
          <p:nvPr/>
        </p:nvSpPr>
        <p:spPr bwMode="auto">
          <a:xfrm>
            <a:off x="1503363" y="2012950"/>
            <a:ext cx="0" cy="430213"/>
          </a:xfrm>
          <a:prstGeom prst="line">
            <a:avLst/>
          </a:prstGeom>
          <a:noFill/>
          <a:ln w="9525">
            <a:solidFill>
              <a:schemeClr val="tx1"/>
            </a:solidFill>
            <a:round/>
            <a:headEnd/>
            <a:tailEnd/>
          </a:ln>
        </p:spPr>
        <p:txBody>
          <a:bodyPr wrap="none"/>
          <a:lstStyle/>
          <a:p>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dirty="0" smtClean="0"/>
              <a:t>Example of Standard API</a:t>
            </a:r>
          </a:p>
        </p:txBody>
      </p:sp>
      <p:sp>
        <p:nvSpPr>
          <p:cNvPr id="16387" name="Rectangle 3"/>
          <p:cNvSpPr>
            <a:spLocks noGrp="1" noChangeArrowheads="1"/>
          </p:cNvSpPr>
          <p:nvPr>
            <p:ph idx="1"/>
          </p:nvPr>
        </p:nvSpPr>
        <p:spPr/>
        <p:txBody>
          <a:bodyPr>
            <a:normAutofit lnSpcReduction="10000"/>
          </a:bodyPr>
          <a:lstStyle/>
          <a:p>
            <a:pPr>
              <a:lnSpc>
                <a:spcPct val="90000"/>
              </a:lnSpc>
            </a:pPr>
            <a:r>
              <a:rPr lang="en-US" sz="1600" smtClean="0"/>
              <a:t>Consider the ReadFile() function in the</a:t>
            </a:r>
          </a:p>
          <a:p>
            <a:pPr>
              <a:lnSpc>
                <a:spcPct val="90000"/>
              </a:lnSpc>
            </a:pPr>
            <a:r>
              <a:rPr lang="en-US" sz="1600" smtClean="0"/>
              <a:t>Win32 API—a function for reading from a file</a:t>
            </a:r>
            <a:br>
              <a:rPr lang="en-US" sz="1600" smtClean="0"/>
            </a:br>
            <a:r>
              <a:rPr lang="en-US" sz="1600" smtClean="0"/>
              <a:t/>
            </a:r>
            <a:br>
              <a:rPr lang="en-US" sz="1600" smtClean="0"/>
            </a:br>
            <a:r>
              <a:rPr lang="en-US" sz="1600" smtClean="0"/>
              <a:t/>
            </a:r>
            <a:br>
              <a:rPr lang="en-US" sz="1600" smtClean="0"/>
            </a:br>
            <a:r>
              <a:rPr lang="en-US" sz="1600" smtClean="0"/>
              <a:t/>
            </a:r>
            <a:br>
              <a:rPr lang="en-US" sz="1600" smtClean="0"/>
            </a:br>
            <a:endParaRPr lang="en-US" sz="1600" smtClean="0"/>
          </a:p>
          <a:p>
            <a:pPr>
              <a:lnSpc>
                <a:spcPct val="90000"/>
              </a:lnSpc>
              <a:buFont typeface="Monotype Sorts" charset="2"/>
              <a:buNone/>
            </a:pPr>
            <a:r>
              <a:rPr lang="en-US" sz="1600" smtClean="0"/>
              <a:t/>
            </a:r>
            <a:br>
              <a:rPr lang="en-US" sz="1600" smtClean="0"/>
            </a:br>
            <a:r>
              <a:rPr lang="en-US" sz="1600" smtClean="0"/>
              <a:t/>
            </a:r>
            <a:br>
              <a:rPr lang="en-US" sz="1600" smtClean="0"/>
            </a:br>
            <a:r>
              <a:rPr lang="en-US" sz="1600" smtClean="0"/>
              <a:t/>
            </a:r>
            <a:br>
              <a:rPr lang="en-US" sz="1600" smtClean="0"/>
            </a:br>
            <a:r>
              <a:rPr lang="en-US" sz="1600" smtClean="0"/>
              <a:t/>
            </a:r>
            <a:br>
              <a:rPr lang="en-US" sz="1600" smtClean="0"/>
            </a:br>
            <a:endParaRPr lang="en-US" sz="1600" smtClean="0"/>
          </a:p>
          <a:p>
            <a:pPr>
              <a:lnSpc>
                <a:spcPct val="90000"/>
              </a:lnSpc>
            </a:pPr>
            <a:endParaRPr lang="en-US" sz="1600" smtClean="0"/>
          </a:p>
          <a:p>
            <a:pPr>
              <a:lnSpc>
                <a:spcPct val="90000"/>
              </a:lnSpc>
            </a:pPr>
            <a:r>
              <a:rPr lang="en-US" sz="1600" smtClean="0"/>
              <a:t>A description of the parameters passed to ReadFile()</a:t>
            </a:r>
          </a:p>
          <a:p>
            <a:pPr lvl="1">
              <a:lnSpc>
                <a:spcPct val="90000"/>
              </a:lnSpc>
            </a:pPr>
            <a:r>
              <a:rPr lang="en-US" sz="1600" smtClean="0"/>
              <a:t>HANDLE file—the file to be read</a:t>
            </a:r>
          </a:p>
          <a:p>
            <a:pPr lvl="1">
              <a:lnSpc>
                <a:spcPct val="90000"/>
              </a:lnSpc>
            </a:pPr>
            <a:r>
              <a:rPr lang="en-US" sz="1600" smtClean="0"/>
              <a:t>LPVOID buffer—a buffer where the data will be read into and written from</a:t>
            </a:r>
          </a:p>
          <a:p>
            <a:pPr lvl="1">
              <a:lnSpc>
                <a:spcPct val="90000"/>
              </a:lnSpc>
            </a:pPr>
            <a:r>
              <a:rPr lang="en-US" sz="1600" smtClean="0"/>
              <a:t>DWORD bytesToRead—the number of bytes to be read into the buffer</a:t>
            </a:r>
          </a:p>
          <a:p>
            <a:pPr lvl="1">
              <a:lnSpc>
                <a:spcPct val="90000"/>
              </a:lnSpc>
            </a:pPr>
            <a:r>
              <a:rPr lang="en-US" sz="1600" smtClean="0"/>
              <a:t>LPDWORD bytesRead—the number of bytes read during the last read</a:t>
            </a:r>
          </a:p>
          <a:p>
            <a:pPr lvl="1">
              <a:lnSpc>
                <a:spcPct val="90000"/>
              </a:lnSpc>
            </a:pPr>
            <a:r>
              <a:rPr lang="en-US" sz="1600" smtClean="0"/>
              <a:t>LPOVERLAPPED ovl—indicates if overlapped I/O is being used</a:t>
            </a:r>
          </a:p>
          <a:p>
            <a:pPr>
              <a:lnSpc>
                <a:spcPct val="90000"/>
              </a:lnSpc>
            </a:pPr>
            <a:endParaRPr lang="en-US" sz="1600" smtClean="0"/>
          </a:p>
        </p:txBody>
      </p:sp>
      <p:pic>
        <p:nvPicPr>
          <p:cNvPr id="16388" name="Picture 4"/>
          <p:cNvPicPr>
            <a:picLocks noChangeAspect="1" noChangeArrowheads="1"/>
          </p:cNvPicPr>
          <p:nvPr/>
        </p:nvPicPr>
        <p:blipFill>
          <a:blip r:embed="rId3"/>
          <a:srcRect l="1031" t="29628" r="1031" b="29379"/>
          <a:stretch>
            <a:fillRect/>
          </a:stretch>
        </p:blipFill>
        <p:spPr bwMode="auto">
          <a:xfrm>
            <a:off x="328613" y="2363788"/>
            <a:ext cx="6732587" cy="2112963"/>
          </a:xfrm>
          <a:prstGeom prst="rect">
            <a:avLst/>
          </a:prstGeom>
          <a:noFill/>
          <a:ln w="38100" cmpd="dbl">
            <a:solidFill>
              <a:schemeClr val="bg1"/>
            </a:solid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71463" y="0"/>
            <a:ext cx="7886700" cy="1325563"/>
          </a:xfrm>
        </p:spPr>
        <p:txBody>
          <a:bodyPr/>
          <a:lstStyle/>
          <a:p>
            <a:pPr eaLnBrk="1" hangingPunct="1"/>
            <a:r>
              <a:rPr lang="en-US" dirty="0" smtClean="0"/>
              <a:t>System Call Implementation</a:t>
            </a:r>
          </a:p>
        </p:txBody>
      </p:sp>
      <p:sp>
        <p:nvSpPr>
          <p:cNvPr id="17411" name="Rectangle 3"/>
          <p:cNvSpPr>
            <a:spLocks noGrp="1" noChangeArrowheads="1"/>
          </p:cNvSpPr>
          <p:nvPr>
            <p:ph idx="1"/>
          </p:nvPr>
        </p:nvSpPr>
        <p:spPr>
          <a:xfrm>
            <a:off x="1035050" y="1339851"/>
            <a:ext cx="7523163" cy="5132387"/>
          </a:xfrm>
        </p:spPr>
        <p:txBody>
          <a:bodyPr>
            <a:noAutofit/>
          </a:bodyPr>
          <a:lstStyle/>
          <a:p>
            <a:r>
              <a:rPr lang="en-US" sz="2400" dirty="0" smtClean="0"/>
              <a:t>Typically, a number associated with each system call</a:t>
            </a:r>
          </a:p>
          <a:p>
            <a:pPr lvl="1"/>
            <a:r>
              <a:rPr lang="en-US" sz="2000" dirty="0" smtClean="0"/>
              <a:t>System-call interface maintains a table indexed according to these numbers</a:t>
            </a:r>
          </a:p>
          <a:p>
            <a:pPr lvl="1"/>
            <a:endParaRPr lang="en-US" sz="900" dirty="0" smtClean="0"/>
          </a:p>
          <a:p>
            <a:r>
              <a:rPr lang="en-US" sz="2400" dirty="0" smtClean="0"/>
              <a:t>The system call interface invokes intended system call in OS kernel and returns status of the system call and any return values</a:t>
            </a:r>
          </a:p>
          <a:p>
            <a:endParaRPr lang="en-US" sz="900" dirty="0" smtClean="0"/>
          </a:p>
          <a:p>
            <a:r>
              <a:rPr lang="en-US" sz="2400" dirty="0" smtClean="0"/>
              <a:t>The caller need know nothing about how the system call is implemented</a:t>
            </a:r>
          </a:p>
          <a:p>
            <a:pPr lvl="1"/>
            <a:r>
              <a:rPr lang="en-US" sz="2000" dirty="0" smtClean="0"/>
              <a:t>Just needs to obey API and understand what OS will do as a result call</a:t>
            </a:r>
          </a:p>
          <a:p>
            <a:pPr lvl="1"/>
            <a:r>
              <a:rPr lang="en-US" sz="2000" dirty="0" smtClean="0"/>
              <a:t>Most details of  OS interface hidden from programmer by API  </a:t>
            </a:r>
          </a:p>
          <a:p>
            <a:pPr lvl="2"/>
            <a:r>
              <a:rPr lang="en-US" sz="2000" dirty="0"/>
              <a:t>Managed by run-time support library (set of functions built into libraries included with compiler)</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857250" y="277813"/>
            <a:ext cx="8229600" cy="576262"/>
          </a:xfrm>
        </p:spPr>
        <p:txBody>
          <a:bodyPr/>
          <a:lstStyle/>
          <a:p>
            <a:pPr eaLnBrk="1" hangingPunct="1"/>
            <a:r>
              <a:rPr lang="en-US" smtClean="0"/>
              <a:t>API – System Call – OS Relationship</a:t>
            </a:r>
          </a:p>
        </p:txBody>
      </p:sp>
      <p:pic>
        <p:nvPicPr>
          <p:cNvPr id="18435" name="Picture 5" descr="2"/>
          <p:cNvPicPr>
            <a:picLocks noChangeAspect="1" noChangeArrowheads="1"/>
          </p:cNvPicPr>
          <p:nvPr/>
        </p:nvPicPr>
        <p:blipFill>
          <a:blip r:embed="rId3"/>
          <a:srcRect/>
          <a:stretch>
            <a:fillRect/>
          </a:stretch>
        </p:blipFill>
        <p:spPr bwMode="auto">
          <a:xfrm>
            <a:off x="968375" y="1425575"/>
            <a:ext cx="7153275" cy="4381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76263" y="277813"/>
            <a:ext cx="8553450" cy="576262"/>
          </a:xfrm>
        </p:spPr>
        <p:txBody>
          <a:bodyPr/>
          <a:lstStyle/>
          <a:p>
            <a:pPr eaLnBrk="1" hangingPunct="1"/>
            <a:r>
              <a:rPr lang="en-US" sz="3000" smtClean="0"/>
              <a:t>Chapter 2:  Operating-System Structures</a:t>
            </a:r>
          </a:p>
        </p:txBody>
      </p:sp>
      <p:sp>
        <p:nvSpPr>
          <p:cNvPr id="4099" name="Rectangle 3"/>
          <p:cNvSpPr>
            <a:spLocks noGrp="1" noChangeArrowheads="1"/>
          </p:cNvSpPr>
          <p:nvPr>
            <p:ph idx="1"/>
          </p:nvPr>
        </p:nvSpPr>
        <p:spPr/>
        <p:txBody>
          <a:bodyPr/>
          <a:lstStyle/>
          <a:p>
            <a:r>
              <a:rPr lang="en-US" smtClean="0"/>
              <a:t>Operating System Services</a:t>
            </a:r>
          </a:p>
          <a:p>
            <a:r>
              <a:rPr lang="en-US" smtClean="0"/>
              <a:t>User Operating System Interface</a:t>
            </a:r>
          </a:p>
          <a:p>
            <a:r>
              <a:rPr lang="en-US" smtClean="0"/>
              <a:t>System Calls</a:t>
            </a:r>
          </a:p>
          <a:p>
            <a:r>
              <a:rPr lang="en-US" smtClean="0"/>
              <a:t>Types of System Calls</a:t>
            </a:r>
          </a:p>
          <a:p>
            <a:r>
              <a:rPr lang="en-US" smtClean="0"/>
              <a:t>System Programs</a:t>
            </a:r>
          </a:p>
          <a:p>
            <a:r>
              <a:rPr lang="en-US" smtClean="0"/>
              <a:t>Operating System Design and Implementation</a:t>
            </a:r>
          </a:p>
          <a:p>
            <a:r>
              <a:rPr lang="en-US" smtClean="0"/>
              <a:t>Operating System Structure</a:t>
            </a:r>
          </a:p>
          <a:p>
            <a:r>
              <a:rPr lang="en-US" smtClean="0"/>
              <a:t>Virtual Machines</a:t>
            </a:r>
          </a:p>
          <a:p>
            <a:r>
              <a:rPr lang="en-US" smtClean="0"/>
              <a:t>Operating System Debugging</a:t>
            </a:r>
          </a:p>
          <a:p>
            <a:r>
              <a:rPr lang="en-US" smtClean="0"/>
              <a:t>Operating System Generation</a:t>
            </a:r>
          </a:p>
          <a:p>
            <a:r>
              <a:rPr lang="en-US" smtClean="0"/>
              <a:t>System Boot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306388"/>
            <a:ext cx="8229600" cy="576262"/>
          </a:xfrm>
        </p:spPr>
        <p:txBody>
          <a:bodyPr/>
          <a:lstStyle/>
          <a:p>
            <a:pPr eaLnBrk="1" hangingPunct="1"/>
            <a:r>
              <a:rPr lang="en-US" smtClean="0"/>
              <a:t>Standard C Library Example</a:t>
            </a:r>
          </a:p>
        </p:txBody>
      </p:sp>
      <p:sp>
        <p:nvSpPr>
          <p:cNvPr id="19459" name="Rectangle 3"/>
          <p:cNvSpPr>
            <a:spLocks noGrp="1" noChangeArrowheads="1"/>
          </p:cNvSpPr>
          <p:nvPr>
            <p:ph idx="1"/>
          </p:nvPr>
        </p:nvSpPr>
        <p:spPr>
          <a:xfrm>
            <a:off x="768350" y="1173163"/>
            <a:ext cx="7642225" cy="5078412"/>
          </a:xfrm>
        </p:spPr>
        <p:txBody>
          <a:bodyPr/>
          <a:lstStyle/>
          <a:p>
            <a:r>
              <a:rPr lang="en-US" smtClean="0"/>
              <a:t>C program invoking printf() library call, which calls write() system call</a:t>
            </a:r>
          </a:p>
        </p:txBody>
      </p:sp>
      <p:pic>
        <p:nvPicPr>
          <p:cNvPr id="19460" name="Picture 4"/>
          <p:cNvPicPr>
            <a:picLocks noChangeAspect="1" noChangeArrowheads="1"/>
          </p:cNvPicPr>
          <p:nvPr/>
        </p:nvPicPr>
        <p:blipFill>
          <a:blip r:embed="rId3"/>
          <a:srcRect l="18286" t="2666" r="17346" b="1784"/>
          <a:stretch>
            <a:fillRect/>
          </a:stretch>
        </p:blipFill>
        <p:spPr bwMode="auto">
          <a:xfrm>
            <a:off x="2336800" y="2039938"/>
            <a:ext cx="4060825" cy="4286250"/>
          </a:xfrm>
          <a:prstGeom prst="rect">
            <a:avLst/>
          </a:prstGeom>
          <a:noFill/>
          <a:ln w="38100" cmpd="dbl">
            <a:solidFill>
              <a:schemeClr val="bg1"/>
            </a:solid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982663" y="277813"/>
            <a:ext cx="7704137" cy="576262"/>
          </a:xfrm>
        </p:spPr>
        <p:txBody>
          <a:bodyPr/>
          <a:lstStyle/>
          <a:p>
            <a:pPr eaLnBrk="1" hangingPunct="1"/>
            <a:r>
              <a:rPr lang="en-US" smtClean="0"/>
              <a:t>System Call Parameter Passing</a:t>
            </a:r>
          </a:p>
        </p:txBody>
      </p:sp>
      <p:sp>
        <p:nvSpPr>
          <p:cNvPr id="20483" name="Rectangle 3"/>
          <p:cNvSpPr>
            <a:spLocks noGrp="1" noChangeArrowheads="1"/>
          </p:cNvSpPr>
          <p:nvPr>
            <p:ph idx="1"/>
          </p:nvPr>
        </p:nvSpPr>
        <p:spPr>
          <a:xfrm>
            <a:off x="806450" y="1233488"/>
            <a:ext cx="7645400" cy="4530725"/>
          </a:xfrm>
        </p:spPr>
        <p:txBody>
          <a:bodyPr/>
          <a:lstStyle/>
          <a:p>
            <a:pPr>
              <a:lnSpc>
                <a:spcPct val="90000"/>
              </a:lnSpc>
            </a:pPr>
            <a:r>
              <a:rPr lang="en-US" smtClean="0"/>
              <a:t>Often, more information is required than simply identity of desired system call</a:t>
            </a:r>
          </a:p>
          <a:p>
            <a:pPr lvl="1">
              <a:lnSpc>
                <a:spcPct val="90000"/>
              </a:lnSpc>
            </a:pPr>
            <a:r>
              <a:rPr lang="en-US" smtClean="0"/>
              <a:t>Exact type and amount of information vary according to OS and call</a:t>
            </a:r>
          </a:p>
          <a:p>
            <a:pPr lvl="1">
              <a:lnSpc>
                <a:spcPct val="90000"/>
              </a:lnSpc>
            </a:pPr>
            <a:endParaRPr lang="en-US" sz="900" smtClean="0"/>
          </a:p>
          <a:p>
            <a:pPr>
              <a:lnSpc>
                <a:spcPct val="90000"/>
              </a:lnSpc>
            </a:pPr>
            <a:r>
              <a:rPr lang="en-US" smtClean="0"/>
              <a:t>Three general methods used to pass parameters to the OS</a:t>
            </a:r>
          </a:p>
          <a:p>
            <a:pPr lvl="1">
              <a:lnSpc>
                <a:spcPct val="90000"/>
              </a:lnSpc>
            </a:pPr>
            <a:r>
              <a:rPr lang="en-US" smtClean="0"/>
              <a:t>Simplest:  pass the parameters in </a:t>
            </a:r>
            <a:r>
              <a:rPr lang="en-US" i="1" smtClean="0"/>
              <a:t>registers</a:t>
            </a:r>
          </a:p>
          <a:p>
            <a:pPr lvl="2">
              <a:lnSpc>
                <a:spcPct val="90000"/>
              </a:lnSpc>
            </a:pPr>
            <a:r>
              <a:rPr lang="en-US" smtClean="0"/>
              <a:t> In some cases, may be more parameters than registers</a:t>
            </a:r>
          </a:p>
          <a:p>
            <a:pPr lvl="1">
              <a:lnSpc>
                <a:spcPct val="90000"/>
              </a:lnSpc>
            </a:pPr>
            <a:r>
              <a:rPr lang="en-US" smtClean="0"/>
              <a:t>Parameters stored in a </a:t>
            </a:r>
            <a:r>
              <a:rPr lang="en-US" i="1" smtClean="0"/>
              <a:t>block, </a:t>
            </a:r>
            <a:r>
              <a:rPr lang="en-US" smtClean="0"/>
              <a:t>or table, in memory, and address of block passed as a parameter in a register </a:t>
            </a:r>
          </a:p>
          <a:p>
            <a:pPr lvl="2">
              <a:lnSpc>
                <a:spcPct val="90000"/>
              </a:lnSpc>
            </a:pPr>
            <a:r>
              <a:rPr lang="en-US" smtClean="0"/>
              <a:t>This approach taken by Linux and Solaris</a:t>
            </a:r>
          </a:p>
          <a:p>
            <a:pPr lvl="1">
              <a:lnSpc>
                <a:spcPct val="90000"/>
              </a:lnSpc>
            </a:pPr>
            <a:r>
              <a:rPr lang="en-US" smtClean="0"/>
              <a:t>Parameters placed, or </a:t>
            </a:r>
            <a:r>
              <a:rPr lang="en-US" i="1" smtClean="0"/>
              <a:t>pushed, </a:t>
            </a:r>
            <a:r>
              <a:rPr lang="en-US" smtClean="0"/>
              <a:t>onto the </a:t>
            </a:r>
            <a:r>
              <a:rPr lang="en-US" i="1" smtClean="0"/>
              <a:t>stack </a:t>
            </a:r>
            <a:r>
              <a:rPr lang="en-US" smtClean="0"/>
              <a:t>by the program and </a:t>
            </a:r>
            <a:r>
              <a:rPr lang="en-US" i="1" smtClean="0"/>
              <a:t>popped </a:t>
            </a:r>
            <a:r>
              <a:rPr lang="en-US" smtClean="0"/>
              <a:t>off the stack by the operating system</a:t>
            </a:r>
          </a:p>
          <a:p>
            <a:pPr lvl="1">
              <a:lnSpc>
                <a:spcPct val="90000"/>
              </a:lnSpc>
            </a:pPr>
            <a:r>
              <a:rPr lang="en-US" smtClean="0"/>
              <a:t>Block and stack methods do not limit the number or length of parameters being passed</a:t>
            </a:r>
          </a:p>
          <a:p>
            <a:pPr lvl="1">
              <a:lnSpc>
                <a:spcPct val="90000"/>
              </a:lnSpc>
            </a:pPr>
            <a:endParaRPr lang="en-US"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Parameter Passing via Table</a:t>
            </a:r>
          </a:p>
        </p:txBody>
      </p:sp>
      <p:pic>
        <p:nvPicPr>
          <p:cNvPr id="21507" name="Picture 7" descr="2"/>
          <p:cNvPicPr>
            <a:picLocks noChangeAspect="1" noChangeArrowheads="1"/>
          </p:cNvPicPr>
          <p:nvPr/>
        </p:nvPicPr>
        <p:blipFill>
          <a:blip r:embed="rId3"/>
          <a:srcRect/>
          <a:stretch>
            <a:fillRect/>
          </a:stretch>
        </p:blipFill>
        <p:spPr bwMode="auto">
          <a:xfrm>
            <a:off x="1522413" y="1401763"/>
            <a:ext cx="7083425" cy="37195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Types of System Calls</a:t>
            </a:r>
          </a:p>
        </p:txBody>
      </p:sp>
      <p:sp>
        <p:nvSpPr>
          <p:cNvPr id="22531" name="Rectangle 4"/>
          <p:cNvSpPr>
            <a:spLocks noGrp="1" noChangeArrowheads="1"/>
          </p:cNvSpPr>
          <p:nvPr>
            <p:ph idx="1"/>
          </p:nvPr>
        </p:nvSpPr>
        <p:spPr/>
        <p:txBody>
          <a:bodyPr/>
          <a:lstStyle/>
          <a:p>
            <a:r>
              <a:rPr lang="en-US" smtClean="0"/>
              <a:t>Process control</a:t>
            </a:r>
          </a:p>
          <a:p>
            <a:pPr lvl="1"/>
            <a:r>
              <a:rPr lang="en-US" smtClean="0"/>
              <a:t>end, abort</a:t>
            </a:r>
          </a:p>
          <a:p>
            <a:pPr lvl="1"/>
            <a:r>
              <a:rPr lang="en-US" smtClean="0"/>
              <a:t>load, execute</a:t>
            </a:r>
          </a:p>
          <a:p>
            <a:pPr lvl="1"/>
            <a:r>
              <a:rPr lang="en-US" smtClean="0"/>
              <a:t>create process, terminate process</a:t>
            </a:r>
          </a:p>
          <a:p>
            <a:pPr lvl="1"/>
            <a:r>
              <a:rPr lang="en-US" smtClean="0"/>
              <a:t>get process attributes, set process attributes</a:t>
            </a:r>
          </a:p>
          <a:p>
            <a:pPr lvl="1"/>
            <a:r>
              <a:rPr lang="en-US" smtClean="0"/>
              <a:t>wait for time</a:t>
            </a:r>
          </a:p>
          <a:p>
            <a:pPr lvl="1"/>
            <a:r>
              <a:rPr lang="en-US" smtClean="0"/>
              <a:t>wait event, signal event</a:t>
            </a:r>
          </a:p>
          <a:p>
            <a:pPr lvl="1"/>
            <a:r>
              <a:rPr lang="en-US" smtClean="0"/>
              <a:t>allocate and free memory</a:t>
            </a:r>
          </a:p>
          <a:p>
            <a:r>
              <a:rPr lang="en-US" smtClean="0"/>
              <a:t>File management</a:t>
            </a:r>
          </a:p>
          <a:p>
            <a:pPr lvl="1"/>
            <a:r>
              <a:rPr lang="en-US" smtClean="0"/>
              <a:t>create file, delete file</a:t>
            </a:r>
          </a:p>
          <a:p>
            <a:pPr lvl="1"/>
            <a:r>
              <a:rPr lang="en-US" smtClean="0"/>
              <a:t>open, close file</a:t>
            </a:r>
          </a:p>
          <a:p>
            <a:pPr lvl="1"/>
            <a:r>
              <a:rPr lang="en-US" smtClean="0"/>
              <a:t>read, write, reposition</a:t>
            </a:r>
          </a:p>
          <a:p>
            <a:pPr lvl="1"/>
            <a:r>
              <a:rPr lang="en-US" smtClean="0"/>
              <a:t>get and set file attributes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Types of System Calls (Cont.)</a:t>
            </a:r>
          </a:p>
        </p:txBody>
      </p:sp>
      <p:sp>
        <p:nvSpPr>
          <p:cNvPr id="23555" name="Rectangle 4"/>
          <p:cNvSpPr>
            <a:spLocks noGrp="1" noChangeArrowheads="1"/>
          </p:cNvSpPr>
          <p:nvPr>
            <p:ph idx="1"/>
          </p:nvPr>
        </p:nvSpPr>
        <p:spPr/>
        <p:txBody>
          <a:bodyPr>
            <a:normAutofit lnSpcReduction="10000"/>
          </a:bodyPr>
          <a:lstStyle/>
          <a:p>
            <a:r>
              <a:rPr lang="en-US" smtClean="0"/>
              <a:t>Device management</a:t>
            </a:r>
          </a:p>
          <a:p>
            <a:pPr lvl="1"/>
            <a:r>
              <a:rPr lang="en-US" smtClean="0"/>
              <a:t>request device, release device</a:t>
            </a:r>
          </a:p>
          <a:p>
            <a:pPr lvl="1"/>
            <a:r>
              <a:rPr lang="en-US" smtClean="0"/>
              <a:t>read, write, reposition</a:t>
            </a:r>
          </a:p>
          <a:p>
            <a:pPr lvl="1"/>
            <a:r>
              <a:rPr lang="en-US" smtClean="0"/>
              <a:t>get device attributes, set device attributes</a:t>
            </a:r>
          </a:p>
          <a:p>
            <a:pPr lvl="1"/>
            <a:r>
              <a:rPr lang="en-US" smtClean="0"/>
              <a:t>logically attach or detach devices</a:t>
            </a:r>
          </a:p>
          <a:p>
            <a:r>
              <a:rPr lang="en-US" smtClean="0"/>
              <a:t>Information maintenance</a:t>
            </a:r>
          </a:p>
          <a:p>
            <a:pPr lvl="1"/>
            <a:r>
              <a:rPr lang="en-US" smtClean="0"/>
              <a:t>get time or date, set time or date</a:t>
            </a:r>
          </a:p>
          <a:p>
            <a:pPr lvl="1"/>
            <a:r>
              <a:rPr lang="en-US" smtClean="0"/>
              <a:t>get system data, set system data</a:t>
            </a:r>
          </a:p>
          <a:p>
            <a:pPr lvl="1"/>
            <a:r>
              <a:rPr lang="en-US" smtClean="0"/>
              <a:t>get and set process, file, or device attributes</a:t>
            </a:r>
          </a:p>
          <a:p>
            <a:r>
              <a:rPr lang="en-US" smtClean="0"/>
              <a:t>Communications</a:t>
            </a:r>
          </a:p>
          <a:p>
            <a:pPr lvl="1"/>
            <a:r>
              <a:rPr lang="en-US" smtClean="0"/>
              <a:t>create, delete communication connection</a:t>
            </a:r>
          </a:p>
          <a:p>
            <a:pPr lvl="1"/>
            <a:r>
              <a:rPr lang="en-US" smtClean="0"/>
              <a:t>send, receive messages</a:t>
            </a:r>
          </a:p>
          <a:p>
            <a:pPr lvl="1"/>
            <a:r>
              <a:rPr lang="en-US" smtClean="0"/>
              <a:t>transfer status information</a:t>
            </a:r>
          </a:p>
          <a:p>
            <a:pPr lvl="1"/>
            <a:r>
              <a:rPr lang="en-US" smtClean="0"/>
              <a:t>attach and detach remote devices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042988" y="325438"/>
            <a:ext cx="7648575" cy="576262"/>
          </a:xfrm>
        </p:spPr>
        <p:txBody>
          <a:bodyPr>
            <a:normAutofit fontScale="90000"/>
          </a:bodyPr>
          <a:lstStyle/>
          <a:p>
            <a:pPr eaLnBrk="1" hangingPunct="1"/>
            <a:r>
              <a:rPr lang="en-US" sz="2800" smtClean="0"/>
              <a:t>Examples of Windows and </a:t>
            </a:r>
            <a:br>
              <a:rPr lang="en-US" sz="2800" smtClean="0"/>
            </a:br>
            <a:r>
              <a:rPr lang="en-US" sz="2800" smtClean="0"/>
              <a:t>Unix System Calls</a:t>
            </a:r>
          </a:p>
        </p:txBody>
      </p:sp>
      <p:pic>
        <p:nvPicPr>
          <p:cNvPr id="24579" name="Picture 6" descr="OS8-p61"/>
          <p:cNvPicPr>
            <a:picLocks noChangeAspect="1" noChangeArrowheads="1"/>
          </p:cNvPicPr>
          <p:nvPr/>
        </p:nvPicPr>
        <p:blipFill>
          <a:blip r:embed="rId3"/>
          <a:srcRect/>
          <a:stretch>
            <a:fillRect/>
          </a:stretch>
        </p:blipFill>
        <p:spPr bwMode="auto">
          <a:xfrm>
            <a:off x="2128838" y="1203325"/>
            <a:ext cx="5395912" cy="48117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80071" y="214313"/>
            <a:ext cx="8695892" cy="5200650"/>
          </a:xfrm>
          <a:prstGeom prst="rect">
            <a:avLst/>
          </a:prstGeom>
        </p:spPr>
      </p:pic>
    </p:spTree>
    <p:extLst>
      <p:ext uri="{BB962C8B-B14F-4D97-AF65-F5344CB8AC3E}">
        <p14:creationId xmlns:p14="http://schemas.microsoft.com/office/powerpoint/2010/main" val="15793215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smtClean="0"/>
              <a:t>Example: MS-DOS</a:t>
            </a:r>
          </a:p>
        </p:txBody>
      </p:sp>
      <p:sp>
        <p:nvSpPr>
          <p:cNvPr id="25603" name="Content Placeholder 2"/>
          <p:cNvSpPr>
            <a:spLocks noGrp="1"/>
          </p:cNvSpPr>
          <p:nvPr>
            <p:ph idx="1"/>
          </p:nvPr>
        </p:nvSpPr>
        <p:spPr/>
        <p:txBody>
          <a:bodyPr/>
          <a:lstStyle/>
          <a:p>
            <a:r>
              <a:rPr lang="en-US" smtClean="0"/>
              <a:t>Single-tasking</a:t>
            </a:r>
          </a:p>
          <a:p>
            <a:r>
              <a:rPr lang="en-US" smtClean="0"/>
              <a:t>Shell invoked when system booted</a:t>
            </a:r>
          </a:p>
          <a:p>
            <a:r>
              <a:rPr lang="en-US" smtClean="0"/>
              <a:t>Simple method to run program</a:t>
            </a:r>
          </a:p>
          <a:p>
            <a:pPr lvl="1"/>
            <a:r>
              <a:rPr lang="en-US" smtClean="0"/>
              <a:t>No process created</a:t>
            </a:r>
          </a:p>
          <a:p>
            <a:r>
              <a:rPr lang="en-US" smtClean="0"/>
              <a:t>Single memory space</a:t>
            </a:r>
          </a:p>
          <a:p>
            <a:r>
              <a:rPr lang="en-US" smtClean="0"/>
              <a:t>Loads program into memory, overwriting all but the kernel</a:t>
            </a:r>
          </a:p>
          <a:p>
            <a:r>
              <a:rPr lang="en-US" smtClean="0"/>
              <a:t>Program exit -&gt; shell reloaded</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t>MS-DOS execution</a:t>
            </a:r>
          </a:p>
        </p:txBody>
      </p:sp>
      <p:sp>
        <p:nvSpPr>
          <p:cNvPr id="26627" name="Rectangle 4"/>
          <p:cNvSpPr>
            <a:spLocks noGrp="1" noChangeArrowheads="1"/>
          </p:cNvSpPr>
          <p:nvPr>
            <p:ph idx="1"/>
          </p:nvPr>
        </p:nvSpPr>
        <p:spPr>
          <a:xfrm>
            <a:off x="838200" y="1143000"/>
            <a:ext cx="7848600" cy="5334000"/>
          </a:xfrm>
        </p:spPr>
        <p:txBody>
          <a:bodyPr/>
          <a:lstStyle/>
          <a:p>
            <a:pPr>
              <a:buFont typeface="Monotype Sorts" charset="2"/>
              <a:buNone/>
            </a:pPr>
            <a:endParaRPr lang="en-US" smtClean="0"/>
          </a:p>
          <a:p>
            <a:pPr>
              <a:buFont typeface="Monotype Sorts" charset="2"/>
              <a:buNone/>
            </a:pPr>
            <a:endParaRPr lang="en-US" smtClean="0"/>
          </a:p>
          <a:p>
            <a:pPr>
              <a:buFont typeface="Monotype Sorts" charset="2"/>
              <a:buNone/>
            </a:pPr>
            <a:endParaRPr lang="en-US" smtClean="0"/>
          </a:p>
          <a:p>
            <a:pPr>
              <a:buFont typeface="Monotype Sorts" charset="2"/>
              <a:buNone/>
            </a:pPr>
            <a:endParaRPr lang="en-US" smtClean="0"/>
          </a:p>
          <a:p>
            <a:pPr>
              <a:buFont typeface="Monotype Sorts" charset="2"/>
              <a:buNone/>
            </a:pPr>
            <a:endParaRPr lang="en-US" smtClean="0"/>
          </a:p>
          <a:p>
            <a:pPr>
              <a:buFont typeface="Monotype Sorts" charset="2"/>
              <a:buNone/>
            </a:pPr>
            <a:endParaRPr lang="en-US" smtClean="0"/>
          </a:p>
          <a:p>
            <a:pPr>
              <a:buFont typeface="Monotype Sorts" charset="2"/>
              <a:buNone/>
            </a:pPr>
            <a:endParaRPr lang="en-US" smtClean="0"/>
          </a:p>
          <a:p>
            <a:pPr>
              <a:buFont typeface="Monotype Sorts" charset="2"/>
              <a:buNone/>
            </a:pPr>
            <a:endParaRPr lang="en-US" smtClean="0"/>
          </a:p>
          <a:p>
            <a:pPr>
              <a:buFont typeface="Monotype Sorts" charset="2"/>
              <a:buNone/>
            </a:pPr>
            <a:endParaRPr lang="en-US" smtClean="0"/>
          </a:p>
          <a:p>
            <a:pPr>
              <a:buFont typeface="Monotype Sorts" charset="2"/>
              <a:buNone/>
            </a:pPr>
            <a:endParaRPr lang="en-US" smtClean="0"/>
          </a:p>
          <a:p>
            <a:pPr>
              <a:buFont typeface="Monotype Sorts" charset="2"/>
              <a:buNone/>
            </a:pPr>
            <a:endParaRPr lang="en-US" smtClean="0"/>
          </a:p>
        </p:txBody>
      </p:sp>
      <p:sp>
        <p:nvSpPr>
          <p:cNvPr id="26628" name="Rectangle 5"/>
          <p:cNvSpPr>
            <a:spLocks noChangeArrowheads="1"/>
          </p:cNvSpPr>
          <p:nvPr/>
        </p:nvSpPr>
        <p:spPr bwMode="auto">
          <a:xfrm>
            <a:off x="2286000" y="5640388"/>
            <a:ext cx="4572000" cy="779462"/>
          </a:xfrm>
          <a:prstGeom prst="rect">
            <a:avLst/>
          </a:prstGeom>
          <a:noFill/>
          <a:ln w="9525">
            <a:noFill/>
            <a:miter lim="800000"/>
            <a:headEnd/>
            <a:tailEnd/>
          </a:ln>
        </p:spPr>
        <p:txBody>
          <a:bodyPr>
            <a:spAutoFit/>
          </a:bodyPr>
          <a:lstStyle/>
          <a:p>
            <a:pPr>
              <a:spcBef>
                <a:spcPct val="50000"/>
              </a:spcBef>
              <a:buClr>
                <a:srgbClr val="993300"/>
              </a:buClr>
              <a:buSzPct val="90000"/>
              <a:buFont typeface="Monotype Sorts" charset="2"/>
              <a:buNone/>
            </a:pPr>
            <a:r>
              <a:rPr kumimoji="1" lang="en-US">
                <a:latin typeface="Helvetica" charset="0"/>
              </a:rPr>
              <a:t>(a) At system startup (b) running a program</a:t>
            </a:r>
          </a:p>
          <a:p>
            <a:pPr>
              <a:spcBef>
                <a:spcPct val="50000"/>
              </a:spcBef>
              <a:buClr>
                <a:srgbClr val="993300"/>
              </a:buClr>
              <a:buSzPct val="90000"/>
              <a:buFont typeface="Monotype Sorts" charset="2"/>
              <a:buNone/>
            </a:pPr>
            <a:endParaRPr kumimoji="1" lang="en-US">
              <a:latin typeface="Helvetica" charset="0"/>
            </a:endParaRPr>
          </a:p>
        </p:txBody>
      </p:sp>
      <p:pic>
        <p:nvPicPr>
          <p:cNvPr id="26629" name="Picture 9" descr="2"/>
          <p:cNvPicPr>
            <a:picLocks noChangeAspect="1" noChangeArrowheads="1"/>
          </p:cNvPicPr>
          <p:nvPr/>
        </p:nvPicPr>
        <p:blipFill>
          <a:blip r:embed="rId3"/>
          <a:srcRect/>
          <a:stretch>
            <a:fillRect/>
          </a:stretch>
        </p:blipFill>
        <p:spPr bwMode="auto">
          <a:xfrm>
            <a:off x="2138363" y="1209675"/>
            <a:ext cx="5067300" cy="42846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mtClean="0"/>
              <a:t>Example: FreeBSD</a:t>
            </a:r>
          </a:p>
        </p:txBody>
      </p:sp>
      <p:sp>
        <p:nvSpPr>
          <p:cNvPr id="27651" name="Content Placeholder 2"/>
          <p:cNvSpPr>
            <a:spLocks noGrp="1"/>
          </p:cNvSpPr>
          <p:nvPr>
            <p:ph idx="1"/>
          </p:nvPr>
        </p:nvSpPr>
        <p:spPr/>
        <p:txBody>
          <a:bodyPr/>
          <a:lstStyle/>
          <a:p>
            <a:r>
              <a:rPr lang="en-US" smtClean="0"/>
              <a:t>Unix variant</a:t>
            </a:r>
          </a:p>
          <a:p>
            <a:r>
              <a:rPr lang="en-US" smtClean="0"/>
              <a:t>Multitasking</a:t>
            </a:r>
          </a:p>
          <a:p>
            <a:r>
              <a:rPr lang="en-US" smtClean="0"/>
              <a:t>User login -&gt; invoke user’s choice of shell</a:t>
            </a:r>
          </a:p>
          <a:p>
            <a:r>
              <a:rPr lang="en-US" smtClean="0"/>
              <a:t>Shell executes fork() system call to create process</a:t>
            </a:r>
          </a:p>
          <a:p>
            <a:pPr lvl="1"/>
            <a:r>
              <a:rPr lang="en-US" smtClean="0"/>
              <a:t>Executes exec() to load program into process</a:t>
            </a:r>
          </a:p>
          <a:p>
            <a:pPr lvl="1"/>
            <a:r>
              <a:rPr lang="en-US" smtClean="0"/>
              <a:t>Shell waits for process to terminate or continues with user commands</a:t>
            </a:r>
          </a:p>
          <a:p>
            <a:r>
              <a:rPr lang="en-US" smtClean="0"/>
              <a:t>Process exits with code of 0 – no error or &gt; 0 – error code</a:t>
            </a:r>
          </a:p>
          <a:p>
            <a:endParaRPr 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Objectives</a:t>
            </a:r>
          </a:p>
        </p:txBody>
      </p:sp>
      <p:sp>
        <p:nvSpPr>
          <p:cNvPr id="5123" name="Rectangle 3"/>
          <p:cNvSpPr>
            <a:spLocks noGrp="1" noChangeArrowheads="1"/>
          </p:cNvSpPr>
          <p:nvPr>
            <p:ph idx="1"/>
          </p:nvPr>
        </p:nvSpPr>
        <p:spPr>
          <a:xfrm>
            <a:off x="806450" y="1233488"/>
            <a:ext cx="7723188" cy="4530725"/>
          </a:xfrm>
        </p:spPr>
        <p:txBody>
          <a:bodyPr/>
          <a:lstStyle/>
          <a:p>
            <a:r>
              <a:rPr lang="en-US" smtClean="0"/>
              <a:t>To describe the services an operating system provides to users, processes, and other systems</a:t>
            </a:r>
          </a:p>
          <a:p>
            <a:endParaRPr lang="en-US" smtClean="0"/>
          </a:p>
          <a:p>
            <a:r>
              <a:rPr lang="en-US" smtClean="0"/>
              <a:t>To discuss the various ways of structuring an operating system</a:t>
            </a:r>
          </a:p>
          <a:p>
            <a:endParaRPr lang="en-US" smtClean="0"/>
          </a:p>
          <a:p>
            <a:r>
              <a:rPr lang="en-US" smtClean="0"/>
              <a:t>To explain how operating systems are installed and customized and how they boot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957263" y="277813"/>
            <a:ext cx="8229600" cy="576262"/>
          </a:xfrm>
        </p:spPr>
        <p:txBody>
          <a:bodyPr/>
          <a:lstStyle/>
          <a:p>
            <a:pPr eaLnBrk="1" hangingPunct="1"/>
            <a:r>
              <a:rPr lang="en-US" smtClean="0"/>
              <a:t>FreeBSD Running Multiple Programs</a:t>
            </a:r>
          </a:p>
        </p:txBody>
      </p:sp>
      <p:pic>
        <p:nvPicPr>
          <p:cNvPr id="28675" name="Picture 3"/>
          <p:cNvPicPr>
            <a:picLocks noChangeAspect="1" noChangeArrowheads="1"/>
          </p:cNvPicPr>
          <p:nvPr/>
        </p:nvPicPr>
        <p:blipFill>
          <a:blip r:embed="rId3"/>
          <a:srcRect l="31691" t="500" r="31691" b="500"/>
          <a:stretch>
            <a:fillRect/>
          </a:stretch>
        </p:blipFill>
        <p:spPr bwMode="auto">
          <a:xfrm>
            <a:off x="3533775" y="1468438"/>
            <a:ext cx="2305050" cy="4676775"/>
          </a:xfrm>
          <a:prstGeom prst="rect">
            <a:avLst/>
          </a:prstGeom>
          <a:noFill/>
          <a:ln w="38100" cmpd="dbl">
            <a:solidFill>
              <a:schemeClr val="bg1"/>
            </a:solid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System Programs</a:t>
            </a:r>
          </a:p>
        </p:txBody>
      </p:sp>
      <p:sp>
        <p:nvSpPr>
          <p:cNvPr id="29699" name="Rectangle 3"/>
          <p:cNvSpPr>
            <a:spLocks noGrp="1" noChangeArrowheads="1"/>
          </p:cNvSpPr>
          <p:nvPr>
            <p:ph idx="1"/>
          </p:nvPr>
        </p:nvSpPr>
        <p:spPr>
          <a:xfrm>
            <a:off x="698500" y="1295400"/>
            <a:ext cx="7326313" cy="4683125"/>
          </a:xfrm>
        </p:spPr>
        <p:txBody>
          <a:bodyPr/>
          <a:lstStyle/>
          <a:p>
            <a:r>
              <a:rPr lang="en-US" smtClean="0"/>
              <a:t>System programs provide a convenient environment for program development and execution.  They can be divided into:</a:t>
            </a:r>
          </a:p>
          <a:p>
            <a:pPr lvl="1"/>
            <a:r>
              <a:rPr lang="en-US" smtClean="0"/>
              <a:t>File manipulation </a:t>
            </a:r>
          </a:p>
          <a:p>
            <a:pPr lvl="1"/>
            <a:r>
              <a:rPr lang="en-US" smtClean="0"/>
              <a:t>Status information</a:t>
            </a:r>
          </a:p>
          <a:p>
            <a:pPr lvl="1"/>
            <a:r>
              <a:rPr lang="en-US" smtClean="0"/>
              <a:t>File modification</a:t>
            </a:r>
          </a:p>
          <a:p>
            <a:pPr lvl="1"/>
            <a:r>
              <a:rPr lang="en-US" smtClean="0"/>
              <a:t>Programming language support</a:t>
            </a:r>
          </a:p>
          <a:p>
            <a:pPr lvl="1"/>
            <a:r>
              <a:rPr lang="en-US" smtClean="0"/>
              <a:t>Program loading and execution</a:t>
            </a:r>
          </a:p>
          <a:p>
            <a:pPr lvl="1"/>
            <a:r>
              <a:rPr lang="en-US" smtClean="0"/>
              <a:t>Communications</a:t>
            </a:r>
          </a:p>
          <a:p>
            <a:pPr lvl="1"/>
            <a:r>
              <a:rPr lang="en-US" smtClean="0"/>
              <a:t>Application programs</a:t>
            </a:r>
          </a:p>
          <a:p>
            <a:pPr lvl="1"/>
            <a:endParaRPr lang="en-US" smtClean="0"/>
          </a:p>
          <a:p>
            <a:r>
              <a:rPr lang="en-US" smtClean="0"/>
              <a:t>Most users’ view of the operation system is defined by system programs, not the actual system calls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t>System Programs</a:t>
            </a:r>
          </a:p>
        </p:txBody>
      </p:sp>
      <p:sp>
        <p:nvSpPr>
          <p:cNvPr id="30723" name="Rectangle 3"/>
          <p:cNvSpPr>
            <a:spLocks noGrp="1" noChangeArrowheads="1"/>
          </p:cNvSpPr>
          <p:nvPr>
            <p:ph idx="1"/>
          </p:nvPr>
        </p:nvSpPr>
        <p:spPr>
          <a:xfrm>
            <a:off x="806450" y="1233488"/>
            <a:ext cx="7685088" cy="5027612"/>
          </a:xfrm>
          <a:noFill/>
        </p:spPr>
        <p:txBody>
          <a:bodyPr/>
          <a:lstStyle/>
          <a:p>
            <a:pPr>
              <a:lnSpc>
                <a:spcPct val="90000"/>
              </a:lnSpc>
            </a:pPr>
            <a:r>
              <a:rPr lang="en-US" smtClean="0"/>
              <a:t>Provide a convenient environment for program development and execution</a:t>
            </a:r>
          </a:p>
          <a:p>
            <a:pPr lvl="1">
              <a:lnSpc>
                <a:spcPct val="90000"/>
              </a:lnSpc>
            </a:pPr>
            <a:r>
              <a:rPr lang="en-US" smtClean="0"/>
              <a:t>Some of them are simply user interfaces to system calls; others are considerably more complex</a:t>
            </a:r>
          </a:p>
          <a:p>
            <a:pPr lvl="1">
              <a:lnSpc>
                <a:spcPct val="90000"/>
              </a:lnSpc>
            </a:pPr>
            <a:endParaRPr lang="en-US" sz="800" smtClean="0"/>
          </a:p>
          <a:p>
            <a:pPr>
              <a:lnSpc>
                <a:spcPct val="90000"/>
              </a:lnSpc>
            </a:pPr>
            <a:r>
              <a:rPr lang="en-US" b="1" smtClean="0"/>
              <a:t>File management </a:t>
            </a:r>
            <a:r>
              <a:rPr lang="en-US" smtClean="0"/>
              <a:t>- Create, delete, copy, rename, print, dump, list, and generally manipulate files and directories</a:t>
            </a:r>
          </a:p>
          <a:p>
            <a:pPr>
              <a:lnSpc>
                <a:spcPct val="90000"/>
              </a:lnSpc>
            </a:pPr>
            <a:endParaRPr lang="en-US" sz="800" smtClean="0"/>
          </a:p>
          <a:p>
            <a:pPr>
              <a:lnSpc>
                <a:spcPct val="90000"/>
              </a:lnSpc>
            </a:pPr>
            <a:r>
              <a:rPr lang="en-US" b="1" smtClean="0"/>
              <a:t>Status information</a:t>
            </a:r>
          </a:p>
          <a:p>
            <a:pPr lvl="1">
              <a:lnSpc>
                <a:spcPct val="90000"/>
              </a:lnSpc>
            </a:pPr>
            <a:r>
              <a:rPr lang="en-US" smtClean="0"/>
              <a:t>Some ask the system for info - date, time, amount of available memory, disk space, number of users</a:t>
            </a:r>
          </a:p>
          <a:p>
            <a:pPr lvl="1">
              <a:lnSpc>
                <a:spcPct val="90000"/>
              </a:lnSpc>
            </a:pPr>
            <a:r>
              <a:rPr lang="en-US" smtClean="0"/>
              <a:t>Others provide detailed performance, logging, and debugging information</a:t>
            </a:r>
          </a:p>
          <a:p>
            <a:pPr lvl="1">
              <a:lnSpc>
                <a:spcPct val="90000"/>
              </a:lnSpc>
            </a:pPr>
            <a:r>
              <a:rPr lang="en-US" smtClean="0"/>
              <a:t>Typically, these programs format and print the output to the terminal or other output devices</a:t>
            </a:r>
          </a:p>
          <a:p>
            <a:pPr lvl="1">
              <a:lnSpc>
                <a:spcPct val="90000"/>
              </a:lnSpc>
            </a:pPr>
            <a:r>
              <a:rPr lang="en-US" smtClean="0"/>
              <a:t>Some systems implement  a registry - used to store and retrieve configuration information</a:t>
            </a:r>
          </a:p>
          <a:p>
            <a:pPr>
              <a:lnSpc>
                <a:spcPct val="90000"/>
              </a:lnSpc>
              <a:buFont typeface="Monotype Sorts" charset="2"/>
              <a:buNone/>
            </a:pPr>
            <a:endParaRPr lang="en-US"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019175" y="277813"/>
            <a:ext cx="7667625" cy="576262"/>
          </a:xfrm>
        </p:spPr>
        <p:txBody>
          <a:bodyPr/>
          <a:lstStyle/>
          <a:p>
            <a:pPr eaLnBrk="1" hangingPunct="1"/>
            <a:r>
              <a:rPr lang="en-US" smtClean="0"/>
              <a:t>System Programs (Cont.)</a:t>
            </a:r>
          </a:p>
        </p:txBody>
      </p:sp>
      <p:sp>
        <p:nvSpPr>
          <p:cNvPr id="31747" name="Rectangle 3"/>
          <p:cNvSpPr>
            <a:spLocks noGrp="1" noChangeArrowheads="1"/>
          </p:cNvSpPr>
          <p:nvPr>
            <p:ph idx="1"/>
          </p:nvPr>
        </p:nvSpPr>
        <p:spPr>
          <a:xfrm>
            <a:off x="806450" y="1233488"/>
            <a:ext cx="7675563" cy="5187950"/>
          </a:xfrm>
        </p:spPr>
        <p:txBody>
          <a:bodyPr/>
          <a:lstStyle/>
          <a:p>
            <a:pPr>
              <a:lnSpc>
                <a:spcPct val="90000"/>
              </a:lnSpc>
            </a:pPr>
            <a:r>
              <a:rPr lang="en-US" b="1" smtClean="0"/>
              <a:t>File modification</a:t>
            </a:r>
          </a:p>
          <a:p>
            <a:pPr lvl="1">
              <a:lnSpc>
                <a:spcPct val="90000"/>
              </a:lnSpc>
            </a:pPr>
            <a:r>
              <a:rPr lang="en-US" smtClean="0"/>
              <a:t>Text editors to create and modify files</a:t>
            </a:r>
          </a:p>
          <a:p>
            <a:pPr lvl="1">
              <a:lnSpc>
                <a:spcPct val="90000"/>
              </a:lnSpc>
            </a:pPr>
            <a:r>
              <a:rPr lang="en-US" smtClean="0"/>
              <a:t>Special commands to search contents of files or perform transformations of the text</a:t>
            </a:r>
          </a:p>
          <a:p>
            <a:pPr lvl="1">
              <a:lnSpc>
                <a:spcPct val="90000"/>
              </a:lnSpc>
            </a:pPr>
            <a:endParaRPr lang="en-US" sz="800" smtClean="0"/>
          </a:p>
          <a:p>
            <a:pPr>
              <a:lnSpc>
                <a:spcPct val="90000"/>
              </a:lnSpc>
            </a:pPr>
            <a:r>
              <a:rPr lang="en-US" b="1" smtClean="0"/>
              <a:t>Programming-language support </a:t>
            </a:r>
            <a:r>
              <a:rPr lang="en-US" smtClean="0"/>
              <a:t>- Compilers, assemblers, debuggers and interpreters sometimes provided</a:t>
            </a:r>
          </a:p>
          <a:p>
            <a:pPr>
              <a:lnSpc>
                <a:spcPct val="90000"/>
              </a:lnSpc>
            </a:pPr>
            <a:endParaRPr lang="en-US" sz="800" smtClean="0"/>
          </a:p>
          <a:p>
            <a:pPr>
              <a:lnSpc>
                <a:spcPct val="90000"/>
              </a:lnSpc>
            </a:pPr>
            <a:r>
              <a:rPr lang="en-US" b="1" smtClean="0"/>
              <a:t>Program loading and execution</a:t>
            </a:r>
            <a:r>
              <a:rPr lang="en-US" smtClean="0"/>
              <a:t>- Absolute loaders, relocatable loaders, linkage editors, and overlay-loaders, debugging systems for higher-level and machine language</a:t>
            </a:r>
          </a:p>
          <a:p>
            <a:pPr>
              <a:lnSpc>
                <a:spcPct val="90000"/>
              </a:lnSpc>
            </a:pPr>
            <a:endParaRPr lang="en-US" sz="800" smtClean="0"/>
          </a:p>
          <a:p>
            <a:pPr>
              <a:lnSpc>
                <a:spcPct val="90000"/>
              </a:lnSpc>
            </a:pPr>
            <a:r>
              <a:rPr lang="en-US" b="1" smtClean="0"/>
              <a:t>Communications</a:t>
            </a:r>
            <a:r>
              <a:rPr lang="en-US" smtClean="0"/>
              <a:t> - Provide the mechanism for creating virtual connections among processes, users, and computer systems</a:t>
            </a:r>
          </a:p>
          <a:p>
            <a:pPr lvl="1">
              <a:lnSpc>
                <a:spcPct val="90000"/>
              </a:lnSpc>
            </a:pPr>
            <a:r>
              <a:rPr lang="en-US" smtClean="0"/>
              <a:t>Allow users to send messages to one another’s screens, browse web pages, send electronic-mail messages, log in remotely, transfer files from one machine to another</a:t>
            </a:r>
          </a:p>
          <a:p>
            <a:pPr>
              <a:lnSpc>
                <a:spcPct val="90000"/>
              </a:lnSpc>
            </a:pPr>
            <a:endParaRPr lang="en-US"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026"/>
          <p:cNvSpPr>
            <a:spLocks noGrp="1" noChangeArrowheads="1"/>
          </p:cNvSpPr>
          <p:nvPr>
            <p:ph type="title"/>
          </p:nvPr>
        </p:nvSpPr>
        <p:spPr>
          <a:xfrm>
            <a:off x="889000" y="296863"/>
            <a:ext cx="7712075" cy="576262"/>
          </a:xfrm>
        </p:spPr>
        <p:txBody>
          <a:bodyPr>
            <a:normAutofit fontScale="90000"/>
          </a:bodyPr>
          <a:lstStyle/>
          <a:p>
            <a:pPr eaLnBrk="1" hangingPunct="1"/>
            <a:r>
              <a:rPr lang="en-US" sz="2800" smtClean="0"/>
              <a:t>Operating System Design </a:t>
            </a:r>
            <a:br>
              <a:rPr lang="en-US" sz="2800" smtClean="0"/>
            </a:br>
            <a:r>
              <a:rPr lang="en-US" sz="2800" smtClean="0"/>
              <a:t>and Implementation</a:t>
            </a:r>
          </a:p>
        </p:txBody>
      </p:sp>
      <p:sp>
        <p:nvSpPr>
          <p:cNvPr id="32771" name="Rectangle 1027"/>
          <p:cNvSpPr>
            <a:spLocks noGrp="1" noChangeArrowheads="1"/>
          </p:cNvSpPr>
          <p:nvPr>
            <p:ph idx="1"/>
          </p:nvPr>
        </p:nvSpPr>
        <p:spPr>
          <a:xfrm>
            <a:off x="806450" y="1233488"/>
            <a:ext cx="7685088" cy="5006975"/>
          </a:xfrm>
        </p:spPr>
        <p:txBody>
          <a:bodyPr/>
          <a:lstStyle/>
          <a:p>
            <a:r>
              <a:rPr lang="en-US" smtClean="0"/>
              <a:t>Design and Implementation of OS not “solvable”, but some approaches have proven successful</a:t>
            </a:r>
          </a:p>
          <a:p>
            <a:endParaRPr lang="en-US" sz="800" smtClean="0"/>
          </a:p>
          <a:p>
            <a:r>
              <a:rPr lang="en-US" smtClean="0"/>
              <a:t>Internal structure of different Operating Systems  can vary widely</a:t>
            </a:r>
          </a:p>
          <a:p>
            <a:endParaRPr lang="en-US" sz="800" smtClean="0"/>
          </a:p>
          <a:p>
            <a:r>
              <a:rPr lang="en-US" smtClean="0"/>
              <a:t>Start by defining goals and specifications </a:t>
            </a:r>
          </a:p>
          <a:p>
            <a:endParaRPr lang="en-US" sz="800" smtClean="0"/>
          </a:p>
          <a:p>
            <a:r>
              <a:rPr lang="en-US" smtClean="0"/>
              <a:t>Affected by choice of hardware, type of system</a:t>
            </a:r>
          </a:p>
          <a:p>
            <a:endParaRPr lang="en-US" sz="800" smtClean="0"/>
          </a:p>
          <a:p>
            <a:r>
              <a:rPr lang="en-US" i="1" smtClean="0"/>
              <a:t>User</a:t>
            </a:r>
            <a:r>
              <a:rPr lang="en-US" smtClean="0"/>
              <a:t> goals and </a:t>
            </a:r>
            <a:r>
              <a:rPr lang="en-US" i="1" smtClean="0"/>
              <a:t>System</a:t>
            </a:r>
            <a:r>
              <a:rPr lang="en-US" smtClean="0"/>
              <a:t> goals</a:t>
            </a:r>
          </a:p>
          <a:p>
            <a:pPr lvl="1"/>
            <a:r>
              <a:rPr lang="en-US" smtClean="0"/>
              <a:t>User goals – operating system should be convenient to use, easy to learn, reliable, safe, and fast</a:t>
            </a:r>
          </a:p>
          <a:p>
            <a:pPr lvl="1"/>
            <a:r>
              <a:rPr lang="en-US" smtClean="0"/>
              <a:t>System goals – operating system should be easy to design, implement, and maintain, as well as flexible, reliable, error-free, and efficient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838200" y="296863"/>
            <a:ext cx="8229600" cy="576262"/>
          </a:xfrm>
        </p:spPr>
        <p:txBody>
          <a:bodyPr>
            <a:normAutofit fontScale="90000"/>
          </a:bodyPr>
          <a:lstStyle/>
          <a:p>
            <a:pPr eaLnBrk="1" hangingPunct="1"/>
            <a:r>
              <a:rPr lang="en-US" sz="2800" smtClean="0"/>
              <a:t>Operating System Design and </a:t>
            </a:r>
            <a:br>
              <a:rPr lang="en-US" sz="2800" smtClean="0"/>
            </a:br>
            <a:r>
              <a:rPr lang="en-US" sz="2800" smtClean="0"/>
              <a:t>Implementation (Cont.)</a:t>
            </a:r>
          </a:p>
        </p:txBody>
      </p:sp>
      <p:sp>
        <p:nvSpPr>
          <p:cNvPr id="33795" name="Rectangle 3"/>
          <p:cNvSpPr>
            <a:spLocks noGrp="1" noChangeArrowheads="1"/>
          </p:cNvSpPr>
          <p:nvPr>
            <p:ph idx="1"/>
          </p:nvPr>
        </p:nvSpPr>
        <p:spPr>
          <a:xfrm>
            <a:off x="806450" y="1233488"/>
            <a:ext cx="7713663" cy="4530725"/>
          </a:xfrm>
        </p:spPr>
        <p:txBody>
          <a:bodyPr/>
          <a:lstStyle/>
          <a:p>
            <a:r>
              <a:rPr lang="en-US" smtClean="0"/>
              <a:t>Important principle to separate</a:t>
            </a:r>
          </a:p>
          <a:p>
            <a:pPr>
              <a:buFont typeface="Monotype Sorts" charset="2"/>
              <a:buNone/>
            </a:pPr>
            <a:r>
              <a:rPr lang="en-US" b="1" smtClean="0"/>
              <a:t>	Policy:   </a:t>
            </a:r>
            <a:r>
              <a:rPr lang="en-US" smtClean="0"/>
              <a:t>What will be done?</a:t>
            </a:r>
            <a:r>
              <a:rPr lang="en-US" b="1" smtClean="0"/>
              <a:t> </a:t>
            </a:r>
            <a:br>
              <a:rPr lang="en-US" b="1" smtClean="0"/>
            </a:br>
            <a:r>
              <a:rPr lang="en-US" b="1" smtClean="0"/>
              <a:t>Mechanism:  </a:t>
            </a:r>
            <a:r>
              <a:rPr lang="en-US" smtClean="0"/>
              <a:t>How to do it?</a:t>
            </a:r>
          </a:p>
          <a:p>
            <a:pPr>
              <a:buFont typeface="Monotype Sorts" charset="2"/>
              <a:buNone/>
            </a:pPr>
            <a:endParaRPr lang="en-US" smtClean="0"/>
          </a:p>
          <a:p>
            <a:r>
              <a:rPr lang="en-US" smtClean="0"/>
              <a:t>Mechanisms determine how to do something, policies decide what will be done</a:t>
            </a:r>
          </a:p>
          <a:p>
            <a:pPr lvl="1"/>
            <a:r>
              <a:rPr lang="en-US" smtClean="0"/>
              <a:t>The separation of policy from mechanism is a very important principle, it allows maximum flexibility if policy decisions are to be changed later</a:t>
            </a:r>
          </a:p>
          <a:p>
            <a:pPr>
              <a:buFont typeface="Monotype Sorts" charset="2"/>
              <a:buNone/>
            </a:pPr>
            <a:endParaRPr lang="en-US" smtClean="0"/>
          </a:p>
          <a:p>
            <a:pPr>
              <a:buFont typeface="Monotype Sorts" charset="2"/>
              <a:buNone/>
            </a:pPr>
            <a:endParaRPr lang="en-US"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mtClean="0"/>
              <a:t>Simple Structure </a:t>
            </a:r>
            <a:endParaRPr lang="en-US" sz="2400" smtClean="0"/>
          </a:p>
        </p:txBody>
      </p:sp>
      <p:sp>
        <p:nvSpPr>
          <p:cNvPr id="34819" name="Rectangle 3"/>
          <p:cNvSpPr>
            <a:spLocks noGrp="1" noChangeArrowheads="1"/>
          </p:cNvSpPr>
          <p:nvPr>
            <p:ph idx="1"/>
          </p:nvPr>
        </p:nvSpPr>
        <p:spPr/>
        <p:txBody>
          <a:bodyPr>
            <a:normAutofit/>
          </a:bodyPr>
          <a:lstStyle/>
          <a:p>
            <a:r>
              <a:rPr lang="en-US" sz="3200" dirty="0" smtClean="0"/>
              <a:t>MS-DOS – written to provide the most functionality in the least space</a:t>
            </a:r>
          </a:p>
          <a:p>
            <a:pPr lvl="1"/>
            <a:r>
              <a:rPr lang="en-US" sz="2800" dirty="0" smtClean="0"/>
              <a:t>Not divided into modules</a:t>
            </a:r>
          </a:p>
          <a:p>
            <a:pPr lvl="1"/>
            <a:r>
              <a:rPr lang="en-US" sz="2800" dirty="0" smtClean="0"/>
              <a:t>Although MS-DOS has some structure, its interfaces and levels of functionality are not well separated</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mtClean="0"/>
              <a:t>MS-DOS Layer Structure</a:t>
            </a:r>
          </a:p>
        </p:txBody>
      </p:sp>
      <p:pic>
        <p:nvPicPr>
          <p:cNvPr id="35843" name="Picture 6" descr="2"/>
          <p:cNvPicPr>
            <a:picLocks noChangeAspect="1" noChangeArrowheads="1"/>
          </p:cNvPicPr>
          <p:nvPr/>
        </p:nvPicPr>
        <p:blipFill>
          <a:blip r:embed="rId3"/>
          <a:srcRect/>
          <a:stretch>
            <a:fillRect/>
          </a:stretch>
        </p:blipFill>
        <p:spPr bwMode="auto">
          <a:xfrm>
            <a:off x="2401888" y="1274763"/>
            <a:ext cx="4500562" cy="43291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14411" y="0"/>
            <a:ext cx="7472363" cy="6986528"/>
          </a:xfrm>
          <a:prstGeom prst="rect">
            <a:avLst/>
          </a:prstGeom>
        </p:spPr>
        <p:txBody>
          <a:bodyPr wrap="square">
            <a:spAutoFit/>
          </a:bodyPr>
          <a:lstStyle/>
          <a:p>
            <a:pPr marL="457200" indent="-457200">
              <a:buFont typeface="Arial" panose="020B0604020202020204" pitchFamily="34" charset="0"/>
              <a:buChar char="•"/>
            </a:pPr>
            <a:r>
              <a:rPr lang="en-US" sz="2800" dirty="0">
                <a:solidFill>
                  <a:srgbClr val="000000"/>
                </a:solidFill>
                <a:latin typeface="Times New Roman" panose="02020603050405020304" pitchFamily="18" charset="0"/>
              </a:rPr>
              <a:t>When DOS was originally written its developers had no idea how big and important it would eventually become. </a:t>
            </a:r>
            <a:endParaRPr lang="en-US" sz="2800" dirty="0" smtClean="0">
              <a:solidFill>
                <a:srgbClr val="000000"/>
              </a:solidFill>
              <a:latin typeface="Times New Roman" panose="02020603050405020304" pitchFamily="18" charset="0"/>
            </a:endParaRPr>
          </a:p>
          <a:p>
            <a:endParaRPr lang="en-US" sz="2800" dirty="0">
              <a:solidFill>
                <a:srgbClr val="000000"/>
              </a:solidFill>
              <a:latin typeface="Times New Roman" panose="02020603050405020304" pitchFamily="18" charset="0"/>
            </a:endParaRPr>
          </a:p>
          <a:p>
            <a:pPr marL="457200" indent="-457200">
              <a:buFont typeface="Arial" panose="020B0604020202020204" pitchFamily="34" charset="0"/>
              <a:buChar char="•"/>
            </a:pPr>
            <a:r>
              <a:rPr lang="en-US" sz="2800" dirty="0" smtClean="0">
                <a:solidFill>
                  <a:srgbClr val="000000"/>
                </a:solidFill>
                <a:latin typeface="Times New Roman" panose="02020603050405020304" pitchFamily="18" charset="0"/>
              </a:rPr>
              <a:t>It </a:t>
            </a:r>
            <a:r>
              <a:rPr lang="en-US" sz="2800" dirty="0">
                <a:solidFill>
                  <a:srgbClr val="000000"/>
                </a:solidFill>
                <a:latin typeface="Times New Roman" panose="02020603050405020304" pitchFamily="18" charset="0"/>
              </a:rPr>
              <a:t>was written by a few programmers in a relatively short amount of time, without the benefit of modern software engineering techniques, and then gradually grew over time to exceed its original expectations</a:t>
            </a:r>
            <a:r>
              <a:rPr lang="en-US" sz="2800" dirty="0" smtClean="0">
                <a:solidFill>
                  <a:srgbClr val="000000"/>
                </a:solidFill>
                <a:latin typeface="Times New Roman" panose="02020603050405020304" pitchFamily="18" charset="0"/>
              </a:rPr>
              <a:t>.</a:t>
            </a:r>
          </a:p>
          <a:p>
            <a:pPr marL="457200" indent="-457200">
              <a:buFont typeface="Arial" panose="020B0604020202020204" pitchFamily="34" charset="0"/>
              <a:buChar char="•"/>
            </a:pPr>
            <a:r>
              <a:rPr lang="en-US" sz="2800" dirty="0" smtClean="0">
                <a:solidFill>
                  <a:srgbClr val="000000"/>
                </a:solidFill>
                <a:latin typeface="Times New Roman" panose="02020603050405020304" pitchFamily="18" charset="0"/>
              </a:rPr>
              <a:t> </a:t>
            </a:r>
            <a:r>
              <a:rPr lang="en-US" sz="2800" dirty="0">
                <a:solidFill>
                  <a:srgbClr val="000000"/>
                </a:solidFill>
                <a:latin typeface="Times New Roman" panose="02020603050405020304" pitchFamily="18" charset="0"/>
              </a:rPr>
              <a:t>It does not break the system into subsystems, and has no distinction between user and kernel modes, allowing all programs direct access to the underlying hardware. ( Note that user versus kernel mode was not supported by the 8088 chip set anyway, so that really wasn't an option back then. )</a:t>
            </a:r>
            <a:endParaRPr lang="en-US" sz="2800" dirty="0"/>
          </a:p>
        </p:txBody>
      </p:sp>
    </p:spTree>
    <p:extLst>
      <p:ext uri="{BB962C8B-B14F-4D97-AF65-F5344CB8AC3E}">
        <p14:creationId xmlns:p14="http://schemas.microsoft.com/office/powerpoint/2010/main" val="250324590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5" y="2236789"/>
            <a:ext cx="7886700" cy="1325563"/>
          </a:xfrm>
        </p:spPr>
        <p:txBody>
          <a:bodyPr>
            <a:normAutofit fontScale="90000"/>
          </a:bodyPr>
          <a:lstStyle/>
          <a:p>
            <a:r>
              <a:rPr lang="en-US" dirty="0"/>
              <a:t>Regarding </a:t>
            </a:r>
            <a:r>
              <a:rPr lang="en-US" dirty="0">
                <a:hlinkClick r:id="rId2" tooltip="Computer"/>
              </a:rPr>
              <a:t>computers</a:t>
            </a:r>
            <a:r>
              <a:rPr lang="en-US" dirty="0"/>
              <a:t>, a </a:t>
            </a:r>
            <a:r>
              <a:rPr lang="en-US" b="1" dirty="0"/>
              <a:t>terminate-and-stay-resident program</a:t>
            </a:r>
            <a:r>
              <a:rPr lang="en-US" dirty="0"/>
              <a:t> (commonly referred to by the </a:t>
            </a:r>
            <a:r>
              <a:rPr lang="en-US" dirty="0">
                <a:hlinkClick r:id="rId3" tooltip="Acronym"/>
              </a:rPr>
              <a:t>initialism</a:t>
            </a:r>
            <a:r>
              <a:rPr lang="en-US" dirty="0"/>
              <a:t> </a:t>
            </a:r>
            <a:r>
              <a:rPr lang="en-US" b="1" dirty="0"/>
              <a:t>TSR</a:t>
            </a:r>
            <a:r>
              <a:rPr lang="en-US" dirty="0"/>
              <a:t>) is a </a:t>
            </a:r>
            <a:r>
              <a:rPr lang="en-US" dirty="0">
                <a:hlinkClick r:id="rId4" tooltip="Computer program"/>
              </a:rPr>
              <a:t>computer program</a:t>
            </a:r>
            <a:r>
              <a:rPr lang="en-US" dirty="0"/>
              <a:t> that uses a </a:t>
            </a:r>
            <a:r>
              <a:rPr lang="en-US" dirty="0">
                <a:hlinkClick r:id="rId5" tooltip="System call"/>
              </a:rPr>
              <a:t>system call</a:t>
            </a:r>
            <a:r>
              <a:rPr lang="en-US" dirty="0"/>
              <a:t> in </a:t>
            </a:r>
            <a:r>
              <a:rPr lang="en-US" dirty="0">
                <a:hlinkClick r:id="rId6" tooltip="DOS"/>
              </a:rPr>
              <a:t>DOS</a:t>
            </a:r>
            <a:r>
              <a:rPr lang="en-US" dirty="0"/>
              <a:t> to return control of the computer to the operating system, as though the program has quit, but stays resident in </a:t>
            </a:r>
            <a:r>
              <a:rPr lang="en-US" dirty="0">
                <a:hlinkClick r:id="rId7" tooltip="Computer memory"/>
              </a:rPr>
              <a:t>computer memory</a:t>
            </a:r>
            <a:r>
              <a:rPr lang="en-US" dirty="0"/>
              <a:t> so it can be reactivated by a hardware or software </a:t>
            </a:r>
            <a:r>
              <a:rPr lang="en-US" dirty="0">
                <a:hlinkClick r:id="rId8" tooltip="Interrupt"/>
              </a:rPr>
              <a:t>interrupt</a:t>
            </a:r>
            <a:r>
              <a:rPr lang="en-US" dirty="0"/>
              <a:t>.</a:t>
            </a:r>
            <a:r>
              <a:rPr lang="en-US" baseline="30000" dirty="0">
                <a:hlinkClick r:id="rId9"/>
              </a:rPr>
              <a:t>[1]</a:t>
            </a:r>
            <a:r>
              <a:rPr lang="en-US" dirty="0"/>
              <a:t> This technique partially overcame DOS's limitation of executing only one program, or </a:t>
            </a:r>
            <a:r>
              <a:rPr lang="en-US" dirty="0">
                <a:hlinkClick r:id="rId10" tooltip="Task (computing)"/>
              </a:rPr>
              <a:t>task</a:t>
            </a:r>
            <a:r>
              <a:rPr lang="en-US" dirty="0"/>
              <a:t>, at a time. TSR is unique to DOS and not used in Windows.</a:t>
            </a:r>
          </a:p>
        </p:txBody>
      </p:sp>
    </p:spTree>
    <p:extLst>
      <p:ext uri="{BB962C8B-B14F-4D97-AF65-F5344CB8AC3E}">
        <p14:creationId xmlns:p14="http://schemas.microsoft.com/office/powerpoint/2010/main" val="5068449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050925" y="277813"/>
            <a:ext cx="7635875" cy="576262"/>
          </a:xfrm>
        </p:spPr>
        <p:txBody>
          <a:bodyPr/>
          <a:lstStyle/>
          <a:p>
            <a:pPr eaLnBrk="1" hangingPunct="1"/>
            <a:r>
              <a:rPr lang="en-US" smtClean="0"/>
              <a:t>Operating System Services</a:t>
            </a:r>
          </a:p>
        </p:txBody>
      </p:sp>
      <p:sp>
        <p:nvSpPr>
          <p:cNvPr id="6147" name="Rectangle 3"/>
          <p:cNvSpPr>
            <a:spLocks noGrp="1" noChangeArrowheads="1"/>
          </p:cNvSpPr>
          <p:nvPr>
            <p:ph idx="1"/>
          </p:nvPr>
        </p:nvSpPr>
        <p:spPr>
          <a:xfrm>
            <a:off x="641350" y="1238250"/>
            <a:ext cx="7850188" cy="4865688"/>
          </a:xfrm>
          <a:noFill/>
        </p:spPr>
        <p:txBody>
          <a:bodyPr/>
          <a:lstStyle/>
          <a:p>
            <a:r>
              <a:rPr lang="en-US" sz="1600" smtClean="0"/>
              <a:t>Operating systems provide an environment for execution of programs and services to programs and users</a:t>
            </a:r>
          </a:p>
          <a:p>
            <a:r>
              <a:rPr lang="en-US" sz="1600" smtClean="0"/>
              <a:t>One set of operating-system services provides functions that are helpful to the user:</a:t>
            </a:r>
          </a:p>
          <a:p>
            <a:pPr lvl="1"/>
            <a:r>
              <a:rPr lang="en-US" sz="1600" b="1" smtClean="0"/>
              <a:t>User interface </a:t>
            </a:r>
            <a:r>
              <a:rPr lang="en-US" sz="1600" smtClean="0"/>
              <a:t>- Almost all operating systems have a user interface (UI).</a:t>
            </a:r>
          </a:p>
          <a:p>
            <a:pPr lvl="2"/>
            <a:r>
              <a:rPr lang="en-US" sz="1600" smtClean="0"/>
              <a:t>Varies between </a:t>
            </a:r>
            <a:r>
              <a:rPr lang="en-US" sz="1600" b="1" smtClean="0">
                <a:solidFill>
                  <a:srgbClr val="3366FF"/>
                </a:solidFill>
              </a:rPr>
              <a:t>Command-Line (CLI)</a:t>
            </a:r>
            <a:r>
              <a:rPr lang="en-US" sz="1600" smtClean="0"/>
              <a:t>, </a:t>
            </a:r>
            <a:r>
              <a:rPr lang="en-US" sz="1600" b="1" smtClean="0">
                <a:solidFill>
                  <a:srgbClr val="3366FF"/>
                </a:solidFill>
              </a:rPr>
              <a:t>Graphics User Interface (GUI)</a:t>
            </a:r>
            <a:r>
              <a:rPr lang="en-US" sz="1600" smtClean="0"/>
              <a:t>,</a:t>
            </a:r>
            <a:r>
              <a:rPr lang="en-US" sz="1600" b="1" smtClean="0">
                <a:solidFill>
                  <a:srgbClr val="3366FF"/>
                </a:solidFill>
              </a:rPr>
              <a:t> Batch</a:t>
            </a:r>
          </a:p>
          <a:p>
            <a:pPr lvl="1"/>
            <a:r>
              <a:rPr lang="en-US" sz="1600" b="1" smtClean="0"/>
              <a:t>Program execution </a:t>
            </a:r>
            <a:r>
              <a:rPr lang="en-US" sz="1600" smtClean="0"/>
              <a:t>- The system must be able to load a program into memory and to run that program, end execution, either normally or abnormally (indicating error)</a:t>
            </a:r>
          </a:p>
          <a:p>
            <a:pPr lvl="1"/>
            <a:r>
              <a:rPr lang="en-US" sz="1600" b="1" smtClean="0"/>
              <a:t>I/O operations </a:t>
            </a:r>
            <a:r>
              <a:rPr lang="en-US" sz="1600" smtClean="0"/>
              <a:t>-  A running program may require I/O, which may involve a file or an I/O device</a:t>
            </a:r>
          </a:p>
          <a:p>
            <a:pPr lvl="1"/>
            <a:r>
              <a:rPr lang="en-US" sz="1600" b="1" smtClean="0"/>
              <a:t>File-system manipulation </a:t>
            </a:r>
            <a:r>
              <a:rPr lang="en-US" sz="1600" smtClean="0"/>
              <a:t>-  The file system is of particular interest. Programs need to read and write files and directories, create and delete them, search them, list file Information, permission management.</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mtClean="0"/>
              <a:t>Layered Approach</a:t>
            </a:r>
          </a:p>
        </p:txBody>
      </p:sp>
      <p:sp>
        <p:nvSpPr>
          <p:cNvPr id="36867" name="Rectangle 3"/>
          <p:cNvSpPr>
            <a:spLocks noGrp="1" noChangeArrowheads="1"/>
          </p:cNvSpPr>
          <p:nvPr>
            <p:ph idx="1"/>
          </p:nvPr>
        </p:nvSpPr>
        <p:spPr>
          <a:xfrm>
            <a:off x="806450" y="1233488"/>
            <a:ext cx="7645400" cy="4530725"/>
          </a:xfrm>
        </p:spPr>
        <p:txBody>
          <a:bodyPr/>
          <a:lstStyle/>
          <a:p>
            <a:r>
              <a:rPr lang="en-US" smtClean="0"/>
              <a:t>The operating system is divided into a number of layers (levels), each built on top of lower layers.  The bottom layer (layer 0), is the hardware; the highest (layer N) is the user interface.</a:t>
            </a:r>
          </a:p>
          <a:p>
            <a:endParaRPr lang="en-US" smtClean="0"/>
          </a:p>
          <a:p>
            <a:r>
              <a:rPr lang="en-US" smtClean="0"/>
              <a:t>With modularity, layers are selected such that each uses functions (operations) and services of only lower-level layers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800100" y="292100"/>
            <a:ext cx="8229600" cy="576263"/>
          </a:xfrm>
        </p:spPr>
        <p:txBody>
          <a:bodyPr/>
          <a:lstStyle/>
          <a:p>
            <a:pPr eaLnBrk="1" hangingPunct="1"/>
            <a:r>
              <a:rPr lang="en-US" smtClean="0"/>
              <a:t>Traditional UNIX System Structure</a:t>
            </a:r>
          </a:p>
        </p:txBody>
      </p:sp>
      <p:pic>
        <p:nvPicPr>
          <p:cNvPr id="37891" name="Picture 4"/>
          <p:cNvPicPr>
            <a:picLocks noChangeAspect="1" noChangeArrowheads="1"/>
          </p:cNvPicPr>
          <p:nvPr/>
        </p:nvPicPr>
        <p:blipFill>
          <a:blip r:embed="rId3"/>
          <a:srcRect/>
          <a:stretch>
            <a:fillRect/>
          </a:stretch>
        </p:blipFill>
        <p:spPr bwMode="auto">
          <a:xfrm>
            <a:off x="877888" y="1558925"/>
            <a:ext cx="6923087" cy="4206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mtClean="0"/>
              <a:t>Layered Operating System</a:t>
            </a:r>
          </a:p>
        </p:txBody>
      </p:sp>
      <p:pic>
        <p:nvPicPr>
          <p:cNvPr id="39939" name="Picture 5"/>
          <p:cNvPicPr>
            <a:picLocks noChangeAspect="1" noChangeArrowheads="1"/>
          </p:cNvPicPr>
          <p:nvPr/>
        </p:nvPicPr>
        <p:blipFill>
          <a:blip r:embed="rId3"/>
          <a:srcRect/>
          <a:stretch>
            <a:fillRect/>
          </a:stretch>
        </p:blipFill>
        <p:spPr bwMode="auto">
          <a:xfrm>
            <a:off x="2339975" y="1257300"/>
            <a:ext cx="5133975" cy="510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0024" y="232619"/>
            <a:ext cx="8472489" cy="6001643"/>
          </a:xfrm>
          <a:prstGeom prst="rect">
            <a:avLst/>
          </a:prstGeom>
        </p:spPr>
        <p:txBody>
          <a:bodyPr wrap="square">
            <a:spAutoFit/>
          </a:bodyPr>
          <a:lstStyle/>
          <a:p>
            <a:pPr>
              <a:buFont typeface="Arial" panose="020B0604020202020204" pitchFamily="34" charset="0"/>
              <a:buChar char="•"/>
            </a:pPr>
            <a:r>
              <a:rPr lang="en-US" sz="2400" dirty="0">
                <a:solidFill>
                  <a:srgbClr val="000000"/>
                </a:solidFill>
                <a:latin typeface="Times New Roman" panose="02020603050405020304" pitchFamily="18" charset="0"/>
              </a:rPr>
              <a:t>Another approach is to break the OS into a number of smaller layers, each of which rests on the layer below it, and relies solely on the services provided by the next lower layer</a:t>
            </a:r>
            <a:r>
              <a:rPr lang="en-US" sz="2400" dirty="0" smtClean="0">
                <a:solidFill>
                  <a:srgbClr val="000000"/>
                </a:solidFill>
                <a:latin typeface="Times New Roman" panose="02020603050405020304" pitchFamily="18" charset="0"/>
              </a:rPr>
              <a:t>.</a:t>
            </a:r>
          </a:p>
          <a:p>
            <a:endParaRPr lang="en-US" sz="2400" dirty="0">
              <a:solidFill>
                <a:srgbClr val="000000"/>
              </a:solidFill>
              <a:latin typeface="Times New Roman" panose="02020603050405020304" pitchFamily="18" charset="0"/>
            </a:endParaRPr>
          </a:p>
          <a:p>
            <a:pPr>
              <a:buFont typeface="Arial" panose="020B0604020202020204" pitchFamily="34" charset="0"/>
              <a:buChar char="•"/>
            </a:pPr>
            <a:r>
              <a:rPr lang="en-US" sz="2400" dirty="0">
                <a:solidFill>
                  <a:srgbClr val="000000"/>
                </a:solidFill>
                <a:latin typeface="Times New Roman" panose="02020603050405020304" pitchFamily="18" charset="0"/>
              </a:rPr>
              <a:t>This approach allows each layer to be developed and debugged independently, with the assumption that all lower layers have already been debugged and are trusted to deliver proper services</a:t>
            </a:r>
            <a:r>
              <a:rPr lang="en-US" sz="2400" dirty="0" smtClean="0">
                <a:solidFill>
                  <a:srgbClr val="000000"/>
                </a:solidFill>
                <a:latin typeface="Times New Roman" panose="02020603050405020304" pitchFamily="18" charset="0"/>
              </a:rPr>
              <a:t>.</a:t>
            </a:r>
          </a:p>
          <a:p>
            <a:endParaRPr lang="en-US" sz="2400" dirty="0">
              <a:solidFill>
                <a:srgbClr val="000000"/>
              </a:solidFill>
              <a:latin typeface="Times New Roman" panose="02020603050405020304" pitchFamily="18" charset="0"/>
            </a:endParaRPr>
          </a:p>
          <a:p>
            <a:pPr>
              <a:buFont typeface="Arial" panose="020B0604020202020204" pitchFamily="34" charset="0"/>
              <a:buChar char="•"/>
            </a:pPr>
            <a:r>
              <a:rPr lang="en-US" sz="2400" dirty="0">
                <a:solidFill>
                  <a:srgbClr val="000000"/>
                </a:solidFill>
                <a:latin typeface="Times New Roman" panose="02020603050405020304" pitchFamily="18" charset="0"/>
              </a:rPr>
              <a:t>The problem is deciding what order in which to place the layers, as no layer can call upon the services of any higher layer, and so many chicken-and-egg situations may arise</a:t>
            </a:r>
            <a:r>
              <a:rPr lang="en-US" sz="2400" dirty="0" smtClean="0">
                <a:solidFill>
                  <a:srgbClr val="000000"/>
                </a:solidFill>
                <a:latin typeface="Times New Roman" panose="02020603050405020304" pitchFamily="18" charset="0"/>
              </a:rPr>
              <a:t>.</a:t>
            </a:r>
          </a:p>
          <a:p>
            <a:pPr>
              <a:buFont typeface="Arial" panose="020B0604020202020204" pitchFamily="34" charset="0"/>
              <a:buChar char="•"/>
            </a:pPr>
            <a:endParaRPr lang="en-US" sz="2400" dirty="0">
              <a:solidFill>
                <a:srgbClr val="000000"/>
              </a:solidFill>
              <a:latin typeface="Times New Roman" panose="02020603050405020304" pitchFamily="18" charset="0"/>
            </a:endParaRPr>
          </a:p>
          <a:p>
            <a:pPr>
              <a:buFont typeface="Arial" panose="020B0604020202020204" pitchFamily="34" charset="0"/>
              <a:buChar char="•"/>
            </a:pPr>
            <a:r>
              <a:rPr lang="en-US" sz="2400" dirty="0">
                <a:solidFill>
                  <a:srgbClr val="000000"/>
                </a:solidFill>
                <a:latin typeface="Times New Roman" panose="02020603050405020304" pitchFamily="18" charset="0"/>
              </a:rPr>
              <a:t>Layered approaches can also be less efficient, as a request for service from a higher layer has to filter through all lower layers before it reaches the HW, possibly with significant processing at each step.</a:t>
            </a:r>
            <a:endParaRPr lang="en-US" sz="2400" b="0" i="0"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19141737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066800" y="377825"/>
            <a:ext cx="6773863" cy="457200"/>
          </a:xfrm>
        </p:spPr>
        <p:txBody>
          <a:bodyPr>
            <a:normAutofit fontScale="90000"/>
          </a:bodyPr>
          <a:lstStyle/>
          <a:p>
            <a:pPr eaLnBrk="1" hangingPunct="1"/>
            <a:r>
              <a:rPr lang="en-US" smtClean="0"/>
              <a:t>UNIX</a:t>
            </a:r>
            <a:endParaRPr lang="en-US" sz="2400" smtClean="0"/>
          </a:p>
        </p:txBody>
      </p:sp>
      <p:sp>
        <p:nvSpPr>
          <p:cNvPr id="38915" name="Rectangle 3"/>
          <p:cNvSpPr>
            <a:spLocks noGrp="1" noChangeArrowheads="1"/>
          </p:cNvSpPr>
          <p:nvPr>
            <p:ph idx="1"/>
          </p:nvPr>
        </p:nvSpPr>
        <p:spPr>
          <a:xfrm>
            <a:off x="698500" y="1423988"/>
            <a:ext cx="7713663" cy="4073525"/>
          </a:xfrm>
        </p:spPr>
        <p:txBody>
          <a:bodyPr>
            <a:normAutofit fontScale="92500" lnSpcReduction="20000"/>
          </a:bodyPr>
          <a:lstStyle/>
          <a:p>
            <a:r>
              <a:rPr lang="en-US" sz="2800" dirty="0" smtClean="0"/>
              <a:t>UNIX – limited by hardware functionality, the original UNIX operating system had limited structuring.  The UNIX OS consists of two separable parts</a:t>
            </a:r>
          </a:p>
          <a:p>
            <a:pPr lvl="1"/>
            <a:r>
              <a:rPr lang="en-US" sz="2800" dirty="0"/>
              <a:t>Systems programs</a:t>
            </a:r>
          </a:p>
          <a:p>
            <a:pPr lvl="1"/>
            <a:r>
              <a:rPr lang="en-US" sz="2800" dirty="0"/>
              <a:t>The kernel</a:t>
            </a:r>
          </a:p>
          <a:p>
            <a:pPr lvl="2"/>
            <a:r>
              <a:rPr lang="en-US" sz="2800" dirty="0"/>
              <a:t>Consists of everything below the system-call interface and above the physical </a:t>
            </a:r>
            <a:r>
              <a:rPr lang="en-US" sz="2800" dirty="0" smtClean="0"/>
              <a:t>hardware</a:t>
            </a:r>
          </a:p>
          <a:p>
            <a:pPr marL="685800" lvl="2" indent="0">
              <a:buNone/>
            </a:pPr>
            <a:endParaRPr lang="en-US" sz="2800" dirty="0"/>
          </a:p>
          <a:p>
            <a:pPr lvl="2"/>
            <a:r>
              <a:rPr lang="en-US" sz="2800" dirty="0"/>
              <a:t>Provides the file system, CPU scheduling, memory management, and other operating-system functions; a large number of functions for one level</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smtClean="0"/>
              <a:t>Microkernel System Structure </a:t>
            </a:r>
            <a:endParaRPr lang="en-US" sz="2400" smtClean="0"/>
          </a:p>
        </p:txBody>
      </p:sp>
      <p:sp>
        <p:nvSpPr>
          <p:cNvPr id="40963" name="Rectangle 3"/>
          <p:cNvSpPr>
            <a:spLocks noGrp="1" noChangeArrowheads="1"/>
          </p:cNvSpPr>
          <p:nvPr>
            <p:ph idx="1"/>
          </p:nvPr>
        </p:nvSpPr>
        <p:spPr>
          <a:xfrm>
            <a:off x="806450" y="1233488"/>
            <a:ext cx="7588250" cy="4921250"/>
          </a:xfrm>
        </p:spPr>
        <p:txBody>
          <a:bodyPr/>
          <a:lstStyle/>
          <a:p>
            <a:r>
              <a:rPr lang="en-US" dirty="0" smtClean="0"/>
              <a:t>Moves as much from the kernel into “</a:t>
            </a:r>
            <a:r>
              <a:rPr lang="en-US" i="1" dirty="0" smtClean="0"/>
              <a:t>user</a:t>
            </a:r>
            <a:r>
              <a:rPr lang="en-US" dirty="0" smtClean="0"/>
              <a:t>” space</a:t>
            </a:r>
          </a:p>
          <a:p>
            <a:endParaRPr lang="en-US" sz="800" dirty="0" smtClean="0"/>
          </a:p>
          <a:p>
            <a:r>
              <a:rPr lang="en-US" dirty="0" smtClean="0"/>
              <a:t>Communication takes place between user modules using message passing</a:t>
            </a:r>
          </a:p>
          <a:p>
            <a:endParaRPr lang="en-US" sz="800" dirty="0" smtClean="0"/>
          </a:p>
          <a:p>
            <a:r>
              <a:rPr lang="en-US" dirty="0" smtClean="0"/>
              <a:t>Benefits:</a:t>
            </a:r>
          </a:p>
          <a:p>
            <a:pPr lvl="1"/>
            <a:r>
              <a:rPr lang="en-US" dirty="0" smtClean="0"/>
              <a:t>Easier to extend a microkernel</a:t>
            </a:r>
          </a:p>
          <a:p>
            <a:pPr lvl="1"/>
            <a:r>
              <a:rPr lang="en-US" dirty="0" smtClean="0"/>
              <a:t>Easier to port the operating system to new architectures</a:t>
            </a:r>
          </a:p>
          <a:p>
            <a:pPr lvl="1"/>
            <a:r>
              <a:rPr lang="en-US" dirty="0" smtClean="0"/>
              <a:t>More reliable (less code is running in kernel mode)</a:t>
            </a:r>
          </a:p>
          <a:p>
            <a:pPr lvl="1"/>
            <a:r>
              <a:rPr lang="en-US" dirty="0" smtClean="0"/>
              <a:t>More secure</a:t>
            </a:r>
          </a:p>
          <a:p>
            <a:pPr lvl="1"/>
            <a:endParaRPr lang="en-US" sz="800" dirty="0" smtClean="0"/>
          </a:p>
          <a:p>
            <a:r>
              <a:rPr lang="en-US" dirty="0" smtClean="0"/>
              <a:t>Detriments:</a:t>
            </a:r>
          </a:p>
          <a:p>
            <a:pPr lvl="1"/>
            <a:r>
              <a:rPr lang="en-US" dirty="0" smtClean="0"/>
              <a:t>Performance overhead of user space to kernel space communication</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4362" y="368300"/>
            <a:ext cx="7886700" cy="4351338"/>
          </a:xfrm>
        </p:spPr>
        <p:txBody>
          <a:bodyPr/>
          <a:lstStyle/>
          <a:p>
            <a:pPr fontAlgn="base"/>
            <a:r>
              <a:rPr lang="en-US" dirty="0"/>
              <a:t/>
            </a:r>
            <a:br>
              <a:rPr lang="en-US" dirty="0"/>
            </a:br>
            <a:r>
              <a:rPr lang="en-US" dirty="0"/>
              <a:t>The </a:t>
            </a:r>
            <a:r>
              <a:rPr lang="en-US" b="1" dirty="0"/>
              <a:t>main difference</a:t>
            </a:r>
            <a:r>
              <a:rPr lang="en-US" dirty="0"/>
              <a:t> between microkernel and monolithic kernel is that the </a:t>
            </a:r>
            <a:r>
              <a:rPr lang="en-US" b="1" dirty="0"/>
              <a:t>microkernel-based systems have OS services and kernel in separate address spaces while the monolithic kernel-based systems have OS services and kernel in the same address space.</a:t>
            </a:r>
            <a:endParaRPr lang="en-US" dirty="0"/>
          </a:p>
          <a:p>
            <a:pPr fontAlgn="base"/>
            <a:r>
              <a:rPr lang="en-US" dirty="0"/>
              <a:t>Microkernel and monolithic kernel are two types of kernels. </a:t>
            </a:r>
            <a:r>
              <a:rPr lang="en-US" dirty="0">
                <a:hlinkClick r:id="rId2"/>
              </a:rPr>
              <a:t>Kernel</a:t>
            </a:r>
            <a:r>
              <a:rPr lang="en-US" dirty="0"/>
              <a:t> is the core of the </a:t>
            </a:r>
            <a:r>
              <a:rPr lang="en-US" dirty="0">
                <a:hlinkClick r:id="rId3"/>
              </a:rPr>
              <a:t>operating system</a:t>
            </a:r>
            <a:r>
              <a:rPr lang="en-US" dirty="0"/>
              <a:t>. Therefore, there is a special memory area to store the critical code of the kernel. </a:t>
            </a:r>
            <a:endParaRPr lang="en-US" dirty="0" smtClean="0"/>
          </a:p>
          <a:p>
            <a:pPr fontAlgn="base"/>
            <a:endParaRPr lang="en-US" dirty="0"/>
          </a:p>
          <a:p>
            <a:pPr fontAlgn="base"/>
            <a:r>
              <a:rPr lang="en-US" dirty="0" smtClean="0"/>
              <a:t>The </a:t>
            </a:r>
            <a:r>
              <a:rPr lang="en-US" dirty="0"/>
              <a:t>kernel is an important component as it maintains the proper functioning of the entire system. It performs hardware and process management, file handling and many other tasks</a:t>
            </a:r>
          </a:p>
          <a:p>
            <a:endParaRPr lang="en-US" dirty="0"/>
          </a:p>
        </p:txBody>
      </p:sp>
    </p:spTree>
    <p:extLst>
      <p:ext uri="{BB962C8B-B14F-4D97-AF65-F5344CB8AC3E}">
        <p14:creationId xmlns:p14="http://schemas.microsoft.com/office/powerpoint/2010/main" val="236230145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28650" y="142875"/>
            <a:ext cx="6765244" cy="4514851"/>
          </a:xfrm>
          <a:prstGeom prst="rect">
            <a:avLst/>
          </a:prstGeom>
        </p:spPr>
      </p:pic>
    </p:spTree>
    <p:extLst>
      <p:ext uri="{BB962C8B-B14F-4D97-AF65-F5344CB8AC3E}">
        <p14:creationId xmlns:p14="http://schemas.microsoft.com/office/powerpoint/2010/main" val="63481955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01323" y="528638"/>
            <a:ext cx="6951939" cy="4510087"/>
          </a:xfrm>
          <a:prstGeom prst="rect">
            <a:avLst/>
          </a:prstGeom>
        </p:spPr>
      </p:pic>
    </p:spTree>
    <p:extLst>
      <p:ext uri="{BB962C8B-B14F-4D97-AF65-F5344CB8AC3E}">
        <p14:creationId xmlns:p14="http://schemas.microsoft.com/office/powerpoint/2010/main" val="406311674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38137" y="314325"/>
            <a:ext cx="7597346" cy="3400425"/>
          </a:xfrm>
          <a:prstGeom prst="rect">
            <a:avLst/>
          </a:prstGeom>
        </p:spPr>
      </p:pic>
    </p:spTree>
    <p:extLst>
      <p:ext uri="{BB962C8B-B14F-4D97-AF65-F5344CB8AC3E}">
        <p14:creationId xmlns:p14="http://schemas.microsoft.com/office/powerpoint/2010/main" val="15718346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814388" y="277813"/>
            <a:ext cx="8229600" cy="576262"/>
          </a:xfrm>
        </p:spPr>
        <p:txBody>
          <a:bodyPr/>
          <a:lstStyle/>
          <a:p>
            <a:pPr eaLnBrk="1" hangingPunct="1"/>
            <a:r>
              <a:rPr lang="en-US" smtClean="0"/>
              <a:t>A View of Operating System Services</a:t>
            </a:r>
          </a:p>
        </p:txBody>
      </p:sp>
      <p:pic>
        <p:nvPicPr>
          <p:cNvPr id="9219" name="Picture 4" descr="2"/>
          <p:cNvPicPr>
            <a:picLocks noChangeAspect="1" noChangeArrowheads="1"/>
          </p:cNvPicPr>
          <p:nvPr/>
        </p:nvPicPr>
        <p:blipFill>
          <a:blip r:embed="rId3"/>
          <a:srcRect/>
          <a:stretch>
            <a:fillRect/>
          </a:stretch>
        </p:blipFill>
        <p:spPr bwMode="auto">
          <a:xfrm>
            <a:off x="0" y="957264"/>
            <a:ext cx="8967306" cy="4476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21120" y="0"/>
            <a:ext cx="8132330" cy="5000625"/>
          </a:xfrm>
          <a:prstGeom prst="rect">
            <a:avLst/>
          </a:prstGeom>
        </p:spPr>
      </p:pic>
    </p:spTree>
    <p:extLst>
      <p:ext uri="{BB962C8B-B14F-4D97-AF65-F5344CB8AC3E}">
        <p14:creationId xmlns:p14="http://schemas.microsoft.com/office/powerpoint/2010/main" val="348320843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14325" y="1225689"/>
            <a:ext cx="8258175" cy="5632311"/>
          </a:xfrm>
          <a:prstGeom prst="rect">
            <a:avLst/>
          </a:prstGeom>
          <a:noFill/>
        </p:spPr>
        <p:txBody>
          <a:bodyPr wrap="square" rtlCol="0">
            <a:spAutoFit/>
          </a:bodyPr>
          <a:lstStyle/>
          <a:p>
            <a:pPr marL="285750" indent="-285750">
              <a:buFont typeface="Arial" panose="020B0604020202020204" pitchFamily="34" charset="0"/>
              <a:buChar char="•"/>
            </a:pPr>
            <a:r>
              <a:rPr lang="en-US" dirty="0"/>
              <a:t>The basic idea behind micro kernels is to remove all non-essential services from the kernel, and implement them as system applications instead, thereby making the kernel as small and efficient as possible</a:t>
            </a:r>
            <a:r>
              <a:rPr lang="en-US" dirty="0" smtClean="0"/>
              <a:t>.</a:t>
            </a:r>
          </a:p>
          <a:p>
            <a:pPr marL="285750" indent="-285750">
              <a:buFont typeface="Arial" panose="020B0604020202020204" pitchFamily="34" charset="0"/>
              <a:buChar char="•"/>
            </a:pPr>
            <a:r>
              <a:rPr lang="en-US" dirty="0"/>
              <a:t> </a:t>
            </a:r>
            <a:r>
              <a:rPr lang="en-US" dirty="0" smtClean="0"/>
              <a:t>Most </a:t>
            </a:r>
            <a:r>
              <a:rPr lang="en-US" dirty="0"/>
              <a:t>microkernels provide basic process and memory management, and message passing between other services, and not much more</a:t>
            </a:r>
            <a:r>
              <a:rPr lang="en-US" dirty="0" smtClean="0"/>
              <a:t>.</a:t>
            </a:r>
          </a:p>
          <a:p>
            <a:pPr marL="285750" indent="-285750">
              <a:buFont typeface="Arial" panose="020B0604020202020204" pitchFamily="34" charset="0"/>
              <a:buChar char="•"/>
            </a:pPr>
            <a:r>
              <a:rPr lang="en-US" dirty="0"/>
              <a:t> </a:t>
            </a:r>
            <a:r>
              <a:rPr lang="en-US" dirty="0" smtClean="0"/>
              <a:t>Security </a:t>
            </a:r>
            <a:r>
              <a:rPr lang="en-US" dirty="0"/>
              <a:t>and protection can be enhanced, as most services are performed in user mode, not kernel mode</a:t>
            </a:r>
            <a:r>
              <a:rPr lang="en-US" dirty="0" smtClean="0"/>
              <a:t>.</a:t>
            </a:r>
          </a:p>
          <a:p>
            <a:pPr marL="285750" indent="-285750">
              <a:buFont typeface="Arial" panose="020B0604020202020204" pitchFamily="34" charset="0"/>
              <a:buChar char="•"/>
            </a:pPr>
            <a:r>
              <a:rPr lang="en-US" dirty="0" smtClean="0"/>
              <a:t> System </a:t>
            </a:r>
            <a:r>
              <a:rPr lang="en-US" dirty="0"/>
              <a:t>expansion can also be easier, because it only involves adding more system applications, not rebuilding a new kernel</a:t>
            </a:r>
            <a:r>
              <a:rPr lang="en-US" dirty="0" smtClean="0"/>
              <a:t>.</a:t>
            </a:r>
          </a:p>
          <a:p>
            <a:pPr marL="285750" indent="-285750">
              <a:buFont typeface="Arial" panose="020B0604020202020204" pitchFamily="34" charset="0"/>
              <a:buChar char="•"/>
            </a:pPr>
            <a:r>
              <a:rPr lang="en-US" dirty="0"/>
              <a:t> </a:t>
            </a:r>
            <a:r>
              <a:rPr lang="en-US" dirty="0" smtClean="0"/>
              <a:t>Mach </a:t>
            </a:r>
            <a:r>
              <a:rPr lang="en-US" dirty="0"/>
              <a:t>was the first and most widely known microkernel, and now forms a major component of Mac OSX</a:t>
            </a:r>
            <a:r>
              <a:rPr lang="en-US" dirty="0" smtClean="0"/>
              <a:t>.</a:t>
            </a:r>
          </a:p>
          <a:p>
            <a:pPr marL="285750" indent="-285750">
              <a:buFont typeface="Arial" panose="020B0604020202020204" pitchFamily="34" charset="0"/>
              <a:buChar char="•"/>
            </a:pPr>
            <a:r>
              <a:rPr lang="en-US" dirty="0"/>
              <a:t> </a:t>
            </a:r>
            <a:r>
              <a:rPr lang="en-US" dirty="0" smtClean="0"/>
              <a:t>Windows </a:t>
            </a:r>
            <a:r>
              <a:rPr lang="en-US" dirty="0"/>
              <a:t>NT was originally microkernel, but suffered from performance problems relative to Windows 95. NT 4.0 improved performance by moving more services into the kernel, and now XP is back to being more monolithic</a:t>
            </a:r>
            <a:r>
              <a:rPr lang="en-US" dirty="0" smtClean="0"/>
              <a:t>.</a:t>
            </a:r>
          </a:p>
          <a:p>
            <a:pPr marL="285750" indent="-285750">
              <a:buFont typeface="Arial" panose="020B0604020202020204" pitchFamily="34" charset="0"/>
              <a:buChar char="•"/>
            </a:pPr>
            <a:r>
              <a:rPr lang="en-US" dirty="0"/>
              <a:t> </a:t>
            </a:r>
            <a:r>
              <a:rPr lang="en-US" dirty="0" smtClean="0"/>
              <a:t>Another </a:t>
            </a:r>
            <a:r>
              <a:rPr lang="en-US" dirty="0"/>
              <a:t>microkernel example is QNX, a real-time OS for embedded systems.</a:t>
            </a:r>
          </a:p>
          <a:p>
            <a:endParaRPr lang="en-US" dirty="0"/>
          </a:p>
        </p:txBody>
      </p:sp>
      <p:sp>
        <p:nvSpPr>
          <p:cNvPr id="7" name="TextBox 6"/>
          <p:cNvSpPr txBox="1"/>
          <p:nvPr/>
        </p:nvSpPr>
        <p:spPr>
          <a:xfrm>
            <a:off x="357188" y="357188"/>
            <a:ext cx="3943350" cy="523220"/>
          </a:xfrm>
          <a:prstGeom prst="rect">
            <a:avLst/>
          </a:prstGeom>
          <a:noFill/>
        </p:spPr>
        <p:txBody>
          <a:bodyPr wrap="square" rtlCol="0">
            <a:spAutoFit/>
          </a:bodyPr>
          <a:lstStyle/>
          <a:p>
            <a:r>
              <a:rPr lang="en-US" sz="2800" b="1" dirty="0" smtClean="0"/>
              <a:t>Microkernels </a:t>
            </a:r>
            <a:endParaRPr lang="en-US" sz="2800" b="1" dirty="0"/>
          </a:p>
        </p:txBody>
      </p:sp>
    </p:spTree>
    <p:extLst>
      <p:ext uri="{BB962C8B-B14F-4D97-AF65-F5344CB8AC3E}">
        <p14:creationId xmlns:p14="http://schemas.microsoft.com/office/powerpoint/2010/main" val="298396472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83366" y="742950"/>
            <a:ext cx="8465359" cy="4219575"/>
          </a:xfrm>
          <a:prstGeom prst="rect">
            <a:avLst/>
          </a:prstGeom>
        </p:spPr>
      </p:pic>
    </p:spTree>
    <p:extLst>
      <p:ext uri="{BB962C8B-B14F-4D97-AF65-F5344CB8AC3E}">
        <p14:creationId xmlns:p14="http://schemas.microsoft.com/office/powerpoint/2010/main" val="172720992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0013" y="0"/>
            <a:ext cx="8941196" cy="6752203"/>
          </a:xfrm>
          <a:prstGeom prst="rect">
            <a:avLst/>
          </a:prstGeom>
        </p:spPr>
      </p:pic>
    </p:spTree>
    <p:extLst>
      <p:ext uri="{BB962C8B-B14F-4D97-AF65-F5344CB8AC3E}">
        <p14:creationId xmlns:p14="http://schemas.microsoft.com/office/powerpoint/2010/main" val="414067776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microkernel vs monolithic kern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8637" y="817562"/>
            <a:ext cx="3714750" cy="4438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11722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56916" y="414337"/>
            <a:ext cx="7403213" cy="5557838"/>
          </a:xfrm>
          <a:prstGeom prst="rect">
            <a:avLst/>
          </a:prstGeom>
        </p:spPr>
      </p:pic>
    </p:spTree>
    <p:extLst>
      <p:ext uri="{BB962C8B-B14F-4D97-AF65-F5344CB8AC3E}">
        <p14:creationId xmlns:p14="http://schemas.microsoft.com/office/powerpoint/2010/main" val="79034814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microkernel vs monolithic kernel"/>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37244" y="242887"/>
            <a:ext cx="7441073" cy="5919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459000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smtClean="0"/>
              <a:t>Mac OS X Structure</a:t>
            </a:r>
          </a:p>
        </p:txBody>
      </p:sp>
      <p:pic>
        <p:nvPicPr>
          <p:cNvPr id="41987" name="Picture 8"/>
          <p:cNvPicPr>
            <a:picLocks noChangeAspect="1" noChangeArrowheads="1"/>
          </p:cNvPicPr>
          <p:nvPr/>
        </p:nvPicPr>
        <p:blipFill>
          <a:blip r:embed="rId3"/>
          <a:srcRect/>
          <a:stretch>
            <a:fillRect/>
          </a:stretch>
        </p:blipFill>
        <p:spPr bwMode="auto">
          <a:xfrm>
            <a:off x="1714500" y="1592263"/>
            <a:ext cx="5708650" cy="3825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mtClean="0"/>
              <a:t>Modules</a:t>
            </a:r>
          </a:p>
        </p:txBody>
      </p:sp>
      <p:sp>
        <p:nvSpPr>
          <p:cNvPr id="43011" name="Rectangle 3"/>
          <p:cNvSpPr>
            <a:spLocks noGrp="1" noChangeArrowheads="1"/>
          </p:cNvSpPr>
          <p:nvPr>
            <p:ph idx="1"/>
          </p:nvPr>
        </p:nvSpPr>
        <p:spPr/>
        <p:txBody>
          <a:bodyPr/>
          <a:lstStyle/>
          <a:p>
            <a:r>
              <a:rPr lang="en-US" smtClean="0"/>
              <a:t>Most modern operating systems implement kernel modules</a:t>
            </a:r>
          </a:p>
          <a:p>
            <a:pPr lvl="1"/>
            <a:r>
              <a:rPr lang="en-US" smtClean="0"/>
              <a:t>Uses object-oriented approach</a:t>
            </a:r>
          </a:p>
          <a:p>
            <a:pPr lvl="1"/>
            <a:r>
              <a:rPr lang="en-US" smtClean="0"/>
              <a:t>Each core component is separate</a:t>
            </a:r>
          </a:p>
          <a:p>
            <a:pPr lvl="1"/>
            <a:r>
              <a:rPr lang="en-US" smtClean="0"/>
              <a:t>Each talks to the others over known interfaces</a:t>
            </a:r>
          </a:p>
          <a:p>
            <a:pPr lvl="1"/>
            <a:r>
              <a:rPr lang="en-US" smtClean="0"/>
              <a:t>Each is loadable as needed within the kernel</a:t>
            </a:r>
          </a:p>
          <a:p>
            <a:pPr lvl="1"/>
            <a:endParaRPr lang="en-US" smtClean="0"/>
          </a:p>
          <a:p>
            <a:r>
              <a:rPr lang="en-US" smtClean="0"/>
              <a:t>Overall, similar to layers but with more flexible</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mtClean="0"/>
              <a:t>Solaris Modular Approach</a:t>
            </a:r>
          </a:p>
        </p:txBody>
      </p:sp>
      <p:pic>
        <p:nvPicPr>
          <p:cNvPr id="44035" name="Picture 4"/>
          <p:cNvPicPr>
            <a:picLocks noChangeAspect="1" noChangeArrowheads="1"/>
          </p:cNvPicPr>
          <p:nvPr/>
        </p:nvPicPr>
        <p:blipFill>
          <a:blip r:embed="rId3"/>
          <a:srcRect/>
          <a:stretch>
            <a:fillRect/>
          </a:stretch>
        </p:blipFill>
        <p:spPr bwMode="auto">
          <a:xfrm>
            <a:off x="1019175" y="1501775"/>
            <a:ext cx="7197725" cy="3879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46150" y="277813"/>
            <a:ext cx="7869238" cy="576262"/>
          </a:xfrm>
        </p:spPr>
        <p:txBody>
          <a:bodyPr/>
          <a:lstStyle/>
          <a:p>
            <a:pPr eaLnBrk="1" hangingPunct="1"/>
            <a:r>
              <a:rPr lang="en-US" smtClean="0"/>
              <a:t>Operating System Services (Cont.)</a:t>
            </a:r>
          </a:p>
        </p:txBody>
      </p:sp>
      <p:sp>
        <p:nvSpPr>
          <p:cNvPr id="7171" name="Rectangle 3"/>
          <p:cNvSpPr>
            <a:spLocks noGrp="1" noChangeArrowheads="1"/>
          </p:cNvSpPr>
          <p:nvPr>
            <p:ph idx="1"/>
          </p:nvPr>
        </p:nvSpPr>
        <p:spPr>
          <a:xfrm>
            <a:off x="641350" y="1238250"/>
            <a:ext cx="7878763" cy="5729288"/>
          </a:xfrm>
          <a:noFill/>
        </p:spPr>
        <p:txBody>
          <a:bodyPr/>
          <a:lstStyle/>
          <a:p>
            <a:pPr lvl="1"/>
            <a:r>
              <a:rPr lang="en-US" b="1" dirty="0" smtClean="0"/>
              <a:t>Communications</a:t>
            </a:r>
            <a:r>
              <a:rPr lang="en-US" dirty="0" smtClean="0"/>
              <a:t> – Processes may exchange information, on the same computer or between computers over a network</a:t>
            </a:r>
          </a:p>
          <a:p>
            <a:pPr lvl="2"/>
            <a:r>
              <a:rPr lang="en-US" dirty="0" smtClean="0"/>
              <a:t>Communications may be via shared memory or through message passing (packets moved by the OS</a:t>
            </a:r>
            <a:r>
              <a:rPr lang="en-US" dirty="0" smtClean="0"/>
              <a:t>)</a:t>
            </a:r>
          </a:p>
          <a:p>
            <a:pPr lvl="2"/>
            <a:endParaRPr lang="en-US" dirty="0" smtClean="0"/>
          </a:p>
          <a:p>
            <a:pPr lvl="1"/>
            <a:r>
              <a:rPr lang="en-US" b="1" dirty="0" smtClean="0"/>
              <a:t>Error detection </a:t>
            </a:r>
            <a:r>
              <a:rPr lang="en-US" dirty="0" smtClean="0"/>
              <a:t>– OS needs to be constantly aware of possible errors</a:t>
            </a:r>
          </a:p>
          <a:p>
            <a:pPr lvl="2"/>
            <a:r>
              <a:rPr lang="en-US" dirty="0" smtClean="0"/>
              <a:t>May occur in the CPU and memory hardware, in I/O devices, in user program</a:t>
            </a:r>
          </a:p>
          <a:p>
            <a:pPr lvl="2"/>
            <a:r>
              <a:rPr lang="en-US" dirty="0" smtClean="0"/>
              <a:t>For each type of error, OS should take the appropriate action to ensure correct and consistent computing</a:t>
            </a:r>
          </a:p>
          <a:p>
            <a:pPr lvl="2"/>
            <a:r>
              <a:rPr lang="en-US" dirty="0" smtClean="0"/>
              <a:t>Debugging facilities can greatly enhance the user’s and programmer’s abilities to efficiently use the system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 calcmode="lin" valueType="num">
                                      <p:cBhvr additive="base">
                                        <p:cTn id="7" dur="500" fill="hold"/>
                                        <p:tgtEl>
                                          <p:spTgt spid="71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171">
                                            <p:txEl>
                                              <p:pRg st="4" end="4"/>
                                            </p:txEl>
                                          </p:spTgt>
                                        </p:tgtEl>
                                        <p:attrNameLst>
                                          <p:attrName>style.visibility</p:attrName>
                                        </p:attrNameLst>
                                      </p:cBhvr>
                                      <p:to>
                                        <p:strVal val="visible"/>
                                      </p:to>
                                    </p:set>
                                    <p:anim calcmode="lin" valueType="num">
                                      <p:cBhvr additive="base">
                                        <p:cTn id="11" dur="500" fill="hold"/>
                                        <p:tgtEl>
                                          <p:spTgt spid="7171">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171">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171">
                                            <p:txEl>
                                              <p:pRg st="5" end="5"/>
                                            </p:txEl>
                                          </p:spTgt>
                                        </p:tgtEl>
                                        <p:attrNameLst>
                                          <p:attrName>style.visibility</p:attrName>
                                        </p:attrNameLst>
                                      </p:cBhvr>
                                      <p:to>
                                        <p:strVal val="visible"/>
                                      </p:to>
                                    </p:set>
                                    <p:anim calcmode="lin" valueType="num">
                                      <p:cBhvr additive="base">
                                        <p:cTn id="15" dur="500" fill="hold"/>
                                        <p:tgtEl>
                                          <p:spTgt spid="7171">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171">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171">
                                            <p:txEl>
                                              <p:pRg st="6" end="6"/>
                                            </p:txEl>
                                          </p:spTgt>
                                        </p:tgtEl>
                                        <p:attrNameLst>
                                          <p:attrName>style.visibility</p:attrName>
                                        </p:attrNameLst>
                                      </p:cBhvr>
                                      <p:to>
                                        <p:strVal val="visible"/>
                                      </p:to>
                                    </p:set>
                                    <p:anim calcmode="lin" valueType="num">
                                      <p:cBhvr additive="base">
                                        <p:cTn id="19" dur="500" fill="hold"/>
                                        <p:tgtEl>
                                          <p:spTgt spid="7171">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17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643813" cy="6592887"/>
          </a:xfrm>
        </p:spPr>
        <p:txBody>
          <a:bodyPr>
            <a:noAutofit/>
          </a:bodyPr>
          <a:lstStyle/>
          <a:p>
            <a:r>
              <a:rPr lang="en-US" sz="2400" dirty="0"/>
              <a:t>Modern OS development is object-oriented, with a relatively small core kernel and a set of </a:t>
            </a:r>
            <a:r>
              <a:rPr lang="en-US" sz="2400" b="1" i="1" dirty="0"/>
              <a:t>modules</a:t>
            </a:r>
            <a:r>
              <a:rPr lang="en-US" sz="2400" dirty="0"/>
              <a:t> which can be linked in dynamically. </a:t>
            </a:r>
            <a:br>
              <a:rPr lang="en-US" sz="2400" dirty="0"/>
            </a:br>
            <a:r>
              <a:rPr lang="en-US" sz="2400" dirty="0" smtClean="0"/>
              <a:t/>
            </a:r>
            <a:br>
              <a:rPr lang="en-US" sz="2400" dirty="0" smtClean="0"/>
            </a:br>
            <a:r>
              <a:rPr lang="en-US" sz="2400" dirty="0" smtClean="0"/>
              <a:t>example </a:t>
            </a:r>
            <a:r>
              <a:rPr lang="en-US" sz="2400" dirty="0"/>
              <a:t>the </a:t>
            </a:r>
            <a:r>
              <a:rPr lang="en-US" sz="2400" dirty="0" smtClean="0"/>
              <a:t>Solaris structure, </a:t>
            </a:r>
            <a:br>
              <a:rPr lang="en-US" sz="2400" dirty="0" smtClean="0"/>
            </a:br>
            <a:r>
              <a:rPr lang="en-US" sz="2400" dirty="0"/>
              <a:t/>
            </a:r>
            <a:br>
              <a:rPr lang="en-US" sz="2400" dirty="0"/>
            </a:br>
            <a:r>
              <a:rPr lang="en-US" sz="2400" dirty="0"/>
              <a:t>Modules are similar to layers in that each subsystem has clearly defined tasks and interfaces, but any module is free to contact any other module, eliminating the problems of going through multiple intermediary layers, as well as the chicken-and-egg problems.</a:t>
            </a:r>
            <a:br>
              <a:rPr lang="en-US" sz="2400" dirty="0"/>
            </a:br>
            <a:r>
              <a:rPr lang="en-US" sz="2400" dirty="0"/>
              <a:t>The kernel is relatively small in this architecture, similar to microkernels, but the kernel does not have to implement message passing since modules are free to contact each other directly.</a:t>
            </a:r>
            <a:br>
              <a:rPr lang="en-US" sz="2400" dirty="0"/>
            </a:br>
            <a:r>
              <a:rPr lang="en-US" sz="2400" dirty="0" smtClean="0"/>
              <a:t/>
            </a:r>
            <a:br>
              <a:rPr lang="en-US" sz="2400" dirty="0" smtClean="0"/>
            </a:br>
            <a:endParaRPr lang="en-US" sz="2400" dirty="0"/>
          </a:p>
        </p:txBody>
      </p:sp>
    </p:spTree>
    <p:extLst>
      <p:ext uri="{BB962C8B-B14F-4D97-AF65-F5344CB8AC3E}">
        <p14:creationId xmlns:p14="http://schemas.microsoft.com/office/powerpoint/2010/main" val="296638347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mtClean="0"/>
              <a:t>Virtual Machines</a:t>
            </a:r>
          </a:p>
        </p:txBody>
      </p:sp>
      <p:sp>
        <p:nvSpPr>
          <p:cNvPr id="45059" name="Rectangle 3"/>
          <p:cNvSpPr>
            <a:spLocks noGrp="1" noChangeArrowheads="1"/>
          </p:cNvSpPr>
          <p:nvPr>
            <p:ph idx="1"/>
          </p:nvPr>
        </p:nvSpPr>
        <p:spPr>
          <a:xfrm>
            <a:off x="827088" y="1368425"/>
            <a:ext cx="7651750" cy="4570413"/>
          </a:xfrm>
        </p:spPr>
        <p:txBody>
          <a:bodyPr/>
          <a:lstStyle/>
          <a:p>
            <a:r>
              <a:rPr lang="en-US" smtClean="0"/>
              <a:t>A </a:t>
            </a:r>
            <a:r>
              <a:rPr lang="en-US" b="1" smtClean="0">
                <a:solidFill>
                  <a:srgbClr val="3366FF"/>
                </a:solidFill>
              </a:rPr>
              <a:t>virtual machine</a:t>
            </a:r>
            <a:r>
              <a:rPr lang="en-US" smtClean="0">
                <a:solidFill>
                  <a:srgbClr val="3366FF"/>
                </a:solidFill>
              </a:rPr>
              <a:t> </a:t>
            </a:r>
            <a:r>
              <a:rPr lang="en-US" smtClean="0"/>
              <a:t>takes the layered approach to its logical conclusion.  It treats hardware and the operating system kernel as though they were all hardware.</a:t>
            </a:r>
          </a:p>
          <a:p>
            <a:endParaRPr lang="en-US" smtClean="0"/>
          </a:p>
          <a:p>
            <a:r>
              <a:rPr lang="en-US" smtClean="0"/>
              <a:t>A virtual machine provides an interface </a:t>
            </a:r>
            <a:r>
              <a:rPr lang="en-US" i="1" smtClean="0"/>
              <a:t>identical</a:t>
            </a:r>
            <a:r>
              <a:rPr lang="en-US" smtClean="0"/>
              <a:t> to the underlying bare hardware.</a:t>
            </a:r>
          </a:p>
          <a:p>
            <a:endParaRPr lang="en-US" smtClean="0"/>
          </a:p>
          <a:p>
            <a:r>
              <a:rPr lang="en-US" smtClean="0"/>
              <a:t>The operating system </a:t>
            </a:r>
            <a:r>
              <a:rPr lang="en-US" b="1" smtClean="0">
                <a:solidFill>
                  <a:srgbClr val="3366FF"/>
                </a:solidFill>
              </a:rPr>
              <a:t>host</a:t>
            </a:r>
            <a:r>
              <a:rPr lang="en-US" smtClean="0">
                <a:solidFill>
                  <a:srgbClr val="3366FF"/>
                </a:solidFill>
              </a:rPr>
              <a:t> </a:t>
            </a:r>
            <a:r>
              <a:rPr lang="en-US" smtClean="0"/>
              <a:t>creates the illusion that a process has its own processor and (virtual memory).</a:t>
            </a:r>
          </a:p>
          <a:p>
            <a:endParaRPr lang="en-US" smtClean="0"/>
          </a:p>
          <a:p>
            <a:r>
              <a:rPr lang="en-US" smtClean="0"/>
              <a:t>Each </a:t>
            </a:r>
            <a:r>
              <a:rPr lang="en-US" b="1" smtClean="0">
                <a:solidFill>
                  <a:srgbClr val="3366FF"/>
                </a:solidFill>
              </a:rPr>
              <a:t>guest </a:t>
            </a:r>
            <a:r>
              <a:rPr lang="en-US" smtClean="0"/>
              <a:t>provided with a (virtual) copy of underlying computer.</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819150" y="306388"/>
            <a:ext cx="8010525" cy="576262"/>
          </a:xfrm>
        </p:spPr>
        <p:txBody>
          <a:bodyPr/>
          <a:lstStyle/>
          <a:p>
            <a:pPr eaLnBrk="1" hangingPunct="1"/>
            <a:r>
              <a:rPr lang="en-US" sz="3000" smtClean="0"/>
              <a:t>Virtual Machines History and Benefits</a:t>
            </a:r>
          </a:p>
        </p:txBody>
      </p:sp>
      <p:sp>
        <p:nvSpPr>
          <p:cNvPr id="46083" name="Rectangle 3"/>
          <p:cNvSpPr>
            <a:spLocks noGrp="1" noChangeArrowheads="1"/>
          </p:cNvSpPr>
          <p:nvPr>
            <p:ph idx="1"/>
          </p:nvPr>
        </p:nvSpPr>
        <p:spPr>
          <a:xfrm>
            <a:off x="806450" y="1233488"/>
            <a:ext cx="7675563" cy="4530725"/>
          </a:xfrm>
        </p:spPr>
        <p:txBody>
          <a:bodyPr/>
          <a:lstStyle/>
          <a:p>
            <a:r>
              <a:rPr lang="en-US" smtClean="0"/>
              <a:t>First appeared commercially in IBM mainframes in 1972</a:t>
            </a:r>
          </a:p>
          <a:p>
            <a:r>
              <a:rPr lang="en-US" smtClean="0"/>
              <a:t>Fundamentally, multiple execution environments (different operating systems) can share the same hardware</a:t>
            </a:r>
          </a:p>
          <a:p>
            <a:r>
              <a:rPr lang="en-US" smtClean="0"/>
              <a:t>Protect from each other</a:t>
            </a:r>
          </a:p>
          <a:p>
            <a:r>
              <a:rPr lang="en-US" smtClean="0"/>
              <a:t>Some sharing of file can be permitted, controlled</a:t>
            </a:r>
          </a:p>
          <a:p>
            <a:r>
              <a:rPr lang="en-US" smtClean="0"/>
              <a:t>Commutate with each other, other physical systems via networking</a:t>
            </a:r>
          </a:p>
          <a:p>
            <a:r>
              <a:rPr lang="en-US" smtClean="0"/>
              <a:t>Useful for development, testing</a:t>
            </a:r>
          </a:p>
          <a:p>
            <a:r>
              <a:rPr lang="en-US" b="1" smtClean="0">
                <a:solidFill>
                  <a:srgbClr val="3366FF"/>
                </a:solidFill>
              </a:rPr>
              <a:t>Consolidation </a:t>
            </a:r>
            <a:r>
              <a:rPr lang="en-US" smtClean="0"/>
              <a:t>of many low-resource use systems onto fewer busier systems</a:t>
            </a:r>
          </a:p>
          <a:p>
            <a:r>
              <a:rPr lang="en-US" smtClean="0"/>
              <a:t>“Open Virtual Machine Format”, standard format of virtual machines, allows a VM to run within many different virtual machine (host) platforms</a:t>
            </a:r>
          </a:p>
          <a:p>
            <a:pPr>
              <a:buFont typeface="Monotype Sorts" charset="2"/>
              <a:buNone/>
            </a:pPr>
            <a:endParaRPr lang="en-US" smtClean="0"/>
          </a:p>
          <a:p>
            <a:endParaRPr lang="en-US" smtClean="0"/>
          </a:p>
          <a:p>
            <a:endParaRPr lang="en-US"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Virtual Machines </a:t>
            </a:r>
          </a:p>
          <a:p>
            <a:r>
              <a:rPr lang="en-US" dirty="0"/>
              <a:t> A </a:t>
            </a:r>
            <a:r>
              <a:rPr lang="en-US" i="1" dirty="0"/>
              <a:t>virtual machine </a:t>
            </a:r>
            <a:r>
              <a:rPr lang="en-US" dirty="0"/>
              <a:t>takes the layered approach to its logical conclusion. It treats hardware and the operating system kernel as though they were all hardware </a:t>
            </a:r>
          </a:p>
          <a:p>
            <a:r>
              <a:rPr lang="en-US" dirty="0"/>
              <a:t> A virtual machine provides an interface </a:t>
            </a:r>
            <a:r>
              <a:rPr lang="en-US" i="1" dirty="0"/>
              <a:t>identical </a:t>
            </a:r>
            <a:r>
              <a:rPr lang="en-US" dirty="0"/>
              <a:t>to the underlying bare hardware </a:t>
            </a:r>
          </a:p>
          <a:p>
            <a:r>
              <a:rPr lang="en-US" dirty="0"/>
              <a:t> The operating system creates the illusion of multiple processes, each executing on its own processor with its own (virtual) memory </a:t>
            </a:r>
          </a:p>
        </p:txBody>
      </p:sp>
    </p:spTree>
    <p:extLst>
      <p:ext uri="{BB962C8B-B14F-4D97-AF65-F5344CB8AC3E}">
        <p14:creationId xmlns:p14="http://schemas.microsoft.com/office/powerpoint/2010/main" val="190296960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a:p>
            <a:r>
              <a:rPr lang="en-US" dirty="0"/>
              <a:t>The resources of the physical computer are shared to create the virtual machines </a:t>
            </a:r>
          </a:p>
          <a:p>
            <a:r>
              <a:rPr lang="en-US" dirty="0"/>
              <a:t> CPU scheduling can create the appearance that users have their own processor </a:t>
            </a:r>
          </a:p>
          <a:p>
            <a:r>
              <a:rPr lang="en-US" dirty="0"/>
              <a:t> Spooling and a file system can provide virtual card readers and virtual line printers </a:t>
            </a:r>
          </a:p>
          <a:p>
            <a:r>
              <a:rPr lang="en-US" dirty="0"/>
              <a:t> A normal user time-sharing terminal serves as the virtual machine operator’s console </a:t>
            </a:r>
          </a:p>
          <a:p>
            <a:endParaRPr lang="en-US" dirty="0"/>
          </a:p>
        </p:txBody>
      </p:sp>
    </p:spTree>
    <p:extLst>
      <p:ext uri="{BB962C8B-B14F-4D97-AF65-F5344CB8AC3E}">
        <p14:creationId xmlns:p14="http://schemas.microsoft.com/office/powerpoint/2010/main" val="410342618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smtClean="0"/>
              <a:t>Virtual Machines (Cont.)</a:t>
            </a:r>
          </a:p>
        </p:txBody>
      </p:sp>
      <p:sp>
        <p:nvSpPr>
          <p:cNvPr id="47107" name="Rectangle 7"/>
          <p:cNvSpPr>
            <a:spLocks noGrp="1" noChangeArrowheads="1"/>
          </p:cNvSpPr>
          <p:nvPr>
            <p:ph idx="1"/>
          </p:nvPr>
        </p:nvSpPr>
        <p:spPr>
          <a:xfrm>
            <a:off x="827088" y="1277938"/>
            <a:ext cx="7351712" cy="4830762"/>
          </a:xfrm>
        </p:spPr>
        <p:txBody>
          <a:bodyPr>
            <a:normAutofit lnSpcReduction="10000"/>
          </a:bodyPr>
          <a:lstStyle/>
          <a:p>
            <a:pPr>
              <a:buFont typeface="Monotype Sorts" charset="2"/>
              <a:buNone/>
            </a:pPr>
            <a:endParaRPr lang="en-US" smtClean="0"/>
          </a:p>
          <a:p>
            <a:pPr>
              <a:buFont typeface="Monotype Sorts" charset="2"/>
              <a:buNone/>
            </a:pPr>
            <a:endParaRPr lang="en-US" smtClean="0"/>
          </a:p>
          <a:p>
            <a:pPr>
              <a:buFont typeface="Monotype Sorts" charset="2"/>
              <a:buNone/>
            </a:pPr>
            <a:endParaRPr lang="en-US" smtClean="0"/>
          </a:p>
          <a:p>
            <a:pPr>
              <a:buFont typeface="Monotype Sorts" charset="2"/>
              <a:buNone/>
            </a:pPr>
            <a:endParaRPr lang="en-US" smtClean="0"/>
          </a:p>
          <a:p>
            <a:pPr>
              <a:buFont typeface="Monotype Sorts" charset="2"/>
              <a:buNone/>
            </a:pPr>
            <a:endParaRPr lang="en-US" smtClean="0"/>
          </a:p>
          <a:p>
            <a:pPr>
              <a:buFont typeface="Monotype Sorts" charset="2"/>
              <a:buNone/>
            </a:pPr>
            <a:endParaRPr lang="en-US" smtClean="0"/>
          </a:p>
          <a:p>
            <a:pPr>
              <a:buFont typeface="Monotype Sorts" charset="2"/>
              <a:buNone/>
            </a:pPr>
            <a:endParaRPr lang="en-US" smtClean="0"/>
          </a:p>
          <a:p>
            <a:pPr>
              <a:buFont typeface="Monotype Sorts" charset="2"/>
              <a:buNone/>
            </a:pPr>
            <a:endParaRPr lang="en-US" smtClean="0"/>
          </a:p>
          <a:p>
            <a:pPr>
              <a:buFont typeface="Monotype Sorts" charset="2"/>
              <a:buNone/>
            </a:pPr>
            <a:endParaRPr lang="en-US" smtClean="0"/>
          </a:p>
          <a:p>
            <a:pPr>
              <a:buFont typeface="Monotype Sorts" charset="2"/>
              <a:buNone/>
            </a:pPr>
            <a:endParaRPr lang="en-US" smtClean="0"/>
          </a:p>
          <a:p>
            <a:pPr>
              <a:buFont typeface="Monotype Sorts" charset="2"/>
              <a:buNone/>
            </a:pPr>
            <a:endParaRPr lang="en-US" smtClean="0"/>
          </a:p>
          <a:p>
            <a:pPr>
              <a:buFont typeface="Monotype Sorts" charset="2"/>
              <a:buNone/>
            </a:pPr>
            <a:endParaRPr lang="en-US" sz="900" smtClean="0"/>
          </a:p>
          <a:p>
            <a:pPr>
              <a:buFont typeface="Monotype Sorts" charset="2"/>
              <a:buNone/>
            </a:pPr>
            <a:r>
              <a:rPr lang="en-US" smtClean="0"/>
              <a:t>                             (a) Nonvirtual machine (b) virtual machine</a:t>
            </a:r>
          </a:p>
        </p:txBody>
      </p:sp>
      <p:pic>
        <p:nvPicPr>
          <p:cNvPr id="47108" name="Picture 11" descr="2"/>
          <p:cNvPicPr>
            <a:picLocks noChangeAspect="1" noChangeArrowheads="1"/>
          </p:cNvPicPr>
          <p:nvPr/>
        </p:nvPicPr>
        <p:blipFill>
          <a:blip r:embed="rId3"/>
          <a:srcRect/>
          <a:stretch>
            <a:fillRect/>
          </a:stretch>
        </p:blipFill>
        <p:spPr bwMode="auto">
          <a:xfrm>
            <a:off x="1347788" y="1146175"/>
            <a:ext cx="6394450" cy="43164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smtClean="0"/>
              <a:t>The Java Virtual Machine</a:t>
            </a:r>
          </a:p>
        </p:txBody>
      </p:sp>
      <p:pic>
        <p:nvPicPr>
          <p:cNvPr id="52227" name="Picture 5"/>
          <p:cNvPicPr>
            <a:picLocks noChangeAspect="1" noChangeArrowheads="1"/>
          </p:cNvPicPr>
          <p:nvPr/>
        </p:nvPicPr>
        <p:blipFill>
          <a:blip r:embed="rId3"/>
          <a:srcRect/>
          <a:stretch>
            <a:fillRect/>
          </a:stretch>
        </p:blipFill>
        <p:spPr bwMode="auto">
          <a:xfrm>
            <a:off x="1125538" y="1931988"/>
            <a:ext cx="7221537" cy="3505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1090613" y="277813"/>
            <a:ext cx="7596187" cy="576262"/>
          </a:xfrm>
        </p:spPr>
        <p:txBody>
          <a:bodyPr/>
          <a:lstStyle/>
          <a:p>
            <a:pPr eaLnBrk="1" hangingPunct="1"/>
            <a:r>
              <a:rPr lang="en-US" smtClean="0"/>
              <a:t>Operating-System Debugging</a:t>
            </a:r>
          </a:p>
        </p:txBody>
      </p:sp>
      <p:sp>
        <p:nvSpPr>
          <p:cNvPr id="53251" name="Content Placeholder 2"/>
          <p:cNvSpPr>
            <a:spLocks noGrp="1"/>
          </p:cNvSpPr>
          <p:nvPr>
            <p:ph idx="1"/>
          </p:nvPr>
        </p:nvSpPr>
        <p:spPr>
          <a:xfrm>
            <a:off x="806450" y="1233488"/>
            <a:ext cx="7753350" cy="4910137"/>
          </a:xfrm>
        </p:spPr>
        <p:txBody>
          <a:bodyPr>
            <a:normAutofit lnSpcReduction="10000"/>
          </a:bodyPr>
          <a:lstStyle/>
          <a:p>
            <a:r>
              <a:rPr lang="en-US" b="1" smtClean="0">
                <a:solidFill>
                  <a:srgbClr val="3366FF"/>
                </a:solidFill>
              </a:rPr>
              <a:t>Debugging</a:t>
            </a:r>
            <a:r>
              <a:rPr lang="en-US" smtClean="0">
                <a:solidFill>
                  <a:srgbClr val="3366FF"/>
                </a:solidFill>
              </a:rPr>
              <a:t> </a:t>
            </a:r>
            <a:r>
              <a:rPr lang="en-US" smtClean="0"/>
              <a:t>is finding and fixing errors, or </a:t>
            </a:r>
            <a:r>
              <a:rPr lang="en-US" b="1" smtClean="0">
                <a:solidFill>
                  <a:srgbClr val="3366FF"/>
                </a:solidFill>
              </a:rPr>
              <a:t>bugs</a:t>
            </a:r>
          </a:p>
          <a:p>
            <a:r>
              <a:rPr lang="en-US" smtClean="0"/>
              <a:t>OSes generate </a:t>
            </a:r>
            <a:r>
              <a:rPr lang="en-US" b="1" smtClean="0">
                <a:solidFill>
                  <a:srgbClr val="3366FF"/>
                </a:solidFill>
              </a:rPr>
              <a:t>log files</a:t>
            </a:r>
            <a:r>
              <a:rPr lang="en-US" smtClean="0">
                <a:solidFill>
                  <a:srgbClr val="3366FF"/>
                </a:solidFill>
              </a:rPr>
              <a:t> </a:t>
            </a:r>
            <a:r>
              <a:rPr lang="en-US" smtClean="0">
                <a:solidFill>
                  <a:srgbClr val="000000"/>
                </a:solidFill>
              </a:rPr>
              <a:t>containing error information</a:t>
            </a:r>
          </a:p>
          <a:p>
            <a:r>
              <a:rPr lang="en-US" smtClean="0">
                <a:solidFill>
                  <a:srgbClr val="000000"/>
                </a:solidFill>
              </a:rPr>
              <a:t>Failure of an application can generate </a:t>
            </a:r>
            <a:r>
              <a:rPr lang="en-US" b="1" smtClean="0">
                <a:solidFill>
                  <a:srgbClr val="3366FF"/>
                </a:solidFill>
              </a:rPr>
              <a:t>core dump</a:t>
            </a:r>
            <a:r>
              <a:rPr lang="en-US" smtClean="0">
                <a:solidFill>
                  <a:srgbClr val="3366FF"/>
                </a:solidFill>
              </a:rPr>
              <a:t> </a:t>
            </a:r>
            <a:r>
              <a:rPr lang="en-US" smtClean="0">
                <a:solidFill>
                  <a:srgbClr val="000000"/>
                </a:solidFill>
              </a:rPr>
              <a:t>file capturing memory of the process</a:t>
            </a:r>
          </a:p>
          <a:p>
            <a:r>
              <a:rPr lang="en-US" smtClean="0">
                <a:solidFill>
                  <a:srgbClr val="000000"/>
                </a:solidFill>
              </a:rPr>
              <a:t>Operating system failure can generate </a:t>
            </a:r>
            <a:r>
              <a:rPr lang="en-US" b="1" smtClean="0">
                <a:solidFill>
                  <a:srgbClr val="3366FF"/>
                </a:solidFill>
              </a:rPr>
              <a:t>crash dump</a:t>
            </a:r>
            <a:r>
              <a:rPr lang="en-US" smtClean="0">
                <a:solidFill>
                  <a:srgbClr val="3366FF"/>
                </a:solidFill>
              </a:rPr>
              <a:t> </a:t>
            </a:r>
            <a:r>
              <a:rPr lang="en-US" smtClean="0">
                <a:solidFill>
                  <a:srgbClr val="000000"/>
                </a:solidFill>
              </a:rPr>
              <a:t>file containing kernel memory</a:t>
            </a:r>
          </a:p>
          <a:p>
            <a:r>
              <a:rPr lang="en-US" smtClean="0">
                <a:solidFill>
                  <a:srgbClr val="000000"/>
                </a:solidFill>
              </a:rPr>
              <a:t>Beyond crashes, performance tuning can optimize system performance</a:t>
            </a:r>
          </a:p>
          <a:p>
            <a:r>
              <a:rPr lang="en-US" smtClean="0">
                <a:solidFill>
                  <a:srgbClr val="000000"/>
                </a:solidFill>
              </a:rPr>
              <a:t>Kernighan’s Law: </a:t>
            </a:r>
            <a:r>
              <a:rPr lang="en-US" smtClean="0"/>
              <a:t>“Debugging is twice as hard as writing the code in the first place. Therefore, if you write the code as cleverly as possible, you are, by definition, not smart enough to debug it.”</a:t>
            </a:r>
          </a:p>
          <a:p>
            <a:r>
              <a:rPr lang="en-US" smtClean="0">
                <a:solidFill>
                  <a:srgbClr val="000000"/>
                </a:solidFill>
              </a:rPr>
              <a:t>DTrace tool in Solaris, FreeBSD, Mac OS X allows live instrumentation on production systems</a:t>
            </a:r>
          </a:p>
          <a:p>
            <a:pPr lvl="1"/>
            <a:r>
              <a:rPr lang="en-US" b="1" smtClean="0">
                <a:solidFill>
                  <a:srgbClr val="3366FF"/>
                </a:solidFill>
              </a:rPr>
              <a:t>Probes </a:t>
            </a:r>
            <a:r>
              <a:rPr lang="en-US" smtClean="0">
                <a:solidFill>
                  <a:srgbClr val="000000"/>
                </a:solidFill>
              </a:rPr>
              <a:t>fire when code is executed, capturing state data and sending it to consumers of those probes </a:t>
            </a:r>
            <a:br>
              <a:rPr lang="en-US" smtClean="0">
                <a:solidFill>
                  <a:srgbClr val="000000"/>
                </a:solidFill>
              </a:rPr>
            </a:br>
            <a:endParaRPr lang="en-US" smtClean="0">
              <a:solidFill>
                <a:srgbClr val="000000"/>
              </a:solidFill>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smtClean="0"/>
              <a:t>System Boot</a:t>
            </a:r>
          </a:p>
        </p:txBody>
      </p:sp>
      <p:sp>
        <p:nvSpPr>
          <p:cNvPr id="56323" name="Rectangle 3"/>
          <p:cNvSpPr>
            <a:spLocks noGrp="1" noChangeArrowheads="1"/>
          </p:cNvSpPr>
          <p:nvPr>
            <p:ph idx="1"/>
          </p:nvPr>
        </p:nvSpPr>
        <p:spPr>
          <a:xfrm>
            <a:off x="806450" y="1233488"/>
            <a:ext cx="7567613" cy="4530725"/>
          </a:xfrm>
        </p:spPr>
        <p:txBody>
          <a:bodyPr/>
          <a:lstStyle/>
          <a:p>
            <a:r>
              <a:rPr lang="en-US" smtClean="0"/>
              <a:t>Operating system must be made available to hardware so hardware can start it</a:t>
            </a:r>
          </a:p>
          <a:p>
            <a:pPr lvl="1"/>
            <a:r>
              <a:rPr lang="en-US" smtClean="0"/>
              <a:t>Small piece of code – </a:t>
            </a:r>
            <a:r>
              <a:rPr lang="en-US" b="1" smtClean="0"/>
              <a:t>bootstrap loader</a:t>
            </a:r>
            <a:r>
              <a:rPr lang="en-US" smtClean="0"/>
              <a:t>, locates the kernel, loads it into memory, and starts it</a:t>
            </a:r>
          </a:p>
          <a:p>
            <a:pPr lvl="1"/>
            <a:r>
              <a:rPr lang="en-US" smtClean="0"/>
              <a:t>Sometimes two-step process where </a:t>
            </a:r>
            <a:r>
              <a:rPr lang="en-US" b="1" smtClean="0"/>
              <a:t>boot block</a:t>
            </a:r>
            <a:r>
              <a:rPr lang="en-US" smtClean="0"/>
              <a:t> at fixed location loads bootstrap loader</a:t>
            </a:r>
          </a:p>
          <a:p>
            <a:pPr lvl="1"/>
            <a:r>
              <a:rPr lang="en-US" smtClean="0"/>
              <a:t>When power initialized on system, execution starts at a fixed memory location</a:t>
            </a:r>
          </a:p>
          <a:p>
            <a:pPr lvl="2"/>
            <a:r>
              <a:rPr lang="en-US" smtClean="0"/>
              <a:t>Firmware used to hold initial boot code</a:t>
            </a:r>
          </a:p>
          <a:p>
            <a:endParaRPr lang="en-US"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ctrTitle"/>
          </p:nvPr>
        </p:nvSpPr>
        <p:spPr>
          <a:xfrm>
            <a:off x="-1385887" y="2500313"/>
            <a:ext cx="7772400" cy="2127250"/>
          </a:xfrm>
        </p:spPr>
        <p:txBody>
          <a:bodyPr/>
          <a:lstStyle/>
          <a:p>
            <a:pPr eaLnBrk="1" hangingPunct="1"/>
            <a:r>
              <a:rPr lang="en-US" smtClean="0"/>
              <a:t>End of Chapter 2</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003300" y="277813"/>
            <a:ext cx="7812088" cy="576262"/>
          </a:xfrm>
        </p:spPr>
        <p:txBody>
          <a:bodyPr/>
          <a:lstStyle/>
          <a:p>
            <a:pPr eaLnBrk="1" hangingPunct="1"/>
            <a:r>
              <a:rPr lang="en-US" smtClean="0"/>
              <a:t>Operating System Services (Cont.)</a:t>
            </a:r>
          </a:p>
        </p:txBody>
      </p:sp>
      <p:sp>
        <p:nvSpPr>
          <p:cNvPr id="8195" name="Rectangle 3"/>
          <p:cNvSpPr>
            <a:spLocks noGrp="1" noChangeArrowheads="1"/>
          </p:cNvSpPr>
          <p:nvPr>
            <p:ph idx="1"/>
          </p:nvPr>
        </p:nvSpPr>
        <p:spPr>
          <a:xfrm>
            <a:off x="742950" y="1319213"/>
            <a:ext cx="7700963" cy="4513262"/>
          </a:xfrm>
        </p:spPr>
        <p:txBody>
          <a:bodyPr/>
          <a:lstStyle/>
          <a:p>
            <a:pPr>
              <a:lnSpc>
                <a:spcPct val="90000"/>
              </a:lnSpc>
            </a:pPr>
            <a:r>
              <a:rPr lang="en-US" sz="1600" smtClean="0"/>
              <a:t>Another set of OS functions exists for ensuring the efficient operation of the system itself via resource sharing</a:t>
            </a:r>
          </a:p>
          <a:p>
            <a:pPr lvl="1">
              <a:lnSpc>
                <a:spcPct val="90000"/>
              </a:lnSpc>
            </a:pPr>
            <a:r>
              <a:rPr lang="en-US" sz="1600" b="1" smtClean="0"/>
              <a:t>Resource allocation - </a:t>
            </a:r>
            <a:r>
              <a:rPr lang="en-US" sz="1600" smtClean="0"/>
              <a:t>When  multiple users or multiple jobs running concurrently, resources must be allocated to each of them</a:t>
            </a:r>
          </a:p>
          <a:p>
            <a:pPr lvl="2">
              <a:lnSpc>
                <a:spcPct val="90000"/>
              </a:lnSpc>
            </a:pPr>
            <a:r>
              <a:rPr lang="en-US" sz="1600" smtClean="0"/>
              <a:t>Many types of resources -  Some (such as CPU cycles, main memory, and file storage) may have special allocation code, others (such as I/O devices) may have general request and release code</a:t>
            </a:r>
          </a:p>
          <a:p>
            <a:pPr lvl="1">
              <a:lnSpc>
                <a:spcPct val="90000"/>
              </a:lnSpc>
            </a:pPr>
            <a:r>
              <a:rPr lang="en-US" sz="1600" b="1" smtClean="0"/>
              <a:t>Accounting -</a:t>
            </a:r>
            <a:r>
              <a:rPr lang="en-US" sz="1600" smtClean="0"/>
              <a:t> To keep track of which users use how much and what kinds of computer resources</a:t>
            </a:r>
          </a:p>
          <a:p>
            <a:pPr lvl="1">
              <a:lnSpc>
                <a:spcPct val="90000"/>
              </a:lnSpc>
            </a:pPr>
            <a:r>
              <a:rPr lang="en-US" sz="1600" b="1" smtClean="0"/>
              <a:t>Protection and security - </a:t>
            </a:r>
            <a:r>
              <a:rPr lang="en-US" sz="1600" smtClean="0"/>
              <a:t>The owners of information stored in a multiuser or networked computer system may want to control use of that information, concurrent processes should not interfere with each other</a:t>
            </a:r>
          </a:p>
          <a:p>
            <a:pPr lvl="2">
              <a:lnSpc>
                <a:spcPct val="90000"/>
              </a:lnSpc>
            </a:pPr>
            <a:r>
              <a:rPr lang="en-US" sz="1600" b="1" smtClean="0"/>
              <a:t>Protection</a:t>
            </a:r>
            <a:r>
              <a:rPr lang="en-US" sz="1600" smtClean="0"/>
              <a:t> involves ensuring that all access to system resources is controlled</a:t>
            </a:r>
          </a:p>
          <a:p>
            <a:pPr lvl="2">
              <a:lnSpc>
                <a:spcPct val="90000"/>
              </a:lnSpc>
            </a:pPr>
            <a:r>
              <a:rPr lang="en-US" sz="1600" b="1" smtClean="0"/>
              <a:t>Security</a:t>
            </a:r>
            <a:r>
              <a:rPr lang="en-US" sz="1600" smtClean="0"/>
              <a:t> of the system from outsiders requires user authentication, extends to defending external I/O devices from invalid access attempts</a:t>
            </a:r>
          </a:p>
          <a:p>
            <a:pPr lvl="2">
              <a:lnSpc>
                <a:spcPct val="90000"/>
              </a:lnSpc>
            </a:pPr>
            <a:r>
              <a:rPr lang="en-US" sz="1600" smtClean="0"/>
              <a:t>If a system is to be protected and secure, precautions must be instituted throughout it. A chain is only as strong as its weakest link.</a:t>
            </a:r>
          </a:p>
          <a:p>
            <a:pPr>
              <a:lnSpc>
                <a:spcPct val="90000"/>
              </a:lnSpc>
            </a:pPr>
            <a:endParaRPr lang="en-US" sz="160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7825" y="935038"/>
            <a:ext cx="8229600" cy="5251450"/>
          </a:xfrm>
        </p:spPr>
        <p:txBody>
          <a:bodyPr>
            <a:normAutofit lnSpcReduction="10000"/>
          </a:bodyPr>
          <a:lstStyle/>
          <a:p>
            <a:endParaRPr lang="en-US" dirty="0" smtClean="0"/>
          </a:p>
          <a:p>
            <a:pPr marL="0" indent="0">
              <a:buNone/>
            </a:pPr>
            <a:r>
              <a:rPr lang="en-US" b="1" dirty="0" smtClean="0"/>
              <a:t>User </a:t>
            </a:r>
            <a:r>
              <a:rPr lang="en-US" b="1" dirty="0"/>
              <a:t>interface </a:t>
            </a:r>
            <a:endParaRPr lang="en-US" dirty="0"/>
          </a:p>
          <a:p>
            <a:r>
              <a:rPr lang="en-US" dirty="0"/>
              <a:t> Almost all operating systems have a user interface (UI) </a:t>
            </a:r>
          </a:p>
          <a:p>
            <a:r>
              <a:rPr lang="en-US" dirty="0"/>
              <a:t> Varies between Command-Line (CLI), Graphics User Interface (GUI), Batch </a:t>
            </a:r>
          </a:p>
          <a:p>
            <a:endParaRPr lang="en-US" dirty="0"/>
          </a:p>
          <a:p>
            <a:pPr marL="0" indent="0">
              <a:buNone/>
            </a:pPr>
            <a:r>
              <a:rPr lang="en-US" dirty="0" smtClean="0"/>
              <a:t> </a:t>
            </a:r>
            <a:r>
              <a:rPr lang="en-US" b="1" dirty="0"/>
              <a:t>Program execution </a:t>
            </a:r>
            <a:endParaRPr lang="en-US" dirty="0"/>
          </a:p>
          <a:p>
            <a:r>
              <a:rPr lang="en-US" dirty="0" smtClean="0"/>
              <a:t>The </a:t>
            </a:r>
            <a:r>
              <a:rPr lang="en-US" dirty="0"/>
              <a:t>system must be able to load a program into memory and run it </a:t>
            </a:r>
          </a:p>
          <a:p>
            <a:r>
              <a:rPr lang="en-US" dirty="0" smtClean="0"/>
              <a:t> </a:t>
            </a:r>
            <a:r>
              <a:rPr lang="en-US" dirty="0"/>
              <a:t>The program must be able to end its execution, (ab)normally </a:t>
            </a:r>
          </a:p>
          <a:p>
            <a:endParaRPr lang="en-US" dirty="0"/>
          </a:p>
          <a:p>
            <a:pPr marL="0" indent="0">
              <a:buNone/>
            </a:pPr>
            <a:r>
              <a:rPr lang="en-US" dirty="0" smtClean="0"/>
              <a:t> </a:t>
            </a:r>
            <a:r>
              <a:rPr lang="en-US" b="1" dirty="0"/>
              <a:t>I/O operations </a:t>
            </a:r>
            <a:endParaRPr lang="en-US" dirty="0"/>
          </a:p>
          <a:p>
            <a:r>
              <a:rPr lang="en-US" dirty="0" smtClean="0"/>
              <a:t>For </a:t>
            </a:r>
            <a:r>
              <a:rPr lang="en-US" dirty="0"/>
              <a:t>specific devices, special functions may be desired (e.g. to rewind a tape drive or to blank a CRT screen) </a:t>
            </a:r>
          </a:p>
          <a:p>
            <a:r>
              <a:rPr lang="en-US" dirty="0" smtClean="0"/>
              <a:t>For </a:t>
            </a:r>
            <a:r>
              <a:rPr lang="en-US" dirty="0"/>
              <a:t>efficiency and protection, users can't control I/O devices directly, so the OS must provide a means to do I/O </a:t>
            </a:r>
          </a:p>
          <a:p>
            <a:endParaRPr lang="en-US" dirty="0"/>
          </a:p>
        </p:txBody>
      </p:sp>
    </p:spTree>
    <p:extLst>
      <p:ext uri="{BB962C8B-B14F-4D97-AF65-F5344CB8AC3E}">
        <p14:creationId xmlns:p14="http://schemas.microsoft.com/office/powerpoint/2010/main" val="5488674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6437" y="565944"/>
            <a:ext cx="8229600" cy="5191919"/>
          </a:xfrm>
        </p:spPr>
        <p:txBody>
          <a:bodyPr/>
          <a:lstStyle/>
          <a:p>
            <a:endParaRPr lang="en-US" dirty="0"/>
          </a:p>
          <a:p>
            <a:pPr marL="0" indent="0">
              <a:buNone/>
            </a:pPr>
            <a:r>
              <a:rPr lang="en-US" b="1" dirty="0"/>
              <a:t>File-system manipulation </a:t>
            </a:r>
            <a:endParaRPr lang="en-US" dirty="0"/>
          </a:p>
          <a:p>
            <a:r>
              <a:rPr lang="en-US" dirty="0" smtClean="0"/>
              <a:t> </a:t>
            </a:r>
            <a:r>
              <a:rPr lang="en-US" dirty="0"/>
              <a:t>Programs need to read, write, create, and delete files </a:t>
            </a:r>
          </a:p>
          <a:p>
            <a:endParaRPr lang="en-US" dirty="0"/>
          </a:p>
          <a:p>
            <a:pPr marL="0" indent="0">
              <a:buNone/>
            </a:pPr>
            <a:r>
              <a:rPr lang="en-US" b="1" dirty="0"/>
              <a:t>Communications </a:t>
            </a:r>
            <a:endParaRPr lang="en-US" dirty="0"/>
          </a:p>
          <a:p>
            <a:r>
              <a:rPr lang="en-US" dirty="0" smtClean="0"/>
              <a:t> </a:t>
            </a:r>
            <a:r>
              <a:rPr lang="en-US" dirty="0"/>
              <a:t>Communications between processes may be implemented via shared memory, or by the technique of message passing, in which packets of information are moved between processes by the OS </a:t>
            </a:r>
          </a:p>
          <a:p>
            <a:endParaRPr lang="en-US" dirty="0"/>
          </a:p>
          <a:p>
            <a:pPr marL="0" indent="0">
              <a:buNone/>
            </a:pPr>
            <a:r>
              <a:rPr lang="en-US" dirty="0" smtClean="0"/>
              <a:t> </a:t>
            </a:r>
            <a:r>
              <a:rPr lang="en-US" b="1" dirty="0"/>
              <a:t>Error detection </a:t>
            </a:r>
            <a:endParaRPr lang="en-US" dirty="0"/>
          </a:p>
          <a:p>
            <a:r>
              <a:rPr lang="en-US" dirty="0" smtClean="0"/>
              <a:t>Errors </a:t>
            </a:r>
            <a:r>
              <a:rPr lang="en-US" dirty="0"/>
              <a:t>may occur in the hardware, I/O devices, user programs… </a:t>
            </a:r>
          </a:p>
          <a:p>
            <a:r>
              <a:rPr lang="en-US" dirty="0" smtClean="0"/>
              <a:t>\ </a:t>
            </a:r>
            <a:r>
              <a:rPr lang="en-US" dirty="0"/>
              <a:t>For each type of error, the OS should take appropriate action </a:t>
            </a:r>
          </a:p>
          <a:p>
            <a:r>
              <a:rPr lang="en-US" dirty="0"/>
              <a:t>Debugging facilities can greatly enhance the user’s and programmer’s abilities to efficiently use the system </a:t>
            </a:r>
          </a:p>
          <a:p>
            <a:endParaRPr lang="en-US" dirty="0"/>
          </a:p>
          <a:p>
            <a:endParaRPr lang="en-US" dirty="0"/>
          </a:p>
        </p:txBody>
      </p:sp>
    </p:spTree>
    <p:extLst>
      <p:ext uri="{BB962C8B-B14F-4D97-AF65-F5344CB8AC3E}">
        <p14:creationId xmlns:p14="http://schemas.microsoft.com/office/powerpoint/2010/main" val="6503475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1B81E70C83D3E4F8A2761CC33C211F1" ma:contentTypeVersion="0" ma:contentTypeDescription="Create a new document." ma:contentTypeScope="" ma:versionID="94501baf9f2d2c3b39cf9235e0186195">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79E948A-0F1E-46DA-BD1B-AF67554D8F59}"/>
</file>

<file path=customXml/itemProps2.xml><?xml version="1.0" encoding="utf-8"?>
<ds:datastoreItem xmlns:ds="http://schemas.openxmlformats.org/officeDocument/2006/customXml" ds:itemID="{AEAF2198-E3F4-4BD4-8959-695C63A4E707}"/>
</file>

<file path=customXml/itemProps3.xml><?xml version="1.0" encoding="utf-8"?>
<ds:datastoreItem xmlns:ds="http://schemas.openxmlformats.org/officeDocument/2006/customXml" ds:itemID="{C1EAAC2F-0C39-4B04-9D2E-4F99792AF4DF}"/>
</file>

<file path=docProps/app.xml><?xml version="1.0" encoding="utf-8"?>
<Properties xmlns="http://schemas.openxmlformats.org/officeDocument/2006/extended-properties" xmlns:vt="http://schemas.openxmlformats.org/officeDocument/2006/docPropsVTypes">
  <Template/>
  <TotalTime>26369</TotalTime>
  <Words>3335</Words>
  <Application>Microsoft Office PowerPoint</Application>
  <PresentationFormat>On-screen Show (4:3)</PresentationFormat>
  <Paragraphs>425</Paragraphs>
  <Slides>69</Slides>
  <Notes>46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69</vt:i4>
      </vt:variant>
    </vt:vector>
  </HeadingPairs>
  <TitlesOfParts>
    <vt:vector size="78" baseType="lpstr">
      <vt:lpstr>MS PGothic</vt:lpstr>
      <vt:lpstr>Arial</vt:lpstr>
      <vt:lpstr>Calibri</vt:lpstr>
      <vt:lpstr>Calibri Light</vt:lpstr>
      <vt:lpstr>Helvetica</vt:lpstr>
      <vt:lpstr>Monotype Sorts</vt:lpstr>
      <vt:lpstr>Times New Roman</vt:lpstr>
      <vt:lpstr>Verdana</vt:lpstr>
      <vt:lpstr>Office Theme</vt:lpstr>
      <vt:lpstr>Chapter 2:  Operating-System Structures</vt:lpstr>
      <vt:lpstr>Chapter 2:  Operating-System Structures</vt:lpstr>
      <vt:lpstr>Objectives</vt:lpstr>
      <vt:lpstr>Operating System Services</vt:lpstr>
      <vt:lpstr>A View of Operating System Services</vt:lpstr>
      <vt:lpstr>Operating System Services (Cont.)</vt:lpstr>
      <vt:lpstr>Operating System Services (Cont.)</vt:lpstr>
      <vt:lpstr>PowerPoint Presentation</vt:lpstr>
      <vt:lpstr>PowerPoint Presentation</vt:lpstr>
      <vt:lpstr>PowerPoint Presentation</vt:lpstr>
      <vt:lpstr>User Operating System Interface - CLI</vt:lpstr>
      <vt:lpstr>User Operating System Interface - GUI</vt:lpstr>
      <vt:lpstr>Bourne Shell Command Interpreter</vt:lpstr>
      <vt:lpstr>The Mac OS X GUI</vt:lpstr>
      <vt:lpstr>System Calls</vt:lpstr>
      <vt:lpstr>Example of System Calls</vt:lpstr>
      <vt:lpstr>Example of Standard API</vt:lpstr>
      <vt:lpstr>System Call Implementation</vt:lpstr>
      <vt:lpstr>API – System Call – OS Relationship</vt:lpstr>
      <vt:lpstr>Standard C Library Example</vt:lpstr>
      <vt:lpstr>System Call Parameter Passing</vt:lpstr>
      <vt:lpstr>Parameter Passing via Table</vt:lpstr>
      <vt:lpstr>Types of System Calls</vt:lpstr>
      <vt:lpstr>Types of System Calls (Cont.)</vt:lpstr>
      <vt:lpstr>Examples of Windows and  Unix System Calls</vt:lpstr>
      <vt:lpstr>PowerPoint Presentation</vt:lpstr>
      <vt:lpstr>Example: MS-DOS</vt:lpstr>
      <vt:lpstr>MS-DOS execution</vt:lpstr>
      <vt:lpstr>Example: FreeBSD</vt:lpstr>
      <vt:lpstr>FreeBSD Running Multiple Programs</vt:lpstr>
      <vt:lpstr>System Programs</vt:lpstr>
      <vt:lpstr>System Programs</vt:lpstr>
      <vt:lpstr>System Programs (Cont.)</vt:lpstr>
      <vt:lpstr>Operating System Design  and Implementation</vt:lpstr>
      <vt:lpstr>Operating System Design and  Implementation (Cont.)</vt:lpstr>
      <vt:lpstr>Simple Structure </vt:lpstr>
      <vt:lpstr>MS-DOS Layer Structure</vt:lpstr>
      <vt:lpstr>PowerPoint Presentation</vt:lpstr>
      <vt:lpstr>Regarding computers, a terminate-and-stay-resident program (commonly referred to by the initialism TSR) is a computer program that uses a system call in DOS to return control of the computer to the operating system, as though the program has quit, but stays resident in computer memory so it can be reactivated by a hardware or software interrupt.[1] This technique partially overcame DOS's limitation of executing only one program, or task, at a time. TSR is unique to DOS and not used in Windows.</vt:lpstr>
      <vt:lpstr>Layered Approach</vt:lpstr>
      <vt:lpstr>Traditional UNIX System Structure</vt:lpstr>
      <vt:lpstr>Layered Operating System</vt:lpstr>
      <vt:lpstr>PowerPoint Presentation</vt:lpstr>
      <vt:lpstr>UNIX</vt:lpstr>
      <vt:lpstr>Microkernel System Structure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Mac OS X Structure</vt:lpstr>
      <vt:lpstr>Modules</vt:lpstr>
      <vt:lpstr>Solaris Modular Approach</vt:lpstr>
      <vt:lpstr>Modern OS development is object-oriented, with a relatively small core kernel and a set of modules which can be linked in dynamically.   example the Solaris structure,   Modules are similar to layers in that each subsystem has clearly defined tasks and interfaces, but any module is free to contact any other module, eliminating the problems of going through multiple intermediary layers, as well as the chicken-and-egg problems. The kernel is relatively small in this architecture, similar to microkernels, but the kernel does not have to implement message passing since modules are free to contact each other directly.  </vt:lpstr>
      <vt:lpstr>Virtual Machines</vt:lpstr>
      <vt:lpstr>Virtual Machines History and Benefits</vt:lpstr>
      <vt:lpstr>PowerPoint Presentation</vt:lpstr>
      <vt:lpstr>PowerPoint Presentation</vt:lpstr>
      <vt:lpstr>Virtual Machines (Cont.)</vt:lpstr>
      <vt:lpstr>The Java Virtual Machine</vt:lpstr>
      <vt:lpstr>Operating-System Debugging</vt:lpstr>
      <vt:lpstr>System Boot</vt:lpstr>
      <vt:lpstr>End of Chapter 2</vt:lpstr>
    </vt:vector>
  </TitlesOfParts>
  <Company>Lucent Technologies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Govardhan Hegde</cp:lastModifiedBy>
  <cp:revision>149</cp:revision>
  <cp:lastPrinted>2001-06-14T13:58:17Z</cp:lastPrinted>
  <dcterms:created xsi:type="dcterms:W3CDTF">2011-01-13T23:43:38Z</dcterms:created>
  <dcterms:modified xsi:type="dcterms:W3CDTF">2019-07-31T09:51:40Z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0x01010071B81E70C83D3E4F8A2761CC33C211F1</vt:lpwstr>
  </property>
</Properties>
</file>