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slideLayouts/slideLayout7.xml" ContentType="application/vnd.openxmlformats-officedocument.presentationml.slideLayou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slideLayouts/slideLayout4.xml" ContentType="application/vnd.openxmlformats-officedocument.presentationml.slideLayout+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slideLayouts/slideLayout5.xml" ContentType="application/vnd.openxmlformats-officedocument.presentationml.slideLayout+xml"/>
  <Override PartName="/ppt/notesSlides/notesSlide33.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4" r:id="rId1"/>
  </p:sldMasterIdLst>
  <p:notesMasterIdLst>
    <p:notesMasterId r:id="rId55"/>
  </p:notesMasterIdLst>
  <p:handoutMasterIdLst>
    <p:handoutMasterId r:id="rId56"/>
  </p:handoutMasterIdLst>
  <p:sldIdLst>
    <p:sldId id="325" r:id="rId2"/>
    <p:sldId id="256" r:id="rId3"/>
    <p:sldId id="335" r:id="rId4"/>
    <p:sldId id="257" r:id="rId5"/>
    <p:sldId id="346" r:id="rId6"/>
    <p:sldId id="327" r:id="rId7"/>
    <p:sldId id="352" r:id="rId8"/>
    <p:sldId id="258" r:id="rId9"/>
    <p:sldId id="278" r:id="rId10"/>
    <p:sldId id="259" r:id="rId11"/>
    <p:sldId id="279" r:id="rId12"/>
    <p:sldId id="280" r:id="rId13"/>
    <p:sldId id="260" r:id="rId14"/>
    <p:sldId id="347" r:id="rId15"/>
    <p:sldId id="281" r:id="rId16"/>
    <p:sldId id="282" r:id="rId17"/>
    <p:sldId id="261" r:id="rId18"/>
    <p:sldId id="262" r:id="rId19"/>
    <p:sldId id="283" r:id="rId20"/>
    <p:sldId id="263" r:id="rId21"/>
    <p:sldId id="264" r:id="rId22"/>
    <p:sldId id="265" r:id="rId23"/>
    <p:sldId id="348" r:id="rId24"/>
    <p:sldId id="329" r:id="rId25"/>
    <p:sldId id="354" r:id="rId26"/>
    <p:sldId id="355" r:id="rId27"/>
    <p:sldId id="309" r:id="rId28"/>
    <p:sldId id="353" r:id="rId29"/>
    <p:sldId id="356" r:id="rId30"/>
    <p:sldId id="266" r:id="rId31"/>
    <p:sldId id="351" r:id="rId32"/>
    <p:sldId id="350" r:id="rId33"/>
    <p:sldId id="336" r:id="rId34"/>
    <p:sldId id="349" r:id="rId35"/>
    <p:sldId id="333" r:id="rId36"/>
    <p:sldId id="267" r:id="rId37"/>
    <p:sldId id="268" r:id="rId38"/>
    <p:sldId id="331" r:id="rId39"/>
    <p:sldId id="332" r:id="rId40"/>
    <p:sldId id="310" r:id="rId41"/>
    <p:sldId id="271" r:id="rId42"/>
    <p:sldId id="272" r:id="rId43"/>
    <p:sldId id="273" r:id="rId44"/>
    <p:sldId id="274" r:id="rId45"/>
    <p:sldId id="298" r:id="rId46"/>
    <p:sldId id="275" r:id="rId47"/>
    <p:sldId id="299" r:id="rId48"/>
    <p:sldId id="276" r:id="rId49"/>
    <p:sldId id="342" r:id="rId50"/>
    <p:sldId id="343" r:id="rId51"/>
    <p:sldId id="344" r:id="rId52"/>
    <p:sldId id="345" r:id="rId53"/>
    <p:sldId id="334" r:id="rId54"/>
  </p:sldIdLst>
  <p:sldSz cx="13716000" cy="9144000"/>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36">
          <p15:clr>
            <a:srgbClr val="A4A3A4"/>
          </p15:clr>
        </p15:guide>
        <p15:guide id="2" pos="196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3" d="100"/>
          <a:sy n="53" d="100"/>
        </p:scale>
        <p:origin x="882" y="90"/>
      </p:cViewPr>
      <p:guideLst>
        <p:guide orient="horz" pos="1536"/>
        <p:guide pos="1961"/>
      </p:guideLst>
    </p:cSldViewPr>
  </p:slideViewPr>
  <p:outlineViewPr>
    <p:cViewPr>
      <p:scale>
        <a:sx n="33" d="100"/>
        <a:sy n="33" d="100"/>
      </p:scale>
      <p:origin x="0" y="34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1914"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35B0396E-E6BF-44A3-9DF0-E40ABF937216}" type="slidenum">
              <a:rPr lang="en-US"/>
              <a:pPr>
                <a:defRPr/>
              </a:pPr>
              <a:t>‹#›</a:t>
            </a:fld>
            <a:endParaRPr lang="en-US"/>
          </a:p>
        </p:txBody>
      </p:sp>
    </p:spTree>
    <p:extLst>
      <p:ext uri="{BB962C8B-B14F-4D97-AF65-F5344CB8AC3E}">
        <p14:creationId xmlns:p14="http://schemas.microsoft.com/office/powerpoint/2010/main" val="3371717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781050" y="688975"/>
            <a:ext cx="5262563" cy="3508375"/>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5B611C12-4FA3-4011-8556-D47589BE614A}" type="slidenum">
              <a:rPr lang="en-US"/>
              <a:pPr>
                <a:defRPr/>
              </a:pPr>
              <a:t>‹#›</a:t>
            </a:fld>
            <a:endParaRPr lang="en-US"/>
          </a:p>
        </p:txBody>
      </p:sp>
    </p:spTree>
    <p:extLst>
      <p:ext uri="{BB962C8B-B14F-4D97-AF65-F5344CB8AC3E}">
        <p14:creationId xmlns:p14="http://schemas.microsoft.com/office/powerpoint/2010/main" val="600349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1232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3359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421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2296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5544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8525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33960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261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31537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1364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5359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87841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1569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4700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5737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62899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5308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2361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11855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3089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95527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1105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9003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3038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19648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0073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148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0298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16797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63714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153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98780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6759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3726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7900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0971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1237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6229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29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9142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3075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403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7855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496484"/>
            <a:ext cx="10287000" cy="3183467"/>
          </a:xfrm>
        </p:spPr>
        <p:txBody>
          <a:bodyPr anchor="b"/>
          <a:lstStyle>
            <a:lvl1pPr algn="ctr">
              <a:defRPr sz="6750"/>
            </a:lvl1pPr>
          </a:lstStyle>
          <a:p>
            <a:r>
              <a:rPr lang="en-US" smtClean="0"/>
              <a:t>Click to edit Master title style</a:t>
            </a:r>
            <a:endParaRPr lang="en-US"/>
          </a:p>
        </p:txBody>
      </p:sp>
      <p:sp>
        <p:nvSpPr>
          <p:cNvPr id="3" name="Subtitle 2"/>
          <p:cNvSpPr>
            <a:spLocks noGrp="1"/>
          </p:cNvSpPr>
          <p:nvPr>
            <p:ph type="subTitle" idx="1"/>
          </p:nvPr>
        </p:nvSpPr>
        <p:spPr>
          <a:xfrm>
            <a:off x="1714500" y="4802717"/>
            <a:ext cx="10287000" cy="2207683"/>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846E6-1535-419B-8D0F-CFAE30AD5A06}"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274507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846E6-1535-419B-8D0F-CFAE30AD5A06}"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1424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486834"/>
            <a:ext cx="2957513" cy="7749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42975" y="486834"/>
            <a:ext cx="8701088"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846E6-1535-419B-8D0F-CFAE30AD5A06}"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309583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313594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846E6-1535-419B-8D0F-CFAE30AD5A06}"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368363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2279652"/>
            <a:ext cx="11830050" cy="3803649"/>
          </a:xfrm>
        </p:spPr>
        <p:txBody>
          <a:bodyPr anchor="b"/>
          <a:lstStyle>
            <a:lvl1pPr>
              <a:defRPr sz="6750"/>
            </a:lvl1pPr>
          </a:lstStyle>
          <a:p>
            <a:r>
              <a:rPr lang="en-US" smtClean="0"/>
              <a:t>Click to edit Master title style</a:t>
            </a:r>
            <a:endParaRPr lang="en-US"/>
          </a:p>
        </p:txBody>
      </p:sp>
      <p:sp>
        <p:nvSpPr>
          <p:cNvPr id="3" name="Text Placeholder 2"/>
          <p:cNvSpPr>
            <a:spLocks noGrp="1"/>
          </p:cNvSpPr>
          <p:nvPr>
            <p:ph type="body" idx="1"/>
          </p:nvPr>
        </p:nvSpPr>
        <p:spPr>
          <a:xfrm>
            <a:off x="935831" y="6119285"/>
            <a:ext cx="11830050" cy="2000249"/>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846E6-1535-419B-8D0F-CFAE30AD5A06}"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423988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2975" y="2434167"/>
            <a:ext cx="58293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3725" y="2434167"/>
            <a:ext cx="58293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846E6-1535-419B-8D0F-CFAE30AD5A06}" type="datetimeFigureOut">
              <a:rPr lang="en-US" smtClean="0"/>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157536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486834"/>
            <a:ext cx="11830050" cy="176741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44762" y="2241551"/>
            <a:ext cx="5802510" cy="109854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944762" y="3340100"/>
            <a:ext cx="5802510"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43725" y="2241551"/>
            <a:ext cx="5831087" cy="1098549"/>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943725" y="3340100"/>
            <a:ext cx="5831087"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846E6-1535-419B-8D0F-CFAE30AD5A06}" type="datetimeFigureOut">
              <a:rPr lang="en-US" smtClean="0"/>
              <a:t>31-Aug-20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401456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846E6-1535-419B-8D0F-CFAE30AD5A06}" type="datetimeFigureOut">
              <a:rPr lang="en-US" smtClean="0"/>
              <a:t>31-Aug-20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254118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846E6-1535-419B-8D0F-CFAE30AD5A06}" type="datetimeFigureOut">
              <a:rPr lang="en-US" smtClean="0"/>
              <a:t>31-Aug-20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205279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3600"/>
            </a:lvl1pPr>
          </a:lstStyle>
          <a:p>
            <a:r>
              <a:rPr lang="en-US" smtClean="0"/>
              <a:t>Click to edit Master title style</a:t>
            </a:r>
            <a:endParaRPr lang="en-US"/>
          </a:p>
        </p:txBody>
      </p:sp>
      <p:sp>
        <p:nvSpPr>
          <p:cNvPr id="3" name="Content Placeholder 2"/>
          <p:cNvSpPr>
            <a:spLocks noGrp="1"/>
          </p:cNvSpPr>
          <p:nvPr>
            <p:ph idx="1"/>
          </p:nvPr>
        </p:nvSpPr>
        <p:spPr>
          <a:xfrm>
            <a:off x="5831087" y="1316567"/>
            <a:ext cx="6943725" cy="6498167"/>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44762" y="2743200"/>
            <a:ext cx="4423767" cy="5082117"/>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846E6-1535-419B-8D0F-CFAE30AD5A06}" type="datetimeFigureOut">
              <a:rPr lang="en-US" smtClean="0"/>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120412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09600"/>
            <a:ext cx="4423767" cy="2133600"/>
          </a:xfrm>
        </p:spPr>
        <p:txBody>
          <a:bodyPr anchor="b"/>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5831087" y="1316567"/>
            <a:ext cx="6943725" cy="6498167"/>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944762" y="2743200"/>
            <a:ext cx="4423767" cy="5082117"/>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846E6-1535-419B-8D0F-CFAE30AD5A06}" type="datetimeFigureOut">
              <a:rPr lang="en-US" smtClean="0"/>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13BA-CEBC-4537-958A-9B2EDB61A150}" type="slidenum">
              <a:rPr lang="en-US" smtClean="0"/>
              <a:t>‹#›</a:t>
            </a:fld>
            <a:endParaRPr lang="en-US"/>
          </a:p>
        </p:txBody>
      </p:sp>
    </p:spTree>
    <p:extLst>
      <p:ext uri="{BB962C8B-B14F-4D97-AF65-F5344CB8AC3E}">
        <p14:creationId xmlns:p14="http://schemas.microsoft.com/office/powerpoint/2010/main" val="291336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486834"/>
            <a:ext cx="11830050" cy="176741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42975" y="2434167"/>
            <a:ext cx="11830050"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42975" y="8475134"/>
            <a:ext cx="3086100" cy="486833"/>
          </a:xfrm>
          <a:prstGeom prst="rect">
            <a:avLst/>
          </a:prstGeom>
        </p:spPr>
        <p:txBody>
          <a:bodyPr vert="horz" lIns="91440" tIns="45720" rIns="91440" bIns="45720" rtlCol="0" anchor="ctr"/>
          <a:lstStyle>
            <a:lvl1pPr algn="l">
              <a:defRPr sz="1350">
                <a:solidFill>
                  <a:schemeClr val="tx1">
                    <a:tint val="75000"/>
                  </a:schemeClr>
                </a:solidFill>
              </a:defRPr>
            </a:lvl1pPr>
          </a:lstStyle>
          <a:p>
            <a:fld id="{FA9846E6-1535-419B-8D0F-CFAE30AD5A06}" type="datetimeFigureOut">
              <a:rPr lang="en-US" smtClean="0"/>
              <a:t>31-Aug-20</a:t>
            </a:fld>
            <a:endParaRPr lang="en-US"/>
          </a:p>
        </p:txBody>
      </p:sp>
      <p:sp>
        <p:nvSpPr>
          <p:cNvPr id="5" name="Footer Placeholder 4"/>
          <p:cNvSpPr>
            <a:spLocks noGrp="1"/>
          </p:cNvSpPr>
          <p:nvPr>
            <p:ph type="ftr" sz="quarter" idx="3"/>
          </p:nvPr>
        </p:nvSpPr>
        <p:spPr>
          <a:xfrm>
            <a:off x="4543425" y="8475134"/>
            <a:ext cx="4629150" cy="486833"/>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8475134"/>
            <a:ext cx="3086100" cy="486833"/>
          </a:xfrm>
          <a:prstGeom prst="rect">
            <a:avLst/>
          </a:prstGeom>
        </p:spPr>
        <p:txBody>
          <a:bodyPr vert="horz" lIns="91440" tIns="45720" rIns="91440" bIns="45720" rtlCol="0" anchor="ctr"/>
          <a:lstStyle>
            <a:lvl1pPr algn="r">
              <a:defRPr sz="1350">
                <a:solidFill>
                  <a:schemeClr val="tx1">
                    <a:tint val="75000"/>
                  </a:schemeClr>
                </a:solidFill>
              </a:defRPr>
            </a:lvl1pPr>
          </a:lstStyle>
          <a:p>
            <a:fld id="{853A13BA-CEBC-4537-958A-9B2EDB61A150}" type="slidenum">
              <a:rPr lang="en-US" smtClean="0"/>
              <a:t>‹#›</a:t>
            </a:fld>
            <a:endParaRPr lang="en-US"/>
          </a:p>
        </p:txBody>
      </p:sp>
    </p:spTree>
    <p:extLst>
      <p:ext uri="{BB962C8B-B14F-4D97-AF65-F5344CB8AC3E}">
        <p14:creationId xmlns:p14="http://schemas.microsoft.com/office/powerpoint/2010/main" val="164627099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exec-family-of-functions-in-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3:  Processes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1013" y="369888"/>
            <a:ext cx="11279187" cy="768350"/>
          </a:xfrm>
        </p:spPr>
        <p:txBody>
          <a:bodyPr>
            <a:normAutofit fontScale="90000"/>
          </a:bodyPr>
          <a:lstStyle/>
          <a:p>
            <a:pPr eaLnBrk="1" hangingPunct="1"/>
            <a:r>
              <a:rPr lang="en-US" smtClean="0"/>
              <a:t>Process Control Block (PCB)</a:t>
            </a:r>
          </a:p>
        </p:txBody>
      </p:sp>
      <p:sp>
        <p:nvSpPr>
          <p:cNvPr id="11267" name="Rectangle 3"/>
          <p:cNvSpPr>
            <a:spLocks noGrp="1" noChangeArrowheads="1"/>
          </p:cNvSpPr>
          <p:nvPr>
            <p:ph idx="1"/>
          </p:nvPr>
        </p:nvSpPr>
        <p:spPr>
          <a:xfrm>
            <a:off x="1209675" y="1662113"/>
            <a:ext cx="11053763" cy="5095875"/>
          </a:xfrm>
        </p:spPr>
        <p:txBody>
          <a:bodyPr/>
          <a:lstStyle/>
          <a:p>
            <a:pPr>
              <a:buFont typeface="Monotype Sorts" charset="2"/>
              <a:buNone/>
            </a:pPr>
            <a:r>
              <a:rPr lang="en-US" sz="3200" dirty="0" smtClean="0"/>
              <a:t>Information associated with each </a:t>
            </a:r>
            <a:r>
              <a:rPr lang="en-US" sz="4400" dirty="0" smtClean="0"/>
              <a:t>process</a:t>
            </a:r>
            <a:endParaRPr lang="en-US" sz="3200" dirty="0" smtClean="0"/>
          </a:p>
          <a:p>
            <a:r>
              <a:rPr lang="en-US" sz="3200" dirty="0" smtClean="0"/>
              <a:t>Process state</a:t>
            </a:r>
          </a:p>
          <a:p>
            <a:r>
              <a:rPr lang="en-US" sz="3200" dirty="0" smtClean="0"/>
              <a:t>Program counter</a:t>
            </a:r>
          </a:p>
          <a:p>
            <a:r>
              <a:rPr lang="en-US" sz="3200" dirty="0" smtClean="0"/>
              <a:t>CPU registers</a:t>
            </a:r>
          </a:p>
          <a:p>
            <a:r>
              <a:rPr lang="en-US" sz="3200" dirty="0" smtClean="0"/>
              <a:t>CPU scheduling information</a:t>
            </a:r>
          </a:p>
          <a:p>
            <a:r>
              <a:rPr lang="en-US" sz="3200" dirty="0" smtClean="0"/>
              <a:t>Memory-management information</a:t>
            </a:r>
          </a:p>
          <a:p>
            <a:r>
              <a:rPr lang="en-US" sz="3200" dirty="0" smtClean="0"/>
              <a:t>Accounting information</a:t>
            </a:r>
          </a:p>
          <a:p>
            <a:r>
              <a:rPr lang="en-US" sz="3200" dirty="0" smtClean="0"/>
              <a:t>I/O status information</a:t>
            </a:r>
          </a:p>
          <a:p>
            <a:endParaRPr lang="en-US"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0175" y="369888"/>
            <a:ext cx="11630025" cy="768350"/>
          </a:xfrm>
        </p:spPr>
        <p:txBody>
          <a:bodyPr>
            <a:normAutofit fontScale="90000"/>
          </a:bodyPr>
          <a:lstStyle/>
          <a:p>
            <a:pPr eaLnBrk="1" hangingPunct="1"/>
            <a:r>
              <a:rPr lang="en-US" smtClean="0"/>
              <a:t>Process Control Block (PCB)</a:t>
            </a:r>
          </a:p>
        </p:txBody>
      </p:sp>
      <p:pic>
        <p:nvPicPr>
          <p:cNvPr id="12291" name="Picture 9"/>
          <p:cNvPicPr>
            <a:picLocks noChangeAspect="1" noChangeArrowheads="1"/>
          </p:cNvPicPr>
          <p:nvPr/>
        </p:nvPicPr>
        <p:blipFill>
          <a:blip r:embed="rId3"/>
          <a:srcRect/>
          <a:stretch>
            <a:fillRect/>
          </a:stretch>
        </p:blipFill>
        <p:spPr bwMode="auto">
          <a:xfrm>
            <a:off x="4657725" y="1652588"/>
            <a:ext cx="4614863" cy="658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369888"/>
            <a:ext cx="12344400" cy="768350"/>
          </a:xfrm>
        </p:spPr>
        <p:txBody>
          <a:bodyPr>
            <a:normAutofit fontScale="90000"/>
          </a:bodyPr>
          <a:lstStyle/>
          <a:p>
            <a:pPr eaLnBrk="1" hangingPunct="1"/>
            <a:r>
              <a:rPr lang="en-US" smtClean="0"/>
              <a:t>CPU Switch From Process to Process</a:t>
            </a:r>
          </a:p>
        </p:txBody>
      </p:sp>
      <p:pic>
        <p:nvPicPr>
          <p:cNvPr id="13315" name="Picture 9"/>
          <p:cNvPicPr>
            <a:picLocks noChangeAspect="1" noChangeArrowheads="1"/>
          </p:cNvPicPr>
          <p:nvPr/>
        </p:nvPicPr>
        <p:blipFill>
          <a:blip r:embed="rId3"/>
          <a:srcRect/>
          <a:stretch>
            <a:fillRect/>
          </a:stretch>
        </p:blipFill>
        <p:spPr bwMode="auto">
          <a:xfrm>
            <a:off x="2314607" y="2196148"/>
            <a:ext cx="10453688" cy="624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62100" y="369888"/>
            <a:ext cx="11468100" cy="768350"/>
          </a:xfrm>
        </p:spPr>
        <p:txBody>
          <a:bodyPr>
            <a:normAutofit fontScale="90000"/>
          </a:bodyPr>
          <a:lstStyle/>
          <a:p>
            <a:pPr eaLnBrk="1" hangingPunct="1"/>
            <a:r>
              <a:rPr lang="en-US" smtClean="0"/>
              <a:t>Process Scheduling</a:t>
            </a:r>
          </a:p>
        </p:txBody>
      </p:sp>
      <p:sp>
        <p:nvSpPr>
          <p:cNvPr id="14339" name="Rectangle 3"/>
          <p:cNvSpPr>
            <a:spLocks noGrp="1" noChangeArrowheads="1"/>
          </p:cNvSpPr>
          <p:nvPr>
            <p:ph idx="1"/>
          </p:nvPr>
        </p:nvSpPr>
        <p:spPr>
          <a:xfrm>
            <a:off x="1212850" y="2000250"/>
            <a:ext cx="10463213" cy="5310188"/>
          </a:xfrm>
        </p:spPr>
        <p:txBody>
          <a:bodyPr/>
          <a:lstStyle/>
          <a:p>
            <a:r>
              <a:rPr lang="en-US" sz="2800" dirty="0" smtClean="0"/>
              <a:t>Maximize CPU use, quickly switch processes onto CPU for time sharing</a:t>
            </a:r>
          </a:p>
          <a:p>
            <a:r>
              <a:rPr lang="en-US" sz="2800" b="1" dirty="0" smtClean="0"/>
              <a:t>Process scheduler </a:t>
            </a:r>
            <a:r>
              <a:rPr lang="en-US" sz="2800" dirty="0" smtClean="0"/>
              <a:t>selects among available processes for next execution on CPU</a:t>
            </a:r>
          </a:p>
          <a:p>
            <a:r>
              <a:rPr lang="en-US" sz="2800" dirty="0" smtClean="0"/>
              <a:t>Maintains </a:t>
            </a:r>
            <a:r>
              <a:rPr lang="en-US" sz="2800" b="1" dirty="0" smtClean="0"/>
              <a:t>scheduling queues </a:t>
            </a:r>
            <a:r>
              <a:rPr lang="en-US" sz="2800" dirty="0" smtClean="0"/>
              <a:t>of processes</a:t>
            </a:r>
          </a:p>
          <a:p>
            <a:pPr lvl="1"/>
            <a:r>
              <a:rPr lang="en-US" sz="2800" b="1" dirty="0" smtClean="0"/>
              <a:t>Job queue</a:t>
            </a:r>
            <a:r>
              <a:rPr lang="en-US" sz="2800" dirty="0" smtClean="0"/>
              <a:t> – set of all processes in the system</a:t>
            </a:r>
          </a:p>
          <a:p>
            <a:pPr lvl="1"/>
            <a:r>
              <a:rPr lang="en-US" sz="2800" b="1" dirty="0" smtClean="0"/>
              <a:t>Ready queue </a:t>
            </a:r>
            <a:r>
              <a:rPr lang="en-US" sz="2800" dirty="0" smtClean="0"/>
              <a:t>– set of all processes residing in main memory, ready and waiting to execute</a:t>
            </a:r>
          </a:p>
          <a:p>
            <a:pPr lvl="1"/>
            <a:r>
              <a:rPr lang="en-US" sz="2800" b="1" dirty="0" smtClean="0"/>
              <a:t>Device queues </a:t>
            </a:r>
            <a:r>
              <a:rPr lang="en-US" sz="2800" dirty="0" smtClean="0"/>
              <a:t>– set of processes waiting for an I/O device</a:t>
            </a:r>
          </a:p>
          <a:p>
            <a:pPr lvl="1"/>
            <a:r>
              <a:rPr lang="en-US" sz="2800" dirty="0" smtClean="0"/>
              <a:t>Processes migrate among the various queues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42975" y="0"/>
            <a:ext cx="11830050" cy="1767417"/>
          </a:xfrm>
        </p:spPr>
        <p:txBody>
          <a:bodyPr/>
          <a:lstStyle/>
          <a:p>
            <a:r>
              <a:rPr lang="en-US" dirty="0" smtClean="0"/>
              <a:t>Process Representation in Linux</a:t>
            </a:r>
          </a:p>
        </p:txBody>
      </p:sp>
      <p:sp>
        <p:nvSpPr>
          <p:cNvPr id="15363" name="Content Placeholder 2"/>
          <p:cNvSpPr>
            <a:spLocks noGrp="1"/>
          </p:cNvSpPr>
          <p:nvPr>
            <p:ph idx="1"/>
          </p:nvPr>
        </p:nvSpPr>
        <p:spPr>
          <a:xfrm>
            <a:off x="1171575" y="1611207"/>
            <a:ext cx="11830050" cy="5801784"/>
          </a:xfrm>
        </p:spPr>
        <p:txBody>
          <a:bodyPr/>
          <a:lstStyle/>
          <a:p>
            <a:r>
              <a:rPr lang="en-US" dirty="0" smtClean="0"/>
              <a:t>Represented by the C structure </a:t>
            </a:r>
            <a:r>
              <a:rPr lang="en-US" dirty="0" err="1" smtClean="0">
                <a:latin typeface="Courier New" charset="0"/>
                <a:cs typeface="Courier New" charset="0"/>
              </a:rPr>
              <a:t>task_struct</a:t>
            </a:r>
            <a:r>
              <a:rPr lang="en-US" dirty="0" smtClean="0">
                <a:latin typeface="Courier New" charset="0"/>
                <a:cs typeface="Courier New" charset="0"/>
              </a:rPr>
              <a:t/>
            </a:r>
            <a:br>
              <a:rPr lang="en-US" dirty="0" smtClean="0">
                <a:latin typeface="Courier New" charset="0"/>
                <a:cs typeface="Courier New" charset="0"/>
              </a:rPr>
            </a:br>
            <a:r>
              <a:rPr lang="en-US" dirty="0" err="1" smtClean="0">
                <a:latin typeface="Courier New" charset="0"/>
                <a:cs typeface="Courier New" charset="0"/>
              </a:rPr>
              <a:t>pid</a:t>
            </a:r>
            <a:r>
              <a:rPr lang="en-US" dirty="0" smtClean="0">
                <a:latin typeface="Courier New" charset="0"/>
                <a:cs typeface="Courier New" charset="0"/>
              </a:rPr>
              <a:t> t </a:t>
            </a:r>
            <a:r>
              <a:rPr lang="en-US" dirty="0" err="1" smtClean="0">
                <a:latin typeface="Courier New" charset="0"/>
                <a:cs typeface="Courier New" charset="0"/>
              </a:rPr>
              <a:t>pid</a:t>
            </a:r>
            <a:r>
              <a:rPr lang="en-US" dirty="0" smtClean="0">
                <a:latin typeface="Courier New" charset="0"/>
                <a:cs typeface="Courier New" charset="0"/>
              </a:rPr>
              <a:t>; /* process identifier */ </a:t>
            </a:r>
            <a:br>
              <a:rPr lang="en-US" dirty="0" smtClean="0">
                <a:latin typeface="Courier New" charset="0"/>
                <a:cs typeface="Courier New" charset="0"/>
              </a:rPr>
            </a:br>
            <a:r>
              <a:rPr lang="en-US" dirty="0" smtClean="0">
                <a:latin typeface="Courier New" charset="0"/>
                <a:cs typeface="Courier New" charset="0"/>
              </a:rPr>
              <a:t>long state; /* state of the process */ </a:t>
            </a:r>
            <a:br>
              <a:rPr lang="en-US" dirty="0" smtClean="0">
                <a:latin typeface="Courier New" charset="0"/>
                <a:cs typeface="Courier New" charset="0"/>
              </a:rPr>
            </a:br>
            <a:r>
              <a:rPr lang="en-US" dirty="0" smtClean="0">
                <a:latin typeface="Courier New" charset="0"/>
                <a:cs typeface="Courier New" charset="0"/>
              </a:rPr>
              <a:t>unsigned </a:t>
            </a:r>
            <a:r>
              <a:rPr lang="en-US" dirty="0" err="1" smtClean="0">
                <a:latin typeface="Courier New" charset="0"/>
                <a:cs typeface="Courier New" charset="0"/>
              </a:rPr>
              <a:t>int</a:t>
            </a:r>
            <a:r>
              <a:rPr lang="en-US" dirty="0" smtClean="0">
                <a:latin typeface="Courier New" charset="0"/>
                <a:cs typeface="Courier New" charset="0"/>
              </a:rPr>
              <a:t> time slice /* scheduling information */ </a:t>
            </a:r>
            <a:r>
              <a:rPr lang="en-US" dirty="0" err="1" smtClean="0">
                <a:latin typeface="Courier New" charset="0"/>
                <a:cs typeface="Courier New" charset="0"/>
              </a:rPr>
              <a:t>struct</a:t>
            </a:r>
            <a:r>
              <a:rPr lang="en-US" dirty="0" smtClean="0">
                <a:latin typeface="Courier New" charset="0"/>
                <a:cs typeface="Courier New" charset="0"/>
              </a:rPr>
              <a:t> task </a:t>
            </a:r>
            <a:r>
              <a:rPr lang="en-US" dirty="0" err="1" smtClean="0">
                <a:latin typeface="Courier New" charset="0"/>
                <a:cs typeface="Courier New" charset="0"/>
              </a:rPr>
              <a:t>struct</a:t>
            </a:r>
            <a:r>
              <a:rPr lang="en-US" dirty="0" smtClean="0">
                <a:latin typeface="Courier New" charset="0"/>
                <a:cs typeface="Courier New" charset="0"/>
              </a:rPr>
              <a:t> *parent; /* this process’s parent */ </a:t>
            </a:r>
            <a:r>
              <a:rPr lang="en-US" dirty="0" err="1" smtClean="0">
                <a:latin typeface="Courier New" charset="0"/>
                <a:cs typeface="Courier New" charset="0"/>
              </a:rPr>
              <a:t>struct</a:t>
            </a:r>
            <a:r>
              <a:rPr lang="en-US" dirty="0" smtClean="0">
                <a:latin typeface="Courier New" charset="0"/>
                <a:cs typeface="Courier New" charset="0"/>
              </a:rPr>
              <a:t> list head children; /* this process’s children */ </a:t>
            </a:r>
            <a:r>
              <a:rPr lang="en-US" dirty="0" err="1" smtClean="0">
                <a:latin typeface="Courier New" charset="0"/>
                <a:cs typeface="Courier New" charset="0"/>
              </a:rPr>
              <a:t>struct</a:t>
            </a:r>
            <a:r>
              <a:rPr lang="en-US" dirty="0" smtClean="0">
                <a:latin typeface="Courier New" charset="0"/>
                <a:cs typeface="Courier New" charset="0"/>
              </a:rPr>
              <a:t> files </a:t>
            </a:r>
            <a:r>
              <a:rPr lang="en-US" dirty="0" err="1" smtClean="0">
                <a:latin typeface="Courier New" charset="0"/>
                <a:cs typeface="Courier New" charset="0"/>
              </a:rPr>
              <a:t>struct</a:t>
            </a:r>
            <a:r>
              <a:rPr lang="en-US" dirty="0" smtClean="0">
                <a:latin typeface="Courier New" charset="0"/>
                <a:cs typeface="Courier New" charset="0"/>
              </a:rPr>
              <a:t> *files; /* list of open files */ </a:t>
            </a:r>
            <a:r>
              <a:rPr lang="en-US" dirty="0" err="1" smtClean="0">
                <a:latin typeface="Courier New" charset="0"/>
                <a:cs typeface="Courier New" charset="0"/>
              </a:rPr>
              <a:t>struct</a:t>
            </a:r>
            <a:r>
              <a:rPr lang="en-US" dirty="0" smtClean="0">
                <a:latin typeface="Courier New" charset="0"/>
                <a:cs typeface="Courier New" charset="0"/>
              </a:rPr>
              <a:t> mm </a:t>
            </a:r>
            <a:r>
              <a:rPr lang="en-US" dirty="0" err="1" smtClean="0">
                <a:latin typeface="Courier New" charset="0"/>
                <a:cs typeface="Courier New" charset="0"/>
              </a:rPr>
              <a:t>struct</a:t>
            </a:r>
            <a:r>
              <a:rPr lang="en-US" dirty="0" smtClean="0">
                <a:latin typeface="Courier New" charset="0"/>
                <a:cs typeface="Courier New" charset="0"/>
              </a:rPr>
              <a:t> *mm; /* address space of this pro */</a:t>
            </a:r>
          </a:p>
        </p:txBody>
      </p:sp>
      <p:pic>
        <p:nvPicPr>
          <p:cNvPr id="15364" name="Picture 3"/>
          <p:cNvPicPr>
            <a:picLocks noChangeAspect="1"/>
          </p:cNvPicPr>
          <p:nvPr/>
        </p:nvPicPr>
        <p:blipFill>
          <a:blip r:embed="rId2"/>
          <a:srcRect/>
          <a:stretch>
            <a:fillRect/>
          </a:stretch>
        </p:blipFill>
        <p:spPr bwMode="auto">
          <a:xfrm>
            <a:off x="1770761" y="6040860"/>
            <a:ext cx="7885303" cy="27442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62088" y="609600"/>
            <a:ext cx="11976100" cy="609600"/>
          </a:xfrm>
        </p:spPr>
        <p:txBody>
          <a:bodyPr>
            <a:normAutofit fontScale="90000"/>
          </a:bodyPr>
          <a:lstStyle/>
          <a:p>
            <a:pPr eaLnBrk="1" hangingPunct="1"/>
            <a:r>
              <a:rPr lang="en-US" sz="4000" smtClean="0"/>
              <a:t>Ready Queue And Various </a:t>
            </a:r>
            <a:br>
              <a:rPr lang="en-US" sz="4000" smtClean="0"/>
            </a:br>
            <a:r>
              <a:rPr lang="en-US" sz="4000" smtClean="0"/>
              <a:t>I/O Device Queues</a:t>
            </a:r>
          </a:p>
        </p:txBody>
      </p:sp>
      <p:pic>
        <p:nvPicPr>
          <p:cNvPr id="16387" name="Picture 7"/>
          <p:cNvPicPr>
            <a:picLocks noChangeAspect="1" noChangeArrowheads="1"/>
          </p:cNvPicPr>
          <p:nvPr/>
        </p:nvPicPr>
        <p:blipFill>
          <a:blip r:embed="rId3"/>
          <a:srcRect/>
          <a:stretch>
            <a:fillRect/>
          </a:stretch>
        </p:blipFill>
        <p:spPr bwMode="auto">
          <a:xfrm>
            <a:off x="2853881" y="1655826"/>
            <a:ext cx="8734425" cy="6694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57325" y="369888"/>
            <a:ext cx="12344400" cy="768350"/>
          </a:xfrm>
        </p:spPr>
        <p:txBody>
          <a:bodyPr>
            <a:normAutofit fontScale="90000"/>
          </a:bodyPr>
          <a:lstStyle/>
          <a:p>
            <a:pPr eaLnBrk="1" hangingPunct="1"/>
            <a:r>
              <a:rPr lang="en-US" smtClean="0"/>
              <a:t>Representation of Process Scheduling</a:t>
            </a:r>
          </a:p>
        </p:txBody>
      </p:sp>
      <p:pic>
        <p:nvPicPr>
          <p:cNvPr id="17411" name="Picture 4" descr="3"/>
          <p:cNvPicPr>
            <a:picLocks noChangeAspect="1" noChangeArrowheads="1"/>
          </p:cNvPicPr>
          <p:nvPr/>
        </p:nvPicPr>
        <p:blipFill>
          <a:blip r:embed="rId3"/>
          <a:srcRect/>
          <a:stretch>
            <a:fillRect/>
          </a:stretch>
        </p:blipFill>
        <p:spPr bwMode="auto">
          <a:xfrm>
            <a:off x="1246188" y="1822450"/>
            <a:ext cx="10853737" cy="5570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Schedulers</a:t>
            </a:r>
          </a:p>
        </p:txBody>
      </p:sp>
      <p:sp>
        <p:nvSpPr>
          <p:cNvPr id="18435" name="Rectangle 3"/>
          <p:cNvSpPr>
            <a:spLocks noGrp="1" noChangeArrowheads="1"/>
          </p:cNvSpPr>
          <p:nvPr>
            <p:ph idx="1"/>
          </p:nvPr>
        </p:nvSpPr>
        <p:spPr>
          <a:xfrm>
            <a:off x="1209675" y="1930400"/>
            <a:ext cx="10801350" cy="3452813"/>
          </a:xfrm>
        </p:spPr>
        <p:txBody>
          <a:bodyPr/>
          <a:lstStyle/>
          <a:p>
            <a:r>
              <a:rPr lang="en-US" b="1" smtClean="0">
                <a:solidFill>
                  <a:srgbClr val="000000"/>
                </a:solidFill>
              </a:rPr>
              <a:t>Long-term scheduler</a:t>
            </a:r>
            <a:r>
              <a:rPr lang="en-US" smtClean="0">
                <a:solidFill>
                  <a:srgbClr val="000000"/>
                </a:solidFill>
              </a:rPr>
              <a:t>  </a:t>
            </a:r>
            <a:r>
              <a:rPr lang="en-US" smtClean="0"/>
              <a:t>(or job scheduler) – selects which processes should be brought into the ready queue</a:t>
            </a:r>
          </a:p>
          <a:p>
            <a:r>
              <a:rPr lang="en-US" b="1" smtClean="0">
                <a:solidFill>
                  <a:srgbClr val="000000"/>
                </a:solidFill>
              </a:rPr>
              <a:t>Short-term scheduler</a:t>
            </a:r>
            <a:r>
              <a:rPr lang="en-US" smtClean="0">
                <a:solidFill>
                  <a:srgbClr val="000000"/>
                </a:solidFill>
              </a:rPr>
              <a:t>  </a:t>
            </a:r>
            <a:r>
              <a:rPr lang="en-US" smtClean="0"/>
              <a:t>(or CPU scheduler) – selects which process should be executed next and allocates CPU</a:t>
            </a:r>
          </a:p>
          <a:p>
            <a:pPr lvl="1"/>
            <a:r>
              <a:rPr lang="en-US" smtClean="0"/>
              <a:t>Sometimes the only scheduler in a system</a:t>
            </a:r>
          </a:p>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Schedulers (Cont.)</a:t>
            </a:r>
          </a:p>
        </p:txBody>
      </p:sp>
      <p:sp>
        <p:nvSpPr>
          <p:cNvPr id="19459" name="Rectangle 3"/>
          <p:cNvSpPr>
            <a:spLocks noGrp="1" noChangeArrowheads="1"/>
          </p:cNvSpPr>
          <p:nvPr>
            <p:ph idx="1"/>
          </p:nvPr>
        </p:nvSpPr>
        <p:spPr>
          <a:xfrm>
            <a:off x="1209675" y="1644650"/>
            <a:ext cx="11077575" cy="6040438"/>
          </a:xfrm>
        </p:spPr>
        <p:txBody>
          <a:bodyPr/>
          <a:lstStyle/>
          <a:p>
            <a:r>
              <a:rPr lang="en-US" smtClean="0"/>
              <a:t>Short-term scheduler is invoked very frequently (milliseconds) </a:t>
            </a:r>
            <a:r>
              <a:rPr lang="en-US" smtClean="0">
                <a:sym typeface="Symbol" charset="2"/>
              </a:rPr>
              <a:t> (must be fast)</a:t>
            </a:r>
          </a:p>
          <a:p>
            <a:endParaRPr lang="en-US" sz="1100" smtClean="0">
              <a:sym typeface="Symbol" charset="2"/>
            </a:endParaRPr>
          </a:p>
          <a:p>
            <a:r>
              <a:rPr lang="en-US" smtClean="0">
                <a:sym typeface="Symbol" charset="2"/>
              </a:rPr>
              <a:t>Long-term scheduler is invoked very infrequently (seconds, minutes)  (may be slow)</a:t>
            </a:r>
          </a:p>
          <a:p>
            <a:endParaRPr lang="en-US" sz="1100" smtClean="0">
              <a:sym typeface="Symbol" charset="2"/>
            </a:endParaRPr>
          </a:p>
          <a:p>
            <a:r>
              <a:rPr lang="en-US" smtClean="0">
                <a:sym typeface="Symbol" charset="2"/>
              </a:rPr>
              <a:t>The long-term scheduler controls the </a:t>
            </a:r>
            <a:r>
              <a:rPr lang="en-US" i="1" smtClean="0">
                <a:sym typeface="Symbol" charset="2"/>
              </a:rPr>
              <a:t>degree of multiprogramming</a:t>
            </a:r>
          </a:p>
          <a:p>
            <a:endParaRPr lang="en-US" sz="1100" i="1" smtClean="0">
              <a:sym typeface="Symbol" charset="2"/>
            </a:endParaRPr>
          </a:p>
          <a:p>
            <a:r>
              <a:rPr lang="en-US" smtClean="0">
                <a:sym typeface="Symbol" charset="2"/>
              </a:rPr>
              <a:t>Processes can be described as either:</a:t>
            </a:r>
          </a:p>
          <a:p>
            <a:pPr lvl="1"/>
            <a:r>
              <a:rPr lang="en-US" b="1" smtClean="0">
                <a:solidFill>
                  <a:srgbClr val="000000"/>
                </a:solidFill>
                <a:sym typeface="Symbol" charset="2"/>
              </a:rPr>
              <a:t>I/O-bound process</a:t>
            </a:r>
            <a:r>
              <a:rPr lang="en-US" smtClean="0">
                <a:solidFill>
                  <a:srgbClr val="000000"/>
                </a:solidFill>
                <a:sym typeface="Symbol" charset="2"/>
              </a:rPr>
              <a:t> </a:t>
            </a:r>
            <a:r>
              <a:rPr lang="en-US" smtClean="0">
                <a:sym typeface="Symbol" charset="2"/>
              </a:rPr>
              <a:t>– spends more time doing I/O than computations, many short CPU bursts</a:t>
            </a:r>
          </a:p>
          <a:p>
            <a:pPr lvl="1"/>
            <a:r>
              <a:rPr lang="en-US" b="1" smtClean="0">
                <a:solidFill>
                  <a:srgbClr val="000000"/>
                </a:solidFill>
                <a:sym typeface="Symbol" charset="2"/>
              </a:rPr>
              <a:t>CPU-bound process</a:t>
            </a:r>
            <a:r>
              <a:rPr lang="en-US" smtClean="0">
                <a:solidFill>
                  <a:srgbClr val="000000"/>
                </a:solidFill>
                <a:sym typeface="Symbol" charset="2"/>
              </a:rPr>
              <a:t> </a:t>
            </a:r>
            <a:r>
              <a:rPr lang="en-US" smtClean="0">
                <a:sym typeface="Symbol" charset="2"/>
              </a:rPr>
              <a:t>– spends more time doing computations; few very long CPU bursts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93825" y="369888"/>
            <a:ext cx="12344400" cy="768350"/>
          </a:xfrm>
        </p:spPr>
        <p:txBody>
          <a:bodyPr>
            <a:normAutofit fontScale="90000"/>
          </a:bodyPr>
          <a:lstStyle/>
          <a:p>
            <a:pPr eaLnBrk="1" hangingPunct="1"/>
            <a:r>
              <a:rPr lang="en-US" smtClean="0"/>
              <a:t>Addition of Medium Term Scheduling</a:t>
            </a:r>
          </a:p>
        </p:txBody>
      </p:sp>
      <p:pic>
        <p:nvPicPr>
          <p:cNvPr id="20483" name="Picture 11"/>
          <p:cNvPicPr>
            <a:picLocks noChangeAspect="1" noChangeArrowheads="1"/>
          </p:cNvPicPr>
          <p:nvPr/>
        </p:nvPicPr>
        <p:blipFill>
          <a:blip r:embed="rId3"/>
          <a:srcRect/>
          <a:stretch>
            <a:fillRect/>
          </a:stretch>
        </p:blipFill>
        <p:spPr bwMode="auto">
          <a:xfrm>
            <a:off x="1547813" y="2897188"/>
            <a:ext cx="1099185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66975" y="369888"/>
            <a:ext cx="9571038" cy="768350"/>
          </a:xfrm>
        </p:spPr>
        <p:txBody>
          <a:bodyPr>
            <a:normAutofit fontScale="90000"/>
          </a:bodyPr>
          <a:lstStyle/>
          <a:p>
            <a:pPr eaLnBrk="1" hangingPunct="1"/>
            <a:r>
              <a:rPr lang="en-US" smtClean="0"/>
              <a:t>Chapter 3:  Processes</a:t>
            </a:r>
          </a:p>
        </p:txBody>
      </p:sp>
      <p:sp>
        <p:nvSpPr>
          <p:cNvPr id="4099" name="Rectangle 3"/>
          <p:cNvSpPr>
            <a:spLocks noGrp="1" noChangeArrowheads="1"/>
          </p:cNvSpPr>
          <p:nvPr>
            <p:ph idx="1"/>
          </p:nvPr>
        </p:nvSpPr>
        <p:spPr>
          <a:xfrm>
            <a:off x="1209675" y="1662113"/>
            <a:ext cx="11056938" cy="5095875"/>
          </a:xfrm>
        </p:spPr>
        <p:txBody>
          <a:bodyPr/>
          <a:lstStyle/>
          <a:p>
            <a:r>
              <a:rPr lang="en-US" smtClean="0"/>
              <a:t>Process Concept</a:t>
            </a:r>
          </a:p>
          <a:p>
            <a:r>
              <a:rPr lang="en-US" smtClean="0"/>
              <a:t>Process Scheduling</a:t>
            </a:r>
          </a:p>
          <a:p>
            <a:r>
              <a:rPr lang="en-US" smtClean="0"/>
              <a:t>Operations on Processes</a:t>
            </a:r>
          </a:p>
          <a:p>
            <a:r>
              <a:rPr lang="en-US" smtClean="0"/>
              <a:t>Interprocess Communication</a:t>
            </a:r>
          </a:p>
          <a:p>
            <a:r>
              <a:rPr lang="en-US" smtClean="0"/>
              <a:t>Examples of IPC Systems</a:t>
            </a:r>
          </a:p>
          <a:p>
            <a:r>
              <a:rPr lang="en-US" smtClean="0"/>
              <a:t>Communication in Client-Server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Context Switch</a:t>
            </a:r>
          </a:p>
        </p:txBody>
      </p:sp>
      <p:sp>
        <p:nvSpPr>
          <p:cNvPr id="21507" name="Rectangle 3"/>
          <p:cNvSpPr>
            <a:spLocks noGrp="1" noChangeArrowheads="1"/>
          </p:cNvSpPr>
          <p:nvPr>
            <p:ph idx="1"/>
          </p:nvPr>
        </p:nvSpPr>
        <p:spPr>
          <a:xfrm>
            <a:off x="1209675" y="1644650"/>
            <a:ext cx="11220450" cy="5930900"/>
          </a:xfrm>
        </p:spPr>
        <p:txBody>
          <a:bodyPr>
            <a:normAutofit lnSpcReduction="10000"/>
          </a:bodyPr>
          <a:lstStyle/>
          <a:p>
            <a:r>
              <a:rPr lang="en-US" smtClean="0"/>
              <a:t>When CPU switches to another process, the system must save the state of the old process and load the saved state for the new process via a </a:t>
            </a:r>
            <a:r>
              <a:rPr lang="en-US" b="1" smtClean="0">
                <a:solidFill>
                  <a:srgbClr val="3366FF"/>
                </a:solidFill>
              </a:rPr>
              <a:t>context switch</a:t>
            </a:r>
            <a:r>
              <a:rPr lang="en-US" smtClean="0"/>
              <a:t>.</a:t>
            </a:r>
          </a:p>
          <a:p>
            <a:endParaRPr lang="en-US" smtClean="0"/>
          </a:p>
          <a:p>
            <a:r>
              <a:rPr lang="en-US" b="1" smtClean="0">
                <a:solidFill>
                  <a:srgbClr val="3366FF"/>
                </a:solidFill>
              </a:rPr>
              <a:t>Context </a:t>
            </a:r>
            <a:r>
              <a:rPr lang="en-US" smtClean="0"/>
              <a:t>of a process represented in the PCB</a:t>
            </a:r>
          </a:p>
          <a:p>
            <a:endParaRPr lang="en-US" smtClean="0"/>
          </a:p>
          <a:p>
            <a:r>
              <a:rPr lang="en-US" smtClean="0"/>
              <a:t>Context-switch time is overhead; the system does no useful work while switching</a:t>
            </a:r>
          </a:p>
          <a:p>
            <a:pPr lvl="1"/>
            <a:r>
              <a:rPr lang="en-US" smtClean="0"/>
              <a:t>The more complex the OS and the PCB -&gt; longer the context switch</a:t>
            </a:r>
          </a:p>
          <a:p>
            <a:endParaRPr lang="en-US" smtClean="0"/>
          </a:p>
          <a:p>
            <a:r>
              <a:rPr lang="en-US" smtClean="0"/>
              <a:t>Time dependent on hardware support</a:t>
            </a:r>
          </a:p>
          <a:p>
            <a:pPr lvl="1"/>
            <a:r>
              <a:rPr lang="en-US" smtClean="0"/>
              <a:t>Some hardware provides multiple sets of registers per CPU -&gt; multiple contexts loaded at once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Process Creation</a:t>
            </a:r>
          </a:p>
        </p:txBody>
      </p:sp>
      <p:sp>
        <p:nvSpPr>
          <p:cNvPr id="22531" name="Rectangle 3"/>
          <p:cNvSpPr>
            <a:spLocks noGrp="1" noChangeArrowheads="1"/>
          </p:cNvSpPr>
          <p:nvPr>
            <p:ph idx="1"/>
          </p:nvPr>
        </p:nvSpPr>
        <p:spPr>
          <a:xfrm>
            <a:off x="1209675" y="1644650"/>
            <a:ext cx="11410950" cy="6769100"/>
          </a:xfrm>
        </p:spPr>
        <p:txBody>
          <a:bodyPr/>
          <a:lstStyle/>
          <a:p>
            <a:r>
              <a:rPr lang="en-US" sz="2800" b="1" dirty="0" smtClean="0"/>
              <a:t>Parent </a:t>
            </a:r>
            <a:r>
              <a:rPr lang="en-US" sz="2800" dirty="0" smtClean="0"/>
              <a:t>process create </a:t>
            </a:r>
            <a:r>
              <a:rPr lang="en-US" sz="2800" b="1" dirty="0" smtClean="0"/>
              <a:t>children </a:t>
            </a:r>
            <a:r>
              <a:rPr lang="en-US" sz="2800" dirty="0" smtClean="0"/>
              <a:t>processes, which, in turn create other processes, forming a tree of processes</a:t>
            </a:r>
          </a:p>
          <a:p>
            <a:endParaRPr lang="en-US" sz="1600" dirty="0" smtClean="0"/>
          </a:p>
          <a:p>
            <a:r>
              <a:rPr lang="en-US" sz="2800" dirty="0" smtClean="0"/>
              <a:t>Generally, process identified and managed via </a:t>
            </a:r>
            <a:r>
              <a:rPr lang="en-US" sz="2800" b="1" dirty="0" smtClean="0"/>
              <a:t>a process identifier </a:t>
            </a:r>
            <a:r>
              <a:rPr lang="en-US" sz="2800" dirty="0" smtClean="0"/>
              <a:t>(</a:t>
            </a:r>
            <a:r>
              <a:rPr lang="en-US" sz="2800" b="1" dirty="0" err="1" smtClean="0"/>
              <a:t>pid</a:t>
            </a:r>
            <a:r>
              <a:rPr lang="en-US" sz="2800" dirty="0" smtClean="0"/>
              <a:t>)</a:t>
            </a:r>
          </a:p>
          <a:p>
            <a:endParaRPr lang="en-US" sz="1600" dirty="0" smtClean="0"/>
          </a:p>
          <a:p>
            <a:r>
              <a:rPr lang="en-US" sz="2800" dirty="0" smtClean="0"/>
              <a:t>Resource sharing</a:t>
            </a:r>
          </a:p>
          <a:p>
            <a:pPr lvl="1"/>
            <a:r>
              <a:rPr lang="en-US" sz="2800" dirty="0" smtClean="0"/>
              <a:t>Parent and children share all resources</a:t>
            </a:r>
          </a:p>
          <a:p>
            <a:pPr lvl="1"/>
            <a:r>
              <a:rPr lang="en-US" sz="2800" dirty="0" smtClean="0"/>
              <a:t>Children share subset of parent’s resources</a:t>
            </a:r>
          </a:p>
          <a:p>
            <a:pPr lvl="1"/>
            <a:r>
              <a:rPr lang="en-US" sz="2800" dirty="0" smtClean="0"/>
              <a:t>Parent and child share no resources</a:t>
            </a:r>
          </a:p>
          <a:p>
            <a:pPr lvl="1"/>
            <a:endParaRPr lang="en-US" sz="1600" dirty="0" smtClean="0"/>
          </a:p>
          <a:p>
            <a:r>
              <a:rPr lang="en-US" sz="2800" dirty="0" smtClean="0"/>
              <a:t>Execution</a:t>
            </a:r>
          </a:p>
          <a:p>
            <a:pPr lvl="1"/>
            <a:r>
              <a:rPr lang="en-US" sz="2800" dirty="0" smtClean="0"/>
              <a:t>Parent and children execute concurrently</a:t>
            </a:r>
          </a:p>
          <a:p>
            <a:pPr lvl="1"/>
            <a:r>
              <a:rPr lang="en-US" sz="2800" dirty="0" smtClean="0"/>
              <a:t>Parent waits until children terminate</a:t>
            </a:r>
          </a:p>
          <a:p>
            <a:pPr>
              <a:buFont typeface="Monotype Sorts" charset="2"/>
              <a:buNone/>
            </a:pPr>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4963" y="369888"/>
            <a:ext cx="11425237" cy="768350"/>
          </a:xfrm>
        </p:spPr>
        <p:txBody>
          <a:bodyPr>
            <a:normAutofit fontScale="90000"/>
          </a:bodyPr>
          <a:lstStyle/>
          <a:p>
            <a:pPr eaLnBrk="1" hangingPunct="1"/>
            <a:r>
              <a:rPr lang="en-US" smtClean="0"/>
              <a:t>Process Creation (Cont.)</a:t>
            </a:r>
          </a:p>
        </p:txBody>
      </p:sp>
      <p:sp>
        <p:nvSpPr>
          <p:cNvPr id="23555" name="Rectangle 3"/>
          <p:cNvSpPr>
            <a:spLocks noGrp="1" noChangeArrowheads="1"/>
          </p:cNvSpPr>
          <p:nvPr>
            <p:ph idx="1"/>
          </p:nvPr>
        </p:nvSpPr>
        <p:spPr/>
        <p:txBody>
          <a:bodyPr/>
          <a:lstStyle/>
          <a:p>
            <a:r>
              <a:rPr lang="en-US" smtClean="0"/>
              <a:t>Address space</a:t>
            </a:r>
          </a:p>
          <a:p>
            <a:pPr lvl="1"/>
            <a:r>
              <a:rPr lang="en-US" smtClean="0"/>
              <a:t>Child duplicate of parent</a:t>
            </a:r>
          </a:p>
          <a:p>
            <a:pPr lvl="1"/>
            <a:r>
              <a:rPr lang="en-US" smtClean="0"/>
              <a:t>Child has a program loaded into it</a:t>
            </a:r>
          </a:p>
          <a:p>
            <a:pPr lvl="1"/>
            <a:endParaRPr lang="en-US" smtClean="0"/>
          </a:p>
          <a:p>
            <a:r>
              <a:rPr lang="en-US" smtClean="0"/>
              <a:t>UNIX examples</a:t>
            </a:r>
          </a:p>
          <a:p>
            <a:pPr lvl="1"/>
            <a:r>
              <a:rPr lang="en-US" b="1" smtClean="0"/>
              <a:t>fork</a:t>
            </a:r>
            <a:r>
              <a:rPr lang="en-US" smtClean="0"/>
              <a:t> system call creates new process</a:t>
            </a:r>
          </a:p>
          <a:p>
            <a:pPr lvl="1"/>
            <a:r>
              <a:rPr lang="en-US" b="1" smtClean="0"/>
              <a:t>exec</a:t>
            </a:r>
            <a:r>
              <a:rPr lang="en-US" smtClean="0"/>
              <a:t> system call used after a </a:t>
            </a:r>
            <a:r>
              <a:rPr lang="en-US" b="1" smtClean="0"/>
              <a:t>fork</a:t>
            </a:r>
            <a:r>
              <a:rPr lang="en-US" smtClean="0"/>
              <a:t> to replace the process’ memory space with a new program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k"/>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4412" y="4096544"/>
            <a:ext cx="4067175"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5673" y="233948"/>
            <a:ext cx="9877010" cy="7725192"/>
          </a:xfrm>
          <a:prstGeom prst="rect">
            <a:avLst/>
          </a:prstGeom>
          <a:noFill/>
        </p:spPr>
        <p:txBody>
          <a:bodyPr wrap="square" rtlCol="0">
            <a:spAutoFit/>
          </a:bodyPr>
          <a:lstStyle/>
          <a:p>
            <a:r>
              <a:rPr lang="en-US" sz="2800" dirty="0"/>
              <a:t>The Unix API allows creation of asynchronous processes where each process has a parent. Each process has a process ID (a number) that can be used to tell them apart. This PID is shown in the user-level command ``</a:t>
            </a:r>
            <a:r>
              <a:rPr lang="en-US" sz="2800" dirty="0" err="1"/>
              <a:t>ps</a:t>
            </a:r>
            <a:r>
              <a:rPr lang="en-US" sz="2800" dirty="0"/>
              <a:t>''. Because the parent process can resume execution before a child terminates, the parent can continue to create processes. The </a:t>
            </a:r>
            <a:r>
              <a:rPr lang="en-US" sz="2800" dirty="0" smtClean="0"/>
              <a:t>children </a:t>
            </a:r>
            <a:r>
              <a:rPr lang="en-US" sz="2800" dirty="0"/>
              <a:t>can also create </a:t>
            </a:r>
            <a:r>
              <a:rPr lang="en-US" sz="2800" dirty="0" smtClean="0"/>
              <a:t>processes.</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000" dirty="0" err="1" smtClean="0"/>
              <a:t>Source:https</a:t>
            </a:r>
            <a:r>
              <a:rPr lang="en-US" sz="2000" dirty="0"/>
              <a:t>://support.dce.felk.cvut.cz/</a:t>
            </a:r>
            <a:r>
              <a:rPr lang="en-US" sz="2000" dirty="0" err="1"/>
              <a:t>pos</a:t>
            </a:r>
            <a:r>
              <a:rPr lang="en-US" sz="2000" dirty="0"/>
              <a:t>/</a:t>
            </a:r>
            <a:r>
              <a:rPr lang="en-US" sz="2000" dirty="0" err="1"/>
              <a:t>os_api</a:t>
            </a:r>
            <a:r>
              <a:rPr lang="en-US" sz="2000" dirty="0"/>
              <a:t>/unix-7.html</a:t>
            </a:r>
          </a:p>
        </p:txBody>
      </p:sp>
    </p:spTree>
    <p:extLst>
      <p:ext uri="{BB962C8B-B14F-4D97-AF65-F5344CB8AC3E}">
        <p14:creationId xmlns:p14="http://schemas.microsoft.com/office/powerpoint/2010/main" val="9555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Process Creation</a:t>
            </a:r>
          </a:p>
        </p:txBody>
      </p:sp>
      <p:pic>
        <p:nvPicPr>
          <p:cNvPr id="24579" name="Picture 4" descr="3"/>
          <p:cNvPicPr>
            <a:picLocks noChangeAspect="1" noChangeArrowheads="1"/>
          </p:cNvPicPr>
          <p:nvPr/>
        </p:nvPicPr>
        <p:blipFill>
          <a:blip r:embed="rId3"/>
          <a:srcRect/>
          <a:stretch>
            <a:fillRect/>
          </a:stretch>
        </p:blipFill>
        <p:spPr bwMode="auto">
          <a:xfrm>
            <a:off x="942975" y="1791166"/>
            <a:ext cx="11253787" cy="2519362"/>
          </a:xfrm>
          <a:prstGeom prst="rect">
            <a:avLst/>
          </a:prstGeom>
          <a:noFill/>
          <a:ln w="9525">
            <a:noFill/>
            <a:miter lim="800000"/>
            <a:headEnd/>
            <a:tailEnd/>
          </a:ln>
        </p:spPr>
      </p:pic>
      <p:sp>
        <p:nvSpPr>
          <p:cNvPr id="2" name="TextBox 1"/>
          <p:cNvSpPr txBox="1"/>
          <p:nvPr/>
        </p:nvSpPr>
        <p:spPr>
          <a:xfrm>
            <a:off x="1536192" y="5120640"/>
            <a:ext cx="10314432" cy="4247317"/>
          </a:xfrm>
          <a:prstGeom prst="rect">
            <a:avLst/>
          </a:prstGeom>
          <a:noFill/>
        </p:spPr>
        <p:txBody>
          <a:bodyPr wrap="square" rtlCol="0">
            <a:spAutoFit/>
          </a:bodyPr>
          <a:lstStyle/>
          <a:p>
            <a:r>
              <a:rPr lang="en-US" dirty="0" smtClean="0"/>
              <a:t>Typically the exec() system call is after the fork()</a:t>
            </a:r>
          </a:p>
          <a:p>
            <a:endParaRPr lang="en-US" dirty="0"/>
          </a:p>
          <a:p>
            <a:r>
              <a:rPr lang="en-US" dirty="0" smtClean="0"/>
              <a:t>Fork() system call – creates a new process</a:t>
            </a:r>
          </a:p>
          <a:p>
            <a:r>
              <a:rPr lang="en-US" dirty="0" smtClean="0"/>
              <a:t>New process gets a copy of the address space of the parent</a:t>
            </a:r>
          </a:p>
          <a:p>
            <a:endParaRPr lang="en-US" dirty="0"/>
          </a:p>
          <a:p>
            <a:r>
              <a:rPr lang="en-US" dirty="0" smtClean="0"/>
              <a:t>Both processes continue executing next instruction after the fork()</a:t>
            </a:r>
          </a:p>
          <a:p>
            <a:endParaRPr lang="en-US" dirty="0"/>
          </a:p>
          <a:p>
            <a:r>
              <a:rPr lang="en-US" dirty="0" smtClean="0"/>
              <a:t>Difference in return code from the fork</a:t>
            </a:r>
          </a:p>
          <a:p>
            <a:r>
              <a:rPr lang="en-US" dirty="0"/>
              <a:t>	</a:t>
            </a:r>
            <a:r>
              <a:rPr lang="en-US" dirty="0" smtClean="0"/>
              <a:t>child receive 0</a:t>
            </a:r>
          </a:p>
          <a:p>
            <a:r>
              <a:rPr lang="en-US" dirty="0"/>
              <a:t>	</a:t>
            </a:r>
            <a:r>
              <a:rPr lang="en-US" dirty="0" smtClean="0"/>
              <a:t>Parent receive </a:t>
            </a:r>
            <a:r>
              <a:rPr lang="en-US" dirty="0" err="1" smtClean="0"/>
              <a:t>pid</a:t>
            </a:r>
            <a:r>
              <a:rPr lang="en-US" dirty="0" smtClean="0"/>
              <a:t> of child (non-zero)</a:t>
            </a:r>
          </a:p>
          <a:p>
            <a:r>
              <a:rPr lang="en-US" dirty="0"/>
              <a:t>	</a:t>
            </a:r>
            <a:r>
              <a:rPr lang="en-US" dirty="0" smtClean="0"/>
              <a:t>can be used to distinguish itself from parent</a:t>
            </a:r>
          </a:p>
          <a:p>
            <a:r>
              <a:rPr lang="en-US" dirty="0"/>
              <a:t>e</a:t>
            </a:r>
            <a:r>
              <a:rPr lang="en-US" dirty="0" smtClean="0"/>
              <a:t>xec() to load new binary into memory</a:t>
            </a:r>
          </a:p>
          <a:p>
            <a:endParaRPr lang="en-US" dirty="0"/>
          </a:p>
          <a:p>
            <a:r>
              <a:rPr lang="en-US" dirty="0" smtClean="0"/>
              <a:t>Parent can wait on the child using wait()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56" y="276718"/>
            <a:ext cx="11905488" cy="7782481"/>
          </a:xfrm>
          <a:prstGeom prst="rect">
            <a:avLst/>
          </a:prstGeom>
        </p:spPr>
      </p:pic>
    </p:spTree>
    <p:extLst>
      <p:ext uri="{BB962C8B-B14F-4D97-AF65-F5344CB8AC3E}">
        <p14:creationId xmlns:p14="http://schemas.microsoft.com/office/powerpoint/2010/main" val="658973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690" y="0"/>
            <a:ext cx="13496544" cy="9144000"/>
          </a:xfrm>
          <a:prstGeom prst="rect">
            <a:avLst/>
          </a:prstGeom>
        </p:spPr>
      </p:pic>
    </p:spTree>
    <p:extLst>
      <p:ext uri="{BB962C8B-B14F-4D97-AF65-F5344CB8AC3E}">
        <p14:creationId xmlns:p14="http://schemas.microsoft.com/office/powerpoint/2010/main" val="890595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28738" y="369888"/>
            <a:ext cx="12344400" cy="768350"/>
          </a:xfrm>
        </p:spPr>
        <p:txBody>
          <a:bodyPr>
            <a:normAutofit fontScale="90000"/>
          </a:bodyPr>
          <a:lstStyle/>
          <a:p>
            <a:pPr eaLnBrk="1" hangingPunct="1"/>
            <a:r>
              <a:rPr lang="en-US" smtClean="0"/>
              <a:t>C Program Forking Separate Process</a:t>
            </a:r>
          </a:p>
        </p:txBody>
      </p:sp>
      <p:sp>
        <p:nvSpPr>
          <p:cNvPr id="25603" name="Rectangle 3"/>
          <p:cNvSpPr>
            <a:spLocks noGrp="1" noChangeArrowheads="1"/>
          </p:cNvSpPr>
          <p:nvPr>
            <p:ph idx="1"/>
          </p:nvPr>
        </p:nvSpPr>
        <p:spPr>
          <a:xfrm>
            <a:off x="3857625" y="1435100"/>
            <a:ext cx="7445375" cy="6753225"/>
          </a:xfrm>
        </p:spPr>
        <p:txBody>
          <a:bodyPr>
            <a:normAutofit fontScale="70000" lnSpcReduction="20000"/>
          </a:bodyPr>
          <a:lstStyle/>
          <a:p>
            <a:pPr>
              <a:lnSpc>
                <a:spcPct val="80000"/>
              </a:lnSpc>
              <a:buFont typeface="Monotype Sorts" charset="2"/>
              <a:buNone/>
            </a:pPr>
            <a:r>
              <a:rPr kumimoji="0" lang="en-US" sz="2000" dirty="0" smtClean="0">
                <a:latin typeface="Monaco" charset="0"/>
              </a:rPr>
              <a:t>#include &lt;sys/</a:t>
            </a:r>
            <a:r>
              <a:rPr kumimoji="0" lang="en-US" sz="2000" dirty="0" err="1" smtClean="0">
                <a:latin typeface="Monaco" charset="0"/>
              </a:rPr>
              <a:t>types.h</a:t>
            </a:r>
            <a:r>
              <a:rPr kumimoji="0" lang="en-US" sz="2000" dirty="0" smtClean="0">
                <a:latin typeface="Monaco" charset="0"/>
              </a:rPr>
              <a:t>&gt;</a:t>
            </a:r>
          </a:p>
          <a:p>
            <a:pPr>
              <a:lnSpc>
                <a:spcPct val="80000"/>
              </a:lnSpc>
              <a:buFont typeface="Monotype Sorts" charset="2"/>
              <a:buNone/>
            </a:pPr>
            <a:r>
              <a:rPr kumimoji="0" lang="en-US" sz="2000" dirty="0" smtClean="0">
                <a:latin typeface="Monaco" charset="0"/>
              </a:rPr>
              <a:t>#include &lt;</a:t>
            </a:r>
            <a:r>
              <a:rPr kumimoji="0" lang="en-US" sz="2000" dirty="0" err="1" smtClean="0">
                <a:latin typeface="Monaco" charset="0"/>
              </a:rPr>
              <a:t>studio.h</a:t>
            </a:r>
            <a:r>
              <a:rPr kumimoji="0" lang="en-US" sz="2000" dirty="0" smtClean="0">
                <a:latin typeface="Monaco" charset="0"/>
              </a:rPr>
              <a:t>&gt;</a:t>
            </a:r>
          </a:p>
          <a:p>
            <a:pPr>
              <a:lnSpc>
                <a:spcPct val="80000"/>
              </a:lnSpc>
              <a:buFont typeface="Monotype Sorts" charset="2"/>
              <a:buNone/>
            </a:pPr>
            <a:r>
              <a:rPr kumimoji="0" lang="en-US" sz="2000" dirty="0" smtClean="0">
                <a:latin typeface="Monaco" charset="0"/>
              </a:rPr>
              <a:t>#include &lt;</a:t>
            </a:r>
            <a:r>
              <a:rPr kumimoji="0" lang="en-US" sz="2000" dirty="0" err="1" smtClean="0">
                <a:latin typeface="Monaco" charset="0"/>
              </a:rPr>
              <a:t>unistd.h</a:t>
            </a:r>
            <a:r>
              <a:rPr kumimoji="0" lang="en-US" sz="2000" dirty="0" smtClean="0">
                <a:latin typeface="Monaco" charset="0"/>
              </a:rPr>
              <a:t>&gt;</a:t>
            </a:r>
          </a:p>
          <a:p>
            <a:pPr>
              <a:lnSpc>
                <a:spcPct val="80000"/>
              </a:lnSpc>
              <a:buFont typeface="Monotype Sorts" charset="2"/>
              <a:buNone/>
            </a:pPr>
            <a:r>
              <a:rPr kumimoji="0" lang="en-US" sz="2000" dirty="0" err="1" smtClean="0">
                <a:latin typeface="Monaco" charset="0"/>
              </a:rPr>
              <a:t>int</a:t>
            </a:r>
            <a:r>
              <a:rPr kumimoji="0" lang="en-US" sz="2000" dirty="0" smtClean="0">
                <a:latin typeface="Monaco" charset="0"/>
              </a:rPr>
              <a:t> main()</a:t>
            </a:r>
          </a:p>
          <a:p>
            <a:pPr>
              <a:lnSpc>
                <a:spcPct val="80000"/>
              </a:lnSpc>
              <a:buFont typeface="Monotype Sorts" charset="2"/>
              <a:buNone/>
            </a:pPr>
            <a:r>
              <a:rPr kumimoji="0" lang="en-US" sz="2000" dirty="0" smtClean="0">
                <a:latin typeface="Monaco" charset="0"/>
              </a:rPr>
              <a:t>{</a:t>
            </a:r>
          </a:p>
          <a:p>
            <a:pPr>
              <a:lnSpc>
                <a:spcPct val="80000"/>
              </a:lnSpc>
              <a:buFont typeface="Monotype Sorts" charset="2"/>
              <a:buNone/>
            </a:pPr>
            <a:r>
              <a:rPr kumimoji="0" lang="en-US" sz="2000" dirty="0" err="1" smtClean="0">
                <a:latin typeface="Monaco" charset="0"/>
              </a:rPr>
              <a:t>pid_t</a:t>
            </a:r>
            <a:r>
              <a:rPr kumimoji="0" lang="en-US" sz="2000" dirty="0" smtClean="0">
                <a:latin typeface="Monaco" charset="0"/>
              </a:rPr>
              <a:t>  </a:t>
            </a:r>
            <a:r>
              <a:rPr kumimoji="0" lang="en-US" sz="2000" dirty="0" err="1" smtClean="0">
                <a:latin typeface="Monaco" charset="0"/>
              </a:rPr>
              <a:t>pid</a:t>
            </a:r>
            <a:r>
              <a:rPr kumimoji="0" lang="en-US" sz="2000" dirty="0" smtClean="0">
                <a:latin typeface="Monaco" charset="0"/>
              </a:rPr>
              <a:t>;</a:t>
            </a:r>
          </a:p>
          <a:p>
            <a:pPr>
              <a:lnSpc>
                <a:spcPct val="80000"/>
              </a:lnSpc>
              <a:buFont typeface="Monotype Sorts" charset="2"/>
              <a:buNone/>
            </a:pPr>
            <a:r>
              <a:rPr kumimoji="0" lang="en-US" sz="2000" dirty="0" smtClean="0">
                <a:latin typeface="Monaco" charset="0"/>
              </a:rPr>
              <a:t>	/* fork another process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pid</a:t>
            </a:r>
            <a:r>
              <a:rPr kumimoji="0" lang="en-US" sz="2000" dirty="0" smtClean="0">
                <a:latin typeface="Monaco" charset="0"/>
              </a:rPr>
              <a:t> = fork();</a:t>
            </a:r>
          </a:p>
          <a:p>
            <a:pPr>
              <a:lnSpc>
                <a:spcPct val="80000"/>
              </a:lnSpc>
              <a:buFont typeface="Monotype Sorts" charset="2"/>
              <a:buNone/>
            </a:pPr>
            <a:r>
              <a:rPr kumimoji="0" lang="en-US" sz="2000" dirty="0" smtClean="0">
                <a:latin typeface="Monaco" charset="0"/>
              </a:rPr>
              <a:t>	if (</a:t>
            </a:r>
            <a:r>
              <a:rPr kumimoji="0" lang="en-US" sz="2000" dirty="0" err="1" smtClean="0">
                <a:latin typeface="Monaco" charset="0"/>
              </a:rPr>
              <a:t>pid</a:t>
            </a:r>
            <a:r>
              <a:rPr kumimoji="0" lang="en-US" sz="2000" dirty="0" smtClean="0">
                <a:latin typeface="Monaco" charset="0"/>
              </a:rPr>
              <a:t> &lt; 0) { /* error occurred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fprintf</a:t>
            </a:r>
            <a:r>
              <a:rPr kumimoji="0" lang="en-US" sz="2000" dirty="0" smtClean="0">
                <a:latin typeface="Monaco" charset="0"/>
              </a:rPr>
              <a:t>(</a:t>
            </a:r>
            <a:r>
              <a:rPr kumimoji="0" lang="en-US" sz="2000" dirty="0" err="1" smtClean="0">
                <a:latin typeface="Monaco" charset="0"/>
              </a:rPr>
              <a:t>stderr</a:t>
            </a:r>
            <a:r>
              <a:rPr kumimoji="0" lang="en-US" sz="2000" dirty="0" smtClean="0">
                <a:latin typeface="Monaco" charset="0"/>
              </a:rPr>
              <a:t>, "Fork Failed");</a:t>
            </a:r>
          </a:p>
          <a:p>
            <a:pPr>
              <a:lnSpc>
                <a:spcPct val="80000"/>
              </a:lnSpc>
              <a:buFont typeface="Monotype Sorts" charset="2"/>
              <a:buNone/>
            </a:pPr>
            <a:r>
              <a:rPr kumimoji="0" lang="en-US" sz="2000" dirty="0" smtClean="0">
                <a:latin typeface="Monaco" charset="0"/>
              </a:rPr>
              <a:t>		return 1;</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else if (</a:t>
            </a:r>
            <a:r>
              <a:rPr kumimoji="0" lang="en-US" sz="2000" dirty="0" err="1" smtClean="0">
                <a:latin typeface="Monaco" charset="0"/>
              </a:rPr>
              <a:t>pid</a:t>
            </a:r>
            <a:r>
              <a:rPr kumimoji="0" lang="en-US" sz="2000" dirty="0" smtClean="0">
                <a:latin typeface="Monaco" charset="0"/>
              </a:rPr>
              <a:t> == 0) { /* child process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execlp</a:t>
            </a:r>
            <a:r>
              <a:rPr kumimoji="0" lang="en-US" sz="2000" dirty="0" smtClean="0">
                <a:latin typeface="Monaco" charset="0"/>
              </a:rPr>
              <a:t>("/bin/ls", "ls", NULL);</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else { /* parent process */</a:t>
            </a:r>
          </a:p>
          <a:p>
            <a:pPr>
              <a:lnSpc>
                <a:spcPct val="80000"/>
              </a:lnSpc>
              <a:buFont typeface="Monotype Sorts" charset="2"/>
              <a:buNone/>
            </a:pPr>
            <a:r>
              <a:rPr kumimoji="0" lang="en-US" sz="2000" dirty="0" smtClean="0">
                <a:latin typeface="Monaco" charset="0"/>
              </a:rPr>
              <a:t>		/* parent will wait for the child */</a:t>
            </a:r>
          </a:p>
          <a:p>
            <a:pPr>
              <a:lnSpc>
                <a:spcPct val="80000"/>
              </a:lnSpc>
              <a:buFont typeface="Monotype Sorts" charset="2"/>
              <a:buNone/>
            </a:pPr>
            <a:r>
              <a:rPr kumimoji="0" lang="en-US" sz="2000" dirty="0" smtClean="0">
                <a:latin typeface="Monaco" charset="0"/>
              </a:rPr>
              <a:t>		wait (NULL);</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printf</a:t>
            </a:r>
            <a:r>
              <a:rPr kumimoji="0" lang="en-US" sz="2000" dirty="0" smtClean="0">
                <a:latin typeface="Monaco" charset="0"/>
              </a:rPr>
              <a:t> ("Child Complete");</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return 0;</a:t>
            </a:r>
          </a:p>
          <a:p>
            <a:pPr>
              <a:lnSpc>
                <a:spcPct val="80000"/>
              </a:lnSpc>
              <a:buFont typeface="Monotype Sorts" charset="2"/>
              <a:buNone/>
            </a:pPr>
            <a:r>
              <a:rPr kumimoji="0" lang="en-US" sz="2000" dirty="0" smtClean="0">
                <a:latin typeface="Monaco" charset="0"/>
              </a:rPr>
              <a:t>}</a:t>
            </a:r>
          </a:p>
          <a:p>
            <a:pPr>
              <a:lnSpc>
                <a:spcPct val="80000"/>
              </a:lnSpc>
              <a:buFont typeface="Monotype Sorts" charset="2"/>
              <a:buNone/>
            </a:pPr>
            <a:endParaRPr lang="en-US" sz="2000" dirty="0">
              <a:latin typeface="Monaco" charset="0"/>
            </a:endParaRPr>
          </a:p>
          <a:p>
            <a:pPr>
              <a:lnSpc>
                <a:spcPct val="80000"/>
              </a:lnSpc>
              <a:buFont typeface="Monotype Sorts" charset="2"/>
              <a:buNone/>
            </a:pPr>
            <a:r>
              <a:rPr kumimoji="0" lang="en-US" sz="2000" dirty="0" smtClean="0">
                <a:latin typeface="Monaco" charset="0"/>
              </a:rPr>
              <a:t>More reference :</a:t>
            </a:r>
            <a:r>
              <a:rPr lang="en-US" sz="1600" dirty="0" smtClean="0">
                <a:hlinkClick r:id="rId3"/>
              </a:rPr>
              <a:t>https://www.geeksforgeeks.org/exec-family-of-functions-in-c/</a:t>
            </a:r>
            <a:endParaRPr kumimoji="0" lang="en-US" sz="2000" dirty="0" smtClean="0">
              <a:latin typeface="Monaco"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0" defTabSz="914400" eaLnBrk="0" fontAlgn="base" hangingPunct="0">
              <a:lnSpc>
                <a:spcPct val="100000"/>
              </a:lnSpc>
              <a:spcBef>
                <a:spcPct val="0"/>
              </a:spcBef>
              <a:spcAft>
                <a:spcPct val="0"/>
              </a:spcAft>
              <a:buNone/>
            </a:pPr>
            <a:r>
              <a:rPr kumimoji="0" lang="en-US" altLang="en-US" sz="3200" b="1" i="0" u="none" strike="noStrike" cap="none" normalizeH="0" baseline="0" dirty="0" err="1" smtClean="0">
                <a:ln>
                  <a:noFill/>
                </a:ln>
                <a:solidFill>
                  <a:schemeClr val="tx1"/>
                </a:solidFill>
                <a:effectLst/>
                <a:latin typeface="Roboto"/>
              </a:rPr>
              <a:t>execlp</a:t>
            </a:r>
            <a:r>
              <a:rPr kumimoji="0" lang="en-US" altLang="en-US" sz="3200" b="1" i="0" u="none" strike="noStrike" cap="none" normalizeH="0" baseline="0" dirty="0" smtClean="0">
                <a:ln>
                  <a:noFill/>
                </a:ln>
                <a:solidFill>
                  <a:schemeClr val="tx1"/>
                </a:solidFill>
                <a:effectLst/>
                <a:latin typeface="Roboto"/>
              </a:rPr>
              <a:t> and </a:t>
            </a:r>
            <a:r>
              <a:rPr kumimoji="0" lang="en-US" altLang="en-US" sz="3200" b="1" i="0" u="none" strike="noStrike" cap="none" normalizeH="0" baseline="0" dirty="0" err="1" smtClean="0">
                <a:ln>
                  <a:noFill/>
                </a:ln>
                <a:solidFill>
                  <a:schemeClr val="tx1"/>
                </a:solidFill>
                <a:effectLst/>
                <a:latin typeface="Roboto"/>
              </a:rPr>
              <a:t>execl</a:t>
            </a:r>
            <a:r>
              <a:rPr kumimoji="0" lang="en-US" altLang="en-US" sz="3200" b="1" i="0" u="none" strike="noStrike" cap="none" normalizeH="0" baseline="0" dirty="0" smtClean="0">
                <a:ln>
                  <a:noFill/>
                </a:ln>
                <a:solidFill>
                  <a:schemeClr val="tx1"/>
                </a:solidFill>
                <a:effectLst/>
                <a:latin typeface="Roboto"/>
              </a:rPr>
              <a:t> </a:t>
            </a:r>
            <a:r>
              <a:rPr kumimoji="0" lang="en-US" altLang="en-US" sz="3200" b="0" i="0" u="none" strike="noStrike" cap="none" normalizeH="0" baseline="0" dirty="0" smtClean="0">
                <a:ln>
                  <a:noFill/>
                </a:ln>
                <a:solidFill>
                  <a:schemeClr val="tx1"/>
                </a:solidFill>
                <a:effectLst/>
                <a:latin typeface="Roboto"/>
              </a:rPr>
              <a:t>: These two also serve the same purpose but the syntax of them are a bit different which is as shown </a:t>
            </a:r>
            <a:r>
              <a:rPr kumimoji="0" lang="en-US" altLang="en-US" sz="3200" b="0" i="0" u="none" strike="noStrike" cap="none" normalizeH="0" baseline="0" dirty="0" err="1" smtClean="0">
                <a:ln>
                  <a:noFill/>
                </a:ln>
                <a:solidFill>
                  <a:schemeClr val="tx1"/>
                </a:solidFill>
                <a:effectLst/>
                <a:latin typeface="Roboto"/>
              </a:rPr>
              <a:t>below:</a:t>
            </a:r>
            <a:r>
              <a:rPr kumimoji="0" lang="en-US" altLang="en-US" sz="3200" b="1" i="0" u="none" strike="noStrike" cap="none" normalizeH="0" baseline="0" dirty="0" err="1" smtClean="0">
                <a:ln>
                  <a:noFill/>
                </a:ln>
                <a:solidFill>
                  <a:schemeClr val="tx1"/>
                </a:solidFill>
                <a:effectLst/>
                <a:latin typeface="Roboto"/>
              </a:rPr>
              <a:t>Syntax</a:t>
            </a:r>
            <a:r>
              <a:rPr kumimoji="0" lang="en-US" altLang="en-US" sz="3200" b="1" i="0" u="none" strike="noStrike" cap="none" normalizeH="0" baseline="0" dirty="0" smtClean="0">
                <a:ln>
                  <a:noFill/>
                </a:ln>
                <a:solidFill>
                  <a:schemeClr val="tx1"/>
                </a:solidFill>
                <a:effectLst/>
                <a:latin typeface="Roboto"/>
              </a:rPr>
              <a:t>:</a:t>
            </a:r>
          </a:p>
          <a:p>
            <a:pPr marL="0" lvl="0" indent="0" defTabSz="914400" eaLnBrk="0" fontAlgn="base" hangingPunct="0">
              <a:lnSpc>
                <a:spcPct val="100000"/>
              </a:lnSpc>
              <a:spcBef>
                <a:spcPct val="0"/>
              </a:spcBef>
              <a:spcAft>
                <a:spcPct val="0"/>
              </a:spcAft>
              <a:buNone/>
            </a:pPr>
            <a:r>
              <a:rPr kumimoji="0" lang="en-US" altLang="en-US" sz="2800" b="0" i="0" u="none" strike="noStrike" cap="none" normalizeH="0" baseline="0" dirty="0" err="1" smtClean="0">
                <a:ln>
                  <a:noFill/>
                </a:ln>
                <a:solidFill>
                  <a:schemeClr val="tx1"/>
                </a:solidFill>
                <a:effectLst/>
                <a:latin typeface="Consolas" panose="020B0609020204030204" pitchFamily="49" charset="0"/>
              </a:rPr>
              <a:t>int</a:t>
            </a:r>
            <a:r>
              <a:rPr kumimoji="0" lang="en-US" altLang="en-US" sz="2800" b="0" i="0" u="none" strike="noStrike" cap="none" normalizeH="0" baseline="0" dirty="0" smtClean="0">
                <a:ln>
                  <a:noFill/>
                </a:ln>
                <a:solidFill>
                  <a:schemeClr val="tx1"/>
                </a:solidFill>
                <a:effectLst/>
                <a:latin typeface="Consolas" panose="020B0609020204030204" pitchFamily="49" charset="0"/>
              </a:rPr>
              <a:t>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execlp</a:t>
            </a:r>
            <a:r>
              <a:rPr kumimoji="0" lang="en-US" altLang="en-US" sz="2800" b="0" i="0" u="none" strike="noStrike" cap="none" normalizeH="0" baseline="0" dirty="0" smtClean="0">
                <a:ln>
                  <a:noFill/>
                </a:ln>
                <a:solidFill>
                  <a:schemeClr val="tx1"/>
                </a:solidFill>
                <a:effectLst/>
                <a:latin typeface="Consolas" panose="020B0609020204030204" pitchFamily="49" charset="0"/>
              </a:rPr>
              <a:t>(</a:t>
            </a:r>
            <a:r>
              <a:rPr kumimoji="0" lang="en-US" altLang="en-US" sz="2800" b="0" i="0" u="none" strike="noStrike" cap="none" normalizeH="0" baseline="0" dirty="0" err="1" smtClean="0">
                <a:ln>
                  <a:noFill/>
                </a:ln>
                <a:solidFill>
                  <a:schemeClr val="tx1"/>
                </a:solidFill>
                <a:effectLst/>
                <a:latin typeface="Consolas" panose="020B0609020204030204" pitchFamily="49" charset="0"/>
              </a:rPr>
              <a:t>const</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*file,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const</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arg</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 NULL */);</a:t>
            </a:r>
          </a:p>
          <a:p>
            <a:pPr marL="0" lvl="0" indent="0" defTabSz="914400" eaLnBrk="0" fontAlgn="base" hangingPunct="0">
              <a:lnSpc>
                <a:spcPct val="100000"/>
              </a:lnSpc>
              <a:spcBef>
                <a:spcPct val="0"/>
              </a:spcBef>
              <a:spcAft>
                <a:spcPct val="0"/>
              </a:spcAft>
              <a:buNone/>
            </a:pPr>
            <a:endParaRPr lang="en-US" altLang="en-US" sz="2800" dirty="0">
              <a:latin typeface="Consolas" panose="020B0609020204030204" pitchFamily="49" charset="0"/>
            </a:endParaRPr>
          </a:p>
          <a:p>
            <a:pPr marL="0" lvl="0" indent="0" defTabSz="914400" eaLnBrk="0" fontAlgn="base" hangingPunct="0">
              <a:lnSpc>
                <a:spcPct val="100000"/>
              </a:lnSpc>
              <a:spcBef>
                <a:spcPct val="0"/>
              </a:spcBef>
              <a:spcAft>
                <a:spcPct val="0"/>
              </a:spcAft>
              <a:buNone/>
            </a:pPr>
            <a:r>
              <a:rPr kumimoji="0" lang="en-US" altLang="en-US" sz="2800" b="0" i="0" u="none" strike="noStrike" cap="none" normalizeH="0" baseline="0" dirty="0" err="1" smtClean="0">
                <a:ln>
                  <a:noFill/>
                </a:ln>
                <a:solidFill>
                  <a:schemeClr val="tx1"/>
                </a:solidFill>
                <a:effectLst/>
                <a:latin typeface="Consolas" panose="020B0609020204030204" pitchFamily="49" charset="0"/>
              </a:rPr>
              <a:t>int</a:t>
            </a:r>
            <a:r>
              <a:rPr kumimoji="0" lang="en-US" altLang="en-US" sz="2800" b="0" i="0" u="none" strike="noStrike" cap="none" normalizeH="0" baseline="0" dirty="0" smtClean="0">
                <a:ln>
                  <a:noFill/>
                </a:ln>
                <a:solidFill>
                  <a:schemeClr val="tx1"/>
                </a:solidFill>
                <a:effectLst/>
                <a:latin typeface="Consolas" panose="020B0609020204030204" pitchFamily="49" charset="0"/>
              </a:rPr>
              <a:t>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execl</a:t>
            </a:r>
            <a:r>
              <a:rPr kumimoji="0" lang="en-US" altLang="en-US" sz="2800" b="0" i="0" u="none" strike="noStrike" cap="none" normalizeH="0" baseline="0" dirty="0" smtClean="0">
                <a:ln>
                  <a:noFill/>
                </a:ln>
                <a:solidFill>
                  <a:schemeClr val="tx1"/>
                </a:solidFill>
                <a:effectLst/>
                <a:latin typeface="Consolas" panose="020B0609020204030204" pitchFamily="49" charset="0"/>
              </a:rPr>
              <a:t>(</a:t>
            </a:r>
            <a:r>
              <a:rPr kumimoji="0" lang="en-US" altLang="en-US" sz="2800" b="0" i="0" u="none" strike="noStrike" cap="none" normalizeH="0" baseline="0" dirty="0" err="1" smtClean="0">
                <a:ln>
                  <a:noFill/>
                </a:ln>
                <a:solidFill>
                  <a:schemeClr val="tx1"/>
                </a:solidFill>
                <a:effectLst/>
                <a:latin typeface="Consolas" panose="020B0609020204030204" pitchFamily="49" charset="0"/>
              </a:rPr>
              <a:t>const</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*path,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const</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a:t>
            </a:r>
            <a:r>
              <a:rPr kumimoji="0" lang="en-US" altLang="en-US" sz="2800" b="0" i="0" u="none" strike="noStrike" cap="none" normalizeH="0" baseline="0" dirty="0" err="1" smtClean="0">
                <a:ln>
                  <a:noFill/>
                </a:ln>
                <a:solidFill>
                  <a:schemeClr val="tx1"/>
                </a:solidFill>
                <a:effectLst/>
                <a:latin typeface="Consolas" panose="020B0609020204030204" pitchFamily="49" charset="0"/>
              </a:rPr>
              <a:t>arg</a:t>
            </a:r>
            <a:r>
              <a:rPr kumimoji="0" lang="en-US" altLang="en-US" sz="2800" b="0" i="0" u="none" strike="noStrike" cap="none" normalizeH="0" baseline="0" dirty="0" smtClean="0">
                <a:ln>
                  <a:noFill/>
                </a:ln>
                <a:solidFill>
                  <a:schemeClr val="tx1"/>
                </a:solidFill>
                <a:effectLst/>
                <a:latin typeface="Consolas" panose="020B0609020204030204" pitchFamily="49" charset="0"/>
              </a:rPr>
              <a:t>,.../* (char *) NULL */); </a:t>
            </a:r>
            <a:endParaRPr kumimoji="0" lang="en-US" altLang="en-US" sz="3200" b="0" i="0" u="none" strike="noStrike" cap="none" normalizeH="0" baseline="0" dirty="0" smtClean="0">
              <a:ln>
                <a:noFill/>
              </a:ln>
              <a:solidFill>
                <a:schemeClr val="tx1"/>
              </a:solidFill>
              <a:effectLst/>
            </a:endParaRPr>
          </a:p>
          <a:p>
            <a:pPr marL="0" lvl="0" indent="0" defTabSz="91440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chemeClr val="tx1"/>
              </a:solidFill>
              <a:effectLst/>
              <a:latin typeface="Roboto"/>
            </a:endParaRPr>
          </a:p>
          <a:p>
            <a:pPr marL="0" lvl="0" indent="0" defTabSz="91440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chemeClr val="tx1"/>
                </a:solidFill>
                <a:effectLst/>
                <a:latin typeface="Roboto"/>
              </a:rPr>
              <a:t>file:</a:t>
            </a:r>
            <a:r>
              <a:rPr kumimoji="0" lang="en-US" altLang="en-US" sz="3200" b="0" i="0" u="none" strike="noStrike" cap="none" normalizeH="0" baseline="0" dirty="0" smtClean="0">
                <a:ln>
                  <a:noFill/>
                </a:ln>
                <a:solidFill>
                  <a:schemeClr val="tx1"/>
                </a:solidFill>
                <a:effectLst/>
                <a:latin typeface="Roboto"/>
              </a:rPr>
              <a:t>  file name associated with the file being executed</a:t>
            </a:r>
            <a:br>
              <a:rPr kumimoji="0" lang="en-US" altLang="en-US" sz="3200" b="0" i="0" u="none" strike="noStrike" cap="none" normalizeH="0" baseline="0" dirty="0" smtClean="0">
                <a:ln>
                  <a:noFill/>
                </a:ln>
                <a:solidFill>
                  <a:schemeClr val="tx1"/>
                </a:solidFill>
                <a:effectLst/>
                <a:latin typeface="Roboto"/>
              </a:rPr>
            </a:br>
            <a:r>
              <a:rPr kumimoji="0" lang="en-US" altLang="en-US" sz="3200" b="1" i="0" u="none" strike="noStrike" cap="none" normalizeH="0" baseline="0" dirty="0" err="1" smtClean="0">
                <a:ln>
                  <a:noFill/>
                </a:ln>
                <a:solidFill>
                  <a:schemeClr val="tx1"/>
                </a:solidFill>
                <a:effectLst/>
                <a:latin typeface="Roboto"/>
              </a:rPr>
              <a:t>const</a:t>
            </a:r>
            <a:r>
              <a:rPr kumimoji="0" lang="en-US" altLang="en-US" sz="3200" b="1" i="0" u="none" strike="noStrike" cap="none" normalizeH="0" baseline="0" dirty="0" smtClean="0">
                <a:ln>
                  <a:noFill/>
                </a:ln>
                <a:solidFill>
                  <a:schemeClr val="tx1"/>
                </a:solidFill>
                <a:effectLst/>
                <a:latin typeface="Roboto"/>
              </a:rPr>
              <a:t> char *</a:t>
            </a:r>
            <a:r>
              <a:rPr kumimoji="0" lang="en-US" altLang="en-US" sz="3200" b="1" i="0" u="none" strike="noStrike" cap="none" normalizeH="0" baseline="0" dirty="0" err="1" smtClean="0">
                <a:ln>
                  <a:noFill/>
                </a:ln>
                <a:solidFill>
                  <a:schemeClr val="tx1"/>
                </a:solidFill>
                <a:effectLst/>
                <a:latin typeface="Roboto"/>
              </a:rPr>
              <a:t>arg</a:t>
            </a:r>
            <a:r>
              <a:rPr kumimoji="0" lang="en-US" altLang="en-US" sz="3200" b="0" i="0" u="none" strike="noStrike" cap="none" normalizeH="0" baseline="0" dirty="0" smtClean="0">
                <a:ln>
                  <a:noFill/>
                </a:ln>
                <a:solidFill>
                  <a:schemeClr val="tx1"/>
                </a:solidFill>
                <a:effectLst/>
                <a:latin typeface="Roboto"/>
              </a:rPr>
              <a:t> </a:t>
            </a:r>
            <a:r>
              <a:rPr kumimoji="0" lang="en-US" altLang="en-US" sz="3200" b="1" i="0" u="none" strike="noStrike" cap="none" normalizeH="0" baseline="0" dirty="0" smtClean="0">
                <a:ln>
                  <a:noFill/>
                </a:ln>
                <a:solidFill>
                  <a:schemeClr val="tx1"/>
                </a:solidFill>
                <a:effectLst/>
                <a:latin typeface="Roboto"/>
              </a:rPr>
              <a:t>and ellipses</a:t>
            </a:r>
            <a:r>
              <a:rPr kumimoji="0" lang="en-US" altLang="en-US" sz="3200" b="0" i="0" u="none" strike="noStrike" cap="none" normalizeH="0" baseline="0" dirty="0" smtClean="0">
                <a:ln>
                  <a:noFill/>
                </a:ln>
                <a:solidFill>
                  <a:schemeClr val="tx1"/>
                </a:solidFill>
                <a:effectLst/>
                <a:latin typeface="Roboto"/>
              </a:rPr>
              <a:t> : describe a list of one or more pointers to null-terminated strings that represent the argument list available to the executed program.</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469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fork vs exec</a:t>
            </a:r>
            <a:endParaRPr lang="en-US" dirty="0"/>
          </a:p>
          <a:p>
            <a:pPr fontAlgn="base"/>
            <a:r>
              <a:rPr lang="en-US" dirty="0"/>
              <a:t>fork starts a new process which is a copy of the one that calls it, while exec replaces the current process image with another (different) one</a:t>
            </a:r>
            <a:r>
              <a:rPr lang="en-US" dirty="0" smtClean="0"/>
              <a:t>.</a:t>
            </a:r>
          </a:p>
          <a:p>
            <a:pPr fontAlgn="base"/>
            <a:endParaRPr lang="en-US" dirty="0"/>
          </a:p>
          <a:p>
            <a:pPr marL="0" indent="0" fontAlgn="base">
              <a:buNone/>
            </a:pPr>
            <a:endParaRPr lang="en-US" dirty="0"/>
          </a:p>
          <a:p>
            <a:pPr fontAlgn="base"/>
            <a:r>
              <a:rPr lang="en-US" dirty="0"/>
              <a:t>Both parent and child processes are executed simultaneously in case of fork() while Control never returns to the original program unless there is an exec() error.</a:t>
            </a:r>
          </a:p>
          <a:p>
            <a:endParaRPr lang="en-US" dirty="0"/>
          </a:p>
        </p:txBody>
      </p:sp>
    </p:spTree>
    <p:extLst>
      <p:ext uri="{BB962C8B-B14F-4D97-AF65-F5344CB8AC3E}">
        <p14:creationId xmlns:p14="http://schemas.microsoft.com/office/powerpoint/2010/main" val="162475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0234613" cy="6040438"/>
          </a:xfrm>
        </p:spPr>
        <p:txBody>
          <a:bodyPr/>
          <a:lstStyle/>
          <a:p>
            <a:r>
              <a:rPr lang="en-US" smtClean="0"/>
              <a:t>To introduce the notion of a process -- a program in execution, which forms the basis of all computation</a:t>
            </a:r>
          </a:p>
          <a:p>
            <a:endParaRPr lang="en-US" smtClean="0"/>
          </a:p>
          <a:p>
            <a:r>
              <a:rPr lang="en-US" smtClean="0"/>
              <a:t>To describe the various features of processes, including scheduling, creation and termination, and communication</a:t>
            </a:r>
          </a:p>
          <a:p>
            <a:endParaRPr lang="en-US" smtClean="0"/>
          </a:p>
          <a:p>
            <a:r>
              <a:rPr lang="en-US" smtClean="0"/>
              <a:t>To describe communication in client-server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Process Termination</a:t>
            </a:r>
          </a:p>
        </p:txBody>
      </p:sp>
      <p:sp>
        <p:nvSpPr>
          <p:cNvPr id="27651" name="Rectangle 3"/>
          <p:cNvSpPr>
            <a:spLocks noGrp="1" noChangeArrowheads="1"/>
          </p:cNvSpPr>
          <p:nvPr>
            <p:ph idx="1"/>
          </p:nvPr>
        </p:nvSpPr>
        <p:spPr>
          <a:xfrm>
            <a:off x="1209675" y="1644650"/>
            <a:ext cx="11395075" cy="6040438"/>
          </a:xfrm>
        </p:spPr>
        <p:txBody>
          <a:bodyPr/>
          <a:lstStyle/>
          <a:p>
            <a:r>
              <a:rPr lang="en-US" sz="2800" dirty="0" smtClean="0"/>
              <a:t>Process executes last statement and asks the operating system to delete it (</a:t>
            </a:r>
            <a:r>
              <a:rPr lang="en-US" sz="2800" b="1" dirty="0" smtClean="0"/>
              <a:t>exit</a:t>
            </a:r>
            <a:r>
              <a:rPr lang="en-US" sz="2800" dirty="0" smtClean="0"/>
              <a:t>)</a:t>
            </a:r>
          </a:p>
          <a:p>
            <a:pPr lvl="1"/>
            <a:r>
              <a:rPr lang="en-US" sz="2800" dirty="0" smtClean="0"/>
              <a:t>Output data from child to parent (via </a:t>
            </a:r>
            <a:r>
              <a:rPr lang="en-US" sz="2800" b="1" dirty="0" smtClean="0"/>
              <a:t>wait</a:t>
            </a:r>
            <a:r>
              <a:rPr lang="en-US" sz="2800" dirty="0" smtClean="0"/>
              <a:t>)</a:t>
            </a:r>
          </a:p>
          <a:p>
            <a:pPr lvl="1"/>
            <a:r>
              <a:rPr lang="en-US" sz="2800" dirty="0" smtClean="0"/>
              <a:t>Process’ resources are deallocated by operating system</a:t>
            </a:r>
          </a:p>
          <a:p>
            <a:pPr lvl="1"/>
            <a:endParaRPr lang="en-US" sz="2800" dirty="0" smtClean="0"/>
          </a:p>
          <a:p>
            <a:r>
              <a:rPr lang="en-US" sz="2800" dirty="0" smtClean="0"/>
              <a:t>Parent may terminate execution of children processes (</a:t>
            </a:r>
            <a:r>
              <a:rPr lang="en-US" sz="2800" b="1" dirty="0" smtClean="0"/>
              <a:t>abort</a:t>
            </a:r>
            <a:r>
              <a:rPr lang="en-US" sz="2800" dirty="0" smtClean="0"/>
              <a:t>)</a:t>
            </a:r>
          </a:p>
          <a:p>
            <a:pPr lvl="1"/>
            <a:r>
              <a:rPr lang="en-US" sz="2800" dirty="0" smtClean="0"/>
              <a:t>Child has exceeded allocated resources</a:t>
            </a:r>
          </a:p>
          <a:p>
            <a:pPr lvl="1"/>
            <a:r>
              <a:rPr lang="en-US" sz="2800" dirty="0" smtClean="0"/>
              <a:t>Task assigned to child is no longer required</a:t>
            </a:r>
          </a:p>
          <a:p>
            <a:pPr lvl="1"/>
            <a:r>
              <a:rPr lang="en-US" sz="2800" dirty="0" smtClean="0"/>
              <a:t>If parent is exiting</a:t>
            </a:r>
          </a:p>
          <a:p>
            <a:pPr lvl="2"/>
            <a:r>
              <a:rPr lang="en-US" sz="2800" dirty="0" smtClean="0"/>
              <a:t>Some operating systems do not allow child to continue if its parent terminates</a:t>
            </a:r>
          </a:p>
          <a:p>
            <a:pPr lvl="3"/>
            <a:r>
              <a:rPr lang="en-US" sz="2800" dirty="0" smtClean="0"/>
              <a:t>All children terminated - </a:t>
            </a:r>
            <a:r>
              <a:rPr lang="en-US" sz="2800" b="1" dirty="0" smtClean="0"/>
              <a:t>cascading termination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82610" y="1350581"/>
            <a:ext cx="12547590" cy="7317169"/>
          </a:xfrm>
          <a:prstGeom prst="rect">
            <a:avLst/>
          </a:prstGeom>
        </p:spPr>
      </p:pic>
    </p:spTree>
    <p:extLst>
      <p:ext uri="{BB962C8B-B14F-4D97-AF65-F5344CB8AC3E}">
        <p14:creationId xmlns:p14="http://schemas.microsoft.com/office/powerpoint/2010/main" val="1102205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57272" y="0"/>
            <a:ext cx="9139378" cy="8469884"/>
          </a:xfrm>
          <a:prstGeom prst="rect">
            <a:avLst/>
          </a:prstGeom>
        </p:spPr>
      </p:pic>
      <p:pic>
        <p:nvPicPr>
          <p:cNvPr id="7" name="Picture 6"/>
          <p:cNvPicPr>
            <a:picLocks noChangeAspect="1"/>
          </p:cNvPicPr>
          <p:nvPr/>
        </p:nvPicPr>
        <p:blipFill>
          <a:blip r:embed="rId3"/>
          <a:stretch>
            <a:fillRect/>
          </a:stretch>
        </p:blipFill>
        <p:spPr>
          <a:xfrm>
            <a:off x="4376737" y="7386637"/>
            <a:ext cx="8634413" cy="1143521"/>
          </a:xfrm>
          <a:prstGeom prst="rect">
            <a:avLst/>
          </a:prstGeom>
        </p:spPr>
      </p:pic>
    </p:spTree>
    <p:extLst>
      <p:ext uri="{BB962C8B-B14F-4D97-AF65-F5344CB8AC3E}">
        <p14:creationId xmlns:p14="http://schemas.microsoft.com/office/powerpoint/2010/main" val="3717398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74788" y="369888"/>
            <a:ext cx="11555412" cy="768350"/>
          </a:xfrm>
        </p:spPr>
        <p:txBody>
          <a:bodyPr>
            <a:normAutofit fontScale="90000"/>
          </a:bodyPr>
          <a:lstStyle/>
          <a:p>
            <a:r>
              <a:rPr lang="en-US" smtClean="0"/>
              <a:t>Interprocess Communication</a:t>
            </a:r>
          </a:p>
        </p:txBody>
      </p:sp>
      <p:sp>
        <p:nvSpPr>
          <p:cNvPr id="28675" name="Content Placeholder 2"/>
          <p:cNvSpPr>
            <a:spLocks noGrp="1"/>
          </p:cNvSpPr>
          <p:nvPr>
            <p:ph idx="1"/>
          </p:nvPr>
        </p:nvSpPr>
        <p:spPr>
          <a:xfrm>
            <a:off x="1209675" y="1644650"/>
            <a:ext cx="11268075" cy="6040438"/>
          </a:xfrm>
        </p:spPr>
        <p:txBody>
          <a:bodyPr/>
          <a:lstStyle/>
          <a:p>
            <a:r>
              <a:rPr lang="en-US" sz="2800" dirty="0" smtClean="0"/>
              <a:t>Processes within a system may be </a:t>
            </a:r>
            <a:r>
              <a:rPr lang="en-US" sz="2800" b="1" dirty="0" smtClean="0"/>
              <a:t>independent </a:t>
            </a:r>
            <a:r>
              <a:rPr lang="en-US" sz="2800" dirty="0" smtClean="0"/>
              <a:t>or </a:t>
            </a:r>
            <a:r>
              <a:rPr lang="en-US" sz="2800" b="1" dirty="0" smtClean="0"/>
              <a:t>cooperating</a:t>
            </a:r>
          </a:p>
          <a:p>
            <a:r>
              <a:rPr lang="en-US" sz="2800" dirty="0" smtClean="0"/>
              <a:t>Cooperating process can affect or be affected by other processes, including sharing data</a:t>
            </a:r>
          </a:p>
          <a:p>
            <a:r>
              <a:rPr lang="en-US" sz="2800" dirty="0" smtClean="0"/>
              <a:t>Reasons for cooperating processes:</a:t>
            </a:r>
          </a:p>
          <a:p>
            <a:pPr lvl="1"/>
            <a:r>
              <a:rPr lang="en-US" sz="2800" dirty="0" smtClean="0"/>
              <a:t>Information sharing</a:t>
            </a:r>
          </a:p>
          <a:p>
            <a:pPr lvl="1"/>
            <a:r>
              <a:rPr lang="en-US" sz="2800" dirty="0" smtClean="0"/>
              <a:t>Computation speedup</a:t>
            </a:r>
          </a:p>
          <a:p>
            <a:pPr lvl="1"/>
            <a:r>
              <a:rPr lang="en-US" sz="2800" dirty="0" smtClean="0"/>
              <a:t>Modularity</a:t>
            </a:r>
          </a:p>
          <a:p>
            <a:pPr lvl="1"/>
            <a:r>
              <a:rPr lang="en-US" sz="2800" dirty="0" smtClean="0"/>
              <a:t>Convenience	</a:t>
            </a:r>
          </a:p>
          <a:p>
            <a:r>
              <a:rPr lang="en-US" sz="2800" dirty="0" smtClean="0"/>
              <a:t>Cooperating processes need </a:t>
            </a:r>
            <a:r>
              <a:rPr lang="en-US" sz="2800" b="1" dirty="0" err="1" smtClean="0"/>
              <a:t>interprocess</a:t>
            </a:r>
            <a:r>
              <a:rPr lang="en-US" sz="2800" b="1" dirty="0" smtClean="0"/>
              <a:t> communication </a:t>
            </a:r>
            <a:r>
              <a:rPr lang="en-US" sz="2800" dirty="0" smtClean="0"/>
              <a:t>(</a:t>
            </a:r>
            <a:r>
              <a:rPr lang="en-US" sz="2800" b="1" dirty="0" smtClean="0"/>
              <a:t>IPC</a:t>
            </a:r>
            <a:r>
              <a:rPr lang="en-US" sz="2800" dirty="0" smtClean="0"/>
              <a:t>)</a:t>
            </a:r>
          </a:p>
          <a:p>
            <a:r>
              <a:rPr lang="en-US" sz="2800" dirty="0" smtClean="0"/>
              <a:t>Two models of IPC</a:t>
            </a:r>
          </a:p>
          <a:p>
            <a:pPr lvl="1"/>
            <a:r>
              <a:rPr lang="en-US" sz="2800" dirty="0" smtClean="0"/>
              <a:t>Shared memory</a:t>
            </a:r>
          </a:p>
          <a:p>
            <a:pPr lvl="1"/>
            <a:r>
              <a:rPr lang="en-US" sz="2800" dirty="0" smtClean="0"/>
              <a:t>Message passing</a:t>
            </a:r>
          </a:p>
          <a:p>
            <a:pPr lvl="1"/>
            <a:endParaRPr 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99" y="0"/>
            <a:ext cx="11830050" cy="8723376"/>
          </a:xfrm>
        </p:spPr>
        <p:txBody>
          <a:bodyPr>
            <a:noAutofit/>
          </a:bodyPr>
          <a:lstStyle/>
          <a:p>
            <a:endParaRPr lang="en-US" sz="2400" dirty="0"/>
          </a:p>
          <a:p>
            <a:r>
              <a:rPr lang="en-US" sz="2400" dirty="0" smtClean="0"/>
              <a:t> </a:t>
            </a:r>
            <a:r>
              <a:rPr lang="en-US" sz="2400" b="1" dirty="0"/>
              <a:t>Message-passing model</a:t>
            </a:r>
            <a:r>
              <a:rPr lang="en-US" sz="2400" dirty="0"/>
              <a:t>: </a:t>
            </a:r>
          </a:p>
          <a:p>
            <a:r>
              <a:rPr lang="en-US" sz="2400" dirty="0" smtClean="0"/>
              <a:t> </a:t>
            </a:r>
            <a:r>
              <a:rPr lang="en-US" sz="2400" dirty="0"/>
              <a:t>Useful for transferring small amounts of data. </a:t>
            </a:r>
          </a:p>
          <a:p>
            <a:r>
              <a:rPr lang="en-US" sz="2400" dirty="0" smtClean="0"/>
              <a:t> Easier </a:t>
            </a:r>
            <a:r>
              <a:rPr lang="en-US" sz="2400" dirty="0"/>
              <a:t>to implement. </a:t>
            </a:r>
          </a:p>
          <a:p>
            <a:r>
              <a:rPr lang="en-US" sz="2400" dirty="0" smtClean="0"/>
              <a:t> </a:t>
            </a:r>
            <a:r>
              <a:rPr lang="en-US" sz="2400" dirty="0"/>
              <a:t>Communicating processes exchanges messages with one another to transfer information. </a:t>
            </a:r>
          </a:p>
          <a:p>
            <a:r>
              <a:rPr lang="en-US" sz="2400" dirty="0" smtClean="0"/>
              <a:t> </a:t>
            </a:r>
            <a:r>
              <a:rPr lang="en-US" sz="2400" dirty="0"/>
              <a:t>Messages are exchanged between processes either directly or indirectly through common mailbox. </a:t>
            </a:r>
          </a:p>
          <a:p>
            <a:endParaRPr lang="en-US" sz="2400" dirty="0"/>
          </a:p>
          <a:p>
            <a:r>
              <a:rPr lang="en-US" sz="2400" b="1" dirty="0"/>
              <a:t>Shared-memory model</a:t>
            </a:r>
            <a:r>
              <a:rPr lang="en-US" sz="2400" dirty="0"/>
              <a:t>: </a:t>
            </a:r>
          </a:p>
          <a:p>
            <a:r>
              <a:rPr lang="en-US" sz="2400" dirty="0" smtClean="0"/>
              <a:t>Deliver </a:t>
            </a:r>
            <a:r>
              <a:rPr lang="en-US" sz="2400" dirty="0"/>
              <a:t>greater speed of communication if communication takes place in the same computer. </a:t>
            </a:r>
          </a:p>
          <a:p>
            <a:r>
              <a:rPr lang="en-US" sz="2400" dirty="0" smtClean="0"/>
              <a:t> </a:t>
            </a:r>
            <a:r>
              <a:rPr lang="en-US" sz="2400" dirty="0"/>
              <a:t>Greater risk on protection and synchronization problems. </a:t>
            </a:r>
          </a:p>
          <a:p>
            <a:r>
              <a:rPr lang="en-US" sz="2400" dirty="0" smtClean="0"/>
              <a:t> </a:t>
            </a:r>
            <a:r>
              <a:rPr lang="en-US" sz="2400" dirty="0"/>
              <a:t>Processes use </a:t>
            </a:r>
            <a:r>
              <a:rPr lang="en-US" sz="2400" b="1" dirty="0"/>
              <a:t>shared memory create </a:t>
            </a:r>
            <a:r>
              <a:rPr lang="en-US" sz="2400" dirty="0"/>
              <a:t>and </a:t>
            </a:r>
            <a:r>
              <a:rPr lang="en-US" sz="2400" b="1" dirty="0"/>
              <a:t>shared memory attach </a:t>
            </a:r>
            <a:r>
              <a:rPr lang="en-US" sz="2400" dirty="0"/>
              <a:t>system calls to create and gain of memory owned by other processes. </a:t>
            </a:r>
          </a:p>
          <a:p>
            <a:r>
              <a:rPr lang="en-US" sz="2400" dirty="0" smtClean="0"/>
              <a:t>Two </a:t>
            </a:r>
            <a:r>
              <a:rPr lang="en-US" sz="2400" dirty="0"/>
              <a:t>processes agree to remove the restriction that only one process can access a particular part of the memory. This is done to facilitate </a:t>
            </a:r>
            <a:r>
              <a:rPr lang="en-US" sz="2400" dirty="0" err="1"/>
              <a:t>interprocess</a:t>
            </a:r>
            <a:r>
              <a:rPr lang="en-US" sz="2400" dirty="0"/>
              <a:t> communication by sharing the memory. </a:t>
            </a:r>
          </a:p>
          <a:p>
            <a:r>
              <a:rPr lang="en-US" sz="2400" dirty="0" smtClean="0"/>
              <a:t>This </a:t>
            </a:r>
            <a:r>
              <a:rPr lang="en-US" sz="2400" dirty="0"/>
              <a:t>data is not controlled by the operating system but by the communicating processes. </a:t>
            </a:r>
          </a:p>
          <a:p>
            <a:r>
              <a:rPr lang="en-US" sz="2400" dirty="0" smtClean="0"/>
              <a:t>Data </a:t>
            </a:r>
            <a:r>
              <a:rPr lang="en-US" sz="2400" dirty="0"/>
              <a:t>can be shared by reading and writing the data to this shared areas. </a:t>
            </a:r>
          </a:p>
          <a:p>
            <a:r>
              <a:rPr lang="en-US" sz="2400" dirty="0" smtClean="0"/>
              <a:t>The </a:t>
            </a:r>
            <a:r>
              <a:rPr lang="en-US" sz="2400" dirty="0"/>
              <a:t>synchronization of this data is also handled by the processes. </a:t>
            </a:r>
          </a:p>
          <a:p>
            <a:endParaRPr lang="en-US" sz="2400" dirty="0"/>
          </a:p>
        </p:txBody>
      </p:sp>
    </p:spTree>
    <p:extLst>
      <p:ext uri="{BB962C8B-B14F-4D97-AF65-F5344CB8AC3E}">
        <p14:creationId xmlns:p14="http://schemas.microsoft.com/office/powerpoint/2010/main" val="2381679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Communications Models </a:t>
            </a:r>
          </a:p>
        </p:txBody>
      </p:sp>
      <p:pic>
        <p:nvPicPr>
          <p:cNvPr id="29699" name="Picture 4"/>
          <p:cNvPicPr>
            <a:picLocks noChangeAspect="1" noChangeArrowheads="1"/>
          </p:cNvPicPr>
          <p:nvPr/>
        </p:nvPicPr>
        <p:blipFill>
          <a:blip r:embed="rId3"/>
          <a:srcRect/>
          <a:stretch>
            <a:fillRect/>
          </a:stretch>
        </p:blipFill>
        <p:spPr bwMode="auto">
          <a:xfrm>
            <a:off x="2047875" y="1944688"/>
            <a:ext cx="9680575" cy="5719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90675" y="369888"/>
            <a:ext cx="11439525" cy="768350"/>
          </a:xfrm>
        </p:spPr>
        <p:txBody>
          <a:bodyPr>
            <a:normAutofit fontScale="90000"/>
          </a:bodyPr>
          <a:lstStyle/>
          <a:p>
            <a:pPr eaLnBrk="1" hangingPunct="1"/>
            <a:r>
              <a:rPr lang="en-US" smtClean="0"/>
              <a:t>Cooperating Processes</a:t>
            </a:r>
          </a:p>
        </p:txBody>
      </p:sp>
      <p:sp>
        <p:nvSpPr>
          <p:cNvPr id="30723" name="Rectangle 3"/>
          <p:cNvSpPr>
            <a:spLocks noGrp="1" noChangeArrowheads="1"/>
          </p:cNvSpPr>
          <p:nvPr>
            <p:ph idx="1"/>
          </p:nvPr>
        </p:nvSpPr>
        <p:spPr>
          <a:xfrm>
            <a:off x="1209675" y="1644650"/>
            <a:ext cx="11295063" cy="6040438"/>
          </a:xfrm>
        </p:spPr>
        <p:txBody>
          <a:bodyPr/>
          <a:lstStyle/>
          <a:p>
            <a:r>
              <a:rPr lang="en-US" sz="2400" b="1" dirty="0" smtClean="0"/>
              <a:t>Independent</a:t>
            </a:r>
            <a:r>
              <a:rPr lang="en-US" sz="2400" dirty="0" smtClean="0"/>
              <a:t> process cannot affect or be affected by the execution of another process</a:t>
            </a:r>
          </a:p>
          <a:p>
            <a:endParaRPr lang="en-US" sz="2400" dirty="0" smtClean="0"/>
          </a:p>
          <a:p>
            <a:r>
              <a:rPr lang="en-US" sz="2400" b="1" dirty="0" smtClean="0">
                <a:solidFill>
                  <a:srgbClr val="000000"/>
                </a:solidFill>
              </a:rPr>
              <a:t>Cooperating</a:t>
            </a:r>
            <a:r>
              <a:rPr lang="en-US" sz="2400" dirty="0" smtClean="0"/>
              <a:t> process can affect or be affected by the execution of another process</a:t>
            </a:r>
          </a:p>
          <a:p>
            <a:endParaRPr lang="en-US" sz="2400" dirty="0" smtClean="0"/>
          </a:p>
          <a:p>
            <a:r>
              <a:rPr lang="en-US" sz="2400" dirty="0" smtClean="0"/>
              <a:t>Advantages of process cooperation</a:t>
            </a:r>
          </a:p>
          <a:p>
            <a:pPr lvl="1"/>
            <a:r>
              <a:rPr lang="en-US" sz="2400" dirty="0" smtClean="0"/>
              <a:t>Information sharing </a:t>
            </a:r>
          </a:p>
          <a:p>
            <a:pPr lvl="1"/>
            <a:r>
              <a:rPr lang="en-US" sz="2400" dirty="0" smtClean="0"/>
              <a:t>Computation speed-up</a:t>
            </a:r>
          </a:p>
          <a:p>
            <a:pPr lvl="1"/>
            <a:r>
              <a:rPr lang="en-US" sz="2400" dirty="0" smtClean="0"/>
              <a:t>Modularity</a:t>
            </a:r>
          </a:p>
          <a:p>
            <a:pPr lvl="1"/>
            <a:r>
              <a:rPr lang="en-US" sz="2400" dirty="0" smtClean="0"/>
              <a:t>Convenience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t>Producer-Consumer Problem</a:t>
            </a:r>
          </a:p>
        </p:txBody>
      </p:sp>
      <p:sp>
        <p:nvSpPr>
          <p:cNvPr id="31747" name="Rectangle 3"/>
          <p:cNvSpPr>
            <a:spLocks noGrp="1" noChangeArrowheads="1"/>
          </p:cNvSpPr>
          <p:nvPr>
            <p:ph idx="1"/>
          </p:nvPr>
        </p:nvSpPr>
        <p:spPr>
          <a:xfrm>
            <a:off x="1241425" y="1881188"/>
            <a:ext cx="10002838" cy="5997575"/>
          </a:xfrm>
        </p:spPr>
        <p:txBody>
          <a:bodyPr/>
          <a:lstStyle/>
          <a:p>
            <a:r>
              <a:rPr lang="en-US" sz="3200" dirty="0" smtClean="0"/>
              <a:t>Paradigm for cooperating processes, </a:t>
            </a:r>
            <a:r>
              <a:rPr lang="en-US" sz="3200" i="1" dirty="0" smtClean="0"/>
              <a:t>producer</a:t>
            </a:r>
            <a:r>
              <a:rPr lang="en-US" sz="3200" dirty="0" smtClean="0"/>
              <a:t> process produces information that is consumed by a </a:t>
            </a:r>
            <a:r>
              <a:rPr lang="en-US" sz="3200" i="1" dirty="0" smtClean="0"/>
              <a:t>consumer</a:t>
            </a:r>
            <a:r>
              <a:rPr lang="en-US" sz="3200" dirty="0" smtClean="0"/>
              <a:t> process</a:t>
            </a:r>
          </a:p>
          <a:p>
            <a:pPr lvl="1"/>
            <a:r>
              <a:rPr lang="en-US" sz="3200" i="1" dirty="0" smtClean="0"/>
              <a:t>unbounded-buffer</a:t>
            </a:r>
            <a:r>
              <a:rPr lang="en-US" sz="3200" dirty="0" smtClean="0"/>
              <a:t> places no practical limit on the size of the buffer</a:t>
            </a:r>
          </a:p>
          <a:p>
            <a:pPr lvl="1"/>
            <a:r>
              <a:rPr lang="en-US" sz="3200" i="1" dirty="0" smtClean="0"/>
              <a:t>bounded-buffer</a:t>
            </a:r>
            <a:r>
              <a:rPr lang="en-US" sz="3200" dirty="0" smtClean="0"/>
              <a:t> assumes that there is a fixed buffer size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6350" y="560388"/>
            <a:ext cx="12111038" cy="609600"/>
          </a:xfrm>
        </p:spPr>
        <p:txBody>
          <a:bodyPr>
            <a:normAutofit fontScale="90000"/>
          </a:bodyPr>
          <a:lstStyle/>
          <a:p>
            <a:pPr eaLnBrk="1" hangingPunct="1"/>
            <a:r>
              <a:rPr lang="en-US" sz="4000" smtClean="0"/>
              <a:t>Bounded-Buffer – </a:t>
            </a:r>
            <a:br>
              <a:rPr lang="en-US" sz="4000" smtClean="0"/>
            </a:br>
            <a:r>
              <a:rPr lang="en-US" sz="4000" smtClean="0"/>
              <a:t>Shared-Memory Solution</a:t>
            </a:r>
          </a:p>
        </p:txBody>
      </p:sp>
      <p:sp>
        <p:nvSpPr>
          <p:cNvPr id="32771" name="Rectangle 3"/>
          <p:cNvSpPr>
            <a:spLocks noGrp="1" noChangeArrowheads="1"/>
          </p:cNvSpPr>
          <p:nvPr>
            <p:ph idx="1"/>
          </p:nvPr>
        </p:nvSpPr>
        <p:spPr>
          <a:xfrm>
            <a:off x="1793875" y="2024063"/>
            <a:ext cx="10696575" cy="6267450"/>
          </a:xfrm>
        </p:spPr>
        <p:txBody>
          <a:bodyPr/>
          <a:lstStyle/>
          <a:p>
            <a:r>
              <a:rPr lang="en-US" smtClean="0"/>
              <a:t>Shared data</a:t>
            </a:r>
          </a:p>
          <a:p>
            <a:pPr marL="2284413" lvl="3">
              <a:buFontTx/>
              <a:buNone/>
            </a:pPr>
            <a:r>
              <a:rPr lang="en-US" sz="2900" smtClean="0"/>
              <a:t>#define BUFFER_SIZE 10</a:t>
            </a:r>
          </a:p>
          <a:p>
            <a:pPr marL="2284413" lvl="3">
              <a:buFontTx/>
              <a:buNone/>
            </a:pPr>
            <a:r>
              <a:rPr lang="en-US" sz="2900" smtClean="0"/>
              <a:t>typedef struct {</a:t>
            </a:r>
          </a:p>
          <a:p>
            <a:pPr marL="2284413" lvl="3">
              <a:buFontTx/>
              <a:buNone/>
            </a:pPr>
            <a:r>
              <a:rPr lang="en-US" sz="2900" smtClean="0"/>
              <a:t>	. . .</a:t>
            </a:r>
          </a:p>
          <a:p>
            <a:pPr marL="2284413" lvl="3">
              <a:buFontTx/>
              <a:buNone/>
            </a:pPr>
            <a:r>
              <a:rPr lang="en-US" sz="2900" smtClean="0"/>
              <a:t>} item;</a:t>
            </a:r>
          </a:p>
          <a:p>
            <a:pPr marL="2284413" lvl="3">
              <a:buFontTx/>
              <a:buNone/>
            </a:pPr>
            <a:endParaRPr lang="en-US" sz="1100" smtClean="0"/>
          </a:p>
          <a:p>
            <a:pPr marL="2284413" lvl="3">
              <a:buFontTx/>
              <a:buNone/>
            </a:pPr>
            <a:r>
              <a:rPr lang="en-US" sz="2900" smtClean="0"/>
              <a:t>item buffer[BUFFER_SIZE];</a:t>
            </a:r>
          </a:p>
          <a:p>
            <a:pPr marL="2284413" lvl="3">
              <a:buFontTx/>
              <a:buNone/>
            </a:pPr>
            <a:r>
              <a:rPr lang="en-US" sz="2900" smtClean="0"/>
              <a:t>int in = 0;</a:t>
            </a:r>
          </a:p>
          <a:p>
            <a:pPr marL="2284413" lvl="3">
              <a:buFontTx/>
              <a:buNone/>
            </a:pPr>
            <a:r>
              <a:rPr lang="en-US" sz="2900" smtClean="0"/>
              <a:t>int out = 0;</a:t>
            </a:r>
          </a:p>
          <a:p>
            <a:pPr marL="2284413" lvl="3">
              <a:buFontTx/>
              <a:buNone/>
            </a:pPr>
            <a:endParaRPr lang="en-US" sz="1100" smtClean="0"/>
          </a:p>
          <a:p>
            <a:r>
              <a:rPr lang="en-US" smtClean="0"/>
              <a:t>Solution is correct, but can only use BUFFER_SIZE-1 elements</a:t>
            </a:r>
          </a:p>
          <a:p>
            <a:pPr marL="2284413" lvl="3">
              <a:buFontTx/>
              <a:buNone/>
            </a:pPr>
            <a:endParaRPr lang="en-US" sz="2900" b="1"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76400" y="369888"/>
            <a:ext cx="11353800" cy="768350"/>
          </a:xfrm>
        </p:spPr>
        <p:txBody>
          <a:bodyPr>
            <a:normAutofit fontScale="90000"/>
          </a:bodyPr>
          <a:lstStyle/>
          <a:p>
            <a:pPr eaLnBrk="1" hangingPunct="1"/>
            <a:r>
              <a:rPr lang="en-US" smtClean="0"/>
              <a:t>Bounded-Buffer – Producer</a:t>
            </a:r>
          </a:p>
        </p:txBody>
      </p:sp>
      <p:sp>
        <p:nvSpPr>
          <p:cNvPr id="33795" name="Rectangle 3"/>
          <p:cNvSpPr>
            <a:spLocks noGrp="1" noChangeArrowheads="1"/>
          </p:cNvSpPr>
          <p:nvPr>
            <p:ph idx="1"/>
          </p:nvPr>
        </p:nvSpPr>
        <p:spPr>
          <a:xfrm>
            <a:off x="1265238" y="1905000"/>
            <a:ext cx="11026775" cy="5976938"/>
          </a:xfrm>
        </p:spPr>
        <p:txBody>
          <a:bodyPr/>
          <a:lstStyle/>
          <a:p>
            <a:pPr>
              <a:buFont typeface="Monotype Sorts" charset="2"/>
              <a:buNone/>
            </a:pPr>
            <a:endParaRPr lang="en-US" sz="2900" dirty="0" smtClean="0">
              <a:latin typeface="Monaco" charset="0"/>
            </a:endParaRPr>
          </a:p>
          <a:p>
            <a:pPr>
              <a:buFont typeface="Monotype Sorts" charset="2"/>
              <a:buNone/>
            </a:pPr>
            <a:r>
              <a:rPr lang="en-US" sz="2900" dirty="0" smtClean="0">
                <a:latin typeface="Monaco" charset="0"/>
              </a:rPr>
              <a:t>	while (true) {</a:t>
            </a:r>
            <a:br>
              <a:rPr lang="en-US" sz="2900" dirty="0" smtClean="0">
                <a:latin typeface="Monaco" charset="0"/>
              </a:rPr>
            </a:br>
            <a:r>
              <a:rPr lang="en-US" sz="2900" dirty="0" smtClean="0">
                <a:latin typeface="Monaco" charset="0"/>
              </a:rPr>
              <a:t>   /* Produce an item */</a:t>
            </a:r>
          </a:p>
          <a:p>
            <a:pPr>
              <a:buFont typeface="Monotype Sorts" charset="2"/>
              <a:buNone/>
            </a:pPr>
            <a:r>
              <a:rPr lang="en-US" sz="2900" dirty="0" smtClean="0">
                <a:latin typeface="Monaco" charset="0"/>
              </a:rPr>
              <a:t>        while (((in = (in + 1) % BUFFER SIZE count)  == out)</a:t>
            </a:r>
          </a:p>
          <a:p>
            <a:pPr>
              <a:buFont typeface="Monotype Sorts" charset="2"/>
              <a:buNone/>
            </a:pPr>
            <a:r>
              <a:rPr lang="en-US" sz="2900" dirty="0" smtClean="0">
                <a:latin typeface="Monaco" charset="0"/>
              </a:rPr>
              <a:t>	     ;   /* do nothing -- no free buffers */</a:t>
            </a:r>
          </a:p>
          <a:p>
            <a:pPr>
              <a:buFont typeface="Monotype Sorts" charset="2"/>
              <a:buNone/>
            </a:pPr>
            <a:r>
              <a:rPr lang="en-US" sz="2900" dirty="0" smtClean="0">
                <a:latin typeface="Monaco" charset="0"/>
              </a:rPr>
              <a:t>	    buffer[in] = item;</a:t>
            </a:r>
          </a:p>
          <a:p>
            <a:pPr>
              <a:buFont typeface="Monotype Sorts" charset="2"/>
              <a:buNone/>
            </a:pPr>
            <a:r>
              <a:rPr lang="en-US" sz="2900" dirty="0" smtClean="0">
                <a:latin typeface="Monaco" charset="0"/>
              </a:rPr>
              <a:t>	    in = (in + 1) % BUFFER SIZE;</a:t>
            </a:r>
          </a:p>
          <a:p>
            <a:pPr>
              <a:buFont typeface="Monotype Sorts" charset="2"/>
              <a:buNone/>
            </a:pPr>
            <a:r>
              <a:rPr lang="en-US" sz="2900" dirty="0" smtClean="0">
                <a:latin typeface="Monaco" charset="0"/>
              </a:rPr>
              <a:t>     }</a:t>
            </a:r>
          </a:p>
          <a:p>
            <a:pPr>
              <a:buFont typeface="Monotype Sorts" charset="2"/>
              <a:buNone/>
            </a:pPr>
            <a:endParaRPr lang="en-US" sz="2900" dirty="0" smtClean="0">
              <a:latin typeface="Monaco" charset="0"/>
            </a:endParaRPr>
          </a:p>
          <a:p>
            <a:pPr>
              <a:buFont typeface="Monotype Sorts" charset="2"/>
              <a:buNone/>
            </a:pPr>
            <a:endParaRPr lang="en-US" sz="2900" dirty="0" smtClean="0"/>
          </a:p>
          <a:p>
            <a:pPr>
              <a:buFont typeface="Monotype Sorts" charset="2"/>
              <a:buNone/>
            </a:pPr>
            <a:r>
              <a:rPr lang="en-US" sz="2300" dirty="0" smtClean="0"/>
              <a:t>	</a:t>
            </a:r>
          </a:p>
          <a:p>
            <a:pPr marL="10240963" lvl="4">
              <a:buFontTx/>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65375" y="369888"/>
            <a:ext cx="9159875" cy="768350"/>
          </a:xfrm>
        </p:spPr>
        <p:txBody>
          <a:bodyPr>
            <a:normAutofit fontScale="90000"/>
          </a:bodyPr>
          <a:lstStyle/>
          <a:p>
            <a:pPr eaLnBrk="1" hangingPunct="1"/>
            <a:r>
              <a:rPr lang="en-US" smtClean="0"/>
              <a:t>Process Concept</a:t>
            </a:r>
          </a:p>
        </p:txBody>
      </p:sp>
      <p:sp>
        <p:nvSpPr>
          <p:cNvPr id="6147" name="Rectangle 3"/>
          <p:cNvSpPr>
            <a:spLocks noGrp="1" noChangeArrowheads="1"/>
          </p:cNvSpPr>
          <p:nvPr>
            <p:ph idx="1"/>
          </p:nvPr>
        </p:nvSpPr>
        <p:spPr>
          <a:xfrm>
            <a:off x="1209675" y="1662113"/>
            <a:ext cx="11056938" cy="6381750"/>
          </a:xfrm>
        </p:spPr>
        <p:txBody>
          <a:bodyPr/>
          <a:lstStyle/>
          <a:p>
            <a:pPr>
              <a:lnSpc>
                <a:spcPct val="90000"/>
              </a:lnSpc>
            </a:pPr>
            <a:r>
              <a:rPr lang="en-US" sz="2400" dirty="0" smtClean="0"/>
              <a:t>An operating system executes a variety of programs:</a:t>
            </a:r>
          </a:p>
          <a:p>
            <a:pPr lvl="1">
              <a:lnSpc>
                <a:spcPct val="90000"/>
              </a:lnSpc>
            </a:pPr>
            <a:r>
              <a:rPr lang="en-US" sz="2400" dirty="0" smtClean="0"/>
              <a:t>Batch system – jobs</a:t>
            </a:r>
          </a:p>
          <a:p>
            <a:pPr lvl="1">
              <a:lnSpc>
                <a:spcPct val="90000"/>
              </a:lnSpc>
            </a:pPr>
            <a:r>
              <a:rPr lang="en-US" sz="2400" dirty="0" smtClean="0"/>
              <a:t>Time-shared systems – user programs or tasks</a:t>
            </a:r>
          </a:p>
          <a:p>
            <a:pPr lvl="1">
              <a:lnSpc>
                <a:spcPct val="90000"/>
              </a:lnSpc>
            </a:pPr>
            <a:endParaRPr lang="en-US" sz="2400" dirty="0" smtClean="0"/>
          </a:p>
          <a:p>
            <a:pPr>
              <a:lnSpc>
                <a:spcPct val="90000"/>
              </a:lnSpc>
            </a:pPr>
            <a:r>
              <a:rPr lang="en-US" sz="2400" dirty="0" smtClean="0"/>
              <a:t>Textbook uses the terms </a:t>
            </a:r>
            <a:r>
              <a:rPr lang="en-US" sz="2400" i="1" dirty="0" smtClean="0"/>
              <a:t>job</a:t>
            </a:r>
            <a:r>
              <a:rPr lang="en-US" sz="2400" dirty="0" smtClean="0"/>
              <a:t> and </a:t>
            </a:r>
            <a:r>
              <a:rPr lang="en-US" sz="2400" i="1" dirty="0" smtClean="0"/>
              <a:t>process</a:t>
            </a:r>
            <a:r>
              <a:rPr lang="en-US" sz="2400" dirty="0" smtClean="0"/>
              <a:t> almost interchangeably</a:t>
            </a:r>
          </a:p>
          <a:p>
            <a:pPr>
              <a:lnSpc>
                <a:spcPct val="90000"/>
              </a:lnSpc>
            </a:pPr>
            <a:endParaRPr lang="en-US" sz="2400" dirty="0" smtClean="0"/>
          </a:p>
          <a:p>
            <a:pPr>
              <a:lnSpc>
                <a:spcPct val="90000"/>
              </a:lnSpc>
            </a:pPr>
            <a:r>
              <a:rPr lang="en-US" sz="2400" dirty="0" smtClean="0"/>
              <a:t>Process – a program in execution; process execution must progress in sequential fashion</a:t>
            </a:r>
          </a:p>
          <a:p>
            <a:pPr>
              <a:lnSpc>
                <a:spcPct val="90000"/>
              </a:lnSpc>
            </a:pPr>
            <a:endParaRPr lang="en-US" sz="2400" dirty="0" smtClean="0"/>
          </a:p>
          <a:p>
            <a:pPr>
              <a:lnSpc>
                <a:spcPct val="90000"/>
              </a:lnSpc>
            </a:pPr>
            <a:r>
              <a:rPr lang="en-US" sz="2400" dirty="0" smtClean="0"/>
              <a:t>A process includes:</a:t>
            </a:r>
          </a:p>
          <a:p>
            <a:pPr lvl="1">
              <a:lnSpc>
                <a:spcPct val="90000"/>
              </a:lnSpc>
            </a:pPr>
            <a:r>
              <a:rPr lang="en-US" sz="2400" dirty="0" smtClean="0"/>
              <a:t>program counter </a:t>
            </a:r>
          </a:p>
          <a:p>
            <a:pPr lvl="1">
              <a:lnSpc>
                <a:spcPct val="90000"/>
              </a:lnSpc>
            </a:pPr>
            <a:r>
              <a:rPr lang="en-US" sz="2400" dirty="0" smtClean="0"/>
              <a:t>stack</a:t>
            </a:r>
          </a:p>
          <a:p>
            <a:pPr lvl="1">
              <a:lnSpc>
                <a:spcPct val="90000"/>
              </a:lnSpc>
            </a:pPr>
            <a:r>
              <a:rPr lang="en-US" sz="2400" dirty="0" smtClean="0"/>
              <a:t>data section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Bounded Buffer – Consumer</a:t>
            </a:r>
          </a:p>
        </p:txBody>
      </p:sp>
      <p:sp>
        <p:nvSpPr>
          <p:cNvPr id="34819" name="Rectangle 3"/>
          <p:cNvSpPr>
            <a:spLocks noGrp="1" noChangeArrowheads="1"/>
          </p:cNvSpPr>
          <p:nvPr>
            <p:ph idx="1"/>
          </p:nvPr>
        </p:nvSpPr>
        <p:spPr>
          <a:xfrm>
            <a:off x="2714625" y="2000250"/>
            <a:ext cx="9237663" cy="5881688"/>
          </a:xfrm>
        </p:spPr>
        <p:txBody>
          <a:bodyPr/>
          <a:lstStyle/>
          <a:p>
            <a:pPr>
              <a:buFont typeface="Monotype Sorts" charset="2"/>
              <a:buNone/>
            </a:pPr>
            <a:r>
              <a:rPr lang="en-US" smtClean="0">
                <a:latin typeface="Monaco" charset="0"/>
              </a:rPr>
              <a:t>	</a:t>
            </a:r>
            <a:r>
              <a:rPr lang="en-US" sz="2900" smtClean="0">
                <a:latin typeface="Monaco" charset="0"/>
              </a:rPr>
              <a:t>while (true) {</a:t>
            </a:r>
          </a:p>
          <a:p>
            <a:pPr>
              <a:buFont typeface="Monotype Sorts" charset="2"/>
              <a:buNone/>
            </a:pPr>
            <a:r>
              <a:rPr lang="en-US" sz="2900" smtClean="0">
                <a:latin typeface="Monaco" charset="0"/>
              </a:rPr>
              <a:t>          while (in == out)</a:t>
            </a:r>
          </a:p>
          <a:p>
            <a:pPr>
              <a:buFont typeface="Monotype Sorts" charset="2"/>
              <a:buNone/>
            </a:pPr>
            <a:r>
              <a:rPr lang="en-US" sz="2900" smtClean="0">
                <a:latin typeface="Monaco" charset="0"/>
              </a:rPr>
              <a:t>                 ; // do nothing -- nothing to consume</a:t>
            </a:r>
          </a:p>
          <a:p>
            <a:pPr>
              <a:buFont typeface="Monotype Sorts" charset="2"/>
              <a:buNone/>
            </a:pPr>
            <a:endParaRPr lang="en-US" sz="2900" smtClean="0">
              <a:latin typeface="Monaco" charset="0"/>
            </a:endParaRPr>
          </a:p>
          <a:p>
            <a:pPr>
              <a:buFont typeface="Monotype Sorts" charset="2"/>
              <a:buNone/>
            </a:pPr>
            <a:r>
              <a:rPr lang="en-US" sz="2900" smtClean="0">
                <a:latin typeface="Monaco" charset="0"/>
              </a:rPr>
              <a:t>	     // remove an item from the buffer</a:t>
            </a:r>
          </a:p>
          <a:p>
            <a:pPr>
              <a:buFont typeface="Monotype Sorts" charset="2"/>
              <a:buNone/>
            </a:pPr>
            <a:r>
              <a:rPr lang="en-US" sz="2900" smtClean="0">
                <a:latin typeface="Monaco" charset="0"/>
              </a:rPr>
              <a:t>	     item = buffer[out];</a:t>
            </a:r>
          </a:p>
          <a:p>
            <a:pPr>
              <a:buFont typeface="Monotype Sorts" charset="2"/>
              <a:buNone/>
            </a:pPr>
            <a:r>
              <a:rPr lang="en-US" sz="2900" smtClean="0">
                <a:latin typeface="Monaco" charset="0"/>
              </a:rPr>
              <a:t>	     out = (out + 1) % BUFFER SIZE;</a:t>
            </a:r>
          </a:p>
          <a:p>
            <a:pPr>
              <a:buFont typeface="Monotype Sorts" charset="2"/>
              <a:buNone/>
            </a:pPr>
            <a:r>
              <a:rPr lang="en-US" sz="2900" smtClean="0">
                <a:latin typeface="Monaco" charset="0"/>
              </a:rPr>
              <a:t>	return item;</a:t>
            </a:r>
          </a:p>
          <a:p>
            <a:pPr>
              <a:buFont typeface="Monotype Sorts" charset="2"/>
              <a:buNone/>
            </a:pPr>
            <a:r>
              <a:rPr lang="en-US" sz="2900" i="1" smtClean="0">
                <a:latin typeface="Monaco" charset="0"/>
              </a:rPr>
              <a:t>     </a:t>
            </a:r>
            <a:r>
              <a:rPr lang="en-US" sz="2900" smtClean="0">
                <a:latin typeface="Monaco"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22338" y="395288"/>
            <a:ext cx="12344400" cy="768350"/>
          </a:xfrm>
        </p:spPr>
        <p:txBody>
          <a:bodyPr>
            <a:normAutofit fontScale="90000"/>
          </a:bodyPr>
          <a:lstStyle/>
          <a:p>
            <a:pPr eaLnBrk="1" hangingPunct="1"/>
            <a:r>
              <a:rPr lang="en-US" sz="3600" smtClean="0"/>
              <a:t>Interprocess Communication – </a:t>
            </a:r>
            <a:br>
              <a:rPr lang="en-US" sz="3600" smtClean="0"/>
            </a:br>
            <a:r>
              <a:rPr lang="en-US" sz="3600" smtClean="0"/>
              <a:t>Message Passing</a:t>
            </a:r>
          </a:p>
        </p:txBody>
      </p:sp>
      <p:sp>
        <p:nvSpPr>
          <p:cNvPr id="35843" name="Rectangle 3"/>
          <p:cNvSpPr>
            <a:spLocks noGrp="1" noChangeArrowheads="1"/>
          </p:cNvSpPr>
          <p:nvPr>
            <p:ph idx="1"/>
          </p:nvPr>
        </p:nvSpPr>
        <p:spPr>
          <a:xfrm>
            <a:off x="1209675" y="1644650"/>
            <a:ext cx="11542713" cy="6040438"/>
          </a:xfrm>
        </p:spPr>
        <p:txBody>
          <a:bodyPr/>
          <a:lstStyle/>
          <a:p>
            <a:pPr>
              <a:lnSpc>
                <a:spcPct val="90000"/>
              </a:lnSpc>
            </a:pPr>
            <a:r>
              <a:rPr lang="en-US" sz="2400" dirty="0" smtClean="0"/>
              <a:t>Mechanism for processes to communicate and to synchronize their actions</a:t>
            </a:r>
          </a:p>
          <a:p>
            <a:pPr>
              <a:lnSpc>
                <a:spcPct val="90000"/>
              </a:lnSpc>
            </a:pPr>
            <a:r>
              <a:rPr lang="en-US" sz="2400" dirty="0" smtClean="0"/>
              <a:t>Message system – processes communicate with each other without resorting to shared variables</a:t>
            </a:r>
          </a:p>
          <a:p>
            <a:pPr>
              <a:lnSpc>
                <a:spcPct val="90000"/>
              </a:lnSpc>
            </a:pPr>
            <a:r>
              <a:rPr lang="en-US" sz="2400" dirty="0" smtClean="0"/>
              <a:t>IPC facility provides two operations:</a:t>
            </a:r>
          </a:p>
          <a:p>
            <a:pPr lvl="1">
              <a:lnSpc>
                <a:spcPct val="90000"/>
              </a:lnSpc>
            </a:pPr>
            <a:r>
              <a:rPr lang="en-US" sz="2400" b="1" dirty="0" smtClean="0"/>
              <a:t>send</a:t>
            </a:r>
            <a:r>
              <a:rPr lang="en-US" sz="2400" dirty="0" smtClean="0"/>
              <a:t>(</a:t>
            </a:r>
            <a:r>
              <a:rPr lang="en-US" sz="2400" i="1" dirty="0" smtClean="0"/>
              <a:t>message</a:t>
            </a:r>
            <a:r>
              <a:rPr lang="en-US" sz="2400" dirty="0" smtClean="0"/>
              <a:t>) – message size fixed or variable </a:t>
            </a:r>
          </a:p>
          <a:p>
            <a:pPr lvl="1">
              <a:lnSpc>
                <a:spcPct val="90000"/>
              </a:lnSpc>
            </a:pPr>
            <a:r>
              <a:rPr lang="en-US" sz="2400" b="1" dirty="0" smtClean="0"/>
              <a:t>receive</a:t>
            </a:r>
            <a:r>
              <a:rPr lang="en-US" sz="2400" dirty="0" smtClean="0"/>
              <a:t>(</a:t>
            </a:r>
            <a:r>
              <a:rPr lang="en-US" sz="2400" i="1" dirty="0" smtClean="0"/>
              <a:t>message</a:t>
            </a:r>
            <a:r>
              <a:rPr lang="en-US" sz="2400" dirty="0" smtClean="0"/>
              <a:t>)</a:t>
            </a:r>
          </a:p>
          <a:p>
            <a:pPr>
              <a:lnSpc>
                <a:spcPct val="90000"/>
              </a:lnSpc>
            </a:pPr>
            <a:r>
              <a:rPr lang="en-US" sz="2400" dirty="0" smtClean="0"/>
              <a:t>If </a:t>
            </a:r>
            <a:r>
              <a:rPr lang="en-US" sz="2400" i="1" dirty="0" smtClean="0"/>
              <a:t>P</a:t>
            </a:r>
            <a:r>
              <a:rPr lang="en-US" sz="2400" dirty="0" smtClean="0"/>
              <a:t> and </a:t>
            </a:r>
            <a:r>
              <a:rPr lang="en-US" sz="2400" i="1" dirty="0" smtClean="0"/>
              <a:t>Q</a:t>
            </a:r>
            <a:r>
              <a:rPr lang="en-US" sz="2400" dirty="0" smtClean="0"/>
              <a:t> wish to communicate, they need to:</a:t>
            </a:r>
          </a:p>
          <a:p>
            <a:pPr lvl="1">
              <a:lnSpc>
                <a:spcPct val="90000"/>
              </a:lnSpc>
            </a:pPr>
            <a:r>
              <a:rPr lang="en-US" sz="2400" dirty="0" smtClean="0"/>
              <a:t>establish a </a:t>
            </a:r>
            <a:r>
              <a:rPr lang="en-US" sz="2400" i="1" dirty="0" smtClean="0"/>
              <a:t>communication</a:t>
            </a:r>
            <a:r>
              <a:rPr lang="en-US" sz="2400" dirty="0" smtClean="0"/>
              <a:t> </a:t>
            </a:r>
            <a:r>
              <a:rPr lang="en-US" sz="2400" i="1" dirty="0" smtClean="0"/>
              <a:t>link</a:t>
            </a:r>
            <a:r>
              <a:rPr lang="en-US" sz="2400" dirty="0" smtClean="0"/>
              <a:t> between them</a:t>
            </a:r>
          </a:p>
          <a:p>
            <a:pPr lvl="1">
              <a:lnSpc>
                <a:spcPct val="90000"/>
              </a:lnSpc>
            </a:pPr>
            <a:r>
              <a:rPr lang="en-US" sz="2400" dirty="0" smtClean="0"/>
              <a:t>exchange messages via send/receive</a:t>
            </a:r>
          </a:p>
          <a:p>
            <a:pPr>
              <a:lnSpc>
                <a:spcPct val="90000"/>
              </a:lnSpc>
            </a:pPr>
            <a:r>
              <a:rPr lang="en-US" sz="2400" dirty="0" smtClean="0"/>
              <a:t>Implementation of communication link</a:t>
            </a:r>
          </a:p>
          <a:p>
            <a:pPr lvl="1">
              <a:lnSpc>
                <a:spcPct val="90000"/>
              </a:lnSpc>
            </a:pPr>
            <a:r>
              <a:rPr lang="en-US" sz="2400" dirty="0" smtClean="0"/>
              <a:t>physical (e.g., shared memory, hardware bus)</a:t>
            </a:r>
          </a:p>
          <a:p>
            <a:pPr lvl="1">
              <a:lnSpc>
                <a:spcPct val="90000"/>
              </a:lnSpc>
            </a:pPr>
            <a:r>
              <a:rPr lang="en-US" sz="2400" dirty="0" smtClean="0"/>
              <a:t>logical (e.g., logical properties)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04963" y="369888"/>
            <a:ext cx="11425237" cy="768350"/>
          </a:xfrm>
        </p:spPr>
        <p:txBody>
          <a:bodyPr>
            <a:normAutofit fontScale="90000"/>
          </a:bodyPr>
          <a:lstStyle/>
          <a:p>
            <a:pPr eaLnBrk="1" hangingPunct="1"/>
            <a:r>
              <a:rPr lang="en-US" smtClean="0"/>
              <a:t>Implementation Questions</a:t>
            </a:r>
          </a:p>
        </p:txBody>
      </p:sp>
      <p:sp>
        <p:nvSpPr>
          <p:cNvPr id="36867" name="Rectangle 3"/>
          <p:cNvSpPr>
            <a:spLocks noGrp="1" noChangeArrowheads="1"/>
          </p:cNvSpPr>
          <p:nvPr>
            <p:ph idx="1"/>
          </p:nvPr>
        </p:nvSpPr>
        <p:spPr>
          <a:xfrm>
            <a:off x="1209675" y="1644650"/>
            <a:ext cx="11499850" cy="6040438"/>
          </a:xfrm>
        </p:spPr>
        <p:txBody>
          <a:bodyPr/>
          <a:lstStyle/>
          <a:p>
            <a:r>
              <a:rPr lang="en-US" smtClean="0"/>
              <a:t>How are links established?</a:t>
            </a:r>
          </a:p>
          <a:p>
            <a:r>
              <a:rPr lang="en-US" smtClean="0"/>
              <a:t>Can a link be associated with more than two processes?</a:t>
            </a:r>
          </a:p>
          <a:p>
            <a:r>
              <a:rPr lang="en-US" smtClean="0"/>
              <a:t>How many links can there be between every pair of communicating processes?</a:t>
            </a:r>
          </a:p>
          <a:p>
            <a:r>
              <a:rPr lang="en-US" smtClean="0"/>
              <a:t>What is the capacity of a link?</a:t>
            </a:r>
          </a:p>
          <a:p>
            <a:r>
              <a:rPr lang="en-US" smtClean="0"/>
              <a:t>Is the size of a message that the link can accommodate fixed or variable?</a:t>
            </a:r>
          </a:p>
          <a:p>
            <a:r>
              <a:rPr lang="en-US" smtClean="0"/>
              <a:t>Is a link unidirectional or bi-directional?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Direct Communication</a:t>
            </a:r>
          </a:p>
        </p:txBody>
      </p:sp>
      <p:sp>
        <p:nvSpPr>
          <p:cNvPr id="37891" name="Rectangle 3"/>
          <p:cNvSpPr>
            <a:spLocks noGrp="1" noChangeArrowheads="1"/>
          </p:cNvSpPr>
          <p:nvPr>
            <p:ph idx="1"/>
          </p:nvPr>
        </p:nvSpPr>
        <p:spPr>
          <a:xfrm>
            <a:off x="1209675" y="1644650"/>
            <a:ext cx="11453813" cy="6040438"/>
          </a:xfrm>
        </p:spPr>
        <p:txBody>
          <a:bodyPr/>
          <a:lstStyle/>
          <a:p>
            <a:r>
              <a:rPr lang="en-US" sz="2800" dirty="0" smtClean="0"/>
              <a:t>Processes must name each other explicitly:</a:t>
            </a:r>
          </a:p>
          <a:p>
            <a:pPr lvl="1"/>
            <a:r>
              <a:rPr lang="en-US" sz="2800" b="1" dirty="0" smtClean="0"/>
              <a:t>send</a:t>
            </a:r>
            <a:r>
              <a:rPr lang="en-US" sz="2800" dirty="0" smtClean="0"/>
              <a:t> (</a:t>
            </a:r>
            <a:r>
              <a:rPr lang="en-US" sz="2800" i="1" dirty="0" smtClean="0"/>
              <a:t>P, message</a:t>
            </a:r>
            <a:r>
              <a:rPr lang="en-US" sz="2800" dirty="0" smtClean="0"/>
              <a:t>) – send a message to process P</a:t>
            </a:r>
          </a:p>
          <a:p>
            <a:pPr lvl="1"/>
            <a:r>
              <a:rPr lang="en-US" sz="2800" b="1" dirty="0" smtClean="0"/>
              <a:t>receive</a:t>
            </a:r>
            <a:r>
              <a:rPr lang="en-US" sz="2800" dirty="0" smtClean="0"/>
              <a:t>(</a:t>
            </a:r>
            <a:r>
              <a:rPr lang="en-US" sz="2800" i="1" dirty="0" smtClean="0"/>
              <a:t>Q, message</a:t>
            </a:r>
            <a:r>
              <a:rPr lang="en-US" sz="2800" dirty="0" smtClean="0"/>
              <a:t>) – receive a message from process Q</a:t>
            </a:r>
          </a:p>
          <a:p>
            <a:pPr lvl="1"/>
            <a:endParaRPr lang="en-US" sz="2800" dirty="0" smtClean="0"/>
          </a:p>
          <a:p>
            <a:r>
              <a:rPr lang="en-US" sz="2800" dirty="0" smtClean="0"/>
              <a:t>Properties of communication link</a:t>
            </a:r>
          </a:p>
          <a:p>
            <a:pPr lvl="1"/>
            <a:r>
              <a:rPr lang="en-US" sz="2800" dirty="0" smtClean="0"/>
              <a:t>Links are established automatically</a:t>
            </a:r>
          </a:p>
          <a:p>
            <a:pPr lvl="1"/>
            <a:r>
              <a:rPr lang="en-US" sz="2800" dirty="0" smtClean="0"/>
              <a:t>A link is associated with exactly one pair of communicating processes</a:t>
            </a:r>
          </a:p>
          <a:p>
            <a:pPr lvl="1"/>
            <a:r>
              <a:rPr lang="en-US" sz="2800" dirty="0" smtClean="0"/>
              <a:t>Between each pair there exists exactly one link</a:t>
            </a:r>
          </a:p>
          <a:p>
            <a:pPr lvl="1"/>
            <a:r>
              <a:rPr lang="en-US" sz="2800" dirty="0" smtClean="0"/>
              <a:t>The link may be unidirectional, but is usually bi-directional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Indirect Communication</a:t>
            </a:r>
          </a:p>
        </p:txBody>
      </p:sp>
      <p:sp>
        <p:nvSpPr>
          <p:cNvPr id="38915" name="Rectangle 3"/>
          <p:cNvSpPr>
            <a:spLocks noGrp="1" noChangeArrowheads="1"/>
          </p:cNvSpPr>
          <p:nvPr>
            <p:ph idx="1"/>
          </p:nvPr>
        </p:nvSpPr>
        <p:spPr>
          <a:xfrm>
            <a:off x="1209675" y="1662113"/>
            <a:ext cx="11395075" cy="5545137"/>
          </a:xfrm>
        </p:spPr>
        <p:txBody>
          <a:bodyPr>
            <a:normAutofit/>
          </a:bodyPr>
          <a:lstStyle/>
          <a:p>
            <a:r>
              <a:rPr lang="en-US" sz="3200" dirty="0" smtClean="0"/>
              <a:t>Messages are directed and received from mailboxes (also referred to as ports)</a:t>
            </a:r>
          </a:p>
          <a:p>
            <a:pPr lvl="1"/>
            <a:r>
              <a:rPr lang="en-US" sz="3200" dirty="0" smtClean="0"/>
              <a:t>Each mailbox has a unique id</a:t>
            </a:r>
          </a:p>
          <a:p>
            <a:pPr lvl="1"/>
            <a:r>
              <a:rPr lang="en-US" sz="3200" dirty="0" smtClean="0"/>
              <a:t>Processes can communicate only if they share a mailbox</a:t>
            </a:r>
          </a:p>
          <a:p>
            <a:pPr lvl="1"/>
            <a:endParaRPr lang="en-US" sz="3200" dirty="0" smtClean="0"/>
          </a:p>
          <a:p>
            <a:r>
              <a:rPr lang="en-US" sz="3200" dirty="0" smtClean="0"/>
              <a:t>Properties of communication link</a:t>
            </a:r>
          </a:p>
          <a:p>
            <a:pPr lvl="1"/>
            <a:r>
              <a:rPr lang="en-US" sz="3200" dirty="0" smtClean="0"/>
              <a:t>Link established only if processes share a common mailbox</a:t>
            </a:r>
          </a:p>
          <a:p>
            <a:pPr lvl="1"/>
            <a:r>
              <a:rPr lang="en-US" sz="3200" dirty="0" smtClean="0"/>
              <a:t>A link may be associated with many processes</a:t>
            </a:r>
          </a:p>
          <a:p>
            <a:pPr lvl="1"/>
            <a:r>
              <a:rPr lang="en-US" sz="3200" dirty="0" smtClean="0"/>
              <a:t>Each pair of processes may share several communication links</a:t>
            </a:r>
          </a:p>
          <a:p>
            <a:pPr lvl="1"/>
            <a:r>
              <a:rPr lang="en-US" sz="3200" dirty="0" smtClean="0"/>
              <a:t>Link may be unidirectional or bi-directional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Indirect Communication</a:t>
            </a:r>
          </a:p>
        </p:txBody>
      </p:sp>
      <p:sp>
        <p:nvSpPr>
          <p:cNvPr id="39939" name="Rectangle 3"/>
          <p:cNvSpPr>
            <a:spLocks noGrp="1" noChangeArrowheads="1"/>
          </p:cNvSpPr>
          <p:nvPr>
            <p:ph idx="1"/>
          </p:nvPr>
        </p:nvSpPr>
        <p:spPr>
          <a:xfrm>
            <a:off x="1209675" y="1662113"/>
            <a:ext cx="11371263" cy="5094287"/>
          </a:xfrm>
        </p:spPr>
        <p:txBody>
          <a:bodyPr/>
          <a:lstStyle/>
          <a:p>
            <a:r>
              <a:rPr lang="en-US" sz="2400" dirty="0" smtClean="0"/>
              <a:t>Operations</a:t>
            </a:r>
          </a:p>
          <a:p>
            <a:pPr lvl="1"/>
            <a:r>
              <a:rPr lang="en-US" sz="2400" dirty="0" smtClean="0"/>
              <a:t>create a new mailbox</a:t>
            </a:r>
          </a:p>
          <a:p>
            <a:pPr lvl="1"/>
            <a:r>
              <a:rPr lang="en-US" sz="2400" dirty="0" smtClean="0"/>
              <a:t>send and receive messages through mailbox</a:t>
            </a:r>
          </a:p>
          <a:p>
            <a:pPr lvl="1"/>
            <a:r>
              <a:rPr lang="en-US" sz="2400" dirty="0" smtClean="0"/>
              <a:t>destroy a mailbox</a:t>
            </a:r>
          </a:p>
          <a:p>
            <a:pPr lvl="1"/>
            <a:endParaRPr lang="en-US" sz="2400" dirty="0" smtClean="0"/>
          </a:p>
          <a:p>
            <a:r>
              <a:rPr lang="en-US" sz="2400" dirty="0" smtClean="0"/>
              <a:t>Primitives are defined as:</a:t>
            </a:r>
          </a:p>
          <a:p>
            <a:pPr>
              <a:buFont typeface="Monotype Sorts" charset="2"/>
              <a:buNone/>
            </a:pPr>
            <a:r>
              <a:rPr lang="en-US" sz="2400" dirty="0" smtClean="0"/>
              <a:t>	</a:t>
            </a:r>
            <a:r>
              <a:rPr lang="en-US" sz="2400" b="1" dirty="0" smtClean="0"/>
              <a:t>send</a:t>
            </a:r>
            <a:r>
              <a:rPr lang="en-US" sz="2400" dirty="0" smtClean="0"/>
              <a:t>(</a:t>
            </a:r>
            <a:r>
              <a:rPr lang="en-US" sz="2400" i="1" dirty="0" smtClean="0"/>
              <a:t>A, message</a:t>
            </a:r>
            <a:r>
              <a:rPr lang="en-US" sz="2400" dirty="0" smtClean="0"/>
              <a:t>) – send a message to mailbox A</a:t>
            </a:r>
          </a:p>
          <a:p>
            <a:pPr>
              <a:buFont typeface="Monotype Sorts" charset="2"/>
              <a:buNone/>
            </a:pPr>
            <a:r>
              <a:rPr lang="en-US" sz="2400" dirty="0" smtClean="0"/>
              <a:t>	</a:t>
            </a:r>
            <a:r>
              <a:rPr lang="en-US" sz="2400" b="1" dirty="0" smtClean="0"/>
              <a:t>receive</a:t>
            </a:r>
            <a:r>
              <a:rPr lang="en-US" sz="2400" dirty="0" smtClean="0"/>
              <a:t>(</a:t>
            </a:r>
            <a:r>
              <a:rPr lang="en-US" sz="2400" i="1" dirty="0" smtClean="0"/>
              <a:t>A, message</a:t>
            </a:r>
            <a:r>
              <a:rPr lang="en-US" sz="2400" dirty="0" smtClean="0"/>
              <a:t>) – receive a message from mailbox 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t>Indirect Communication</a:t>
            </a:r>
          </a:p>
        </p:txBody>
      </p:sp>
      <p:sp>
        <p:nvSpPr>
          <p:cNvPr id="40963" name="Rectangle 3"/>
          <p:cNvSpPr>
            <a:spLocks noGrp="1" noChangeArrowheads="1"/>
          </p:cNvSpPr>
          <p:nvPr>
            <p:ph idx="1"/>
          </p:nvPr>
        </p:nvSpPr>
        <p:spPr>
          <a:xfrm>
            <a:off x="1209675" y="1644650"/>
            <a:ext cx="11542713" cy="6040438"/>
          </a:xfrm>
        </p:spPr>
        <p:txBody>
          <a:bodyPr/>
          <a:lstStyle/>
          <a:p>
            <a:r>
              <a:rPr lang="en-US" sz="2400" dirty="0" smtClean="0"/>
              <a:t>Mailbox sharing</a:t>
            </a:r>
          </a:p>
          <a:p>
            <a:pPr lvl="1"/>
            <a:r>
              <a:rPr lang="en-US" sz="2400" i="1" dirty="0" smtClean="0"/>
              <a:t>P</a:t>
            </a:r>
            <a:r>
              <a:rPr lang="en-US" sz="2400" i="1" baseline="-25000" dirty="0" smtClean="0"/>
              <a:t>1</a:t>
            </a:r>
            <a:r>
              <a:rPr lang="en-US" sz="2400" i="1" dirty="0" smtClean="0"/>
              <a:t>, P</a:t>
            </a:r>
            <a:r>
              <a:rPr lang="en-US" sz="2400" i="1" baseline="-25000" dirty="0" smtClean="0"/>
              <a:t>2</a:t>
            </a:r>
            <a:r>
              <a:rPr lang="en-US" sz="2400" i="1" dirty="0" smtClean="0"/>
              <a:t>,</a:t>
            </a:r>
            <a:r>
              <a:rPr lang="en-US" sz="2400" dirty="0" smtClean="0"/>
              <a:t> and</a:t>
            </a:r>
            <a:r>
              <a:rPr lang="en-US" sz="2400" i="1" dirty="0" smtClean="0"/>
              <a:t> P</a:t>
            </a:r>
            <a:r>
              <a:rPr lang="en-US" sz="2400" i="1" baseline="-25000" dirty="0" smtClean="0"/>
              <a:t>3</a:t>
            </a:r>
            <a:r>
              <a:rPr lang="en-US" sz="2400" dirty="0" smtClean="0"/>
              <a:t> share mailbox A</a:t>
            </a:r>
          </a:p>
          <a:p>
            <a:pPr lvl="1"/>
            <a:r>
              <a:rPr lang="en-US" sz="2400" i="1" dirty="0" smtClean="0"/>
              <a:t>P</a:t>
            </a:r>
            <a:r>
              <a:rPr lang="en-US" sz="2400" i="1" baseline="-25000" dirty="0" smtClean="0"/>
              <a:t>1</a:t>
            </a:r>
            <a:r>
              <a:rPr lang="en-US" sz="2400" dirty="0" smtClean="0"/>
              <a:t>, sends; </a:t>
            </a:r>
            <a:r>
              <a:rPr lang="en-US" sz="2400" i="1" dirty="0" smtClean="0"/>
              <a:t>P</a:t>
            </a:r>
            <a:r>
              <a:rPr lang="en-US" sz="2400" i="1" baseline="-25000" dirty="0" smtClean="0"/>
              <a:t>2</a:t>
            </a:r>
            <a:r>
              <a:rPr lang="en-US" sz="2400" i="1" dirty="0" smtClean="0"/>
              <a:t> </a:t>
            </a:r>
            <a:r>
              <a:rPr lang="en-US" sz="2400" dirty="0" smtClean="0"/>
              <a:t>and</a:t>
            </a:r>
            <a:r>
              <a:rPr lang="en-US" sz="2400" i="1" dirty="0" smtClean="0"/>
              <a:t> P</a:t>
            </a:r>
            <a:r>
              <a:rPr lang="en-US" sz="2400" i="1" baseline="-25000" dirty="0" smtClean="0"/>
              <a:t>3</a:t>
            </a:r>
            <a:r>
              <a:rPr lang="en-US" sz="2400" dirty="0" smtClean="0"/>
              <a:t> receive</a:t>
            </a:r>
          </a:p>
          <a:p>
            <a:pPr lvl="1"/>
            <a:r>
              <a:rPr lang="en-US" sz="2400" dirty="0" smtClean="0"/>
              <a:t>Who gets the message?</a:t>
            </a:r>
          </a:p>
          <a:p>
            <a:pPr lvl="1"/>
            <a:endParaRPr lang="en-US" sz="2400" dirty="0" smtClean="0"/>
          </a:p>
          <a:p>
            <a:r>
              <a:rPr lang="en-US" sz="2400" dirty="0" smtClean="0"/>
              <a:t>Solutions</a:t>
            </a:r>
          </a:p>
          <a:p>
            <a:pPr lvl="1"/>
            <a:r>
              <a:rPr lang="en-US" sz="2400" dirty="0" smtClean="0"/>
              <a:t>Allow a link to be associated with at most two processes</a:t>
            </a:r>
          </a:p>
          <a:p>
            <a:pPr lvl="1"/>
            <a:r>
              <a:rPr lang="en-US" sz="2400" dirty="0" smtClean="0"/>
              <a:t>Allow only one process at a time to execute a receive operation</a:t>
            </a:r>
          </a:p>
          <a:p>
            <a:pPr lvl="1"/>
            <a:r>
              <a:rPr lang="en-US" sz="2400" dirty="0" smtClean="0"/>
              <a:t>Allow the system to select arbitrarily the receiver.  Sender is notified who the receiver was.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Synchronization</a:t>
            </a:r>
          </a:p>
        </p:txBody>
      </p:sp>
      <p:sp>
        <p:nvSpPr>
          <p:cNvPr id="41987" name="Rectangle 3"/>
          <p:cNvSpPr>
            <a:spLocks noGrp="1" noChangeArrowheads="1"/>
          </p:cNvSpPr>
          <p:nvPr>
            <p:ph idx="1"/>
          </p:nvPr>
        </p:nvSpPr>
        <p:spPr>
          <a:xfrm>
            <a:off x="1209675" y="1644650"/>
            <a:ext cx="11204575" cy="6040438"/>
          </a:xfrm>
        </p:spPr>
        <p:txBody>
          <a:bodyPr/>
          <a:lstStyle/>
          <a:p>
            <a:pPr marL="542925" indent="-542925"/>
            <a:r>
              <a:rPr lang="en-US" smtClean="0"/>
              <a:t>Message passing may be either blocking or non-blocking</a:t>
            </a:r>
          </a:p>
          <a:p>
            <a:pPr marL="542925" indent="-542925"/>
            <a:endParaRPr lang="en-US" smtClean="0"/>
          </a:p>
          <a:p>
            <a:pPr marL="542925" indent="-542925"/>
            <a:r>
              <a:rPr lang="en-US" b="1" smtClean="0"/>
              <a:t>Blocking</a:t>
            </a:r>
            <a:r>
              <a:rPr lang="en-US" smtClean="0"/>
              <a:t> is considered </a:t>
            </a:r>
            <a:r>
              <a:rPr lang="en-US" b="1" smtClean="0"/>
              <a:t>synchronous</a:t>
            </a:r>
          </a:p>
          <a:p>
            <a:pPr marL="1141413" lvl="1" indent="-488950"/>
            <a:r>
              <a:rPr lang="en-US" b="1" smtClean="0"/>
              <a:t>Blocking send </a:t>
            </a:r>
            <a:r>
              <a:rPr lang="en-US" smtClean="0"/>
              <a:t>has the sender block until the message is received</a:t>
            </a:r>
          </a:p>
          <a:p>
            <a:pPr marL="1141413" lvl="1" indent="-488950"/>
            <a:r>
              <a:rPr lang="en-US" b="1" smtClean="0"/>
              <a:t>Blocking receive </a:t>
            </a:r>
            <a:r>
              <a:rPr lang="en-US" smtClean="0"/>
              <a:t>has the receiver block until a message is available</a:t>
            </a:r>
          </a:p>
          <a:p>
            <a:pPr marL="1141413" lvl="1" indent="-488950"/>
            <a:endParaRPr lang="en-US" smtClean="0"/>
          </a:p>
          <a:p>
            <a:pPr marL="542925" indent="-542925"/>
            <a:r>
              <a:rPr lang="en-US" b="1" smtClean="0"/>
              <a:t>Non-blocking</a:t>
            </a:r>
            <a:r>
              <a:rPr lang="en-US" smtClean="0"/>
              <a:t> is considered </a:t>
            </a:r>
            <a:r>
              <a:rPr lang="en-US" b="1" smtClean="0"/>
              <a:t>asynchronous</a:t>
            </a:r>
          </a:p>
          <a:p>
            <a:pPr marL="1141413" lvl="1" indent="-488950"/>
            <a:r>
              <a:rPr lang="en-US" b="1" smtClean="0"/>
              <a:t>Non-blocking </a:t>
            </a:r>
            <a:r>
              <a:rPr lang="en-US" smtClean="0"/>
              <a:t>send has the sender send the message and continue</a:t>
            </a:r>
          </a:p>
          <a:p>
            <a:pPr marL="1141413" lvl="1" indent="-488950"/>
            <a:r>
              <a:rPr lang="en-US" b="1" smtClean="0"/>
              <a:t>Non-blocking </a:t>
            </a:r>
            <a:r>
              <a:rPr lang="en-US" smtClean="0"/>
              <a:t>receive has the receiver receive a valid message or null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Buffering</a:t>
            </a:r>
          </a:p>
        </p:txBody>
      </p:sp>
      <p:sp>
        <p:nvSpPr>
          <p:cNvPr id="43011" name="Rectangle 3"/>
          <p:cNvSpPr>
            <a:spLocks noGrp="1" noChangeArrowheads="1"/>
          </p:cNvSpPr>
          <p:nvPr>
            <p:ph idx="1"/>
          </p:nvPr>
        </p:nvSpPr>
        <p:spPr>
          <a:xfrm>
            <a:off x="1209675" y="1644650"/>
            <a:ext cx="11290300" cy="6040438"/>
          </a:xfrm>
        </p:spPr>
        <p:txBody>
          <a:bodyPr/>
          <a:lstStyle/>
          <a:p>
            <a:r>
              <a:rPr lang="en-US" sz="3200" dirty="0" smtClean="0"/>
              <a:t>Queue of messages attached to the link; implemented in one of three ways</a:t>
            </a:r>
          </a:p>
          <a:p>
            <a:pPr lvl="1">
              <a:buFont typeface="Monotype Sorts" charset="2"/>
              <a:buNone/>
            </a:pPr>
            <a:r>
              <a:rPr lang="en-US" sz="3200" dirty="0" smtClean="0">
                <a:solidFill>
                  <a:srgbClr val="CC6600"/>
                </a:solidFill>
              </a:rPr>
              <a:t>1.</a:t>
            </a:r>
            <a:r>
              <a:rPr lang="en-US" sz="3200" dirty="0" smtClean="0"/>
              <a:t>	Zero capacity – 0 messages</a:t>
            </a:r>
            <a:br>
              <a:rPr lang="en-US" sz="3200" dirty="0" smtClean="0"/>
            </a:br>
            <a:r>
              <a:rPr lang="en-US" sz="3200" dirty="0" smtClean="0"/>
              <a:t>Sender must wait for receiver (rendezvous)</a:t>
            </a:r>
          </a:p>
          <a:p>
            <a:pPr lvl="1">
              <a:buFont typeface="Monotype Sorts" charset="2"/>
              <a:buNone/>
            </a:pPr>
            <a:r>
              <a:rPr lang="en-US" sz="3200" dirty="0" smtClean="0">
                <a:solidFill>
                  <a:srgbClr val="CC6600"/>
                </a:solidFill>
              </a:rPr>
              <a:t>2.</a:t>
            </a:r>
            <a:r>
              <a:rPr lang="en-US" sz="3200" dirty="0" smtClean="0"/>
              <a:t>	Bounded capacity – finite length of </a:t>
            </a:r>
            <a:r>
              <a:rPr lang="en-US" sz="3200" i="1" dirty="0" smtClean="0"/>
              <a:t>n</a:t>
            </a:r>
            <a:r>
              <a:rPr lang="en-US" sz="3200" dirty="0" smtClean="0"/>
              <a:t> messages</a:t>
            </a:r>
            <a:br>
              <a:rPr lang="en-US" sz="3200" dirty="0" smtClean="0"/>
            </a:br>
            <a:r>
              <a:rPr lang="en-US" sz="3200" dirty="0" smtClean="0"/>
              <a:t>Sender must wait if link full</a:t>
            </a:r>
          </a:p>
          <a:p>
            <a:pPr lvl="1">
              <a:buFont typeface="Monotype Sorts" charset="2"/>
              <a:buNone/>
            </a:pPr>
            <a:r>
              <a:rPr lang="en-US" sz="3200" dirty="0" smtClean="0">
                <a:solidFill>
                  <a:srgbClr val="CC6600"/>
                </a:solidFill>
              </a:rPr>
              <a:t>3.</a:t>
            </a:r>
            <a:r>
              <a:rPr lang="en-US" sz="3200" dirty="0" smtClean="0"/>
              <a:t>	Unbounded capacity – infinite length </a:t>
            </a:r>
            <a:br>
              <a:rPr lang="en-US" sz="3200" dirty="0" smtClean="0"/>
            </a:br>
            <a:r>
              <a:rPr lang="en-US" sz="3200" dirty="0" smtClean="0"/>
              <a:t>Sender never waits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Pipes</a:t>
            </a:r>
          </a:p>
        </p:txBody>
      </p:sp>
      <p:sp>
        <p:nvSpPr>
          <p:cNvPr id="53251" name="Rectangle 3"/>
          <p:cNvSpPr>
            <a:spLocks noGrp="1" noChangeArrowheads="1"/>
          </p:cNvSpPr>
          <p:nvPr>
            <p:ph idx="1"/>
          </p:nvPr>
        </p:nvSpPr>
        <p:spPr>
          <a:xfrm>
            <a:off x="1209675" y="1644650"/>
            <a:ext cx="11352213" cy="6040438"/>
          </a:xfrm>
        </p:spPr>
        <p:txBody>
          <a:bodyPr/>
          <a:lstStyle/>
          <a:p>
            <a:r>
              <a:rPr lang="en-US" smtClean="0"/>
              <a:t>Acts as a conduit allowing two processes to communicate</a:t>
            </a:r>
          </a:p>
          <a:p>
            <a:endParaRPr lang="en-US" smtClean="0"/>
          </a:p>
          <a:p>
            <a:r>
              <a:rPr lang="en-US" b="1" smtClean="0"/>
              <a:t>Issues</a:t>
            </a:r>
          </a:p>
          <a:p>
            <a:pPr lvl="1"/>
            <a:r>
              <a:rPr lang="en-US" smtClean="0"/>
              <a:t>Is communication unidirectional or bidirectional?</a:t>
            </a:r>
          </a:p>
          <a:p>
            <a:pPr lvl="1"/>
            <a:r>
              <a:rPr lang="en-US" smtClean="0"/>
              <a:t>In the case of two-way communication, is it half or full-duplex?</a:t>
            </a:r>
          </a:p>
          <a:p>
            <a:pPr lvl="1"/>
            <a:r>
              <a:rPr lang="en-US" smtClean="0"/>
              <a:t>Must there exist a relationship (i.e. parent-child) between the communicating processes?</a:t>
            </a:r>
          </a:p>
          <a:p>
            <a:pPr lvl="1"/>
            <a:r>
              <a:rPr lang="en-US" smtClean="0"/>
              <a:t>Can the pipes be used over a network?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 Process</a:t>
            </a:r>
          </a:p>
        </p:txBody>
      </p:sp>
      <p:sp>
        <p:nvSpPr>
          <p:cNvPr id="7171" name="Content Placeholder 2"/>
          <p:cNvSpPr>
            <a:spLocks noGrp="1"/>
          </p:cNvSpPr>
          <p:nvPr>
            <p:ph idx="1"/>
          </p:nvPr>
        </p:nvSpPr>
        <p:spPr>
          <a:xfrm>
            <a:off x="1209675" y="1644650"/>
            <a:ext cx="12344400" cy="6565900"/>
          </a:xfrm>
        </p:spPr>
        <p:txBody>
          <a:bodyPr/>
          <a:lstStyle/>
          <a:p>
            <a:r>
              <a:rPr lang="en-US" sz="2400" dirty="0" smtClean="0"/>
              <a:t>Multiple parts</a:t>
            </a:r>
          </a:p>
          <a:p>
            <a:pPr lvl="1"/>
            <a:r>
              <a:rPr lang="en-US" sz="2400" dirty="0" smtClean="0"/>
              <a:t>The program code, also called </a:t>
            </a:r>
            <a:r>
              <a:rPr lang="en-US" sz="2400" b="1" dirty="0" smtClean="0"/>
              <a:t>text section</a:t>
            </a:r>
          </a:p>
          <a:p>
            <a:pPr lvl="1"/>
            <a:r>
              <a:rPr lang="en-US" sz="2400" dirty="0" smtClean="0"/>
              <a:t>Current activity including </a:t>
            </a:r>
            <a:r>
              <a:rPr lang="en-US" sz="2400" b="1" dirty="0" smtClean="0"/>
              <a:t>program counter</a:t>
            </a:r>
            <a:r>
              <a:rPr lang="en-US" sz="2400" dirty="0" smtClean="0"/>
              <a:t>, processor registers</a:t>
            </a:r>
          </a:p>
          <a:p>
            <a:pPr lvl="1"/>
            <a:r>
              <a:rPr lang="en-US" sz="2400" b="1" dirty="0" smtClean="0"/>
              <a:t>Stack </a:t>
            </a:r>
            <a:r>
              <a:rPr lang="en-US" sz="2400" dirty="0" smtClean="0"/>
              <a:t>containing temporary data</a:t>
            </a:r>
          </a:p>
          <a:p>
            <a:pPr lvl="2"/>
            <a:r>
              <a:rPr lang="en-US" sz="2400" dirty="0" smtClean="0"/>
              <a:t>Function parameters, return addresses, local variables</a:t>
            </a:r>
          </a:p>
          <a:p>
            <a:pPr lvl="1"/>
            <a:r>
              <a:rPr lang="en-US" sz="2400" b="1" dirty="0" smtClean="0"/>
              <a:t>Data section </a:t>
            </a:r>
            <a:r>
              <a:rPr lang="en-US" sz="2400" dirty="0" smtClean="0"/>
              <a:t>containing global variables</a:t>
            </a:r>
          </a:p>
          <a:p>
            <a:pPr lvl="1"/>
            <a:r>
              <a:rPr lang="en-US" sz="2400" b="1" dirty="0" smtClean="0"/>
              <a:t>Heap </a:t>
            </a:r>
            <a:r>
              <a:rPr lang="en-US" sz="2400" dirty="0" smtClean="0"/>
              <a:t>containing memory dynamically allocated during run time</a:t>
            </a:r>
          </a:p>
          <a:p>
            <a:r>
              <a:rPr lang="en-US" sz="2400" dirty="0" smtClean="0"/>
              <a:t>Program is passive entity, process is active </a:t>
            </a:r>
          </a:p>
          <a:p>
            <a:pPr lvl="1"/>
            <a:r>
              <a:rPr lang="en-US" sz="2400" dirty="0" smtClean="0"/>
              <a:t>Program becomes process when executable file loaded into memory</a:t>
            </a:r>
          </a:p>
          <a:p>
            <a:r>
              <a:rPr lang="en-US" sz="2400" dirty="0" smtClean="0"/>
              <a:t>Execution of program started via GUI mouse clicks, command line entry of its name, </a:t>
            </a:r>
            <a:r>
              <a:rPr lang="en-US" sz="2400" dirty="0" err="1" smtClean="0"/>
              <a:t>etc</a:t>
            </a:r>
            <a:endParaRPr lang="en-US" sz="2400" dirty="0" smtClean="0"/>
          </a:p>
          <a:p>
            <a:r>
              <a:rPr lang="en-US" sz="2400" dirty="0" smtClean="0"/>
              <a:t>One program can be several processes</a:t>
            </a:r>
          </a:p>
          <a:p>
            <a:pPr lvl="1"/>
            <a:r>
              <a:rPr lang="en-US" sz="2400" dirty="0" smtClean="0"/>
              <a:t>Consider multiple users executing the same program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6"/>
          <p:cNvSpPr>
            <a:spLocks noGrp="1"/>
          </p:cNvSpPr>
          <p:nvPr>
            <p:ph type="title"/>
          </p:nvPr>
        </p:nvSpPr>
        <p:spPr/>
        <p:txBody>
          <a:bodyPr/>
          <a:lstStyle/>
          <a:p>
            <a:r>
              <a:rPr lang="en-US" smtClean="0"/>
              <a:t>Ordinary Pipes</a:t>
            </a:r>
          </a:p>
        </p:txBody>
      </p:sp>
      <p:sp>
        <p:nvSpPr>
          <p:cNvPr id="54275" name="Content Placeholder 7"/>
          <p:cNvSpPr>
            <a:spLocks noGrp="1"/>
          </p:cNvSpPr>
          <p:nvPr>
            <p:ph idx="1"/>
          </p:nvPr>
        </p:nvSpPr>
        <p:spPr>
          <a:xfrm>
            <a:off x="1209675" y="1644650"/>
            <a:ext cx="11309350" cy="6040438"/>
          </a:xfrm>
        </p:spPr>
        <p:txBody>
          <a:bodyPr/>
          <a:lstStyle/>
          <a:p>
            <a:r>
              <a:rPr lang="en-US" b="1" smtClean="0"/>
              <a:t>Ordinary Pipes </a:t>
            </a:r>
            <a:r>
              <a:rPr lang="en-US" smtClean="0"/>
              <a:t>allow communication in standard producer-consumer style</a:t>
            </a:r>
            <a:br>
              <a:rPr lang="en-US" smtClean="0"/>
            </a:br>
            <a:endParaRPr lang="en-US" smtClean="0"/>
          </a:p>
          <a:p>
            <a:r>
              <a:rPr lang="en-US" smtClean="0"/>
              <a:t>Producer writes to one end (the </a:t>
            </a:r>
            <a:r>
              <a:rPr lang="en-US" i="1" smtClean="0"/>
              <a:t>write-end </a:t>
            </a:r>
            <a:r>
              <a:rPr lang="en-US" smtClean="0"/>
              <a:t>of the pipe)</a:t>
            </a:r>
            <a:br>
              <a:rPr lang="en-US" smtClean="0"/>
            </a:br>
            <a:endParaRPr lang="en-US" smtClean="0"/>
          </a:p>
          <a:p>
            <a:r>
              <a:rPr lang="en-US" smtClean="0"/>
              <a:t>Consumer reads from the other end (the </a:t>
            </a:r>
            <a:r>
              <a:rPr lang="en-US" i="1" smtClean="0"/>
              <a:t>read-end </a:t>
            </a:r>
            <a:r>
              <a:rPr lang="en-US" smtClean="0"/>
              <a:t>of the pipe)</a:t>
            </a:r>
            <a:br>
              <a:rPr lang="en-US" smtClean="0"/>
            </a:br>
            <a:endParaRPr lang="en-US" smtClean="0"/>
          </a:p>
          <a:p>
            <a:r>
              <a:rPr lang="en-US" smtClean="0"/>
              <a:t>Ordinary pipes are therefore unidirectional</a:t>
            </a:r>
            <a:br>
              <a:rPr lang="en-US" smtClean="0"/>
            </a:br>
            <a:endParaRPr lang="en-US" smtClean="0"/>
          </a:p>
          <a:p>
            <a:r>
              <a:rPr lang="en-US" smtClean="0"/>
              <a:t>Require parent-child relationship between communicating processes</a:t>
            </a:r>
          </a:p>
          <a:p>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p:txBody>
          <a:bodyPr/>
          <a:lstStyle/>
          <a:p>
            <a:r>
              <a:rPr lang="en-US" smtClean="0"/>
              <a:t>Ordinary Pipes</a:t>
            </a:r>
          </a:p>
        </p:txBody>
      </p:sp>
      <p:pic>
        <p:nvPicPr>
          <p:cNvPr id="55299" name="Picture 4" descr="3"/>
          <p:cNvPicPr>
            <a:picLocks noChangeAspect="1" noChangeArrowheads="1"/>
          </p:cNvPicPr>
          <p:nvPr/>
        </p:nvPicPr>
        <p:blipFill>
          <a:blip r:embed="rId3"/>
          <a:srcRect/>
          <a:stretch>
            <a:fillRect/>
          </a:stretch>
        </p:blipFill>
        <p:spPr bwMode="auto">
          <a:xfrm>
            <a:off x="1428750" y="3016250"/>
            <a:ext cx="11268075" cy="277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6"/>
          <p:cNvSpPr>
            <a:spLocks noGrp="1"/>
          </p:cNvSpPr>
          <p:nvPr>
            <p:ph type="title"/>
          </p:nvPr>
        </p:nvSpPr>
        <p:spPr/>
        <p:txBody>
          <a:bodyPr/>
          <a:lstStyle/>
          <a:p>
            <a:r>
              <a:rPr lang="en-US" smtClean="0"/>
              <a:t>Named Pipes</a:t>
            </a:r>
          </a:p>
        </p:txBody>
      </p:sp>
      <p:sp>
        <p:nvSpPr>
          <p:cNvPr id="56323" name="Content Placeholder 7"/>
          <p:cNvSpPr>
            <a:spLocks noGrp="1"/>
          </p:cNvSpPr>
          <p:nvPr>
            <p:ph idx="1"/>
          </p:nvPr>
        </p:nvSpPr>
        <p:spPr/>
        <p:txBody>
          <a:bodyPr/>
          <a:lstStyle/>
          <a:p>
            <a:r>
              <a:rPr lang="en-US" smtClean="0"/>
              <a:t>Named Pipes are more powerful than ordinary pipes</a:t>
            </a:r>
            <a:br>
              <a:rPr lang="en-US" smtClean="0"/>
            </a:br>
            <a:endParaRPr lang="en-US" smtClean="0"/>
          </a:p>
          <a:p>
            <a:r>
              <a:rPr lang="en-US" smtClean="0"/>
              <a:t>Communication is bidirectional</a:t>
            </a:r>
            <a:br>
              <a:rPr lang="en-US" smtClean="0"/>
            </a:br>
            <a:endParaRPr lang="en-US" smtClean="0"/>
          </a:p>
          <a:p>
            <a:r>
              <a:rPr lang="en-US" smtClean="0"/>
              <a:t>No parent-child relationship is necessary between the communicating processes</a:t>
            </a:r>
            <a:br>
              <a:rPr lang="en-US" smtClean="0"/>
            </a:br>
            <a:endParaRPr lang="en-US" smtClean="0"/>
          </a:p>
          <a:p>
            <a:r>
              <a:rPr lang="en-US" smtClean="0"/>
              <a:t>Several processes can use the named pipe for communication</a:t>
            </a:r>
            <a:br>
              <a:rPr lang="en-US" smtClean="0"/>
            </a:br>
            <a:endParaRPr lang="en-US" smtClean="0"/>
          </a:p>
          <a:p>
            <a:r>
              <a:rPr lang="en-US" smtClean="0"/>
              <a:t>Provided on both UNIX and Windows systems</a:t>
            </a:r>
          </a:p>
          <a:p>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US" smtClean="0"/>
              <a:t>End of Chapter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Process in Memory</a:t>
            </a:r>
          </a:p>
        </p:txBody>
      </p:sp>
      <p:pic>
        <p:nvPicPr>
          <p:cNvPr id="8195" name="Picture 4"/>
          <p:cNvPicPr>
            <a:picLocks noChangeAspect="1" noChangeArrowheads="1"/>
          </p:cNvPicPr>
          <p:nvPr/>
        </p:nvPicPr>
        <p:blipFill>
          <a:blip r:embed="rId3"/>
          <a:srcRect/>
          <a:stretch>
            <a:fillRect/>
          </a:stretch>
        </p:blipFill>
        <p:spPr bwMode="auto">
          <a:xfrm>
            <a:off x="4110038" y="1903413"/>
            <a:ext cx="4367212" cy="613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36192"/>
            <a:ext cx="12152376" cy="6370975"/>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Times New Roman" panose="02020603050405020304" pitchFamily="18" charset="0"/>
              </a:rPr>
              <a:t>The text section comprises the compiled </a:t>
            </a:r>
            <a:r>
              <a:rPr lang="en-US" sz="2400" dirty="0">
                <a:solidFill>
                  <a:srgbClr val="FF0000"/>
                </a:solidFill>
                <a:latin typeface="Times New Roman" panose="02020603050405020304" pitchFamily="18" charset="0"/>
              </a:rPr>
              <a:t>program code</a:t>
            </a:r>
            <a:r>
              <a:rPr lang="en-US" sz="2400" dirty="0">
                <a:solidFill>
                  <a:srgbClr val="000000"/>
                </a:solidFill>
                <a:latin typeface="Times New Roman" panose="02020603050405020304" pitchFamily="18" charset="0"/>
              </a:rPr>
              <a:t>, read in from non-volatile storage when the program is launched</a:t>
            </a:r>
            <a:r>
              <a:rPr lang="en-US" sz="2400" dirty="0" smtClean="0">
                <a:solidFill>
                  <a:srgbClr val="000000"/>
                </a:solidFill>
                <a:latin typeface="Times New Roman" panose="02020603050405020304" pitchFamily="18" charset="0"/>
              </a:rPr>
              <a:t>.</a:t>
            </a:r>
          </a:p>
          <a:p>
            <a:pPr>
              <a:buFont typeface="Arial" panose="020B0604020202020204" pitchFamily="34" charset="0"/>
              <a:buChar char="•"/>
            </a:pPr>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The data section stores </a:t>
            </a:r>
            <a:r>
              <a:rPr lang="en-US" sz="2400" dirty="0">
                <a:solidFill>
                  <a:srgbClr val="FF0000"/>
                </a:solidFill>
                <a:latin typeface="Times New Roman" panose="02020603050405020304" pitchFamily="18" charset="0"/>
              </a:rPr>
              <a:t>global and static variables</a:t>
            </a:r>
            <a:r>
              <a:rPr lang="en-US" sz="2400" dirty="0">
                <a:solidFill>
                  <a:srgbClr val="000000"/>
                </a:solidFill>
                <a:latin typeface="Times New Roman" panose="02020603050405020304" pitchFamily="18" charset="0"/>
              </a:rPr>
              <a:t>, allocated and initialized prior to executing main</a:t>
            </a:r>
            <a:r>
              <a:rPr lang="en-US" sz="2400" dirty="0" smtClean="0">
                <a:solidFill>
                  <a:srgbClr val="000000"/>
                </a:solidFill>
                <a:latin typeface="Times New Roman" panose="02020603050405020304" pitchFamily="18" charset="0"/>
              </a:rPr>
              <a:t>.</a:t>
            </a:r>
          </a:p>
          <a:p>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The heap is used for </a:t>
            </a:r>
            <a:r>
              <a:rPr lang="en-US" sz="2400" dirty="0">
                <a:solidFill>
                  <a:srgbClr val="FF0000"/>
                </a:solidFill>
                <a:latin typeface="Times New Roman" panose="02020603050405020304" pitchFamily="18" charset="0"/>
              </a:rPr>
              <a:t>dynamic memory allocation</a:t>
            </a:r>
            <a:r>
              <a:rPr lang="en-US" sz="2400" dirty="0">
                <a:solidFill>
                  <a:srgbClr val="000000"/>
                </a:solidFill>
                <a:latin typeface="Times New Roman" panose="02020603050405020304" pitchFamily="18" charset="0"/>
              </a:rPr>
              <a:t>, and is managed via calls to new, delete, </a:t>
            </a:r>
            <a:r>
              <a:rPr lang="en-US" sz="2400" dirty="0" err="1">
                <a:solidFill>
                  <a:srgbClr val="000000"/>
                </a:solidFill>
                <a:latin typeface="Times New Roman" panose="02020603050405020304" pitchFamily="18" charset="0"/>
              </a:rPr>
              <a:t>malloc</a:t>
            </a:r>
            <a:r>
              <a:rPr lang="en-US" sz="2400" dirty="0">
                <a:solidFill>
                  <a:srgbClr val="000000"/>
                </a:solidFill>
                <a:latin typeface="Times New Roman" panose="02020603050405020304" pitchFamily="18" charset="0"/>
              </a:rPr>
              <a:t>, free, etc</a:t>
            </a:r>
            <a:r>
              <a:rPr lang="en-US" sz="2400" dirty="0" smtClean="0">
                <a:solidFill>
                  <a:srgbClr val="000000"/>
                </a:solidFill>
                <a:latin typeface="Times New Roman" panose="02020603050405020304" pitchFamily="18" charset="0"/>
              </a:rPr>
              <a:t>.</a:t>
            </a:r>
          </a:p>
          <a:p>
            <a:pPr>
              <a:buFont typeface="Arial" panose="020B0604020202020204" pitchFamily="34" charset="0"/>
              <a:buChar char="•"/>
            </a:pPr>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The stack is used for </a:t>
            </a:r>
            <a:r>
              <a:rPr lang="en-US" sz="2400" dirty="0">
                <a:solidFill>
                  <a:srgbClr val="FF0000"/>
                </a:solidFill>
                <a:latin typeface="Times New Roman" panose="02020603050405020304" pitchFamily="18" charset="0"/>
              </a:rPr>
              <a:t>local variables</a:t>
            </a:r>
            <a:r>
              <a:rPr lang="en-US" sz="2400" dirty="0">
                <a:solidFill>
                  <a:srgbClr val="000000"/>
                </a:solidFill>
                <a:latin typeface="Times New Roman" panose="02020603050405020304" pitchFamily="18" charset="0"/>
              </a:rPr>
              <a:t>. Space on the stack is reserved for local variables when they are declared ( at function entrance or elsewhere, depending on the language ), and the space is freed up when the variables go out of scope. Note that the stack is also used for function return values, and the exact mechanisms of stack management may be language specific</a:t>
            </a:r>
            <a:r>
              <a:rPr lang="en-US" sz="2400" dirty="0" smtClean="0">
                <a:solidFill>
                  <a:srgbClr val="000000"/>
                </a:solidFill>
                <a:latin typeface="Times New Roman" panose="02020603050405020304" pitchFamily="18" charset="0"/>
              </a:rPr>
              <a:t>.</a:t>
            </a:r>
          </a:p>
          <a:p>
            <a:endParaRPr lang="en-US" sz="2400" dirty="0">
              <a:solidFill>
                <a:srgbClr val="000000"/>
              </a:solidFill>
              <a:latin typeface="Times New Roman" panose="02020603050405020304" pitchFamily="18" charset="0"/>
            </a:endParaRPr>
          </a:p>
          <a:p>
            <a:pPr>
              <a:buFont typeface="Arial" panose="020B0604020202020204" pitchFamily="34" charset="0"/>
              <a:buChar char="•"/>
            </a:pPr>
            <a:r>
              <a:rPr lang="en-US" sz="2400" dirty="0">
                <a:solidFill>
                  <a:srgbClr val="000000"/>
                </a:solidFill>
                <a:latin typeface="Times New Roman" panose="02020603050405020304" pitchFamily="18" charset="0"/>
              </a:rPr>
              <a:t>Note that the stack and the heap start at opposite ends of the process's free space and grow towards each other. If they should ever meet, then either a stack overflow error will occur, or else a call to new or </a:t>
            </a:r>
            <a:r>
              <a:rPr lang="en-US" sz="2400" dirty="0" err="1">
                <a:solidFill>
                  <a:srgbClr val="000000"/>
                </a:solidFill>
                <a:latin typeface="Times New Roman" panose="02020603050405020304" pitchFamily="18" charset="0"/>
              </a:rPr>
              <a:t>malloc</a:t>
            </a:r>
            <a:r>
              <a:rPr lang="en-US" sz="2400" dirty="0">
                <a:solidFill>
                  <a:srgbClr val="000000"/>
                </a:solidFill>
                <a:latin typeface="Times New Roman" panose="02020603050405020304" pitchFamily="18" charset="0"/>
              </a:rPr>
              <a:t> will fail due to insufficient memory available.</a:t>
            </a:r>
          </a:p>
        </p:txBody>
      </p:sp>
      <p:sp>
        <p:nvSpPr>
          <p:cNvPr id="4" name="Rectangle 2"/>
          <p:cNvSpPr>
            <a:spLocks noGrp="1" noChangeArrowheads="1"/>
          </p:cNvSpPr>
          <p:nvPr>
            <p:ph type="title"/>
          </p:nvPr>
        </p:nvSpPr>
        <p:spPr>
          <a:xfrm>
            <a:off x="504063" y="-231225"/>
            <a:ext cx="11830050" cy="1767417"/>
          </a:xfrm>
        </p:spPr>
        <p:txBody>
          <a:bodyPr/>
          <a:lstStyle/>
          <a:p>
            <a:pPr eaLnBrk="1" hangingPunct="1"/>
            <a:r>
              <a:rPr lang="en-US" dirty="0" smtClean="0"/>
              <a:t>Process in Memory</a:t>
            </a:r>
          </a:p>
        </p:txBody>
      </p:sp>
    </p:spTree>
    <p:extLst>
      <p:ext uri="{BB962C8B-B14F-4D97-AF65-F5344CB8AC3E}">
        <p14:creationId xmlns:p14="http://schemas.microsoft.com/office/powerpoint/2010/main" val="2644128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41525" y="369888"/>
            <a:ext cx="9377363" cy="768350"/>
          </a:xfrm>
        </p:spPr>
        <p:txBody>
          <a:bodyPr>
            <a:normAutofit fontScale="90000"/>
          </a:bodyPr>
          <a:lstStyle/>
          <a:p>
            <a:pPr eaLnBrk="1" hangingPunct="1"/>
            <a:r>
              <a:rPr lang="en-US" smtClean="0"/>
              <a:t>Process State</a:t>
            </a:r>
          </a:p>
        </p:txBody>
      </p:sp>
      <p:sp>
        <p:nvSpPr>
          <p:cNvPr id="9219" name="Rectangle 3"/>
          <p:cNvSpPr>
            <a:spLocks noGrp="1" noChangeArrowheads="1"/>
          </p:cNvSpPr>
          <p:nvPr>
            <p:ph idx="1"/>
          </p:nvPr>
        </p:nvSpPr>
        <p:spPr>
          <a:xfrm>
            <a:off x="1209675" y="1662113"/>
            <a:ext cx="11056938" cy="4338637"/>
          </a:xfrm>
        </p:spPr>
        <p:txBody>
          <a:bodyPr/>
          <a:lstStyle/>
          <a:p>
            <a:r>
              <a:rPr lang="en-US" sz="3200" dirty="0" smtClean="0"/>
              <a:t>As a process executes, it changes </a:t>
            </a:r>
            <a:r>
              <a:rPr lang="en-US" sz="3200" i="1" dirty="0" smtClean="0"/>
              <a:t>state</a:t>
            </a:r>
            <a:endParaRPr lang="en-US" sz="3200" dirty="0" smtClean="0"/>
          </a:p>
          <a:p>
            <a:pPr lvl="1"/>
            <a:r>
              <a:rPr lang="en-US" sz="3200" b="1" dirty="0" smtClean="0"/>
              <a:t>new</a:t>
            </a:r>
            <a:r>
              <a:rPr lang="en-US" sz="3200" dirty="0" smtClean="0"/>
              <a:t>:  The process is being created</a:t>
            </a:r>
          </a:p>
          <a:p>
            <a:pPr lvl="1"/>
            <a:r>
              <a:rPr lang="en-US" sz="3200" b="1" dirty="0" smtClean="0"/>
              <a:t>running</a:t>
            </a:r>
            <a:r>
              <a:rPr lang="en-US" sz="3200" dirty="0" smtClean="0"/>
              <a:t>:  Instructions are being executed</a:t>
            </a:r>
          </a:p>
          <a:p>
            <a:pPr lvl="1"/>
            <a:r>
              <a:rPr lang="en-US" sz="3200" b="1" dirty="0" smtClean="0"/>
              <a:t>waiting</a:t>
            </a:r>
            <a:r>
              <a:rPr lang="en-US" sz="3200" dirty="0" smtClean="0"/>
              <a:t>:  The process is waiting for some event to occur</a:t>
            </a:r>
          </a:p>
          <a:p>
            <a:pPr lvl="1"/>
            <a:r>
              <a:rPr lang="en-US" sz="3200" b="1" dirty="0" smtClean="0"/>
              <a:t>ready</a:t>
            </a:r>
            <a:r>
              <a:rPr lang="en-US" sz="3200" dirty="0" smtClean="0"/>
              <a:t>:  The process is waiting to be assigned to a processor</a:t>
            </a:r>
          </a:p>
          <a:p>
            <a:pPr lvl="1"/>
            <a:r>
              <a:rPr lang="en-US" sz="3200" b="1" dirty="0" smtClean="0"/>
              <a:t>terminated</a:t>
            </a:r>
            <a:r>
              <a:rPr lang="en-US" sz="3200" dirty="0" smtClean="0"/>
              <a:t>:  The process has finished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09663" y="369888"/>
            <a:ext cx="11920537" cy="768350"/>
          </a:xfrm>
        </p:spPr>
        <p:txBody>
          <a:bodyPr>
            <a:normAutofit fontScale="90000"/>
          </a:bodyPr>
          <a:lstStyle/>
          <a:p>
            <a:pPr eaLnBrk="1" hangingPunct="1"/>
            <a:r>
              <a:rPr lang="en-US" smtClean="0"/>
              <a:t>Diagram of Process State</a:t>
            </a:r>
          </a:p>
        </p:txBody>
      </p:sp>
      <p:pic>
        <p:nvPicPr>
          <p:cNvPr id="10243" name="Picture 9"/>
          <p:cNvPicPr>
            <a:picLocks noChangeAspect="1" noChangeArrowheads="1"/>
          </p:cNvPicPr>
          <p:nvPr/>
        </p:nvPicPr>
        <p:blipFill>
          <a:blip r:embed="rId3"/>
          <a:srcRect/>
          <a:stretch>
            <a:fillRect/>
          </a:stretch>
        </p:blipFill>
        <p:spPr bwMode="auto">
          <a:xfrm>
            <a:off x="1412875" y="2751138"/>
            <a:ext cx="11325225" cy="40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E648E0-8F40-47BF-8046-388E4A60D689}"/>
</file>

<file path=customXml/itemProps2.xml><?xml version="1.0" encoding="utf-8"?>
<ds:datastoreItem xmlns:ds="http://schemas.openxmlformats.org/officeDocument/2006/customXml" ds:itemID="{FF6030C9-00EB-4F52-B126-3205EAE4698B}"/>
</file>

<file path=customXml/itemProps3.xml><?xml version="1.0" encoding="utf-8"?>
<ds:datastoreItem xmlns:ds="http://schemas.openxmlformats.org/officeDocument/2006/customXml" ds:itemID="{34FB7A36-C1A9-4131-930B-31FCC70E2B9B}"/>
</file>

<file path=docProps/app.xml><?xml version="1.0" encoding="utf-8"?>
<Properties xmlns="http://schemas.openxmlformats.org/officeDocument/2006/extended-properties" xmlns:vt="http://schemas.openxmlformats.org/officeDocument/2006/docPropsVTypes">
  <Template/>
  <TotalTime>27201</TotalTime>
  <Words>2046</Words>
  <Application>Microsoft Office PowerPoint</Application>
  <PresentationFormat>Custom</PresentationFormat>
  <Paragraphs>371</Paragraphs>
  <Slides>53</Slides>
  <Notes>43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ＭＳ Ｐゴシック</vt:lpstr>
      <vt:lpstr>Arial</vt:lpstr>
      <vt:lpstr>Calibri</vt:lpstr>
      <vt:lpstr>Calibri Light</vt:lpstr>
      <vt:lpstr>Consolas</vt:lpstr>
      <vt:lpstr>Courier New</vt:lpstr>
      <vt:lpstr>Helvetica</vt:lpstr>
      <vt:lpstr>Monaco</vt:lpstr>
      <vt:lpstr>Monotype Sorts</vt:lpstr>
      <vt:lpstr>Roboto</vt:lpstr>
      <vt:lpstr>Symbol</vt:lpstr>
      <vt:lpstr>Times New Roman</vt:lpstr>
      <vt:lpstr>Verdana</vt:lpstr>
      <vt:lpstr>Office Theme</vt:lpstr>
      <vt:lpstr>Chapter 3:  Processes</vt:lpstr>
      <vt:lpstr>Chapter 3:  Processes</vt:lpstr>
      <vt:lpstr>Objectives</vt:lpstr>
      <vt:lpstr>Process Concept</vt:lpstr>
      <vt:lpstr>The Process</vt:lpstr>
      <vt:lpstr>Process in Memory</vt:lpstr>
      <vt:lpstr>Process in Memory</vt:lpstr>
      <vt:lpstr>Process State</vt:lpstr>
      <vt:lpstr>Diagram of Process State</vt:lpstr>
      <vt:lpstr>Process Control Block (PCB)</vt:lpstr>
      <vt:lpstr>Process Control Block (PCB)</vt:lpstr>
      <vt:lpstr>CPU Switch From Process to Process</vt:lpstr>
      <vt:lpstr>Process Scheduling</vt:lpstr>
      <vt:lpstr>Process Representation in Linux</vt:lpstr>
      <vt:lpstr>Ready Queue And Various  I/O Device Queues</vt:lpstr>
      <vt:lpstr>Representation of Process Scheduling</vt:lpstr>
      <vt:lpstr>Schedulers</vt:lpstr>
      <vt:lpstr>Schedulers (Cont.)</vt:lpstr>
      <vt:lpstr>Addition of Medium Term Scheduling</vt:lpstr>
      <vt:lpstr>Context Switch</vt:lpstr>
      <vt:lpstr>Process Creation</vt:lpstr>
      <vt:lpstr>Process Creation (Cont.)</vt:lpstr>
      <vt:lpstr>PowerPoint Presentation</vt:lpstr>
      <vt:lpstr>Process Creation</vt:lpstr>
      <vt:lpstr>PowerPoint Presentation</vt:lpstr>
      <vt:lpstr>PowerPoint Presentation</vt:lpstr>
      <vt:lpstr>C Program Forking Separate Process</vt:lpstr>
      <vt:lpstr>PowerPoint Presentation</vt:lpstr>
      <vt:lpstr>PowerPoint Presentation</vt:lpstr>
      <vt:lpstr>Process Termination</vt:lpstr>
      <vt:lpstr>PowerPoint Presentation</vt:lpstr>
      <vt:lpstr>PowerPoint Presentation</vt:lpstr>
      <vt:lpstr>Interprocess Communication</vt:lpstr>
      <vt:lpstr>PowerPoint Presentation</vt:lpstr>
      <vt:lpstr>Communications Models </vt:lpstr>
      <vt:lpstr>Cooperating Processes</vt:lpstr>
      <vt:lpstr>Producer-Consumer Problem</vt:lpstr>
      <vt:lpstr>Bounded-Buffer –  Shared-Memory Solution</vt:lpstr>
      <vt:lpstr>Bounded-Buffer – Producer</vt:lpstr>
      <vt:lpstr>Bounded Buffer – Consumer</vt:lpstr>
      <vt:lpstr>Interprocess Communication –  Message Passing</vt:lpstr>
      <vt:lpstr>Implementation Questions</vt:lpstr>
      <vt:lpstr>Direct Communication</vt:lpstr>
      <vt:lpstr>Indirect Communication</vt:lpstr>
      <vt:lpstr>Indirect Communication</vt:lpstr>
      <vt:lpstr>Indirect Communication</vt:lpstr>
      <vt:lpstr>Synchronization</vt:lpstr>
      <vt:lpstr>Buffering</vt:lpstr>
      <vt:lpstr>Pipes</vt:lpstr>
      <vt:lpstr>Ordinary Pipes</vt:lpstr>
      <vt:lpstr>Ordinary Pipes</vt:lpstr>
      <vt:lpstr>Named Pipes</vt:lpstr>
      <vt:lpstr>End of Chapter 3</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Mahe</cp:lastModifiedBy>
  <cp:revision>180</cp:revision>
  <cp:lastPrinted>2011-01-14T21:21:29Z</cp:lastPrinted>
  <dcterms:created xsi:type="dcterms:W3CDTF">2011-01-14T20:24:54Z</dcterms:created>
  <dcterms:modified xsi:type="dcterms:W3CDTF">2020-08-31T06:25:08Z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