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50"/>
  </p:notesMasterIdLst>
  <p:handoutMasterIdLst>
    <p:handoutMasterId r:id="rId51"/>
  </p:handoutMasterIdLst>
  <p:sldIdLst>
    <p:sldId id="327" r:id="rId2"/>
    <p:sldId id="263" r:id="rId3"/>
    <p:sldId id="329" r:id="rId4"/>
    <p:sldId id="369" r:id="rId5"/>
    <p:sldId id="349" r:id="rId6"/>
    <p:sldId id="339" r:id="rId7"/>
    <p:sldId id="363" r:id="rId8"/>
    <p:sldId id="264" r:id="rId9"/>
    <p:sldId id="358" r:id="rId10"/>
    <p:sldId id="359" r:id="rId11"/>
    <p:sldId id="285" r:id="rId12"/>
    <p:sldId id="350" r:id="rId13"/>
    <p:sldId id="351" r:id="rId14"/>
    <p:sldId id="352" r:id="rId15"/>
    <p:sldId id="353" r:id="rId16"/>
    <p:sldId id="354" r:id="rId17"/>
    <p:sldId id="355" r:id="rId18"/>
    <p:sldId id="330" r:id="rId19"/>
    <p:sldId id="279" r:id="rId20"/>
    <p:sldId id="280" r:id="rId21"/>
    <p:sldId id="281" r:id="rId22"/>
    <p:sldId id="364" r:id="rId23"/>
    <p:sldId id="282" r:id="rId24"/>
    <p:sldId id="303" r:id="rId25"/>
    <p:sldId id="365" r:id="rId26"/>
    <p:sldId id="283" r:id="rId27"/>
    <p:sldId id="258" r:id="rId28"/>
    <p:sldId id="371" r:id="rId29"/>
    <p:sldId id="366" r:id="rId30"/>
    <p:sldId id="286" r:id="rId31"/>
    <p:sldId id="259" r:id="rId32"/>
    <p:sldId id="367" r:id="rId33"/>
    <p:sldId id="304" r:id="rId34"/>
    <p:sldId id="257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34" r:id="rId44"/>
    <p:sldId id="368" r:id="rId45"/>
    <p:sldId id="288" r:id="rId46"/>
    <p:sldId id="340" r:id="rId47"/>
    <p:sldId id="341" r:id="rId48"/>
    <p:sldId id="328" r:id="rId49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82" y="90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34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82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83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672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544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21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756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23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76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24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36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26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569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9572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70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0086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31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2992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33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1526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32FED-9318-4CEB-BC0D-DB2D8F80B5E5}" type="slidenum">
              <a:rPr lang="en-US"/>
              <a:pPr/>
              <a:t>34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298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340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296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797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042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2468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45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967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48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2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4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676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393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67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051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157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58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496484"/>
            <a:ext cx="10287000" cy="318346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06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279652"/>
            <a:ext cx="11830050" cy="380364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6119285"/>
            <a:ext cx="11830050" cy="200024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4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241551"/>
            <a:ext cx="5802510" cy="10985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241551"/>
            <a:ext cx="5831087" cy="10985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6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7"/>
            <a:ext cx="6943725" cy="6498167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31087" y="1316567"/>
            <a:ext cx="6943725" cy="6498167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4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CA65-06FE-40D9-810D-13D4B0A4EEBE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4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E205-32AB-4C24-97EF-84D9BEB8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456" y="768096"/>
            <a:ext cx="117591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Similarity between Threads and Processes –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Only one thread or process is active at a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Within process both execute </a:t>
            </a:r>
            <a:r>
              <a:rPr lang="en-US" sz="3600" dirty="0" smtClean="0"/>
              <a:t>sequential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can create </a:t>
            </a:r>
            <a:r>
              <a:rPr lang="en-US" sz="3600" dirty="0" smtClean="0"/>
              <a:t>children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b="1" dirty="0"/>
              <a:t>Differences between Threads and Processes 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Threads are not independent, processes are.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Threads are designed to assist each other, processes may or may not do it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9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Responsiveness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Resource Sharing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Economy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2344400" cy="6470650"/>
          </a:xfrm>
        </p:spPr>
        <p:txBody>
          <a:bodyPr/>
          <a:lstStyle/>
          <a:p>
            <a:r>
              <a:rPr lang="en-US" sz="4000" b="1" dirty="0" smtClean="0"/>
              <a:t>Responsiveness</a:t>
            </a:r>
            <a:br>
              <a:rPr lang="en-US" sz="4000" b="1" dirty="0" smtClean="0"/>
            </a:br>
            <a:r>
              <a:rPr lang="en-US" sz="4000" b="1" dirty="0" smtClean="0"/>
              <a:t>Multithreading an interactive application may allow a program to continue running even if  part of it is blocked  or is performing a  lengthy operation, thereby increasing responsiveness to the user.</a:t>
            </a:r>
          </a:p>
          <a:p>
            <a:endParaRPr lang="en-US" sz="4000" b="1" dirty="0"/>
          </a:p>
          <a:p>
            <a:pPr marL="0" indent="0">
              <a:buNone/>
            </a:pPr>
            <a:r>
              <a:rPr lang="en-US" sz="4000" b="1" dirty="0" err="1" smtClean="0"/>
              <a:t>Eg</a:t>
            </a:r>
            <a:r>
              <a:rPr lang="en-US" sz="4000" b="1" dirty="0" smtClean="0"/>
              <a:t>. Multi threaded web browser could allow user interaction in one thread while displaying an image by other thread.</a:t>
            </a:r>
          </a:p>
        </p:txBody>
      </p:sp>
    </p:spTree>
    <p:extLst>
      <p:ext uri="{BB962C8B-B14F-4D97-AF65-F5344CB8AC3E}">
        <p14:creationId xmlns:p14="http://schemas.microsoft.com/office/powerpoint/2010/main" val="1681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Resource Sharing</a:t>
            </a:r>
            <a:br>
              <a:rPr lang="en-US" sz="4000" b="1" dirty="0" smtClean="0"/>
            </a:b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Processes may share resources  by means of message passing or shared mem</a:t>
            </a:r>
          </a:p>
        </p:txBody>
      </p:sp>
    </p:spTree>
    <p:extLst>
      <p:ext uri="{BB962C8B-B14F-4D97-AF65-F5344CB8AC3E}">
        <p14:creationId xmlns:p14="http://schemas.microsoft.com/office/powerpoint/2010/main" val="22156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1301750"/>
            <a:ext cx="12344400" cy="6623050"/>
          </a:xfrm>
        </p:spPr>
        <p:txBody>
          <a:bodyPr/>
          <a:lstStyle/>
          <a:p>
            <a:r>
              <a:rPr lang="en-US" sz="4000" b="1" dirty="0" smtClean="0"/>
              <a:t>Economy</a:t>
            </a:r>
            <a:br>
              <a:rPr lang="en-US" sz="4000" b="1" dirty="0" smtClean="0"/>
            </a:b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 allocation of memory and resources for process creation is costly. Because threads share resources of the process to which they belong t, it is more economical to create and context-switch thread.</a:t>
            </a:r>
          </a:p>
          <a:p>
            <a:pPr marL="0" indent="0">
              <a:buNone/>
            </a:pPr>
            <a:r>
              <a:rPr lang="en-US" sz="4000" b="1" dirty="0" smtClean="0"/>
              <a:t>Creating a process is thirty times slower than creating a thread. And context-switching is 5 times slower.</a:t>
            </a:r>
          </a:p>
        </p:txBody>
      </p:sp>
    </p:spTree>
    <p:extLst>
      <p:ext uri="{BB962C8B-B14F-4D97-AF65-F5344CB8AC3E}">
        <p14:creationId xmlns:p14="http://schemas.microsoft.com/office/powerpoint/2010/main" val="38508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Scalability</a:t>
            </a:r>
          </a:p>
          <a:p>
            <a:endParaRPr lang="en-US" sz="4000" b="1" dirty="0"/>
          </a:p>
          <a:p>
            <a:r>
              <a:rPr lang="en-US" sz="4000" b="1" dirty="0" smtClean="0"/>
              <a:t>The benefits of </a:t>
            </a:r>
            <a:r>
              <a:rPr lang="en-US" sz="4000" b="1" dirty="0" err="1" smtClean="0"/>
              <a:t>multiprog</a:t>
            </a:r>
            <a:r>
              <a:rPr lang="en-US" sz="4000" b="1" dirty="0" smtClean="0"/>
              <a:t> can be greatly increased in a multiprocessor architecture, where threads may be running in </a:t>
            </a:r>
            <a:r>
              <a:rPr lang="en-US" sz="4000" b="1" dirty="0" err="1" smtClean="0"/>
              <a:t>parallelon</a:t>
            </a:r>
            <a:r>
              <a:rPr lang="en-US" sz="4000" b="1" dirty="0" smtClean="0"/>
              <a:t> different multiprocessors.</a:t>
            </a:r>
          </a:p>
          <a:p>
            <a:r>
              <a:rPr lang="en-US" sz="4000" b="1" dirty="0" smtClean="0"/>
              <a:t>A single threaded process can only run on one processor , regardless how many are available.</a:t>
            </a:r>
          </a:p>
          <a:p>
            <a:r>
              <a:rPr lang="en-US" sz="4000" b="1" dirty="0" smtClean="0"/>
              <a:t>Multithreading on a Multi CPU machine increases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5801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93813" y="1225550"/>
            <a:ext cx="12344400" cy="7346950"/>
          </a:xfrm>
        </p:spPr>
        <p:txBody>
          <a:bodyPr/>
          <a:lstStyle/>
          <a:p>
            <a:r>
              <a:rPr lang="en-US" sz="4000" b="1" dirty="0" smtClean="0"/>
              <a:t>Scalability</a:t>
            </a:r>
          </a:p>
          <a:p>
            <a:endParaRPr lang="en-US" sz="4000" b="1" dirty="0"/>
          </a:p>
          <a:p>
            <a:r>
              <a:rPr lang="en-US" sz="4000" b="1" dirty="0" smtClean="0"/>
              <a:t>The benefits of </a:t>
            </a:r>
            <a:r>
              <a:rPr lang="en-US" sz="4000" b="1" dirty="0" err="1" smtClean="0"/>
              <a:t>multiprogram</a:t>
            </a:r>
            <a:r>
              <a:rPr lang="en-US" sz="4000" b="1" dirty="0" smtClean="0"/>
              <a:t> can be greatly increased in a multiprocessor architecture, where threads may be running in parallel on different multiprocessors.</a:t>
            </a:r>
          </a:p>
          <a:p>
            <a:r>
              <a:rPr lang="en-US" sz="4000" b="1" dirty="0" smtClean="0"/>
              <a:t>A single threaded process can only run on one processor , regardless how many are available.</a:t>
            </a:r>
          </a:p>
          <a:p>
            <a:r>
              <a:rPr lang="en-US" sz="4000" b="1" dirty="0" smtClean="0"/>
              <a:t>Multithreading on a Multi CPU machine increases </a:t>
            </a:r>
            <a:r>
              <a:rPr lang="en-US" sz="4000" b="1" dirty="0" smtClean="0">
                <a:solidFill>
                  <a:srgbClr val="FF0000"/>
                </a:solidFill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9791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Differentiate between multithreaded and multicore programming?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06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538" y="2946400"/>
            <a:ext cx="1066323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Thread management done by user-level threads library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Three primary thread libraries:</a:t>
            </a:r>
          </a:p>
          <a:p>
            <a:pPr lvl="1"/>
            <a:r>
              <a:rPr lang="en-US" sz="3600" dirty="0" smtClean="0"/>
              <a:t> POSIX </a:t>
            </a:r>
            <a:r>
              <a:rPr lang="en-US" sz="3600" b="1" dirty="0" err="1" smtClean="0">
                <a:solidFill>
                  <a:srgbClr val="3366FF"/>
                </a:solidFill>
              </a:rPr>
              <a:t>Pthreads</a:t>
            </a:r>
            <a:endParaRPr lang="en-US" sz="3600" b="1" i="1" dirty="0" smtClean="0">
              <a:solidFill>
                <a:srgbClr val="3366FF"/>
              </a:solidFill>
            </a:endParaRPr>
          </a:p>
          <a:p>
            <a:pPr lvl="1"/>
            <a:r>
              <a:rPr lang="en-US" sz="3600" dirty="0" smtClean="0"/>
              <a:t> Win32 threads</a:t>
            </a:r>
          </a:p>
          <a:p>
            <a:pPr lvl="1"/>
            <a:r>
              <a:rPr lang="en-US" sz="3600" dirty="0" smtClean="0"/>
              <a:t> Java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</a:p>
          <a:p>
            <a:r>
              <a:rPr lang="en-US" sz="3600" dirty="0" smtClean="0"/>
              <a:t>Multithreading Models</a:t>
            </a:r>
          </a:p>
          <a:p>
            <a:r>
              <a:rPr lang="en-US" sz="3600" dirty="0" smtClean="0"/>
              <a:t>Thread Libraries</a:t>
            </a:r>
          </a:p>
          <a:p>
            <a:r>
              <a:rPr lang="en-US" sz="3600" dirty="0" smtClean="0"/>
              <a:t>Threading Issues</a:t>
            </a:r>
          </a:p>
          <a:p>
            <a:pPr>
              <a:buNone/>
            </a:pPr>
            <a:r>
              <a:rPr lang="en-US" sz="3600" dirty="0" smtClean="0"/>
              <a:t>Sections </a:t>
            </a:r>
            <a:r>
              <a:rPr lang="en-US" sz="3600" dirty="0"/>
              <a:t>4.1 – 4.4 of Text Book1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Supported by the Kernel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Windows XP/2000</a:t>
            </a:r>
          </a:p>
          <a:p>
            <a:pPr lvl="1"/>
            <a:r>
              <a:rPr lang="en-US" smtClean="0"/>
              <a:t>Solaris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Tru64 UNIX</a:t>
            </a:r>
          </a:p>
          <a:p>
            <a:pPr lvl="1"/>
            <a:r>
              <a:rPr lang="en-US" smtClean="0"/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One-to-One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Many-to-Many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" y="1444753"/>
            <a:ext cx="11634978" cy="68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user-level threads mapped to single kernel thread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13" y="1522413"/>
            <a:ext cx="79152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3" y="146304"/>
            <a:ext cx="11217243" cy="75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user-level thread maps to kernel thread</a:t>
            </a:r>
          </a:p>
          <a:p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Windows NT/XP/2000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678113"/>
            <a:ext cx="116078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656" y="329184"/>
            <a:ext cx="11740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What happens when a thread is blocked?</a:t>
            </a:r>
          </a:p>
          <a:p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Blocked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means execution gets stuck there; generally, the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thread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is put to sleep by the system and yields the processor to another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thread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sz="3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When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thread is </a:t>
            </a:r>
            <a:r>
              <a:rPr lang="en-US" sz="3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blocked 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trying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to acquire a </a:t>
            </a:r>
            <a:r>
              <a:rPr lang="en-US" sz="3200" dirty="0" err="1">
                <a:solidFill>
                  <a:srgbClr val="222222"/>
                </a:solidFill>
                <a:latin typeface="arial" panose="020B0604020202020204" pitchFamily="34" charset="0"/>
              </a:rPr>
              <a:t>mutex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, execution resumes when the </a:t>
            </a:r>
            <a:r>
              <a:rPr lang="en-US" sz="3200" dirty="0" err="1">
                <a:solidFill>
                  <a:srgbClr val="222222"/>
                </a:solidFill>
                <a:latin typeface="arial" panose="020B0604020202020204" pitchFamily="34" charset="0"/>
              </a:rPr>
              <a:t>mutex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is released, though </a:t>
            </a:r>
            <a:r>
              <a:rPr lang="en-US" sz="32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en-US" sz="3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thread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might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block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again if another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thread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grabs the </a:t>
            </a:r>
            <a:r>
              <a:rPr lang="en-US" sz="3200" dirty="0" err="1">
                <a:solidFill>
                  <a:srgbClr val="222222"/>
                </a:solidFill>
                <a:latin typeface="arial" panose="020B0604020202020204" pitchFamily="34" charset="0"/>
              </a:rPr>
              <a:t>mutex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before it can</a:t>
            </a:r>
            <a:endParaRPr lang="en-US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65" y="822960"/>
            <a:ext cx="11433063" cy="65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3600" dirty="0" smtClean="0"/>
              <a:t>To introduce the notion of a thread — a fundamental unit of CPU utilization that forms the basis of multithreaded computer systems</a:t>
            </a:r>
          </a:p>
          <a:p>
            <a:endParaRPr lang="en-US" sz="3600" dirty="0" smtClean="0"/>
          </a:p>
          <a:p>
            <a:r>
              <a:rPr lang="en-US" sz="3600" dirty="0" smtClean="0"/>
              <a:t>To discuss the APIs for the </a:t>
            </a:r>
            <a:r>
              <a:rPr lang="en-US" sz="3600" dirty="0" err="1" smtClean="0"/>
              <a:t>Pthreads</a:t>
            </a:r>
            <a:r>
              <a:rPr lang="en-US" sz="3600" dirty="0" smtClean="0"/>
              <a:t>, Win32, and Java thread libraries</a:t>
            </a:r>
          </a:p>
          <a:p>
            <a:endParaRPr lang="en-US" sz="3600" dirty="0" smtClean="0"/>
          </a:p>
          <a:p>
            <a:r>
              <a:rPr lang="en-US" sz="3600" dirty="0" smtClean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2100263"/>
            <a:ext cx="11550650" cy="5926137"/>
          </a:xfrm>
        </p:spPr>
        <p:txBody>
          <a:bodyPr/>
          <a:lstStyle/>
          <a:p>
            <a:r>
              <a:rPr lang="en-US" smtClean="0"/>
              <a:t>Allows many user level threads to be mapped to many kernel threads</a:t>
            </a:r>
          </a:p>
          <a:p>
            <a:endParaRPr lang="en-US" smtClean="0"/>
          </a:p>
          <a:p>
            <a:r>
              <a:rPr lang="en-US" smtClean="0"/>
              <a:t>Allows the  operating system to create a sufficient number of kernel threads</a:t>
            </a:r>
          </a:p>
          <a:p>
            <a:endParaRPr lang="en-US" smtClean="0"/>
          </a:p>
          <a:p>
            <a:r>
              <a:rPr lang="en-US" smtClean="0"/>
              <a:t>Solaris prior to version 9</a:t>
            </a:r>
          </a:p>
          <a:p>
            <a:endParaRPr lang="en-US" smtClean="0"/>
          </a:p>
          <a:p>
            <a:r>
              <a:rPr lang="en-US" smtClean="0"/>
              <a:t>Windows NT/2000 with the </a:t>
            </a:r>
            <a:r>
              <a:rPr lang="en-US" i="1" smtClean="0"/>
              <a:t>ThreadFiber</a:t>
            </a:r>
            <a:r>
              <a:rPr lang="en-US" smtClean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25" y="1792288"/>
            <a:ext cx="7729538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3" y="640080"/>
            <a:ext cx="1202463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30400"/>
            <a:ext cx="11283950" cy="5942013"/>
          </a:xfrm>
        </p:spPr>
        <p:txBody>
          <a:bodyPr/>
          <a:lstStyle/>
          <a:p>
            <a:r>
              <a:rPr lang="en-US" smtClean="0"/>
              <a:t>Similar to M:M, except that it allows a user thread to be </a:t>
            </a:r>
            <a:r>
              <a:rPr lang="en-US" b="1" smtClean="0"/>
              <a:t>bound</a:t>
            </a:r>
            <a:r>
              <a:rPr lang="en-US" smtClean="0"/>
              <a:t> to kernel thread</a:t>
            </a:r>
          </a:p>
          <a:p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IRIX</a:t>
            </a:r>
          </a:p>
          <a:p>
            <a:pPr lvl="1"/>
            <a:r>
              <a:rPr lang="en-US" smtClean="0"/>
              <a:t>HP-UX</a:t>
            </a:r>
          </a:p>
          <a:p>
            <a:pPr lvl="1"/>
            <a:r>
              <a:rPr lang="en-US" smtClean="0"/>
              <a:t>Tru64 UNIX</a:t>
            </a:r>
          </a:p>
          <a:p>
            <a:pPr lvl="1"/>
            <a:r>
              <a:rPr lang="en-US" smtClean="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963" y="2108200"/>
            <a:ext cx="89138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z="3600" dirty="0" smtClean="0"/>
              <a:t>Multicore systems putting pressure on programmers, challenges include:</a:t>
            </a:r>
          </a:p>
          <a:p>
            <a:pPr lvl="1"/>
            <a:r>
              <a:rPr lang="en-US" sz="3600" b="1" dirty="0" smtClean="0"/>
              <a:t>Dividing activities</a:t>
            </a:r>
          </a:p>
          <a:p>
            <a:pPr lvl="1"/>
            <a:r>
              <a:rPr lang="en-US" sz="3600" b="1" dirty="0" smtClean="0"/>
              <a:t>Balance</a:t>
            </a:r>
          </a:p>
          <a:p>
            <a:pPr lvl="1"/>
            <a:r>
              <a:rPr lang="en-US" sz="3600" b="1" dirty="0" smtClean="0"/>
              <a:t>Data splitting</a:t>
            </a:r>
          </a:p>
          <a:p>
            <a:pPr lvl="1"/>
            <a:r>
              <a:rPr lang="en-US" sz="3600" b="1" dirty="0" smtClean="0"/>
              <a:t>Data dependency</a:t>
            </a:r>
          </a:p>
          <a:p>
            <a:pPr lvl="1"/>
            <a:r>
              <a:rPr lang="en-US" sz="3600" b="1" dirty="0" smtClean="0"/>
              <a:t>Testing and debugging</a:t>
            </a:r>
          </a:p>
          <a:p>
            <a:pPr lvl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631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50" y="469042"/>
            <a:ext cx="12373507" cy="68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Differentiate between multithreaded and multicore programming?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1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538" y="2946400"/>
            <a:ext cx="1066323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28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72" y="438912"/>
            <a:ext cx="13448328" cy="61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496544" cy="89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parallelism and task parallelism 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88" y="205312"/>
            <a:ext cx="9834181" cy="52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950" y="5735288"/>
            <a:ext cx="11878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Task parallelism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is the simultaneous execution on multiple cores of many </a:t>
            </a:r>
            <a:r>
              <a:rPr lang="en-US" sz="2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different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functions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across the same or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different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datasets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Data parallelism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(aka SIMD) is the simultaneous execution on multiple cores of the same function across the elements of a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14438" y="4079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Concurrent Execution on a </a:t>
            </a:r>
            <a:br>
              <a:rPr lang="en-US" sz="4000" smtClean="0"/>
            </a:br>
            <a:r>
              <a:rPr lang="en-US" sz="4000" smtClean="0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3554413"/>
            <a:ext cx="11422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1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14413" y="3952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Parallel Execution on a </a:t>
            </a:r>
            <a:br>
              <a:rPr lang="en-US" sz="4000" smtClean="0"/>
            </a:br>
            <a:r>
              <a:rPr lang="en-US" sz="4000" smtClean="0"/>
              <a:t>Multicore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0" y="3206750"/>
            <a:ext cx="914717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0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Thread library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provides programmer with API for creating and managing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Two primary ways of implementing</a:t>
            </a:r>
          </a:p>
          <a:p>
            <a:pPr lvl="1"/>
            <a:r>
              <a:rPr lang="en-US" sz="2800" dirty="0" smtClean="0"/>
              <a:t>Library entirely in user space</a:t>
            </a:r>
          </a:p>
          <a:p>
            <a:pPr lvl="1"/>
            <a:r>
              <a:rPr lang="en-US" sz="2800" dirty="0" smtClean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485769"/>
            <a:ext cx="9766554" cy="65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39513" cy="595471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May be provided either as user-level or kernel-level</a:t>
            </a:r>
          </a:p>
          <a:p>
            <a:r>
              <a:rPr lang="en-US" sz="2800" b="1" dirty="0"/>
              <a:t>POSIX Threads</a:t>
            </a:r>
            <a:r>
              <a:rPr lang="en-US" sz="2800" dirty="0"/>
              <a:t>. </a:t>
            </a:r>
            <a:r>
              <a:rPr lang="en-US" sz="2800" b="1" dirty="0"/>
              <a:t>POSIX Threads</a:t>
            </a:r>
            <a:r>
              <a:rPr lang="en-US" sz="2800" dirty="0"/>
              <a:t>, usually referred to as </a:t>
            </a:r>
            <a:r>
              <a:rPr lang="en-US" sz="2800" b="1" dirty="0" err="1"/>
              <a:t>pthreads</a:t>
            </a:r>
            <a:r>
              <a:rPr lang="en-US" sz="2800" dirty="0"/>
              <a:t>, is an execution model that exists independently from a language, as well as a parallel execution model. ... </a:t>
            </a:r>
            <a:r>
              <a:rPr lang="en-US" sz="2800" b="1" dirty="0"/>
              <a:t>POSIX Threads</a:t>
            </a:r>
            <a:r>
              <a:rPr lang="en-US" sz="2800" dirty="0"/>
              <a:t> is an API defined by the </a:t>
            </a:r>
            <a:r>
              <a:rPr lang="en-US" sz="2800" b="1" dirty="0"/>
              <a:t>standard POSIX</a:t>
            </a:r>
            <a:r>
              <a:rPr lang="en-US" sz="2800" dirty="0"/>
              <a:t>.1c, </a:t>
            </a:r>
            <a:r>
              <a:rPr lang="en-US" sz="2800" b="1" dirty="0" err="1"/>
              <a:t>Threads</a:t>
            </a:r>
            <a:r>
              <a:rPr lang="en-US" sz="2800" dirty="0" err="1"/>
              <a:t>extensions</a:t>
            </a:r>
            <a:r>
              <a:rPr lang="en-US" sz="2800" dirty="0"/>
              <a:t> (IEEE </a:t>
            </a:r>
            <a:r>
              <a:rPr lang="en-US" sz="2800" dirty="0" err="1"/>
              <a:t>Std</a:t>
            </a:r>
            <a:r>
              <a:rPr lang="en-US" sz="2800" dirty="0"/>
              <a:t> 1003.1c-1995)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 POSIX standard (IEEE 1003.1c) API for thread creation and synchronization</a:t>
            </a:r>
          </a:p>
          <a:p>
            <a:endParaRPr lang="en-US" sz="2800" dirty="0" smtClean="0"/>
          </a:p>
          <a:p>
            <a:r>
              <a:rPr lang="en-US" sz="2800" dirty="0" smtClean="0"/>
              <a:t>API specifies behavior of the thread library, implementation is up to development of the library</a:t>
            </a:r>
          </a:p>
          <a:p>
            <a:endParaRPr lang="en-US" sz="2800" dirty="0" smtClean="0"/>
          </a:p>
          <a:p>
            <a:r>
              <a:rPr lang="en-US" sz="2800" dirty="0" smtClean="0"/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1771650"/>
            <a:ext cx="104235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675" y="1566863"/>
            <a:ext cx="9631363" cy="62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A thread consists of </a:t>
            </a:r>
          </a:p>
          <a:p>
            <a:pPr lvl="1"/>
            <a:r>
              <a:rPr lang="en-US" sz="4000" dirty="0" smtClean="0"/>
              <a:t>A Thread id</a:t>
            </a:r>
          </a:p>
          <a:p>
            <a:pPr lvl="1"/>
            <a:r>
              <a:rPr lang="en-US" sz="4000" dirty="0" smtClean="0"/>
              <a:t>A program counter </a:t>
            </a:r>
          </a:p>
          <a:p>
            <a:pPr lvl="1"/>
            <a:r>
              <a:rPr lang="en-US" sz="4000" dirty="0" smtClean="0"/>
              <a:t>A register set</a:t>
            </a:r>
          </a:p>
          <a:p>
            <a:pPr lvl="1"/>
            <a:r>
              <a:rPr lang="en-US" sz="4000" dirty="0"/>
              <a:t> </a:t>
            </a:r>
            <a:r>
              <a:rPr lang="en-US" sz="4000" dirty="0" smtClean="0"/>
              <a:t>And a Stack</a:t>
            </a:r>
          </a:p>
          <a:p>
            <a:r>
              <a:rPr lang="en-US" sz="4000" dirty="0" smtClean="0"/>
              <a:t>It shares with other threads  belonging to the same process its code section, data section and other operating system resources.</a:t>
            </a:r>
          </a:p>
        </p:txBody>
      </p:sp>
    </p:spTree>
    <p:extLst>
      <p:ext uri="{BB962C8B-B14F-4D97-AF65-F5344CB8AC3E}">
        <p14:creationId xmlns:p14="http://schemas.microsoft.com/office/powerpoint/2010/main" val="14571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Threads run within application</a:t>
            </a:r>
          </a:p>
          <a:p>
            <a:r>
              <a:rPr lang="en-US" sz="2800" dirty="0" smtClean="0"/>
              <a:t>Multiple tasks with the application can be implemented by separate threads</a:t>
            </a:r>
          </a:p>
          <a:p>
            <a:pPr lvl="1"/>
            <a:r>
              <a:rPr lang="en-US" sz="2800" dirty="0" smtClean="0"/>
              <a:t>Update display</a:t>
            </a:r>
          </a:p>
          <a:p>
            <a:pPr lvl="1"/>
            <a:r>
              <a:rPr lang="en-US" sz="2800" dirty="0" smtClean="0"/>
              <a:t>Fetch data</a:t>
            </a:r>
          </a:p>
          <a:p>
            <a:pPr lvl="1"/>
            <a:r>
              <a:rPr lang="en-US" sz="2800" dirty="0" smtClean="0"/>
              <a:t>Spell checking</a:t>
            </a:r>
          </a:p>
          <a:p>
            <a:pPr lvl="1"/>
            <a:r>
              <a:rPr lang="en-US" sz="2800" dirty="0" smtClean="0"/>
              <a:t>Answer a network request</a:t>
            </a:r>
          </a:p>
          <a:p>
            <a:r>
              <a:rPr lang="en-US" sz="2800" dirty="0" smtClean="0"/>
              <a:t>Process creation is heavy-weight while thread creation is light-weight</a:t>
            </a:r>
          </a:p>
          <a:p>
            <a:r>
              <a:rPr lang="en-US" sz="2800" dirty="0" smtClean="0"/>
              <a:t>Can simplify code, increase efficiency</a:t>
            </a:r>
          </a:p>
          <a:p>
            <a:r>
              <a:rPr lang="en-US" sz="2800" dirty="0" smtClean="0"/>
              <a:t>Kernels are generally multithreaded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2" y="1688821"/>
            <a:ext cx="9806178" cy="59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98638"/>
            <a:ext cx="9901237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896" y="475488"/>
            <a:ext cx="132039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Thread is a single sequence stream within a process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Threads </a:t>
            </a:r>
            <a:r>
              <a:rPr lang="en-US" sz="3600" dirty="0"/>
              <a:t>have same properties as of the process so they are called as light weight processes.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Threads </a:t>
            </a:r>
            <a:r>
              <a:rPr lang="en-US" sz="3600" dirty="0"/>
              <a:t>are executed one after another but gives the illusion as if they are executing in parallel. 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Each </a:t>
            </a:r>
            <a:r>
              <a:rPr lang="en-US" sz="3600" dirty="0"/>
              <a:t>thread has different states. Each thread has</a:t>
            </a:r>
          </a:p>
          <a:p>
            <a:r>
              <a:rPr lang="en-US" sz="3600" dirty="0"/>
              <a:t>A program counter</a:t>
            </a:r>
          </a:p>
          <a:p>
            <a:r>
              <a:rPr lang="en-US" sz="3600" dirty="0"/>
              <a:t>A register set</a:t>
            </a:r>
          </a:p>
          <a:p>
            <a:r>
              <a:rPr lang="en-US" sz="3600" dirty="0"/>
              <a:t>A stack space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1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6439AB-8AA1-4DC1-AD82-FE26A754FA71}"/>
</file>

<file path=customXml/itemProps2.xml><?xml version="1.0" encoding="utf-8"?>
<ds:datastoreItem xmlns:ds="http://schemas.openxmlformats.org/officeDocument/2006/customXml" ds:itemID="{B77D93F9-D283-4A66-A016-8A153771A197}"/>
</file>

<file path=customXml/itemProps3.xml><?xml version="1.0" encoding="utf-8"?>
<ds:datastoreItem xmlns:ds="http://schemas.openxmlformats.org/officeDocument/2006/customXml" ds:itemID="{26D898E7-D0D6-4733-AF6A-C441F912BE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20833</TotalTime>
  <Words>640</Words>
  <Application>Microsoft Office PowerPoint</Application>
  <PresentationFormat>Custom</PresentationFormat>
  <Paragraphs>189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Office Theme</vt:lpstr>
      <vt:lpstr>Chapter 4:  Threads</vt:lpstr>
      <vt:lpstr>Chapter 4: Threads</vt:lpstr>
      <vt:lpstr>Objectives</vt:lpstr>
      <vt:lpstr>PowerPoint Presentation</vt:lpstr>
      <vt:lpstr>PowerPoint Presentation</vt:lpstr>
      <vt:lpstr>Motivation</vt:lpstr>
      <vt:lpstr>PowerPoint Presentation</vt:lpstr>
      <vt:lpstr>Single and Multithreaded Processes</vt:lpstr>
      <vt:lpstr>PowerPoint Presentation</vt:lpstr>
      <vt:lpstr>PowerPoint Presentation</vt:lpstr>
      <vt:lpstr>Benefits</vt:lpstr>
      <vt:lpstr>Benefits</vt:lpstr>
      <vt:lpstr>Benefits</vt:lpstr>
      <vt:lpstr>Benefits</vt:lpstr>
      <vt:lpstr>Benefits</vt:lpstr>
      <vt:lpstr>Benefits</vt:lpstr>
      <vt:lpstr>PowerPoint Presentation</vt:lpstr>
      <vt:lpstr>Multithreaded Server Architecture</vt:lpstr>
      <vt:lpstr>User Threads</vt:lpstr>
      <vt:lpstr>Kernel Threads</vt:lpstr>
      <vt:lpstr>Multithreading Models</vt:lpstr>
      <vt:lpstr>PowerPoint Presentation</vt:lpstr>
      <vt:lpstr>Many-to-One</vt:lpstr>
      <vt:lpstr>Many-to-One Model</vt:lpstr>
      <vt:lpstr>PowerPoint Presentation</vt:lpstr>
      <vt:lpstr>One-to-One</vt:lpstr>
      <vt:lpstr>One-to-one Model</vt:lpstr>
      <vt:lpstr>PowerPoint Presentation</vt:lpstr>
      <vt:lpstr>PowerPoint Presentation</vt:lpstr>
      <vt:lpstr>Many-to-Many Model</vt:lpstr>
      <vt:lpstr>Many-to-Many Model</vt:lpstr>
      <vt:lpstr>PowerPoint Presentation</vt:lpstr>
      <vt:lpstr>Two-level Model</vt:lpstr>
      <vt:lpstr>Two-level Model</vt:lpstr>
      <vt:lpstr>Multicore Programming</vt:lpstr>
      <vt:lpstr>PowerPoint Presentation</vt:lpstr>
      <vt:lpstr>PowerPoint Presentation</vt:lpstr>
      <vt:lpstr>Multithreaded Server Architecture</vt:lpstr>
      <vt:lpstr>PowerPoint Presentation</vt:lpstr>
      <vt:lpstr>PowerPoint Presentation</vt:lpstr>
      <vt:lpstr>Concurrent Execution on a  Single-core System</vt:lpstr>
      <vt:lpstr>Parallel Execution on a  Multicore System</vt:lpstr>
      <vt:lpstr>Thread Libraries</vt:lpstr>
      <vt:lpstr>PowerPoint Presentation</vt:lpstr>
      <vt:lpstr>Pthreads</vt:lpstr>
      <vt:lpstr>Pthreads Example</vt:lpstr>
      <vt:lpstr>Pthreads Example (Cont.)</vt:lpstr>
      <vt:lpstr>End of Chapter 4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Mahe</cp:lastModifiedBy>
  <cp:revision>236</cp:revision>
  <cp:lastPrinted>2011-01-26T17:51:27Z</cp:lastPrinted>
  <dcterms:created xsi:type="dcterms:W3CDTF">2011-01-26T16:51:35Z</dcterms:created>
  <dcterms:modified xsi:type="dcterms:W3CDTF">2020-09-04T09:26:16Z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