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6" r:id="rId4"/>
  </p:sldMasterIdLst>
  <p:notesMasterIdLst>
    <p:notesMasterId r:id="rId50"/>
  </p:notesMasterIdLst>
  <p:handoutMasterIdLst>
    <p:handoutMasterId r:id="rId51"/>
  </p:handoutMasterIdLst>
  <p:sldIdLst>
    <p:sldId id="318" r:id="rId5"/>
    <p:sldId id="256" r:id="rId6"/>
    <p:sldId id="353" r:id="rId7"/>
    <p:sldId id="257" r:id="rId8"/>
    <p:sldId id="278" r:id="rId9"/>
    <p:sldId id="279" r:id="rId10"/>
    <p:sldId id="258" r:id="rId11"/>
    <p:sldId id="259" r:id="rId12"/>
    <p:sldId id="260" r:id="rId13"/>
    <p:sldId id="261" r:id="rId14"/>
    <p:sldId id="262" r:id="rId15"/>
    <p:sldId id="263" r:id="rId16"/>
    <p:sldId id="264" r:id="rId17"/>
    <p:sldId id="266" r:id="rId18"/>
    <p:sldId id="378" r:id="rId19"/>
    <p:sldId id="379" r:id="rId20"/>
    <p:sldId id="380" r:id="rId21"/>
    <p:sldId id="381" r:id="rId22"/>
    <p:sldId id="382" r:id="rId23"/>
    <p:sldId id="383" r:id="rId24"/>
    <p:sldId id="352" r:id="rId25"/>
    <p:sldId id="291" r:id="rId26"/>
    <p:sldId id="343" r:id="rId27"/>
    <p:sldId id="360" r:id="rId28"/>
    <p:sldId id="269" r:id="rId29"/>
    <p:sldId id="361" r:id="rId30"/>
    <p:sldId id="270" r:id="rId31"/>
    <p:sldId id="271" r:id="rId32"/>
    <p:sldId id="281" r:id="rId33"/>
    <p:sldId id="282" r:id="rId34"/>
    <p:sldId id="272" r:id="rId35"/>
    <p:sldId id="283" r:id="rId36"/>
    <p:sldId id="273" r:id="rId37"/>
    <p:sldId id="274" r:id="rId38"/>
    <p:sldId id="292" r:id="rId39"/>
    <p:sldId id="320" r:id="rId40"/>
    <p:sldId id="373" r:id="rId41"/>
    <p:sldId id="372" r:id="rId42"/>
    <p:sldId id="354" r:id="rId43"/>
    <p:sldId id="384" r:id="rId44"/>
    <p:sldId id="355" r:id="rId45"/>
    <p:sldId id="322" r:id="rId46"/>
    <p:sldId id="301" r:id="rId47"/>
    <p:sldId id="367" r:id="rId48"/>
    <p:sldId id="349" r:id="rId49"/>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17">
          <p15:clr>
            <a:srgbClr val="A4A3A4"/>
          </p15:clr>
        </p15:guide>
        <p15:guide id="2" pos="1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C8462-F736-4C65-6477-E59EFEF30501}" v="1" dt="2020-09-15T11:26:34.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3" d="100"/>
          <a:sy n="53" d="100"/>
        </p:scale>
        <p:origin x="294" y="90"/>
      </p:cViewPr>
      <p:guideLst>
        <p:guide orient="horz" pos="1517"/>
        <p:guide pos="197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ALP SHARMA-180905224" userId="S::sankalp.sharma2@learner.manipal.edu::703a1c4a-f9c1-4605-acc8-9fbf8fdcd424" providerId="AD" clId="Web-{7BDC8462-F736-4C65-6477-E59EFEF30501}"/>
    <pc:docChg chg="modSld">
      <pc:chgData name="SANKALP SHARMA-180905224" userId="S::sankalp.sharma2@learner.manipal.edu::703a1c4a-f9c1-4605-acc8-9fbf8fdcd424" providerId="AD" clId="Web-{7BDC8462-F736-4C65-6477-E59EFEF30501}" dt="2020-09-15T11:26:34.151" v="0"/>
      <pc:docMkLst>
        <pc:docMk/>
      </pc:docMkLst>
      <pc:sldChg chg="addSp">
        <pc:chgData name="SANKALP SHARMA-180905224" userId="S::sankalp.sharma2@learner.manipal.edu::703a1c4a-f9c1-4605-acc8-9fbf8fdcd424" providerId="AD" clId="Web-{7BDC8462-F736-4C65-6477-E59EFEF30501}" dt="2020-09-15T11:26:34.151" v="0"/>
        <pc:sldMkLst>
          <pc:docMk/>
          <pc:sldMk cId="0" sldId="318"/>
        </pc:sldMkLst>
        <pc:spChg chg="add">
          <ac:chgData name="SANKALP SHARMA-180905224" userId="S::sankalp.sharma2@learner.manipal.edu::703a1c4a-f9c1-4605-acc8-9fbf8fdcd424" providerId="AD" clId="Web-{7BDC8462-F736-4C65-6477-E59EFEF30501}" dt="2020-09-15T11:26:34.151" v="0"/>
          <ac:spMkLst>
            <pc:docMk/>
            <pc:sldMk cId="0" sldId="318"/>
            <ac:spMk id="2" creationId="{81E333F1-7C57-4D59-80FB-0672B7B2851D}"/>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74755"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charset="0"/>
                <a:cs typeface="ＭＳ Ｐゴシック" charset="-128"/>
              </a:defRPr>
            </a:lvl1pPr>
          </a:lstStyle>
          <a:p>
            <a:pPr>
              <a:defRPr/>
            </a:pPr>
            <a:endParaRPr lang="en-US"/>
          </a:p>
        </p:txBody>
      </p:sp>
      <p:sp>
        <p:nvSpPr>
          <p:cNvPr id="74756"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74757"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charset="0"/>
              </a:defRPr>
            </a:lvl1pPr>
          </a:lstStyle>
          <a:p>
            <a:fld id="{54492EB3-0312-4C94-ACA2-C5355F3C7664}" type="slidenum">
              <a:rPr lang="en-US"/>
              <a:pPr/>
              <a:t>‹#›</a:t>
            </a:fld>
            <a:endParaRPr lang="en-US"/>
          </a:p>
        </p:txBody>
      </p:sp>
    </p:spTree>
    <p:extLst>
      <p:ext uri="{BB962C8B-B14F-4D97-AF65-F5344CB8AC3E}">
        <p14:creationId xmlns:p14="http://schemas.microsoft.com/office/powerpoint/2010/main" val="759416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algn="r" defTabSz="930275">
              <a:defRPr sz="1300">
                <a:latin typeface="Times New Roman" charset="0"/>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890588" y="696913"/>
            <a:ext cx="521970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algn="r" defTabSz="930275">
              <a:defRPr sz="1300">
                <a:latin typeface="Times New Roman" charset="0"/>
              </a:defRPr>
            </a:lvl1pPr>
          </a:lstStyle>
          <a:p>
            <a:fld id="{0C9E32B4-B3B1-4225-B1EE-1A9B01E99D40}" type="slidenum">
              <a:rPr lang="en-US"/>
              <a:pPr/>
              <a:t>‹#›</a:t>
            </a:fld>
            <a:endParaRPr lang="en-US"/>
          </a:p>
        </p:txBody>
      </p:sp>
    </p:spTree>
    <p:extLst>
      <p:ext uri="{BB962C8B-B14F-4D97-AF65-F5344CB8AC3E}">
        <p14:creationId xmlns:p14="http://schemas.microsoft.com/office/powerpoint/2010/main" val="3377535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B534060-CEFA-42F5-8F8B-10AE1E493BE7}"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83267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1D7B7A3-AC53-43E5-B643-2C51BEB2A4FF}" type="slidenum">
              <a:rPr lang="en-US"/>
              <a:pPr/>
              <a:t>10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63119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27CDA14-3197-4095-A0D3-F47D3DA01A1E}" type="slidenum">
              <a:rPr lang="en-US"/>
              <a:pPr/>
              <a:t>11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01184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3D689BC-F572-4BA9-AB89-A03A584F0857}" type="slidenum">
              <a:rPr lang="en-US"/>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9625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0385B22-6B66-48BC-8AE6-1E478A3CAB3A}" type="slidenum">
              <a:rPr lang="en-US"/>
              <a:pPr/>
              <a:t>13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54210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508355F-3906-4B8A-A13C-4D51DD85A2A4}" type="slidenum">
              <a:rPr lang="en-US"/>
              <a:pPr/>
              <a:t>14</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0893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963EF80-E9B9-4B6E-9929-A6CBF4649B08}" type="slidenum">
              <a:rPr lang="en-US"/>
              <a:pPr/>
              <a:t>21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69114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382FA15-1B10-4CF1-A2E6-E223568F8713}" type="slidenum">
              <a:rPr lang="en-US"/>
              <a:pPr/>
              <a:t>22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1568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DF07683-E227-469A-9B1A-E09CF32C7CA9}" type="slidenum">
              <a:rPr lang="en-US"/>
              <a:pPr/>
              <a:t>23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1802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5B593B-0AEB-430F-A40A-ABB32B8A3B3A}" type="slidenum">
              <a:rPr lang="en-US"/>
              <a:pPr/>
              <a:t>24</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7781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FC8AC77-05AD-4B47-9659-126DABED6D46}" type="slidenum">
              <a:rPr lang="en-US"/>
              <a:pPr/>
              <a:t>25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3697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8DC76A4-7CFC-45C3-A87F-C66B869671CB}"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50570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364175B-759C-440D-948D-A19806604024}" type="slidenum">
              <a:rPr lang="en-US"/>
              <a:pPr/>
              <a:t>26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61140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8852C7D-DD15-4840-8F87-F3C9189612C6}" type="slidenum">
              <a:rPr lang="en-US"/>
              <a:pPr/>
              <a:t>27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9781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F151B8F-42BC-4F70-BBB4-B75117B82E89}" type="slidenum">
              <a:rPr lang="en-US"/>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33456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938AB46-E39A-45DC-96AA-EBEAB3713A7B}" type="slidenum">
              <a:rPr lang="en-US"/>
              <a:pPr/>
              <a:t>29</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95706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2BD9BEE-782A-4A51-B4CD-DD4202A318B3}" type="slidenum">
              <a:rPr lang="en-US"/>
              <a:pPr/>
              <a:t>30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72798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79D6252-9D79-45B3-A133-502007AED4E7}" type="slidenum">
              <a:rPr lang="en-US"/>
              <a:pPr/>
              <a:t>31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97921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9285CF-9147-4C86-BFB0-5537E5985403}" type="slidenum">
              <a:rPr lang="en-US"/>
              <a:pPr/>
              <a:t>32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37937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7955D52-9982-4A86-A44F-222362204651}" type="slidenum">
              <a:rPr lang="en-US"/>
              <a:pPr/>
              <a:t>33</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20392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A79A738-9A4B-4B70-A2E4-85751BE973DF}" type="slidenum">
              <a:rPr lang="en-US"/>
              <a:pPr/>
              <a:t>34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42383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5318887-75B5-408A-B8AC-5EA0ABF8D853}" type="slidenum">
              <a:rPr lang="en-US"/>
              <a:pPr/>
              <a:t>35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707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30734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9FC8D5B-B812-431D-AADB-7243F62EBF8D}" type="slidenum">
              <a:rPr lang="en-US"/>
              <a:pPr/>
              <a:t>36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83319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589F9A3-0743-40BF-9A58-A77045B77C28}" type="slidenum">
              <a:rPr lang="en-US"/>
              <a:pPr/>
              <a:t>39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35055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527FE5B-9EEE-4958-B5B5-4164576585BE}" type="slidenum">
              <a:rPr lang="en-US"/>
              <a:pPr/>
              <a:t>41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09226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28D127E-8957-409F-A0B0-5CEDB23D4F5F}" type="slidenum">
              <a:rPr lang="en-US"/>
              <a:pPr/>
              <a:t>42</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88328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0738B46-12BD-4446-A6F7-9C9FE987E152}" type="slidenum">
              <a:rPr lang="en-US"/>
              <a:pPr/>
              <a:t>43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28856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8A283A2-B722-46C9-A49B-A21ACB7FC6DB}" type="slidenum">
              <a:rPr lang="en-US"/>
              <a:pPr/>
              <a:t>45</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3132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CC4ED71-0D3F-4B0F-92B2-0A838296B595}"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73557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2D04C15-BB92-480D-A600-A12CC9213F13}" type="slidenum">
              <a:rPr lang="en-US"/>
              <a:pPr/>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4009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582DDEE-1DC8-47FE-ABBC-659D5EAEFE8B}" type="slidenum">
              <a:rPr lang="en-US"/>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4604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E220190-F904-4007-A11B-C0603F036466}" type="slidenum">
              <a:rPr lang="en-US"/>
              <a:pPr/>
              <a:t>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5551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A55762D-50E3-4B49-AC35-AB41CC4A133C}" type="slidenum">
              <a:rPr lang="en-US"/>
              <a:pPr/>
              <a:t>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7785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60FD50-1798-4884-8B81-CDFE853188F9}" type="slidenum">
              <a:rPr lang="en-US"/>
              <a:pPr/>
              <a:t>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2388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496484"/>
            <a:ext cx="10287000" cy="3183467"/>
          </a:xfrm>
        </p:spPr>
        <p:txBody>
          <a:bodyPr anchor="b"/>
          <a:lstStyle>
            <a:lvl1pPr algn="ctr">
              <a:defRPr sz="6750"/>
            </a:lvl1pPr>
          </a:lstStyle>
          <a:p>
            <a:r>
              <a:rPr lang="en-US"/>
              <a:t>Click to edit Master title style</a:t>
            </a:r>
          </a:p>
        </p:txBody>
      </p:sp>
      <p:sp>
        <p:nvSpPr>
          <p:cNvPr id="3" name="Subtitle 2"/>
          <p:cNvSpPr>
            <a:spLocks noGrp="1"/>
          </p:cNvSpPr>
          <p:nvPr>
            <p:ph type="subTitle" idx="1"/>
          </p:nvPr>
        </p:nvSpPr>
        <p:spPr>
          <a:xfrm>
            <a:off x="1714500" y="4802717"/>
            <a:ext cx="10287000" cy="2207683"/>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p>
            <a:fld id="{D300CA65-06FE-40D9-810D-13D4B0A4EEB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52042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0CA65-06FE-40D9-810D-13D4B0A4EEB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163733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2" y="486834"/>
            <a:ext cx="2957513"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2975" y="486834"/>
            <a:ext cx="8701088"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0CA65-06FE-40D9-810D-13D4B0A4EEB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114179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1401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122678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0CA65-06FE-40D9-810D-13D4B0A4EEB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252700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2279652"/>
            <a:ext cx="11830050" cy="3803649"/>
          </a:xfrm>
        </p:spPr>
        <p:txBody>
          <a:bodyPr anchor="b"/>
          <a:lstStyle>
            <a:lvl1pPr>
              <a:defRPr sz="6750"/>
            </a:lvl1pPr>
          </a:lstStyle>
          <a:p>
            <a:r>
              <a:rPr lang="en-US"/>
              <a:t>Click to edit Master title style</a:t>
            </a:r>
          </a:p>
        </p:txBody>
      </p:sp>
      <p:sp>
        <p:nvSpPr>
          <p:cNvPr id="3" name="Text Placeholder 2"/>
          <p:cNvSpPr>
            <a:spLocks noGrp="1"/>
          </p:cNvSpPr>
          <p:nvPr>
            <p:ph type="body" idx="1"/>
          </p:nvPr>
        </p:nvSpPr>
        <p:spPr>
          <a:xfrm>
            <a:off x="935831" y="6119285"/>
            <a:ext cx="11830050" cy="2000249"/>
          </a:xfrm>
        </p:spPr>
        <p:txBody>
          <a:bodyPr/>
          <a:lstStyle>
            <a:lvl1pPr marL="0" indent="0">
              <a:buNone/>
              <a:defRPr sz="2700">
                <a:solidFill>
                  <a:schemeClr val="tx1">
                    <a:tint val="75000"/>
                  </a:schemeClr>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0CA65-06FE-40D9-810D-13D4B0A4EEB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13819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2975" y="2434167"/>
            <a:ext cx="58293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3725" y="2434167"/>
            <a:ext cx="58293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00CA65-06FE-40D9-810D-13D4B0A4EEBE}"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251834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486834"/>
            <a:ext cx="11830050" cy="1767417"/>
          </a:xfrm>
        </p:spPr>
        <p:txBody>
          <a:bodyPr/>
          <a:lstStyle/>
          <a:p>
            <a:r>
              <a:rPr lang="en-US"/>
              <a:t>Click to edit Master title style</a:t>
            </a:r>
          </a:p>
        </p:txBody>
      </p:sp>
      <p:sp>
        <p:nvSpPr>
          <p:cNvPr id="3" name="Text Placeholder 2"/>
          <p:cNvSpPr>
            <a:spLocks noGrp="1"/>
          </p:cNvSpPr>
          <p:nvPr>
            <p:ph type="body" idx="1"/>
          </p:nvPr>
        </p:nvSpPr>
        <p:spPr>
          <a:xfrm>
            <a:off x="944762" y="2241551"/>
            <a:ext cx="5802510" cy="1098549"/>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944762" y="3340100"/>
            <a:ext cx="580251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43725" y="2241551"/>
            <a:ext cx="5831087" cy="1098549"/>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943725" y="3340100"/>
            <a:ext cx="58310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00CA65-06FE-40D9-810D-13D4B0A4EEBE}"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361803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00CA65-06FE-40D9-810D-13D4B0A4EEBE}"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291462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0CA65-06FE-40D9-810D-13D4B0A4EEBE}"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321144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3600"/>
            </a:lvl1pPr>
          </a:lstStyle>
          <a:p>
            <a:r>
              <a:rPr lang="en-US"/>
              <a:t>Click to edit Master title style</a:t>
            </a:r>
          </a:p>
        </p:txBody>
      </p:sp>
      <p:sp>
        <p:nvSpPr>
          <p:cNvPr id="3" name="Content Placeholder 2"/>
          <p:cNvSpPr>
            <a:spLocks noGrp="1"/>
          </p:cNvSpPr>
          <p:nvPr>
            <p:ph idx="1"/>
          </p:nvPr>
        </p:nvSpPr>
        <p:spPr>
          <a:xfrm>
            <a:off x="5831087" y="1316567"/>
            <a:ext cx="6943725" cy="6498167"/>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44762" y="2743200"/>
            <a:ext cx="4423767" cy="5082117"/>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p>
        </p:txBody>
      </p:sp>
      <p:sp>
        <p:nvSpPr>
          <p:cNvPr id="5" name="Date Placeholder 4"/>
          <p:cNvSpPr>
            <a:spLocks noGrp="1"/>
          </p:cNvSpPr>
          <p:nvPr>
            <p:ph type="dt" sz="half" idx="10"/>
          </p:nvPr>
        </p:nvSpPr>
        <p:spPr/>
        <p:txBody>
          <a:bodyPr/>
          <a:lstStyle/>
          <a:p>
            <a:fld id="{D300CA65-06FE-40D9-810D-13D4B0A4EEBE}"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263857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3600"/>
            </a:lvl1pPr>
          </a:lstStyle>
          <a:p>
            <a:r>
              <a:rPr lang="en-US"/>
              <a:t>Click to edit Master title style</a:t>
            </a:r>
          </a:p>
        </p:txBody>
      </p:sp>
      <p:sp>
        <p:nvSpPr>
          <p:cNvPr id="3" name="Picture Placeholder 2"/>
          <p:cNvSpPr>
            <a:spLocks noGrp="1"/>
          </p:cNvSpPr>
          <p:nvPr>
            <p:ph type="pic" idx="1"/>
          </p:nvPr>
        </p:nvSpPr>
        <p:spPr>
          <a:xfrm>
            <a:off x="5831087" y="1316567"/>
            <a:ext cx="6943725" cy="6498167"/>
          </a:xfrm>
        </p:spPr>
        <p:txBody>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endParaRPr lang="en-US"/>
          </a:p>
        </p:txBody>
      </p:sp>
      <p:sp>
        <p:nvSpPr>
          <p:cNvPr id="4" name="Text Placeholder 3"/>
          <p:cNvSpPr>
            <a:spLocks noGrp="1"/>
          </p:cNvSpPr>
          <p:nvPr>
            <p:ph type="body" sz="half" idx="2"/>
          </p:nvPr>
        </p:nvSpPr>
        <p:spPr>
          <a:xfrm>
            <a:off x="944762" y="2743200"/>
            <a:ext cx="4423767" cy="5082117"/>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p>
        </p:txBody>
      </p:sp>
      <p:sp>
        <p:nvSpPr>
          <p:cNvPr id="5" name="Date Placeholder 4"/>
          <p:cNvSpPr>
            <a:spLocks noGrp="1"/>
          </p:cNvSpPr>
          <p:nvPr>
            <p:ph type="dt" sz="half" idx="10"/>
          </p:nvPr>
        </p:nvSpPr>
        <p:spPr/>
        <p:txBody>
          <a:bodyPr/>
          <a:lstStyle/>
          <a:p>
            <a:fld id="{D300CA65-06FE-40D9-810D-13D4B0A4EEBE}"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1E205-32AB-4C24-97EF-84D9BEB8B796}" type="slidenum">
              <a:rPr lang="en-US" smtClean="0"/>
              <a:t>‹#›</a:t>
            </a:fld>
            <a:endParaRPr lang="en-US"/>
          </a:p>
        </p:txBody>
      </p:sp>
    </p:spTree>
    <p:extLst>
      <p:ext uri="{BB962C8B-B14F-4D97-AF65-F5344CB8AC3E}">
        <p14:creationId xmlns:p14="http://schemas.microsoft.com/office/powerpoint/2010/main" val="211246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486834"/>
            <a:ext cx="11830050"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42975" y="2434167"/>
            <a:ext cx="1183005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42975" y="8475134"/>
            <a:ext cx="3086100" cy="486833"/>
          </a:xfrm>
          <a:prstGeom prst="rect">
            <a:avLst/>
          </a:prstGeom>
        </p:spPr>
        <p:txBody>
          <a:bodyPr vert="horz" lIns="91440" tIns="45720" rIns="91440" bIns="45720" rtlCol="0" anchor="ctr"/>
          <a:lstStyle>
            <a:lvl1pPr algn="l">
              <a:defRPr sz="1350">
                <a:solidFill>
                  <a:schemeClr val="tx1">
                    <a:tint val="75000"/>
                  </a:schemeClr>
                </a:solidFill>
              </a:defRPr>
            </a:lvl1pPr>
          </a:lstStyle>
          <a:p>
            <a:fld id="{D300CA65-06FE-40D9-810D-13D4B0A4EEBE}" type="datetimeFigureOut">
              <a:rPr lang="en-US" smtClean="0"/>
              <a:t>9/15/2020</a:t>
            </a:fld>
            <a:endParaRPr lang="en-US"/>
          </a:p>
        </p:txBody>
      </p:sp>
      <p:sp>
        <p:nvSpPr>
          <p:cNvPr id="5" name="Footer Placeholder 4"/>
          <p:cNvSpPr>
            <a:spLocks noGrp="1"/>
          </p:cNvSpPr>
          <p:nvPr>
            <p:ph type="ftr" sz="quarter" idx="3"/>
          </p:nvPr>
        </p:nvSpPr>
        <p:spPr>
          <a:xfrm>
            <a:off x="4543425" y="8475134"/>
            <a:ext cx="4629150" cy="486833"/>
          </a:xfrm>
          <a:prstGeom prst="rect">
            <a:avLst/>
          </a:prstGeom>
        </p:spPr>
        <p:txBody>
          <a:bodyPr vert="horz" lIns="91440" tIns="45720" rIns="91440" bIns="45720" rtlCol="0" anchor="ctr"/>
          <a:lstStyle>
            <a:lvl1pPr algn="ctr">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8475134"/>
            <a:ext cx="3086100" cy="486833"/>
          </a:xfrm>
          <a:prstGeom prst="rect">
            <a:avLst/>
          </a:prstGeom>
        </p:spPr>
        <p:txBody>
          <a:bodyPr vert="horz" lIns="91440" tIns="45720" rIns="91440" bIns="45720" rtlCol="0" anchor="ctr"/>
          <a:lstStyle>
            <a:lvl1pPr algn="r">
              <a:defRPr sz="1350">
                <a:solidFill>
                  <a:schemeClr val="tx1">
                    <a:tint val="75000"/>
                  </a:schemeClr>
                </a:solidFill>
              </a:defRPr>
            </a:lvl1pPr>
          </a:lstStyle>
          <a:p>
            <a:fld id="{9E51E205-32AB-4C24-97EF-84D9BEB8B796}" type="slidenum">
              <a:rPr lang="en-US" smtClean="0"/>
              <a:t>‹#›</a:t>
            </a:fld>
            <a:endParaRPr lang="en-US"/>
          </a:p>
        </p:txBody>
      </p:sp>
    </p:spTree>
    <p:extLst>
      <p:ext uri="{BB962C8B-B14F-4D97-AF65-F5344CB8AC3E}">
        <p14:creationId xmlns:p14="http://schemas.microsoft.com/office/powerpoint/2010/main" val="179538936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System_Contention_Scope" TargetMode="External"/><Relationship Id="rId2" Type="http://schemas.openxmlformats.org/officeDocument/2006/relationships/hyperlink" Target="https://en.wikipedia.org/wiki/Scheduling_(computing)" TargetMode="External"/><Relationship Id="rId1" Type="http://schemas.openxmlformats.org/officeDocument/2006/relationships/slideLayout" Target="../slideLayouts/slideLayout2.xml"/><Relationship Id="rId6" Type="http://schemas.openxmlformats.org/officeDocument/2006/relationships/hyperlink" Target="https://en.wikipedia.org/wiki/Process_Contention_Scope#cite_note-1" TargetMode="External"/><Relationship Id="rId5" Type="http://schemas.openxmlformats.org/officeDocument/2006/relationships/hyperlink" Target="https://en.wikipedia.org/wiki/Light-weight_process" TargetMode="External"/><Relationship Id="rId4" Type="http://schemas.openxmlformats.org/officeDocument/2006/relationships/hyperlink" Target="https://en.wikipedia.org/wiki/POSIX"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a:t>Chapter 5:  CPU Scheduling</a:t>
            </a:r>
          </a:p>
        </p:txBody>
      </p:sp>
      <p:sp>
        <p:nvSpPr>
          <p:cNvPr id="2" name="TextBox 1">
            <a:extLst>
              <a:ext uri="{FF2B5EF4-FFF2-40B4-BE49-F238E27FC236}">
                <a16:creationId xmlns:a16="http://schemas.microsoft.com/office/drawing/2014/main" id="{81E333F1-7C57-4D59-80FB-0672B7B2851D}"/>
              </a:ext>
            </a:extLst>
          </p:cNvPr>
          <p:cNvSpPr txBox="1"/>
          <p:nvPr/>
        </p:nvSpPr>
        <p:spPr>
          <a:xfrm>
            <a:off x="5486400" y="4343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85900" y="369888"/>
            <a:ext cx="11544300" cy="768350"/>
          </a:xfrm>
        </p:spPr>
        <p:txBody>
          <a:bodyPr/>
          <a:lstStyle/>
          <a:p>
            <a:pPr eaLnBrk="1" hangingPunct="1"/>
            <a:r>
              <a:rPr lang="en-US" sz="4000"/>
              <a:t>Scheduling Algorithm Optimization Criteria</a:t>
            </a:r>
          </a:p>
        </p:txBody>
      </p:sp>
      <p:sp>
        <p:nvSpPr>
          <p:cNvPr id="33795" name="Rectangle 3"/>
          <p:cNvSpPr>
            <a:spLocks noGrp="1" noChangeArrowheads="1"/>
          </p:cNvSpPr>
          <p:nvPr>
            <p:ph idx="1"/>
          </p:nvPr>
        </p:nvSpPr>
        <p:spPr>
          <a:xfrm>
            <a:off x="1241425" y="1919288"/>
            <a:ext cx="11026775" cy="5978525"/>
          </a:xfrm>
        </p:spPr>
        <p:txBody>
          <a:bodyPr/>
          <a:lstStyle/>
          <a:p>
            <a:r>
              <a:rPr lang="en-US" sz="4000" dirty="0"/>
              <a:t>Max CPU utilization</a:t>
            </a:r>
          </a:p>
          <a:p>
            <a:r>
              <a:rPr lang="en-US" sz="4000" dirty="0"/>
              <a:t>Max throughput</a:t>
            </a:r>
          </a:p>
          <a:p>
            <a:r>
              <a:rPr lang="en-US" sz="4000" dirty="0"/>
              <a:t>Min turnaround time </a:t>
            </a:r>
          </a:p>
          <a:p>
            <a:r>
              <a:rPr lang="en-US" sz="4000" dirty="0"/>
              <a:t>Min waiting time </a:t>
            </a:r>
          </a:p>
          <a:p>
            <a:r>
              <a:rPr lang="en-US" sz="4000" dirty="0"/>
              <a:t>Min response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85900" y="533400"/>
            <a:ext cx="12006263" cy="609600"/>
          </a:xfrm>
        </p:spPr>
        <p:txBody>
          <a:bodyPr>
            <a:normAutofit fontScale="90000"/>
          </a:bodyPr>
          <a:lstStyle/>
          <a:p>
            <a:pPr eaLnBrk="1" hangingPunct="1"/>
            <a:r>
              <a:rPr lang="en-US" sz="4000"/>
              <a:t>First-Come, First-Served (FCFS) Scheduling</a:t>
            </a:r>
          </a:p>
        </p:txBody>
      </p:sp>
      <p:sp>
        <p:nvSpPr>
          <p:cNvPr id="35843" name="Rectangle 3"/>
          <p:cNvSpPr>
            <a:spLocks noGrp="1" noChangeArrowheads="1"/>
          </p:cNvSpPr>
          <p:nvPr>
            <p:ph idx="1"/>
          </p:nvPr>
        </p:nvSpPr>
        <p:spPr>
          <a:xfrm>
            <a:off x="1136650" y="1854200"/>
            <a:ext cx="11349038" cy="5486400"/>
          </a:xfrm>
        </p:spPr>
        <p:txBody>
          <a:bodyPr>
            <a:normAutofit fontScale="92500" lnSpcReduction="10000"/>
          </a:bodyPr>
          <a:lstStyle/>
          <a:p>
            <a:pPr>
              <a:lnSpc>
                <a:spcPct val="90000"/>
              </a:lnSpc>
              <a:buFont typeface="Monotype Sorts" charset="2"/>
              <a:buNone/>
              <a:tabLst>
                <a:tab pos="4330700" algn="ctr"/>
                <a:tab pos="6621463" algn="ctr"/>
              </a:tabLst>
            </a:pPr>
            <a:r>
              <a:rPr lang="en-US" sz="2300"/>
              <a:t>		</a:t>
            </a:r>
            <a:r>
              <a:rPr lang="en-US" u="sng"/>
              <a:t>Process</a:t>
            </a:r>
            <a:r>
              <a:rPr lang="en-US"/>
              <a:t>	</a:t>
            </a:r>
            <a:r>
              <a:rPr lang="en-US" u="sng"/>
              <a:t>Burst Time	</a:t>
            </a:r>
          </a:p>
          <a:p>
            <a:pPr>
              <a:lnSpc>
                <a:spcPct val="90000"/>
              </a:lnSpc>
              <a:buFont typeface="Monotype Sorts" charset="2"/>
              <a:buNone/>
              <a:tabLst>
                <a:tab pos="4330700" algn="ctr"/>
                <a:tab pos="6621463" algn="ctr"/>
              </a:tabLst>
            </a:pPr>
            <a:r>
              <a:rPr lang="en-US"/>
              <a:t>		 </a:t>
            </a:r>
            <a:r>
              <a:rPr lang="en-US" i="1"/>
              <a:t>P</a:t>
            </a:r>
            <a:r>
              <a:rPr lang="en-US" i="1" baseline="-25000"/>
              <a:t>1</a:t>
            </a:r>
            <a:r>
              <a:rPr lang="en-US"/>
              <a:t>	24</a:t>
            </a:r>
          </a:p>
          <a:p>
            <a:pPr>
              <a:lnSpc>
                <a:spcPct val="90000"/>
              </a:lnSpc>
              <a:buFont typeface="Monotype Sorts" charset="2"/>
              <a:buNone/>
              <a:tabLst>
                <a:tab pos="4330700" algn="ctr"/>
                <a:tab pos="6621463" algn="ctr"/>
              </a:tabLst>
            </a:pPr>
            <a:r>
              <a:rPr lang="en-US"/>
              <a:t>		 </a:t>
            </a:r>
            <a:r>
              <a:rPr lang="en-US" i="1"/>
              <a:t>P</a:t>
            </a:r>
            <a:r>
              <a:rPr lang="en-US" i="1" baseline="-25000"/>
              <a:t>2</a:t>
            </a:r>
            <a:r>
              <a:rPr lang="en-US"/>
              <a:t> 	3</a:t>
            </a:r>
          </a:p>
          <a:p>
            <a:pPr>
              <a:lnSpc>
                <a:spcPct val="90000"/>
              </a:lnSpc>
              <a:buFont typeface="Monotype Sorts" charset="2"/>
              <a:buNone/>
              <a:tabLst>
                <a:tab pos="4330700" algn="ctr"/>
                <a:tab pos="6621463" algn="ctr"/>
              </a:tabLst>
            </a:pPr>
            <a:r>
              <a:rPr lang="en-US"/>
              <a:t>		 </a:t>
            </a:r>
            <a:r>
              <a:rPr lang="en-US" i="1"/>
              <a:t>P</a:t>
            </a:r>
            <a:r>
              <a:rPr lang="en-US" i="1" baseline="-25000"/>
              <a:t>3	 </a:t>
            </a:r>
            <a:r>
              <a:rPr lang="en-US"/>
              <a:t>3</a:t>
            </a:r>
            <a:r>
              <a:rPr lang="en-US" i="1" baseline="-25000"/>
              <a:t> </a:t>
            </a:r>
          </a:p>
          <a:p>
            <a:pPr>
              <a:lnSpc>
                <a:spcPct val="90000"/>
              </a:lnSpc>
              <a:tabLst>
                <a:tab pos="4330700" algn="ctr"/>
                <a:tab pos="6621463" algn="ctr"/>
              </a:tabLst>
            </a:pPr>
            <a:r>
              <a:rPr lang="en-US"/>
              <a:t>Suppose that the processes arrive in the order: </a:t>
            </a:r>
            <a:r>
              <a:rPr lang="en-US" i="1"/>
              <a:t>P</a:t>
            </a:r>
            <a:r>
              <a:rPr lang="en-US" i="1" baseline="-25000"/>
              <a:t>1</a:t>
            </a:r>
            <a:r>
              <a:rPr lang="en-US"/>
              <a:t> , </a:t>
            </a:r>
            <a:r>
              <a:rPr lang="en-US" i="1"/>
              <a:t>P</a:t>
            </a:r>
            <a:r>
              <a:rPr lang="en-US" i="1" baseline="-25000"/>
              <a:t>2</a:t>
            </a:r>
            <a:r>
              <a:rPr lang="en-US"/>
              <a:t> , </a:t>
            </a:r>
            <a:r>
              <a:rPr lang="en-US" i="1"/>
              <a:t>P</a:t>
            </a:r>
            <a:r>
              <a:rPr lang="en-US" i="1" baseline="-25000"/>
              <a:t>3  </a:t>
            </a:r>
            <a:br>
              <a:rPr lang="en-US" i="1" baseline="-25000"/>
            </a:br>
            <a:r>
              <a:rPr lang="en-US"/>
              <a:t>The Gantt Chart for the schedule is:</a:t>
            </a:r>
            <a:br>
              <a:rPr lang="en-US"/>
            </a:br>
            <a:br>
              <a:rPr lang="en-US" sz="2300"/>
            </a:br>
            <a:br>
              <a:rPr lang="en-US" sz="2300"/>
            </a:br>
            <a:br>
              <a:rPr lang="en-US" sz="2300"/>
            </a:br>
            <a:br>
              <a:rPr lang="en-US" sz="2300"/>
            </a:br>
            <a:endParaRPr lang="en-US" sz="2300"/>
          </a:p>
          <a:p>
            <a:pPr>
              <a:lnSpc>
                <a:spcPct val="90000"/>
              </a:lnSpc>
              <a:buFont typeface="Monotype Sorts" charset="2"/>
              <a:buNone/>
              <a:tabLst>
                <a:tab pos="4330700" algn="ctr"/>
                <a:tab pos="6621463" algn="ctr"/>
              </a:tabLst>
            </a:pPr>
            <a:endParaRPr lang="en-US" sz="2300"/>
          </a:p>
          <a:p>
            <a:pPr>
              <a:lnSpc>
                <a:spcPct val="90000"/>
              </a:lnSpc>
              <a:tabLst>
                <a:tab pos="4330700" algn="ctr"/>
                <a:tab pos="6621463" algn="ctr"/>
              </a:tabLst>
            </a:pPr>
            <a:r>
              <a:rPr lang="en-US"/>
              <a:t>Waiting time for </a:t>
            </a:r>
            <a:r>
              <a:rPr lang="en-US" i="1"/>
              <a:t>P</a:t>
            </a:r>
            <a:r>
              <a:rPr lang="en-US" i="1" baseline="-25000"/>
              <a:t>1</a:t>
            </a:r>
            <a:r>
              <a:rPr lang="en-US"/>
              <a:t>  = 0; </a:t>
            </a:r>
            <a:r>
              <a:rPr lang="en-US" i="1"/>
              <a:t>P</a:t>
            </a:r>
            <a:r>
              <a:rPr lang="en-US" i="1" baseline="-25000"/>
              <a:t>2</a:t>
            </a:r>
            <a:r>
              <a:rPr lang="en-US"/>
              <a:t>  = 24; </a:t>
            </a:r>
            <a:r>
              <a:rPr lang="en-US" i="1"/>
              <a:t>P</a:t>
            </a:r>
            <a:r>
              <a:rPr lang="en-US" i="1" baseline="-25000"/>
              <a:t>3 </a:t>
            </a:r>
            <a:r>
              <a:rPr lang="en-US"/>
              <a:t>= 27</a:t>
            </a:r>
          </a:p>
          <a:p>
            <a:pPr>
              <a:lnSpc>
                <a:spcPct val="90000"/>
              </a:lnSpc>
              <a:tabLst>
                <a:tab pos="4330700" algn="ctr"/>
                <a:tab pos="6621463" algn="ctr"/>
              </a:tabLst>
            </a:pPr>
            <a:r>
              <a:rPr lang="en-US"/>
              <a:t>Average waiting time:  (0 + 24 + 27)/3 = 17</a:t>
            </a:r>
          </a:p>
        </p:txBody>
      </p:sp>
      <p:grpSp>
        <p:nvGrpSpPr>
          <p:cNvPr id="35844" name="Group 18"/>
          <p:cNvGrpSpPr>
            <a:grpSpLocks/>
          </p:cNvGrpSpPr>
          <p:nvPr/>
        </p:nvGrpSpPr>
        <p:grpSpPr bwMode="auto">
          <a:xfrm>
            <a:off x="1722438" y="4276725"/>
            <a:ext cx="8148637" cy="1444625"/>
            <a:chOff x="888" y="2688"/>
            <a:chExt cx="3422" cy="682"/>
          </a:xfrm>
        </p:grpSpPr>
        <p:sp>
          <p:nvSpPr>
            <p:cNvPr id="35845"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5846" name="Text Box 5"/>
            <p:cNvSpPr txBox="1">
              <a:spLocks noChangeArrowheads="1"/>
            </p:cNvSpPr>
            <p:nvPr/>
          </p:nvSpPr>
          <p:spPr bwMode="auto">
            <a:xfrm>
              <a:off x="1819"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35847" name="Text Box 6"/>
            <p:cNvSpPr txBox="1">
              <a:spLocks noChangeArrowheads="1"/>
            </p:cNvSpPr>
            <p:nvPr/>
          </p:nvSpPr>
          <p:spPr bwMode="auto">
            <a:xfrm>
              <a:off x="3307"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35848" name="Text Box 7"/>
            <p:cNvSpPr txBox="1">
              <a:spLocks noChangeArrowheads="1"/>
            </p:cNvSpPr>
            <p:nvPr/>
          </p:nvSpPr>
          <p:spPr bwMode="auto">
            <a:xfrm>
              <a:off x="3883"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35849" name="Line 8"/>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US"/>
            </a:p>
          </p:txBody>
        </p:sp>
        <p:sp>
          <p:nvSpPr>
            <p:cNvPr id="35850" name="Line 9"/>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US"/>
            </a:p>
          </p:txBody>
        </p:sp>
        <p:sp>
          <p:nvSpPr>
            <p:cNvPr id="35851" name="Line 10"/>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US"/>
            </a:p>
          </p:txBody>
        </p:sp>
        <p:sp>
          <p:nvSpPr>
            <p:cNvPr id="35852" name="Line 11"/>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US"/>
            </a:p>
          </p:txBody>
        </p:sp>
        <p:sp>
          <p:nvSpPr>
            <p:cNvPr id="35853" name="Line 12"/>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US"/>
            </a:p>
          </p:txBody>
        </p:sp>
        <p:sp>
          <p:nvSpPr>
            <p:cNvPr id="35854" name="Line 13"/>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US"/>
            </a:p>
          </p:txBody>
        </p:sp>
        <p:sp>
          <p:nvSpPr>
            <p:cNvPr id="35855" name="Text Box 14"/>
            <p:cNvSpPr txBox="1">
              <a:spLocks noChangeArrowheads="1"/>
            </p:cNvSpPr>
            <p:nvPr/>
          </p:nvSpPr>
          <p:spPr bwMode="auto">
            <a:xfrm>
              <a:off x="2973"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sp>
          <p:nvSpPr>
            <p:cNvPr id="35856" name="Text Box 15"/>
            <p:cNvSpPr txBox="1">
              <a:spLocks noChangeArrowheads="1"/>
            </p:cNvSpPr>
            <p:nvPr/>
          </p:nvSpPr>
          <p:spPr bwMode="auto">
            <a:xfrm>
              <a:off x="3549"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27</a:t>
              </a:r>
            </a:p>
          </p:txBody>
        </p:sp>
        <p:sp>
          <p:nvSpPr>
            <p:cNvPr id="35857" name="Text Box 16"/>
            <p:cNvSpPr txBox="1">
              <a:spLocks noChangeArrowheads="1"/>
            </p:cNvSpPr>
            <p:nvPr/>
          </p:nvSpPr>
          <p:spPr bwMode="auto">
            <a:xfrm>
              <a:off x="4125"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35858" name="Text Box 17"/>
            <p:cNvSpPr txBox="1">
              <a:spLocks noChangeArrowheads="1"/>
            </p:cNvSpPr>
            <p:nvPr/>
          </p:nvSpPr>
          <p:spPr bwMode="auto">
            <a:xfrm>
              <a:off x="888" y="3196"/>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74788" y="369888"/>
            <a:ext cx="11555412" cy="768350"/>
          </a:xfrm>
        </p:spPr>
        <p:txBody>
          <a:bodyPr>
            <a:normAutofit fontScale="90000"/>
          </a:bodyPr>
          <a:lstStyle/>
          <a:p>
            <a:pPr eaLnBrk="1" hangingPunct="1"/>
            <a:r>
              <a:rPr lang="en-US"/>
              <a:t>FCFS Scheduling (Cont.)</a:t>
            </a:r>
          </a:p>
        </p:txBody>
      </p:sp>
      <p:sp>
        <p:nvSpPr>
          <p:cNvPr id="37891" name="Rectangle 3"/>
          <p:cNvSpPr>
            <a:spLocks noGrp="1" noChangeArrowheads="1"/>
          </p:cNvSpPr>
          <p:nvPr>
            <p:ph idx="1"/>
          </p:nvPr>
        </p:nvSpPr>
        <p:spPr/>
        <p:txBody>
          <a:bodyPr>
            <a:normAutofit fontScale="77500" lnSpcReduction="20000"/>
          </a:bodyPr>
          <a:lstStyle/>
          <a:p>
            <a:pPr>
              <a:buFont typeface="Monotype Sorts" charset="2"/>
              <a:buNone/>
              <a:tabLst>
                <a:tab pos="5214938" algn="ctr"/>
              </a:tabLst>
            </a:pPr>
            <a:r>
              <a:rPr lang="en-US"/>
              <a:t>Suppose that the processes arrive in the order:</a:t>
            </a:r>
          </a:p>
          <a:p>
            <a:pPr>
              <a:buFont typeface="Monotype Sorts" charset="2"/>
              <a:buNone/>
              <a:tabLst>
                <a:tab pos="5214938" algn="ctr"/>
              </a:tabLst>
            </a:pPr>
            <a:r>
              <a:rPr lang="en-US"/>
              <a:t>		 </a:t>
            </a:r>
            <a:r>
              <a:rPr lang="en-US" i="1"/>
              <a:t>P</a:t>
            </a:r>
            <a:r>
              <a:rPr lang="en-US" i="1" baseline="-25000"/>
              <a:t>2</a:t>
            </a:r>
            <a:r>
              <a:rPr lang="en-US"/>
              <a:t> , </a:t>
            </a:r>
            <a:r>
              <a:rPr lang="en-US" i="1"/>
              <a:t>P</a:t>
            </a:r>
            <a:r>
              <a:rPr lang="en-US" i="1" baseline="-25000"/>
              <a:t>3</a:t>
            </a:r>
            <a:r>
              <a:rPr lang="en-US"/>
              <a:t> , </a:t>
            </a:r>
            <a:r>
              <a:rPr lang="en-US" i="1"/>
              <a:t>P</a:t>
            </a:r>
            <a:r>
              <a:rPr lang="en-US" i="1" baseline="-25000"/>
              <a:t>1</a:t>
            </a:r>
            <a:r>
              <a:rPr lang="en-US"/>
              <a:t> </a:t>
            </a:r>
          </a:p>
          <a:p>
            <a:pPr>
              <a:tabLst>
                <a:tab pos="5214938" algn="ctr"/>
              </a:tabLst>
            </a:pPr>
            <a:r>
              <a:rPr lang="en-US"/>
              <a:t>The Gantt chart for the schedule is:</a:t>
            </a:r>
            <a:br>
              <a:rPr lang="en-US"/>
            </a:br>
            <a:endParaRPr lang="en-US"/>
          </a:p>
          <a:p>
            <a:pPr>
              <a:tabLst>
                <a:tab pos="5214938" algn="ctr"/>
              </a:tabLst>
            </a:pPr>
            <a:endParaRPr lang="en-US"/>
          </a:p>
          <a:p>
            <a:pPr>
              <a:tabLst>
                <a:tab pos="5214938" algn="ctr"/>
              </a:tabLst>
            </a:pPr>
            <a:endParaRPr lang="en-US"/>
          </a:p>
          <a:p>
            <a:pPr>
              <a:tabLst>
                <a:tab pos="5214938" algn="ctr"/>
              </a:tabLst>
            </a:pPr>
            <a:endParaRPr lang="en-US"/>
          </a:p>
          <a:p>
            <a:pPr>
              <a:tabLst>
                <a:tab pos="5214938" algn="ctr"/>
              </a:tabLst>
            </a:pPr>
            <a:endParaRPr lang="en-US"/>
          </a:p>
          <a:p>
            <a:pPr>
              <a:tabLst>
                <a:tab pos="5214938" algn="ctr"/>
              </a:tabLst>
            </a:pPr>
            <a:endParaRPr lang="en-US"/>
          </a:p>
          <a:p>
            <a:pPr>
              <a:tabLst>
                <a:tab pos="5214938" algn="ctr"/>
              </a:tabLst>
            </a:pPr>
            <a:endParaRPr lang="en-US"/>
          </a:p>
          <a:p>
            <a:pPr>
              <a:tabLst>
                <a:tab pos="5214938" algn="ctr"/>
              </a:tabLst>
            </a:pPr>
            <a:r>
              <a:rPr lang="en-US"/>
              <a:t>Waiting time for </a:t>
            </a:r>
            <a:r>
              <a:rPr lang="en-US" i="1"/>
              <a:t>P</a:t>
            </a:r>
            <a:r>
              <a:rPr lang="en-US" i="1" baseline="-25000"/>
              <a:t>1 </a:t>
            </a:r>
            <a:r>
              <a:rPr lang="en-US" i="1"/>
              <a:t>=</a:t>
            </a:r>
            <a:r>
              <a:rPr lang="en-US"/>
              <a:t> 6</a:t>
            </a:r>
            <a:r>
              <a:rPr lang="en-US" i="1"/>
              <a:t>;</a:t>
            </a:r>
            <a:r>
              <a:rPr lang="en-US" i="1" baseline="-25000"/>
              <a:t> </a:t>
            </a:r>
            <a:r>
              <a:rPr lang="en-US" i="1"/>
              <a:t>P</a:t>
            </a:r>
            <a:r>
              <a:rPr lang="en-US" i="1" baseline="-25000"/>
              <a:t>2</a:t>
            </a:r>
            <a:r>
              <a:rPr lang="en-US"/>
              <a:t> = 0</a:t>
            </a:r>
            <a:r>
              <a:rPr lang="en-US" i="1" baseline="-25000"/>
              <a:t>; </a:t>
            </a:r>
            <a:r>
              <a:rPr lang="en-US" i="1"/>
              <a:t>P</a:t>
            </a:r>
            <a:r>
              <a:rPr lang="en-US" i="1" baseline="-25000"/>
              <a:t>3 </a:t>
            </a:r>
            <a:r>
              <a:rPr lang="en-US" i="1"/>
              <a:t>= </a:t>
            </a:r>
            <a:r>
              <a:rPr lang="en-US"/>
              <a:t>3</a:t>
            </a:r>
            <a:endParaRPr lang="en-US" i="1"/>
          </a:p>
          <a:p>
            <a:pPr>
              <a:tabLst>
                <a:tab pos="5214938" algn="ctr"/>
              </a:tabLst>
            </a:pPr>
            <a:r>
              <a:rPr lang="en-US"/>
              <a:t>Average waiting time:   (6 + 0 + 3)/3 = 3</a:t>
            </a:r>
          </a:p>
          <a:p>
            <a:pPr>
              <a:tabLst>
                <a:tab pos="5214938" algn="ctr"/>
              </a:tabLst>
            </a:pPr>
            <a:r>
              <a:rPr lang="en-US"/>
              <a:t>Much better than previous case</a:t>
            </a:r>
          </a:p>
          <a:p>
            <a:pPr>
              <a:tabLst>
                <a:tab pos="5214938" algn="ctr"/>
              </a:tabLst>
            </a:pPr>
            <a:r>
              <a:rPr lang="en-US" b="1"/>
              <a:t>Convoy effect </a:t>
            </a:r>
            <a:r>
              <a:rPr lang="en-US"/>
              <a:t>- short process behind long process</a:t>
            </a:r>
          </a:p>
          <a:p>
            <a:pPr lvl="1">
              <a:tabLst>
                <a:tab pos="5214938" algn="ctr"/>
              </a:tabLst>
            </a:pPr>
            <a:r>
              <a:rPr lang="en-US"/>
              <a:t>Consider one CPU-bound and many I/O-bound processes</a:t>
            </a:r>
          </a:p>
        </p:txBody>
      </p:sp>
      <p:grpSp>
        <p:nvGrpSpPr>
          <p:cNvPr id="37892" name="Group 20"/>
          <p:cNvGrpSpPr>
            <a:grpSpLocks/>
          </p:cNvGrpSpPr>
          <p:nvPr/>
        </p:nvGrpSpPr>
        <p:grpSpPr bwMode="auto">
          <a:xfrm>
            <a:off x="2909888" y="3473450"/>
            <a:ext cx="8177212" cy="1443038"/>
            <a:chOff x="884" y="1650"/>
            <a:chExt cx="3434" cy="682"/>
          </a:xfrm>
        </p:grpSpPr>
        <p:sp>
          <p:nvSpPr>
            <p:cNvPr id="37893"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894" name="Text Box 7"/>
            <p:cNvSpPr txBox="1">
              <a:spLocks noChangeArrowheads="1"/>
            </p:cNvSpPr>
            <p:nvPr/>
          </p:nvSpPr>
          <p:spPr bwMode="auto">
            <a:xfrm flipH="1">
              <a:off x="3222"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37895" name="Text Box 8"/>
            <p:cNvSpPr txBox="1">
              <a:spLocks noChangeArrowheads="1"/>
            </p:cNvSpPr>
            <p:nvPr/>
          </p:nvSpPr>
          <p:spPr bwMode="auto">
            <a:xfrm flipH="1">
              <a:off x="1734"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37896" name="Text Box 9"/>
            <p:cNvSpPr txBox="1">
              <a:spLocks noChangeArrowheads="1"/>
            </p:cNvSpPr>
            <p:nvPr/>
          </p:nvSpPr>
          <p:spPr bwMode="auto">
            <a:xfrm flipH="1">
              <a:off x="1158"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37897" name="Line 10"/>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US"/>
            </a:p>
          </p:txBody>
        </p:sp>
        <p:sp>
          <p:nvSpPr>
            <p:cNvPr id="37898" name="Line 11"/>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US"/>
            </a:p>
          </p:txBody>
        </p:sp>
        <p:sp>
          <p:nvSpPr>
            <p:cNvPr id="37899" name="Line 12"/>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US"/>
            </a:p>
          </p:txBody>
        </p:sp>
        <p:sp>
          <p:nvSpPr>
            <p:cNvPr id="37900" name="Line 13"/>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US"/>
            </a:p>
          </p:txBody>
        </p:sp>
        <p:sp>
          <p:nvSpPr>
            <p:cNvPr id="37901" name="Line 14"/>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US"/>
            </a:p>
          </p:txBody>
        </p:sp>
        <p:sp>
          <p:nvSpPr>
            <p:cNvPr id="37902" name="Line 15"/>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US"/>
            </a:p>
          </p:txBody>
        </p:sp>
        <p:sp>
          <p:nvSpPr>
            <p:cNvPr id="37903" name="Text Box 16"/>
            <p:cNvSpPr txBox="1">
              <a:spLocks noChangeArrowheads="1"/>
            </p:cNvSpPr>
            <p:nvPr/>
          </p:nvSpPr>
          <p:spPr bwMode="auto">
            <a:xfrm flipH="1">
              <a:off x="2088"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6</a:t>
              </a:r>
            </a:p>
          </p:txBody>
        </p:sp>
        <p:sp>
          <p:nvSpPr>
            <p:cNvPr id="37904" name="Text Box 17"/>
            <p:cNvSpPr txBox="1">
              <a:spLocks noChangeArrowheads="1"/>
            </p:cNvSpPr>
            <p:nvPr/>
          </p:nvSpPr>
          <p:spPr bwMode="auto">
            <a:xfrm flipH="1">
              <a:off x="1512"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37905" name="Text Box 18"/>
            <p:cNvSpPr txBox="1">
              <a:spLocks noChangeArrowheads="1"/>
            </p:cNvSpPr>
            <p:nvPr/>
          </p:nvSpPr>
          <p:spPr bwMode="auto">
            <a:xfrm flipH="1">
              <a:off x="4133" y="2158"/>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37906" name="Text Box 19"/>
            <p:cNvSpPr txBox="1">
              <a:spLocks noChangeArrowheads="1"/>
            </p:cNvSpPr>
            <p:nvPr/>
          </p:nvSpPr>
          <p:spPr bwMode="auto">
            <a:xfrm flipH="1">
              <a:off x="884"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84288" y="369888"/>
            <a:ext cx="11745912" cy="768350"/>
          </a:xfrm>
        </p:spPr>
        <p:txBody>
          <a:bodyPr>
            <a:normAutofit fontScale="90000"/>
          </a:bodyPr>
          <a:lstStyle/>
          <a:p>
            <a:pPr eaLnBrk="1" hangingPunct="1"/>
            <a:r>
              <a:rPr lang="en-US"/>
              <a:t>Shortest-Job-First (SJF) Scheduling</a:t>
            </a:r>
          </a:p>
        </p:txBody>
      </p:sp>
      <p:sp>
        <p:nvSpPr>
          <p:cNvPr id="39939" name="Rectangle 3"/>
          <p:cNvSpPr>
            <a:spLocks noGrp="1" noChangeArrowheads="1"/>
          </p:cNvSpPr>
          <p:nvPr>
            <p:ph idx="1"/>
          </p:nvPr>
        </p:nvSpPr>
        <p:spPr>
          <a:xfrm>
            <a:off x="1209675" y="1644650"/>
            <a:ext cx="11352213" cy="6040438"/>
          </a:xfrm>
        </p:spPr>
        <p:txBody>
          <a:bodyPr/>
          <a:lstStyle/>
          <a:p>
            <a:r>
              <a:rPr lang="en-US"/>
              <a:t>Associate with each process the length of its next CPU burst</a:t>
            </a:r>
          </a:p>
          <a:p>
            <a:pPr lvl="1"/>
            <a:r>
              <a:rPr lang="en-US"/>
              <a:t> Use these lengths to schedule the process with the shortest time</a:t>
            </a:r>
          </a:p>
          <a:p>
            <a:endParaRPr lang="en-US"/>
          </a:p>
          <a:p>
            <a:r>
              <a:rPr lang="en-US"/>
              <a:t>SJF is optimal – gives minimum average waiting time for a given set of processes</a:t>
            </a:r>
          </a:p>
          <a:p>
            <a:pPr lvl="1"/>
            <a:r>
              <a:rPr lang="en-US"/>
              <a:t>The difficulty is knowing the length of the next CPU request</a:t>
            </a:r>
          </a:p>
          <a:p>
            <a:pPr lvl="1"/>
            <a:r>
              <a:rPr lang="en-US"/>
              <a:t>Could ask the user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Example of SJF</a:t>
            </a:r>
          </a:p>
        </p:txBody>
      </p:sp>
      <p:sp>
        <p:nvSpPr>
          <p:cNvPr id="41987" name="Rectangle 36"/>
          <p:cNvSpPr>
            <a:spLocks noGrp="1" noChangeArrowheads="1"/>
          </p:cNvSpPr>
          <p:nvPr>
            <p:ph idx="1"/>
          </p:nvPr>
        </p:nvSpPr>
        <p:spPr>
          <a:noFill/>
        </p:spPr>
        <p:txBody>
          <a:bodyPr>
            <a:normAutofit fontScale="92500" lnSpcReduction="20000"/>
          </a:bodyPr>
          <a:lstStyle/>
          <a:p>
            <a:pPr>
              <a:buFont typeface="Monotype Sorts" charset="2"/>
              <a:buNone/>
              <a:tabLst>
                <a:tab pos="2289175" algn="ctr"/>
                <a:tab pos="4648200" algn="ctr"/>
                <a:tab pos="7346950" algn="ctr"/>
              </a:tabLst>
            </a:pPr>
            <a:r>
              <a:rPr lang="en-US"/>
              <a:t>	      	                </a:t>
            </a:r>
            <a:r>
              <a:rPr lang="en-US" u="sng"/>
              <a:t>Process</a:t>
            </a:r>
            <a:r>
              <a:rPr lang="en-US" u="sng">
                <a:solidFill>
                  <a:schemeClr val="bg1"/>
                </a:solidFill>
              </a:rPr>
              <a:t>Arriva	l Time</a:t>
            </a:r>
            <a:r>
              <a:rPr lang="en-US"/>
              <a:t>	</a:t>
            </a:r>
            <a:r>
              <a:rPr lang="en-US" u="sng"/>
              <a:t>Burst Time</a:t>
            </a:r>
            <a:endParaRPr lang="en-US"/>
          </a:p>
          <a:p>
            <a:pPr>
              <a:buFont typeface="Monotype Sorts" charset="2"/>
              <a:buNone/>
              <a:tabLst>
                <a:tab pos="2289175" algn="ctr"/>
                <a:tab pos="4648200" algn="ctr"/>
                <a:tab pos="7346950" algn="ctr"/>
              </a:tabLst>
            </a:pPr>
            <a:r>
              <a:rPr lang="en-US"/>
              <a:t>		 </a:t>
            </a:r>
            <a:r>
              <a:rPr lang="en-US" i="1"/>
              <a:t>P</a:t>
            </a:r>
            <a:r>
              <a:rPr lang="en-US" i="1" baseline="-25000"/>
              <a:t>1</a:t>
            </a:r>
            <a:r>
              <a:rPr lang="en-US"/>
              <a:t>	</a:t>
            </a:r>
            <a:r>
              <a:rPr lang="en-US">
                <a:solidFill>
                  <a:schemeClr val="bg1"/>
                </a:solidFill>
              </a:rPr>
              <a:t>0.0</a:t>
            </a:r>
            <a:r>
              <a:rPr lang="en-US"/>
              <a:t>	6</a:t>
            </a:r>
          </a:p>
          <a:p>
            <a:pPr>
              <a:buFont typeface="Monotype Sorts" charset="2"/>
              <a:buNone/>
              <a:tabLst>
                <a:tab pos="2289175" algn="ctr"/>
                <a:tab pos="4648200" algn="ctr"/>
                <a:tab pos="7346950" algn="ctr"/>
              </a:tabLst>
            </a:pPr>
            <a:r>
              <a:rPr lang="en-US"/>
              <a:t>		 </a:t>
            </a:r>
            <a:r>
              <a:rPr lang="en-US" i="1"/>
              <a:t>P</a:t>
            </a:r>
            <a:r>
              <a:rPr lang="en-US" i="1" baseline="-25000"/>
              <a:t>2 	</a:t>
            </a:r>
            <a:r>
              <a:rPr lang="en-US">
                <a:solidFill>
                  <a:schemeClr val="bg1"/>
                </a:solidFill>
              </a:rPr>
              <a:t>2.0</a:t>
            </a:r>
            <a:r>
              <a:rPr lang="en-US"/>
              <a:t>	8</a:t>
            </a:r>
          </a:p>
          <a:p>
            <a:pPr>
              <a:buFont typeface="Monotype Sorts" charset="2"/>
              <a:buNone/>
              <a:tabLst>
                <a:tab pos="2289175" algn="ctr"/>
                <a:tab pos="4648200" algn="ctr"/>
                <a:tab pos="7346950" algn="ctr"/>
              </a:tabLst>
            </a:pPr>
            <a:r>
              <a:rPr lang="en-US"/>
              <a:t>		 </a:t>
            </a:r>
            <a:r>
              <a:rPr lang="en-US" i="1"/>
              <a:t>P</a:t>
            </a:r>
            <a:r>
              <a:rPr lang="en-US" i="1" baseline="-25000"/>
              <a:t>3</a:t>
            </a:r>
            <a:r>
              <a:rPr lang="en-US"/>
              <a:t>	</a:t>
            </a:r>
            <a:r>
              <a:rPr lang="en-US">
                <a:solidFill>
                  <a:schemeClr val="bg1"/>
                </a:solidFill>
              </a:rPr>
              <a:t>4.0</a:t>
            </a:r>
            <a:r>
              <a:rPr lang="en-US"/>
              <a:t>	7</a:t>
            </a:r>
          </a:p>
          <a:p>
            <a:pPr>
              <a:buFont typeface="Monotype Sorts" charset="2"/>
              <a:buNone/>
              <a:tabLst>
                <a:tab pos="2289175" algn="ctr"/>
                <a:tab pos="4648200" algn="ctr"/>
                <a:tab pos="7346950" algn="ctr"/>
              </a:tabLst>
            </a:pPr>
            <a:r>
              <a:rPr lang="en-US"/>
              <a:t>		 </a:t>
            </a:r>
            <a:r>
              <a:rPr lang="en-US" i="1"/>
              <a:t>P</a:t>
            </a:r>
            <a:r>
              <a:rPr lang="en-US" i="1" baseline="-25000"/>
              <a:t>4</a:t>
            </a:r>
            <a:r>
              <a:rPr lang="en-US"/>
              <a:t>	</a:t>
            </a:r>
            <a:r>
              <a:rPr lang="en-US">
                <a:solidFill>
                  <a:schemeClr val="bg1"/>
                </a:solidFill>
              </a:rPr>
              <a:t>5.0</a:t>
            </a:r>
            <a:r>
              <a:rPr lang="en-US"/>
              <a:t>	3</a:t>
            </a:r>
          </a:p>
          <a:p>
            <a:pPr>
              <a:tabLst>
                <a:tab pos="2289175" algn="ctr"/>
                <a:tab pos="4648200" algn="ctr"/>
                <a:tab pos="7346950" algn="ctr"/>
              </a:tabLst>
            </a:pPr>
            <a:r>
              <a:rPr lang="en-US"/>
              <a:t>SJF scheduling chart</a:t>
            </a:r>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r>
              <a:rPr lang="en-US"/>
              <a:t>Average waiting time = (3 + 16 + 9 + 0) / 4 = 7</a:t>
            </a:r>
            <a:endParaRPr lang="en-US" i="1" baseline="-25000"/>
          </a:p>
        </p:txBody>
      </p:sp>
      <p:grpSp>
        <p:nvGrpSpPr>
          <p:cNvPr id="41988" name="Group 74"/>
          <p:cNvGrpSpPr>
            <a:grpSpLocks/>
          </p:cNvGrpSpPr>
          <p:nvPr/>
        </p:nvGrpSpPr>
        <p:grpSpPr bwMode="auto">
          <a:xfrm>
            <a:off x="1774825" y="3992563"/>
            <a:ext cx="8704263" cy="1487487"/>
            <a:chOff x="896" y="2352"/>
            <a:chExt cx="3655" cy="703"/>
          </a:xfrm>
        </p:grpSpPr>
        <p:sp>
          <p:nvSpPr>
            <p:cNvPr id="41989"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1990"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sp>
          <p:nvSpPr>
            <p:cNvPr id="41991" name="Text Box 39"/>
            <p:cNvSpPr txBox="1">
              <a:spLocks noChangeArrowheads="1"/>
            </p:cNvSpPr>
            <p:nvPr/>
          </p:nvSpPr>
          <p:spPr bwMode="auto">
            <a:xfrm flipH="1">
              <a:off x="3019"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41992" name="Text Box 40"/>
            <p:cNvSpPr txBox="1">
              <a:spLocks noChangeArrowheads="1"/>
            </p:cNvSpPr>
            <p:nvPr/>
          </p:nvSpPr>
          <p:spPr bwMode="auto">
            <a:xfrm flipH="1">
              <a:off x="2012" y="2477"/>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41993"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US"/>
            </a:p>
          </p:txBody>
        </p:sp>
        <p:sp>
          <p:nvSpPr>
            <p:cNvPr id="41994"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US"/>
            </a:p>
          </p:txBody>
        </p:sp>
        <p:sp>
          <p:nvSpPr>
            <p:cNvPr id="41995"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41996" name="Text Box 48"/>
            <p:cNvSpPr txBox="1">
              <a:spLocks noChangeArrowheads="1"/>
            </p:cNvSpPr>
            <p:nvPr/>
          </p:nvSpPr>
          <p:spPr bwMode="auto">
            <a:xfrm flipH="1">
              <a:off x="1569" y="286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41997" name="Text Box 49"/>
            <p:cNvSpPr txBox="1">
              <a:spLocks noChangeArrowheads="1"/>
            </p:cNvSpPr>
            <p:nvPr/>
          </p:nvSpPr>
          <p:spPr bwMode="auto">
            <a:xfrm flipH="1">
              <a:off x="3358" y="287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16</a:t>
              </a:r>
            </a:p>
          </p:txBody>
        </p:sp>
        <p:sp>
          <p:nvSpPr>
            <p:cNvPr id="41998" name="Text Box 50"/>
            <p:cNvSpPr txBox="1">
              <a:spLocks noChangeArrowheads="1"/>
            </p:cNvSpPr>
            <p:nvPr/>
          </p:nvSpPr>
          <p:spPr bwMode="auto">
            <a:xfrm flipH="1">
              <a:off x="896" y="288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4199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42000"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US"/>
            </a:p>
          </p:txBody>
        </p:sp>
        <p:sp>
          <p:nvSpPr>
            <p:cNvPr id="42001"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US"/>
            </a:p>
          </p:txBody>
        </p:sp>
        <p:sp>
          <p:nvSpPr>
            <p:cNvPr id="42002"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US"/>
            </a:p>
          </p:txBody>
        </p:sp>
        <p:sp>
          <p:nvSpPr>
            <p:cNvPr id="42003" name="Text Box 64"/>
            <p:cNvSpPr txBox="1">
              <a:spLocks noChangeArrowheads="1"/>
            </p:cNvSpPr>
            <p:nvPr/>
          </p:nvSpPr>
          <p:spPr bwMode="auto">
            <a:xfrm flipH="1">
              <a:off x="2625" y="286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9</a:t>
              </a:r>
            </a:p>
          </p:txBody>
        </p:sp>
        <p:sp>
          <p:nvSpPr>
            <p:cNvPr id="42004" name="Line 69"/>
            <p:cNvSpPr>
              <a:spLocks noChangeShapeType="1"/>
            </p:cNvSpPr>
            <p:nvPr/>
          </p:nvSpPr>
          <p:spPr bwMode="auto">
            <a:xfrm flipH="1">
              <a:off x="1632" y="2352"/>
              <a:ext cx="0" cy="576"/>
            </a:xfrm>
            <a:prstGeom prst="line">
              <a:avLst/>
            </a:prstGeom>
            <a:noFill/>
            <a:ln w="9525">
              <a:solidFill>
                <a:schemeClr val="tx1"/>
              </a:solidFill>
              <a:round/>
              <a:headEnd/>
              <a:tailEnd/>
            </a:ln>
          </p:spPr>
          <p:txBody>
            <a:bodyPr wrap="none" anchor="ctr"/>
            <a:lstStyle/>
            <a:p>
              <a:endParaRPr lang="en-US"/>
            </a:p>
          </p:txBody>
        </p:sp>
        <p:sp>
          <p:nvSpPr>
            <p:cNvPr id="42005" name="Text Box 70"/>
            <p:cNvSpPr txBox="1">
              <a:spLocks noChangeArrowheads="1"/>
            </p:cNvSpPr>
            <p:nvPr/>
          </p:nvSpPr>
          <p:spPr bwMode="auto">
            <a:xfrm flipH="1">
              <a:off x="3787"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42006" name="Text Box 73"/>
            <p:cNvSpPr txBox="1">
              <a:spLocks noChangeArrowheads="1"/>
            </p:cNvSpPr>
            <p:nvPr/>
          </p:nvSpPr>
          <p:spPr bwMode="auto">
            <a:xfrm flipH="1">
              <a:off x="4366" y="287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Although SJF is optimal  - cannot be implemented by short term scheduler</a:t>
            </a:r>
          </a:p>
          <a:p>
            <a:endParaRPr lang="en-US" dirty="0"/>
          </a:p>
          <a:p>
            <a:r>
              <a:rPr lang="en-US" dirty="0"/>
              <a:t>With short term scheduler, there is no way to determine  the length of the next CPU burst</a:t>
            </a:r>
          </a:p>
          <a:p>
            <a:endParaRPr lang="en-US" dirty="0"/>
          </a:p>
          <a:p>
            <a:r>
              <a:rPr lang="en-US" dirty="0"/>
              <a:t>One approach is to try to approximate the SJF Scheduling. We may not know the length of the next CPU burst, but  we may be able to predict its value. We expect that the next CPU burst will be s</a:t>
            </a:r>
          </a:p>
        </p:txBody>
      </p:sp>
    </p:spTree>
    <p:extLst>
      <p:ext uri="{BB962C8B-B14F-4D97-AF65-F5344CB8AC3E}">
        <p14:creationId xmlns:p14="http://schemas.microsoft.com/office/powerpoint/2010/main" val="58527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Shortest Job First (SJF) </a:t>
            </a:r>
            <a:r>
              <a:rPr lang="en-US" dirty="0"/>
              <a:t>is an optimal scheduling algorithm as it gives maximum Throughput and minimum average waiting time(WT) and turn around time (TAT) but it is not practically implementable because Burst-Time of a process can’t be predicted in advance.</a:t>
            </a:r>
          </a:p>
          <a:p>
            <a:pPr fontAlgn="base"/>
            <a:r>
              <a:rPr lang="en-US" dirty="0"/>
              <a:t>We may not know the length of the next CPU burst, but we may be able to predict its value. We expect the next CPU burst will be similar in length to the previous ones. By computing an approximation of the length of the next CPU burst, we can pick the process with the shortest predicted CPU burst.</a:t>
            </a:r>
          </a:p>
          <a:p>
            <a:pPr fontAlgn="base"/>
            <a:r>
              <a:rPr lang="en-US" dirty="0"/>
              <a:t>There are two methods by which we can predict the burst time of the process :</a:t>
            </a:r>
          </a:p>
          <a:p>
            <a:endParaRPr lang="en-US" dirty="0"/>
          </a:p>
        </p:txBody>
      </p:sp>
    </p:spTree>
    <p:extLst>
      <p:ext uri="{BB962C8B-B14F-4D97-AF65-F5344CB8AC3E}">
        <p14:creationId xmlns:p14="http://schemas.microsoft.com/office/powerpoint/2010/main" val="785099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975" y="1099143"/>
            <a:ext cx="11830050" cy="5801784"/>
          </a:xfrm>
        </p:spPr>
        <p:txBody>
          <a:bodyPr>
            <a:normAutofit fontScale="85000" lnSpcReduction="20000"/>
          </a:bodyPr>
          <a:lstStyle/>
          <a:p>
            <a:pPr fontAlgn="base"/>
            <a:r>
              <a:rPr lang="en-US" b="1" dirty="0"/>
              <a:t>1. Static method –</a:t>
            </a:r>
            <a:r>
              <a:rPr lang="en-US" dirty="0"/>
              <a:t> We can predict the Burst-Time by two factors :</a:t>
            </a:r>
          </a:p>
          <a:p>
            <a:pPr fontAlgn="base"/>
            <a:r>
              <a:rPr lang="en-US" b="1" dirty="0"/>
              <a:t>Process size –</a:t>
            </a:r>
            <a:br>
              <a:rPr lang="en-US" dirty="0"/>
            </a:br>
            <a:r>
              <a:rPr lang="en-US" dirty="0"/>
              <a:t>Let say we have Process </a:t>
            </a:r>
            <a:r>
              <a:rPr lang="en-US" dirty="0" err="1"/>
              <a:t>P</a:t>
            </a:r>
            <a:r>
              <a:rPr lang="en-US" baseline="-25000" dirty="0" err="1"/>
              <a:t>old</a:t>
            </a:r>
            <a:r>
              <a:rPr lang="en-US" dirty="0"/>
              <a:t> having size 200 KB which is already executed and its Burst-time is 20 Units of time, now lets say we have a New Process </a:t>
            </a:r>
            <a:r>
              <a:rPr lang="en-US" dirty="0" err="1"/>
              <a:t>P</a:t>
            </a:r>
            <a:r>
              <a:rPr lang="en-US" baseline="-25000" dirty="0" err="1"/>
              <a:t>new</a:t>
            </a:r>
            <a:r>
              <a:rPr lang="en-US" dirty="0"/>
              <a:t> having size 201 KB which is yet to be executed.</a:t>
            </a:r>
            <a:br>
              <a:rPr lang="en-US" dirty="0"/>
            </a:br>
            <a:r>
              <a:rPr lang="en-US" dirty="0"/>
              <a:t>We take Burst-Time of already executed process </a:t>
            </a:r>
            <a:r>
              <a:rPr lang="en-US" dirty="0" err="1"/>
              <a:t>P</a:t>
            </a:r>
            <a:r>
              <a:rPr lang="en-US" baseline="-25000" dirty="0" err="1"/>
              <a:t>old</a:t>
            </a:r>
            <a:r>
              <a:rPr lang="en-US" dirty="0"/>
              <a:t> which is almost of same size as that of New process as Burst-Time of New Process </a:t>
            </a:r>
            <a:r>
              <a:rPr lang="en-US" dirty="0" err="1"/>
              <a:t>P</a:t>
            </a:r>
            <a:r>
              <a:rPr lang="en-US" baseline="-25000" dirty="0" err="1"/>
              <a:t>new</a:t>
            </a:r>
            <a:r>
              <a:rPr lang="en-US" dirty="0"/>
              <a:t>.</a:t>
            </a:r>
          </a:p>
          <a:p>
            <a:pPr fontAlgn="base"/>
            <a:r>
              <a:rPr lang="en-US" b="1" dirty="0"/>
              <a:t>Process type –</a:t>
            </a:r>
            <a:br>
              <a:rPr lang="en-US" dirty="0"/>
            </a:br>
            <a:r>
              <a:rPr lang="en-US" dirty="0"/>
              <a:t>We can predict Burst-Time depending on the Type of Process. Operating System process(like scheduler, dispatcher, segmentation, fragmentation) are faster than User process( Gaming, application </a:t>
            </a:r>
            <a:r>
              <a:rPr lang="en-US" dirty="0" err="1"/>
              <a:t>softwares</a:t>
            </a:r>
            <a:r>
              <a:rPr lang="en-US" dirty="0"/>
              <a:t> ). Burst-Time for any New O.S process can be predicted from any old O.S process of similar type and same for User process.</a:t>
            </a:r>
          </a:p>
          <a:p>
            <a:pPr fontAlgn="base"/>
            <a:endParaRPr lang="en-US" dirty="0"/>
          </a:p>
          <a:p>
            <a:pPr fontAlgn="base"/>
            <a:endParaRPr lang="en-US" dirty="0"/>
          </a:p>
          <a:p>
            <a:pPr marL="0" indent="0" fontAlgn="base">
              <a:buNone/>
            </a:pPr>
            <a:r>
              <a:rPr lang="en-US" dirty="0"/>
              <a:t>Static method for burst time prediction is not reliable as it is always not predicted correctly.</a:t>
            </a:r>
          </a:p>
        </p:txBody>
      </p:sp>
    </p:spTree>
    <p:extLst>
      <p:ext uri="{BB962C8B-B14F-4D97-AF65-F5344CB8AC3E}">
        <p14:creationId xmlns:p14="http://schemas.microsoft.com/office/powerpoint/2010/main" val="247255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0832" y="347472"/>
            <a:ext cx="12316176" cy="7671108"/>
          </a:xfrm>
          <a:prstGeom prst="rect">
            <a:avLst/>
          </a:prstGeom>
        </p:spPr>
      </p:pic>
    </p:spTree>
    <p:extLst>
      <p:ext uri="{BB962C8B-B14F-4D97-AF65-F5344CB8AC3E}">
        <p14:creationId xmlns:p14="http://schemas.microsoft.com/office/powerpoint/2010/main" val="16568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638299"/>
            <a:ext cx="12960979" cy="4080668"/>
          </a:xfrm>
          <a:prstGeom prst="rect">
            <a:avLst/>
          </a:prstGeom>
        </p:spPr>
      </p:pic>
    </p:spTree>
    <p:extLst>
      <p:ext uri="{BB962C8B-B14F-4D97-AF65-F5344CB8AC3E}">
        <p14:creationId xmlns:p14="http://schemas.microsoft.com/office/powerpoint/2010/main" val="22018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71600" y="369888"/>
            <a:ext cx="11658600" cy="768350"/>
          </a:xfrm>
        </p:spPr>
        <p:txBody>
          <a:bodyPr>
            <a:normAutofit fontScale="90000"/>
          </a:bodyPr>
          <a:lstStyle/>
          <a:p>
            <a:pPr eaLnBrk="1" hangingPunct="1"/>
            <a:r>
              <a:rPr lang="en-US"/>
              <a:t>Chapter 5:  CPU Scheduling</a:t>
            </a:r>
          </a:p>
        </p:txBody>
      </p:sp>
      <p:sp>
        <p:nvSpPr>
          <p:cNvPr id="17411" name="Rectangle 3"/>
          <p:cNvSpPr>
            <a:spLocks noGrp="1" noChangeArrowheads="1"/>
          </p:cNvSpPr>
          <p:nvPr>
            <p:ph idx="1"/>
          </p:nvPr>
        </p:nvSpPr>
        <p:spPr>
          <a:xfrm>
            <a:off x="1228725" y="1662113"/>
            <a:ext cx="11004550" cy="5030787"/>
          </a:xfrm>
        </p:spPr>
        <p:txBody>
          <a:bodyPr/>
          <a:lstStyle/>
          <a:p>
            <a:r>
              <a:rPr lang="en-US" sz="3200" dirty="0"/>
              <a:t>Basic Concepts</a:t>
            </a:r>
          </a:p>
          <a:p>
            <a:r>
              <a:rPr lang="en-US" sz="3200" dirty="0"/>
              <a:t>Scheduling Criteria </a:t>
            </a:r>
          </a:p>
          <a:p>
            <a:r>
              <a:rPr lang="en-US" sz="3200" dirty="0"/>
              <a:t>Scheduling Algorithms</a:t>
            </a:r>
          </a:p>
          <a:p>
            <a:r>
              <a:rPr lang="en-US" sz="3200" dirty="0"/>
              <a:t>Thread Scheduling</a:t>
            </a:r>
          </a:p>
          <a:p>
            <a:r>
              <a:rPr lang="en-US" sz="3200" dirty="0"/>
              <a:t>Multiple-Processor Scheduling</a:t>
            </a:r>
          </a:p>
          <a:p>
            <a:r>
              <a:rPr lang="en-US" sz="3200" dirty="0"/>
              <a:t>Operating Systems Examples</a:t>
            </a:r>
          </a:p>
          <a:p>
            <a:r>
              <a:rPr lang="en-US" sz="3200"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501812"/>
            <a:ext cx="12327357" cy="8660475"/>
          </a:xfrm>
          <a:prstGeom prst="rect">
            <a:avLst/>
          </a:prstGeom>
        </p:spPr>
      </p:pic>
    </p:spTree>
    <p:extLst>
      <p:ext uri="{BB962C8B-B14F-4D97-AF65-F5344CB8AC3E}">
        <p14:creationId xmlns:p14="http://schemas.microsoft.com/office/powerpoint/2010/main" val="88259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1614488" y="323850"/>
            <a:ext cx="11658600" cy="814388"/>
          </a:xfrm>
        </p:spPr>
        <p:txBody>
          <a:bodyPr/>
          <a:lstStyle/>
          <a:p>
            <a:pPr eaLnBrk="1" hangingPunct="1"/>
            <a:r>
              <a:rPr lang="en-US"/>
              <a:t>Determining Length of Next CPU Burst</a:t>
            </a:r>
          </a:p>
        </p:txBody>
      </p:sp>
      <p:sp>
        <p:nvSpPr>
          <p:cNvPr id="44037" name="Rectangle 3"/>
          <p:cNvSpPr>
            <a:spLocks noGrp="1" noChangeArrowheads="1"/>
          </p:cNvSpPr>
          <p:nvPr>
            <p:ph idx="1"/>
          </p:nvPr>
        </p:nvSpPr>
        <p:spPr>
          <a:xfrm>
            <a:off x="1209675" y="1644650"/>
            <a:ext cx="11453813" cy="6580188"/>
          </a:xfrm>
        </p:spPr>
        <p:txBody>
          <a:bodyPr>
            <a:normAutofit fontScale="92500" lnSpcReduction="20000"/>
          </a:bodyPr>
          <a:lstStyle/>
          <a:p>
            <a:r>
              <a:rPr lang="en-US" dirty="0"/>
              <a:t>Can only estimate the length – should be similar to the previous one</a:t>
            </a:r>
          </a:p>
          <a:p>
            <a:pPr lvl="1"/>
            <a:r>
              <a:rPr lang="en-US" dirty="0"/>
              <a:t>Then pick process with shortest predicted next CPU burst</a:t>
            </a:r>
          </a:p>
          <a:p>
            <a:endParaRPr lang="en-US" dirty="0"/>
          </a:p>
          <a:p>
            <a:r>
              <a:rPr lang="en-US" dirty="0"/>
              <a:t>Can be done by using the length of previous CPU bursts, using exponential averaging</a:t>
            </a:r>
          </a:p>
          <a:p>
            <a:endParaRPr lang="en-US" dirty="0"/>
          </a:p>
          <a:p>
            <a:endParaRPr lang="en-US" dirty="0"/>
          </a:p>
          <a:p>
            <a:endParaRPr lang="en-US" dirty="0"/>
          </a:p>
          <a:p>
            <a:endParaRPr lang="en-US" dirty="0"/>
          </a:p>
          <a:p>
            <a:endParaRPr lang="en-US" dirty="0"/>
          </a:p>
          <a:p>
            <a:endParaRPr lang="en-US" dirty="0"/>
          </a:p>
          <a:p>
            <a:endParaRPr lang="en-US" dirty="0"/>
          </a:p>
          <a:p>
            <a:r>
              <a:rPr lang="en-US" dirty="0"/>
              <a:t>Commonly, </a:t>
            </a:r>
            <a:r>
              <a:rPr lang="en-US" dirty="0">
                <a:latin typeface="Lucida Grande" charset="0"/>
              </a:rPr>
              <a:t>α </a:t>
            </a:r>
            <a:r>
              <a:rPr lang="en-US" dirty="0"/>
              <a:t>set to ½</a:t>
            </a:r>
          </a:p>
          <a:p>
            <a:r>
              <a:rPr lang="en-US" dirty="0"/>
              <a:t>Preemptive version called </a:t>
            </a:r>
            <a:r>
              <a:rPr lang="en-US" b="1" dirty="0"/>
              <a:t>shortest-remaining-time-first</a:t>
            </a:r>
          </a:p>
          <a:p>
            <a:pPr lvl="1">
              <a:buFont typeface="Monotype Sorts" charset="2"/>
              <a:buNone/>
            </a:pPr>
            <a:endParaRPr lang="en-US" dirty="0"/>
          </a:p>
          <a:p>
            <a:pPr lvl="1">
              <a:buFont typeface="Monotype Sorts" charset="2"/>
              <a:buNone/>
            </a:pPr>
            <a:endParaRPr lang="en-US" dirty="0"/>
          </a:p>
        </p:txBody>
      </p:sp>
      <p:graphicFrame>
        <p:nvGraphicFramePr>
          <p:cNvPr id="44034" name="Object 2"/>
          <p:cNvGraphicFramePr>
            <a:graphicFrameLocks noChangeAspect="1"/>
          </p:cNvGraphicFramePr>
          <p:nvPr/>
        </p:nvGraphicFramePr>
        <p:xfrm>
          <a:off x="1636713" y="3659188"/>
          <a:ext cx="6640512" cy="1671637"/>
        </p:xfrm>
        <a:graphic>
          <a:graphicData uri="http://schemas.openxmlformats.org/presentationml/2006/ole">
            <mc:AlternateContent xmlns:mc="http://schemas.openxmlformats.org/markup-compatibility/2006">
              <mc:Choice xmlns:v="urn:schemas-microsoft-com:vml" Requires="v">
                <p:oleObj spid="_x0000_s44074" name="Equation" r:id="rId4" imgW="6400800" imgH="1777680" progId="Equation.3">
                  <p:embed/>
                </p:oleObj>
              </mc:Choice>
              <mc:Fallback>
                <p:oleObj name="Equation" r:id="rId4" imgW="6400800" imgH="1777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713" y="3659188"/>
                        <a:ext cx="6640512" cy="167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extLst>
              <p:ext uri="{D42A27DB-BD31-4B8C-83A1-F6EECF244321}">
                <p14:modId xmlns:p14="http://schemas.microsoft.com/office/powerpoint/2010/main" val="2224925025"/>
              </p:ext>
            </p:extLst>
          </p:nvPr>
        </p:nvGraphicFramePr>
        <p:xfrm>
          <a:off x="3290094" y="5837237"/>
          <a:ext cx="3333750" cy="420688"/>
        </p:xfrm>
        <a:graphic>
          <a:graphicData uri="http://schemas.openxmlformats.org/presentationml/2006/ole">
            <mc:AlternateContent xmlns:mc="http://schemas.openxmlformats.org/markup-compatibility/2006">
              <mc:Choice xmlns:v="urn:schemas-microsoft-com:vml" Requires="v">
                <p:oleObj spid="_x0000_s44075" name="Equation" r:id="rId6" imgW="2222280" imgH="317160" progId="Equation.3">
                  <p:embed/>
                </p:oleObj>
              </mc:Choice>
              <mc:Fallback>
                <p:oleObj name="Equation" r:id="rId6" imgW="2222280" imgH="3171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0094" y="5837237"/>
                        <a:ext cx="333375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8" y="322263"/>
            <a:ext cx="12334875" cy="904875"/>
          </a:xfrm>
        </p:spPr>
        <p:txBody>
          <a:bodyPr>
            <a:normAutofit fontScale="90000"/>
          </a:bodyPr>
          <a:lstStyle/>
          <a:p>
            <a:pPr eaLnBrk="1" hangingPunct="1"/>
            <a:r>
              <a:rPr lang="en-US" sz="4000"/>
              <a:t>Prediction of the Length of the </a:t>
            </a:r>
            <a:br>
              <a:rPr lang="en-US" sz="4000"/>
            </a:br>
            <a:r>
              <a:rPr lang="en-US" sz="4000"/>
              <a:t>Next CPU Burst</a:t>
            </a:r>
          </a:p>
        </p:txBody>
      </p:sp>
      <p:pic>
        <p:nvPicPr>
          <p:cNvPr id="46083" name="Picture 5"/>
          <p:cNvPicPr>
            <a:picLocks noChangeAspect="1" noChangeArrowheads="1"/>
          </p:cNvPicPr>
          <p:nvPr/>
        </p:nvPicPr>
        <p:blipFill>
          <a:blip r:embed="rId3"/>
          <a:srcRect/>
          <a:stretch>
            <a:fillRect/>
          </a:stretch>
        </p:blipFill>
        <p:spPr bwMode="auto">
          <a:xfrm>
            <a:off x="2689225" y="1871663"/>
            <a:ext cx="8755063" cy="561498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852613" y="369888"/>
            <a:ext cx="11177587" cy="768350"/>
          </a:xfrm>
        </p:spPr>
        <p:txBody>
          <a:bodyPr>
            <a:normAutofit fontScale="90000"/>
          </a:bodyPr>
          <a:lstStyle/>
          <a:p>
            <a:pPr eaLnBrk="1" hangingPunct="1"/>
            <a:r>
              <a:rPr lang="en-US"/>
              <a:t>Examples of Exponential Averaging</a:t>
            </a:r>
          </a:p>
        </p:txBody>
      </p:sp>
      <p:sp>
        <p:nvSpPr>
          <p:cNvPr id="48131" name="Rectangle 3"/>
          <p:cNvSpPr>
            <a:spLocks noGrp="1" noChangeArrowheads="1"/>
          </p:cNvSpPr>
          <p:nvPr>
            <p:ph idx="1"/>
          </p:nvPr>
        </p:nvSpPr>
        <p:spPr>
          <a:xfrm>
            <a:off x="1209675" y="1644650"/>
            <a:ext cx="11514138" cy="6040438"/>
          </a:xfrm>
        </p:spPr>
        <p:txBody>
          <a:bodyPr/>
          <a:lstStyle/>
          <a:p>
            <a:pPr>
              <a:lnSpc>
                <a:spcPct val="90000"/>
              </a:lnSpc>
            </a:pPr>
            <a:r>
              <a:rPr lang="en-US">
                <a:sym typeface="Symbol" charset="2"/>
              </a:rPr>
              <a:t> =0</a:t>
            </a:r>
          </a:p>
          <a:p>
            <a:pPr lvl="1">
              <a:lnSpc>
                <a:spcPct val="90000"/>
              </a:lnSpc>
            </a:pPr>
            <a:r>
              <a:rPr lang="en-US">
                <a:sym typeface="Symbol" charset="2"/>
              </a:rPr>
              <a:t></a:t>
            </a:r>
            <a:r>
              <a:rPr lang="en-US" baseline="-25000">
                <a:sym typeface="Symbol" charset="2"/>
              </a:rPr>
              <a:t>n+1</a:t>
            </a:r>
            <a:r>
              <a:rPr lang="en-US">
                <a:sym typeface="Symbol" charset="2"/>
              </a:rPr>
              <a:t> = </a:t>
            </a:r>
            <a:r>
              <a:rPr lang="en-US" baseline="-25000">
                <a:sym typeface="Symbol" charset="2"/>
              </a:rPr>
              <a:t>n</a:t>
            </a:r>
          </a:p>
          <a:p>
            <a:pPr lvl="1">
              <a:lnSpc>
                <a:spcPct val="90000"/>
              </a:lnSpc>
            </a:pPr>
            <a:r>
              <a:rPr lang="en-US">
                <a:sym typeface="Symbol" charset="2"/>
              </a:rPr>
              <a:t>Recent history does not count</a:t>
            </a:r>
          </a:p>
          <a:p>
            <a:pPr>
              <a:lnSpc>
                <a:spcPct val="90000"/>
              </a:lnSpc>
            </a:pPr>
            <a:r>
              <a:rPr lang="en-US">
                <a:sym typeface="Symbol" charset="2"/>
              </a:rPr>
              <a:t> =1</a:t>
            </a:r>
          </a:p>
          <a:p>
            <a:pPr lvl="1">
              <a:lnSpc>
                <a:spcPct val="90000"/>
              </a:lnSpc>
            </a:pPr>
            <a:r>
              <a:rPr lang="en-US">
                <a:sym typeface="Symbol" charset="2"/>
              </a:rPr>
              <a:t> </a:t>
            </a:r>
            <a:r>
              <a:rPr lang="en-US" baseline="-25000">
                <a:sym typeface="Symbol" charset="2"/>
              </a:rPr>
              <a:t>n+1</a:t>
            </a:r>
            <a:r>
              <a:rPr lang="en-US">
                <a:sym typeface="Symbol" charset="2"/>
              </a:rPr>
              <a:t> =  </a:t>
            </a:r>
            <a:r>
              <a:rPr lang="en-US" i="1">
                <a:sym typeface="Symbol" charset="2"/>
              </a:rPr>
              <a:t>t</a:t>
            </a:r>
            <a:r>
              <a:rPr lang="en-US" baseline="-25000">
                <a:sym typeface="Symbol" charset="2"/>
              </a:rPr>
              <a:t>n</a:t>
            </a:r>
          </a:p>
          <a:p>
            <a:pPr lvl="1">
              <a:lnSpc>
                <a:spcPct val="90000"/>
              </a:lnSpc>
            </a:pPr>
            <a:r>
              <a:rPr lang="en-US">
                <a:sym typeface="Symbol" charset="2"/>
              </a:rPr>
              <a:t>Only the actual last CPU burst counts</a:t>
            </a:r>
          </a:p>
          <a:p>
            <a:pPr>
              <a:lnSpc>
                <a:spcPct val="90000"/>
              </a:lnSpc>
            </a:pPr>
            <a:r>
              <a:rPr lang="en-US">
                <a:sym typeface="Symbol" charset="2"/>
              </a:rPr>
              <a:t>If we expand the formula, we get:</a:t>
            </a:r>
          </a:p>
          <a:p>
            <a:pPr lvl="2">
              <a:lnSpc>
                <a:spcPct val="90000"/>
              </a:lnSpc>
              <a:buFont typeface="Webdings" charset="2"/>
              <a:buNone/>
            </a:pPr>
            <a:r>
              <a:rPr lang="en-US">
                <a:sym typeface="Symbol" charset="2"/>
              </a:rPr>
              <a:t></a:t>
            </a:r>
            <a:r>
              <a:rPr lang="en-US" i="1" baseline="-25000">
                <a:sym typeface="Symbol" charset="2"/>
              </a:rPr>
              <a:t>n</a:t>
            </a:r>
            <a:r>
              <a:rPr lang="en-US" baseline="-25000">
                <a:sym typeface="Symbol" charset="2"/>
              </a:rPr>
              <a:t>+1</a:t>
            </a:r>
            <a:r>
              <a:rPr lang="en-US">
                <a:sym typeface="Symbol" charset="2"/>
              </a:rPr>
              <a:t> =  t</a:t>
            </a:r>
            <a:r>
              <a:rPr lang="en-US" i="1" baseline="-25000">
                <a:sym typeface="Symbol" charset="2"/>
              </a:rPr>
              <a:t>n</a:t>
            </a:r>
            <a:r>
              <a:rPr lang="en-US">
                <a:sym typeface="Symbol" charset="2"/>
              </a:rPr>
              <a:t>+(1</a:t>
            </a:r>
            <a:r>
              <a:rPr lang="en-US" i="1">
                <a:sym typeface="Symbol" charset="2"/>
              </a:rPr>
              <a:t> - </a:t>
            </a:r>
            <a:r>
              <a:rPr lang="en-US">
                <a:sym typeface="Symbol" charset="2"/>
              </a:rPr>
              <a:t></a:t>
            </a:r>
            <a:r>
              <a:rPr lang="en-US" i="1">
                <a:sym typeface="Symbol" charset="2"/>
              </a:rPr>
              <a:t>)</a:t>
            </a:r>
            <a:r>
              <a:rPr lang="en-US">
                <a:sym typeface="Symbol" charset="2"/>
              </a:rPr>
              <a:t> </a:t>
            </a:r>
            <a:r>
              <a:rPr lang="en-US" i="1">
                <a:sym typeface="Symbol" charset="2"/>
              </a:rPr>
              <a:t>t</a:t>
            </a:r>
            <a:r>
              <a:rPr lang="en-US" i="1" baseline="-25000">
                <a:sym typeface="Symbol" charset="2"/>
              </a:rPr>
              <a:t>n</a:t>
            </a:r>
            <a:r>
              <a:rPr lang="en-US" i="1">
                <a:sym typeface="Symbol" charset="2"/>
              </a:rPr>
              <a:t> </a:t>
            </a:r>
            <a:r>
              <a:rPr lang="en-US">
                <a:sym typeface="Symbol" charset="2"/>
              </a:rPr>
              <a:t>-1</a:t>
            </a:r>
            <a:r>
              <a:rPr lang="en-US" i="1">
                <a:sym typeface="Symbol" charset="2"/>
              </a:rPr>
              <a:t> </a:t>
            </a:r>
            <a:r>
              <a:rPr lang="en-US">
                <a:sym typeface="Symbol" charset="2"/>
              </a:rPr>
              <a:t>+ …</a:t>
            </a:r>
          </a:p>
          <a:p>
            <a:pPr lvl="2">
              <a:lnSpc>
                <a:spcPct val="90000"/>
              </a:lnSpc>
              <a:buFont typeface="Webdings" charset="2"/>
              <a:buNone/>
            </a:pPr>
            <a:r>
              <a:rPr lang="en-US">
                <a:sym typeface="Symbol" charset="2"/>
              </a:rPr>
              <a:t>            </a:t>
            </a:r>
            <a:r>
              <a:rPr lang="en-US" i="1">
                <a:sym typeface="Symbol" charset="2"/>
              </a:rPr>
              <a:t>+(</a:t>
            </a:r>
            <a:r>
              <a:rPr lang="en-US">
                <a:sym typeface="Symbol" charset="2"/>
              </a:rPr>
              <a:t>1 -  </a:t>
            </a:r>
            <a:r>
              <a:rPr lang="en-US" i="1">
                <a:sym typeface="Symbol" charset="2"/>
              </a:rPr>
              <a:t>)</a:t>
            </a:r>
            <a:r>
              <a:rPr lang="en-US" i="1" baseline="30000">
                <a:sym typeface="Symbol" charset="2"/>
              </a:rPr>
              <a:t>j</a:t>
            </a:r>
            <a:r>
              <a:rPr lang="en-US" baseline="30000">
                <a:sym typeface="Symbol" charset="2"/>
              </a:rPr>
              <a:t> </a:t>
            </a:r>
            <a:r>
              <a:rPr lang="en-US">
                <a:sym typeface="Symbol" charset="2"/>
              </a:rPr>
              <a:t> </a:t>
            </a:r>
            <a:r>
              <a:rPr lang="en-US" i="1">
                <a:sym typeface="Symbol" charset="2"/>
              </a:rPr>
              <a:t>t</a:t>
            </a:r>
            <a:r>
              <a:rPr lang="en-US" i="1" baseline="-25000">
                <a:sym typeface="Symbol" charset="2"/>
              </a:rPr>
              <a:t>n</a:t>
            </a:r>
            <a:r>
              <a:rPr lang="en-US">
                <a:sym typeface="Symbol" charset="2"/>
              </a:rPr>
              <a:t> </a:t>
            </a:r>
            <a:r>
              <a:rPr lang="en-US" baseline="-25000">
                <a:sym typeface="Symbol" charset="2"/>
              </a:rPr>
              <a:t>-</a:t>
            </a:r>
            <a:r>
              <a:rPr lang="en-US" i="1" baseline="-25000">
                <a:sym typeface="Symbol" charset="2"/>
              </a:rPr>
              <a:t>j</a:t>
            </a:r>
            <a:r>
              <a:rPr lang="en-US" i="1">
                <a:sym typeface="Symbol" charset="2"/>
              </a:rPr>
              <a:t> </a:t>
            </a:r>
            <a:r>
              <a:rPr lang="en-US">
                <a:sym typeface="Symbol" charset="2"/>
              </a:rPr>
              <a:t>+ …</a:t>
            </a:r>
          </a:p>
          <a:p>
            <a:pPr lvl="2">
              <a:lnSpc>
                <a:spcPct val="90000"/>
              </a:lnSpc>
              <a:buFont typeface="Webdings" charset="2"/>
              <a:buNone/>
            </a:pPr>
            <a:r>
              <a:rPr lang="en-US">
                <a:sym typeface="Symbol" charset="2"/>
              </a:rPr>
              <a:t>            </a:t>
            </a:r>
            <a:r>
              <a:rPr lang="en-US" i="1">
                <a:sym typeface="Symbol" charset="2"/>
              </a:rPr>
              <a:t>+(</a:t>
            </a:r>
            <a:r>
              <a:rPr lang="en-US">
                <a:sym typeface="Symbol" charset="2"/>
              </a:rPr>
              <a:t>1 -  </a:t>
            </a:r>
            <a:r>
              <a:rPr lang="en-US" i="1">
                <a:sym typeface="Symbol" charset="2"/>
              </a:rPr>
              <a:t>)</a:t>
            </a:r>
            <a:r>
              <a:rPr lang="en-US" i="1" baseline="30000">
                <a:sym typeface="Symbol" charset="2"/>
              </a:rPr>
              <a:t>n</a:t>
            </a:r>
            <a:r>
              <a:rPr lang="en-US" baseline="30000">
                <a:sym typeface="Symbol" charset="2"/>
              </a:rPr>
              <a:t> +1 </a:t>
            </a:r>
            <a:r>
              <a:rPr lang="en-US">
                <a:sym typeface="Symbol" charset="2"/>
              </a:rPr>
              <a:t></a:t>
            </a:r>
            <a:r>
              <a:rPr lang="en-US" baseline="-25000">
                <a:sym typeface="Symbol" charset="2"/>
              </a:rPr>
              <a:t>0</a:t>
            </a:r>
            <a:br>
              <a:rPr lang="en-US" baseline="-25000">
                <a:sym typeface="Symbol" charset="2"/>
              </a:rPr>
            </a:br>
            <a:endParaRPr lang="en-US" baseline="-25000">
              <a:sym typeface="Symbol" charset="2"/>
            </a:endParaRPr>
          </a:p>
          <a:p>
            <a:pPr>
              <a:lnSpc>
                <a:spcPct val="90000"/>
              </a:lnSpc>
            </a:pPr>
            <a:r>
              <a:rPr lang="en-US">
                <a:sym typeface="Symbol" charset="2"/>
              </a:rPr>
              <a:t>Since both  and (1 - ) are less than or equal to 1, each successive term has less weight than its predecessor</a:t>
            </a:r>
          </a:p>
          <a:p>
            <a:pPr>
              <a:lnSpc>
                <a:spcPct val="90000"/>
              </a:lnSpc>
              <a:buFont typeface="Monotype Sorts" charset="2"/>
              <a:buNone/>
            </a:pPr>
            <a:endParaRPr lang="en-US">
              <a:sym typeface="Symbol"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09788" y="369888"/>
            <a:ext cx="10920412" cy="768350"/>
          </a:xfrm>
        </p:spPr>
        <p:txBody>
          <a:bodyPr/>
          <a:lstStyle/>
          <a:p>
            <a:pPr eaLnBrk="1" hangingPunct="1"/>
            <a:r>
              <a:rPr lang="en-US" sz="4000"/>
              <a:t>Example of Shortest-remaining-time-first</a:t>
            </a:r>
          </a:p>
        </p:txBody>
      </p:sp>
      <p:sp>
        <p:nvSpPr>
          <p:cNvPr id="50179" name="Rectangle 36"/>
          <p:cNvSpPr>
            <a:spLocks noGrp="1" noChangeArrowheads="1"/>
          </p:cNvSpPr>
          <p:nvPr>
            <p:ph idx="1"/>
          </p:nvPr>
        </p:nvSpPr>
        <p:spPr>
          <a:noFill/>
        </p:spPr>
        <p:txBody>
          <a:bodyPr>
            <a:normAutofit fontScale="77500" lnSpcReduction="20000"/>
          </a:bodyPr>
          <a:lstStyle/>
          <a:p>
            <a:pPr>
              <a:tabLst>
                <a:tab pos="2289175" algn="ctr"/>
                <a:tab pos="4648200" algn="ctr"/>
                <a:tab pos="7346950" algn="ctr"/>
              </a:tabLst>
            </a:pPr>
            <a:r>
              <a:rPr lang="en-US"/>
              <a:t>Now we add the concepts of varying arrival times and preemption to the analysis</a:t>
            </a:r>
          </a:p>
          <a:p>
            <a:pPr>
              <a:buFont typeface="Monotype Sorts" charset="2"/>
              <a:buNone/>
              <a:tabLst>
                <a:tab pos="2289175" algn="ctr"/>
                <a:tab pos="4648200" algn="ctr"/>
                <a:tab pos="7346950" algn="ctr"/>
              </a:tabLst>
            </a:pPr>
            <a:endParaRPr lang="en-US"/>
          </a:p>
          <a:p>
            <a:pPr>
              <a:buFont typeface="Monotype Sorts" charset="2"/>
              <a:buNone/>
              <a:tabLst>
                <a:tab pos="2289175" algn="ctr"/>
                <a:tab pos="4648200" algn="ctr"/>
                <a:tab pos="7346950" algn="ctr"/>
              </a:tabLst>
            </a:pPr>
            <a:r>
              <a:rPr lang="en-US"/>
              <a:t>		         </a:t>
            </a:r>
            <a:r>
              <a:rPr lang="en-US" u="sng"/>
              <a:t>Process</a:t>
            </a:r>
            <a:r>
              <a:rPr lang="en-US" u="sng">
                <a:solidFill>
                  <a:schemeClr val="bg1"/>
                </a:solidFill>
              </a:rPr>
              <a:t>A	arri </a:t>
            </a:r>
            <a:r>
              <a:rPr lang="en-US" i="1" u="sng"/>
              <a:t>Arrival </a:t>
            </a:r>
            <a:r>
              <a:rPr lang="en-US" u="sng"/>
              <a:t>Time</a:t>
            </a:r>
            <a:r>
              <a:rPr lang="en-US" u="sng">
                <a:solidFill>
                  <a:schemeClr val="bg1"/>
                </a:solidFill>
              </a:rPr>
              <a:t>T</a:t>
            </a:r>
            <a:r>
              <a:rPr lang="en-US"/>
              <a:t>	</a:t>
            </a:r>
            <a:r>
              <a:rPr lang="en-US" u="sng"/>
              <a:t>Burst Time</a:t>
            </a:r>
            <a:endParaRPr lang="en-US"/>
          </a:p>
          <a:p>
            <a:pPr>
              <a:buFont typeface="Monotype Sorts" charset="2"/>
              <a:buNone/>
              <a:tabLst>
                <a:tab pos="2289175" algn="ctr"/>
                <a:tab pos="4648200" algn="ctr"/>
                <a:tab pos="7346950" algn="ctr"/>
              </a:tabLst>
            </a:pPr>
            <a:r>
              <a:rPr lang="en-US"/>
              <a:t>		 </a:t>
            </a:r>
            <a:r>
              <a:rPr lang="en-US" i="1"/>
              <a:t>P</a:t>
            </a:r>
            <a:r>
              <a:rPr lang="en-US" i="1" baseline="-25000"/>
              <a:t>1</a:t>
            </a:r>
            <a:r>
              <a:rPr lang="en-US"/>
              <a:t>	</a:t>
            </a:r>
            <a:r>
              <a:rPr lang="en-US">
                <a:solidFill>
                  <a:srgbClr val="000000"/>
                </a:solidFill>
              </a:rPr>
              <a:t>0</a:t>
            </a:r>
            <a:r>
              <a:rPr lang="en-US"/>
              <a:t>	8</a:t>
            </a:r>
          </a:p>
          <a:p>
            <a:pPr>
              <a:buFont typeface="Monotype Sorts" charset="2"/>
              <a:buNone/>
              <a:tabLst>
                <a:tab pos="2289175" algn="ctr"/>
                <a:tab pos="4648200" algn="ctr"/>
                <a:tab pos="7346950" algn="ctr"/>
              </a:tabLst>
            </a:pPr>
            <a:r>
              <a:rPr lang="en-US"/>
              <a:t>		 </a:t>
            </a:r>
            <a:r>
              <a:rPr lang="en-US" i="1"/>
              <a:t>P</a:t>
            </a:r>
            <a:r>
              <a:rPr lang="en-US" i="1" baseline="-25000"/>
              <a:t>2 	</a:t>
            </a:r>
            <a:r>
              <a:rPr lang="en-US">
                <a:solidFill>
                  <a:srgbClr val="000000"/>
                </a:solidFill>
              </a:rPr>
              <a:t>1</a:t>
            </a:r>
            <a:r>
              <a:rPr lang="en-US"/>
              <a:t>	4</a:t>
            </a:r>
          </a:p>
          <a:p>
            <a:pPr>
              <a:buFont typeface="Monotype Sorts" charset="2"/>
              <a:buNone/>
              <a:tabLst>
                <a:tab pos="2289175" algn="ctr"/>
                <a:tab pos="4648200" algn="ctr"/>
                <a:tab pos="7346950" algn="ctr"/>
              </a:tabLst>
            </a:pPr>
            <a:r>
              <a:rPr lang="en-US"/>
              <a:t>		 </a:t>
            </a:r>
            <a:r>
              <a:rPr lang="en-US" i="1"/>
              <a:t>P</a:t>
            </a:r>
            <a:r>
              <a:rPr lang="en-US" i="1" baseline="-25000"/>
              <a:t>3</a:t>
            </a:r>
            <a:r>
              <a:rPr lang="en-US"/>
              <a:t>	</a:t>
            </a:r>
            <a:r>
              <a:rPr lang="en-US">
                <a:solidFill>
                  <a:srgbClr val="000000"/>
                </a:solidFill>
              </a:rPr>
              <a:t>2</a:t>
            </a:r>
            <a:r>
              <a:rPr lang="en-US"/>
              <a:t>	9</a:t>
            </a:r>
          </a:p>
          <a:p>
            <a:pPr>
              <a:buFont typeface="Monotype Sorts" charset="2"/>
              <a:buNone/>
              <a:tabLst>
                <a:tab pos="2289175" algn="ctr"/>
                <a:tab pos="4648200" algn="ctr"/>
                <a:tab pos="7346950" algn="ctr"/>
              </a:tabLst>
            </a:pPr>
            <a:r>
              <a:rPr lang="en-US"/>
              <a:t>		 </a:t>
            </a:r>
            <a:r>
              <a:rPr lang="en-US" i="1"/>
              <a:t>P</a:t>
            </a:r>
            <a:r>
              <a:rPr lang="en-US" i="1" baseline="-25000"/>
              <a:t>4</a:t>
            </a:r>
            <a:r>
              <a:rPr lang="en-US"/>
              <a:t>	</a:t>
            </a:r>
            <a:r>
              <a:rPr lang="en-US">
                <a:solidFill>
                  <a:srgbClr val="000000"/>
                </a:solidFill>
              </a:rPr>
              <a:t>3</a:t>
            </a:r>
            <a:r>
              <a:rPr lang="en-US"/>
              <a:t>	5</a:t>
            </a:r>
          </a:p>
          <a:p>
            <a:pPr>
              <a:tabLst>
                <a:tab pos="2289175" algn="ctr"/>
                <a:tab pos="4648200" algn="ctr"/>
                <a:tab pos="7346950" algn="ctr"/>
              </a:tabLst>
            </a:pPr>
            <a:r>
              <a:rPr lang="en-US" i="1"/>
              <a:t>Preemptive </a:t>
            </a:r>
            <a:r>
              <a:rPr lang="en-US"/>
              <a:t>SJF Gantt Chart</a:t>
            </a:r>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r>
              <a:rPr lang="en-US"/>
              <a:t>Average waiting time = [(10-1)+(1-1)+(17-2)+5-3)]/4 = 26/4 = 6.5 msec</a:t>
            </a:r>
          </a:p>
          <a:p>
            <a:pPr>
              <a:tabLst>
                <a:tab pos="2289175" algn="ctr"/>
                <a:tab pos="4648200" algn="ctr"/>
                <a:tab pos="7346950" algn="ctr"/>
              </a:tabLst>
            </a:pPr>
            <a:endParaRPr lang="en-US" i="1" baseline="-25000"/>
          </a:p>
          <a:p>
            <a:pPr>
              <a:buFont typeface="Monotype Sorts" charset="2"/>
              <a:buNone/>
              <a:tabLst>
                <a:tab pos="2289175" algn="ctr"/>
                <a:tab pos="4648200" algn="ctr"/>
                <a:tab pos="7346950" algn="ctr"/>
              </a:tabLst>
            </a:pPr>
            <a:endParaRPr lang="en-US" i="1" baseline="-25000"/>
          </a:p>
        </p:txBody>
      </p:sp>
      <p:grpSp>
        <p:nvGrpSpPr>
          <p:cNvPr id="50180" name="Group 74"/>
          <p:cNvGrpSpPr>
            <a:grpSpLocks/>
          </p:cNvGrpSpPr>
          <p:nvPr/>
        </p:nvGrpSpPr>
        <p:grpSpPr bwMode="auto">
          <a:xfrm>
            <a:off x="1414463" y="4964113"/>
            <a:ext cx="8702675" cy="1384300"/>
            <a:chOff x="901" y="2366"/>
            <a:chExt cx="3655" cy="654"/>
          </a:xfrm>
        </p:grpSpPr>
        <p:sp>
          <p:nvSpPr>
            <p:cNvPr id="50181"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0182"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50183" name="Text Box 39"/>
            <p:cNvSpPr txBox="1">
              <a:spLocks noChangeArrowheads="1"/>
            </p:cNvSpPr>
            <p:nvPr/>
          </p:nvSpPr>
          <p:spPr bwMode="auto">
            <a:xfrm flipH="1">
              <a:off x="3019"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50184" name="Text Box 40"/>
            <p:cNvSpPr txBox="1">
              <a:spLocks noChangeArrowheads="1"/>
            </p:cNvSpPr>
            <p:nvPr/>
          </p:nvSpPr>
          <p:spPr bwMode="auto">
            <a:xfrm flipH="1">
              <a:off x="1498"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50185"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50186" name="Text Box 48"/>
            <p:cNvSpPr txBox="1">
              <a:spLocks noChangeArrowheads="1"/>
            </p:cNvSpPr>
            <p:nvPr/>
          </p:nvSpPr>
          <p:spPr bwMode="auto">
            <a:xfrm flipH="1">
              <a:off x="1244" y="2845"/>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50187" name="Text Box 49"/>
            <p:cNvSpPr txBox="1">
              <a:spLocks noChangeArrowheads="1"/>
            </p:cNvSpPr>
            <p:nvPr/>
          </p:nvSpPr>
          <p:spPr bwMode="auto">
            <a:xfrm flipH="1">
              <a:off x="3353"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17</a:t>
              </a:r>
            </a:p>
          </p:txBody>
        </p:sp>
        <p:sp>
          <p:nvSpPr>
            <p:cNvPr id="50188" name="Text Box 50"/>
            <p:cNvSpPr txBox="1">
              <a:spLocks noChangeArrowheads="1"/>
            </p:cNvSpPr>
            <p:nvPr/>
          </p:nvSpPr>
          <p:spPr bwMode="auto">
            <a:xfrm flipH="1">
              <a:off x="90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018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50190" name="Text Box 64"/>
            <p:cNvSpPr txBox="1">
              <a:spLocks noChangeArrowheads="1"/>
            </p:cNvSpPr>
            <p:nvPr/>
          </p:nvSpPr>
          <p:spPr bwMode="auto">
            <a:xfrm flipH="1">
              <a:off x="2597" y="2845"/>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50191" name="Line 69"/>
            <p:cNvSpPr>
              <a:spLocks noChangeShapeType="1"/>
            </p:cNvSpPr>
            <p:nvPr/>
          </p:nvSpPr>
          <p:spPr bwMode="auto">
            <a:xfrm flipH="1">
              <a:off x="1313" y="2374"/>
              <a:ext cx="5" cy="399"/>
            </a:xfrm>
            <a:prstGeom prst="line">
              <a:avLst/>
            </a:prstGeom>
            <a:noFill/>
            <a:ln w="9525">
              <a:solidFill>
                <a:schemeClr val="tx1"/>
              </a:solidFill>
              <a:round/>
              <a:headEnd/>
              <a:tailEnd/>
            </a:ln>
          </p:spPr>
          <p:txBody>
            <a:bodyPr wrap="none" anchor="ctr"/>
            <a:lstStyle/>
            <a:p>
              <a:endParaRPr lang="en-US"/>
            </a:p>
          </p:txBody>
        </p:sp>
        <p:sp>
          <p:nvSpPr>
            <p:cNvPr id="50192" name="Text Box 70"/>
            <p:cNvSpPr txBox="1">
              <a:spLocks noChangeArrowheads="1"/>
            </p:cNvSpPr>
            <p:nvPr/>
          </p:nvSpPr>
          <p:spPr bwMode="auto">
            <a:xfrm flipH="1">
              <a:off x="3787"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50193" name="Text Box 73"/>
            <p:cNvSpPr txBox="1">
              <a:spLocks noChangeArrowheads="1"/>
            </p:cNvSpPr>
            <p:nvPr/>
          </p:nvSpPr>
          <p:spPr bwMode="auto">
            <a:xfrm flipH="1">
              <a:off x="4371"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50194" name="Line 43"/>
            <p:cNvSpPr>
              <a:spLocks noChangeShapeType="1"/>
            </p:cNvSpPr>
            <p:nvPr/>
          </p:nvSpPr>
          <p:spPr bwMode="auto">
            <a:xfrm flipH="1">
              <a:off x="1925" y="2366"/>
              <a:ext cx="0" cy="384"/>
            </a:xfrm>
            <a:prstGeom prst="line">
              <a:avLst/>
            </a:prstGeom>
            <a:noFill/>
            <a:ln w="9525">
              <a:solidFill>
                <a:schemeClr val="tx1"/>
              </a:solidFill>
              <a:round/>
              <a:headEnd/>
              <a:tailEnd/>
            </a:ln>
          </p:spPr>
          <p:txBody>
            <a:bodyPr wrap="none" anchor="ctr"/>
            <a:lstStyle/>
            <a:p>
              <a:endParaRPr lang="en-US"/>
            </a:p>
          </p:txBody>
        </p:sp>
        <p:sp>
          <p:nvSpPr>
            <p:cNvPr id="50195" name="Text Box 64"/>
            <p:cNvSpPr txBox="1">
              <a:spLocks noChangeArrowheads="1"/>
            </p:cNvSpPr>
            <p:nvPr/>
          </p:nvSpPr>
          <p:spPr bwMode="auto">
            <a:xfrm flipH="1">
              <a:off x="186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
          <p:nvSpPr>
            <p:cNvPr id="50196" name="Text Box 39"/>
            <p:cNvSpPr txBox="1">
              <a:spLocks noChangeArrowheads="1"/>
            </p:cNvSpPr>
            <p:nvPr/>
          </p:nvSpPr>
          <p:spPr bwMode="auto">
            <a:xfrm flipH="1">
              <a:off x="2185" y="243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46213" y="369888"/>
            <a:ext cx="11583987" cy="768350"/>
          </a:xfrm>
        </p:spPr>
        <p:txBody>
          <a:bodyPr>
            <a:normAutofit fontScale="90000"/>
          </a:bodyPr>
          <a:lstStyle/>
          <a:p>
            <a:pPr eaLnBrk="1" hangingPunct="1"/>
            <a:r>
              <a:rPr lang="en-US"/>
              <a:t>Priority Scheduling</a:t>
            </a:r>
          </a:p>
        </p:txBody>
      </p:sp>
      <p:sp>
        <p:nvSpPr>
          <p:cNvPr id="52227" name="Rectangle 3"/>
          <p:cNvSpPr>
            <a:spLocks noGrp="1" noChangeArrowheads="1"/>
          </p:cNvSpPr>
          <p:nvPr>
            <p:ph idx="1"/>
          </p:nvPr>
        </p:nvSpPr>
        <p:spPr>
          <a:xfrm>
            <a:off x="1209675" y="1644650"/>
            <a:ext cx="11571288" cy="6040438"/>
          </a:xfrm>
        </p:spPr>
        <p:txBody>
          <a:bodyPr>
            <a:normAutofit lnSpcReduction="10000"/>
          </a:bodyPr>
          <a:lstStyle/>
          <a:p>
            <a:r>
              <a:rPr lang="en-US"/>
              <a:t>A priority number (integer) is associated with each process</a:t>
            </a:r>
          </a:p>
          <a:p>
            <a:endParaRPr lang="en-US" sz="1100"/>
          </a:p>
          <a:p>
            <a:r>
              <a:rPr lang="en-US"/>
              <a:t>The CPU is allocated to the process with the highest priority (smallest integer </a:t>
            </a:r>
            <a:r>
              <a:rPr lang="en-US">
                <a:sym typeface="Symbol" charset="2"/>
              </a:rPr>
              <a:t> highest priority)</a:t>
            </a:r>
          </a:p>
          <a:p>
            <a:pPr lvl="1"/>
            <a:r>
              <a:rPr lang="en-US"/>
              <a:t>Preemptive</a:t>
            </a:r>
          </a:p>
          <a:p>
            <a:pPr lvl="1"/>
            <a:r>
              <a:rPr lang="en-US"/>
              <a:t>Nonpreemptive</a:t>
            </a:r>
          </a:p>
          <a:p>
            <a:pPr lvl="1"/>
            <a:endParaRPr lang="en-US" sz="1100"/>
          </a:p>
          <a:p>
            <a:r>
              <a:rPr lang="en-US"/>
              <a:t>SJF is priority scheduling where priority is the inverse of predicted next CPU burst time</a:t>
            </a:r>
          </a:p>
          <a:p>
            <a:endParaRPr lang="en-US" sz="1100"/>
          </a:p>
          <a:p>
            <a:r>
              <a:rPr lang="en-US"/>
              <a:t>Problem </a:t>
            </a:r>
            <a:r>
              <a:rPr lang="en-US">
                <a:sym typeface="Symbol" charset="2"/>
              </a:rPr>
              <a:t> </a:t>
            </a:r>
            <a:r>
              <a:rPr lang="en-US" b="1">
                <a:sym typeface="Symbol" charset="2"/>
              </a:rPr>
              <a:t>Starvation </a:t>
            </a:r>
            <a:r>
              <a:rPr lang="en-US">
                <a:sym typeface="Symbol" charset="2"/>
              </a:rPr>
              <a:t>– low priority processes may never execute</a:t>
            </a:r>
          </a:p>
          <a:p>
            <a:endParaRPr lang="en-US" sz="1100">
              <a:sym typeface="Symbol" charset="2"/>
            </a:endParaRPr>
          </a:p>
          <a:p>
            <a:r>
              <a:rPr lang="en-US">
                <a:sym typeface="Symbol" charset="2"/>
              </a:rPr>
              <a:t>Solution  </a:t>
            </a:r>
            <a:r>
              <a:rPr lang="en-US" b="1">
                <a:sym typeface="Symbol" charset="2"/>
              </a:rPr>
              <a:t>Aging </a:t>
            </a:r>
            <a:r>
              <a:rPr lang="en-US">
                <a:sym typeface="Symbol" charset="2"/>
              </a:rPr>
              <a:t>– as time progresses increase the priority of the process</a:t>
            </a:r>
          </a:p>
          <a:p>
            <a:pPr>
              <a:buFont typeface="Monotype Sorts" charset="2"/>
              <a:buNone/>
            </a:pPr>
            <a:endParaRPr lang="en-US">
              <a:sym typeface="Symbol"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09788" y="369888"/>
            <a:ext cx="10920412" cy="768350"/>
          </a:xfrm>
        </p:spPr>
        <p:txBody>
          <a:bodyPr/>
          <a:lstStyle/>
          <a:p>
            <a:pPr eaLnBrk="1" hangingPunct="1"/>
            <a:r>
              <a:rPr lang="en-US" sz="4000"/>
              <a:t>Example of Priority Scheduling</a:t>
            </a:r>
          </a:p>
        </p:txBody>
      </p:sp>
      <p:sp>
        <p:nvSpPr>
          <p:cNvPr id="54275" name="Rectangle 36"/>
          <p:cNvSpPr>
            <a:spLocks noGrp="1" noChangeArrowheads="1"/>
          </p:cNvSpPr>
          <p:nvPr>
            <p:ph idx="1"/>
          </p:nvPr>
        </p:nvSpPr>
        <p:spPr>
          <a:xfrm>
            <a:off x="778383" y="1336887"/>
            <a:ext cx="11830050" cy="5801784"/>
          </a:xfrm>
          <a:noFill/>
        </p:spPr>
        <p:txBody>
          <a:bodyPr>
            <a:normAutofit fontScale="85000" lnSpcReduction="20000"/>
          </a:bodyPr>
          <a:lstStyle/>
          <a:p>
            <a:pPr>
              <a:buFont typeface="Monotype Sorts" charset="2"/>
              <a:buNone/>
              <a:tabLst>
                <a:tab pos="2289175" algn="ctr"/>
                <a:tab pos="4648200" algn="ctr"/>
                <a:tab pos="7346950" algn="ctr"/>
              </a:tabLst>
            </a:pPr>
            <a:r>
              <a:rPr lang="en-US" dirty="0"/>
              <a:t>		         </a:t>
            </a:r>
            <a:r>
              <a:rPr lang="en-US" u="sng" dirty="0" err="1"/>
              <a:t>Process</a:t>
            </a:r>
            <a:r>
              <a:rPr lang="en-US" u="sng" dirty="0" err="1">
                <a:solidFill>
                  <a:schemeClr val="bg1"/>
                </a:solidFill>
              </a:rPr>
              <a:t>A</a:t>
            </a:r>
            <a:r>
              <a:rPr lang="en-US" u="sng" dirty="0">
                <a:solidFill>
                  <a:schemeClr val="bg1"/>
                </a:solidFill>
              </a:rPr>
              <a:t>	</a:t>
            </a:r>
            <a:r>
              <a:rPr lang="en-US" u="sng" dirty="0" err="1">
                <a:solidFill>
                  <a:schemeClr val="bg1"/>
                </a:solidFill>
              </a:rPr>
              <a:t>arri</a:t>
            </a:r>
            <a:r>
              <a:rPr lang="en-US" u="sng" dirty="0">
                <a:solidFill>
                  <a:schemeClr val="bg1"/>
                </a:solidFill>
              </a:rPr>
              <a:t> </a:t>
            </a:r>
            <a:r>
              <a:rPr lang="en-US" u="sng" dirty="0"/>
              <a:t>Burst </a:t>
            </a:r>
            <a:r>
              <a:rPr lang="en-US" u="sng" dirty="0" err="1"/>
              <a:t>Time</a:t>
            </a:r>
            <a:r>
              <a:rPr lang="en-US" u="sng" dirty="0" err="1">
                <a:solidFill>
                  <a:schemeClr val="bg1"/>
                </a:solidFill>
              </a:rPr>
              <a:t>T</a:t>
            </a:r>
            <a:r>
              <a:rPr lang="en-US" dirty="0"/>
              <a:t>	</a:t>
            </a:r>
            <a:r>
              <a:rPr lang="en-US" u="sng" dirty="0"/>
              <a:t>Priority</a:t>
            </a:r>
            <a:endParaRPr lang="en-US" dirty="0"/>
          </a:p>
          <a:p>
            <a:pPr>
              <a:buFont typeface="Monotype Sorts" charset="2"/>
              <a:buNone/>
              <a:tabLst>
                <a:tab pos="2289175" algn="ctr"/>
                <a:tab pos="4648200" algn="ctr"/>
                <a:tab pos="7346950" algn="ctr"/>
              </a:tabLst>
            </a:pPr>
            <a:r>
              <a:rPr lang="en-US" dirty="0"/>
              <a:t>		 </a:t>
            </a:r>
            <a:r>
              <a:rPr lang="en-US" i="1" dirty="0"/>
              <a:t>P</a:t>
            </a:r>
            <a:r>
              <a:rPr lang="en-US" i="1" baseline="-25000" dirty="0"/>
              <a:t>1</a:t>
            </a:r>
            <a:r>
              <a:rPr lang="en-US" dirty="0"/>
              <a:t>	1</a:t>
            </a:r>
            <a:r>
              <a:rPr lang="en-US" dirty="0">
                <a:solidFill>
                  <a:srgbClr val="000000"/>
                </a:solidFill>
              </a:rPr>
              <a:t>0</a:t>
            </a:r>
            <a:r>
              <a:rPr lang="en-US" dirty="0"/>
              <a:t>	3</a:t>
            </a:r>
          </a:p>
          <a:p>
            <a:pPr>
              <a:buFont typeface="Monotype Sorts" charset="2"/>
              <a:buNone/>
              <a:tabLst>
                <a:tab pos="2289175" algn="ctr"/>
                <a:tab pos="4648200" algn="ctr"/>
                <a:tab pos="7346950" algn="ctr"/>
              </a:tabLst>
            </a:pPr>
            <a:r>
              <a:rPr lang="en-US" dirty="0"/>
              <a:t>		 </a:t>
            </a:r>
            <a:r>
              <a:rPr lang="en-US" i="1" dirty="0"/>
              <a:t>P</a:t>
            </a:r>
            <a:r>
              <a:rPr lang="en-US" i="1" baseline="-25000" dirty="0"/>
              <a:t>2 	</a:t>
            </a:r>
            <a:r>
              <a:rPr lang="en-US" dirty="0">
                <a:solidFill>
                  <a:srgbClr val="000000"/>
                </a:solidFill>
              </a:rPr>
              <a:t>1</a:t>
            </a:r>
            <a:r>
              <a:rPr lang="en-US" dirty="0"/>
              <a:t>	1</a:t>
            </a:r>
          </a:p>
          <a:p>
            <a:pPr>
              <a:buFont typeface="Monotype Sorts" charset="2"/>
              <a:buNone/>
              <a:tabLst>
                <a:tab pos="2289175" algn="ctr"/>
                <a:tab pos="4648200" algn="ctr"/>
                <a:tab pos="7346950" algn="ctr"/>
              </a:tabLst>
            </a:pPr>
            <a:r>
              <a:rPr lang="en-US" dirty="0"/>
              <a:t>		 </a:t>
            </a:r>
            <a:r>
              <a:rPr lang="en-US" i="1" dirty="0"/>
              <a:t>P</a:t>
            </a:r>
            <a:r>
              <a:rPr lang="en-US" i="1" baseline="-25000" dirty="0"/>
              <a:t>3</a:t>
            </a:r>
            <a:r>
              <a:rPr lang="en-US" dirty="0"/>
              <a:t>	</a:t>
            </a:r>
            <a:r>
              <a:rPr lang="en-US" dirty="0">
                <a:solidFill>
                  <a:srgbClr val="000000"/>
                </a:solidFill>
              </a:rPr>
              <a:t>2</a:t>
            </a:r>
            <a:r>
              <a:rPr lang="en-US" dirty="0"/>
              <a:t>	4</a:t>
            </a:r>
          </a:p>
          <a:p>
            <a:pPr>
              <a:buFont typeface="Monotype Sorts" charset="2"/>
              <a:buNone/>
              <a:tabLst>
                <a:tab pos="2289175" algn="ctr"/>
                <a:tab pos="4648200" algn="ctr"/>
                <a:tab pos="7346950" algn="ctr"/>
              </a:tabLst>
            </a:pPr>
            <a:r>
              <a:rPr lang="en-US" dirty="0"/>
              <a:t>		 </a:t>
            </a:r>
            <a:r>
              <a:rPr lang="en-US" i="1" dirty="0"/>
              <a:t>P</a:t>
            </a:r>
            <a:r>
              <a:rPr lang="en-US" i="1" baseline="-25000" dirty="0"/>
              <a:t>4</a:t>
            </a:r>
            <a:r>
              <a:rPr lang="en-US" dirty="0"/>
              <a:t>	</a:t>
            </a:r>
            <a:r>
              <a:rPr lang="en-US" dirty="0">
                <a:solidFill>
                  <a:srgbClr val="000000"/>
                </a:solidFill>
              </a:rPr>
              <a:t>1</a:t>
            </a:r>
            <a:r>
              <a:rPr lang="en-US" dirty="0"/>
              <a:t>	5</a:t>
            </a:r>
          </a:p>
          <a:p>
            <a:pPr>
              <a:buFont typeface="Monotype Sorts" charset="2"/>
              <a:buNone/>
              <a:tabLst>
                <a:tab pos="2289175" algn="ctr"/>
                <a:tab pos="4648200" algn="ctr"/>
                <a:tab pos="7346950" algn="ctr"/>
              </a:tabLst>
            </a:pPr>
            <a:r>
              <a:rPr lang="en-US" dirty="0"/>
              <a:t>		</a:t>
            </a:r>
            <a:r>
              <a:rPr lang="en-US" i="1" dirty="0"/>
              <a:t>P</a:t>
            </a:r>
            <a:r>
              <a:rPr lang="en-US" i="1" baseline="-25000" dirty="0"/>
              <a:t>5	</a:t>
            </a:r>
            <a:r>
              <a:rPr lang="en-US" dirty="0"/>
              <a:t>5	2</a:t>
            </a:r>
            <a:endParaRPr lang="en-US" baseline="-25000" dirty="0"/>
          </a:p>
          <a:p>
            <a:pPr>
              <a:tabLst>
                <a:tab pos="2289175" algn="ctr"/>
                <a:tab pos="4648200" algn="ctr"/>
                <a:tab pos="7346950" algn="ctr"/>
              </a:tabLst>
            </a:pPr>
            <a:r>
              <a:rPr lang="en-US" dirty="0"/>
              <a:t>Priority scheduling Gantt Chart</a:t>
            </a:r>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r>
              <a:rPr lang="en-US" dirty="0"/>
              <a:t>Average waiting time = 8.2 </a:t>
            </a:r>
            <a:r>
              <a:rPr lang="en-US" dirty="0" err="1"/>
              <a:t>msec</a:t>
            </a:r>
            <a:endParaRPr lang="en-US" i="1" baseline="-25000" dirty="0"/>
          </a:p>
        </p:txBody>
      </p:sp>
      <p:grpSp>
        <p:nvGrpSpPr>
          <p:cNvPr id="54276" name="Group 74"/>
          <p:cNvGrpSpPr>
            <a:grpSpLocks/>
          </p:cNvGrpSpPr>
          <p:nvPr/>
        </p:nvGrpSpPr>
        <p:grpSpPr bwMode="auto">
          <a:xfrm>
            <a:off x="1966913" y="4392613"/>
            <a:ext cx="7558087" cy="1384300"/>
            <a:chOff x="901" y="2366"/>
            <a:chExt cx="3174" cy="654"/>
          </a:xfrm>
        </p:grpSpPr>
        <p:sp>
          <p:nvSpPr>
            <p:cNvPr id="54277" name="Rectangle 37"/>
            <p:cNvSpPr>
              <a:spLocks noChangeArrowheads="1"/>
            </p:cNvSpPr>
            <p:nvPr/>
          </p:nvSpPr>
          <p:spPr bwMode="auto">
            <a:xfrm flipH="1">
              <a:off x="960" y="2373"/>
              <a:ext cx="302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4278"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54279" name="Text Box 39"/>
            <p:cNvSpPr txBox="1">
              <a:spLocks noChangeArrowheads="1"/>
            </p:cNvSpPr>
            <p:nvPr/>
          </p:nvSpPr>
          <p:spPr bwMode="auto">
            <a:xfrm flipH="1">
              <a:off x="3235"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54280" name="Text Box 40"/>
            <p:cNvSpPr txBox="1">
              <a:spLocks noChangeArrowheads="1"/>
            </p:cNvSpPr>
            <p:nvPr/>
          </p:nvSpPr>
          <p:spPr bwMode="auto">
            <a:xfrm flipH="1">
              <a:off x="1498"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5</a:t>
              </a:r>
              <a:endParaRPr lang="en-US">
                <a:latin typeface="Helvetica" charset="0"/>
              </a:endParaRPr>
            </a:p>
          </p:txBody>
        </p:sp>
        <p:sp>
          <p:nvSpPr>
            <p:cNvPr id="54281" name="Line 43"/>
            <p:cNvSpPr>
              <a:spLocks noChangeShapeType="1"/>
            </p:cNvSpPr>
            <p:nvPr/>
          </p:nvSpPr>
          <p:spPr bwMode="auto">
            <a:xfrm flipH="1">
              <a:off x="3174" y="2378"/>
              <a:ext cx="0" cy="384"/>
            </a:xfrm>
            <a:prstGeom prst="line">
              <a:avLst/>
            </a:prstGeom>
            <a:noFill/>
            <a:ln w="9525">
              <a:solidFill>
                <a:schemeClr val="tx1"/>
              </a:solidFill>
              <a:round/>
              <a:headEnd/>
              <a:tailEnd/>
            </a:ln>
          </p:spPr>
          <p:txBody>
            <a:bodyPr wrap="none" anchor="ctr"/>
            <a:lstStyle/>
            <a:p>
              <a:endParaRPr lang="en-US"/>
            </a:p>
          </p:txBody>
        </p:sp>
        <p:sp>
          <p:nvSpPr>
            <p:cNvPr id="54282" name="Text Box 48"/>
            <p:cNvSpPr txBox="1">
              <a:spLocks noChangeArrowheads="1"/>
            </p:cNvSpPr>
            <p:nvPr/>
          </p:nvSpPr>
          <p:spPr bwMode="auto">
            <a:xfrm flipH="1">
              <a:off x="1244" y="2845"/>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54283" name="Text Box 49"/>
            <p:cNvSpPr txBox="1">
              <a:spLocks noChangeArrowheads="1"/>
            </p:cNvSpPr>
            <p:nvPr/>
          </p:nvSpPr>
          <p:spPr bwMode="auto">
            <a:xfrm flipH="1">
              <a:off x="3580"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18</a:t>
              </a:r>
            </a:p>
          </p:txBody>
        </p:sp>
        <p:sp>
          <p:nvSpPr>
            <p:cNvPr id="54284" name="Text Box 50"/>
            <p:cNvSpPr txBox="1">
              <a:spLocks noChangeArrowheads="1"/>
            </p:cNvSpPr>
            <p:nvPr/>
          </p:nvSpPr>
          <p:spPr bwMode="auto">
            <a:xfrm flipH="1">
              <a:off x="90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4285" name="Line 52"/>
            <p:cNvSpPr>
              <a:spLocks noChangeShapeType="1"/>
            </p:cNvSpPr>
            <p:nvPr/>
          </p:nvSpPr>
          <p:spPr bwMode="auto">
            <a:xfrm flipH="1">
              <a:off x="3683" y="2373"/>
              <a:ext cx="0" cy="384"/>
            </a:xfrm>
            <a:prstGeom prst="line">
              <a:avLst/>
            </a:prstGeom>
            <a:noFill/>
            <a:ln w="9525">
              <a:solidFill>
                <a:schemeClr val="tx1"/>
              </a:solidFill>
              <a:round/>
              <a:headEnd/>
              <a:tailEnd/>
            </a:ln>
          </p:spPr>
          <p:txBody>
            <a:bodyPr wrap="none" anchor="ctr"/>
            <a:lstStyle/>
            <a:p>
              <a:endParaRPr lang="en-US"/>
            </a:p>
          </p:txBody>
        </p:sp>
        <p:sp>
          <p:nvSpPr>
            <p:cNvPr id="54286" name="Text Box 64"/>
            <p:cNvSpPr txBox="1">
              <a:spLocks noChangeArrowheads="1"/>
            </p:cNvSpPr>
            <p:nvPr/>
          </p:nvSpPr>
          <p:spPr bwMode="auto">
            <a:xfrm flipH="1">
              <a:off x="3089" y="2845"/>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16</a:t>
              </a:r>
            </a:p>
          </p:txBody>
        </p:sp>
        <p:sp>
          <p:nvSpPr>
            <p:cNvPr id="54287" name="Line 69"/>
            <p:cNvSpPr>
              <a:spLocks noChangeShapeType="1"/>
            </p:cNvSpPr>
            <p:nvPr/>
          </p:nvSpPr>
          <p:spPr bwMode="auto">
            <a:xfrm flipH="1">
              <a:off x="1313" y="2374"/>
              <a:ext cx="5" cy="399"/>
            </a:xfrm>
            <a:prstGeom prst="line">
              <a:avLst/>
            </a:prstGeom>
            <a:noFill/>
            <a:ln w="9525">
              <a:solidFill>
                <a:schemeClr val="tx1"/>
              </a:solidFill>
              <a:round/>
              <a:headEnd/>
              <a:tailEnd/>
            </a:ln>
          </p:spPr>
          <p:txBody>
            <a:bodyPr wrap="none" anchor="ctr"/>
            <a:lstStyle/>
            <a:p>
              <a:endParaRPr lang="en-US"/>
            </a:p>
          </p:txBody>
        </p:sp>
        <p:sp>
          <p:nvSpPr>
            <p:cNvPr id="54288" name="Text Box 70"/>
            <p:cNvSpPr txBox="1">
              <a:spLocks noChangeArrowheads="1"/>
            </p:cNvSpPr>
            <p:nvPr/>
          </p:nvSpPr>
          <p:spPr bwMode="auto">
            <a:xfrm flipH="1">
              <a:off x="3722"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sp>
          <p:nvSpPr>
            <p:cNvPr id="54289" name="Text Box 73"/>
            <p:cNvSpPr txBox="1">
              <a:spLocks noChangeArrowheads="1"/>
            </p:cNvSpPr>
            <p:nvPr/>
          </p:nvSpPr>
          <p:spPr bwMode="auto">
            <a:xfrm flipH="1">
              <a:off x="3890"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19</a:t>
              </a:r>
            </a:p>
          </p:txBody>
        </p:sp>
        <p:sp>
          <p:nvSpPr>
            <p:cNvPr id="54290" name="Line 43"/>
            <p:cNvSpPr>
              <a:spLocks noChangeShapeType="1"/>
            </p:cNvSpPr>
            <p:nvPr/>
          </p:nvSpPr>
          <p:spPr bwMode="auto">
            <a:xfrm flipH="1">
              <a:off x="1925" y="2366"/>
              <a:ext cx="0" cy="384"/>
            </a:xfrm>
            <a:prstGeom prst="line">
              <a:avLst/>
            </a:prstGeom>
            <a:noFill/>
            <a:ln w="9525">
              <a:solidFill>
                <a:schemeClr val="tx1"/>
              </a:solidFill>
              <a:round/>
              <a:headEnd/>
              <a:tailEnd/>
            </a:ln>
          </p:spPr>
          <p:txBody>
            <a:bodyPr wrap="none" anchor="ctr"/>
            <a:lstStyle/>
            <a:p>
              <a:endParaRPr lang="en-US"/>
            </a:p>
          </p:txBody>
        </p:sp>
        <p:sp>
          <p:nvSpPr>
            <p:cNvPr id="54291" name="Text Box 64"/>
            <p:cNvSpPr txBox="1">
              <a:spLocks noChangeArrowheads="1"/>
            </p:cNvSpPr>
            <p:nvPr/>
          </p:nvSpPr>
          <p:spPr bwMode="auto">
            <a:xfrm flipH="1">
              <a:off x="186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6</a:t>
              </a:r>
            </a:p>
          </p:txBody>
        </p:sp>
        <p:sp>
          <p:nvSpPr>
            <p:cNvPr id="54292" name="Text Box 39"/>
            <p:cNvSpPr txBox="1">
              <a:spLocks noChangeArrowheads="1"/>
            </p:cNvSpPr>
            <p:nvPr/>
          </p:nvSpPr>
          <p:spPr bwMode="auto">
            <a:xfrm flipH="1">
              <a:off x="2569" y="243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Round Robin (RR)</a:t>
            </a:r>
          </a:p>
        </p:txBody>
      </p:sp>
      <p:sp>
        <p:nvSpPr>
          <p:cNvPr id="56323" name="Rectangle 3"/>
          <p:cNvSpPr>
            <a:spLocks noGrp="1" noChangeArrowheads="1"/>
          </p:cNvSpPr>
          <p:nvPr>
            <p:ph idx="1"/>
          </p:nvPr>
        </p:nvSpPr>
        <p:spPr>
          <a:xfrm>
            <a:off x="1219200" y="1862138"/>
            <a:ext cx="11553825" cy="5978525"/>
          </a:xfrm>
        </p:spPr>
        <p:txBody>
          <a:bodyPr/>
          <a:lstStyle/>
          <a:p>
            <a:r>
              <a:rPr lang="en-US"/>
              <a:t>Each process gets a small unit of CPU time (</a:t>
            </a:r>
            <a:r>
              <a:rPr lang="en-US" b="1"/>
              <a:t>time quantum </a:t>
            </a:r>
            <a:r>
              <a:rPr lang="en-US"/>
              <a:t>q), usually 10-100 milliseconds.  After this time has elapsed, the process is preempted and added to the end of the ready queue.</a:t>
            </a:r>
          </a:p>
          <a:p>
            <a:r>
              <a:rPr lang="en-US"/>
              <a:t>If there are </a:t>
            </a:r>
            <a:r>
              <a:rPr lang="en-US" i="1"/>
              <a:t>n</a:t>
            </a:r>
            <a:r>
              <a:rPr lang="en-US"/>
              <a:t> processes in the ready queue and the time quantum is </a:t>
            </a:r>
            <a:r>
              <a:rPr lang="en-US" i="1"/>
              <a:t>q</a:t>
            </a:r>
            <a:r>
              <a:rPr lang="en-US"/>
              <a:t>, then each process gets 1/</a:t>
            </a:r>
            <a:r>
              <a:rPr lang="en-US" i="1"/>
              <a:t>n</a:t>
            </a:r>
            <a:r>
              <a:rPr lang="en-US"/>
              <a:t> of the CPU time in chunks of at most </a:t>
            </a:r>
            <a:r>
              <a:rPr lang="en-US" i="1"/>
              <a:t>q</a:t>
            </a:r>
            <a:r>
              <a:rPr lang="en-US"/>
              <a:t> time units at once.  No process waits more than (</a:t>
            </a:r>
            <a:r>
              <a:rPr lang="en-US" i="1"/>
              <a:t>n</a:t>
            </a:r>
            <a:r>
              <a:rPr lang="en-US"/>
              <a:t>-1)</a:t>
            </a:r>
            <a:r>
              <a:rPr lang="en-US" i="1"/>
              <a:t>q </a:t>
            </a:r>
            <a:r>
              <a:rPr lang="en-US"/>
              <a:t>time units.</a:t>
            </a:r>
          </a:p>
          <a:p>
            <a:r>
              <a:rPr lang="en-US"/>
              <a:t>Timer interrupts every quantum to schedule next process</a:t>
            </a:r>
          </a:p>
          <a:p>
            <a:r>
              <a:rPr lang="en-US"/>
              <a:t>Performance</a:t>
            </a:r>
          </a:p>
          <a:p>
            <a:pPr lvl="1"/>
            <a:r>
              <a:rPr lang="en-US" i="1"/>
              <a:t>q</a:t>
            </a:r>
            <a:r>
              <a:rPr lang="en-US"/>
              <a:t> large </a:t>
            </a:r>
            <a:r>
              <a:rPr lang="en-US">
                <a:sym typeface="Symbol" charset="2"/>
              </a:rPr>
              <a:t> FIFO</a:t>
            </a:r>
          </a:p>
          <a:p>
            <a:pPr lvl="1"/>
            <a:r>
              <a:rPr lang="en-US" i="1">
                <a:sym typeface="Symbol" charset="2"/>
              </a:rPr>
              <a:t>q </a:t>
            </a:r>
            <a:r>
              <a:rPr lang="en-US">
                <a:sym typeface="Symbol" charset="2"/>
              </a:rPr>
              <a:t>small  </a:t>
            </a:r>
            <a:r>
              <a:rPr lang="en-US" i="1">
                <a:sym typeface="Symbol" charset="2"/>
              </a:rPr>
              <a:t>q </a:t>
            </a:r>
            <a:r>
              <a:rPr lang="en-US">
                <a:sym typeface="Symbol" charset="2"/>
              </a:rPr>
              <a:t>must be large with respect to context switch, otherwise overhead is too high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71600" y="25400"/>
            <a:ext cx="12082463" cy="1125538"/>
          </a:xfrm>
        </p:spPr>
        <p:txBody>
          <a:bodyPr/>
          <a:lstStyle/>
          <a:p>
            <a:pPr eaLnBrk="1" hangingPunct="1"/>
            <a:r>
              <a:rPr lang="en-US"/>
              <a:t>Example of RR with Time Quantum = 4</a:t>
            </a:r>
          </a:p>
        </p:txBody>
      </p:sp>
      <p:sp>
        <p:nvSpPr>
          <p:cNvPr id="58371" name="Rectangle 3"/>
          <p:cNvSpPr>
            <a:spLocks noGrp="1" noChangeArrowheads="1"/>
          </p:cNvSpPr>
          <p:nvPr>
            <p:ph idx="1"/>
          </p:nvPr>
        </p:nvSpPr>
        <p:spPr>
          <a:xfrm>
            <a:off x="1241425" y="2014538"/>
            <a:ext cx="11026775" cy="5978525"/>
          </a:xfrm>
        </p:spPr>
        <p:txBody>
          <a:bodyPr>
            <a:normAutofit fontScale="92500" lnSpcReduction="20000"/>
          </a:bodyPr>
          <a:lstStyle/>
          <a:p>
            <a:pPr>
              <a:lnSpc>
                <a:spcPct val="90000"/>
              </a:lnSpc>
              <a:buFont typeface="Monotype Sorts" charset="2"/>
              <a:buNone/>
              <a:tabLst>
                <a:tab pos="3173413" algn="ctr"/>
                <a:tab pos="5708650" algn="ctr"/>
              </a:tabLst>
            </a:pPr>
            <a:r>
              <a:rPr lang="en-US"/>
              <a:t>		</a:t>
            </a:r>
            <a:r>
              <a:rPr lang="en-US" u="sng"/>
              <a:t>Process</a:t>
            </a:r>
            <a:r>
              <a:rPr lang="en-US"/>
              <a:t>	</a:t>
            </a:r>
            <a:r>
              <a:rPr lang="en-US" u="sng"/>
              <a:t>Burst Time</a:t>
            </a:r>
          </a:p>
          <a:p>
            <a:pPr>
              <a:lnSpc>
                <a:spcPct val="90000"/>
              </a:lnSpc>
              <a:buFont typeface="Monotype Sorts" charset="2"/>
              <a:buNone/>
              <a:tabLst>
                <a:tab pos="3173413" algn="ctr"/>
                <a:tab pos="5708650" algn="ctr"/>
              </a:tabLst>
            </a:pPr>
            <a:r>
              <a:rPr lang="en-US" i="1"/>
              <a:t>		P</a:t>
            </a:r>
            <a:r>
              <a:rPr lang="en-US" i="1" baseline="-25000"/>
              <a:t>1	</a:t>
            </a:r>
            <a:r>
              <a:rPr lang="en-US"/>
              <a:t>24</a:t>
            </a:r>
          </a:p>
          <a:p>
            <a:pPr>
              <a:lnSpc>
                <a:spcPct val="90000"/>
              </a:lnSpc>
              <a:buFont typeface="Monotype Sorts" charset="2"/>
              <a:buNone/>
              <a:tabLst>
                <a:tab pos="3173413" algn="ctr"/>
                <a:tab pos="5708650" algn="ctr"/>
              </a:tabLst>
            </a:pPr>
            <a:r>
              <a:rPr lang="en-US"/>
              <a:t>		 </a:t>
            </a:r>
            <a:r>
              <a:rPr lang="en-US" i="1"/>
              <a:t>P</a:t>
            </a:r>
            <a:r>
              <a:rPr lang="en-US" i="1" baseline="-25000"/>
              <a:t>2	 </a:t>
            </a:r>
            <a:r>
              <a:rPr lang="en-US"/>
              <a:t>3</a:t>
            </a:r>
          </a:p>
          <a:p>
            <a:pPr>
              <a:lnSpc>
                <a:spcPct val="90000"/>
              </a:lnSpc>
              <a:buFont typeface="Monotype Sorts" charset="2"/>
              <a:buNone/>
              <a:tabLst>
                <a:tab pos="3173413" algn="ctr"/>
                <a:tab pos="5708650" algn="ctr"/>
              </a:tabLst>
            </a:pPr>
            <a:r>
              <a:rPr lang="en-US"/>
              <a:t>		 </a:t>
            </a:r>
            <a:r>
              <a:rPr lang="en-US" i="1"/>
              <a:t>P</a:t>
            </a:r>
            <a:r>
              <a:rPr lang="en-US" i="1" baseline="-25000"/>
              <a:t>3	</a:t>
            </a:r>
            <a:r>
              <a:rPr lang="en-US"/>
              <a:t>3</a:t>
            </a:r>
          </a:p>
          <a:p>
            <a:pPr>
              <a:lnSpc>
                <a:spcPct val="90000"/>
              </a:lnSpc>
              <a:buFont typeface="Monotype Sorts" charset="2"/>
              <a:buNone/>
              <a:tabLst>
                <a:tab pos="3173413" algn="ctr"/>
                <a:tab pos="5708650" algn="ctr"/>
              </a:tabLst>
            </a:pPr>
            <a:r>
              <a:rPr lang="en-US"/>
              <a:t>		</a:t>
            </a:r>
          </a:p>
          <a:p>
            <a:pPr>
              <a:lnSpc>
                <a:spcPct val="90000"/>
              </a:lnSpc>
              <a:tabLst>
                <a:tab pos="3173413" algn="ctr"/>
                <a:tab pos="5708650" algn="ctr"/>
              </a:tabLst>
            </a:pPr>
            <a:r>
              <a:rPr lang="en-US"/>
              <a:t>The Gantt chart is: </a:t>
            </a:r>
            <a:br>
              <a:rPr lang="en-US"/>
            </a:br>
            <a:br>
              <a:rPr lang="en-US"/>
            </a:br>
            <a:br>
              <a:rPr lang="en-US"/>
            </a:br>
            <a:br>
              <a:rPr lang="en-US"/>
            </a:br>
            <a:br>
              <a:rPr lang="en-US"/>
            </a:br>
            <a:br>
              <a:rPr lang="en-US"/>
            </a:br>
            <a:endParaRPr lang="en-US"/>
          </a:p>
          <a:p>
            <a:pPr>
              <a:lnSpc>
                <a:spcPct val="90000"/>
              </a:lnSpc>
              <a:tabLst>
                <a:tab pos="3173413" algn="ctr"/>
                <a:tab pos="5708650" algn="ctr"/>
              </a:tabLst>
            </a:pPr>
            <a:r>
              <a:rPr lang="en-US"/>
              <a:t>Typically, higher average turnaround than SJF, but better </a:t>
            </a:r>
            <a:r>
              <a:rPr lang="en-US" i="1"/>
              <a:t>response</a:t>
            </a:r>
          </a:p>
          <a:p>
            <a:pPr>
              <a:lnSpc>
                <a:spcPct val="90000"/>
              </a:lnSpc>
              <a:tabLst>
                <a:tab pos="3173413" algn="ctr"/>
                <a:tab pos="5708650" algn="ctr"/>
              </a:tabLst>
            </a:pPr>
            <a:r>
              <a:rPr lang="en-US"/>
              <a:t>q should be large compared to context switch time</a:t>
            </a:r>
          </a:p>
          <a:p>
            <a:pPr>
              <a:lnSpc>
                <a:spcPct val="90000"/>
              </a:lnSpc>
              <a:tabLst>
                <a:tab pos="3173413" algn="ctr"/>
                <a:tab pos="5708650" algn="ctr"/>
              </a:tabLst>
            </a:pPr>
            <a:r>
              <a:rPr lang="en-US"/>
              <a:t>q usually 10ms to 100ms, context switch &lt; 10 usec</a:t>
            </a:r>
          </a:p>
        </p:txBody>
      </p:sp>
      <p:grpSp>
        <p:nvGrpSpPr>
          <p:cNvPr id="58372" name="Group 27"/>
          <p:cNvGrpSpPr>
            <a:grpSpLocks/>
          </p:cNvGrpSpPr>
          <p:nvPr/>
        </p:nvGrpSpPr>
        <p:grpSpPr bwMode="auto">
          <a:xfrm>
            <a:off x="2266950" y="4298950"/>
            <a:ext cx="7027863" cy="1255713"/>
            <a:chOff x="1088" y="2640"/>
            <a:chExt cx="2951" cy="593"/>
          </a:xfrm>
        </p:grpSpPr>
        <p:grpSp>
          <p:nvGrpSpPr>
            <p:cNvPr id="58373" name="Group 14"/>
            <p:cNvGrpSpPr>
              <a:grpSpLocks/>
            </p:cNvGrpSpPr>
            <p:nvPr/>
          </p:nvGrpSpPr>
          <p:grpSpPr bwMode="auto">
            <a:xfrm>
              <a:off x="1152" y="2640"/>
              <a:ext cx="2842" cy="384"/>
              <a:chOff x="1152" y="2736"/>
              <a:chExt cx="2304" cy="288"/>
            </a:xfrm>
          </p:grpSpPr>
          <p:sp>
            <p:nvSpPr>
              <p:cNvPr id="58383"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endParaRPr lang="en-US">
                  <a:latin typeface="Helvetica" charset="0"/>
                </a:endParaRPr>
              </a:p>
            </p:txBody>
          </p:sp>
          <p:sp>
            <p:nvSpPr>
              <p:cNvPr id="58384"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2</a:t>
                </a:r>
              </a:p>
            </p:txBody>
          </p:sp>
          <p:sp>
            <p:nvSpPr>
              <p:cNvPr id="58385"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3</a:t>
                </a:r>
              </a:p>
            </p:txBody>
          </p:sp>
          <p:sp>
            <p:nvSpPr>
              <p:cNvPr id="58386"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7"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8"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9"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90"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grpSp>
        <p:sp>
          <p:nvSpPr>
            <p:cNvPr id="58374" name="Text Box 15"/>
            <p:cNvSpPr txBox="1">
              <a:spLocks noChangeArrowheads="1"/>
            </p:cNvSpPr>
            <p:nvPr/>
          </p:nvSpPr>
          <p:spPr bwMode="auto">
            <a:xfrm>
              <a:off x="1088" y="3052"/>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8375" name="Text Box 16"/>
            <p:cNvSpPr txBox="1">
              <a:spLocks noChangeArrowheads="1"/>
            </p:cNvSpPr>
            <p:nvPr/>
          </p:nvSpPr>
          <p:spPr bwMode="auto">
            <a:xfrm>
              <a:off x="1386" y="3059"/>
              <a:ext cx="197" cy="174"/>
            </a:xfrm>
            <a:prstGeom prst="rect">
              <a:avLst/>
            </a:prstGeom>
            <a:noFill/>
            <a:ln w="9525">
              <a:noFill/>
              <a:miter lim="800000"/>
              <a:headEnd/>
              <a:tailEnd/>
            </a:ln>
          </p:spPr>
          <p:txBody>
            <a:bodyPr anchor="ctr">
              <a:spAutoFit/>
            </a:bodyPr>
            <a:lstStyle/>
            <a:p>
              <a:pPr algn="ctr">
                <a:spcBef>
                  <a:spcPct val="50000"/>
                </a:spcBef>
              </a:pPr>
              <a:r>
                <a:rPr lang="en-US">
                  <a:latin typeface="Helvetica" charset="0"/>
                </a:rPr>
                <a:t>4</a:t>
              </a:r>
            </a:p>
          </p:txBody>
        </p:sp>
        <p:sp>
          <p:nvSpPr>
            <p:cNvPr id="58376" name="Text Box 17"/>
            <p:cNvSpPr txBox="1">
              <a:spLocks noChangeArrowheads="1"/>
            </p:cNvSpPr>
            <p:nvPr/>
          </p:nvSpPr>
          <p:spPr bwMode="auto">
            <a:xfrm>
              <a:off x="1803" y="3059"/>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7</a:t>
              </a:r>
            </a:p>
          </p:txBody>
        </p:sp>
        <p:sp>
          <p:nvSpPr>
            <p:cNvPr id="58377" name="Text Box 18"/>
            <p:cNvSpPr txBox="1">
              <a:spLocks noChangeArrowheads="1"/>
            </p:cNvSpPr>
            <p:nvPr/>
          </p:nvSpPr>
          <p:spPr bwMode="auto">
            <a:xfrm>
              <a:off x="211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58378" name="Text Box 19"/>
            <p:cNvSpPr txBox="1">
              <a:spLocks noChangeArrowheads="1"/>
            </p:cNvSpPr>
            <p:nvPr/>
          </p:nvSpPr>
          <p:spPr bwMode="auto">
            <a:xfrm>
              <a:off x="2502"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14</a:t>
              </a:r>
            </a:p>
          </p:txBody>
        </p:sp>
        <p:sp>
          <p:nvSpPr>
            <p:cNvPr id="58379" name="Text Box 20"/>
            <p:cNvSpPr txBox="1">
              <a:spLocks noChangeArrowheads="1"/>
            </p:cNvSpPr>
            <p:nvPr/>
          </p:nvSpPr>
          <p:spPr bwMode="auto">
            <a:xfrm>
              <a:off x="2838"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18</a:t>
              </a:r>
            </a:p>
          </p:txBody>
        </p:sp>
        <p:sp>
          <p:nvSpPr>
            <p:cNvPr id="58380" name="Text Box 21"/>
            <p:cNvSpPr txBox="1">
              <a:spLocks noChangeArrowheads="1"/>
            </p:cNvSpPr>
            <p:nvPr/>
          </p:nvSpPr>
          <p:spPr bwMode="auto">
            <a:xfrm>
              <a:off x="313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22</a:t>
              </a:r>
            </a:p>
          </p:txBody>
        </p:sp>
        <p:sp>
          <p:nvSpPr>
            <p:cNvPr id="58381" name="Text Box 22"/>
            <p:cNvSpPr txBox="1">
              <a:spLocks noChangeArrowheads="1"/>
            </p:cNvSpPr>
            <p:nvPr/>
          </p:nvSpPr>
          <p:spPr bwMode="auto">
            <a:xfrm>
              <a:off x="3518"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58382" name="Text Box 24"/>
            <p:cNvSpPr txBox="1">
              <a:spLocks noChangeArrowheads="1"/>
            </p:cNvSpPr>
            <p:nvPr/>
          </p:nvSpPr>
          <p:spPr bwMode="auto">
            <a:xfrm>
              <a:off x="385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38288" y="514350"/>
            <a:ext cx="11744325" cy="700088"/>
          </a:xfrm>
        </p:spPr>
        <p:txBody>
          <a:bodyPr/>
          <a:lstStyle/>
          <a:p>
            <a:pPr eaLnBrk="1" hangingPunct="1"/>
            <a:r>
              <a:rPr lang="en-US" sz="4400"/>
              <a:t>Time Quantum and Context Switch Time</a:t>
            </a:r>
          </a:p>
        </p:txBody>
      </p:sp>
      <p:pic>
        <p:nvPicPr>
          <p:cNvPr id="60419" name="Picture 7"/>
          <p:cNvPicPr>
            <a:picLocks noChangeAspect="1" noChangeArrowheads="1"/>
          </p:cNvPicPr>
          <p:nvPr/>
        </p:nvPicPr>
        <p:blipFill>
          <a:blip r:embed="rId3"/>
          <a:srcRect/>
          <a:stretch>
            <a:fillRect/>
          </a:stretch>
        </p:blipFill>
        <p:spPr bwMode="auto">
          <a:xfrm>
            <a:off x="1879600" y="2476500"/>
            <a:ext cx="10598150" cy="4191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t>Objectives</a:t>
            </a:r>
          </a:p>
        </p:txBody>
      </p:sp>
      <p:sp>
        <p:nvSpPr>
          <p:cNvPr id="19459" name="Content Placeholder 2"/>
          <p:cNvSpPr>
            <a:spLocks noGrp="1"/>
          </p:cNvSpPr>
          <p:nvPr>
            <p:ph idx="1"/>
          </p:nvPr>
        </p:nvSpPr>
        <p:spPr>
          <a:xfrm>
            <a:off x="1209675" y="1644650"/>
            <a:ext cx="11591925" cy="6040438"/>
          </a:xfrm>
        </p:spPr>
        <p:txBody>
          <a:bodyPr/>
          <a:lstStyle/>
          <a:p>
            <a:r>
              <a:rPr lang="en-US" sz="3200" dirty="0"/>
              <a:t>To introduce CPU scheduling, which is the basis for </a:t>
            </a:r>
            <a:r>
              <a:rPr lang="en-US" sz="3200" dirty="0" err="1"/>
              <a:t>multiprogrammed</a:t>
            </a:r>
            <a:r>
              <a:rPr lang="en-US" sz="3200" dirty="0"/>
              <a:t> operating systems</a:t>
            </a:r>
          </a:p>
          <a:p>
            <a:endParaRPr lang="en-US" sz="3200" dirty="0"/>
          </a:p>
          <a:p>
            <a:r>
              <a:rPr lang="en-US" sz="3200" dirty="0"/>
              <a:t>To describe various CPU-scheduling algorithms</a:t>
            </a:r>
          </a:p>
          <a:p>
            <a:endParaRPr lang="en-US" sz="3200" dirty="0"/>
          </a:p>
          <a:p>
            <a:r>
              <a:rPr lang="en-US" sz="3200" dirty="0"/>
              <a:t>To discuss evaluation criteria for selecting a CPU-scheduling algorithm for a particular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9938" y="636588"/>
            <a:ext cx="12803187" cy="609600"/>
          </a:xfrm>
        </p:spPr>
        <p:txBody>
          <a:bodyPr>
            <a:normAutofit fontScale="90000"/>
          </a:bodyPr>
          <a:lstStyle/>
          <a:p>
            <a:pPr eaLnBrk="1" hangingPunct="1"/>
            <a:r>
              <a:rPr lang="en-US" sz="3700"/>
              <a:t>Turnaround Time Varies With </a:t>
            </a:r>
            <a:br>
              <a:rPr lang="en-US" sz="3700"/>
            </a:br>
            <a:r>
              <a:rPr lang="en-US" sz="3700"/>
              <a:t>The Time Quantum</a:t>
            </a:r>
          </a:p>
        </p:txBody>
      </p:sp>
      <p:pic>
        <p:nvPicPr>
          <p:cNvPr id="62467" name="Picture 7"/>
          <p:cNvPicPr>
            <a:picLocks noChangeAspect="1" noChangeArrowheads="1"/>
          </p:cNvPicPr>
          <p:nvPr/>
        </p:nvPicPr>
        <p:blipFill>
          <a:blip r:embed="rId3"/>
          <a:srcRect/>
          <a:stretch>
            <a:fillRect/>
          </a:stretch>
        </p:blipFill>
        <p:spPr bwMode="auto">
          <a:xfrm>
            <a:off x="3127375" y="1839913"/>
            <a:ext cx="7507288" cy="5495925"/>
          </a:xfrm>
          <a:prstGeom prst="rect">
            <a:avLst/>
          </a:prstGeom>
          <a:noFill/>
          <a:ln w="9525">
            <a:noFill/>
            <a:miter lim="800000"/>
            <a:headEnd/>
            <a:tailEnd/>
          </a:ln>
        </p:spPr>
      </p:pic>
      <p:sp>
        <p:nvSpPr>
          <p:cNvPr id="62468" name="TextBox 3"/>
          <p:cNvSpPr txBox="1">
            <a:spLocks noChangeArrowheads="1"/>
          </p:cNvSpPr>
          <p:nvPr/>
        </p:nvSpPr>
        <p:spPr bwMode="auto">
          <a:xfrm>
            <a:off x="8905875" y="4992688"/>
            <a:ext cx="3470275" cy="685800"/>
          </a:xfrm>
          <a:prstGeom prst="rect">
            <a:avLst/>
          </a:prstGeom>
          <a:noFill/>
          <a:ln w="9525">
            <a:noFill/>
            <a:miter lim="800000"/>
            <a:headEnd/>
            <a:tailEnd/>
          </a:ln>
        </p:spPr>
        <p:txBody>
          <a:bodyPr lIns="130622" tIns="65311" rIns="130622" bIns="65311">
            <a:spAutoFit/>
          </a:bodyPr>
          <a:lstStyle/>
          <a:p>
            <a:r>
              <a:rPr lang="en-US"/>
              <a:t>80% of CPU bursts should be shorter than q</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460500" y="407988"/>
            <a:ext cx="11569700" cy="768350"/>
          </a:xfrm>
        </p:spPr>
        <p:txBody>
          <a:bodyPr>
            <a:normAutofit fontScale="90000"/>
          </a:bodyPr>
          <a:lstStyle/>
          <a:p>
            <a:pPr eaLnBrk="1" hangingPunct="1"/>
            <a:r>
              <a:rPr lang="en-US"/>
              <a:t>Multilevel Queue</a:t>
            </a:r>
          </a:p>
        </p:txBody>
      </p:sp>
      <p:sp>
        <p:nvSpPr>
          <p:cNvPr id="64515" name="Rectangle 3"/>
          <p:cNvSpPr>
            <a:spLocks noGrp="1" noChangeArrowheads="1"/>
          </p:cNvSpPr>
          <p:nvPr>
            <p:ph idx="1"/>
          </p:nvPr>
        </p:nvSpPr>
        <p:spPr>
          <a:xfrm>
            <a:off x="1209675" y="1644650"/>
            <a:ext cx="11615738" cy="6961188"/>
          </a:xfrm>
        </p:spPr>
        <p:txBody>
          <a:bodyPr/>
          <a:lstStyle/>
          <a:p>
            <a:r>
              <a:rPr lang="en-US" sz="2400" dirty="0"/>
              <a:t>Ready queue is partitioned into separate queues, </a:t>
            </a:r>
            <a:r>
              <a:rPr lang="en-US" sz="2400" dirty="0" err="1"/>
              <a:t>eg</a:t>
            </a:r>
            <a:r>
              <a:rPr lang="en-US" sz="2400" dirty="0"/>
              <a:t>:</a:t>
            </a:r>
          </a:p>
          <a:p>
            <a:pPr lvl="1"/>
            <a:r>
              <a:rPr lang="en-US" sz="2400" dirty="0"/>
              <a:t>foreground (interactive)</a:t>
            </a:r>
          </a:p>
          <a:p>
            <a:pPr lvl="1"/>
            <a:r>
              <a:rPr lang="en-US" sz="2400" dirty="0"/>
              <a:t>background (batch)</a:t>
            </a:r>
          </a:p>
          <a:p>
            <a:r>
              <a:rPr lang="en-US" sz="2400" dirty="0"/>
              <a:t>Process permanently in a given queue</a:t>
            </a:r>
          </a:p>
          <a:p>
            <a:pPr lvl="1"/>
            <a:endParaRPr lang="en-US" sz="1400" dirty="0"/>
          </a:p>
          <a:p>
            <a:r>
              <a:rPr lang="en-US" sz="2400" dirty="0"/>
              <a:t>Each queue has its own scheduling algorithm:</a:t>
            </a:r>
          </a:p>
          <a:p>
            <a:pPr lvl="1"/>
            <a:r>
              <a:rPr lang="en-US" sz="2400" dirty="0"/>
              <a:t>foreground – RR</a:t>
            </a:r>
          </a:p>
          <a:p>
            <a:pPr lvl="1"/>
            <a:r>
              <a:rPr lang="en-US" sz="2400" dirty="0"/>
              <a:t>background – FCFS</a:t>
            </a:r>
          </a:p>
          <a:p>
            <a:pPr lvl="1"/>
            <a:endParaRPr lang="en-US" sz="1400" dirty="0"/>
          </a:p>
          <a:p>
            <a:r>
              <a:rPr lang="en-US" sz="2400" dirty="0"/>
              <a:t>Scheduling must be done between the queues:</a:t>
            </a:r>
          </a:p>
          <a:p>
            <a:pPr lvl="1"/>
            <a:r>
              <a:rPr lang="en-US" sz="2400" dirty="0"/>
              <a:t>Fixed priority scheduling; (i.e., serve all from foreground then from background).  Possibility of starvation.</a:t>
            </a:r>
          </a:p>
          <a:p>
            <a:pPr lvl="1"/>
            <a:r>
              <a:rPr lang="en-US" sz="2400" dirty="0"/>
              <a:t>Time slice – each queue gets a certain amount of CPU time which it can schedule amongst its processes; i.e., 80% to foreground in RR</a:t>
            </a:r>
          </a:p>
          <a:p>
            <a:pPr lvl="1"/>
            <a:r>
              <a:rPr lang="en-US" sz="2400" dirty="0"/>
              <a:t>20% to background in FCFS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36713" y="369888"/>
            <a:ext cx="11393487" cy="768350"/>
          </a:xfrm>
        </p:spPr>
        <p:txBody>
          <a:bodyPr>
            <a:normAutofit fontScale="90000"/>
          </a:bodyPr>
          <a:lstStyle/>
          <a:p>
            <a:pPr eaLnBrk="1" hangingPunct="1"/>
            <a:r>
              <a:rPr lang="en-US"/>
              <a:t>Multilevel Queue Scheduling</a:t>
            </a:r>
          </a:p>
        </p:txBody>
      </p:sp>
      <p:pic>
        <p:nvPicPr>
          <p:cNvPr id="66563" name="Picture 4" descr="5"/>
          <p:cNvPicPr>
            <a:picLocks noChangeAspect="1" noChangeArrowheads="1"/>
          </p:cNvPicPr>
          <p:nvPr/>
        </p:nvPicPr>
        <p:blipFill>
          <a:blip r:embed="rId3"/>
          <a:srcRect/>
          <a:stretch>
            <a:fillRect/>
          </a:stretch>
        </p:blipFill>
        <p:spPr bwMode="auto">
          <a:xfrm>
            <a:off x="1243013" y="1566863"/>
            <a:ext cx="10691812" cy="62896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90600" y="369888"/>
            <a:ext cx="12039600" cy="768350"/>
          </a:xfrm>
        </p:spPr>
        <p:txBody>
          <a:bodyPr>
            <a:normAutofit fontScale="90000"/>
          </a:bodyPr>
          <a:lstStyle/>
          <a:p>
            <a:pPr eaLnBrk="1" hangingPunct="1"/>
            <a:r>
              <a:rPr lang="en-US"/>
              <a:t>Multilevel Feedback Queue</a:t>
            </a:r>
          </a:p>
        </p:txBody>
      </p:sp>
      <p:sp>
        <p:nvSpPr>
          <p:cNvPr id="68611" name="Rectangle 3"/>
          <p:cNvSpPr>
            <a:spLocks noGrp="1" noChangeArrowheads="1"/>
          </p:cNvSpPr>
          <p:nvPr>
            <p:ph idx="1"/>
          </p:nvPr>
        </p:nvSpPr>
        <p:spPr>
          <a:xfrm>
            <a:off x="1241425" y="1957388"/>
            <a:ext cx="11026775" cy="5978525"/>
          </a:xfrm>
        </p:spPr>
        <p:txBody>
          <a:bodyPr/>
          <a:lstStyle/>
          <a:p>
            <a:r>
              <a:rPr lang="en-US" sz="2800" dirty="0"/>
              <a:t>A process can move between the various queues; aging can be implemented this way</a:t>
            </a:r>
          </a:p>
          <a:p>
            <a:endParaRPr lang="en-US" sz="2800" dirty="0"/>
          </a:p>
          <a:p>
            <a:r>
              <a:rPr lang="en-US" sz="2800" dirty="0"/>
              <a:t>Multilevel-feedback-queue scheduler defined by the following parameters:</a:t>
            </a:r>
          </a:p>
          <a:p>
            <a:pPr lvl="1"/>
            <a:r>
              <a:rPr lang="en-US" sz="2800" dirty="0"/>
              <a:t>number of queues</a:t>
            </a:r>
          </a:p>
          <a:p>
            <a:pPr lvl="1"/>
            <a:r>
              <a:rPr lang="en-US" sz="2800" dirty="0"/>
              <a:t>scheduling algorithms for each queue</a:t>
            </a:r>
          </a:p>
          <a:p>
            <a:pPr lvl="1"/>
            <a:r>
              <a:rPr lang="en-US" sz="2800" dirty="0"/>
              <a:t>method used to determine when to upgrade a process</a:t>
            </a:r>
          </a:p>
          <a:p>
            <a:pPr lvl="1"/>
            <a:r>
              <a:rPr lang="en-US" sz="2800" dirty="0"/>
              <a:t>method used to determine when to demote a process</a:t>
            </a:r>
          </a:p>
          <a:p>
            <a:pPr lvl="1"/>
            <a:r>
              <a:rPr lang="en-US" sz="2800" dirty="0"/>
              <a:t>method used to determine which queue a process will enter when that process needs service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98625" y="0"/>
            <a:ext cx="11658600" cy="1125538"/>
          </a:xfrm>
        </p:spPr>
        <p:txBody>
          <a:bodyPr/>
          <a:lstStyle/>
          <a:p>
            <a:pPr eaLnBrk="1" hangingPunct="1"/>
            <a:r>
              <a:rPr lang="en-US"/>
              <a:t>Example of Multilevel Feedback Queue</a:t>
            </a:r>
          </a:p>
        </p:txBody>
      </p:sp>
      <p:sp>
        <p:nvSpPr>
          <p:cNvPr id="70659" name="Rectangle 3"/>
          <p:cNvSpPr>
            <a:spLocks noGrp="1" noChangeArrowheads="1"/>
          </p:cNvSpPr>
          <p:nvPr>
            <p:ph idx="1"/>
          </p:nvPr>
        </p:nvSpPr>
        <p:spPr>
          <a:xfrm>
            <a:off x="1209675" y="1644650"/>
            <a:ext cx="11410950" cy="6040438"/>
          </a:xfrm>
        </p:spPr>
        <p:txBody>
          <a:bodyPr/>
          <a:lstStyle/>
          <a:p>
            <a:r>
              <a:rPr lang="en-US" sz="2400" dirty="0"/>
              <a:t>Three queues: </a:t>
            </a:r>
          </a:p>
          <a:p>
            <a:pPr lvl="1"/>
            <a:r>
              <a:rPr lang="en-US" sz="2400" i="1" dirty="0"/>
              <a:t>Q</a:t>
            </a:r>
            <a:r>
              <a:rPr lang="en-US" sz="2400" baseline="-25000" dirty="0"/>
              <a:t>0</a:t>
            </a:r>
            <a:r>
              <a:rPr lang="en-US" sz="2400" dirty="0"/>
              <a:t> – RR with time quantum 8 milliseconds</a:t>
            </a:r>
          </a:p>
          <a:p>
            <a:pPr lvl="1"/>
            <a:r>
              <a:rPr lang="en-US" sz="2400" i="1" dirty="0"/>
              <a:t>Q</a:t>
            </a:r>
            <a:r>
              <a:rPr lang="en-US" sz="2400" baseline="-25000" dirty="0"/>
              <a:t>1</a:t>
            </a:r>
            <a:r>
              <a:rPr lang="en-US" sz="2400" dirty="0"/>
              <a:t> – RR time quantum 16 milliseconds</a:t>
            </a:r>
          </a:p>
          <a:p>
            <a:pPr lvl="1"/>
            <a:r>
              <a:rPr lang="en-US" sz="2400" i="1" dirty="0"/>
              <a:t>Q</a:t>
            </a:r>
            <a:r>
              <a:rPr lang="en-US" sz="2400" baseline="-25000" dirty="0"/>
              <a:t>2</a:t>
            </a:r>
            <a:r>
              <a:rPr lang="en-US" sz="2400" dirty="0"/>
              <a:t> – FCFS</a:t>
            </a:r>
          </a:p>
          <a:p>
            <a:pPr lvl="1"/>
            <a:endParaRPr lang="en-US" sz="2400" dirty="0"/>
          </a:p>
          <a:p>
            <a:r>
              <a:rPr lang="en-US" sz="2400" dirty="0"/>
              <a:t>Scheduling</a:t>
            </a:r>
          </a:p>
          <a:p>
            <a:pPr lvl="1"/>
            <a:r>
              <a:rPr lang="en-US" sz="2400" dirty="0"/>
              <a:t>A new job enters queue </a:t>
            </a:r>
            <a:r>
              <a:rPr lang="en-US" sz="2400" i="1" dirty="0"/>
              <a:t>Q</a:t>
            </a:r>
            <a:r>
              <a:rPr lang="en-US" sz="2400" i="1" baseline="-25000" dirty="0"/>
              <a:t>0</a:t>
            </a:r>
            <a:r>
              <a:rPr lang="en-US" sz="2400" i="1" dirty="0"/>
              <a:t> </a:t>
            </a:r>
            <a:r>
              <a:rPr lang="en-US" sz="2400" dirty="0"/>
              <a:t>which is served</a:t>
            </a:r>
            <a:r>
              <a:rPr lang="en-US" sz="2400" i="1" dirty="0"/>
              <a:t> </a:t>
            </a:r>
            <a:r>
              <a:rPr lang="en-US" sz="2400" dirty="0"/>
              <a:t>FCFS</a:t>
            </a:r>
          </a:p>
          <a:p>
            <a:pPr lvl="2"/>
            <a:r>
              <a:rPr lang="en-US" sz="2400" dirty="0"/>
              <a:t>When it gains CPU, job receives 8 milliseconds</a:t>
            </a:r>
          </a:p>
          <a:p>
            <a:pPr lvl="2"/>
            <a:r>
              <a:rPr lang="en-US" sz="2400" dirty="0"/>
              <a:t>If it does not finish in 8 milliseconds, job is moved to queue </a:t>
            </a:r>
            <a:r>
              <a:rPr lang="en-US" sz="2400" i="1" dirty="0"/>
              <a:t>Q</a:t>
            </a:r>
            <a:r>
              <a:rPr lang="en-US" sz="2400" baseline="-25000" dirty="0"/>
              <a:t>1</a:t>
            </a:r>
            <a:endParaRPr lang="en-US" sz="2400" dirty="0"/>
          </a:p>
          <a:p>
            <a:pPr lvl="1"/>
            <a:r>
              <a:rPr lang="en-US" sz="2400" dirty="0"/>
              <a:t>At </a:t>
            </a:r>
            <a:r>
              <a:rPr lang="en-US" sz="2400" i="1" dirty="0"/>
              <a:t>Q</a:t>
            </a:r>
            <a:r>
              <a:rPr lang="en-US" sz="2400" baseline="-25000" dirty="0"/>
              <a:t>1</a:t>
            </a:r>
            <a:r>
              <a:rPr lang="en-US" sz="2400" dirty="0"/>
              <a:t> job is again served FCFS and receives 16 additional milliseconds</a:t>
            </a:r>
          </a:p>
          <a:p>
            <a:pPr lvl="2"/>
            <a:r>
              <a:rPr lang="en-US" sz="2400" dirty="0"/>
              <a:t>If it still does not complete, it is preempted and moved to queue </a:t>
            </a:r>
            <a:r>
              <a:rPr lang="en-US" sz="2400" i="1" dirty="0"/>
              <a:t>Q</a:t>
            </a:r>
            <a:r>
              <a:rPr lang="en-US" sz="2400" baseline="-25000" dirty="0"/>
              <a:t>2</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03363" y="369888"/>
            <a:ext cx="11526837" cy="768350"/>
          </a:xfrm>
        </p:spPr>
        <p:txBody>
          <a:bodyPr>
            <a:normAutofit fontScale="90000"/>
          </a:bodyPr>
          <a:lstStyle/>
          <a:p>
            <a:pPr eaLnBrk="1" hangingPunct="1"/>
            <a:r>
              <a:rPr lang="en-US"/>
              <a:t>Multilevel Feedback Queues</a:t>
            </a:r>
          </a:p>
        </p:txBody>
      </p:sp>
      <p:pic>
        <p:nvPicPr>
          <p:cNvPr id="72707" name="Picture 4" descr="5"/>
          <p:cNvPicPr>
            <a:picLocks noChangeAspect="1" noChangeArrowheads="1"/>
          </p:cNvPicPr>
          <p:nvPr/>
        </p:nvPicPr>
        <p:blipFill>
          <a:blip r:embed="rId3"/>
          <a:srcRect/>
          <a:stretch>
            <a:fillRect/>
          </a:stretch>
        </p:blipFill>
        <p:spPr bwMode="auto">
          <a:xfrm>
            <a:off x="1457325" y="1947863"/>
            <a:ext cx="10275888" cy="555783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t>Thread Scheduling</a:t>
            </a:r>
          </a:p>
        </p:txBody>
      </p:sp>
      <p:sp>
        <p:nvSpPr>
          <p:cNvPr id="74755" name="Rectangle 3"/>
          <p:cNvSpPr>
            <a:spLocks noGrp="1" noChangeArrowheads="1"/>
          </p:cNvSpPr>
          <p:nvPr>
            <p:ph idx="1"/>
          </p:nvPr>
        </p:nvSpPr>
        <p:spPr>
          <a:xfrm>
            <a:off x="1209675" y="2103438"/>
            <a:ext cx="11491913" cy="5802312"/>
          </a:xfrm>
        </p:spPr>
        <p:txBody>
          <a:bodyPr/>
          <a:lstStyle/>
          <a:p>
            <a:r>
              <a:rPr lang="en-US" sz="2400" dirty="0"/>
              <a:t>Distinction between user-level and kernel-level threads</a:t>
            </a:r>
          </a:p>
          <a:p>
            <a:endParaRPr lang="en-US" sz="2400" dirty="0"/>
          </a:p>
          <a:p>
            <a:r>
              <a:rPr lang="en-US" sz="2400" dirty="0"/>
              <a:t>When threads supported, threads scheduled, not processes</a:t>
            </a:r>
          </a:p>
          <a:p>
            <a:endParaRPr lang="en-US" sz="2400" dirty="0"/>
          </a:p>
          <a:p>
            <a:r>
              <a:rPr lang="en-US" sz="2400" dirty="0"/>
              <a:t>Many-to-one and many-to-many models, thread library schedules user-level threads to run on LWP</a:t>
            </a:r>
          </a:p>
          <a:p>
            <a:pPr lvl="1"/>
            <a:r>
              <a:rPr lang="en-US" sz="2400" dirty="0"/>
              <a:t>Known as </a:t>
            </a:r>
            <a:r>
              <a:rPr lang="en-US" sz="2400" b="1" dirty="0"/>
              <a:t>process-contention scope (PCS) </a:t>
            </a:r>
            <a:r>
              <a:rPr lang="en-US" sz="2400" dirty="0"/>
              <a:t>since scheduling competition is within the process</a:t>
            </a:r>
          </a:p>
          <a:p>
            <a:pPr lvl="1"/>
            <a:r>
              <a:rPr lang="en-US" sz="2400" dirty="0"/>
              <a:t>PCS is done according to </a:t>
            </a:r>
            <a:r>
              <a:rPr lang="en-US" sz="2400" b="1" dirty="0"/>
              <a:t>priority</a:t>
            </a:r>
            <a:r>
              <a:rPr lang="en-US" sz="2400" dirty="0"/>
              <a:t> set by programmer</a:t>
            </a:r>
          </a:p>
          <a:p>
            <a:pPr lvl="1"/>
            <a:endParaRPr lang="en-US" sz="2400" dirty="0"/>
          </a:p>
          <a:p>
            <a:r>
              <a:rPr lang="en-US" sz="2400" dirty="0"/>
              <a:t>Kernel thread scheduled onto available CPU is </a:t>
            </a:r>
            <a:r>
              <a:rPr lang="en-US" sz="2400" b="1" dirty="0"/>
              <a:t>system-contention scope (SCS) </a:t>
            </a:r>
            <a:r>
              <a:rPr lang="en-US" sz="2400" dirty="0"/>
              <a:t>– competition among all threads in system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Contention Scope</a:t>
            </a:r>
          </a:p>
        </p:txBody>
      </p:sp>
      <p:sp>
        <p:nvSpPr>
          <p:cNvPr id="3" name="Content Placeholder 2"/>
          <p:cNvSpPr>
            <a:spLocks noGrp="1"/>
          </p:cNvSpPr>
          <p:nvPr>
            <p:ph idx="1"/>
          </p:nvPr>
        </p:nvSpPr>
        <p:spPr/>
        <p:txBody>
          <a:bodyPr/>
          <a:lstStyle/>
          <a:p>
            <a:r>
              <a:rPr lang="en-US" sz="2800" dirty="0"/>
              <a:t>On systems implementing  </a:t>
            </a:r>
            <a:r>
              <a:rPr lang="en-US" sz="2800" dirty="0">
                <a:solidFill>
                  <a:srgbClr val="FF0000"/>
                </a:solidFill>
              </a:rPr>
              <a:t>many-to-one</a:t>
            </a:r>
            <a:r>
              <a:rPr lang="en-US" sz="2800" dirty="0"/>
              <a:t> and </a:t>
            </a:r>
            <a:r>
              <a:rPr lang="en-US" sz="2800" dirty="0">
                <a:solidFill>
                  <a:srgbClr val="FF0000"/>
                </a:solidFill>
              </a:rPr>
              <a:t>many-to-many</a:t>
            </a:r>
            <a:r>
              <a:rPr lang="en-US" sz="2800" dirty="0"/>
              <a:t>  models,  the thread library schedules  user level threads to run on the available  LWP, a scheme known as </a:t>
            </a:r>
            <a:r>
              <a:rPr lang="en-US" sz="2800" b="1" dirty="0">
                <a:solidFill>
                  <a:srgbClr val="00B050"/>
                </a:solidFill>
              </a:rPr>
              <a:t>Process  Contention Scope </a:t>
            </a:r>
            <a:r>
              <a:rPr lang="en-US" sz="2800" b="1" dirty="0"/>
              <a:t>(</a:t>
            </a:r>
            <a:r>
              <a:rPr lang="en-US" sz="2800" b="1" dirty="0">
                <a:solidFill>
                  <a:srgbClr val="FF0000"/>
                </a:solidFill>
              </a:rPr>
              <a:t>PCS</a:t>
            </a:r>
            <a:r>
              <a:rPr lang="en-US" sz="2800" b="1" dirty="0"/>
              <a:t>)</a:t>
            </a:r>
            <a:r>
              <a:rPr lang="en-US" sz="2800" dirty="0"/>
              <a:t>, since competitions for the CPU takes place among threads belonging to the same process.</a:t>
            </a:r>
          </a:p>
          <a:p>
            <a:r>
              <a:rPr lang="en-US" sz="2800" dirty="0"/>
              <a:t>When thread library schedules user level threads on available LWPs, it does not mean that the thread is actually running on a CPU, this would require OS to schedule the kernel thread on a physical CPU.</a:t>
            </a:r>
          </a:p>
          <a:p>
            <a:r>
              <a:rPr lang="en-US" sz="2800" dirty="0"/>
              <a:t>To decide which kernel thread to schedule onto a CPU, the kernel uses </a:t>
            </a:r>
            <a:r>
              <a:rPr lang="en-US" sz="2800" b="1" dirty="0">
                <a:solidFill>
                  <a:srgbClr val="00B050"/>
                </a:solidFill>
              </a:rPr>
              <a:t>system contention scope </a:t>
            </a:r>
            <a:r>
              <a:rPr lang="en-US" sz="2800" b="1" dirty="0">
                <a:solidFill>
                  <a:srgbClr val="FF0000"/>
                </a:solidFill>
              </a:rPr>
              <a:t>(SCS)</a:t>
            </a:r>
          </a:p>
        </p:txBody>
      </p:sp>
    </p:spTree>
    <p:extLst>
      <p:ext uri="{BB962C8B-B14F-4D97-AF65-F5344CB8AC3E}">
        <p14:creationId xmlns:p14="http://schemas.microsoft.com/office/powerpoint/2010/main" val="616957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SCS</a:t>
            </a:r>
          </a:p>
        </p:txBody>
      </p:sp>
      <p:sp>
        <p:nvSpPr>
          <p:cNvPr id="3" name="Content Placeholder 2"/>
          <p:cNvSpPr>
            <a:spLocks noGrp="1"/>
          </p:cNvSpPr>
          <p:nvPr>
            <p:ph idx="1"/>
          </p:nvPr>
        </p:nvSpPr>
        <p:spPr/>
        <p:txBody>
          <a:bodyPr/>
          <a:lstStyle/>
          <a:p>
            <a:r>
              <a:rPr lang="en-US" sz="4400" dirty="0"/>
              <a:t>Competition for the CPU  with SCS scheduling takes place  among all threads in the system.</a:t>
            </a:r>
          </a:p>
          <a:p>
            <a:pPr marL="0" indent="0">
              <a:buNone/>
            </a:pPr>
            <a:endParaRPr lang="en-US" sz="4400" dirty="0"/>
          </a:p>
          <a:p>
            <a:r>
              <a:rPr lang="en-US" sz="4400" dirty="0"/>
              <a:t>System using </a:t>
            </a:r>
            <a:r>
              <a:rPr lang="en-US" sz="4400" dirty="0">
                <a:solidFill>
                  <a:srgbClr val="FF0000"/>
                </a:solidFill>
              </a:rPr>
              <a:t>one-to-one</a:t>
            </a:r>
            <a:r>
              <a:rPr lang="en-US" sz="4400" dirty="0"/>
              <a:t> model such as Windows XP , Solaris and Linux are schedule threads  using SCS</a:t>
            </a:r>
          </a:p>
        </p:txBody>
      </p:sp>
    </p:spTree>
    <p:extLst>
      <p:ext uri="{BB962C8B-B14F-4D97-AF65-F5344CB8AC3E}">
        <p14:creationId xmlns:p14="http://schemas.microsoft.com/office/powerpoint/2010/main" val="2978833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65213" y="369888"/>
            <a:ext cx="11964987" cy="768350"/>
          </a:xfrm>
        </p:spPr>
        <p:txBody>
          <a:bodyPr>
            <a:normAutofit fontScale="90000"/>
          </a:bodyPr>
          <a:lstStyle/>
          <a:p>
            <a:pPr eaLnBrk="1" hangingPunct="1"/>
            <a:r>
              <a:rPr lang="en-US"/>
              <a:t>Pthread Scheduling</a:t>
            </a:r>
          </a:p>
        </p:txBody>
      </p:sp>
      <p:sp>
        <p:nvSpPr>
          <p:cNvPr id="76803" name="Rectangle 3"/>
          <p:cNvSpPr>
            <a:spLocks noGrp="1" noChangeArrowheads="1"/>
          </p:cNvSpPr>
          <p:nvPr>
            <p:ph idx="1"/>
          </p:nvPr>
        </p:nvSpPr>
        <p:spPr>
          <a:xfrm>
            <a:off x="1209675" y="2103438"/>
            <a:ext cx="11491913" cy="4729162"/>
          </a:xfrm>
        </p:spPr>
        <p:txBody>
          <a:bodyPr/>
          <a:lstStyle/>
          <a:p>
            <a:r>
              <a:rPr lang="en-US" sz="3200" dirty="0"/>
              <a:t>API allows specifying either PCS or SCS during thread creation</a:t>
            </a:r>
          </a:p>
          <a:p>
            <a:pPr lvl="1"/>
            <a:r>
              <a:rPr lang="en-US" sz="3200" dirty="0">
                <a:solidFill>
                  <a:srgbClr val="FF0000"/>
                </a:solidFill>
              </a:rPr>
              <a:t>PTHREAD_SCOPE_PROCESS </a:t>
            </a:r>
            <a:r>
              <a:rPr lang="en-US" sz="3200" dirty="0"/>
              <a:t>schedules threads using PCS scheduling</a:t>
            </a:r>
          </a:p>
          <a:p>
            <a:pPr lvl="1"/>
            <a:r>
              <a:rPr lang="en-US" sz="3200" dirty="0">
                <a:solidFill>
                  <a:srgbClr val="FF0000"/>
                </a:solidFill>
              </a:rPr>
              <a:t>PTHREAD_SCOPE_SYSTEM</a:t>
            </a:r>
            <a:r>
              <a:rPr lang="en-US" sz="3200" dirty="0"/>
              <a:t> schedules threads using SCS scheduling</a:t>
            </a:r>
          </a:p>
          <a:p>
            <a:r>
              <a:rPr lang="en-US" sz="3200" dirty="0"/>
              <a:t>Can be limited by OS – Linux and Mac OS X only allow PTHREAD_SCOPE_SYSTEM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Basic Concepts</a:t>
            </a:r>
          </a:p>
        </p:txBody>
      </p:sp>
      <p:sp>
        <p:nvSpPr>
          <p:cNvPr id="21507" name="Rectangle 3"/>
          <p:cNvSpPr>
            <a:spLocks noGrp="1" noChangeArrowheads="1"/>
          </p:cNvSpPr>
          <p:nvPr>
            <p:ph idx="1"/>
          </p:nvPr>
        </p:nvSpPr>
        <p:spPr>
          <a:xfrm>
            <a:off x="1262063" y="1700213"/>
            <a:ext cx="11028362" cy="4572000"/>
          </a:xfrm>
        </p:spPr>
        <p:txBody>
          <a:bodyPr/>
          <a:lstStyle/>
          <a:p>
            <a:r>
              <a:rPr lang="en-US" sz="3200" dirty="0"/>
              <a:t>Maximum CPU utilization obtained with multiprogramming</a:t>
            </a:r>
          </a:p>
          <a:p>
            <a:endParaRPr lang="en-US" sz="3200" dirty="0"/>
          </a:p>
          <a:p>
            <a:r>
              <a:rPr lang="en-US" sz="3200" dirty="0"/>
              <a:t>CPU–I/O Burst Cycle – Process execution consists of a </a:t>
            </a:r>
            <a:r>
              <a:rPr lang="en-US" sz="3200" i="1" dirty="0"/>
              <a:t>cycle</a:t>
            </a:r>
            <a:r>
              <a:rPr lang="en-US" sz="3200" dirty="0"/>
              <a:t> of CPU execution and I/O wait</a:t>
            </a:r>
          </a:p>
          <a:p>
            <a:endParaRPr lang="en-US" sz="3200" dirty="0"/>
          </a:p>
          <a:p>
            <a:r>
              <a:rPr lang="en-US" sz="3200" b="1" dirty="0"/>
              <a:t>CPU burst </a:t>
            </a:r>
            <a:r>
              <a:rPr lang="en-US" sz="3200" dirty="0"/>
              <a:t>distribution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 :Wikipedia</a:t>
            </a:r>
          </a:p>
        </p:txBody>
      </p:sp>
      <p:sp>
        <p:nvSpPr>
          <p:cNvPr id="3" name="Content Placeholder 2"/>
          <p:cNvSpPr>
            <a:spLocks noGrp="1"/>
          </p:cNvSpPr>
          <p:nvPr>
            <p:ph idx="1"/>
          </p:nvPr>
        </p:nvSpPr>
        <p:spPr/>
        <p:txBody>
          <a:bodyPr/>
          <a:lstStyle/>
          <a:p>
            <a:r>
              <a:rPr lang="en-US" b="1" dirty="0"/>
              <a:t>Process Contention Scope</a:t>
            </a:r>
            <a:r>
              <a:rPr lang="en-US" dirty="0"/>
              <a:t> is one of the two basic ways of </a:t>
            </a:r>
            <a:r>
              <a:rPr lang="en-US" dirty="0">
                <a:hlinkClick r:id="rId2" tooltip="Scheduling (computing)"/>
              </a:rPr>
              <a:t>scheduling</a:t>
            </a:r>
            <a:r>
              <a:rPr lang="en-US" dirty="0"/>
              <a:t> threads. Both of them being: process local scheduling (known as Process Contention Scope, or Unbound Threads—the Many-to-Many model) and system global scheduling (known as </a:t>
            </a:r>
            <a:r>
              <a:rPr lang="en-US" dirty="0">
                <a:hlinkClick r:id="rId3" tooltip="System Contention Scope"/>
              </a:rPr>
              <a:t>System Contention Scope</a:t>
            </a:r>
            <a:r>
              <a:rPr lang="en-US" dirty="0"/>
              <a:t>, or Bound Threads—the One-to-One model). These scheduling classes are known as the scheduling contention scope, and are defined only in </a:t>
            </a:r>
            <a:r>
              <a:rPr lang="en-US" dirty="0">
                <a:hlinkClick r:id="rId4" tooltip="POSIX"/>
              </a:rPr>
              <a:t>POSIX</a:t>
            </a:r>
            <a:r>
              <a:rPr lang="en-US" dirty="0"/>
              <a:t>. Process contention scope scheduling means that all of the scheduling mechanism for the thread is local to the process—the thread's library has full control over which thread will be scheduled on an </a:t>
            </a:r>
            <a:r>
              <a:rPr lang="en-US" dirty="0">
                <a:hlinkClick r:id="rId5" tooltip="Light-weight process"/>
              </a:rPr>
              <a:t>LWP</a:t>
            </a:r>
            <a:r>
              <a:rPr lang="en-US" dirty="0"/>
              <a:t>. This also implies the use of either the Many- to-One or Many-to-Many model.</a:t>
            </a:r>
            <a:r>
              <a:rPr lang="en-US" baseline="30000" dirty="0">
                <a:hlinkClick r:id="rId6"/>
              </a:rPr>
              <a:t>[1]</a:t>
            </a:r>
            <a:endParaRPr lang="en-US" dirty="0"/>
          </a:p>
        </p:txBody>
      </p:sp>
    </p:spTree>
    <p:extLst>
      <p:ext uri="{BB962C8B-B14F-4D97-AF65-F5344CB8AC3E}">
        <p14:creationId xmlns:p14="http://schemas.microsoft.com/office/powerpoint/2010/main" val="2385854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t>Pthread Scheduling API</a:t>
            </a:r>
          </a:p>
        </p:txBody>
      </p:sp>
      <p:sp>
        <p:nvSpPr>
          <p:cNvPr id="78851" name="Rectangle 3"/>
          <p:cNvSpPr>
            <a:spLocks noGrp="1" noChangeArrowheads="1"/>
          </p:cNvSpPr>
          <p:nvPr>
            <p:ph idx="1"/>
          </p:nvPr>
        </p:nvSpPr>
        <p:spPr>
          <a:xfrm>
            <a:off x="2308225" y="1657350"/>
            <a:ext cx="10226675" cy="6559550"/>
          </a:xfrm>
        </p:spPr>
        <p:txBody>
          <a:bodyPr/>
          <a:lstStyle/>
          <a:p>
            <a:pPr>
              <a:lnSpc>
                <a:spcPct val="80000"/>
              </a:lnSpc>
              <a:buFont typeface="Monotype Sorts" charset="2"/>
              <a:buNone/>
            </a:pPr>
            <a:r>
              <a:rPr kumimoji="0" lang="en-US" sz="2000">
                <a:solidFill>
                  <a:srgbClr val="000000"/>
                </a:solidFill>
                <a:latin typeface="Monaco" charset="0"/>
              </a:rPr>
              <a:t>#include &lt;pthread.h&gt;</a:t>
            </a:r>
          </a:p>
          <a:p>
            <a:pPr>
              <a:lnSpc>
                <a:spcPct val="80000"/>
              </a:lnSpc>
              <a:buFont typeface="Monotype Sorts" charset="2"/>
              <a:buNone/>
            </a:pPr>
            <a:r>
              <a:rPr kumimoji="0" lang="en-US" sz="2000">
                <a:solidFill>
                  <a:srgbClr val="000000"/>
                </a:solidFill>
                <a:latin typeface="Monaco" charset="0"/>
              </a:rPr>
              <a:t>#include &lt;stdio.h&gt;</a:t>
            </a:r>
          </a:p>
          <a:p>
            <a:pPr>
              <a:lnSpc>
                <a:spcPct val="80000"/>
              </a:lnSpc>
              <a:buFont typeface="Monotype Sorts" charset="2"/>
              <a:buNone/>
            </a:pPr>
            <a:r>
              <a:rPr kumimoji="0" lang="en-US" sz="2000">
                <a:solidFill>
                  <a:srgbClr val="000000"/>
                </a:solidFill>
                <a:latin typeface="Monaco" charset="0"/>
              </a:rPr>
              <a:t>#define NUM THREADS 5</a:t>
            </a:r>
          </a:p>
          <a:p>
            <a:pPr>
              <a:lnSpc>
                <a:spcPct val="80000"/>
              </a:lnSpc>
              <a:buFont typeface="Monotype Sorts" charset="2"/>
              <a:buNone/>
            </a:pPr>
            <a:r>
              <a:rPr kumimoji="0" lang="en-US" sz="2000">
                <a:solidFill>
                  <a:srgbClr val="000000"/>
                </a:solidFill>
                <a:latin typeface="Monaco" charset="0"/>
              </a:rPr>
              <a:t>int main(int argc, char *argv[])</a:t>
            </a:r>
          </a:p>
          <a:p>
            <a:pPr>
              <a:lnSpc>
                <a:spcPct val="80000"/>
              </a:lnSpc>
              <a:buFont typeface="Monotype Sorts" charset="2"/>
              <a:buNone/>
            </a:pPr>
            <a:r>
              <a:rPr kumimoji="0" lang="en-US" sz="2000">
                <a:solidFill>
                  <a:srgbClr val="000000"/>
                </a:solidFill>
                <a:latin typeface="Monaco" charset="0"/>
              </a:rPr>
              <a:t>{</a:t>
            </a:r>
          </a:p>
          <a:p>
            <a:pPr>
              <a:lnSpc>
                <a:spcPct val="80000"/>
              </a:lnSpc>
              <a:buFont typeface="Monotype Sorts" charset="2"/>
              <a:buNone/>
            </a:pPr>
            <a:r>
              <a:rPr kumimoji="0" lang="en-US" sz="2000">
                <a:solidFill>
                  <a:srgbClr val="000000"/>
                </a:solidFill>
                <a:latin typeface="Monaco" charset="0"/>
              </a:rPr>
              <a:t>	int i;</a:t>
            </a:r>
          </a:p>
          <a:p>
            <a:pPr>
              <a:lnSpc>
                <a:spcPct val="80000"/>
              </a:lnSpc>
              <a:buFont typeface="Monotype Sorts" charset="2"/>
              <a:buNone/>
            </a:pPr>
            <a:r>
              <a:rPr kumimoji="0" lang="en-US" sz="2000">
                <a:solidFill>
                  <a:srgbClr val="000000"/>
                </a:solidFill>
                <a:latin typeface="Monaco" charset="0"/>
              </a:rPr>
              <a:t>	pthread t tid[NUM THREADS];</a:t>
            </a:r>
          </a:p>
          <a:p>
            <a:pPr>
              <a:lnSpc>
                <a:spcPct val="80000"/>
              </a:lnSpc>
              <a:buFont typeface="Monotype Sorts" charset="2"/>
              <a:buNone/>
            </a:pPr>
            <a:r>
              <a:rPr kumimoji="0" lang="en-US" sz="2000">
                <a:solidFill>
                  <a:srgbClr val="000000"/>
                </a:solidFill>
                <a:latin typeface="Monaco" charset="0"/>
              </a:rPr>
              <a:t>	pthread attr t attr;</a:t>
            </a:r>
          </a:p>
          <a:p>
            <a:pPr>
              <a:lnSpc>
                <a:spcPct val="80000"/>
              </a:lnSpc>
              <a:buFont typeface="Monotype Sorts" charset="2"/>
              <a:buNone/>
            </a:pPr>
            <a:r>
              <a:rPr kumimoji="0" lang="en-US" sz="2000">
                <a:solidFill>
                  <a:srgbClr val="000000"/>
                </a:solidFill>
                <a:latin typeface="Monaco" charset="0"/>
              </a:rPr>
              <a:t>	/* get the default attributes */</a:t>
            </a:r>
          </a:p>
          <a:p>
            <a:pPr>
              <a:lnSpc>
                <a:spcPct val="80000"/>
              </a:lnSpc>
              <a:buFont typeface="Monotype Sorts" charset="2"/>
              <a:buNone/>
            </a:pPr>
            <a:r>
              <a:rPr kumimoji="0" lang="en-US" sz="2000">
                <a:solidFill>
                  <a:srgbClr val="000000"/>
                </a:solidFill>
                <a:latin typeface="Monaco" charset="0"/>
              </a:rPr>
              <a:t>	pthread attr init(&amp;attr);</a:t>
            </a:r>
          </a:p>
          <a:p>
            <a:pPr>
              <a:lnSpc>
                <a:spcPct val="80000"/>
              </a:lnSpc>
              <a:buFont typeface="Monotype Sorts" charset="2"/>
              <a:buNone/>
            </a:pPr>
            <a:r>
              <a:rPr kumimoji="0" lang="en-US" sz="2000">
                <a:solidFill>
                  <a:srgbClr val="000000"/>
                </a:solidFill>
                <a:latin typeface="Monaco" charset="0"/>
              </a:rPr>
              <a:t>	/* set the scheduling algorithm to PROCESS or SYSTEM */</a:t>
            </a:r>
          </a:p>
          <a:p>
            <a:pPr>
              <a:lnSpc>
                <a:spcPct val="80000"/>
              </a:lnSpc>
              <a:buFont typeface="Monotype Sorts" charset="2"/>
              <a:buNone/>
            </a:pPr>
            <a:r>
              <a:rPr kumimoji="0" lang="en-US" sz="2000">
                <a:solidFill>
                  <a:srgbClr val="000000"/>
                </a:solidFill>
                <a:latin typeface="Monaco" charset="0"/>
              </a:rPr>
              <a:t>	pthread attr setscope(&amp;attr, PTHREAD SCOPE SYSTEM);</a:t>
            </a:r>
          </a:p>
          <a:p>
            <a:pPr>
              <a:lnSpc>
                <a:spcPct val="80000"/>
              </a:lnSpc>
              <a:buFont typeface="Monotype Sorts" charset="2"/>
              <a:buNone/>
            </a:pPr>
            <a:r>
              <a:rPr kumimoji="0" lang="en-US" sz="2000">
                <a:solidFill>
                  <a:srgbClr val="000000"/>
                </a:solidFill>
                <a:latin typeface="Monaco" charset="0"/>
              </a:rPr>
              <a:t>	/* set the scheduling policy - FIFO, RT, or OTHER */</a:t>
            </a:r>
          </a:p>
          <a:p>
            <a:pPr>
              <a:lnSpc>
                <a:spcPct val="80000"/>
              </a:lnSpc>
              <a:buFont typeface="Monotype Sorts" charset="2"/>
              <a:buNone/>
            </a:pPr>
            <a:r>
              <a:rPr kumimoji="0" lang="en-US" sz="2000">
                <a:solidFill>
                  <a:srgbClr val="000000"/>
                </a:solidFill>
                <a:latin typeface="Monaco" charset="0"/>
              </a:rPr>
              <a:t>	pthread attr setschedpolicy(&amp;attr, SCHED OTHER);</a:t>
            </a:r>
          </a:p>
          <a:p>
            <a:pPr>
              <a:lnSpc>
                <a:spcPct val="80000"/>
              </a:lnSpc>
              <a:buFont typeface="Monotype Sorts" charset="2"/>
              <a:buNone/>
            </a:pPr>
            <a:r>
              <a:rPr kumimoji="0" lang="en-US" sz="2000">
                <a:solidFill>
                  <a:srgbClr val="000000"/>
                </a:solidFill>
                <a:latin typeface="Monaco" charset="0"/>
              </a:rPr>
              <a:t>	/* create the threads */</a:t>
            </a:r>
          </a:p>
          <a:p>
            <a:pPr>
              <a:lnSpc>
                <a:spcPct val="80000"/>
              </a:lnSpc>
              <a:buFont typeface="Monotype Sorts" charset="2"/>
              <a:buNone/>
            </a:pPr>
            <a:r>
              <a:rPr kumimoji="0" lang="en-US" sz="2000">
                <a:solidFill>
                  <a:srgbClr val="000000"/>
                </a:solidFill>
                <a:latin typeface="Monaco" charset="0"/>
              </a:rPr>
              <a:t>	for (i = 0; i &lt; NUM THREADS; i++)</a:t>
            </a:r>
          </a:p>
          <a:p>
            <a:pPr>
              <a:lnSpc>
                <a:spcPct val="80000"/>
              </a:lnSpc>
              <a:buFont typeface="Monotype Sorts" charset="2"/>
              <a:buNone/>
            </a:pPr>
            <a:r>
              <a:rPr kumimoji="0" lang="en-US" sz="2000">
                <a:solidFill>
                  <a:srgbClr val="000000"/>
                </a:solidFill>
                <a:latin typeface="Monaco" charset="0"/>
              </a:rPr>
              <a:t>		pthread create(&amp;tid[i],&amp;attr,runner,NULL);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57313" y="369888"/>
            <a:ext cx="11672887" cy="768350"/>
          </a:xfrm>
        </p:spPr>
        <p:txBody>
          <a:bodyPr>
            <a:normAutofit fontScale="90000"/>
          </a:bodyPr>
          <a:lstStyle/>
          <a:p>
            <a:pPr eaLnBrk="1" hangingPunct="1"/>
            <a:r>
              <a:rPr lang="en-US"/>
              <a:t>Pthread Scheduling API</a:t>
            </a:r>
          </a:p>
        </p:txBody>
      </p:sp>
      <p:sp>
        <p:nvSpPr>
          <p:cNvPr id="80899" name="Rectangle 3"/>
          <p:cNvSpPr>
            <a:spLocks noGrp="1" noChangeArrowheads="1"/>
          </p:cNvSpPr>
          <p:nvPr>
            <p:ph idx="1"/>
          </p:nvPr>
        </p:nvSpPr>
        <p:spPr>
          <a:xfrm>
            <a:off x="3741738" y="2103438"/>
            <a:ext cx="9148762" cy="4818062"/>
          </a:xfrm>
        </p:spPr>
        <p:txBody>
          <a:bodyPr/>
          <a:lstStyle/>
          <a:p>
            <a:pPr>
              <a:buFont typeface="Monotype Sorts" charset="2"/>
              <a:buNone/>
            </a:pPr>
            <a:r>
              <a:rPr kumimoji="0" lang="en-US" sz="2300">
                <a:solidFill>
                  <a:srgbClr val="000000"/>
                </a:solidFill>
                <a:latin typeface="Monaco" charset="0"/>
              </a:rPr>
              <a:t>	/* now join on each thread */</a:t>
            </a:r>
          </a:p>
          <a:p>
            <a:pPr>
              <a:buFont typeface="Monotype Sorts" charset="2"/>
              <a:buNone/>
            </a:pPr>
            <a:r>
              <a:rPr kumimoji="0" lang="en-US" sz="2300">
                <a:solidFill>
                  <a:srgbClr val="000000"/>
                </a:solidFill>
                <a:latin typeface="Monaco" charset="0"/>
              </a:rPr>
              <a:t>	for (i = 0; i &lt; NUM THREADS; i++)</a:t>
            </a:r>
          </a:p>
          <a:p>
            <a:pPr>
              <a:buFont typeface="Monotype Sorts" charset="2"/>
              <a:buNone/>
            </a:pPr>
            <a:r>
              <a:rPr kumimoji="0" lang="en-US" sz="2300">
                <a:solidFill>
                  <a:srgbClr val="000000"/>
                </a:solidFill>
                <a:latin typeface="Monaco" charset="0"/>
              </a:rPr>
              <a:t>		pthread join(tid[i], NULL);</a:t>
            </a:r>
          </a:p>
          <a:p>
            <a:pPr>
              <a:buFont typeface="Monotype Sorts" charset="2"/>
              <a:buNone/>
            </a:pPr>
            <a:r>
              <a:rPr kumimoji="0" lang="en-US" sz="2300">
                <a:solidFill>
                  <a:srgbClr val="000000"/>
                </a:solidFill>
                <a:latin typeface="Monaco" charset="0"/>
              </a:rPr>
              <a:t>}</a:t>
            </a:r>
          </a:p>
          <a:p>
            <a:pPr>
              <a:buFont typeface="Monotype Sorts" charset="2"/>
              <a:buNone/>
            </a:pPr>
            <a:r>
              <a:rPr kumimoji="0" lang="en-US" sz="2300">
                <a:solidFill>
                  <a:srgbClr val="000000"/>
                </a:solidFill>
                <a:latin typeface="Monaco" charset="0"/>
              </a:rPr>
              <a:t> /* Each thread will begin control in this function */</a:t>
            </a:r>
          </a:p>
          <a:p>
            <a:pPr>
              <a:buFont typeface="Monotype Sorts" charset="2"/>
              <a:buNone/>
            </a:pPr>
            <a:r>
              <a:rPr kumimoji="0" lang="en-US" sz="2300">
                <a:solidFill>
                  <a:srgbClr val="000000"/>
                </a:solidFill>
                <a:latin typeface="Monaco" charset="0"/>
              </a:rPr>
              <a:t>void *runner(void *param)</a:t>
            </a:r>
          </a:p>
          <a:p>
            <a:pPr>
              <a:buFont typeface="Monotype Sorts" charset="2"/>
              <a:buNone/>
            </a:pPr>
            <a:r>
              <a:rPr kumimoji="0" lang="en-US" sz="2300">
                <a:solidFill>
                  <a:srgbClr val="000000"/>
                </a:solidFill>
                <a:latin typeface="Monaco" charset="0"/>
              </a:rPr>
              <a:t>{ </a:t>
            </a:r>
          </a:p>
          <a:p>
            <a:pPr>
              <a:buFont typeface="Monotype Sorts" charset="2"/>
              <a:buNone/>
            </a:pPr>
            <a:r>
              <a:rPr kumimoji="0" lang="en-US" sz="2300">
                <a:solidFill>
                  <a:srgbClr val="000000"/>
                </a:solidFill>
                <a:latin typeface="Monaco" charset="0"/>
              </a:rPr>
              <a:t>	printf("I am a thread\n");</a:t>
            </a:r>
          </a:p>
          <a:p>
            <a:pPr>
              <a:buFont typeface="Monotype Sorts" charset="2"/>
              <a:buNone/>
            </a:pPr>
            <a:r>
              <a:rPr kumimoji="0" lang="en-US" sz="2300">
                <a:solidFill>
                  <a:srgbClr val="000000"/>
                </a:solidFill>
                <a:latin typeface="Monaco" charset="0"/>
              </a:rPr>
              <a:t>	pthread exit(0);</a:t>
            </a:r>
          </a:p>
          <a:p>
            <a:pPr>
              <a:buFont typeface="Monotype Sorts" charset="2"/>
              <a:buNone/>
            </a:pPr>
            <a:r>
              <a:rPr kumimoji="0" lang="en-US" sz="2300">
                <a:solidFill>
                  <a:srgbClr val="000000"/>
                </a:solidFill>
                <a:latin typeface="Monaco" charset="0"/>
              </a:rPr>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241425" y="369888"/>
            <a:ext cx="11788775" cy="768350"/>
          </a:xfrm>
        </p:spPr>
        <p:txBody>
          <a:bodyPr>
            <a:normAutofit fontScale="90000"/>
          </a:bodyPr>
          <a:lstStyle/>
          <a:p>
            <a:pPr eaLnBrk="1" hangingPunct="1"/>
            <a:r>
              <a:rPr lang="en-US"/>
              <a:t>Linux Scheduling</a:t>
            </a:r>
          </a:p>
        </p:txBody>
      </p:sp>
      <p:sp>
        <p:nvSpPr>
          <p:cNvPr id="104451" name="Rectangle 3"/>
          <p:cNvSpPr>
            <a:spLocks noGrp="1" noChangeArrowheads="1"/>
          </p:cNvSpPr>
          <p:nvPr>
            <p:ph idx="1"/>
          </p:nvPr>
        </p:nvSpPr>
        <p:spPr>
          <a:xfrm>
            <a:off x="1241425" y="1881188"/>
            <a:ext cx="11026775" cy="5978525"/>
          </a:xfrm>
        </p:spPr>
        <p:txBody>
          <a:bodyPr>
            <a:normAutofit fontScale="92500" lnSpcReduction="20000"/>
          </a:bodyPr>
          <a:lstStyle/>
          <a:p>
            <a:pPr>
              <a:lnSpc>
                <a:spcPct val="90000"/>
              </a:lnSpc>
            </a:pPr>
            <a:r>
              <a:rPr lang="en-US"/>
              <a:t>Constant order </a:t>
            </a:r>
            <a:r>
              <a:rPr lang="en-US" i="1"/>
              <a:t>O</a:t>
            </a:r>
            <a:r>
              <a:rPr lang="en-US"/>
              <a:t>(1) scheduling time</a:t>
            </a:r>
          </a:p>
          <a:p>
            <a:pPr>
              <a:lnSpc>
                <a:spcPct val="90000"/>
              </a:lnSpc>
            </a:pPr>
            <a:r>
              <a:rPr lang="en-US"/>
              <a:t>Preemptive, priority based</a:t>
            </a:r>
          </a:p>
          <a:p>
            <a:pPr>
              <a:lnSpc>
                <a:spcPct val="90000"/>
              </a:lnSpc>
            </a:pPr>
            <a:r>
              <a:rPr lang="en-US"/>
              <a:t>Two priority ranges: time-sharing and real-time</a:t>
            </a:r>
          </a:p>
          <a:p>
            <a:pPr>
              <a:lnSpc>
                <a:spcPct val="90000"/>
              </a:lnSpc>
            </a:pPr>
            <a:r>
              <a:rPr lang="en-US" b="1"/>
              <a:t>Real-time </a:t>
            </a:r>
            <a:r>
              <a:rPr lang="en-US"/>
              <a:t>range from 0 to 99 and </a:t>
            </a:r>
            <a:r>
              <a:rPr lang="en-US" b="1"/>
              <a:t>nice </a:t>
            </a:r>
            <a:r>
              <a:rPr lang="en-US"/>
              <a:t>value from 100 to 140</a:t>
            </a:r>
          </a:p>
          <a:p>
            <a:pPr>
              <a:lnSpc>
                <a:spcPct val="90000"/>
              </a:lnSpc>
            </a:pPr>
            <a:r>
              <a:rPr lang="en-US"/>
              <a:t>Map into  global priority with numerically lower values indicating higher priority</a:t>
            </a:r>
          </a:p>
          <a:p>
            <a:pPr>
              <a:lnSpc>
                <a:spcPct val="90000"/>
              </a:lnSpc>
            </a:pPr>
            <a:r>
              <a:rPr lang="en-US"/>
              <a:t>Higher priority gets larger q</a:t>
            </a:r>
          </a:p>
          <a:p>
            <a:pPr>
              <a:lnSpc>
                <a:spcPct val="90000"/>
              </a:lnSpc>
            </a:pPr>
            <a:r>
              <a:rPr lang="en-US"/>
              <a:t>Task run-able as long as time left in time slice (</a:t>
            </a:r>
            <a:r>
              <a:rPr lang="en-US" b="1">
                <a:solidFill>
                  <a:srgbClr val="3366FF"/>
                </a:solidFill>
              </a:rPr>
              <a:t>active</a:t>
            </a:r>
            <a:r>
              <a:rPr lang="en-US"/>
              <a:t>)</a:t>
            </a:r>
          </a:p>
          <a:p>
            <a:pPr>
              <a:lnSpc>
                <a:spcPct val="90000"/>
              </a:lnSpc>
            </a:pPr>
            <a:r>
              <a:rPr lang="en-US"/>
              <a:t>If no time left (</a:t>
            </a:r>
            <a:r>
              <a:rPr lang="en-US" b="1">
                <a:solidFill>
                  <a:srgbClr val="3366FF"/>
                </a:solidFill>
              </a:rPr>
              <a:t>expired</a:t>
            </a:r>
            <a:r>
              <a:rPr lang="en-US"/>
              <a:t>), not run-able until all other tasks use their slices</a:t>
            </a:r>
          </a:p>
          <a:p>
            <a:pPr>
              <a:lnSpc>
                <a:spcPct val="90000"/>
              </a:lnSpc>
            </a:pPr>
            <a:r>
              <a:rPr lang="en-US"/>
              <a:t>All run-able tasks tracked in per-CPU </a:t>
            </a:r>
            <a:r>
              <a:rPr lang="en-US" b="1">
                <a:solidFill>
                  <a:srgbClr val="3366FF"/>
                </a:solidFill>
              </a:rPr>
              <a:t>runqueue </a:t>
            </a:r>
            <a:r>
              <a:rPr lang="en-US"/>
              <a:t>data structure</a:t>
            </a:r>
          </a:p>
          <a:p>
            <a:pPr lvl="1">
              <a:lnSpc>
                <a:spcPct val="90000"/>
              </a:lnSpc>
            </a:pPr>
            <a:r>
              <a:rPr lang="en-US"/>
              <a:t>Two priority arrays (active, expired)</a:t>
            </a:r>
          </a:p>
          <a:p>
            <a:pPr lvl="1">
              <a:lnSpc>
                <a:spcPct val="90000"/>
              </a:lnSpc>
            </a:pPr>
            <a:r>
              <a:rPr lang="en-US"/>
              <a:t>Tasks indexed by priority</a:t>
            </a:r>
          </a:p>
          <a:p>
            <a:pPr lvl="1">
              <a:lnSpc>
                <a:spcPct val="90000"/>
              </a:lnSpc>
            </a:pPr>
            <a:r>
              <a:rPr lang="en-US"/>
              <a:t>When no more active, arrays are exchanged</a:t>
            </a:r>
          </a:p>
          <a:p>
            <a:pPr>
              <a:lnSpc>
                <a:spcPct val="90000"/>
              </a:lnSpc>
              <a:buFont typeface="Monotype Sorts" charset="2"/>
              <a:buNone/>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t>Linux Scheduling (Cont.)</a:t>
            </a:r>
          </a:p>
        </p:txBody>
      </p:sp>
      <p:sp>
        <p:nvSpPr>
          <p:cNvPr id="106499" name="Content Placeholder 2"/>
          <p:cNvSpPr>
            <a:spLocks noGrp="1"/>
          </p:cNvSpPr>
          <p:nvPr>
            <p:ph idx="1"/>
          </p:nvPr>
        </p:nvSpPr>
        <p:spPr/>
        <p:txBody>
          <a:bodyPr/>
          <a:lstStyle/>
          <a:p>
            <a:r>
              <a:rPr lang="en-US"/>
              <a:t>Real-time scheduling according to POSIX.1b</a:t>
            </a:r>
          </a:p>
          <a:p>
            <a:pPr lvl="1"/>
            <a:r>
              <a:rPr lang="en-US"/>
              <a:t>Real-time tasks have static priorities</a:t>
            </a:r>
          </a:p>
          <a:p>
            <a:r>
              <a:rPr lang="en-US"/>
              <a:t>All other tasks dynamic based on </a:t>
            </a:r>
            <a:r>
              <a:rPr lang="en-US" i="1"/>
              <a:t>nice </a:t>
            </a:r>
            <a:r>
              <a:rPr lang="en-US"/>
              <a:t>value plus or minus 5</a:t>
            </a:r>
          </a:p>
          <a:p>
            <a:pPr lvl="1"/>
            <a:r>
              <a:rPr lang="en-US"/>
              <a:t>Interactivity of task determines plus or minus</a:t>
            </a:r>
          </a:p>
          <a:p>
            <a:pPr lvl="2"/>
            <a:r>
              <a:rPr lang="en-US"/>
              <a:t>More interactive -&gt; more minus</a:t>
            </a:r>
          </a:p>
          <a:p>
            <a:pPr lvl="1"/>
            <a:r>
              <a:rPr lang="en-US"/>
              <a:t>Priority recalculated when task expired</a:t>
            </a:r>
          </a:p>
          <a:p>
            <a:pPr lvl="1"/>
            <a:r>
              <a:rPr lang="en-US"/>
              <a:t>This exchanging arrays implements adjusted priorities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22313" y="373063"/>
            <a:ext cx="13187362" cy="771525"/>
          </a:xfrm>
        </p:spPr>
        <p:txBody>
          <a:bodyPr/>
          <a:lstStyle/>
          <a:p>
            <a:pPr eaLnBrk="1" hangingPunct="1"/>
            <a:r>
              <a:rPr lang="en-US"/>
              <a:t>Priorities and Time-slice length</a:t>
            </a:r>
          </a:p>
        </p:txBody>
      </p:sp>
      <p:pic>
        <p:nvPicPr>
          <p:cNvPr id="107523" name="Picture 4"/>
          <p:cNvPicPr>
            <a:picLocks noChangeAspect="1" noChangeArrowheads="1"/>
          </p:cNvPicPr>
          <p:nvPr/>
        </p:nvPicPr>
        <p:blipFill>
          <a:blip r:embed="rId3"/>
          <a:srcRect/>
          <a:stretch>
            <a:fillRect/>
          </a:stretch>
        </p:blipFill>
        <p:spPr bwMode="auto">
          <a:xfrm>
            <a:off x="1260475" y="1839913"/>
            <a:ext cx="11155363" cy="56165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85863" y="628650"/>
            <a:ext cx="11887200" cy="609600"/>
          </a:xfrm>
        </p:spPr>
        <p:txBody>
          <a:bodyPr>
            <a:normAutofit fontScale="90000"/>
          </a:bodyPr>
          <a:lstStyle/>
          <a:p>
            <a:pPr eaLnBrk="1" hangingPunct="1"/>
            <a:r>
              <a:rPr lang="en-US" sz="4000"/>
              <a:t>Alternating Sequence of CPU and </a:t>
            </a:r>
            <a:br>
              <a:rPr lang="en-US" sz="4000"/>
            </a:br>
            <a:r>
              <a:rPr lang="en-US" sz="4000"/>
              <a:t>I/O Bursts</a:t>
            </a:r>
          </a:p>
        </p:txBody>
      </p:sp>
      <p:pic>
        <p:nvPicPr>
          <p:cNvPr id="23555" name="Picture 8"/>
          <p:cNvPicPr>
            <a:picLocks noChangeAspect="1" noChangeArrowheads="1"/>
          </p:cNvPicPr>
          <p:nvPr/>
        </p:nvPicPr>
        <p:blipFill>
          <a:blip r:embed="rId3"/>
          <a:srcRect/>
          <a:stretch>
            <a:fillRect/>
          </a:stretch>
        </p:blipFill>
        <p:spPr bwMode="auto">
          <a:xfrm>
            <a:off x="4360863" y="1649413"/>
            <a:ext cx="7316787" cy="67151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00200" y="369888"/>
            <a:ext cx="11430000" cy="768350"/>
          </a:xfrm>
        </p:spPr>
        <p:txBody>
          <a:bodyPr>
            <a:normAutofit fontScale="90000"/>
          </a:bodyPr>
          <a:lstStyle/>
          <a:p>
            <a:pPr eaLnBrk="1" hangingPunct="1"/>
            <a:r>
              <a:rPr lang="en-US"/>
              <a:t>Histogram of CPU-burst Times</a:t>
            </a:r>
          </a:p>
        </p:txBody>
      </p:sp>
      <p:pic>
        <p:nvPicPr>
          <p:cNvPr id="25603" name="Picture 9"/>
          <p:cNvPicPr>
            <a:picLocks noChangeAspect="1" noChangeArrowheads="1"/>
          </p:cNvPicPr>
          <p:nvPr/>
        </p:nvPicPr>
        <p:blipFill>
          <a:blip r:embed="rId3"/>
          <a:srcRect/>
          <a:stretch>
            <a:fillRect/>
          </a:stretch>
        </p:blipFill>
        <p:spPr bwMode="auto">
          <a:xfrm>
            <a:off x="2422525" y="2033588"/>
            <a:ext cx="8582025" cy="5073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57300" y="369888"/>
            <a:ext cx="11772900" cy="768350"/>
          </a:xfrm>
        </p:spPr>
        <p:txBody>
          <a:bodyPr>
            <a:normAutofit fontScale="90000"/>
          </a:bodyPr>
          <a:lstStyle/>
          <a:p>
            <a:pPr eaLnBrk="1" hangingPunct="1"/>
            <a:r>
              <a:rPr lang="en-US"/>
              <a:t>CPU Scheduler</a:t>
            </a:r>
          </a:p>
        </p:txBody>
      </p:sp>
      <p:sp>
        <p:nvSpPr>
          <p:cNvPr id="27651" name="Rectangle 3"/>
          <p:cNvSpPr>
            <a:spLocks noGrp="1" noChangeArrowheads="1"/>
          </p:cNvSpPr>
          <p:nvPr>
            <p:ph idx="1"/>
          </p:nvPr>
        </p:nvSpPr>
        <p:spPr>
          <a:xfrm>
            <a:off x="1209675" y="1644650"/>
            <a:ext cx="11514138" cy="6040438"/>
          </a:xfrm>
        </p:spPr>
        <p:txBody>
          <a:bodyPr/>
          <a:lstStyle/>
          <a:p>
            <a:pPr marL="489833" indent="-489833">
              <a:defRPr/>
            </a:pPr>
            <a:r>
              <a:rPr lang="en-US" sz="2400" dirty="0"/>
              <a:t>Selects from among the processes in ready queue, and allocates the CPU to one of them</a:t>
            </a:r>
          </a:p>
          <a:p>
            <a:pPr marL="1061304" lvl="1" indent="-408194">
              <a:defRPr/>
            </a:pPr>
            <a:r>
              <a:rPr lang="en-US" sz="2400" dirty="0"/>
              <a:t>Queue may be ordered in various ways</a:t>
            </a:r>
          </a:p>
          <a:p>
            <a:pPr marL="489833" indent="-489833">
              <a:defRPr/>
            </a:pPr>
            <a:r>
              <a:rPr lang="en-US" sz="2400" b="1" dirty="0"/>
              <a:t>CPU scheduling decisions may take place when a process:</a:t>
            </a:r>
          </a:p>
          <a:p>
            <a:pPr marL="1142943" lvl="1" indent="-489833">
              <a:buFont typeface="Monotype Sorts" charset="2"/>
              <a:buNone/>
              <a:defRPr/>
            </a:pPr>
            <a:r>
              <a:rPr lang="en-US" sz="2400" b="1" dirty="0"/>
              <a:t>1.	Switches from running to waiting state</a:t>
            </a:r>
          </a:p>
          <a:p>
            <a:pPr marL="1142943" lvl="1" indent="-489833">
              <a:buFont typeface="Monotype Sorts" charset="2"/>
              <a:buNone/>
              <a:defRPr/>
            </a:pPr>
            <a:r>
              <a:rPr lang="en-US" sz="2400" b="1" dirty="0"/>
              <a:t>2.	Switches from running to ready state</a:t>
            </a:r>
          </a:p>
          <a:p>
            <a:pPr marL="1142943" lvl="1" indent="-489833">
              <a:buFont typeface="Monotype Sorts" charset="2"/>
              <a:buNone/>
              <a:defRPr/>
            </a:pPr>
            <a:r>
              <a:rPr lang="en-US" sz="2400" b="1" dirty="0"/>
              <a:t>3.	Switches from waiting to ready</a:t>
            </a:r>
          </a:p>
          <a:p>
            <a:pPr marL="1142943" lvl="1" indent="-489833">
              <a:buFont typeface="Monotype Sorts" charset="2"/>
              <a:buAutoNum type="arabicPeriod" startAt="4"/>
              <a:defRPr/>
            </a:pPr>
            <a:r>
              <a:rPr lang="en-US" sz="2400" b="1" dirty="0"/>
              <a:t>Terminates</a:t>
            </a:r>
          </a:p>
          <a:p>
            <a:pPr marL="489833" indent="-489833">
              <a:defRPr/>
            </a:pPr>
            <a:r>
              <a:rPr lang="en-US" sz="2400" dirty="0"/>
              <a:t>Scheduling under 1 and 4 is </a:t>
            </a:r>
            <a:r>
              <a:rPr lang="en-US" sz="2400" b="1" dirty="0" err="1"/>
              <a:t>nonpreemptive</a:t>
            </a:r>
            <a:endParaRPr lang="en-US" sz="2400" b="1" dirty="0"/>
          </a:p>
          <a:p>
            <a:pPr marL="489833" indent="-489833">
              <a:defRPr/>
            </a:pPr>
            <a:r>
              <a:rPr lang="en-US" sz="2400" dirty="0"/>
              <a:t>All other scheduling is </a:t>
            </a:r>
            <a:r>
              <a:rPr lang="en-US" sz="2400" b="1" dirty="0"/>
              <a:t>preemptive</a:t>
            </a:r>
          </a:p>
          <a:p>
            <a:pPr marL="1061304" lvl="1" indent="-408194">
              <a:defRPr/>
            </a:pPr>
            <a:r>
              <a:rPr lang="en-US" sz="2400" dirty="0"/>
              <a:t>Consider access to shared data</a:t>
            </a:r>
          </a:p>
          <a:p>
            <a:pPr marL="1061304" lvl="1" indent="-408194">
              <a:defRPr/>
            </a:pPr>
            <a:r>
              <a:rPr lang="en-US" sz="2400" dirty="0"/>
              <a:t>Consider preemption while in kernel mode</a:t>
            </a:r>
          </a:p>
          <a:p>
            <a:pPr marL="1061304" lvl="1" indent="-408194">
              <a:defRPr/>
            </a:pPr>
            <a:r>
              <a:rPr lang="en-US" sz="2400" dirty="0"/>
              <a:t>Consider interrupts occurring during crucial OS 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Dispatcher</a:t>
            </a:r>
          </a:p>
        </p:txBody>
      </p:sp>
      <p:sp>
        <p:nvSpPr>
          <p:cNvPr id="29699" name="Rectangle 3"/>
          <p:cNvSpPr>
            <a:spLocks noGrp="1" noChangeArrowheads="1"/>
          </p:cNvSpPr>
          <p:nvPr>
            <p:ph idx="1"/>
          </p:nvPr>
        </p:nvSpPr>
        <p:spPr>
          <a:xfrm>
            <a:off x="1241425" y="1843088"/>
            <a:ext cx="11596688" cy="5978525"/>
          </a:xfrm>
        </p:spPr>
        <p:txBody>
          <a:bodyPr/>
          <a:lstStyle/>
          <a:p>
            <a:r>
              <a:rPr lang="en-US" sz="2800" dirty="0"/>
              <a:t>Dispatcher module gives control of the CPU to the process selected by the short-term scheduler; this involves:</a:t>
            </a:r>
          </a:p>
          <a:p>
            <a:pPr lvl="1"/>
            <a:r>
              <a:rPr lang="en-US" sz="2800" dirty="0"/>
              <a:t>switching context</a:t>
            </a:r>
          </a:p>
          <a:p>
            <a:pPr lvl="1"/>
            <a:r>
              <a:rPr lang="en-US" sz="2800" dirty="0"/>
              <a:t>switching to user mode</a:t>
            </a:r>
          </a:p>
          <a:p>
            <a:pPr lvl="1"/>
            <a:r>
              <a:rPr lang="en-US" sz="2800" dirty="0"/>
              <a:t>jumping to the proper location in the user program to restart that program</a:t>
            </a:r>
          </a:p>
          <a:p>
            <a:pPr lvl="1"/>
            <a:endParaRPr lang="en-US" sz="2800" dirty="0"/>
          </a:p>
          <a:p>
            <a:r>
              <a:rPr lang="en-US" sz="2800" b="1" dirty="0"/>
              <a:t>Dispatch latency </a:t>
            </a:r>
            <a:r>
              <a:rPr lang="en-US" sz="2800" dirty="0"/>
              <a:t>– time it takes for the dispatcher to stop one process and start another running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85900" y="369888"/>
            <a:ext cx="11544300" cy="768350"/>
          </a:xfrm>
        </p:spPr>
        <p:txBody>
          <a:bodyPr>
            <a:normAutofit fontScale="90000"/>
          </a:bodyPr>
          <a:lstStyle/>
          <a:p>
            <a:pPr eaLnBrk="1" hangingPunct="1"/>
            <a:r>
              <a:rPr lang="en-US"/>
              <a:t>Scheduling Criteria</a:t>
            </a:r>
          </a:p>
        </p:txBody>
      </p:sp>
      <p:sp>
        <p:nvSpPr>
          <p:cNvPr id="31747" name="Rectangle 3"/>
          <p:cNvSpPr>
            <a:spLocks noGrp="1" noChangeArrowheads="1"/>
          </p:cNvSpPr>
          <p:nvPr>
            <p:ph idx="1"/>
          </p:nvPr>
        </p:nvSpPr>
        <p:spPr>
          <a:xfrm>
            <a:off x="1228725" y="1662113"/>
            <a:ext cx="11456988" cy="7100887"/>
          </a:xfrm>
        </p:spPr>
        <p:txBody>
          <a:bodyPr/>
          <a:lstStyle/>
          <a:p>
            <a:r>
              <a:rPr lang="en-US" sz="2800" b="1" dirty="0"/>
              <a:t>CPU utilization </a:t>
            </a:r>
            <a:r>
              <a:rPr lang="en-US" sz="2800" dirty="0"/>
              <a:t>– keep the CPU as busy as possible</a:t>
            </a:r>
          </a:p>
          <a:p>
            <a:endParaRPr lang="en-US" sz="2800" dirty="0"/>
          </a:p>
          <a:p>
            <a:r>
              <a:rPr lang="en-US" sz="2800" b="1" dirty="0"/>
              <a:t>Throughput</a:t>
            </a:r>
            <a:r>
              <a:rPr lang="en-US" sz="2800" dirty="0"/>
              <a:t> – # of processes that complete their execution per time unit</a:t>
            </a:r>
          </a:p>
          <a:p>
            <a:endParaRPr lang="en-US" sz="2800" dirty="0"/>
          </a:p>
          <a:p>
            <a:r>
              <a:rPr lang="en-US" sz="2800" b="1" dirty="0"/>
              <a:t>Turnaround time </a:t>
            </a:r>
            <a:r>
              <a:rPr lang="en-US" sz="2800" dirty="0"/>
              <a:t>– amount of time to execute a particular process</a:t>
            </a:r>
          </a:p>
          <a:p>
            <a:endParaRPr lang="en-US" sz="2800" dirty="0"/>
          </a:p>
          <a:p>
            <a:r>
              <a:rPr lang="en-US" sz="2800" b="1" dirty="0"/>
              <a:t>Waiting time </a:t>
            </a:r>
            <a:r>
              <a:rPr lang="en-US" sz="2800" dirty="0"/>
              <a:t>– amount of time a process has been waiting in the ready queue</a:t>
            </a:r>
          </a:p>
          <a:p>
            <a:endParaRPr lang="en-US" sz="2800" dirty="0"/>
          </a:p>
          <a:p>
            <a:r>
              <a:rPr lang="en-US" sz="2800" b="1" dirty="0"/>
              <a:t>Response time </a:t>
            </a:r>
            <a:r>
              <a:rPr lang="en-US" sz="2800" dirty="0"/>
              <a:t>– amount of time it takes from when a request was submitted until the first response is produced, not output  (for time-sharing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311B12-7771-4998-AB15-78829F26CED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C7498D-A9FF-4785-949D-8380CBCC4D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FABDB9-5560-400D-815F-CEA2133A9E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24933</TotalTime>
  <Words>1637</Words>
  <Application>Microsoft Office PowerPoint</Application>
  <PresentationFormat>Custom</PresentationFormat>
  <Paragraphs>414</Paragraphs>
  <Slides>45</Slides>
  <Notes>35</Notes>
  <HiddenSlides>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Chapter 5:  CPU Scheduling</vt:lpstr>
      <vt:lpstr>Chapter 5:  CPU Scheduling</vt:lpstr>
      <vt:lpstr>Objectives</vt:lpstr>
      <vt:lpstr>Basic Concepts</vt:lpstr>
      <vt:lpstr>Alternating Sequence of CPU and  I/O Bursts</vt:lpstr>
      <vt:lpstr>Histogram of CPU-burst Times</vt:lpstr>
      <vt:lpstr>CPU Scheduler</vt:lpstr>
      <vt:lpstr>Dispatcher</vt:lpstr>
      <vt:lpstr>Scheduling Criteria</vt:lpstr>
      <vt:lpstr>Scheduling Algorithm Optimization Criteria</vt:lpstr>
      <vt:lpstr>First-Come, First-Served (FCFS) Scheduling</vt:lpstr>
      <vt:lpstr>FCFS Scheduling (Cont.)</vt:lpstr>
      <vt:lpstr>Shortest-Job-First (SJF) Scheduling</vt:lpstr>
      <vt:lpstr>Example of SJF</vt:lpstr>
      <vt:lpstr>PowerPoint Presentation</vt:lpstr>
      <vt:lpstr>PowerPoint Presentation</vt:lpstr>
      <vt:lpstr>PowerPoint Presentation</vt:lpstr>
      <vt:lpstr>PowerPoint Presentation</vt:lpstr>
      <vt:lpstr>PowerPoint Presentation</vt:lpstr>
      <vt:lpstr>PowerPoint Presentation</vt:lpstr>
      <vt:lpstr>Determining Length of Next CPU Burst</vt:lpstr>
      <vt:lpstr>Prediction of the Length of the  Next CPU Burst</vt:lpstr>
      <vt:lpstr>Examples of Exponential Averaging</vt:lpstr>
      <vt:lpstr>Example of Shortest-remaining-time-first</vt:lpstr>
      <vt:lpstr>Priority Scheduling</vt:lpstr>
      <vt:lpstr>Example of Priority Scheduling</vt:lpstr>
      <vt:lpstr>Round Robin (RR)</vt:lpstr>
      <vt:lpstr>Example of RR with Time Quantum = 4</vt:lpstr>
      <vt:lpstr>Time Quantum and Context Switch Time</vt:lpstr>
      <vt:lpstr>Turnaround Time Varies With  The Time Quantum</vt:lpstr>
      <vt:lpstr>Multilevel Queue</vt:lpstr>
      <vt:lpstr>Multilevel Queue Scheduling</vt:lpstr>
      <vt:lpstr>Multilevel Feedback Queue</vt:lpstr>
      <vt:lpstr>Example of Multilevel Feedback Queue</vt:lpstr>
      <vt:lpstr>Multilevel Feedback Queues</vt:lpstr>
      <vt:lpstr>Thread Scheduling</vt:lpstr>
      <vt:lpstr>Contention Scope</vt:lpstr>
      <vt:lpstr>SCS</vt:lpstr>
      <vt:lpstr>Pthread Scheduling</vt:lpstr>
      <vt:lpstr>Ref :Wikipedia</vt:lpstr>
      <vt:lpstr>Pthread Scheduling API</vt:lpstr>
      <vt:lpstr>Pthread Scheduling API</vt:lpstr>
      <vt:lpstr>Linux Scheduling</vt:lpstr>
      <vt:lpstr>Linux Scheduling (Cont.)</vt:lpstr>
      <vt:lpstr>Priorities and Time-slice length</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CPU Scheduling</dc:title>
  <dc:creator>Marilyn Turnamian</dc:creator>
  <cp:lastModifiedBy>Mahe</cp:lastModifiedBy>
  <cp:revision>189</cp:revision>
  <cp:lastPrinted>2011-02-07T04:52:44Z</cp:lastPrinted>
  <dcterms:created xsi:type="dcterms:W3CDTF">2011-02-10T17:10:04Z</dcterms:created>
  <dcterms:modified xsi:type="dcterms:W3CDTF">2020-09-15T11:26:34Z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