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6"/>
  </p:notesMasterIdLst>
  <p:sldIdLst>
    <p:sldId id="265" r:id="rId5"/>
    <p:sldId id="310" r:id="rId6"/>
    <p:sldId id="291" r:id="rId7"/>
    <p:sldId id="313" r:id="rId8"/>
    <p:sldId id="312" r:id="rId9"/>
    <p:sldId id="311" r:id="rId10"/>
    <p:sldId id="298" r:id="rId11"/>
    <p:sldId id="299" r:id="rId12"/>
    <p:sldId id="308" r:id="rId13"/>
    <p:sldId id="309" r:id="rId14"/>
    <p:sldId id="266" r:id="rId15"/>
    <p:sldId id="268" r:id="rId16"/>
    <p:sldId id="321" r:id="rId17"/>
    <p:sldId id="323" r:id="rId18"/>
    <p:sldId id="320" r:id="rId19"/>
    <p:sldId id="267" r:id="rId20"/>
    <p:sldId id="271" r:id="rId21"/>
    <p:sldId id="272" r:id="rId22"/>
    <p:sldId id="276" r:id="rId23"/>
    <p:sldId id="278" r:id="rId24"/>
    <p:sldId id="279" r:id="rId25"/>
    <p:sldId id="280" r:id="rId26"/>
    <p:sldId id="281" r:id="rId27"/>
    <p:sldId id="285" r:id="rId28"/>
    <p:sldId id="286" r:id="rId29"/>
    <p:sldId id="287" r:id="rId30"/>
    <p:sldId id="301" r:id="rId31"/>
    <p:sldId id="314" r:id="rId32"/>
    <p:sldId id="324" r:id="rId33"/>
    <p:sldId id="316" r:id="rId34"/>
    <p:sldId id="318" r:id="rId35"/>
    <p:sldId id="319" r:id="rId36"/>
    <p:sldId id="317" r:id="rId37"/>
    <p:sldId id="302" r:id="rId38"/>
    <p:sldId id="303" r:id="rId39"/>
    <p:sldId id="325" r:id="rId40"/>
    <p:sldId id="304" r:id="rId41"/>
    <p:sldId id="306" r:id="rId42"/>
    <p:sldId id="305" r:id="rId43"/>
    <p:sldId id="315" r:id="rId44"/>
    <p:sldId id="30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3" autoAdjust="0"/>
    <p:restoredTop sz="91382" autoAdjust="0"/>
  </p:normalViewPr>
  <p:slideViewPr>
    <p:cSldViewPr>
      <p:cViewPr varScale="1">
        <p:scale>
          <a:sx n="128" d="100"/>
          <a:sy n="128" d="100"/>
        </p:scale>
        <p:origin x="119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3C5EEB-F0D8-449D-BBB4-0B6499A7C03F}" type="datetimeFigureOut">
              <a:rPr lang="en-IN" smtClean="0"/>
              <a:pPr/>
              <a:t>17/11/22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0DD93-AB57-4844-BEF6-9642E1A99DA7}" type="slidenum">
              <a:rPr lang="en-IN" smtClean="0"/>
              <a:pPr/>
              <a:t>‹#›</a:t>
            </a:fld>
            <a:endParaRPr lang="en-IN"/>
          </a:p>
        </p:txBody>
      </p:sp>
    </p:spTree>
    <p:extLst>
      <p:ext uri="{BB962C8B-B14F-4D97-AF65-F5344CB8AC3E}">
        <p14:creationId xmlns:p14="http://schemas.microsoft.com/office/powerpoint/2010/main" val="395240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E0DD93-AB57-4844-BEF6-9642E1A99DA7}" type="slidenum">
              <a:rPr lang="en-IN" smtClean="0"/>
              <a:pPr/>
              <a:t>4</a:t>
            </a:fld>
            <a:endParaRPr lang="en-IN"/>
          </a:p>
        </p:txBody>
      </p:sp>
    </p:spTree>
    <p:extLst>
      <p:ext uri="{BB962C8B-B14F-4D97-AF65-F5344CB8AC3E}">
        <p14:creationId xmlns:p14="http://schemas.microsoft.com/office/powerpoint/2010/main" val="227162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p:txBody>
          <a:bodyPr/>
          <a:lstStyle/>
          <a:p>
            <a:pPr>
              <a:defRPr/>
            </a:pPr>
            <a:fld id="{E1CCF7F7-B79F-47B4-8D95-97DA510E4B7D}" type="slidenum">
              <a:rPr lang="en-US" smtClean="0">
                <a:latin typeface="Arial" pitchFamily="34" charset="0"/>
              </a:rPr>
              <a:pPr>
                <a:defRPr/>
              </a:pPr>
              <a:t>27</a:t>
            </a:fld>
            <a:endParaRPr lang="en-US" dirty="0">
              <a:latin typeface="Arial" pitchFamily="34" charset="0"/>
            </a:endParaRPr>
          </a:p>
        </p:txBody>
      </p:sp>
      <p:sp>
        <p:nvSpPr>
          <p:cNvPr id="840707" name="Rectangle 2"/>
          <p:cNvSpPr>
            <a:spLocks noGrp="1" noRot="1" noChangeAspect="1" noChangeArrowheads="1" noTextEdit="1"/>
          </p:cNvSpPr>
          <p:nvPr>
            <p:ph type="sldImg"/>
          </p:nvPr>
        </p:nvSpPr>
        <p:spPr bwMode="auto">
          <a:xfrm>
            <a:off x="1385888" y="549275"/>
            <a:ext cx="4086225" cy="3063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0708" name="Rectangle 3"/>
          <p:cNvSpPr>
            <a:spLocks noGrp="1" noChangeArrowheads="1"/>
          </p:cNvSpPr>
          <p:nvPr>
            <p:ph type="body" idx="1"/>
          </p:nvPr>
        </p:nvSpPr>
        <p:spPr bwMode="auto">
          <a:xfrm>
            <a:off x="411163" y="3932238"/>
            <a:ext cx="6035675"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dirty="0">
              <a:latin typeface="Arial" pitchFamily="34" charset="0"/>
            </a:endParaRPr>
          </a:p>
        </p:txBody>
      </p:sp>
    </p:spTree>
    <p:extLst>
      <p:ext uri="{BB962C8B-B14F-4D97-AF65-F5344CB8AC3E}">
        <p14:creationId xmlns:p14="http://schemas.microsoft.com/office/powerpoint/2010/main" val="1567785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p:txBody>
          <a:bodyPr/>
          <a:lstStyle/>
          <a:p>
            <a:pPr>
              <a:defRPr/>
            </a:pPr>
            <a:fld id="{6AC932A5-164A-486D-8538-F0A1647386A7}" type="slidenum">
              <a:rPr lang="en-US" smtClean="0">
                <a:latin typeface="Arial" pitchFamily="34" charset="0"/>
              </a:rPr>
              <a:pPr>
                <a:defRPr/>
              </a:pPr>
              <a:t>38</a:t>
            </a:fld>
            <a:endParaRPr lang="en-US" dirty="0">
              <a:latin typeface="Arial" pitchFamily="34" charset="0"/>
            </a:endParaRPr>
          </a:p>
        </p:txBody>
      </p:sp>
      <p:sp>
        <p:nvSpPr>
          <p:cNvPr id="844803" name="Rectangle 2"/>
          <p:cNvSpPr>
            <a:spLocks noGrp="1" noRot="1" noChangeAspect="1" noChangeArrowheads="1" noTextEdit="1"/>
          </p:cNvSpPr>
          <p:nvPr>
            <p:ph type="sldImg"/>
          </p:nvPr>
        </p:nvSpPr>
        <p:spPr bwMode="auto">
          <a:xfrm>
            <a:off x="1385888" y="549275"/>
            <a:ext cx="4086225" cy="3063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4804" name="Rectangle 3"/>
          <p:cNvSpPr>
            <a:spLocks noGrp="1" noChangeArrowheads="1"/>
          </p:cNvSpPr>
          <p:nvPr>
            <p:ph type="body" idx="1"/>
          </p:nvPr>
        </p:nvSpPr>
        <p:spPr bwMode="auto">
          <a:xfrm>
            <a:off x="411163" y="3932238"/>
            <a:ext cx="6035675"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pitchFamily="34" charset="0"/>
            </a:endParaRPr>
          </a:p>
        </p:txBody>
      </p:sp>
    </p:spTree>
    <p:extLst>
      <p:ext uri="{BB962C8B-B14F-4D97-AF65-F5344CB8AC3E}">
        <p14:creationId xmlns:p14="http://schemas.microsoft.com/office/powerpoint/2010/main" val="393119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E0DD93-AB57-4844-BEF6-9642E1A99DA7}" type="slidenum">
              <a:rPr lang="en-IN" smtClean="0"/>
              <a:pPr/>
              <a:t>41</a:t>
            </a:fld>
            <a:endParaRPr lang="en-IN"/>
          </a:p>
        </p:txBody>
      </p:sp>
    </p:spTree>
    <p:extLst>
      <p:ext uri="{BB962C8B-B14F-4D97-AF65-F5344CB8AC3E}">
        <p14:creationId xmlns:p14="http://schemas.microsoft.com/office/powerpoint/2010/main" val="389490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CD098F-CC60-4DED-900F-11B534B509DC}"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270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EDD0F0-1614-4F0A-BACF-A6A028ED4FEE}"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4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88E01E-A2A5-4261-AF4C-66A4336D12B0}"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9308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98B5C-25F1-44EF-9EB5-766098647F72}"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4165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F429-8B32-42A6-AEAA-F7A5D9A13915}"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7076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2C8728C-AF8F-4BB9-8B45-655E1E01DEC2}" type="datetime1">
              <a:rPr lang="en-IN" smtClean="0">
                <a:solidFill>
                  <a:prstClr val="black">
                    <a:tint val="75000"/>
                  </a:prstClr>
                </a:solidFill>
              </a:rPr>
              <a:pPr/>
              <a:t>17/11/22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9393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126059-3D4C-484C-96EE-2427166F9428}" type="datetime1">
              <a:rPr lang="en-IN" smtClean="0">
                <a:solidFill>
                  <a:prstClr val="black">
                    <a:tint val="75000"/>
                  </a:prstClr>
                </a:solidFill>
              </a:rPr>
              <a:pPr/>
              <a:t>17/11/22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9" name="Slide Number Placeholder 8"/>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3070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DEA0C7-B9E2-4DEC-ACC3-099299AAD90C}" type="datetime1">
              <a:rPr lang="en-IN" smtClean="0">
                <a:solidFill>
                  <a:prstClr val="black">
                    <a:tint val="75000"/>
                  </a:prstClr>
                </a:solidFill>
              </a:rPr>
              <a:pPr/>
              <a:t>17/11/22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5" name="Slide Number Placeholder 4"/>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099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5FEB7-ABDE-4FF2-9A9D-8ECEEF565030}" type="datetime1">
              <a:rPr lang="en-IN" smtClean="0">
                <a:solidFill>
                  <a:prstClr val="black">
                    <a:tint val="75000"/>
                  </a:prstClr>
                </a:solidFill>
              </a:rPr>
              <a:pPr/>
              <a:t>17/11/22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Slide Number Placeholder 3"/>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117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B05EC-99F1-45FE-BDC0-51DD72C53EAE}" type="datetime1">
              <a:rPr lang="en-IN" smtClean="0">
                <a:solidFill>
                  <a:prstClr val="black">
                    <a:tint val="75000"/>
                  </a:prstClr>
                </a:solidFill>
              </a:rPr>
              <a:pPr/>
              <a:t>17/11/22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25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B4F1F-24D7-40C0-A51D-72871660EA97}" type="datetime1">
              <a:rPr lang="en-IN" smtClean="0">
                <a:solidFill>
                  <a:prstClr val="black">
                    <a:tint val="75000"/>
                  </a:prstClr>
                </a:solidFill>
              </a:rPr>
              <a:pPr/>
              <a:t>17/11/22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8269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D01E6-C5CB-4344-B73E-705EA457A096}"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Dept of Humaities &amp;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975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76400"/>
            <a:ext cx="6477000" cy="1828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en-US" sz="2400" b="1" dirty="0">
              <a:solidFill>
                <a:prstClr val="white"/>
              </a:solidFill>
              <a:latin typeface="Arial" pitchFamily="34" charset="0"/>
              <a:cs typeface="Arial" pitchFamily="34" charset="0"/>
            </a:endParaRPr>
          </a:p>
          <a:p>
            <a:pPr algn="r"/>
            <a:r>
              <a:rPr lang="en-US" sz="2400" b="1" dirty="0">
                <a:solidFill>
                  <a:prstClr val="white"/>
                </a:solidFill>
                <a:latin typeface="Arial" pitchFamily="34" charset="0"/>
                <a:cs typeface="Arial" pitchFamily="34" charset="0"/>
              </a:rPr>
              <a:t>Sixth Semester</a:t>
            </a:r>
          </a:p>
          <a:p>
            <a:pPr algn="r"/>
            <a:r>
              <a:rPr lang="en-US" sz="2400" b="1" dirty="0">
                <a:solidFill>
                  <a:prstClr val="white"/>
                </a:solidFill>
                <a:latin typeface="Arial" pitchFamily="34" charset="0"/>
                <a:cs typeface="Arial" pitchFamily="34" charset="0"/>
              </a:rPr>
              <a:t>Essentials of Management</a:t>
            </a:r>
          </a:p>
          <a:p>
            <a:pPr algn="r"/>
            <a:r>
              <a:rPr lang="en-US" sz="2400" b="1" dirty="0">
                <a:solidFill>
                  <a:prstClr val="white"/>
                </a:solidFill>
                <a:latin typeface="Arial" pitchFamily="34" charset="0"/>
                <a:cs typeface="Arial" pitchFamily="34" charset="0"/>
              </a:rPr>
              <a:t>HUM-4001</a:t>
            </a:r>
          </a:p>
        </p:txBody>
      </p:sp>
      <p:sp>
        <p:nvSpPr>
          <p:cNvPr id="5" name="Rectangle 4"/>
          <p:cNvSpPr/>
          <p:nvPr/>
        </p:nvSpPr>
        <p:spPr>
          <a:xfrm>
            <a:off x="6934200" y="1676400"/>
            <a:ext cx="1866900" cy="18288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solidFill>
                <a:prstClr val="white"/>
              </a:solidFill>
            </a:endParaRPr>
          </a:p>
        </p:txBody>
      </p:sp>
      <p:sp>
        <p:nvSpPr>
          <p:cNvPr id="6" name="TextBox 5"/>
          <p:cNvSpPr txBox="1"/>
          <p:nvPr/>
        </p:nvSpPr>
        <p:spPr>
          <a:xfrm>
            <a:off x="576737" y="4869160"/>
            <a:ext cx="8003232" cy="707886"/>
          </a:xfrm>
          <a:prstGeom prst="rect">
            <a:avLst/>
          </a:prstGeom>
          <a:noFill/>
        </p:spPr>
        <p:txBody>
          <a:bodyPr wrap="square" rtlCol="0">
            <a:spAutoFit/>
          </a:bodyPr>
          <a:lstStyle/>
          <a:p>
            <a:r>
              <a:rPr lang="en-US" sz="2000" i="1">
                <a:solidFill>
                  <a:prstClr val="black"/>
                </a:solidFill>
              </a:rPr>
              <a:t>Dept</a:t>
            </a:r>
            <a:r>
              <a:rPr lang="en-US" sz="2000" i="1" dirty="0">
                <a:solidFill>
                  <a:prstClr val="black"/>
                </a:solidFill>
              </a:rPr>
              <a:t>. of Humanities and Management, </a:t>
            </a:r>
          </a:p>
          <a:p>
            <a:r>
              <a:rPr lang="en-US" sz="2000" i="1" dirty="0">
                <a:solidFill>
                  <a:prstClr val="black"/>
                </a:solidFill>
              </a:rPr>
              <a:t>Manipal Institute of Technology - Manipal</a:t>
            </a:r>
            <a:endParaRPr lang="en-IN" sz="2000" i="1" dirty="0">
              <a:solidFill>
                <a:prstClr val="black"/>
              </a:solidFill>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7696200" y="381000"/>
            <a:ext cx="1104900" cy="1016508"/>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Layer>
                </a14:imgProps>
              </a:ext>
              <a:ext uri="{28A0092B-C50C-407E-A947-70E740481C1C}">
                <a14:useLocalDpi xmlns:a14="http://schemas.microsoft.com/office/drawing/2010/main" val="0"/>
              </a:ext>
            </a:extLst>
          </a:blip>
          <a:stretch>
            <a:fillRect/>
          </a:stretch>
        </p:blipFill>
        <p:spPr>
          <a:xfrm>
            <a:off x="457200" y="381000"/>
            <a:ext cx="1219200" cy="11070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3930" y="2255043"/>
            <a:ext cx="1487437" cy="671513"/>
          </a:xfrm>
          <a:prstGeom prst="rect">
            <a:avLst/>
          </a:prstGeom>
        </p:spPr>
      </p:pic>
    </p:spTree>
    <p:extLst>
      <p:ext uri="{BB962C8B-B14F-4D97-AF65-F5344CB8AC3E}">
        <p14:creationId xmlns:p14="http://schemas.microsoft.com/office/powerpoint/2010/main" val="335642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483079" cy="711994"/>
          </a:xfrm>
        </p:spPr>
        <p:txBody>
          <a:bodyPr>
            <a:normAutofit fontScale="90000"/>
          </a:bodyPr>
          <a:lstStyle/>
          <a:p>
            <a:r>
              <a:rPr lang="en-US" b="1" dirty="0"/>
              <a:t>Steps in Planning</a:t>
            </a:r>
            <a:endParaRPr lang="en-US" dirty="0"/>
          </a:p>
        </p:txBody>
      </p:sp>
      <p:pic>
        <p:nvPicPr>
          <p:cNvPr id="4" name="Content Placeholder 3"/>
          <p:cNvPicPr>
            <a:picLocks noGrp="1" noChangeAspect="1"/>
          </p:cNvPicPr>
          <p:nvPr>
            <p:ph idx="1"/>
          </p:nvPr>
        </p:nvPicPr>
        <p:blipFill rotWithShape="1">
          <a:blip r:embed="rId2"/>
          <a:srcRect l="16648" t="27326" r="28339" b="15214"/>
          <a:stretch/>
        </p:blipFill>
        <p:spPr>
          <a:xfrm>
            <a:off x="323528" y="1052736"/>
            <a:ext cx="8705974" cy="5112568"/>
          </a:xfrm>
          <a:prstGeom prst="rect">
            <a:avLst/>
          </a:prstGeom>
        </p:spPr>
      </p:pic>
    </p:spTree>
    <p:extLst>
      <p:ext uri="{BB962C8B-B14F-4D97-AF65-F5344CB8AC3E}">
        <p14:creationId xmlns:p14="http://schemas.microsoft.com/office/powerpoint/2010/main" val="195852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sz="1800" b="1"/>
              <a:t>TYPES OF PLANS :</a:t>
            </a:r>
          </a:p>
        </p:txBody>
      </p:sp>
      <p:sp>
        <p:nvSpPr>
          <p:cNvPr id="7171" name="Rectangle 3"/>
          <p:cNvSpPr>
            <a:spLocks noGrp="1" noChangeArrowheads="1"/>
          </p:cNvSpPr>
          <p:nvPr>
            <p:ph type="body" idx="1"/>
          </p:nvPr>
        </p:nvSpPr>
        <p:spPr/>
        <p:txBody>
          <a:bodyPr>
            <a:normAutofit/>
          </a:bodyPr>
          <a:lstStyle/>
          <a:p>
            <a:pPr eaLnBrk="1" hangingPunct="1">
              <a:lnSpc>
                <a:spcPct val="150000"/>
              </a:lnSpc>
              <a:buClr>
                <a:schemeClr val="hlink"/>
              </a:buClr>
              <a:buFont typeface="Wingdings" pitchFamily="2" charset="2"/>
              <a:buChar char="v"/>
            </a:pPr>
            <a:r>
              <a:rPr lang="en-US" sz="1500" dirty="0"/>
              <a:t>Purposes / Mission/Vision</a:t>
            </a:r>
          </a:p>
          <a:p>
            <a:pPr eaLnBrk="1" hangingPunct="1">
              <a:lnSpc>
                <a:spcPct val="150000"/>
              </a:lnSpc>
              <a:buClr>
                <a:schemeClr val="hlink"/>
              </a:buClr>
              <a:buFont typeface="Wingdings" pitchFamily="2" charset="2"/>
              <a:buChar char="v"/>
            </a:pPr>
            <a:r>
              <a:rPr lang="en-US" sz="1500" dirty="0"/>
              <a:t>Objectives</a:t>
            </a:r>
          </a:p>
          <a:p>
            <a:pPr eaLnBrk="1" hangingPunct="1">
              <a:lnSpc>
                <a:spcPct val="150000"/>
              </a:lnSpc>
              <a:buClr>
                <a:schemeClr val="hlink"/>
              </a:buClr>
              <a:buFont typeface="Wingdings" pitchFamily="2" charset="2"/>
              <a:buChar char="v"/>
            </a:pPr>
            <a:r>
              <a:rPr lang="en-US" sz="1500" dirty="0"/>
              <a:t>Strategies</a:t>
            </a:r>
          </a:p>
          <a:p>
            <a:pPr eaLnBrk="1" hangingPunct="1">
              <a:lnSpc>
                <a:spcPct val="150000"/>
              </a:lnSpc>
              <a:buClr>
                <a:schemeClr val="hlink"/>
              </a:buClr>
              <a:buFont typeface="Wingdings" pitchFamily="2" charset="2"/>
              <a:buChar char="v"/>
            </a:pPr>
            <a:r>
              <a:rPr lang="en-US" sz="1500" dirty="0"/>
              <a:t>Policies</a:t>
            </a:r>
          </a:p>
          <a:p>
            <a:pPr eaLnBrk="1" hangingPunct="1">
              <a:lnSpc>
                <a:spcPct val="150000"/>
              </a:lnSpc>
              <a:buClr>
                <a:schemeClr val="hlink"/>
              </a:buClr>
              <a:buFont typeface="Wingdings" pitchFamily="2" charset="2"/>
              <a:buChar char="v"/>
            </a:pPr>
            <a:r>
              <a:rPr lang="en-US" sz="1500" dirty="0"/>
              <a:t>Procedures</a:t>
            </a:r>
          </a:p>
          <a:p>
            <a:pPr eaLnBrk="1" hangingPunct="1">
              <a:lnSpc>
                <a:spcPct val="150000"/>
              </a:lnSpc>
              <a:buClr>
                <a:schemeClr val="hlink"/>
              </a:buClr>
              <a:buFont typeface="Wingdings" pitchFamily="2" charset="2"/>
              <a:buChar char="v"/>
            </a:pPr>
            <a:r>
              <a:rPr lang="en-US" sz="1500" dirty="0"/>
              <a:t>Rules</a:t>
            </a:r>
          </a:p>
          <a:p>
            <a:pPr eaLnBrk="1" hangingPunct="1">
              <a:lnSpc>
                <a:spcPct val="150000"/>
              </a:lnSpc>
              <a:buClr>
                <a:schemeClr val="hlink"/>
              </a:buClr>
              <a:buFont typeface="Wingdings" pitchFamily="2" charset="2"/>
              <a:buChar char="v"/>
            </a:pPr>
            <a:r>
              <a:rPr lang="en-US" sz="1500" dirty="0"/>
              <a:t>Programs</a:t>
            </a:r>
          </a:p>
          <a:p>
            <a:pPr eaLnBrk="1" hangingPunct="1">
              <a:lnSpc>
                <a:spcPct val="150000"/>
              </a:lnSpc>
              <a:buClr>
                <a:schemeClr val="hlink"/>
              </a:buClr>
              <a:buFont typeface="Wingdings" pitchFamily="2" charset="2"/>
              <a:buChar char="v"/>
            </a:pPr>
            <a:r>
              <a:rPr lang="en-US" sz="1500" dirty="0"/>
              <a:t>Budgets</a:t>
            </a:r>
          </a:p>
          <a:p>
            <a:pPr eaLnBrk="1" hangingPunct="1">
              <a:lnSpc>
                <a:spcPct val="150000"/>
              </a:lnSpc>
            </a:pPr>
            <a:endParaRPr lang="en-US" sz="1500" dirty="0"/>
          </a:p>
        </p:txBody>
      </p:sp>
      <p:sp>
        <p:nvSpPr>
          <p:cNvPr id="6" name="Text Box 10"/>
          <p:cNvSpPr txBox="1">
            <a:spLocks noChangeArrowheads="1"/>
          </p:cNvSpPr>
          <p:nvPr/>
        </p:nvSpPr>
        <p:spPr bwMode="auto">
          <a:xfrm>
            <a:off x="2878334" y="3813790"/>
            <a:ext cx="150430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     FIRST LEVEL </a:t>
            </a:r>
          </a:p>
          <a:p>
            <a:pPr eaLnBrk="1" hangingPunct="1"/>
            <a:r>
              <a:rPr lang="en-US" sz="1350" dirty="0">
                <a:cs typeface="Arial" pitchFamily="34" charset="0"/>
              </a:rPr>
              <a:t>     MANAGERS</a:t>
            </a:r>
          </a:p>
        </p:txBody>
      </p:sp>
      <p:sp>
        <p:nvSpPr>
          <p:cNvPr id="7" name="Text Box 12"/>
          <p:cNvSpPr txBox="1">
            <a:spLocks noChangeArrowheads="1"/>
          </p:cNvSpPr>
          <p:nvPr/>
        </p:nvSpPr>
        <p:spPr bwMode="auto">
          <a:xfrm>
            <a:off x="2961754" y="3200222"/>
            <a:ext cx="142088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MIDDLE LEVEL </a:t>
            </a:r>
          </a:p>
          <a:p>
            <a:pPr eaLnBrk="1" hangingPunct="1"/>
            <a:r>
              <a:rPr lang="en-US" sz="1350" dirty="0">
                <a:cs typeface="Arial" pitchFamily="34" charset="0"/>
              </a:rPr>
              <a:t>MANAGERS</a:t>
            </a:r>
          </a:p>
        </p:txBody>
      </p:sp>
      <p:sp>
        <p:nvSpPr>
          <p:cNvPr id="8" name="Text Box 14"/>
          <p:cNvSpPr txBox="1">
            <a:spLocks noChangeArrowheads="1"/>
          </p:cNvSpPr>
          <p:nvPr/>
        </p:nvSpPr>
        <p:spPr bwMode="auto">
          <a:xfrm>
            <a:off x="3243931" y="2464197"/>
            <a:ext cx="1129141"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TOP LEVEL </a:t>
            </a:r>
          </a:p>
          <a:p>
            <a:pPr eaLnBrk="1" hangingPunct="1"/>
            <a:r>
              <a:rPr lang="en-US" sz="1350" dirty="0">
                <a:cs typeface="Arial" pitchFamily="34" charset="0"/>
              </a:rPr>
              <a:t>MANAGERS</a:t>
            </a:r>
          </a:p>
        </p:txBody>
      </p:sp>
      <p:sp>
        <p:nvSpPr>
          <p:cNvPr id="9" name="Text Box 16"/>
          <p:cNvSpPr txBox="1">
            <a:spLocks noChangeArrowheads="1"/>
          </p:cNvSpPr>
          <p:nvPr/>
        </p:nvSpPr>
        <p:spPr bwMode="auto">
          <a:xfrm>
            <a:off x="3187973" y="1762919"/>
            <a:ext cx="1154854"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BOARD OF </a:t>
            </a:r>
          </a:p>
          <a:p>
            <a:pPr eaLnBrk="1" hangingPunct="1"/>
            <a:r>
              <a:rPr lang="en-US" sz="1350" dirty="0">
                <a:cs typeface="Arial" pitchFamily="34" charset="0"/>
              </a:rPr>
              <a:t>DIRECTORS</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417638"/>
            <a:ext cx="4521994" cy="336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7. Management Planning – welc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4696034"/>
            <a:ext cx="52387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9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sz="1800" b="1" dirty="0"/>
              <a:t>Mission</a:t>
            </a:r>
            <a:endParaRPr lang="en-IN" sz="1800" b="1" dirty="0"/>
          </a:p>
        </p:txBody>
      </p:sp>
      <p:sp>
        <p:nvSpPr>
          <p:cNvPr id="9219" name="Content Placeholder 2"/>
          <p:cNvSpPr>
            <a:spLocks noGrp="1"/>
          </p:cNvSpPr>
          <p:nvPr>
            <p:ph idx="1"/>
          </p:nvPr>
        </p:nvSpPr>
        <p:spPr/>
        <p:txBody>
          <a:bodyPr>
            <a:normAutofit/>
          </a:bodyPr>
          <a:lstStyle/>
          <a:p>
            <a:pPr algn="just" eaLnBrk="1" hangingPunct="1">
              <a:lnSpc>
                <a:spcPct val="90000"/>
              </a:lnSpc>
              <a:buFont typeface="Wingdings" pitchFamily="2" charset="2"/>
              <a:buChar char="q"/>
            </a:pPr>
            <a:r>
              <a:rPr lang="en-US" sz="1800" dirty="0"/>
              <a:t>It identifies the basic function or task of an enterprise or agency or any part of it.  Example:</a:t>
            </a:r>
          </a:p>
          <a:p>
            <a:pPr algn="just" eaLnBrk="1" hangingPunct="1">
              <a:lnSpc>
                <a:spcPct val="90000"/>
              </a:lnSpc>
              <a:buFont typeface="Wingdings" pitchFamily="2" charset="2"/>
              <a:buChar char="q"/>
            </a:pPr>
            <a:endParaRPr lang="en-US" sz="1800" dirty="0"/>
          </a:p>
          <a:p>
            <a:pPr lvl="1" algn="just" eaLnBrk="1" hangingPunct="1">
              <a:lnSpc>
                <a:spcPct val="90000"/>
              </a:lnSpc>
              <a:buFont typeface="Wingdings" pitchFamily="2" charset="2"/>
              <a:buChar char="v"/>
            </a:pPr>
            <a:r>
              <a:rPr lang="en-US" dirty="0"/>
              <a:t>Mission Of Oil Company :  Are To Search For Oil And To Produce ,Refine, Market Petroleum Product.</a:t>
            </a:r>
          </a:p>
          <a:p>
            <a:pPr lvl="1" algn="just" eaLnBrk="1" hangingPunct="1">
              <a:lnSpc>
                <a:spcPct val="90000"/>
              </a:lnSpc>
              <a:buFont typeface="Wingdings" pitchFamily="2" charset="2"/>
              <a:buChar char="v"/>
            </a:pPr>
            <a:endParaRPr lang="en-US" dirty="0"/>
          </a:p>
          <a:p>
            <a:pPr lvl="1" algn="just" eaLnBrk="1" hangingPunct="1">
              <a:lnSpc>
                <a:spcPct val="90000"/>
              </a:lnSpc>
              <a:buFont typeface="Wingdings" pitchFamily="2" charset="2"/>
              <a:buChar char="v"/>
            </a:pPr>
            <a:r>
              <a:rPr lang="en-US" dirty="0"/>
              <a:t>DUPONT Company – Better Thing Through Chemistry.</a:t>
            </a:r>
          </a:p>
          <a:p>
            <a:pPr lvl="1" algn="just" eaLnBrk="1" hangingPunct="1">
              <a:lnSpc>
                <a:spcPct val="90000"/>
              </a:lnSpc>
              <a:buFont typeface="Wingdings" pitchFamily="2" charset="2"/>
              <a:buChar char="v"/>
            </a:pPr>
            <a:endParaRPr lang="en-US" dirty="0"/>
          </a:p>
          <a:p>
            <a:pPr eaLnBrk="1" hangingPunct="1"/>
            <a:endParaRPr lang="en-IN" dirty="0"/>
          </a:p>
        </p:txBody>
      </p:sp>
    </p:spTree>
    <p:extLst>
      <p:ext uri="{BB962C8B-B14F-4D97-AF65-F5344CB8AC3E}">
        <p14:creationId xmlns:p14="http://schemas.microsoft.com/office/powerpoint/2010/main" val="31780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6" descr="4.3 The Roles of Mission, Vision, and Values – Principles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3723"/>
            <a:ext cx="6379745" cy="3741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ission, Vision and Values - Tutorials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295" y="3986552"/>
            <a:ext cx="5400402" cy="232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7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4"/>
          <p:cNvPicPr>
            <a:picLocks noChangeAspect="1"/>
          </p:cNvPicPr>
          <p:nvPr/>
        </p:nvPicPr>
        <p:blipFill>
          <a:blip r:embed="rId2"/>
          <a:stretch>
            <a:fillRect/>
          </a:stretch>
        </p:blipFill>
        <p:spPr>
          <a:xfrm>
            <a:off x="1475656" y="264879"/>
            <a:ext cx="5791200" cy="5124450"/>
          </a:xfrm>
          <a:prstGeom prst="rect">
            <a:avLst/>
          </a:prstGeom>
        </p:spPr>
      </p:pic>
    </p:spTree>
    <p:extLst>
      <p:ext uri="{BB962C8B-B14F-4D97-AF65-F5344CB8AC3E}">
        <p14:creationId xmlns:p14="http://schemas.microsoft.com/office/powerpoint/2010/main" val="249747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1026" name="Picture 2" descr="Our Vision, Mission &amp; Objectives - Jobs at UHC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3640" y="375359"/>
            <a:ext cx="3596720" cy="586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69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0"/>
          <p:cNvSpPr txBox="1">
            <a:spLocks noChangeArrowheads="1"/>
          </p:cNvSpPr>
          <p:nvPr/>
        </p:nvSpPr>
        <p:spPr bwMode="auto">
          <a:xfrm>
            <a:off x="1519238" y="4567239"/>
            <a:ext cx="150430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     FIRST LEVEL </a:t>
            </a:r>
          </a:p>
          <a:p>
            <a:pPr eaLnBrk="1" hangingPunct="1"/>
            <a:r>
              <a:rPr lang="en-US" sz="1350" dirty="0">
                <a:cs typeface="Arial" pitchFamily="34" charset="0"/>
              </a:rPr>
              <a:t>     MANAGERS</a:t>
            </a:r>
          </a:p>
        </p:txBody>
      </p:sp>
      <p:sp>
        <p:nvSpPr>
          <p:cNvPr id="8195" name="Text Box 12"/>
          <p:cNvSpPr txBox="1">
            <a:spLocks noChangeArrowheads="1"/>
          </p:cNvSpPr>
          <p:nvPr/>
        </p:nvSpPr>
        <p:spPr bwMode="auto">
          <a:xfrm>
            <a:off x="1749029" y="3714751"/>
            <a:ext cx="142088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MIDDLE LEVEL </a:t>
            </a:r>
          </a:p>
          <a:p>
            <a:pPr eaLnBrk="1" hangingPunct="1"/>
            <a:r>
              <a:rPr lang="en-US" sz="1350" dirty="0">
                <a:cs typeface="Arial" pitchFamily="34" charset="0"/>
              </a:rPr>
              <a:t>MANAGERS</a:t>
            </a:r>
          </a:p>
        </p:txBody>
      </p:sp>
      <p:sp>
        <p:nvSpPr>
          <p:cNvPr id="8196" name="Text Box 14"/>
          <p:cNvSpPr txBox="1">
            <a:spLocks noChangeArrowheads="1"/>
          </p:cNvSpPr>
          <p:nvPr/>
        </p:nvSpPr>
        <p:spPr bwMode="auto">
          <a:xfrm>
            <a:off x="2031206" y="2872979"/>
            <a:ext cx="1129141"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TOP LEVEL </a:t>
            </a:r>
          </a:p>
          <a:p>
            <a:pPr eaLnBrk="1" hangingPunct="1"/>
            <a:r>
              <a:rPr lang="en-US" sz="1350" dirty="0">
                <a:cs typeface="Arial" pitchFamily="34" charset="0"/>
              </a:rPr>
              <a:t>MANAGERS</a:t>
            </a:r>
          </a:p>
        </p:txBody>
      </p:sp>
      <p:sp>
        <p:nvSpPr>
          <p:cNvPr id="8197" name="Text Box 16"/>
          <p:cNvSpPr txBox="1">
            <a:spLocks noChangeArrowheads="1"/>
          </p:cNvSpPr>
          <p:nvPr/>
        </p:nvSpPr>
        <p:spPr bwMode="auto">
          <a:xfrm>
            <a:off x="1975248" y="2171701"/>
            <a:ext cx="1154854"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BOARD OF </a:t>
            </a:r>
          </a:p>
          <a:p>
            <a:pPr eaLnBrk="1" hangingPunct="1"/>
            <a:r>
              <a:rPr lang="en-US" sz="1350" dirty="0">
                <a:cs typeface="Arial" pitchFamily="34" charset="0"/>
              </a:rPr>
              <a:t>DIRECTORS</a:t>
            </a:r>
          </a:p>
        </p:txBody>
      </p:sp>
      <p:pic>
        <p:nvPicPr>
          <p:cNvPr id="819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1826420"/>
            <a:ext cx="4521994" cy="336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224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23528" y="188640"/>
            <a:ext cx="8229600" cy="1143000"/>
          </a:xfrm>
        </p:spPr>
        <p:txBody>
          <a:bodyPr/>
          <a:lstStyle/>
          <a:p>
            <a:pPr algn="l"/>
            <a:r>
              <a:rPr lang="en-US" sz="1800" b="1"/>
              <a:t>Objectives</a:t>
            </a:r>
            <a:endParaRPr lang="en-IN" sz="1800" b="1"/>
          </a:p>
        </p:txBody>
      </p:sp>
      <p:sp>
        <p:nvSpPr>
          <p:cNvPr id="12291" name="Content Placeholder 2"/>
          <p:cNvSpPr>
            <a:spLocks noGrp="1"/>
          </p:cNvSpPr>
          <p:nvPr>
            <p:ph idx="1"/>
          </p:nvPr>
        </p:nvSpPr>
        <p:spPr>
          <a:xfrm>
            <a:off x="323528" y="1268760"/>
            <a:ext cx="8229600" cy="4525963"/>
          </a:xfrm>
        </p:spPr>
        <p:txBody>
          <a:bodyPr>
            <a:normAutofit fontScale="92500" lnSpcReduction="10000"/>
          </a:bodyPr>
          <a:lstStyle/>
          <a:p>
            <a:pPr algn="just">
              <a:lnSpc>
                <a:spcPct val="150000"/>
              </a:lnSpc>
              <a:buFont typeface="Wingdings" pitchFamily="2" charset="2"/>
              <a:buChar char="q"/>
            </a:pPr>
            <a:r>
              <a:rPr lang="en-US" sz="1800" dirty="0"/>
              <a:t>OBJECTIVES ARE DEFINED AS THE IMPORTANT ENDS TOWARDS WHICH ORGANIZATIONAL AND INDIVIDUAL ACTIVITIES ARE DIRECTED</a:t>
            </a:r>
          </a:p>
          <a:p>
            <a:pPr>
              <a:lnSpc>
                <a:spcPct val="150000"/>
              </a:lnSpc>
              <a:buFont typeface="Wingdings" pitchFamily="2" charset="2"/>
              <a:buChar char="q"/>
            </a:pPr>
            <a:r>
              <a:rPr lang="en-US" sz="1800" dirty="0"/>
              <a:t>VERIFIABLE OBJECTIVES-FACILITATE  MEASUREMENT OF THE SURPLUS AS WELL AS THE EFFECTIVENESS AND EFFICIENCY OF MANAGERIAL ACTIONS</a:t>
            </a:r>
          </a:p>
          <a:p>
            <a:pPr>
              <a:lnSpc>
                <a:spcPct val="150000"/>
              </a:lnSpc>
              <a:buFont typeface="Wingdings" pitchFamily="2" charset="2"/>
              <a:buChar char="q"/>
            </a:pPr>
            <a:endParaRPr lang="en-US" sz="1800" dirty="0"/>
          </a:p>
          <a:p>
            <a:pPr marL="0" indent="0">
              <a:lnSpc>
                <a:spcPct val="150000"/>
              </a:lnSpc>
              <a:buNone/>
            </a:pPr>
            <a:r>
              <a:rPr lang="en-US" sz="1800" b="1" dirty="0"/>
              <a:t>Overall objectives of a University</a:t>
            </a:r>
          </a:p>
          <a:p>
            <a:pPr>
              <a:lnSpc>
                <a:spcPct val="150000"/>
              </a:lnSpc>
              <a:buFont typeface="Wingdings" pitchFamily="2" charset="2"/>
              <a:buChar char="q"/>
            </a:pPr>
            <a:r>
              <a:rPr lang="en-US" sz="1800" dirty="0"/>
              <a:t>ATTRACTING HIGHLY QUALIFIED STUDENTS</a:t>
            </a:r>
          </a:p>
          <a:p>
            <a:pPr>
              <a:lnSpc>
                <a:spcPct val="150000"/>
              </a:lnSpc>
              <a:buFont typeface="Wingdings" pitchFamily="2" charset="2"/>
              <a:buChar char="q"/>
            </a:pPr>
            <a:r>
              <a:rPr lang="en-US" sz="1800" dirty="0"/>
              <a:t>OFFERING BASIC TRAINING IN PROFESSIONAL FIELD</a:t>
            </a:r>
          </a:p>
          <a:p>
            <a:pPr>
              <a:lnSpc>
                <a:spcPct val="150000"/>
              </a:lnSpc>
              <a:buFont typeface="Wingdings" pitchFamily="2" charset="2"/>
              <a:buChar char="q"/>
            </a:pPr>
            <a:r>
              <a:rPr lang="en-US" sz="1800" dirty="0"/>
              <a:t>GRANTING  PhD degrees</a:t>
            </a:r>
          </a:p>
          <a:p>
            <a:pPr>
              <a:lnSpc>
                <a:spcPct val="150000"/>
              </a:lnSpc>
              <a:buFont typeface="Wingdings" pitchFamily="2" charset="2"/>
              <a:buChar char="q"/>
            </a:pPr>
            <a:r>
              <a:rPr lang="en-US" sz="1800" dirty="0"/>
              <a:t>New knowledge through research</a:t>
            </a:r>
          </a:p>
          <a:p>
            <a:pPr>
              <a:lnSpc>
                <a:spcPct val="150000"/>
              </a:lnSpc>
              <a:buFont typeface="Wingdings" pitchFamily="2" charset="2"/>
              <a:buChar char="q"/>
            </a:pPr>
            <a:r>
              <a:rPr lang="en-US" sz="1800" dirty="0"/>
              <a:t>Operating school through tuition, gifts of alumni and friends</a:t>
            </a:r>
          </a:p>
          <a:p>
            <a:pPr>
              <a:lnSpc>
                <a:spcPct val="150000"/>
              </a:lnSpc>
              <a:buFont typeface="Wingdings" pitchFamily="2" charset="2"/>
              <a:buChar char="q"/>
            </a:pPr>
            <a:endParaRPr lang="en-US" sz="1800" dirty="0"/>
          </a:p>
          <a:p>
            <a:endParaRPr lang="en-IN" dirty="0"/>
          </a:p>
        </p:txBody>
      </p:sp>
    </p:spTree>
    <p:extLst>
      <p:ext uri="{BB962C8B-B14F-4D97-AF65-F5344CB8AC3E}">
        <p14:creationId xmlns:p14="http://schemas.microsoft.com/office/powerpoint/2010/main" val="250848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625290" cy="402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99592" y="4509120"/>
            <a:ext cx="7416824" cy="1754326"/>
          </a:xfrm>
          <a:prstGeom prst="rect">
            <a:avLst/>
          </a:prstGeom>
        </p:spPr>
        <p:txBody>
          <a:bodyPr wrap="square">
            <a:spAutoFit/>
          </a:bodyPr>
          <a:lstStyle/>
          <a:p>
            <a:pPr algn="just">
              <a:lnSpc>
                <a:spcPct val="150000"/>
              </a:lnSpc>
              <a:buFont typeface="Wingdings" pitchFamily="2" charset="2"/>
              <a:buChar char="q"/>
            </a:pPr>
            <a:r>
              <a:rPr lang="en-US" dirty="0"/>
              <a:t>TOP DOWN APPROACH –UPPER LEVEL MANAGERS DETERMINE THE OBJECTIVES FOR SUBORDINATES.</a:t>
            </a:r>
          </a:p>
          <a:p>
            <a:pPr algn="just">
              <a:lnSpc>
                <a:spcPct val="150000"/>
              </a:lnSpc>
              <a:buFont typeface="Wingdings" pitchFamily="2" charset="2"/>
              <a:buChar char="q"/>
            </a:pPr>
            <a:r>
              <a:rPr lang="en-US" dirty="0"/>
              <a:t>BOTTOM UP APPROACHES –SUBORDINATES INITIATE  THE SETTING OF OBJECTIVES FOR THEIR POSITIONS AND PRESENT THEM TO THEIR SUPERIOR.</a:t>
            </a:r>
          </a:p>
        </p:txBody>
      </p:sp>
    </p:spTree>
    <p:extLst>
      <p:ext uri="{BB962C8B-B14F-4D97-AF65-F5344CB8AC3E}">
        <p14:creationId xmlns:p14="http://schemas.microsoft.com/office/powerpoint/2010/main" val="66356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116632"/>
            <a:ext cx="7893496" cy="4833714"/>
          </a:xfrm>
        </p:spPr>
        <p:txBody>
          <a:bodyPr>
            <a:normAutofit/>
          </a:bodyPr>
          <a:lstStyle/>
          <a:p>
            <a:pPr marL="0" indent="0" algn="ctr">
              <a:lnSpc>
                <a:spcPct val="150000"/>
              </a:lnSpc>
              <a:buNone/>
              <a:defRPr/>
            </a:pPr>
            <a:r>
              <a:rPr lang="en-US" sz="1800" b="1" u="sng" dirty="0"/>
              <a:t>POLICIES</a:t>
            </a:r>
          </a:p>
          <a:p>
            <a:pPr eaLnBrk="1" hangingPunct="1">
              <a:lnSpc>
                <a:spcPct val="150000"/>
              </a:lnSpc>
              <a:defRPr/>
            </a:pPr>
            <a:r>
              <a:rPr lang="en-US" sz="1800" dirty="0"/>
              <a:t>Policies are also the plans in that they are general statements or understanding which guide or channel thinking in decision making.</a:t>
            </a:r>
          </a:p>
          <a:p>
            <a:pPr eaLnBrk="1" hangingPunct="1">
              <a:lnSpc>
                <a:spcPct val="150000"/>
              </a:lnSpc>
              <a:defRPr/>
            </a:pPr>
            <a:r>
              <a:rPr lang="en-US" sz="1800" dirty="0"/>
              <a:t>Not all policies are statement, they are often merely implied from the actions of managers.</a:t>
            </a:r>
          </a:p>
          <a:p>
            <a:pPr eaLnBrk="1" hangingPunct="1">
              <a:lnSpc>
                <a:spcPct val="150000"/>
              </a:lnSpc>
              <a:defRPr/>
            </a:pPr>
            <a:r>
              <a:rPr lang="en-US" sz="1800" b="1" dirty="0" err="1"/>
              <a:t>Eg</a:t>
            </a:r>
            <a:r>
              <a:rPr lang="en-US" sz="1800" b="1" dirty="0"/>
              <a:t>– the practice of promoting from within.</a:t>
            </a:r>
          </a:p>
          <a:p>
            <a:pPr eaLnBrk="1" hangingPunct="1">
              <a:lnSpc>
                <a:spcPct val="150000"/>
              </a:lnSpc>
              <a:defRPr/>
            </a:pPr>
            <a:r>
              <a:rPr lang="en-US" sz="1800" dirty="0"/>
              <a:t>Polices define an area within which a decision is to be made and ensure that the decision will be consistent with and contribute to the objective.</a:t>
            </a:r>
          </a:p>
          <a:p>
            <a:pPr eaLnBrk="1" hangingPunct="1">
              <a:lnSpc>
                <a:spcPct val="150000"/>
              </a:lnSpc>
              <a:defRPr/>
            </a:pPr>
            <a:r>
              <a:rPr lang="en-US" sz="1800" dirty="0"/>
              <a:t>They help decide issues before they become problems.</a:t>
            </a:r>
          </a:p>
          <a:p>
            <a:pPr marL="239293" indent="-239293" algn="just">
              <a:buNone/>
              <a:defRPr/>
            </a:pPr>
            <a:endParaRPr lang="en-US" sz="1500" dirty="0"/>
          </a:p>
        </p:txBody>
      </p:sp>
      <p:sp>
        <p:nvSpPr>
          <p:cNvPr id="4" name="Content Placeholder 2"/>
          <p:cNvSpPr txBox="1">
            <a:spLocks/>
          </p:cNvSpPr>
          <p:nvPr/>
        </p:nvSpPr>
        <p:spPr>
          <a:xfrm>
            <a:off x="683568" y="4149080"/>
            <a:ext cx="7632848" cy="237626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9293" indent="-239293" algn="just">
              <a:lnSpc>
                <a:spcPct val="150000"/>
              </a:lnSpc>
              <a:buFont typeface="Arial" pitchFamily="34" charset="0"/>
              <a:buNone/>
              <a:defRPr/>
            </a:pPr>
            <a:r>
              <a:rPr lang="en-US" sz="1400" b="1" dirty="0"/>
              <a:t>EXAMPLES ARE</a:t>
            </a:r>
          </a:p>
          <a:p>
            <a:pPr algn="just">
              <a:lnSpc>
                <a:spcPct val="150000"/>
              </a:lnSpc>
              <a:buFont typeface="Wingdings" pitchFamily="2" charset="2"/>
              <a:buChar char="v"/>
              <a:defRPr/>
            </a:pPr>
            <a:r>
              <a:rPr lang="en-US" sz="1400" dirty="0"/>
              <a:t>POLICIES OF HIRING UNIVERSITY TRAINED ENGINEERS</a:t>
            </a:r>
          </a:p>
          <a:p>
            <a:pPr>
              <a:lnSpc>
                <a:spcPct val="150000"/>
              </a:lnSpc>
              <a:buFont typeface="Wingdings" pitchFamily="2" charset="2"/>
              <a:buChar char="v"/>
              <a:defRPr/>
            </a:pPr>
            <a:r>
              <a:rPr lang="en-US" sz="1400" dirty="0"/>
              <a:t>ENCOURAGE EMPLOYEE SUGGESTION</a:t>
            </a:r>
          </a:p>
          <a:p>
            <a:pPr algn="just">
              <a:lnSpc>
                <a:spcPct val="150000"/>
              </a:lnSpc>
              <a:buFont typeface="Wingdings" pitchFamily="2" charset="2"/>
              <a:buChar char="v"/>
              <a:defRPr/>
            </a:pPr>
            <a:r>
              <a:rPr lang="en-US" sz="1400" dirty="0"/>
              <a:t>PROMOTING FROM WITH IN </a:t>
            </a:r>
          </a:p>
          <a:p>
            <a:pPr algn="just">
              <a:lnSpc>
                <a:spcPct val="150000"/>
              </a:lnSpc>
              <a:buFont typeface="Wingdings" pitchFamily="2" charset="2"/>
              <a:buChar char="v"/>
              <a:defRPr/>
            </a:pPr>
            <a:r>
              <a:rPr lang="en-US" sz="1400" dirty="0"/>
              <a:t>SETTING COMPETITIVE PRICES</a:t>
            </a:r>
          </a:p>
          <a:p>
            <a:pPr marL="0" indent="0" algn="just">
              <a:lnSpc>
                <a:spcPct val="150000"/>
              </a:lnSpc>
              <a:buNone/>
              <a:defRPr/>
            </a:pPr>
            <a:r>
              <a:rPr lang="en-US" sz="1400" b="1" dirty="0"/>
              <a:t>POLICIES HELP IN DECISION MAKING </a:t>
            </a:r>
            <a:r>
              <a:rPr lang="en-US" sz="1400" dirty="0"/>
              <a:t>– POLICES OF BUYING FROM THE LOWEST OF THREE QUALIFIED BIDDERS</a:t>
            </a:r>
            <a:endParaRPr lang="en-IN" sz="2400" dirty="0"/>
          </a:p>
        </p:txBody>
      </p:sp>
    </p:spTree>
    <p:extLst>
      <p:ext uri="{BB962C8B-B14F-4D97-AF65-F5344CB8AC3E}">
        <p14:creationId xmlns:p14="http://schemas.microsoft.com/office/powerpoint/2010/main" val="102449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Planning can be defined as a basic management function which enables one to </a:t>
            </a:r>
            <a:r>
              <a:rPr lang="en-US" i="1" u="sng" dirty="0"/>
              <a:t>select the purpose of the business</a:t>
            </a:r>
            <a:r>
              <a:rPr lang="en-US" dirty="0"/>
              <a:t>, and </a:t>
            </a:r>
            <a:r>
              <a:rPr lang="en-US" i="1" u="sng" dirty="0"/>
              <a:t>how the resources should be mustered to achieve that purpose</a:t>
            </a:r>
            <a:r>
              <a:rPr lang="en-US" dirty="0"/>
              <a:t> to include using the available resources optimally to do that. </a:t>
            </a:r>
          </a:p>
          <a:p>
            <a:pPr algn="just"/>
            <a:r>
              <a:rPr lang="en-US" dirty="0"/>
              <a:t>Planning implies goal setting for the organization keeping in mind the constraints, opportunities, and threats as much as what the person or business which is planning wants to do.</a:t>
            </a:r>
          </a:p>
          <a:p>
            <a:pPr algn="just"/>
            <a:r>
              <a:rPr lang="en-US" i="1" u="sng" dirty="0"/>
              <a:t>Thus, a plan is a blueprint for goal achievement, a blue print that specifies the necessary resource allocations, schedules, tasks, and other actions to achieve the purpose</a:t>
            </a:r>
            <a:r>
              <a:rPr lang="en-US" dirty="0"/>
              <a:t>.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19215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5576" y="476672"/>
            <a:ext cx="7632848" cy="4366022"/>
          </a:xfrm>
        </p:spPr>
        <p:txBody>
          <a:bodyPr>
            <a:normAutofit/>
          </a:bodyPr>
          <a:lstStyle/>
          <a:p>
            <a:pPr marL="0" indent="0">
              <a:lnSpc>
                <a:spcPct val="150000"/>
              </a:lnSpc>
              <a:buNone/>
              <a:defRPr/>
            </a:pPr>
            <a:r>
              <a:rPr lang="en-US" sz="1800" b="1" u="sng" dirty="0"/>
              <a:t>PROCEDURES</a:t>
            </a:r>
          </a:p>
          <a:p>
            <a:pPr marL="239293" indent="-239293" algn="just">
              <a:lnSpc>
                <a:spcPct val="150000"/>
              </a:lnSpc>
              <a:defRPr/>
            </a:pPr>
            <a:r>
              <a:rPr lang="en-US" sz="1800" b="1" dirty="0"/>
              <a:t>Chronological sequences of actions of required actions.</a:t>
            </a:r>
          </a:p>
          <a:p>
            <a:pPr marL="239293" indent="-239293" algn="just">
              <a:lnSpc>
                <a:spcPct val="150000"/>
              </a:lnSpc>
              <a:defRPr/>
            </a:pPr>
            <a:r>
              <a:rPr lang="en-US" sz="1800" dirty="0"/>
              <a:t>Procedures establish a required method of handling future activities.</a:t>
            </a:r>
          </a:p>
          <a:p>
            <a:pPr marL="239293" indent="-239293" algn="just">
              <a:lnSpc>
                <a:spcPct val="150000"/>
              </a:lnSpc>
              <a:defRPr/>
            </a:pPr>
            <a:r>
              <a:rPr lang="en-US" sz="1800" dirty="0"/>
              <a:t>They are guides to actions , rather than to thinking and they detail the exact manner in which certain activities must be accomplished.</a:t>
            </a:r>
          </a:p>
          <a:p>
            <a:pPr marL="239293" indent="-239293" algn="just">
              <a:lnSpc>
                <a:spcPct val="150000"/>
              </a:lnSpc>
              <a:defRPr/>
            </a:pPr>
            <a:r>
              <a:rPr lang="en-US" sz="1800" dirty="0" err="1"/>
              <a:t>Eg</a:t>
            </a:r>
            <a:r>
              <a:rPr lang="en-US" sz="1800" dirty="0"/>
              <a:t>- company policies may grant vacation to employees ; procedures to implement this policy will provide for scheduling vacation to avoid any disruption of work.</a:t>
            </a:r>
          </a:p>
          <a:p>
            <a:pPr marL="0" indent="0">
              <a:buNone/>
              <a:defRPr/>
            </a:pPr>
            <a:endParaRPr lang="en-IN" sz="1500" dirty="0"/>
          </a:p>
        </p:txBody>
      </p:sp>
    </p:spTree>
    <p:extLst>
      <p:ext uri="{BB962C8B-B14F-4D97-AF65-F5344CB8AC3E}">
        <p14:creationId xmlns:p14="http://schemas.microsoft.com/office/powerpoint/2010/main" val="3284362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eaLnBrk="1" hangingPunct="1"/>
            <a:r>
              <a:rPr lang="en-US" sz="1800" b="1" u="sng"/>
              <a:t>RULES</a:t>
            </a:r>
            <a:endParaRPr lang="en-IN" sz="1800" b="1" u="sng"/>
          </a:p>
        </p:txBody>
      </p:sp>
      <p:sp>
        <p:nvSpPr>
          <p:cNvPr id="3" name="Content Placeholder 2"/>
          <p:cNvSpPr>
            <a:spLocks noGrp="1"/>
          </p:cNvSpPr>
          <p:nvPr>
            <p:ph idx="1"/>
          </p:nvPr>
        </p:nvSpPr>
        <p:spPr/>
        <p:txBody>
          <a:bodyPr/>
          <a:lstStyle/>
          <a:p>
            <a:pPr algn="just" eaLnBrk="1" hangingPunct="1">
              <a:lnSpc>
                <a:spcPct val="150000"/>
              </a:lnSpc>
              <a:defRPr/>
            </a:pPr>
            <a:r>
              <a:rPr lang="en-US" sz="1800" dirty="0"/>
              <a:t>Rules—spell out specific required actions or non actions, allowing no discretion.</a:t>
            </a:r>
          </a:p>
          <a:p>
            <a:pPr algn="just" eaLnBrk="1" hangingPunct="1">
              <a:lnSpc>
                <a:spcPct val="150000"/>
              </a:lnSpc>
              <a:defRPr/>
            </a:pPr>
            <a:r>
              <a:rPr lang="en-US" sz="1800" dirty="0"/>
              <a:t>They are simplest type of plan</a:t>
            </a:r>
          </a:p>
          <a:p>
            <a:pPr algn="just" eaLnBrk="1" hangingPunct="1">
              <a:lnSpc>
                <a:spcPct val="150000"/>
              </a:lnSpc>
              <a:defRPr/>
            </a:pPr>
            <a:r>
              <a:rPr lang="en-US" sz="1800" dirty="0"/>
              <a:t>They guide actions without specifying time sequence</a:t>
            </a:r>
          </a:p>
          <a:p>
            <a:pPr algn="just" eaLnBrk="1" hangingPunct="1">
              <a:lnSpc>
                <a:spcPct val="150000"/>
              </a:lnSpc>
              <a:defRPr/>
            </a:pPr>
            <a:r>
              <a:rPr lang="en-US" sz="1800" dirty="0"/>
              <a:t>May or may not be part of procedure</a:t>
            </a:r>
          </a:p>
          <a:p>
            <a:pPr algn="just" eaLnBrk="1" hangingPunct="1">
              <a:lnSpc>
                <a:spcPct val="150000"/>
              </a:lnSpc>
              <a:defRPr/>
            </a:pPr>
            <a:r>
              <a:rPr lang="en-US" sz="1800" b="1" u="sng" dirty="0"/>
              <a:t>Ex—no smoking, quite unrelated to any procedure  </a:t>
            </a:r>
          </a:p>
          <a:p>
            <a:pPr marL="0" indent="0">
              <a:buNone/>
              <a:defRPr/>
            </a:pPr>
            <a:endParaRPr lang="en-IN" sz="1500" dirty="0"/>
          </a:p>
        </p:txBody>
      </p:sp>
    </p:spTree>
    <p:extLst>
      <p:ext uri="{BB962C8B-B14F-4D97-AF65-F5344CB8AC3E}">
        <p14:creationId xmlns:p14="http://schemas.microsoft.com/office/powerpoint/2010/main" val="3657297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eaLnBrk="1" hangingPunct="1"/>
            <a:r>
              <a:rPr lang="en-US" sz="1800" b="1" u="sng"/>
              <a:t>PROGRAMS</a:t>
            </a:r>
            <a:endParaRPr lang="en-IN" sz="1800" b="1" u="sng"/>
          </a:p>
        </p:txBody>
      </p:sp>
      <p:sp>
        <p:nvSpPr>
          <p:cNvPr id="22531" name="Content Placeholder 2"/>
          <p:cNvSpPr>
            <a:spLocks noGrp="1"/>
          </p:cNvSpPr>
          <p:nvPr>
            <p:ph idx="1"/>
          </p:nvPr>
        </p:nvSpPr>
        <p:spPr>
          <a:xfrm>
            <a:off x="323528" y="1052736"/>
            <a:ext cx="8229600" cy="4525963"/>
          </a:xfrm>
        </p:spPr>
        <p:txBody>
          <a:bodyPr/>
          <a:lstStyle/>
          <a:p>
            <a:pPr eaLnBrk="1" hangingPunct="1">
              <a:lnSpc>
                <a:spcPct val="150000"/>
              </a:lnSpc>
              <a:buFont typeface="Wingdings" pitchFamily="2" charset="2"/>
              <a:buChar char="v"/>
            </a:pPr>
            <a:r>
              <a:rPr lang="en-US" sz="1800" dirty="0"/>
              <a:t>Programs are a complex of goals, polices, procedures, rules, task assignments, steps to be taken, resources to be employed and other elements necessary to carry out a given course of action; they are ordinarily supported by budgets.</a:t>
            </a:r>
          </a:p>
          <a:p>
            <a:pPr eaLnBrk="1" hangingPunct="1"/>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326855"/>
            <a:ext cx="8152693"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58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3568" y="548680"/>
            <a:ext cx="6172200" cy="514350"/>
          </a:xfrm>
        </p:spPr>
        <p:txBody>
          <a:bodyPr/>
          <a:lstStyle/>
          <a:p>
            <a:pPr algn="l" eaLnBrk="1" hangingPunct="1"/>
            <a:r>
              <a:rPr lang="en-US" sz="1800" b="1" u="sng" dirty="0"/>
              <a:t>BUDGETS</a:t>
            </a:r>
            <a:endParaRPr lang="en-IN" sz="1800" b="1" u="sng" dirty="0"/>
          </a:p>
        </p:txBody>
      </p:sp>
      <p:sp>
        <p:nvSpPr>
          <p:cNvPr id="3" name="Content Placeholder 2"/>
          <p:cNvSpPr>
            <a:spLocks noGrp="1"/>
          </p:cNvSpPr>
          <p:nvPr>
            <p:ph idx="1"/>
          </p:nvPr>
        </p:nvSpPr>
        <p:spPr>
          <a:xfrm>
            <a:off x="467544" y="1196752"/>
            <a:ext cx="7272808" cy="4032448"/>
          </a:xfrm>
        </p:spPr>
        <p:txBody>
          <a:bodyPr>
            <a:normAutofit/>
          </a:bodyPr>
          <a:lstStyle/>
          <a:p>
            <a:pPr algn="just" eaLnBrk="1" hangingPunct="1">
              <a:lnSpc>
                <a:spcPct val="150000"/>
              </a:lnSpc>
              <a:buFont typeface="Wingdings" pitchFamily="2" charset="2"/>
              <a:buChar char="v"/>
              <a:defRPr/>
            </a:pPr>
            <a:r>
              <a:rPr lang="en-US" sz="1800" dirty="0"/>
              <a:t>Budgets are the statement of </a:t>
            </a:r>
            <a:r>
              <a:rPr lang="en-US" sz="1800" b="1" i="1" u="sng" dirty="0"/>
              <a:t>expected results expressed in numerical terms</a:t>
            </a:r>
            <a:r>
              <a:rPr lang="en-US" sz="1800" dirty="0"/>
              <a:t> , referred as </a:t>
            </a:r>
            <a:r>
              <a:rPr lang="en-US" sz="1800" dirty="0" err="1"/>
              <a:t>numberized</a:t>
            </a:r>
            <a:r>
              <a:rPr lang="en-US" sz="1800" dirty="0"/>
              <a:t> programs </a:t>
            </a:r>
          </a:p>
          <a:p>
            <a:pPr algn="just" eaLnBrk="1" hangingPunct="1">
              <a:lnSpc>
                <a:spcPct val="150000"/>
              </a:lnSpc>
              <a:buFont typeface="Wingdings" pitchFamily="2" charset="2"/>
              <a:buChar char="v"/>
              <a:defRPr/>
            </a:pPr>
            <a:r>
              <a:rPr lang="en-US" sz="1800" dirty="0"/>
              <a:t>Can be in terms of--- no of </a:t>
            </a:r>
            <a:r>
              <a:rPr lang="en-US" sz="1800" dirty="0" err="1"/>
              <a:t>labour</a:t>
            </a:r>
            <a:r>
              <a:rPr lang="en-US" sz="1800" dirty="0"/>
              <a:t> hours, units of production, financial terms, machine-hours,</a:t>
            </a:r>
          </a:p>
          <a:p>
            <a:pPr algn="just" eaLnBrk="1" hangingPunct="1">
              <a:lnSpc>
                <a:spcPct val="150000"/>
              </a:lnSpc>
              <a:buFont typeface="Wingdings" pitchFamily="2" charset="2"/>
              <a:buChar char="v"/>
              <a:defRPr/>
            </a:pPr>
            <a:r>
              <a:rPr lang="en-US" sz="1800" dirty="0"/>
              <a:t>Budgets usually implements a program , it may in itself be a program.</a:t>
            </a:r>
          </a:p>
          <a:p>
            <a:pPr algn="just" eaLnBrk="1" hangingPunct="1">
              <a:lnSpc>
                <a:spcPct val="150000"/>
              </a:lnSpc>
              <a:buFont typeface="Wingdings" pitchFamily="2" charset="2"/>
              <a:buChar char="v"/>
              <a:defRPr/>
            </a:pPr>
            <a:r>
              <a:rPr lang="en-US" sz="1800" dirty="0"/>
              <a:t>Variable or flexible budgets—depends on level of output</a:t>
            </a:r>
          </a:p>
          <a:p>
            <a:pPr algn="just" eaLnBrk="1" hangingPunct="1">
              <a:lnSpc>
                <a:spcPct val="150000"/>
              </a:lnSpc>
              <a:buFont typeface="Wingdings" pitchFamily="2" charset="2"/>
              <a:buChar char="v"/>
              <a:defRPr/>
            </a:pPr>
            <a:r>
              <a:rPr lang="en-US" sz="1800" dirty="0"/>
              <a:t>Program budgets—the agencies and each dept. Within the agencies identifies the goals. Zero based budgets—combination of variable and program budgets.</a:t>
            </a:r>
          </a:p>
          <a:p>
            <a:pPr marL="0" indent="0">
              <a:buNone/>
              <a:defRPr/>
            </a:pPr>
            <a:endParaRPr lang="en-IN" sz="1800" dirty="0"/>
          </a:p>
        </p:txBody>
      </p:sp>
    </p:spTree>
    <p:extLst>
      <p:ext uri="{BB962C8B-B14F-4D97-AF65-F5344CB8AC3E}">
        <p14:creationId xmlns:p14="http://schemas.microsoft.com/office/powerpoint/2010/main" val="641556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343775" cy="659607"/>
          </a:xfrm>
        </p:spPr>
        <p:txBody>
          <a:bodyPr>
            <a:normAutofit fontScale="90000"/>
          </a:bodyPr>
          <a:lstStyle/>
          <a:p>
            <a:r>
              <a:rPr lang="en-US" b="1" dirty="0"/>
              <a:t>Types of Planning </a:t>
            </a:r>
            <a:endParaRPr lang="en-US" dirty="0"/>
          </a:p>
        </p:txBody>
      </p:sp>
      <p:sp>
        <p:nvSpPr>
          <p:cNvPr id="3" name="Content Placeholder 2"/>
          <p:cNvSpPr>
            <a:spLocks noGrp="1"/>
          </p:cNvSpPr>
          <p:nvPr>
            <p:ph idx="1"/>
          </p:nvPr>
        </p:nvSpPr>
        <p:spPr>
          <a:xfrm>
            <a:off x="683568" y="1124744"/>
            <a:ext cx="7886700" cy="3263504"/>
          </a:xfrm>
        </p:spPr>
        <p:txBody>
          <a:bodyPr/>
          <a:lstStyle/>
          <a:p>
            <a:pPr marL="0" indent="0">
              <a:buNone/>
            </a:pPr>
            <a:r>
              <a:rPr lang="en-US" dirty="0"/>
              <a:t>•Planning can be classified from different perspectives. The figure below depicts the perspectives of planning. </a:t>
            </a:r>
          </a:p>
          <a:p>
            <a:pPr marL="0" indent="0">
              <a:buNone/>
            </a:pPr>
            <a:endParaRPr lang="en-US"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5227" t="34179" r="28880" b="14453"/>
          <a:stretch/>
        </p:blipFill>
        <p:spPr>
          <a:xfrm>
            <a:off x="1475656" y="2924944"/>
            <a:ext cx="6410628" cy="331236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3837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247335" cy="604838"/>
          </a:xfrm>
        </p:spPr>
        <p:txBody>
          <a:bodyPr>
            <a:normAutofit fontScale="90000"/>
          </a:bodyPr>
          <a:lstStyle/>
          <a:p>
            <a:r>
              <a:rPr lang="en-US" b="1" dirty="0"/>
              <a:t>Types of Planning </a:t>
            </a:r>
            <a:endParaRPr lang="en-US" dirty="0"/>
          </a:p>
        </p:txBody>
      </p:sp>
      <p:pic>
        <p:nvPicPr>
          <p:cNvPr id="4" name="Content Placeholder 3"/>
          <p:cNvPicPr>
            <a:picLocks noGrp="1" noChangeAspect="1"/>
          </p:cNvPicPr>
          <p:nvPr>
            <p:ph idx="1"/>
          </p:nvPr>
        </p:nvPicPr>
        <p:blipFill rotWithShape="1">
          <a:blip r:embed="rId2"/>
          <a:srcRect l="16463" t="23386" r="29816" b="18497"/>
          <a:stretch/>
        </p:blipFill>
        <p:spPr>
          <a:xfrm>
            <a:off x="949090" y="1735932"/>
            <a:ext cx="7518960" cy="4573388"/>
          </a:xfrm>
          <a:prstGeom prst="rect">
            <a:avLst/>
          </a:prstGeom>
        </p:spPr>
      </p:pic>
    </p:spTree>
    <p:extLst>
      <p:ext uri="{BB962C8B-B14F-4D97-AF65-F5344CB8AC3E}">
        <p14:creationId xmlns:p14="http://schemas.microsoft.com/office/powerpoint/2010/main" val="3763845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131094"/>
            <a:ext cx="7204472" cy="433388"/>
          </a:xfrm>
        </p:spPr>
        <p:txBody>
          <a:bodyPr>
            <a:normAutofit fontScale="90000"/>
          </a:bodyPr>
          <a:lstStyle/>
          <a:p>
            <a:r>
              <a:rPr lang="en-US" b="1" dirty="0"/>
              <a:t>Types of Planning </a:t>
            </a:r>
            <a:endParaRPr lang="en-US" dirty="0"/>
          </a:p>
        </p:txBody>
      </p:sp>
      <p:pic>
        <p:nvPicPr>
          <p:cNvPr id="4" name="Content Placeholder 3"/>
          <p:cNvPicPr>
            <a:picLocks noGrp="1" noChangeAspect="1"/>
          </p:cNvPicPr>
          <p:nvPr>
            <p:ph idx="1"/>
          </p:nvPr>
        </p:nvPicPr>
        <p:blipFill rotWithShape="1">
          <a:blip r:embed="rId2"/>
          <a:srcRect l="16093" t="25356" r="27787" b="16854"/>
          <a:stretch/>
        </p:blipFill>
        <p:spPr>
          <a:xfrm>
            <a:off x="867965" y="1778794"/>
            <a:ext cx="7701073" cy="4458518"/>
          </a:xfrm>
          <a:prstGeom prst="rect">
            <a:avLst/>
          </a:prstGeom>
        </p:spPr>
      </p:pic>
    </p:spTree>
    <p:extLst>
      <p:ext uri="{BB962C8B-B14F-4D97-AF65-F5344CB8AC3E}">
        <p14:creationId xmlns:p14="http://schemas.microsoft.com/office/powerpoint/2010/main" val="881695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275167"/>
            <a:ext cx="8229600" cy="769441"/>
          </a:xfrm>
          <a:noFill/>
        </p:spPr>
        <p:txBody>
          <a:bodyPr anchor="t">
            <a:spAutoFit/>
          </a:bodyPr>
          <a:lstStyle/>
          <a:p>
            <a:r>
              <a:rPr lang="en-US" b="1">
                <a:solidFill>
                  <a:schemeClr val="tx1"/>
                </a:solidFill>
              </a:rPr>
              <a:t>Types of Plans</a:t>
            </a:r>
          </a:p>
        </p:txBody>
      </p:sp>
      <p:grpSp>
        <p:nvGrpSpPr>
          <p:cNvPr id="2" name="Group 4"/>
          <p:cNvGrpSpPr>
            <a:grpSpLocks/>
          </p:cNvGrpSpPr>
          <p:nvPr/>
        </p:nvGrpSpPr>
        <p:grpSpPr bwMode="auto">
          <a:xfrm>
            <a:off x="507711" y="1524000"/>
            <a:ext cx="8077200" cy="2514600"/>
            <a:chOff x="336" y="1086"/>
            <a:chExt cx="5088" cy="1106"/>
          </a:xfrm>
        </p:grpSpPr>
        <p:sp>
          <p:nvSpPr>
            <p:cNvPr id="159748" name="Rectangle 5"/>
            <p:cNvSpPr>
              <a:spLocks noChangeArrowheads="1"/>
            </p:cNvSpPr>
            <p:nvPr/>
          </p:nvSpPr>
          <p:spPr bwMode="auto">
            <a:xfrm>
              <a:off x="336" y="1086"/>
              <a:ext cx="5088" cy="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tabLst>
                  <a:tab pos="455613" algn="ctr"/>
                  <a:tab pos="2744788" algn="ctr"/>
                  <a:tab pos="4735513" algn="ctr"/>
                  <a:tab pos="6851650" algn="ctr"/>
                </a:tabLst>
              </a:pPr>
              <a:r>
                <a:rPr lang="en-US" b="1"/>
                <a:t>BREADTH 	TIME 	SPECIFICITY	FREQUENCY 	 OF USE	 FRAME 		 OF USE	</a:t>
              </a:r>
              <a:endParaRPr lang="en-US"/>
            </a:p>
            <a:p>
              <a:pPr>
                <a:spcBef>
                  <a:spcPct val="50000"/>
                </a:spcBef>
                <a:tabLst>
                  <a:tab pos="455613" algn="ctr"/>
                  <a:tab pos="2744788" algn="ctr"/>
                  <a:tab pos="4735513" algn="ctr"/>
                  <a:tab pos="6851650" algn="ctr"/>
                </a:tabLst>
              </a:pPr>
              <a:r>
                <a:rPr lang="en-US" sz="2400" b="1">
                  <a:solidFill>
                    <a:srgbClr val="CC3300"/>
                  </a:solidFill>
                </a:rPr>
                <a:t>Strategic	Long term	Directional	Single use</a:t>
              </a:r>
            </a:p>
            <a:p>
              <a:pPr>
                <a:spcBef>
                  <a:spcPct val="50000"/>
                </a:spcBef>
                <a:tabLst>
                  <a:tab pos="455613" algn="ctr"/>
                  <a:tab pos="2744788" algn="ctr"/>
                  <a:tab pos="4735513" algn="ctr"/>
                  <a:tab pos="6851650" algn="ctr"/>
                </a:tabLst>
              </a:pPr>
              <a:r>
                <a:rPr lang="en-US" sz="2400" b="1">
                  <a:solidFill>
                    <a:srgbClr val="008000"/>
                  </a:solidFill>
                </a:rPr>
                <a:t>Tactical	Short term	Specific	Standing</a:t>
              </a:r>
            </a:p>
          </p:txBody>
        </p:sp>
        <p:sp>
          <p:nvSpPr>
            <p:cNvPr id="159749" name="Line 6"/>
            <p:cNvSpPr>
              <a:spLocks noChangeShapeType="1"/>
            </p:cNvSpPr>
            <p:nvPr/>
          </p:nvSpPr>
          <p:spPr bwMode="auto">
            <a:xfrm>
              <a:off x="346" y="1651"/>
              <a:ext cx="4848"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748640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Rectangle 3"/>
          <p:cNvSpPr/>
          <p:nvPr/>
        </p:nvSpPr>
        <p:spPr>
          <a:xfrm>
            <a:off x="539552" y="260648"/>
            <a:ext cx="8208912" cy="2308324"/>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Arial" pitchFamily="34" charset="0"/>
              </a:rPr>
              <a:t>The most popular ways to describe plans are by their breadth (strategic versus tactical), time frame (long term versus short term), specificity (directional versus specific), and frequency of use (single use versus standing). These classifications are not mutually exclusive. </a:t>
            </a:r>
            <a:endParaRPr lang="en-US" sz="2400" b="1" dirty="0">
              <a:latin typeface="Arial" pitchFamily="34" charset="0"/>
            </a:endParaRPr>
          </a:p>
        </p:txBody>
      </p:sp>
    </p:spTree>
    <p:extLst>
      <p:ext uri="{BB962C8B-B14F-4D97-AF65-F5344CB8AC3E}">
        <p14:creationId xmlns:p14="http://schemas.microsoft.com/office/powerpoint/2010/main" val="502061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4" descr="Management Principles - Types Of Pla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7056784" cy="417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11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Content Placeholder 107"/>
          <p:cNvPicPr>
            <a:picLocks noGrp="1" noChangeAspect="1"/>
          </p:cNvPicPr>
          <p:nvPr>
            <p:ph idx="1"/>
          </p:nvPr>
        </p:nvPicPr>
        <p:blipFill>
          <a:blip r:embed="rId2">
            <a:extLst>
              <a:ext uri="{28A0092B-C50C-407E-A947-70E740481C1C}">
                <a14:useLocalDpi xmlns:a14="http://schemas.microsoft.com/office/drawing/2010/main" val="0"/>
              </a:ext>
            </a:extLst>
          </a:blip>
          <a:srcRect l="16835" t="11604" r="23222" b="42181"/>
          <a:stretch>
            <a:fillRect/>
          </a:stretch>
        </p:blipFill>
        <p:spPr>
          <a:xfrm>
            <a:off x="4225925" y="2147888"/>
            <a:ext cx="657225" cy="638175"/>
          </a:xfrm>
        </p:spPr>
      </p:pic>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5EF4592-2292-435F-934D-8ED717416B5A}" type="slidenum">
              <a:rPr lang="en-US" smtClean="0"/>
              <a:pPr/>
              <a:t>3</a:t>
            </a:fld>
            <a:endParaRPr lang="en-US" dirty="0"/>
          </a:p>
        </p:txBody>
      </p:sp>
      <p:sp>
        <p:nvSpPr>
          <p:cNvPr id="5" name="Rectangle 4"/>
          <p:cNvSpPr/>
          <p:nvPr/>
        </p:nvSpPr>
        <p:spPr>
          <a:xfrm>
            <a:off x="0" y="4202112"/>
            <a:ext cx="9144000" cy="2046288"/>
          </a:xfrm>
          <a:prstGeom prst="rect">
            <a:avLst/>
          </a:prstGeom>
          <a:gradFill>
            <a:gsLst>
              <a:gs pos="2000">
                <a:schemeClr val="bg1">
                  <a:lumMod val="75000"/>
                </a:schemeClr>
              </a:gs>
              <a:gs pos="5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105" charset="-128"/>
            </a:endParaRPr>
          </a:p>
        </p:txBody>
      </p:sp>
      <p:grpSp>
        <p:nvGrpSpPr>
          <p:cNvPr id="6" name="Group 51"/>
          <p:cNvGrpSpPr>
            <a:grpSpLocks/>
          </p:cNvGrpSpPr>
          <p:nvPr/>
        </p:nvGrpSpPr>
        <p:grpSpPr bwMode="auto">
          <a:xfrm>
            <a:off x="3716338" y="3321050"/>
            <a:ext cx="1555750" cy="1584325"/>
            <a:chOff x="3579757" y="477754"/>
            <a:chExt cx="916043" cy="950708"/>
          </a:xfrm>
        </p:grpSpPr>
        <p:sp>
          <p:nvSpPr>
            <p:cNvPr id="7" name="Ellipse 98"/>
            <p:cNvSpPr/>
            <p:nvPr/>
          </p:nvSpPr>
          <p:spPr bwMode="auto">
            <a:xfrm>
              <a:off x="3752551" y="1298397"/>
              <a:ext cx="743249" cy="130065"/>
            </a:xfrm>
            <a:prstGeom prst="ellipse">
              <a:avLst/>
            </a:prstGeom>
            <a:gradFill flip="none" rotWithShape="1">
              <a:gsLst>
                <a:gs pos="100000">
                  <a:srgbClr val="FFFFFF">
                    <a:alpha val="0"/>
                  </a:srgbClr>
                </a:gs>
                <a:gs pos="1000">
                  <a:srgbClr val="E6E6E6">
                    <a:lumMod val="10000"/>
                    <a:alpha val="33000"/>
                  </a:srgbClr>
                </a:gs>
              </a:gsLst>
              <a:path path="shape">
                <a:fillToRect l="50000" t="50000" r="50000" b="50000"/>
              </a:path>
              <a:tileRect/>
            </a:gradFill>
            <a:ln w="9525" cap="flat" cmpd="sng" algn="ctr">
              <a:noFill/>
              <a:prstDash val="solid"/>
            </a:ln>
            <a:effectLst/>
          </p:spPr>
          <p:txBody>
            <a:bodyPr anchor="ct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lgn="ctr">
                <a:defRPr/>
              </a:pPr>
              <a:endParaRPr lang="en-US" dirty="0">
                <a:solidFill>
                  <a:srgbClr val="FFFFFF"/>
                </a:solidFill>
              </a:endParaRPr>
            </a:p>
          </p:txBody>
        </p:sp>
        <p:grpSp>
          <p:nvGrpSpPr>
            <p:cNvPr id="8" name="Gruppe 48"/>
            <p:cNvGrpSpPr>
              <a:grpSpLocks/>
            </p:cNvGrpSpPr>
            <p:nvPr/>
          </p:nvGrpSpPr>
          <p:grpSpPr bwMode="auto">
            <a:xfrm>
              <a:off x="3579757" y="477754"/>
              <a:ext cx="916038" cy="919808"/>
              <a:chOff x="207263" y="2624796"/>
              <a:chExt cx="1196854" cy="1201714"/>
            </a:xfrm>
            <a:effectLst>
              <a:outerShdw blurRad="50800" dist="25400" dir="2700000">
                <a:srgbClr val="000000">
                  <a:alpha val="43000"/>
                </a:srgbClr>
              </a:outerShdw>
            </a:effectLst>
          </p:grpSpPr>
          <p:sp>
            <p:nvSpPr>
              <p:cNvPr id="9" name="Ellipse 129"/>
              <p:cNvSpPr/>
              <p:nvPr/>
            </p:nvSpPr>
            <p:spPr bwMode="auto">
              <a:xfrm>
                <a:off x="207263" y="2624796"/>
                <a:ext cx="1196854" cy="1201714"/>
              </a:xfrm>
              <a:prstGeom prst="ellipse">
                <a:avLst/>
              </a:prstGeom>
              <a:gradFill flip="none" rotWithShape="1">
                <a:gsLst>
                  <a:gs pos="1000">
                    <a:schemeClr val="bg1"/>
                  </a:gs>
                  <a:gs pos="100000">
                    <a:schemeClr val="bg1">
                      <a:lumMod val="50000"/>
                    </a:schemeClr>
                  </a:gs>
                </a:gsLst>
                <a:path path="shape">
                  <a:fillToRect l="50000" t="50000" r="50000" b="50000"/>
                </a:path>
                <a:tileRect/>
              </a:gradFill>
              <a:ln w="9525" cap="flat" cmpd="sng" algn="ctr">
                <a:noFill/>
                <a:prstDash val="solid"/>
              </a:ln>
              <a:effectLst>
                <a:innerShdw blurRad="190500" dist="114300" dir="19260000">
                  <a:srgbClr val="000000">
                    <a:alpha val="37000"/>
                  </a:srgbClr>
                </a:innerShdw>
              </a:effectLst>
            </p:spPr>
            <p:txBody>
              <a:bodyPr anchor="ctr"/>
              <a:lstStyle/>
              <a:p>
                <a:pPr algn="ctr" fontAlgn="auto">
                  <a:spcBef>
                    <a:spcPts val="0"/>
                  </a:spcBef>
                  <a:spcAft>
                    <a:spcPts val="0"/>
                  </a:spcAft>
                  <a:defRPr/>
                </a:pPr>
                <a:endParaRPr lang="nb-NO">
                  <a:solidFill>
                    <a:srgbClr val="FFFFFF"/>
                  </a:solidFill>
                  <a:latin typeface="Calibri" charset="0"/>
                  <a:ea typeface="ＭＳ Ｐゴシック" charset="-128"/>
                  <a:cs typeface="ＭＳ Ｐゴシック" charset="-128"/>
                </a:endParaRPr>
              </a:p>
            </p:txBody>
          </p:sp>
          <p:sp>
            <p:nvSpPr>
              <p:cNvPr id="10" name="Ellipse 130"/>
              <p:cNvSpPr>
                <a:spLocks noChangeArrowheads="1"/>
              </p:cNvSpPr>
              <p:nvPr/>
            </p:nvSpPr>
            <p:spPr bwMode="auto">
              <a:xfrm>
                <a:off x="549572" y="2794981"/>
                <a:ext cx="750844" cy="549621"/>
              </a:xfrm>
              <a:prstGeom prst="ellipse">
                <a:avLst/>
              </a:prstGeom>
              <a:gradFill rotWithShape="1">
                <a:gsLst>
                  <a:gs pos="0">
                    <a:srgbClr val="FFFFFF">
                      <a:alpha val="76999"/>
                    </a:srgbClr>
                  </a:gs>
                  <a:gs pos="100000">
                    <a:srgbClr val="8EB4E3">
                      <a:alpha val="0"/>
                    </a:srgbClr>
                  </a:gs>
                </a:gsLst>
                <a:lin ang="5400000"/>
              </a:gradFill>
              <a:ln w="9525">
                <a:noFill/>
                <a:round/>
                <a:headEnd/>
                <a:tailEnd/>
              </a:ln>
            </p:spPr>
            <p:txBody>
              <a:bodyPr anchor="ctr"/>
              <a:lstStyle/>
              <a:p>
                <a:pPr algn="ctr" fontAlgn="auto">
                  <a:spcBef>
                    <a:spcPts val="0"/>
                  </a:spcBef>
                  <a:spcAft>
                    <a:spcPts val="0"/>
                  </a:spcAft>
                  <a:defRPr/>
                </a:pPr>
                <a:endParaRPr lang="nb-NO">
                  <a:solidFill>
                    <a:srgbClr val="FFFFFF"/>
                  </a:solidFill>
                  <a:latin typeface="Calibri" pitchFamily="-109" charset="0"/>
                  <a:ea typeface="ＭＳ Ｐゴシック" pitchFamily="-109" charset="-128"/>
                  <a:cs typeface="ＭＳ Ｐゴシック" pitchFamily="-109" charset="-128"/>
                </a:endParaRPr>
              </a:p>
            </p:txBody>
          </p:sp>
          <p:sp>
            <p:nvSpPr>
              <p:cNvPr id="11" name="Måne 131"/>
              <p:cNvSpPr/>
              <p:nvPr/>
            </p:nvSpPr>
            <p:spPr bwMode="auto">
              <a:xfrm rot="16552097">
                <a:off x="650874" y="3044548"/>
                <a:ext cx="490041" cy="960889"/>
              </a:xfrm>
              <a:prstGeom prst="moon">
                <a:avLst>
                  <a:gd name="adj" fmla="val 18952"/>
                </a:avLst>
              </a:prstGeom>
              <a:gradFill flip="none" rotWithShape="1">
                <a:gsLst>
                  <a:gs pos="24000">
                    <a:sysClr val="windowText" lastClr="000000">
                      <a:alpha val="8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nb-NO">
                  <a:solidFill>
                    <a:srgbClr val="FFFFFF"/>
                  </a:solidFill>
                  <a:latin typeface="Calibri" charset="0"/>
                  <a:ea typeface="ＭＳ Ｐゴシック" charset="-128"/>
                  <a:cs typeface="ＭＳ Ｐゴシック" charset="-128"/>
                </a:endParaRPr>
              </a:p>
            </p:txBody>
          </p:sp>
        </p:grpSp>
      </p:grpSp>
      <p:sp>
        <p:nvSpPr>
          <p:cNvPr id="12" name="Rektangel 20"/>
          <p:cNvSpPr>
            <a:spLocks noChangeArrowheads="1"/>
          </p:cNvSpPr>
          <p:nvPr/>
        </p:nvSpPr>
        <p:spPr bwMode="auto">
          <a:xfrm>
            <a:off x="1017588" y="3448050"/>
            <a:ext cx="1398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Provides Direction</a:t>
            </a:r>
            <a:endParaRPr lang="en-US" sz="1600" noProof="1">
              <a:solidFill>
                <a:srgbClr val="080808"/>
              </a:solidFill>
              <a:latin typeface="Calibri" pitchFamily="34" charset="0"/>
              <a:cs typeface="Arial" pitchFamily="34" charset="0"/>
            </a:endParaRPr>
          </a:p>
        </p:txBody>
      </p:sp>
      <p:sp>
        <p:nvSpPr>
          <p:cNvPr id="49" name="Right Arrow 48"/>
          <p:cNvSpPr/>
          <p:nvPr/>
        </p:nvSpPr>
        <p:spPr bwMode="auto">
          <a:xfrm rot="5400000">
            <a:off x="4309482" y="2883827"/>
            <a:ext cx="490463" cy="294925"/>
          </a:xfrm>
          <a:prstGeom prst="rightArrow">
            <a:avLst>
              <a:gd name="adj1" fmla="val 50000"/>
              <a:gd name="adj2" fmla="val 71901"/>
            </a:avLst>
          </a:prstGeom>
          <a:gradFill>
            <a:gsLst>
              <a:gs pos="0">
                <a:srgbClr val="A90000"/>
              </a:gs>
              <a:gs pos="80000">
                <a:srgbClr val="800000"/>
              </a:gs>
              <a:gs pos="100000">
                <a:srgbClr val="800000"/>
              </a:gs>
            </a:gsLst>
          </a:gradFill>
          <a:ln>
            <a:solidFill>
              <a:srgbClr val="800000"/>
            </a:solidFill>
          </a:ln>
          <a:effectLst>
            <a:outerShdw blurRad="50800" dist="25400" dir="5400000">
              <a:srgbClr val="000000">
                <a:alpha val="43000"/>
              </a:srgbClr>
            </a:outerShdw>
          </a:effectLst>
          <a:scene3d>
            <a:camera prst="perspectiveFront">
              <a:rot lat="21594000" lon="1914000" rev="82113"/>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grpSp>
        <p:nvGrpSpPr>
          <p:cNvPr id="50" name="Group 208"/>
          <p:cNvGrpSpPr>
            <a:grpSpLocks/>
          </p:cNvGrpSpPr>
          <p:nvPr/>
        </p:nvGrpSpPr>
        <p:grpSpPr bwMode="auto">
          <a:xfrm>
            <a:off x="3071813" y="3933825"/>
            <a:ext cx="527050" cy="349250"/>
            <a:chOff x="3794400" y="3366999"/>
            <a:chExt cx="914125" cy="633501"/>
          </a:xfrm>
        </p:grpSpPr>
        <p:sp>
          <p:nvSpPr>
            <p:cNvPr id="51" name="Right Arrow 50"/>
            <p:cNvSpPr/>
            <p:nvPr/>
          </p:nvSpPr>
          <p:spPr bwMode="auto">
            <a:xfrm>
              <a:off x="3799678" y="3366999"/>
              <a:ext cx="899999" cy="612000"/>
            </a:xfrm>
            <a:prstGeom prst="rightArrow">
              <a:avLst/>
            </a:prstGeom>
            <a:gradFill>
              <a:gsLst>
                <a:gs pos="0">
                  <a:srgbClr val="A90000"/>
                </a:gs>
                <a:gs pos="80000">
                  <a:srgbClr val="800000"/>
                </a:gs>
                <a:gs pos="100000">
                  <a:srgbClr val="800000"/>
                </a:gs>
              </a:gsLst>
            </a:gradFill>
            <a:ln>
              <a:solidFill>
                <a:srgbClr val="800000"/>
              </a:solidFill>
            </a:ln>
            <a:effectLst>
              <a:outerShdw blurRad="50800" dist="38100" dir="900000">
                <a:srgbClr val="000000">
                  <a:alpha val="43000"/>
                </a:srgbClr>
              </a:outerShdw>
            </a:effectLst>
            <a:scene3d>
              <a:camera prst="orthographicFront">
                <a:rot lat="17700000" lon="0" rev="0"/>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sp>
          <p:nvSpPr>
            <p:cNvPr id="52" name="Rectangle 51"/>
            <p:cNvSpPr>
              <a:spLocks noChangeArrowheads="1"/>
            </p:cNvSpPr>
            <p:nvPr/>
          </p:nvSpPr>
          <p:spPr bwMode="auto">
            <a:xfrm>
              <a:off x="3794400" y="3847885"/>
              <a:ext cx="589225" cy="115182"/>
            </a:xfrm>
            <a:prstGeom prst="rect">
              <a:avLst/>
            </a:prstGeom>
            <a:gradFill rotWithShape="1">
              <a:gsLst>
                <a:gs pos="0">
                  <a:srgbClr val="D99694"/>
                </a:gs>
                <a:gs pos="100000">
                  <a:schemeClr val="bg1">
                    <a:alpha val="0"/>
                  </a:schemeClr>
                </a:gs>
              </a:gsLst>
              <a:lin ang="5400000"/>
            </a:gradFill>
            <a:ln>
              <a:noFill/>
            </a:ln>
            <a:effectLst>
              <a:outerShdw blurRad="40000" dist="23000" dir="5400000" rotWithShape="0">
                <a:srgbClr val="808080">
                  <a:alpha val="34998"/>
                </a:srgbClr>
              </a:outerShdw>
            </a:effectLst>
          </p:spPr>
          <p:txBody>
            <a:bodyPr anchor="ctr"/>
            <a:lstStyle/>
            <a:p>
              <a:pPr algn="ctr">
                <a:defRPr/>
              </a:pPr>
              <a:endParaRPr lang="en-US" dirty="0">
                <a:solidFill>
                  <a:srgbClr val="FFFFFF"/>
                </a:solidFill>
                <a:latin typeface="Calibri" charset="0"/>
                <a:ea typeface="ＭＳ Ｐゴシック" charset="-128"/>
              </a:endParaRPr>
            </a:p>
          </p:txBody>
        </p:sp>
        <p:sp>
          <p:nvSpPr>
            <p:cNvPr id="53" name="Freeform 52"/>
            <p:cNvSpPr>
              <a:spLocks noChangeArrowheads="1"/>
            </p:cNvSpPr>
            <p:nvPr/>
          </p:nvSpPr>
          <p:spPr bwMode="auto">
            <a:xfrm>
              <a:off x="4383625" y="3781654"/>
              <a:ext cx="324900" cy="218846"/>
            </a:xfrm>
            <a:custGeom>
              <a:avLst/>
              <a:gdLst>
                <a:gd name="T0" fmla="*/ 323850 w 323850"/>
                <a:gd name="T1" fmla="*/ 0 h 219075"/>
                <a:gd name="T2" fmla="*/ 0 w 323850"/>
                <a:gd name="T3" fmla="*/ 136525 h 219075"/>
                <a:gd name="T4" fmla="*/ 0 w 323850"/>
                <a:gd name="T5" fmla="*/ 219075 h 219075"/>
                <a:gd name="T6" fmla="*/ 323850 w 323850"/>
                <a:gd name="T7" fmla="*/ 85725 h 219075"/>
                <a:gd name="T8" fmla="*/ 323850 w 323850"/>
                <a:gd name="T9" fmla="*/ 0 h 219075"/>
                <a:gd name="T10" fmla="*/ 0 60000 65536"/>
                <a:gd name="T11" fmla="*/ 0 60000 65536"/>
                <a:gd name="T12" fmla="*/ 0 60000 65536"/>
                <a:gd name="T13" fmla="*/ 0 60000 65536"/>
                <a:gd name="T14" fmla="*/ 0 60000 65536"/>
                <a:gd name="T15" fmla="*/ 0 w 323850"/>
                <a:gd name="T16" fmla="*/ 0 h 219075"/>
                <a:gd name="T17" fmla="*/ 323850 w 323850"/>
                <a:gd name="T18" fmla="*/ 219075 h 219075"/>
              </a:gdLst>
              <a:ahLst/>
              <a:cxnLst>
                <a:cxn ang="T10">
                  <a:pos x="T0" y="T1"/>
                </a:cxn>
                <a:cxn ang="T11">
                  <a:pos x="T2" y="T3"/>
                </a:cxn>
                <a:cxn ang="T12">
                  <a:pos x="T4" y="T5"/>
                </a:cxn>
                <a:cxn ang="T13">
                  <a:pos x="T6" y="T7"/>
                </a:cxn>
                <a:cxn ang="T14">
                  <a:pos x="T8" y="T9"/>
                </a:cxn>
              </a:cxnLst>
              <a:rect l="T15" t="T16" r="T17" b="T18"/>
              <a:pathLst>
                <a:path w="323850" h="219075">
                  <a:moveTo>
                    <a:pt x="323850" y="0"/>
                  </a:moveTo>
                  <a:lnTo>
                    <a:pt x="0" y="136525"/>
                  </a:lnTo>
                  <a:lnTo>
                    <a:pt x="0" y="219075"/>
                  </a:lnTo>
                  <a:lnTo>
                    <a:pt x="323850" y="85725"/>
                  </a:lnTo>
                  <a:lnTo>
                    <a:pt x="323850" y="0"/>
                  </a:lnTo>
                  <a:close/>
                </a:path>
              </a:pathLst>
            </a:custGeom>
            <a:gradFill rotWithShape="1">
              <a:gsLst>
                <a:gs pos="0">
                  <a:srgbClr val="953735"/>
                </a:gs>
                <a:gs pos="60001">
                  <a:srgbClr val="FFFFFF">
                    <a:alpha val="39999"/>
                  </a:srgbClr>
                </a:gs>
                <a:gs pos="100000">
                  <a:srgbClr val="FFFFFF">
                    <a:alpha val="0"/>
                  </a:srgbClr>
                </a:gs>
              </a:gsLst>
              <a:lin ang="4080000"/>
            </a:gradFill>
            <a:ln>
              <a:noFill/>
            </a:ln>
            <a:effectLst>
              <a:outerShdw blurRad="40000" dist="23000" dir="5400000" rotWithShape="0">
                <a:srgbClr val="808080">
                  <a:alpha val="34998"/>
                </a:srgbClr>
              </a:outerShdw>
            </a:effectLst>
          </p:spPr>
          <p:txBody>
            <a:bodyPr anchor="ctr"/>
            <a:lstStyle/>
            <a:p>
              <a:pPr>
                <a:defRPr/>
              </a:pPr>
              <a:endParaRPr lang="en-IN" dirty="0">
                <a:latin typeface="Arial" charset="0"/>
                <a:ea typeface="ＭＳ Ｐゴシック" pitchFamily="34" charset="-128"/>
              </a:endParaRPr>
            </a:p>
          </p:txBody>
        </p:sp>
      </p:grpSp>
      <p:sp>
        <p:nvSpPr>
          <p:cNvPr id="54" name="Rektangel 20"/>
          <p:cNvSpPr>
            <a:spLocks noChangeArrowheads="1"/>
          </p:cNvSpPr>
          <p:nvPr/>
        </p:nvSpPr>
        <p:spPr bwMode="auto">
          <a:xfrm>
            <a:off x="3716338" y="3571875"/>
            <a:ext cx="15557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400" b="1" noProof="1">
                <a:solidFill>
                  <a:srgbClr val="080808"/>
                </a:solidFill>
                <a:latin typeface="Calibri" pitchFamily="34" charset="0"/>
                <a:cs typeface="Arial" pitchFamily="34" charset="0"/>
              </a:rPr>
              <a:t>Planning bridges the gap between where we are &amp; where we want to be</a:t>
            </a:r>
          </a:p>
        </p:txBody>
      </p:sp>
      <p:grpSp>
        <p:nvGrpSpPr>
          <p:cNvPr id="33804" name="Group 19"/>
          <p:cNvGrpSpPr>
            <a:grpSpLocks/>
          </p:cNvGrpSpPr>
          <p:nvPr/>
        </p:nvGrpSpPr>
        <p:grpSpPr bwMode="auto">
          <a:xfrm>
            <a:off x="279400" y="5575300"/>
            <a:ext cx="250825" cy="250825"/>
            <a:chOff x="530225" y="5016500"/>
            <a:chExt cx="393700" cy="393700"/>
          </a:xfrm>
        </p:grpSpPr>
        <p:sp>
          <p:nvSpPr>
            <p:cNvPr id="33820" name="Oval 516"/>
            <p:cNvSpPr>
              <a:spLocks noChangeArrowheads="1"/>
            </p:cNvSpPr>
            <p:nvPr/>
          </p:nvSpPr>
          <p:spPr bwMode="auto">
            <a:xfrm>
              <a:off x="530225" y="5016500"/>
              <a:ext cx="393700" cy="393700"/>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dirty="0">
                <a:solidFill>
                  <a:srgbClr val="FFFFFF"/>
                </a:solidFill>
                <a:latin typeface="Calibri" pitchFamily="34" charset="0"/>
              </a:endParaRPr>
            </a:p>
          </p:txBody>
        </p:sp>
        <p:sp>
          <p:nvSpPr>
            <p:cNvPr id="33821" name="Isosceles Triangle 517"/>
            <p:cNvSpPr>
              <a:spLocks noChangeArrowheads="1"/>
            </p:cNvSpPr>
            <p:nvPr/>
          </p:nvSpPr>
          <p:spPr bwMode="auto">
            <a:xfrm rot="5400000">
              <a:off x="634879" y="5111187"/>
              <a:ext cx="234227" cy="204325"/>
            </a:xfrm>
            <a:prstGeom prst="triangle">
              <a:avLst>
                <a:gd name="adj" fmla="val 50000"/>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dirty="0">
                <a:solidFill>
                  <a:srgbClr val="FFFFFF"/>
                </a:solidFill>
                <a:latin typeface="Calibri" pitchFamily="34" charset="0"/>
              </a:endParaRPr>
            </a:p>
          </p:txBody>
        </p:sp>
      </p:grpSp>
      <p:grpSp>
        <p:nvGrpSpPr>
          <p:cNvPr id="59" name="Group 208"/>
          <p:cNvGrpSpPr>
            <a:grpSpLocks/>
          </p:cNvGrpSpPr>
          <p:nvPr/>
        </p:nvGrpSpPr>
        <p:grpSpPr bwMode="auto">
          <a:xfrm flipH="1">
            <a:off x="5265738" y="3937000"/>
            <a:ext cx="520700" cy="349250"/>
            <a:chOff x="3794400" y="3366999"/>
            <a:chExt cx="914125" cy="633501"/>
          </a:xfrm>
        </p:grpSpPr>
        <p:sp>
          <p:nvSpPr>
            <p:cNvPr id="60" name="Right Arrow 59"/>
            <p:cNvSpPr/>
            <p:nvPr/>
          </p:nvSpPr>
          <p:spPr bwMode="auto">
            <a:xfrm>
              <a:off x="3799678" y="3366999"/>
              <a:ext cx="899999" cy="612000"/>
            </a:xfrm>
            <a:prstGeom prst="rightArrow">
              <a:avLst/>
            </a:prstGeom>
            <a:gradFill>
              <a:gsLst>
                <a:gs pos="0">
                  <a:srgbClr val="A90000"/>
                </a:gs>
                <a:gs pos="80000">
                  <a:srgbClr val="800000"/>
                </a:gs>
                <a:gs pos="100000">
                  <a:srgbClr val="800000"/>
                </a:gs>
              </a:gsLst>
            </a:gradFill>
            <a:ln>
              <a:solidFill>
                <a:srgbClr val="800000"/>
              </a:solidFill>
            </a:ln>
            <a:effectLst>
              <a:outerShdw blurRad="50800" dist="38100" dir="900000">
                <a:srgbClr val="000000">
                  <a:alpha val="43000"/>
                </a:srgbClr>
              </a:outerShdw>
            </a:effectLst>
            <a:scene3d>
              <a:camera prst="orthographicFront">
                <a:rot lat="17700000" lon="0" rev="0"/>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sp>
          <p:nvSpPr>
            <p:cNvPr id="61" name="Rectangle 60"/>
            <p:cNvSpPr>
              <a:spLocks noChangeArrowheads="1"/>
            </p:cNvSpPr>
            <p:nvPr/>
          </p:nvSpPr>
          <p:spPr bwMode="auto">
            <a:xfrm>
              <a:off x="3794400" y="3847885"/>
              <a:ext cx="590837" cy="115182"/>
            </a:xfrm>
            <a:prstGeom prst="rect">
              <a:avLst/>
            </a:prstGeom>
            <a:gradFill rotWithShape="1">
              <a:gsLst>
                <a:gs pos="0">
                  <a:srgbClr val="D99694"/>
                </a:gs>
                <a:gs pos="100000">
                  <a:schemeClr val="bg1">
                    <a:alpha val="0"/>
                  </a:schemeClr>
                </a:gs>
              </a:gsLst>
              <a:lin ang="5400000"/>
            </a:gradFill>
            <a:ln>
              <a:noFill/>
            </a:ln>
            <a:effectLst>
              <a:outerShdw blurRad="40000" dist="23000" dir="5400000" rotWithShape="0">
                <a:srgbClr val="808080">
                  <a:alpha val="34998"/>
                </a:srgbClr>
              </a:outerShdw>
            </a:effectLst>
          </p:spPr>
          <p:txBody>
            <a:bodyPr anchor="ctr"/>
            <a:lstStyle/>
            <a:p>
              <a:pPr algn="ctr">
                <a:defRPr/>
              </a:pPr>
              <a:endParaRPr lang="en-US" dirty="0">
                <a:solidFill>
                  <a:srgbClr val="FFFFFF"/>
                </a:solidFill>
                <a:latin typeface="Calibri" charset="0"/>
                <a:ea typeface="ＭＳ Ｐゴシック" charset="-128"/>
              </a:endParaRPr>
            </a:p>
          </p:txBody>
        </p:sp>
        <p:sp>
          <p:nvSpPr>
            <p:cNvPr id="62" name="Freeform 61"/>
            <p:cNvSpPr>
              <a:spLocks noChangeArrowheads="1"/>
            </p:cNvSpPr>
            <p:nvPr/>
          </p:nvSpPr>
          <p:spPr bwMode="auto">
            <a:xfrm>
              <a:off x="4385237" y="3781654"/>
              <a:ext cx="323288" cy="218846"/>
            </a:xfrm>
            <a:custGeom>
              <a:avLst/>
              <a:gdLst>
                <a:gd name="T0" fmla="*/ 323850 w 323850"/>
                <a:gd name="T1" fmla="*/ 0 h 219075"/>
                <a:gd name="T2" fmla="*/ 0 w 323850"/>
                <a:gd name="T3" fmla="*/ 136525 h 219075"/>
                <a:gd name="T4" fmla="*/ 0 w 323850"/>
                <a:gd name="T5" fmla="*/ 219075 h 219075"/>
                <a:gd name="T6" fmla="*/ 323850 w 323850"/>
                <a:gd name="T7" fmla="*/ 85725 h 219075"/>
                <a:gd name="T8" fmla="*/ 323850 w 323850"/>
                <a:gd name="T9" fmla="*/ 0 h 219075"/>
                <a:gd name="T10" fmla="*/ 0 60000 65536"/>
                <a:gd name="T11" fmla="*/ 0 60000 65536"/>
                <a:gd name="T12" fmla="*/ 0 60000 65536"/>
                <a:gd name="T13" fmla="*/ 0 60000 65536"/>
                <a:gd name="T14" fmla="*/ 0 60000 65536"/>
                <a:gd name="T15" fmla="*/ 0 w 323850"/>
                <a:gd name="T16" fmla="*/ 0 h 219075"/>
                <a:gd name="T17" fmla="*/ 323850 w 323850"/>
                <a:gd name="T18" fmla="*/ 219075 h 219075"/>
              </a:gdLst>
              <a:ahLst/>
              <a:cxnLst>
                <a:cxn ang="T10">
                  <a:pos x="T0" y="T1"/>
                </a:cxn>
                <a:cxn ang="T11">
                  <a:pos x="T2" y="T3"/>
                </a:cxn>
                <a:cxn ang="T12">
                  <a:pos x="T4" y="T5"/>
                </a:cxn>
                <a:cxn ang="T13">
                  <a:pos x="T6" y="T7"/>
                </a:cxn>
                <a:cxn ang="T14">
                  <a:pos x="T8" y="T9"/>
                </a:cxn>
              </a:cxnLst>
              <a:rect l="T15" t="T16" r="T17" b="T18"/>
              <a:pathLst>
                <a:path w="323850" h="219075">
                  <a:moveTo>
                    <a:pt x="323850" y="0"/>
                  </a:moveTo>
                  <a:lnTo>
                    <a:pt x="0" y="136525"/>
                  </a:lnTo>
                  <a:lnTo>
                    <a:pt x="0" y="219075"/>
                  </a:lnTo>
                  <a:lnTo>
                    <a:pt x="323850" y="85725"/>
                  </a:lnTo>
                  <a:lnTo>
                    <a:pt x="323850" y="0"/>
                  </a:lnTo>
                  <a:close/>
                </a:path>
              </a:pathLst>
            </a:custGeom>
            <a:gradFill rotWithShape="1">
              <a:gsLst>
                <a:gs pos="0">
                  <a:srgbClr val="953735"/>
                </a:gs>
                <a:gs pos="60001">
                  <a:srgbClr val="FFFFFF">
                    <a:alpha val="39999"/>
                  </a:srgbClr>
                </a:gs>
                <a:gs pos="100000">
                  <a:srgbClr val="FFFFFF">
                    <a:alpha val="0"/>
                  </a:srgbClr>
                </a:gs>
              </a:gsLst>
              <a:lin ang="4080000"/>
            </a:gradFill>
            <a:ln>
              <a:noFill/>
            </a:ln>
            <a:effectLst>
              <a:outerShdw blurRad="40000" dist="23000" dir="5400000" rotWithShape="0">
                <a:srgbClr val="808080">
                  <a:alpha val="34998"/>
                </a:srgbClr>
              </a:outerShdw>
            </a:effectLst>
          </p:spPr>
          <p:txBody>
            <a:bodyPr anchor="ctr"/>
            <a:lstStyle/>
            <a:p>
              <a:pPr>
                <a:defRPr/>
              </a:pPr>
              <a:endParaRPr lang="en-IN" dirty="0">
                <a:latin typeface="Arial" charset="0"/>
                <a:ea typeface="ＭＳ Ｐゴシック" pitchFamily="34" charset="-128"/>
              </a:endParaRPr>
            </a:p>
          </p:txBody>
        </p:sp>
      </p:grpSp>
      <p:sp>
        <p:nvSpPr>
          <p:cNvPr id="63" name="Rektangel 20"/>
          <p:cNvSpPr>
            <a:spLocks noChangeArrowheads="1"/>
          </p:cNvSpPr>
          <p:nvPr/>
        </p:nvSpPr>
        <p:spPr bwMode="auto">
          <a:xfrm>
            <a:off x="6900863" y="3321050"/>
            <a:ext cx="1957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Minimizes impulsive &amp; arbitrary decisions</a:t>
            </a:r>
            <a:endParaRPr lang="en-US" sz="1600" noProof="1">
              <a:solidFill>
                <a:srgbClr val="080808"/>
              </a:solidFill>
              <a:latin typeface="Calibri" pitchFamily="34" charset="0"/>
              <a:cs typeface="Arial" pitchFamily="34" charset="0"/>
            </a:endParaRPr>
          </a:p>
        </p:txBody>
      </p:sp>
      <p:sp>
        <p:nvSpPr>
          <p:cNvPr id="82" name="Rektangel 20"/>
          <p:cNvSpPr>
            <a:spLocks noChangeArrowheads="1"/>
          </p:cNvSpPr>
          <p:nvPr/>
        </p:nvSpPr>
        <p:spPr bwMode="auto">
          <a:xfrm>
            <a:off x="5205413" y="1682750"/>
            <a:ext cx="19383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Reduces Uncertainties</a:t>
            </a:r>
            <a:endParaRPr lang="en-US" sz="1600" noProof="1">
              <a:solidFill>
                <a:srgbClr val="080808"/>
              </a:solidFill>
              <a:latin typeface="Calibri" pitchFamily="34" charset="0"/>
              <a:cs typeface="Arial" pitchFamily="34" charset="0"/>
            </a:endParaRPr>
          </a:p>
        </p:txBody>
      </p:sp>
      <p:sp>
        <p:nvSpPr>
          <p:cNvPr id="83" name="Right Arrow 82"/>
          <p:cNvSpPr/>
          <p:nvPr/>
        </p:nvSpPr>
        <p:spPr bwMode="auto">
          <a:xfrm rot="5400000" flipH="1">
            <a:off x="4266551" y="5021611"/>
            <a:ext cx="527334" cy="294925"/>
          </a:xfrm>
          <a:prstGeom prst="rightArrow">
            <a:avLst>
              <a:gd name="adj1" fmla="val 50000"/>
              <a:gd name="adj2" fmla="val 71901"/>
            </a:avLst>
          </a:prstGeom>
          <a:gradFill>
            <a:gsLst>
              <a:gs pos="0">
                <a:srgbClr val="A90000"/>
              </a:gs>
              <a:gs pos="80000">
                <a:srgbClr val="800000"/>
              </a:gs>
              <a:gs pos="100000">
                <a:srgbClr val="800000"/>
              </a:gs>
            </a:gsLst>
          </a:gradFill>
          <a:ln>
            <a:solidFill>
              <a:srgbClr val="800000"/>
            </a:solidFill>
          </a:ln>
          <a:effectLst>
            <a:outerShdw blurRad="50800" dist="25400" dir="5400000">
              <a:srgbClr val="000000">
                <a:alpha val="43000"/>
              </a:srgbClr>
            </a:outerShdw>
          </a:effectLst>
          <a:scene3d>
            <a:camera prst="perspectiveFront">
              <a:rot lat="21594000" lon="1914000" rev="82113"/>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sp>
        <p:nvSpPr>
          <p:cNvPr id="84" name="Rektangel 20"/>
          <p:cNvSpPr>
            <a:spLocks noChangeArrowheads="1"/>
          </p:cNvSpPr>
          <p:nvPr/>
        </p:nvSpPr>
        <p:spPr bwMode="auto">
          <a:xfrm>
            <a:off x="5429250" y="4929188"/>
            <a:ext cx="1471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Resource Allocation</a:t>
            </a:r>
            <a:endParaRPr lang="en-US" sz="1600" noProof="1">
              <a:solidFill>
                <a:srgbClr val="080808"/>
              </a:solidFill>
              <a:latin typeface="Calibri" pitchFamily="34" charset="0"/>
              <a:cs typeface="Arial" pitchFamily="34" charset="0"/>
            </a:endParaRPr>
          </a:p>
        </p:txBody>
      </p:sp>
      <p:sp>
        <p:nvSpPr>
          <p:cNvPr id="104" name="TextBox 54"/>
          <p:cNvSpPr txBox="1">
            <a:spLocks noChangeArrowheads="1"/>
          </p:cNvSpPr>
          <p:nvPr/>
        </p:nvSpPr>
        <p:spPr bwMode="auto">
          <a:xfrm>
            <a:off x="785813" y="1058863"/>
            <a:ext cx="5324475" cy="369887"/>
          </a:xfrm>
          <a:prstGeom prst="rect">
            <a:avLst/>
          </a:prstGeom>
          <a:noFill/>
          <a:ln w="9525">
            <a:noFill/>
            <a:miter lim="800000"/>
            <a:headEnd/>
            <a:tailEnd/>
          </a:ln>
        </p:spPr>
        <p:txBody>
          <a:bodyPr>
            <a:spAutoFit/>
          </a:bodyPr>
          <a:lstStyle/>
          <a:p>
            <a:pPr>
              <a:defRPr/>
            </a:pPr>
            <a:r>
              <a:rPr lang="nb-NO" b="1" dirty="0">
                <a:solidFill>
                  <a:srgbClr val="262626"/>
                </a:solidFill>
                <a:latin typeface="+mj-lt"/>
                <a:ea typeface="ＭＳ Ｐゴシック" pitchFamily="34" charset="-128"/>
              </a:rPr>
              <a:t>Reasons for Planning – Why Plan?</a:t>
            </a:r>
            <a:endParaRPr lang="en-GB" b="1" dirty="0">
              <a:solidFill>
                <a:srgbClr val="262626"/>
              </a:solidFill>
              <a:latin typeface="+mj-lt"/>
              <a:ea typeface="ＭＳ Ｐゴシック" pitchFamily="34" charset="-128"/>
            </a:endParaRPr>
          </a:p>
        </p:txBody>
      </p:sp>
      <p:sp>
        <p:nvSpPr>
          <p:cNvPr id="33811" name="Footer Placeholder 4"/>
          <p:cNvSpPr>
            <a:spLocks noGrp="1"/>
          </p:cNvSpPr>
          <p:nvPr>
            <p:ph type="ftr"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dirty="0">
                <a:solidFill>
                  <a:srgbClr val="898989"/>
                </a:solidFill>
                <a:latin typeface="Calibri" pitchFamily="34" charset="0"/>
                <a:ea typeface="MS PGothic" pitchFamily="34" charset="-128"/>
              </a:rPr>
              <a:t>GK</a:t>
            </a:r>
            <a:endParaRPr lang="en-US" dirty="0">
              <a:solidFill>
                <a:srgbClr val="898989"/>
              </a:solidFill>
              <a:latin typeface="Calibri" pitchFamily="34" charset="0"/>
              <a:ea typeface="MS PGothic" pitchFamily="34" charset="-128"/>
            </a:endParaRPr>
          </a:p>
        </p:txBody>
      </p:sp>
      <p:sp>
        <p:nvSpPr>
          <p:cNvPr id="33812" name="Date Placeholder 102"/>
          <p:cNvSpPr>
            <a:spLocks noGrp="1"/>
          </p:cNvSpPr>
          <p:nvPr>
            <p:ph type="dt" sz="quarter" idx="10"/>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42CA619-72A2-4E51-B4CF-A0E67182FE85}" type="datetime1">
              <a:rPr lang="en-US" smtClean="0">
                <a:solidFill>
                  <a:srgbClr val="898989"/>
                </a:solidFill>
                <a:latin typeface="Calibri" pitchFamily="34" charset="0"/>
                <a:ea typeface="MS PGothic" pitchFamily="34" charset="-128"/>
              </a:rPr>
              <a:pPr eaLnBrk="1" hangingPunct="1"/>
              <a:t>11/17/22</a:t>
            </a:fld>
            <a:endParaRPr lang="nb-NO">
              <a:solidFill>
                <a:srgbClr val="898989"/>
              </a:solidFill>
              <a:latin typeface="Calibri" pitchFamily="34" charset="0"/>
              <a:ea typeface="MS PGothic" pitchFamily="34" charset="-128"/>
            </a:endParaRPr>
          </a:p>
        </p:txBody>
      </p:sp>
      <p:sp>
        <p:nvSpPr>
          <p:cNvPr id="33813" name="Slide Number Placeholder 105"/>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FAFE25E-4231-4548-BC78-3CE91BDB8905}" type="slidenum">
              <a:rPr lang="nb-NO" sz="900">
                <a:solidFill>
                  <a:srgbClr val="898989"/>
                </a:solidFill>
                <a:latin typeface="Calibri" pitchFamily="34" charset="0"/>
                <a:ea typeface="MS PGothic" pitchFamily="34" charset="-128"/>
              </a:rPr>
              <a:pPr algn="r" eaLnBrk="1" hangingPunct="1"/>
              <a:t>3</a:t>
            </a:fld>
            <a:endParaRPr lang="nb-NO" sz="900">
              <a:solidFill>
                <a:srgbClr val="898989"/>
              </a:solidFill>
              <a:latin typeface="Calibri" pitchFamily="34" charset="0"/>
              <a:ea typeface="MS PGothic" pitchFamily="34" charset="-128"/>
            </a:endParaRPr>
          </a:p>
        </p:txBody>
      </p:sp>
      <p:pic>
        <p:nvPicPr>
          <p:cNvPr id="33814" name="Content Placeholder 107"/>
          <p:cNvPicPr>
            <a:picLocks noChangeAspect="1"/>
          </p:cNvPicPr>
          <p:nvPr/>
        </p:nvPicPr>
        <p:blipFill>
          <a:blip r:embed="rId2">
            <a:extLst>
              <a:ext uri="{28A0092B-C50C-407E-A947-70E740481C1C}">
                <a14:useLocalDpi xmlns:a14="http://schemas.microsoft.com/office/drawing/2010/main" val="0"/>
              </a:ext>
            </a:extLst>
          </a:blip>
          <a:srcRect l="16835" t="11604" r="23222" b="42181"/>
          <a:stretch>
            <a:fillRect/>
          </a:stretch>
        </p:blipFill>
        <p:spPr bwMode="auto">
          <a:xfrm>
            <a:off x="5846763" y="3825875"/>
            <a:ext cx="6556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Content Placeholder 107"/>
          <p:cNvPicPr>
            <a:picLocks noChangeAspect="1"/>
          </p:cNvPicPr>
          <p:nvPr/>
        </p:nvPicPr>
        <p:blipFill>
          <a:blip r:embed="rId2">
            <a:extLst>
              <a:ext uri="{28A0092B-C50C-407E-A947-70E740481C1C}">
                <a14:useLocalDpi xmlns:a14="http://schemas.microsoft.com/office/drawing/2010/main" val="0"/>
              </a:ext>
            </a:extLst>
          </a:blip>
          <a:srcRect l="16835" t="11604" r="23222" b="42181"/>
          <a:stretch>
            <a:fillRect/>
          </a:stretch>
        </p:blipFill>
        <p:spPr bwMode="auto">
          <a:xfrm>
            <a:off x="4202113" y="5507038"/>
            <a:ext cx="6556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Content Placeholder 107"/>
          <p:cNvPicPr>
            <a:picLocks noChangeAspect="1"/>
          </p:cNvPicPr>
          <p:nvPr/>
        </p:nvPicPr>
        <p:blipFill>
          <a:blip r:embed="rId2">
            <a:extLst>
              <a:ext uri="{28A0092B-C50C-407E-A947-70E740481C1C}">
                <a14:useLocalDpi xmlns:a14="http://schemas.microsoft.com/office/drawing/2010/main" val="0"/>
              </a:ext>
            </a:extLst>
          </a:blip>
          <a:srcRect l="16835" t="11604" r="23222" b="42181"/>
          <a:stretch>
            <a:fillRect/>
          </a:stretch>
        </p:blipFill>
        <p:spPr bwMode="auto">
          <a:xfrm>
            <a:off x="2416175" y="3846513"/>
            <a:ext cx="6556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9900" y="0"/>
            <a:ext cx="2324100" cy="2324100"/>
          </a:xfrm>
          <a:prstGeom prst="rect">
            <a:avLst/>
          </a:prstGeom>
        </p:spPr>
      </p:pic>
    </p:spTree>
    <p:extLst>
      <p:ext uri="{BB962C8B-B14F-4D97-AF65-F5344CB8AC3E}">
        <p14:creationId xmlns:p14="http://schemas.microsoft.com/office/powerpoint/2010/main" val="422916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000"/>
                            </p:stCondLst>
                            <p:childTnLst>
                              <p:par>
                                <p:cTn id="10" presetID="10" presetClass="entr" presetSubtype="0"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0" presetClass="path" presetSubtype="0" accel="50000" decel="50000" fill="hold" nodeType="withEffect">
                                  <p:stCondLst>
                                    <p:cond delay="0"/>
                                  </p:stCondLst>
                                  <p:childTnLst>
                                    <p:animMotion origin="layout" path="M -0.204 -3.7037E-6 L 3.33333E-6 -3.7037E-6 " pathEditMode="relative" rAng="0" ptsTypes="AA">
                                      <p:cBhvr>
                                        <p:cTn id="14" dur="1000" fill="hold"/>
                                        <p:tgtEl>
                                          <p:spTgt spid="50"/>
                                        </p:tgtEl>
                                        <p:attrNameLst>
                                          <p:attrName>ppt_x</p:attrName>
                                          <p:attrName>ppt_y</p:attrName>
                                        </p:attrNameLst>
                                      </p:cBhvr>
                                      <p:rCtr x="10191" y="0"/>
                                    </p:animMotion>
                                  </p:childTnLst>
                                </p:cTn>
                              </p:par>
                            </p:childTnLst>
                          </p:cTn>
                        </p:par>
                        <p:par>
                          <p:cTn id="15" fill="hold" nodeType="afterGroup">
                            <p:stCondLst>
                              <p:cond delay="3000"/>
                            </p:stCondLst>
                            <p:childTnLst>
                              <p:par>
                                <p:cTn id="16" presetID="12" presetClass="entr" presetSubtype="1"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ppt_y</p:attrName>
                                        </p:attrNameLst>
                                      </p:cBhvr>
                                      <p:tavLst>
                                        <p:tav tm="0">
                                          <p:val>
                                            <p:strVal val="#ppt_y-#ppt_h*1.125000"/>
                                          </p:val>
                                        </p:tav>
                                        <p:tav tm="100000">
                                          <p:val>
                                            <p:strVal val="#ppt_y"/>
                                          </p:val>
                                        </p:tav>
                                      </p:tavLst>
                                    </p:anim>
                                    <p:animEffect transition="in" filter="wipe(down)">
                                      <p:cBhvr>
                                        <p:cTn id="19" dur="500"/>
                                        <p:tgtEl>
                                          <p:spTgt spid="12"/>
                                        </p:tgtEl>
                                      </p:cBhvr>
                                    </p:animEffect>
                                  </p:childTnLst>
                                </p:cTn>
                              </p:par>
                            </p:childTnLst>
                          </p:cTn>
                        </p:par>
                        <p:par>
                          <p:cTn id="20" fill="hold" nodeType="afterGroup">
                            <p:stCondLst>
                              <p:cond delay="35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0" presetClass="path" presetSubtype="0" accel="50000" decel="50000" fill="hold" nodeType="withEffect">
                                  <p:stCondLst>
                                    <p:cond delay="0"/>
                                  </p:stCondLst>
                                  <p:childTnLst>
                                    <p:animMotion origin="layout" path="M -2.77778E-7 -0.11644 L -2.77778E-7 -0.00093 " pathEditMode="relative" rAng="0" ptsTypes="AA">
                                      <p:cBhvr>
                                        <p:cTn id="25" dur="1000" fill="hold"/>
                                        <p:tgtEl>
                                          <p:spTgt spid="49"/>
                                        </p:tgtEl>
                                        <p:attrNameLst>
                                          <p:attrName>ppt_x</p:attrName>
                                          <p:attrName>ppt_y</p:attrName>
                                        </p:attrNameLst>
                                      </p:cBhvr>
                                      <p:rCtr x="0" y="5764"/>
                                    </p:animMotion>
                                  </p:childTnLst>
                                </p:cTn>
                              </p:par>
                            </p:childTnLst>
                          </p:cTn>
                        </p:par>
                        <p:par>
                          <p:cTn id="26" fill="hold" nodeType="afterGroup">
                            <p:stCondLst>
                              <p:cond delay="4500"/>
                            </p:stCondLst>
                            <p:childTnLst>
                              <p:par>
                                <p:cTn id="27" presetID="12" presetClass="entr" presetSubtype="1" fill="hold" grpId="0" nodeType="after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p:tgtEl>
                                          <p:spTgt spid="82"/>
                                        </p:tgtEl>
                                        <p:attrNameLst>
                                          <p:attrName>ppt_y</p:attrName>
                                        </p:attrNameLst>
                                      </p:cBhvr>
                                      <p:tavLst>
                                        <p:tav tm="0">
                                          <p:val>
                                            <p:strVal val="#ppt_y-#ppt_h*1.125000"/>
                                          </p:val>
                                        </p:tav>
                                        <p:tav tm="100000">
                                          <p:val>
                                            <p:strVal val="#ppt_y"/>
                                          </p:val>
                                        </p:tav>
                                      </p:tavLst>
                                    </p:anim>
                                    <p:animEffect transition="in" filter="wipe(down)">
                                      <p:cBhvr>
                                        <p:cTn id="30" dur="500"/>
                                        <p:tgtEl>
                                          <p:spTgt spid="82"/>
                                        </p:tgtEl>
                                      </p:cBhvr>
                                    </p:animEffect>
                                  </p:childTnLst>
                                </p:cTn>
                              </p:par>
                            </p:childTnLst>
                          </p:cTn>
                        </p:par>
                        <p:par>
                          <p:cTn id="31" fill="hold" nodeType="afterGroup">
                            <p:stCondLst>
                              <p:cond delay="5000"/>
                            </p:stCondLst>
                            <p:childTnLst>
                              <p:par>
                                <p:cTn id="32" presetID="10" presetClass="entr" presetSubtype="0"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0" presetClass="path" presetSubtype="0" accel="50000" decel="50000" fill="hold" nodeType="withEffect">
                                  <p:stCondLst>
                                    <p:cond delay="0"/>
                                  </p:stCondLst>
                                  <p:childTnLst>
                                    <p:animMotion origin="layout" path="M 0.17917 -0.00047 L -4.44444E-6 3.33333E-6 " pathEditMode="relative" rAng="0" ptsTypes="AA">
                                      <p:cBhvr>
                                        <p:cTn id="36" dur="1000" fill="hold"/>
                                        <p:tgtEl>
                                          <p:spTgt spid="59"/>
                                        </p:tgtEl>
                                        <p:attrNameLst>
                                          <p:attrName>ppt_x</p:attrName>
                                          <p:attrName>ppt_y</p:attrName>
                                        </p:attrNameLst>
                                      </p:cBhvr>
                                      <p:rCtr x="-8958" y="23"/>
                                    </p:animMotion>
                                  </p:childTnLst>
                                </p:cTn>
                              </p:par>
                            </p:childTnLst>
                          </p:cTn>
                        </p:par>
                        <p:par>
                          <p:cTn id="37" fill="hold" nodeType="afterGroup">
                            <p:stCondLst>
                              <p:cond delay="6000"/>
                            </p:stCondLst>
                            <p:childTnLst>
                              <p:par>
                                <p:cTn id="38" presetID="12" presetClass="entr" presetSubtype="1" fill="hold" grpId="0" nodeType="after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p:tgtEl>
                                          <p:spTgt spid="63"/>
                                        </p:tgtEl>
                                        <p:attrNameLst>
                                          <p:attrName>ppt_y</p:attrName>
                                        </p:attrNameLst>
                                      </p:cBhvr>
                                      <p:tavLst>
                                        <p:tav tm="0">
                                          <p:val>
                                            <p:strVal val="#ppt_y-#ppt_h*1.125000"/>
                                          </p:val>
                                        </p:tav>
                                        <p:tav tm="100000">
                                          <p:val>
                                            <p:strVal val="#ppt_y"/>
                                          </p:val>
                                        </p:tav>
                                      </p:tavLst>
                                    </p:anim>
                                    <p:animEffect transition="in" filter="wipe(down)">
                                      <p:cBhvr>
                                        <p:cTn id="41" dur="500"/>
                                        <p:tgtEl>
                                          <p:spTgt spid="63"/>
                                        </p:tgtEl>
                                      </p:cBhvr>
                                    </p:animEffect>
                                  </p:childTnLst>
                                </p:cTn>
                              </p:par>
                            </p:childTnLst>
                          </p:cTn>
                        </p:par>
                        <p:par>
                          <p:cTn id="42" fill="hold" nodeType="afterGroup">
                            <p:stCondLst>
                              <p:cond delay="6500"/>
                            </p:stCondLst>
                            <p:childTnLst>
                              <p:par>
                                <p:cTn id="43" presetID="10" presetClass="entr" presetSubtype="0" fill="hold" nodeType="after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0" presetClass="path" presetSubtype="0" accel="50000" decel="50000" fill="hold" nodeType="withEffect">
                                  <p:stCondLst>
                                    <p:cond delay="0"/>
                                  </p:stCondLst>
                                  <p:childTnLst>
                                    <p:animMotion origin="layout" path="M -5.55556E-7 0.11551 L -5.55556E-7 -7.40741E-7 " pathEditMode="relative" rAng="0" ptsTypes="AA">
                                      <p:cBhvr>
                                        <p:cTn id="47" dur="1000" fill="hold"/>
                                        <p:tgtEl>
                                          <p:spTgt spid="83"/>
                                        </p:tgtEl>
                                        <p:attrNameLst>
                                          <p:attrName>ppt_x</p:attrName>
                                          <p:attrName>ppt_y</p:attrName>
                                        </p:attrNameLst>
                                      </p:cBhvr>
                                      <p:rCtr x="0" y="-5787"/>
                                    </p:animMotion>
                                  </p:childTnLst>
                                </p:cTn>
                              </p:par>
                            </p:childTnLst>
                          </p:cTn>
                        </p:par>
                        <p:par>
                          <p:cTn id="48" fill="hold" nodeType="afterGroup">
                            <p:stCondLst>
                              <p:cond delay="7500"/>
                            </p:stCondLst>
                            <p:childTnLst>
                              <p:par>
                                <p:cTn id="49" presetID="12" presetClass="entr" presetSubtype="1" fill="hold" grpId="0" nodeType="afterEffect">
                                  <p:stCondLst>
                                    <p:cond delay="0"/>
                                  </p:stCondLst>
                                  <p:childTnLst>
                                    <p:set>
                                      <p:cBhvr>
                                        <p:cTn id="50" dur="1" fill="hold">
                                          <p:stCondLst>
                                            <p:cond delay="0"/>
                                          </p:stCondLst>
                                        </p:cTn>
                                        <p:tgtEl>
                                          <p:spTgt spid="84"/>
                                        </p:tgtEl>
                                        <p:attrNameLst>
                                          <p:attrName>style.visibility</p:attrName>
                                        </p:attrNameLst>
                                      </p:cBhvr>
                                      <p:to>
                                        <p:strVal val="visible"/>
                                      </p:to>
                                    </p:set>
                                    <p:anim calcmode="lin" valueType="num">
                                      <p:cBhvr additive="base">
                                        <p:cTn id="51" dur="500"/>
                                        <p:tgtEl>
                                          <p:spTgt spid="84"/>
                                        </p:tgtEl>
                                        <p:attrNameLst>
                                          <p:attrName>ppt_y</p:attrName>
                                        </p:attrNameLst>
                                      </p:cBhvr>
                                      <p:tavLst>
                                        <p:tav tm="0">
                                          <p:val>
                                            <p:strVal val="#ppt_y-#ppt_h*1.125000"/>
                                          </p:val>
                                        </p:tav>
                                        <p:tav tm="100000">
                                          <p:val>
                                            <p:strVal val="#ppt_y"/>
                                          </p:val>
                                        </p:tav>
                                      </p:tavLst>
                                    </p:anim>
                                    <p:animEffect transition="in" filter="wipe(down)">
                                      <p:cBhvr>
                                        <p:cTn id="52" dur="500"/>
                                        <p:tgtEl>
                                          <p:spTgt spid="84"/>
                                        </p:tgtEl>
                                      </p:cBhvr>
                                    </p:animEffect>
                                  </p:childTnLst>
                                </p:cTn>
                              </p:par>
                            </p:childTnLst>
                          </p:cTn>
                        </p:par>
                        <p:par>
                          <p:cTn id="53" fill="hold" nodeType="afterGroup">
                            <p:stCondLst>
                              <p:cond delay="8000"/>
                            </p:stCondLst>
                            <p:childTnLst>
                              <p:par>
                                <p:cTn id="54" presetID="53" presetClass="entr" presetSubtype="16"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p:cTn id="56" dur="500" fill="hold"/>
                                        <p:tgtEl>
                                          <p:spTgt spid="54"/>
                                        </p:tgtEl>
                                        <p:attrNameLst>
                                          <p:attrName>ppt_w</p:attrName>
                                        </p:attrNameLst>
                                      </p:cBhvr>
                                      <p:tavLst>
                                        <p:tav tm="0">
                                          <p:val>
                                            <p:fltVal val="0"/>
                                          </p:val>
                                        </p:tav>
                                        <p:tav tm="100000">
                                          <p:val>
                                            <p:strVal val="#ppt_w"/>
                                          </p:val>
                                        </p:tav>
                                      </p:tavLst>
                                    </p:anim>
                                    <p:anim calcmode="lin" valueType="num">
                                      <p:cBhvr>
                                        <p:cTn id="57" dur="500" fill="hold"/>
                                        <p:tgtEl>
                                          <p:spTgt spid="54"/>
                                        </p:tgtEl>
                                        <p:attrNameLst>
                                          <p:attrName>ppt_h</p:attrName>
                                        </p:attrNameLst>
                                      </p:cBhvr>
                                      <p:tavLst>
                                        <p:tav tm="0">
                                          <p:val>
                                            <p:fltVal val="0"/>
                                          </p:val>
                                        </p:tav>
                                        <p:tav tm="100000">
                                          <p:val>
                                            <p:strVal val="#ppt_h"/>
                                          </p:val>
                                        </p:tav>
                                      </p:tavLst>
                                    </p:anim>
                                    <p:animEffect transition="in" filter="fade">
                                      <p:cBhvr>
                                        <p:cTn id="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4" grpId="0"/>
      <p:bldP spid="63" grpId="0"/>
      <p:bldP spid="82" grpId="0"/>
      <p:bldP spid="8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Rectangle 3"/>
          <p:cNvSpPr/>
          <p:nvPr/>
        </p:nvSpPr>
        <p:spPr>
          <a:xfrm>
            <a:off x="755576" y="764704"/>
            <a:ext cx="7920880" cy="4955203"/>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Arial" pitchFamily="34" charset="0"/>
              </a:rPr>
              <a:t>Upper-level managers develop </a:t>
            </a:r>
            <a:r>
              <a:rPr lang="en-US" sz="2400" i="1" dirty="0">
                <a:latin typeface="Arial" pitchFamily="34" charset="0"/>
              </a:rPr>
              <a:t>strategic plans</a:t>
            </a:r>
            <a:r>
              <a:rPr lang="en-US" sz="2400" dirty="0">
                <a:latin typeface="Arial" pitchFamily="34" charset="0"/>
              </a:rPr>
              <a:t> that apply to the entire organization, establish overall objectives, and position the organization within its environment.</a:t>
            </a:r>
          </a:p>
          <a:p>
            <a:pPr marL="342900" indent="-342900" algn="just">
              <a:buFont typeface="Arial" panose="020B0604020202020204" pitchFamily="34" charset="0"/>
              <a:buChar char="•"/>
            </a:pPr>
            <a:endParaRPr lang="en-US" sz="2400" dirty="0">
              <a:latin typeface="Arial" pitchFamily="34" charset="0"/>
            </a:endParaRPr>
          </a:p>
          <a:p>
            <a:pPr marL="342900" indent="-342900" algn="just">
              <a:buFont typeface="Arial" panose="020B0604020202020204" pitchFamily="34" charset="0"/>
              <a:buChar char="•"/>
            </a:pPr>
            <a:r>
              <a:rPr lang="en-US" sz="2400" dirty="0">
                <a:latin typeface="Arial" pitchFamily="34" charset="0"/>
              </a:rPr>
              <a:t>Lower-level managers focus on</a:t>
            </a:r>
            <a:r>
              <a:rPr lang="en-US" sz="2400" i="1" dirty="0">
                <a:latin typeface="Arial" pitchFamily="34" charset="0"/>
              </a:rPr>
              <a:t> tactical plans</a:t>
            </a:r>
            <a:r>
              <a:rPr lang="en-US" sz="2400" dirty="0">
                <a:latin typeface="Arial" pitchFamily="34" charset="0"/>
              </a:rPr>
              <a:t> that specify how the overall objectives will be achieved. These plans differ in time frame and scope.</a:t>
            </a:r>
          </a:p>
          <a:p>
            <a:pPr marL="342900" indent="-342900" algn="just">
              <a:buFont typeface="Arial" panose="020B0604020202020204" pitchFamily="34" charset="0"/>
              <a:buChar char="•"/>
            </a:pPr>
            <a:endParaRPr lang="en-US" sz="2400" dirty="0">
              <a:latin typeface="Arial" pitchFamily="34" charset="0"/>
            </a:endParaRPr>
          </a:p>
          <a:p>
            <a:pPr marL="342900" indent="-342900" algn="just">
              <a:buFont typeface="Arial" panose="020B0604020202020204" pitchFamily="34" charset="0"/>
              <a:buChar char="•"/>
            </a:pPr>
            <a:r>
              <a:rPr lang="en-US" sz="2400" dirty="0">
                <a:latin typeface="Arial" pitchFamily="34" charset="0"/>
              </a:rPr>
              <a:t>Operational plans are limited in scope and are measured daily, weekly, or monthly; </a:t>
            </a:r>
            <a:r>
              <a:rPr lang="en-US" sz="2800" dirty="0">
                <a:latin typeface="Arial" pitchFamily="34" charset="0"/>
              </a:rPr>
              <a:t>strategic</a:t>
            </a:r>
            <a:r>
              <a:rPr lang="en-US" sz="2400" dirty="0">
                <a:latin typeface="Arial" pitchFamily="34" charset="0"/>
              </a:rPr>
              <a:t> plans are broader, less specific and encompass five or more years. </a:t>
            </a:r>
          </a:p>
        </p:txBody>
      </p:sp>
    </p:spTree>
    <p:extLst>
      <p:ext uri="{BB962C8B-B14F-4D97-AF65-F5344CB8AC3E}">
        <p14:creationId xmlns:p14="http://schemas.microsoft.com/office/powerpoint/2010/main" val="61515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4" name="Picture 2" descr="http://scienceofstrategy.org/main/files/images/strategy_tacti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052736"/>
            <a:ext cx="5760640" cy="506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07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692696"/>
            <a:ext cx="8149186" cy="5085283"/>
          </a:xfrm>
          <a:prstGeom prst="rect">
            <a:avLst/>
          </a:prstGeom>
        </p:spPr>
      </p:pic>
      <p:sp>
        <p:nvSpPr>
          <p:cNvPr id="5" name="TextBox 4">
            <a:extLst>
              <a:ext uri="{FF2B5EF4-FFF2-40B4-BE49-F238E27FC236}">
                <a16:creationId xmlns:a16="http://schemas.microsoft.com/office/drawing/2014/main" id="{69F171DC-F995-3D02-4902-D02D120E521A}"/>
              </a:ext>
            </a:extLst>
          </p:cNvPr>
          <p:cNvSpPr txBox="1"/>
          <p:nvPr/>
        </p:nvSpPr>
        <p:spPr>
          <a:xfrm>
            <a:off x="4114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073509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Rectangle 3"/>
          <p:cNvSpPr/>
          <p:nvPr/>
        </p:nvSpPr>
        <p:spPr>
          <a:xfrm>
            <a:off x="395536" y="188640"/>
            <a:ext cx="7920880" cy="6555641"/>
          </a:xfrm>
          <a:prstGeom prst="rect">
            <a:avLst/>
          </a:prstGeom>
        </p:spPr>
        <p:txBody>
          <a:bodyPr wrap="square">
            <a:spAutoFit/>
          </a:bodyPr>
          <a:lstStyle/>
          <a:p>
            <a:pPr algn="just"/>
            <a:r>
              <a:rPr lang="en-US" sz="2000" b="1" dirty="0"/>
              <a:t>Example:</a:t>
            </a:r>
          </a:p>
          <a:p>
            <a:pPr algn="just"/>
            <a:r>
              <a:rPr lang="en-US" sz="2000" b="1" dirty="0"/>
              <a:t> Finding a Job</a:t>
            </a:r>
          </a:p>
          <a:p>
            <a:pPr algn="just"/>
            <a:r>
              <a:rPr lang="en-US" sz="2000" dirty="0"/>
              <a:t>Perhaps your goal is to find a new job as part of a long-term plan for financial stability. There are several different strategies you can use to find a job, including:</a:t>
            </a:r>
          </a:p>
          <a:p>
            <a:pPr lvl="3" algn="just">
              <a:buFont typeface="Arial" panose="020B0604020202020204" pitchFamily="34" charset="0"/>
              <a:buChar char="•"/>
            </a:pPr>
            <a:r>
              <a:rPr lang="en-US" sz="2000" dirty="0"/>
              <a:t>Using your current skills to find a new job</a:t>
            </a:r>
          </a:p>
          <a:p>
            <a:pPr lvl="3" algn="just">
              <a:buFont typeface="Arial" panose="020B0604020202020204" pitchFamily="34" charset="0"/>
              <a:buChar char="•"/>
            </a:pPr>
            <a:r>
              <a:rPr lang="en-US" sz="2000" dirty="0"/>
              <a:t>Becoming an apprentice for a trade</a:t>
            </a:r>
          </a:p>
          <a:p>
            <a:pPr lvl="3" algn="just">
              <a:buFont typeface="Arial" panose="020B0604020202020204" pitchFamily="34" charset="0"/>
              <a:buChar char="•"/>
            </a:pPr>
            <a:r>
              <a:rPr lang="en-US" sz="2000" dirty="0"/>
              <a:t>Going to college for a new career.</a:t>
            </a:r>
          </a:p>
          <a:p>
            <a:pPr algn="just"/>
            <a:endParaRPr lang="en-US" sz="2000" dirty="0"/>
          </a:p>
          <a:p>
            <a:pPr algn="just"/>
            <a:endParaRPr lang="en-US" sz="2000" dirty="0"/>
          </a:p>
          <a:p>
            <a:pPr algn="just"/>
            <a:r>
              <a:rPr lang="en-US" sz="2000" dirty="0"/>
              <a:t>If you decide on a strategy to use your current skills in a different job, then your tactics might include:</a:t>
            </a:r>
          </a:p>
          <a:p>
            <a:pPr lvl="2" algn="just">
              <a:buFont typeface="Arial" panose="020B0604020202020204" pitchFamily="34" charset="0"/>
              <a:buChar char="•"/>
            </a:pPr>
            <a:r>
              <a:rPr lang="en-US" sz="2000" dirty="0"/>
              <a:t>Updating your résumé</a:t>
            </a:r>
          </a:p>
          <a:p>
            <a:pPr lvl="2" algn="just">
              <a:buFont typeface="Arial" panose="020B0604020202020204" pitchFamily="34" charset="0"/>
              <a:buChar char="•"/>
            </a:pPr>
            <a:r>
              <a:rPr lang="en-US" sz="2000" dirty="0"/>
              <a:t>Telling your friends that you want a new job so they can help you</a:t>
            </a:r>
          </a:p>
          <a:p>
            <a:pPr lvl="2" algn="just">
              <a:buFont typeface="Arial" panose="020B0604020202020204" pitchFamily="34" charset="0"/>
              <a:buChar char="•"/>
            </a:pPr>
            <a:r>
              <a:rPr lang="en-US" sz="2000" dirty="0"/>
              <a:t>Looking at job postings in newspapers or on the Internet.</a:t>
            </a:r>
          </a:p>
          <a:p>
            <a:pPr algn="just"/>
            <a:endParaRPr lang="en-US" sz="2000" dirty="0"/>
          </a:p>
          <a:p>
            <a:pPr algn="just"/>
            <a:endParaRPr lang="en-US" sz="2000" dirty="0"/>
          </a:p>
          <a:p>
            <a:pPr algn="just"/>
            <a:r>
              <a:rPr lang="en-US" sz="2000" dirty="0"/>
              <a:t>In this situation, as in most cases, you’ll probably use a few different tactics as part of your strategy to find a job. And in the process, you might decide that some tactics don’t work well so you’ll abandon them and try new tactics.</a:t>
            </a:r>
          </a:p>
        </p:txBody>
      </p:sp>
    </p:spTree>
    <p:extLst>
      <p:ext uri="{BB962C8B-B14F-4D97-AF65-F5344CB8AC3E}">
        <p14:creationId xmlns:p14="http://schemas.microsoft.com/office/powerpoint/2010/main" val="410266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 calcmode="lin" valueType="num">
                                      <p:cBhvr additive="base">
                                        <p:cTn id="3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 calcmode="lin" valueType="num">
                                      <p:cBhvr additive="base">
                                        <p:cTn id="4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 calcmode="lin" valueType="num">
                                      <p:cBhvr additive="base">
                                        <p:cTn id="4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sz="2800" b="1"/>
              <a:t>Strategic Planning</a:t>
            </a:r>
          </a:p>
        </p:txBody>
      </p:sp>
      <p:sp>
        <p:nvSpPr>
          <p:cNvPr id="3075" name="Rectangle 3"/>
          <p:cNvSpPr>
            <a:spLocks noGrp="1" noChangeArrowheads="1"/>
          </p:cNvSpPr>
          <p:nvPr>
            <p:ph type="body" idx="1"/>
          </p:nvPr>
        </p:nvSpPr>
        <p:spPr/>
        <p:txBody>
          <a:bodyPr/>
          <a:lstStyle/>
          <a:p>
            <a:pPr>
              <a:spcBef>
                <a:spcPct val="25000"/>
              </a:spcBef>
              <a:buFont typeface="Wingdings" pitchFamily="2" charset="2"/>
              <a:buChar char="q"/>
            </a:pPr>
            <a:r>
              <a:rPr lang="en-US" sz="2400" dirty="0"/>
              <a:t>Strategic plans </a:t>
            </a:r>
          </a:p>
          <a:p>
            <a:pPr marL="822325" lvl="1" indent="-457200" algn="just">
              <a:spcBef>
                <a:spcPct val="25000"/>
              </a:spcBef>
              <a:buFont typeface="Wingdings" pitchFamily="2" charset="2"/>
              <a:buChar char="v"/>
            </a:pPr>
            <a:r>
              <a:rPr lang="en-US" sz="2400" dirty="0"/>
              <a:t>Apply broadly to the entire organization.</a:t>
            </a:r>
          </a:p>
          <a:p>
            <a:pPr marL="822325" lvl="1" indent="-457200" algn="just">
              <a:spcBef>
                <a:spcPct val="25000"/>
              </a:spcBef>
              <a:buFont typeface="Wingdings" pitchFamily="2" charset="2"/>
              <a:buChar char="v"/>
            </a:pPr>
            <a:r>
              <a:rPr lang="en-US" sz="2400" dirty="0"/>
              <a:t>Establish the organization’s overall objectives.</a:t>
            </a:r>
          </a:p>
          <a:p>
            <a:pPr marL="822325" lvl="1" indent="-457200" algn="just">
              <a:spcBef>
                <a:spcPct val="25000"/>
              </a:spcBef>
              <a:buFont typeface="Wingdings" pitchFamily="2" charset="2"/>
              <a:buChar char="v"/>
            </a:pPr>
            <a:r>
              <a:rPr lang="en-US" sz="2400" dirty="0"/>
              <a:t>Seek to position the organization in terms of its environment. </a:t>
            </a:r>
          </a:p>
          <a:p>
            <a:pPr marL="822325" lvl="1" indent="-457200" algn="just">
              <a:spcBef>
                <a:spcPct val="25000"/>
              </a:spcBef>
              <a:buFont typeface="Wingdings" pitchFamily="2" charset="2"/>
              <a:buChar char="v"/>
            </a:pPr>
            <a:r>
              <a:rPr lang="en-US" sz="2400" dirty="0"/>
              <a:t>Provide direction to drive an organization’s efforts to achieve its goals.</a:t>
            </a:r>
          </a:p>
          <a:p>
            <a:pPr marL="822325" lvl="1" indent="-457200" algn="just">
              <a:spcBef>
                <a:spcPct val="25000"/>
              </a:spcBef>
              <a:buFont typeface="Wingdings" pitchFamily="2" charset="2"/>
              <a:buChar char="v"/>
            </a:pPr>
            <a:r>
              <a:rPr lang="en-US" sz="2400" dirty="0"/>
              <a:t>Serve as the basis for the tactical plans.</a:t>
            </a:r>
          </a:p>
          <a:p>
            <a:pPr marL="822325" lvl="1" indent="-457200" algn="just">
              <a:spcBef>
                <a:spcPct val="25000"/>
              </a:spcBef>
              <a:buFont typeface="Wingdings" pitchFamily="2" charset="2"/>
              <a:buChar char="v"/>
            </a:pPr>
            <a:r>
              <a:rPr lang="en-US" sz="2400" dirty="0"/>
              <a:t>Cover extended periods of time.</a:t>
            </a:r>
          </a:p>
          <a:p>
            <a:pPr marL="822325" lvl="1" indent="-457200" algn="just">
              <a:spcBef>
                <a:spcPct val="25000"/>
              </a:spcBef>
              <a:buFont typeface="Wingdings" pitchFamily="2" charset="2"/>
              <a:buChar char="v"/>
            </a:pPr>
            <a:r>
              <a:rPr lang="en-US" sz="2400" dirty="0"/>
              <a:t>Are less specific in their details.</a:t>
            </a:r>
          </a:p>
          <a:p>
            <a:pPr eaLnBrk="1" hangingPunct="1">
              <a:lnSpc>
                <a:spcPct val="200000"/>
              </a:lnSpc>
            </a:pPr>
            <a:endParaRPr lang="en-US" sz="2000" dirty="0"/>
          </a:p>
        </p:txBody>
      </p:sp>
    </p:spTree>
    <p:extLst>
      <p:ext uri="{BB962C8B-B14F-4D97-AF65-F5344CB8AC3E}">
        <p14:creationId xmlns:p14="http://schemas.microsoft.com/office/powerpoint/2010/main" val="184629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23528" y="620688"/>
            <a:ext cx="8229600" cy="4525963"/>
          </a:xfrm>
        </p:spPr>
        <p:txBody>
          <a:bodyPr>
            <a:normAutofit lnSpcReduction="10000"/>
          </a:bodyPr>
          <a:lstStyle/>
          <a:p>
            <a:pPr>
              <a:spcBef>
                <a:spcPct val="50000"/>
              </a:spcBef>
              <a:buFont typeface="Wingdings" pitchFamily="2" charset="2"/>
              <a:buChar char="q"/>
            </a:pPr>
            <a:r>
              <a:rPr lang="en-US" dirty="0"/>
              <a:t>Tactical plans (operational plans)</a:t>
            </a:r>
          </a:p>
          <a:p>
            <a:pPr marL="822325" lvl="1" indent="-457200" algn="just">
              <a:spcBef>
                <a:spcPct val="50000"/>
              </a:spcBef>
              <a:buFont typeface="Wingdings" pitchFamily="2" charset="2"/>
              <a:buChar char="v"/>
            </a:pPr>
            <a:r>
              <a:rPr lang="en-US" dirty="0"/>
              <a:t>Apply to specific parts of the organization.</a:t>
            </a:r>
          </a:p>
          <a:p>
            <a:pPr marL="822325" lvl="1" indent="-457200" algn="just">
              <a:spcBef>
                <a:spcPct val="50000"/>
              </a:spcBef>
              <a:buFont typeface="Wingdings" pitchFamily="2" charset="2"/>
              <a:buChar char="v"/>
            </a:pPr>
            <a:r>
              <a:rPr lang="en-US" dirty="0"/>
              <a:t>Are derived from strategic objectives.</a:t>
            </a:r>
          </a:p>
          <a:p>
            <a:pPr marL="822325" lvl="1" indent="-457200" algn="just">
              <a:spcBef>
                <a:spcPct val="50000"/>
              </a:spcBef>
              <a:buFont typeface="Wingdings" pitchFamily="2" charset="2"/>
              <a:buChar char="v"/>
            </a:pPr>
            <a:r>
              <a:rPr lang="en-US" dirty="0"/>
              <a:t>Specify the details of how the overall objectives are to be achieved.</a:t>
            </a:r>
          </a:p>
          <a:p>
            <a:pPr marL="822325" lvl="1" indent="-457200" algn="just">
              <a:spcBef>
                <a:spcPct val="50000"/>
              </a:spcBef>
              <a:buFont typeface="Wingdings" pitchFamily="2" charset="2"/>
              <a:buChar char="v"/>
            </a:pPr>
            <a:r>
              <a:rPr lang="en-US" dirty="0"/>
              <a:t>Cover shorter periods of time.</a:t>
            </a:r>
          </a:p>
          <a:p>
            <a:pPr marL="822325" lvl="1" indent="-457200" algn="just">
              <a:spcBef>
                <a:spcPct val="50000"/>
              </a:spcBef>
              <a:buFont typeface="Wingdings" pitchFamily="2" charset="2"/>
              <a:buChar char="v"/>
            </a:pPr>
            <a:r>
              <a:rPr lang="en-US" dirty="0"/>
              <a:t>Must be updated continuously to meet current challenges.</a:t>
            </a:r>
          </a:p>
          <a:p>
            <a:pPr eaLnBrk="1" hangingPunct="1">
              <a:lnSpc>
                <a:spcPct val="200000"/>
              </a:lnSpc>
              <a:buFontTx/>
              <a:buNone/>
            </a:pPr>
            <a:endParaRPr lang="en-US" sz="2000" dirty="0"/>
          </a:p>
        </p:txBody>
      </p:sp>
    </p:spTree>
    <p:extLst>
      <p:ext uri="{BB962C8B-B14F-4D97-AF65-F5344CB8AC3E}">
        <p14:creationId xmlns:p14="http://schemas.microsoft.com/office/powerpoint/2010/main" val="3005999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2" descr="7. Management Planning – welc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2387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06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762000"/>
            <a:ext cx="8229600" cy="4525963"/>
          </a:xfrm>
        </p:spPr>
        <p:txBody>
          <a:bodyPr>
            <a:normAutofit fontScale="92500" lnSpcReduction="20000"/>
          </a:bodyPr>
          <a:lstStyle/>
          <a:p>
            <a:pPr>
              <a:lnSpc>
                <a:spcPct val="150000"/>
              </a:lnSpc>
              <a:buFont typeface="Wingdings" pitchFamily="2" charset="2"/>
              <a:buChar char="q"/>
            </a:pPr>
            <a:r>
              <a:rPr lang="en-US" sz="2400" dirty="0"/>
              <a:t>Specific plans</a:t>
            </a:r>
          </a:p>
          <a:p>
            <a:pPr marL="822325" lvl="1" indent="-457200">
              <a:lnSpc>
                <a:spcPct val="150000"/>
              </a:lnSpc>
              <a:buFont typeface="Wingdings" pitchFamily="2" charset="2"/>
              <a:buChar char="v"/>
            </a:pPr>
            <a:r>
              <a:rPr lang="en-US" sz="2400" dirty="0"/>
              <a:t>Plans that have clearly defined objectives and leave no room for misinterpretation.</a:t>
            </a:r>
          </a:p>
          <a:p>
            <a:pPr marL="912813" lvl="2" indent="-227013">
              <a:lnSpc>
                <a:spcPct val="150000"/>
              </a:lnSpc>
            </a:pPr>
            <a:r>
              <a:rPr lang="en-US" dirty="0"/>
              <a:t>“What, when, where, how much, and by whom” (process-focus)</a:t>
            </a:r>
          </a:p>
          <a:p>
            <a:pPr marL="912813" lvl="2" indent="-227013">
              <a:lnSpc>
                <a:spcPct val="150000"/>
              </a:lnSpc>
            </a:pPr>
            <a:r>
              <a:rPr lang="en-US" b="1" i="1" u="sng" dirty="0" err="1"/>
              <a:t>Eg</a:t>
            </a:r>
            <a:r>
              <a:rPr lang="en-US" b="1" i="1" u="sng" dirty="0"/>
              <a:t>: Lesson Plan</a:t>
            </a:r>
          </a:p>
          <a:p>
            <a:pPr>
              <a:lnSpc>
                <a:spcPct val="150000"/>
              </a:lnSpc>
              <a:buFont typeface="Wingdings" pitchFamily="2" charset="2"/>
              <a:buChar char="q"/>
            </a:pPr>
            <a:r>
              <a:rPr lang="en-US" sz="2400" dirty="0"/>
              <a:t>Directional plans</a:t>
            </a:r>
          </a:p>
          <a:p>
            <a:pPr marL="822325" lvl="1" indent="-457200">
              <a:lnSpc>
                <a:spcPct val="150000"/>
              </a:lnSpc>
              <a:buFont typeface="Wingdings" pitchFamily="2" charset="2"/>
              <a:buChar char="v"/>
            </a:pPr>
            <a:r>
              <a:rPr lang="en-US" sz="2400" dirty="0"/>
              <a:t>Flexible plans that set out general guidelines.</a:t>
            </a:r>
          </a:p>
          <a:p>
            <a:pPr marL="912813" lvl="2" indent="-227013">
              <a:lnSpc>
                <a:spcPct val="150000"/>
              </a:lnSpc>
            </a:pPr>
            <a:r>
              <a:rPr lang="en-US" dirty="0"/>
              <a:t>“Go from here to there” (outcome-focus)</a:t>
            </a:r>
          </a:p>
          <a:p>
            <a:pPr eaLnBrk="1" hangingPunct="1">
              <a:lnSpc>
                <a:spcPct val="150000"/>
              </a:lnSpc>
              <a:buClr>
                <a:schemeClr val="hlink"/>
              </a:buClr>
              <a:buFont typeface="Wingdings" pitchFamily="2" charset="2"/>
              <a:buChar char="Ø"/>
            </a:pPr>
            <a:endParaRPr lang="en-US" sz="2400" dirty="0"/>
          </a:p>
        </p:txBody>
      </p:sp>
    </p:spTree>
    <p:extLst>
      <p:ext uri="{BB962C8B-B14F-4D97-AF65-F5344CB8AC3E}">
        <p14:creationId xmlns:p14="http://schemas.microsoft.com/office/powerpoint/2010/main" val="3928481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275167"/>
            <a:ext cx="8229600" cy="769441"/>
          </a:xfrm>
          <a:noFill/>
        </p:spPr>
        <p:txBody>
          <a:bodyPr anchor="t">
            <a:spAutoFit/>
          </a:bodyPr>
          <a:lstStyle/>
          <a:p>
            <a:r>
              <a:rPr lang="en-US" b="1">
                <a:solidFill>
                  <a:schemeClr val="tx1"/>
                </a:solidFill>
              </a:rPr>
              <a:t>Directional versus Specific Plans</a:t>
            </a: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6" y="1957918"/>
            <a:ext cx="8042275" cy="39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Line 5"/>
          <p:cNvSpPr>
            <a:spLocks noChangeShapeType="1"/>
          </p:cNvSpPr>
          <p:nvPr/>
        </p:nvSpPr>
        <p:spPr bwMode="hidden">
          <a:xfrm>
            <a:off x="914401" y="1953684"/>
            <a:ext cx="3382963" cy="3200400"/>
          </a:xfrm>
          <a:prstGeom prst="line">
            <a:avLst/>
          </a:prstGeom>
          <a:noFill/>
          <a:ln w="38100">
            <a:solidFill>
              <a:schemeClr val="bg1"/>
            </a:solidFill>
            <a:prstDash val="sysDot"/>
            <a:round/>
            <a:headEnd/>
            <a:tailEnd type="triangle" w="med" len="lg"/>
          </a:ln>
          <a:extLst>
            <a:ext uri="{909E8E84-426E-40DD-AFC4-6F175D3DCCD1}">
              <a14:hiddenFill xmlns:a14="http://schemas.microsoft.com/office/drawing/2010/main">
                <a:noFill/>
              </a14:hiddenFill>
            </a:ext>
          </a:extLst>
        </p:spPr>
        <p:txBody>
          <a:bodyPr wrap="none" lIns="91431" tIns="45716" rIns="91431" bIns="45716"/>
          <a:lstStyle/>
          <a:p>
            <a:endParaRPr lang="en-US"/>
          </a:p>
        </p:txBody>
      </p:sp>
      <p:sp>
        <p:nvSpPr>
          <p:cNvPr id="27654" name="Freeform 6"/>
          <p:cNvSpPr>
            <a:spLocks/>
          </p:cNvSpPr>
          <p:nvPr/>
        </p:nvSpPr>
        <p:spPr bwMode="hidden">
          <a:xfrm>
            <a:off x="4846639" y="1862668"/>
            <a:ext cx="3565525" cy="3291417"/>
          </a:xfrm>
          <a:custGeom>
            <a:avLst/>
            <a:gdLst>
              <a:gd name="T0" fmla="*/ 0 w 2246"/>
              <a:gd name="T1" fmla="*/ 0 h 2073"/>
              <a:gd name="T2" fmla="*/ 0 w 2246"/>
              <a:gd name="T3" fmla="*/ 2147483647 h 2073"/>
              <a:gd name="T4" fmla="*/ 2147483647 w 2246"/>
              <a:gd name="T5" fmla="*/ 2147483647 h 2073"/>
              <a:gd name="T6" fmla="*/ 2147483647 w 2246"/>
              <a:gd name="T7" fmla="*/ 2147483647 h 2073"/>
              <a:gd name="T8" fmla="*/ 2147483647 w 2246"/>
              <a:gd name="T9" fmla="*/ 2147483647 h 2073"/>
              <a:gd name="T10" fmla="*/ 2147483647 w 2246"/>
              <a:gd name="T11" fmla="*/ 2147483647 h 2073"/>
              <a:gd name="T12" fmla="*/ 2147483647 w 2246"/>
              <a:gd name="T13" fmla="*/ 2147483647 h 2073"/>
              <a:gd name="T14" fmla="*/ 2147483647 w 2246"/>
              <a:gd name="T15" fmla="*/ 2147483647 h 2073"/>
              <a:gd name="T16" fmla="*/ 0 60000 65536"/>
              <a:gd name="T17" fmla="*/ 0 60000 65536"/>
              <a:gd name="T18" fmla="*/ 0 60000 65536"/>
              <a:gd name="T19" fmla="*/ 0 60000 65536"/>
              <a:gd name="T20" fmla="*/ 0 60000 65536"/>
              <a:gd name="T21" fmla="*/ 0 60000 65536"/>
              <a:gd name="T22" fmla="*/ 0 60000 65536"/>
              <a:gd name="T23" fmla="*/ 0 60000 65536"/>
              <a:gd name="T24" fmla="*/ 0 w 2246"/>
              <a:gd name="T25" fmla="*/ 0 h 2073"/>
              <a:gd name="T26" fmla="*/ 2246 w 2246"/>
              <a:gd name="T27" fmla="*/ 2073 h 20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46" h="2073">
                <a:moveTo>
                  <a:pt x="0" y="0"/>
                </a:moveTo>
                <a:lnTo>
                  <a:pt x="0" y="173"/>
                </a:lnTo>
                <a:lnTo>
                  <a:pt x="864" y="633"/>
                </a:lnTo>
                <a:lnTo>
                  <a:pt x="749" y="921"/>
                </a:lnTo>
                <a:lnTo>
                  <a:pt x="1094" y="1094"/>
                </a:lnTo>
                <a:lnTo>
                  <a:pt x="1037" y="1267"/>
                </a:lnTo>
                <a:lnTo>
                  <a:pt x="1901" y="1728"/>
                </a:lnTo>
                <a:lnTo>
                  <a:pt x="2246" y="2073"/>
                </a:lnTo>
              </a:path>
            </a:pathLst>
          </a:custGeom>
          <a:noFill/>
          <a:ln w="38100">
            <a:solidFill>
              <a:schemeClr val="bg1"/>
            </a:solidFill>
            <a:prstDash val="sysDot"/>
            <a:round/>
            <a:headEnd/>
            <a:tailEnd type="triangle" w="med" len="lg"/>
          </a:ln>
          <a:extLst>
            <a:ext uri="{909E8E84-426E-40DD-AFC4-6F175D3DCCD1}">
              <a14:hiddenFill xmlns:a14="http://schemas.microsoft.com/office/drawing/2010/main">
                <a:solidFill>
                  <a:srgbClr val="FFFFFF"/>
                </a:solidFill>
              </a14:hiddenFill>
            </a:ext>
          </a:extLst>
        </p:spPr>
        <p:txBody>
          <a:bodyPr wrap="none" lIns="91431" tIns="45716" rIns="91431" bIns="45716"/>
          <a:lstStyle/>
          <a:p>
            <a:endParaRPr lang="en-US"/>
          </a:p>
        </p:txBody>
      </p:sp>
    </p:spTree>
    <p:extLst>
      <p:ext uri="{BB962C8B-B14F-4D97-AF65-F5344CB8AC3E}">
        <p14:creationId xmlns:p14="http://schemas.microsoft.com/office/powerpoint/2010/main" val="1311704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arn(inHorizontal)">
                                      <p:cBhvr>
                                        <p:cTn id="7" dur="500"/>
                                        <p:tgtEl>
                                          <p:spTgt spid="2765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653"/>
                                        </p:tgtEl>
                                        <p:attrNameLst>
                                          <p:attrName>style.visibility</p:attrName>
                                        </p:attrNameLst>
                                      </p:cBhvr>
                                      <p:to>
                                        <p:strVal val="visible"/>
                                      </p:to>
                                    </p:set>
                                    <p:animEffect transition="in" filter="wipe(up)">
                                      <p:cBhvr>
                                        <p:cTn id="11" dur="5000"/>
                                        <p:tgtEl>
                                          <p:spTgt spid="27653"/>
                                        </p:tgtEl>
                                      </p:cBhvr>
                                    </p:animEffect>
                                  </p:childTnLst>
                                  <p:subTnLst>
                                    <p:set>
                                      <p:cBhvr override="childStyle">
                                        <p:cTn dur="1" fill="hold" display="0" masterRel="sameClick" afterEffect="1">
                                          <p:stCondLst>
                                            <p:cond evt="end" delay="0">
                                              <p:tn val="9"/>
                                            </p:cond>
                                          </p:stCondLst>
                                        </p:cTn>
                                        <p:tgtEl>
                                          <p:spTgt spid="27653"/>
                                        </p:tgtEl>
                                        <p:attrNameLst>
                                          <p:attrName>style.visibility</p:attrName>
                                        </p:attrNameLst>
                                      </p:cBhvr>
                                      <p:to>
                                        <p:strVal val="hidden"/>
                                      </p:to>
                                    </p:set>
                                  </p:subTnLst>
                                </p:cTn>
                              </p:par>
                            </p:childTnLst>
                          </p:cTn>
                        </p:par>
                        <p:par>
                          <p:cTn id="12" fill="hold" nodeType="afterGroup">
                            <p:stCondLst>
                              <p:cond delay="5500"/>
                            </p:stCondLst>
                            <p:childTnLst>
                              <p:par>
                                <p:cTn id="13" presetID="22" presetClass="entr" presetSubtype="1" fill="hold" grpId="0" nodeType="afterEffect">
                                  <p:stCondLst>
                                    <p:cond delay="0"/>
                                  </p:stCondLst>
                                  <p:childTnLst>
                                    <p:set>
                                      <p:cBhvr>
                                        <p:cTn id="14" dur="1" fill="hold">
                                          <p:stCondLst>
                                            <p:cond delay="0"/>
                                          </p:stCondLst>
                                        </p:cTn>
                                        <p:tgtEl>
                                          <p:spTgt spid="27654"/>
                                        </p:tgtEl>
                                        <p:attrNameLst>
                                          <p:attrName>style.visibility</p:attrName>
                                        </p:attrNameLst>
                                      </p:cBhvr>
                                      <p:to>
                                        <p:strVal val="visible"/>
                                      </p:to>
                                    </p:set>
                                    <p:animEffect transition="in" filter="wipe(up)">
                                      <p:cBhvr>
                                        <p:cTn id="15" dur="5000"/>
                                        <p:tgtEl>
                                          <p:spTgt spid="27654"/>
                                        </p:tgtEl>
                                      </p:cBhvr>
                                    </p:animEffect>
                                  </p:childTnLst>
                                  <p:subTnLst>
                                    <p:set>
                                      <p:cBhvr override="childStyle">
                                        <p:cTn dur="1" fill="hold" display="0" masterRel="sameClick" afterEffect="1">
                                          <p:stCondLst>
                                            <p:cond evt="end" delay="0">
                                              <p:tn val="13"/>
                                            </p:cond>
                                          </p:stCondLst>
                                        </p:cTn>
                                        <p:tgtEl>
                                          <p:spTgt spid="276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1066800"/>
            <a:ext cx="8229600" cy="4525963"/>
          </a:xfrm>
        </p:spPr>
        <p:txBody>
          <a:bodyPr>
            <a:normAutofit fontScale="92500"/>
          </a:bodyPr>
          <a:lstStyle/>
          <a:p>
            <a:pPr>
              <a:lnSpc>
                <a:spcPct val="150000"/>
              </a:lnSpc>
              <a:buFont typeface="Wingdings" pitchFamily="2" charset="2"/>
              <a:buChar char="q"/>
            </a:pPr>
            <a:r>
              <a:rPr lang="en-US" sz="2400"/>
              <a:t>Single-use plans</a:t>
            </a:r>
          </a:p>
          <a:p>
            <a:pPr marL="822325" lvl="1" indent="-457200">
              <a:lnSpc>
                <a:spcPct val="150000"/>
              </a:lnSpc>
              <a:buFont typeface="Wingdings" pitchFamily="2" charset="2"/>
              <a:buChar char="v"/>
            </a:pPr>
            <a:r>
              <a:rPr lang="en-US" sz="2400"/>
              <a:t>A plan that is used to meet the needs of a particular or unique situation</a:t>
            </a:r>
          </a:p>
          <a:p>
            <a:pPr marL="912813" lvl="2" indent="-227013">
              <a:lnSpc>
                <a:spcPct val="150000"/>
              </a:lnSpc>
            </a:pPr>
            <a:r>
              <a:rPr lang="en-US"/>
              <a:t>Single-day sales advertisement</a:t>
            </a:r>
          </a:p>
          <a:p>
            <a:pPr>
              <a:lnSpc>
                <a:spcPct val="150000"/>
              </a:lnSpc>
              <a:buFont typeface="Wingdings" pitchFamily="2" charset="2"/>
              <a:buChar char="q"/>
            </a:pPr>
            <a:r>
              <a:rPr lang="en-US" sz="2400"/>
              <a:t>Standing plan</a:t>
            </a:r>
          </a:p>
          <a:p>
            <a:pPr marL="822325" lvl="1" indent="-457200">
              <a:lnSpc>
                <a:spcPct val="150000"/>
              </a:lnSpc>
              <a:buFont typeface="Wingdings" pitchFamily="2" charset="2"/>
              <a:buChar char="v"/>
            </a:pPr>
            <a:r>
              <a:rPr lang="en-US" sz="2400"/>
              <a:t>A plan that is ongoing and provides guidance for repeatedly performed actions in an organization</a:t>
            </a:r>
          </a:p>
          <a:p>
            <a:pPr marL="912813" lvl="2" indent="-227013">
              <a:lnSpc>
                <a:spcPct val="150000"/>
              </a:lnSpc>
            </a:pPr>
            <a:r>
              <a:rPr lang="en-US"/>
              <a:t>Customer satisfaction policy</a:t>
            </a:r>
          </a:p>
          <a:p>
            <a:endParaRPr lang="en-IN"/>
          </a:p>
        </p:txBody>
      </p:sp>
    </p:spTree>
    <p:extLst>
      <p:ext uri="{BB962C8B-B14F-4D97-AF65-F5344CB8AC3E}">
        <p14:creationId xmlns:p14="http://schemas.microsoft.com/office/powerpoint/2010/main" val="359307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A goal is a desired future state that the organization attempts to reach. </a:t>
            </a:r>
          </a:p>
          <a:p>
            <a:pPr algn="just"/>
            <a:r>
              <a:rPr lang="en-US" dirty="0"/>
              <a:t>Goals are important because an organization exists for a purpose, and goals define and state that purpose. </a:t>
            </a:r>
          </a:p>
          <a:p>
            <a:pPr algn="just"/>
            <a:r>
              <a:rPr lang="en-US" b="1" i="1" u="sng" dirty="0"/>
              <a:t>Goals specify future ends; plans specify the means to do that.</a:t>
            </a:r>
          </a:p>
          <a:p>
            <a:pPr algn="just"/>
            <a:r>
              <a:rPr lang="en-US" dirty="0"/>
              <a:t>The method we choose to achieve the vision and execute the mission is planning. Therefore, planning is about looking ahead. </a:t>
            </a:r>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2769214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approach to Management</a:t>
            </a:r>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3086278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4"/>
          <p:cNvPicPr>
            <a:picLocks noChangeAspect="1"/>
          </p:cNvPicPr>
          <p:nvPr/>
        </p:nvPicPr>
        <p:blipFill>
          <a:blip r:embed="rId3"/>
          <a:stretch>
            <a:fillRect/>
          </a:stretch>
        </p:blipFill>
        <p:spPr>
          <a:xfrm>
            <a:off x="1147762" y="609600"/>
            <a:ext cx="6848475" cy="5638800"/>
          </a:xfrm>
          <a:prstGeom prst="rect">
            <a:avLst/>
          </a:prstGeom>
        </p:spPr>
      </p:pic>
    </p:spTree>
    <p:extLst>
      <p:ext uri="{BB962C8B-B14F-4D97-AF65-F5344CB8AC3E}">
        <p14:creationId xmlns:p14="http://schemas.microsoft.com/office/powerpoint/2010/main" val="373904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Planning answers six basic questions in regard to any activity: </a:t>
            </a:r>
          </a:p>
          <a:p>
            <a:pPr algn="just"/>
            <a:r>
              <a:rPr lang="en-US" dirty="0"/>
              <a:t>What needs to be accomplished? What are the alternative routes to it? </a:t>
            </a:r>
          </a:p>
          <a:p>
            <a:pPr algn="just"/>
            <a:r>
              <a:rPr lang="en-US" dirty="0"/>
              <a:t>When is the deadline? </a:t>
            </a:r>
          </a:p>
          <a:p>
            <a:pPr algn="just"/>
            <a:r>
              <a:rPr lang="en-US" dirty="0"/>
              <a:t>Where will this be done? </a:t>
            </a:r>
          </a:p>
          <a:p>
            <a:pPr algn="just"/>
            <a:r>
              <a:rPr lang="en-US" dirty="0"/>
              <a:t>Who will be responsible for it? </a:t>
            </a:r>
          </a:p>
          <a:p>
            <a:pPr algn="just"/>
            <a:r>
              <a:rPr lang="en-US" dirty="0"/>
              <a:t>How will it get done? </a:t>
            </a:r>
          </a:p>
          <a:p>
            <a:pPr algn="just"/>
            <a:r>
              <a:rPr lang="en-US" dirty="0"/>
              <a:t>How much time, energy, and resources are required to accomplish this goal? </a:t>
            </a:r>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118260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Planning is important for the following reasons: </a:t>
            </a:r>
          </a:p>
        </p:txBody>
      </p:sp>
      <p:sp>
        <p:nvSpPr>
          <p:cNvPr id="3" name="Content Placeholder 2"/>
          <p:cNvSpPr>
            <a:spLocks noGrp="1"/>
          </p:cNvSpPr>
          <p:nvPr>
            <p:ph idx="1"/>
          </p:nvPr>
        </p:nvSpPr>
        <p:spPr/>
        <p:txBody>
          <a:bodyPr>
            <a:normAutofit fontScale="70000" lnSpcReduction="20000"/>
          </a:bodyPr>
          <a:lstStyle/>
          <a:p>
            <a:pPr algn="just"/>
            <a:r>
              <a:rPr lang="en-US" dirty="0"/>
              <a:t>It helps the management to clarify, focus, and research their businesses or project's development and prospects. </a:t>
            </a:r>
          </a:p>
          <a:p>
            <a:pPr algn="just"/>
            <a:r>
              <a:rPr lang="en-US" dirty="0"/>
              <a:t>It provides a considered and logical framework within which a business can develop and pursue business. </a:t>
            </a:r>
          </a:p>
          <a:p>
            <a:pPr algn="just"/>
            <a:r>
              <a:rPr lang="en-US" dirty="0"/>
              <a:t>It offers a benchmark against which the actual performance can be measured and reviewed. </a:t>
            </a:r>
          </a:p>
          <a:p>
            <a:pPr algn="just"/>
            <a:r>
              <a:rPr lang="en-US" dirty="0"/>
              <a:t>It plays a vital role in helping to avoid mistakes or recognize hidden opportunities. </a:t>
            </a:r>
          </a:p>
          <a:p>
            <a:pPr marL="0" indent="0" algn="just">
              <a:buNone/>
            </a:pPr>
            <a:r>
              <a:rPr lang="en-US" dirty="0"/>
              <a:t>In the business context, it guides the development of products, management, finances, and most importantly, markets and competition. </a:t>
            </a:r>
          </a:p>
          <a:p>
            <a:pPr algn="just"/>
            <a:r>
              <a:rPr lang="en-US" dirty="0"/>
              <a:t>It helps in forecasting the future and makes the future visible to some extent. </a:t>
            </a:r>
          </a:p>
          <a:p>
            <a:pPr algn="just"/>
            <a:r>
              <a:rPr lang="en-US" dirty="0"/>
              <a:t>It bridges between where we are and where we want to go. </a:t>
            </a:r>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133687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sz="2400" b="1"/>
              <a:t>STEPS IN PLANNING :</a:t>
            </a:r>
          </a:p>
        </p:txBody>
      </p:sp>
      <p:sp>
        <p:nvSpPr>
          <p:cNvPr id="25603" name="Rectangle 3"/>
          <p:cNvSpPr>
            <a:spLocks noGrp="1" noChangeArrowheads="1"/>
          </p:cNvSpPr>
          <p:nvPr>
            <p:ph type="body" idx="1"/>
          </p:nvPr>
        </p:nvSpPr>
        <p:spPr/>
        <p:txBody>
          <a:bodyPr/>
          <a:lstStyle/>
          <a:p>
            <a:pPr eaLnBrk="1" hangingPunct="1">
              <a:lnSpc>
                <a:spcPct val="150000"/>
              </a:lnSpc>
              <a:buClr>
                <a:schemeClr val="hlink"/>
              </a:buClr>
              <a:buFont typeface="Wingdings" pitchFamily="2" charset="2"/>
              <a:buChar char="v"/>
            </a:pPr>
            <a:r>
              <a:rPr lang="en-US" sz="2000"/>
              <a:t>Being aware of opportunities</a:t>
            </a:r>
          </a:p>
          <a:p>
            <a:pPr eaLnBrk="1" hangingPunct="1">
              <a:lnSpc>
                <a:spcPct val="150000"/>
              </a:lnSpc>
              <a:buClr>
                <a:schemeClr val="hlink"/>
              </a:buClr>
              <a:buFont typeface="Wingdings" pitchFamily="2" charset="2"/>
              <a:buChar char="v"/>
            </a:pPr>
            <a:r>
              <a:rPr lang="en-US" sz="2000"/>
              <a:t>Setting objectives or goals</a:t>
            </a:r>
          </a:p>
          <a:p>
            <a:pPr eaLnBrk="1" hangingPunct="1">
              <a:lnSpc>
                <a:spcPct val="150000"/>
              </a:lnSpc>
              <a:buClr>
                <a:schemeClr val="hlink"/>
              </a:buClr>
              <a:buFont typeface="Wingdings" pitchFamily="2" charset="2"/>
              <a:buChar char="v"/>
            </a:pPr>
            <a:r>
              <a:rPr lang="en-US" sz="2000"/>
              <a:t>Considering planning premises</a:t>
            </a:r>
          </a:p>
          <a:p>
            <a:pPr eaLnBrk="1" hangingPunct="1">
              <a:lnSpc>
                <a:spcPct val="150000"/>
              </a:lnSpc>
              <a:buClr>
                <a:schemeClr val="hlink"/>
              </a:buClr>
              <a:buFont typeface="Wingdings" pitchFamily="2" charset="2"/>
              <a:buChar char="v"/>
            </a:pPr>
            <a:r>
              <a:rPr lang="en-US" sz="2000"/>
              <a:t>Identifying the alternatives</a:t>
            </a:r>
          </a:p>
          <a:p>
            <a:pPr eaLnBrk="1" hangingPunct="1">
              <a:lnSpc>
                <a:spcPct val="150000"/>
              </a:lnSpc>
              <a:buClr>
                <a:schemeClr val="hlink"/>
              </a:buClr>
              <a:buFont typeface="Wingdings" pitchFamily="2" charset="2"/>
              <a:buChar char="v"/>
            </a:pPr>
            <a:r>
              <a:rPr lang="en-US" sz="2000"/>
              <a:t>Comparing the alternatives in the light of the goals sought</a:t>
            </a:r>
          </a:p>
          <a:p>
            <a:pPr eaLnBrk="1" hangingPunct="1">
              <a:lnSpc>
                <a:spcPct val="150000"/>
              </a:lnSpc>
              <a:buClr>
                <a:schemeClr val="hlink"/>
              </a:buClr>
              <a:buFont typeface="Wingdings" pitchFamily="2" charset="2"/>
              <a:buChar char="v"/>
            </a:pPr>
            <a:r>
              <a:rPr lang="en-US" sz="2000"/>
              <a:t>Choosing an alternative</a:t>
            </a:r>
          </a:p>
          <a:p>
            <a:pPr eaLnBrk="1" hangingPunct="1">
              <a:lnSpc>
                <a:spcPct val="150000"/>
              </a:lnSpc>
              <a:buClr>
                <a:schemeClr val="hlink"/>
              </a:buClr>
              <a:buFont typeface="Wingdings" pitchFamily="2" charset="2"/>
              <a:buChar char="v"/>
            </a:pPr>
            <a:r>
              <a:rPr lang="en-US" sz="2000"/>
              <a:t>Formulating the supporting plans</a:t>
            </a:r>
          </a:p>
          <a:p>
            <a:pPr eaLnBrk="1" hangingPunct="1">
              <a:lnSpc>
                <a:spcPct val="150000"/>
              </a:lnSpc>
              <a:buClr>
                <a:schemeClr val="hlink"/>
              </a:buClr>
              <a:buFont typeface="Wingdings" pitchFamily="2" charset="2"/>
              <a:buChar char="v"/>
            </a:pPr>
            <a:r>
              <a:rPr lang="en-US" sz="2000"/>
              <a:t>Numberizing the plans by making budgets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2400"/>
            <a:ext cx="3723810" cy="2685714"/>
          </a:xfrm>
          <a:prstGeom prst="rect">
            <a:avLst/>
          </a:prstGeom>
        </p:spPr>
      </p:pic>
    </p:spTree>
    <p:extLst>
      <p:ext uri="{BB962C8B-B14F-4D97-AF65-F5344CB8AC3E}">
        <p14:creationId xmlns:p14="http://schemas.microsoft.com/office/powerpoint/2010/main" val="83874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7487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0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536656" cy="529829"/>
          </a:xfrm>
        </p:spPr>
        <p:txBody>
          <a:bodyPr>
            <a:normAutofit fontScale="90000"/>
          </a:bodyPr>
          <a:lstStyle/>
          <a:p>
            <a:r>
              <a:rPr lang="en-US" b="1" dirty="0"/>
              <a:t>Steps in Planning </a:t>
            </a:r>
            <a:endParaRPr lang="en-US" dirty="0"/>
          </a:p>
        </p:txBody>
      </p:sp>
      <p:pic>
        <p:nvPicPr>
          <p:cNvPr id="4" name="Content Placeholder 3"/>
          <p:cNvPicPr>
            <a:picLocks noGrp="1" noChangeAspect="1"/>
          </p:cNvPicPr>
          <p:nvPr>
            <p:ph idx="1"/>
          </p:nvPr>
        </p:nvPicPr>
        <p:blipFill rotWithShape="1">
          <a:blip r:embed="rId2"/>
          <a:srcRect l="16463" t="30281" r="30370" b="18826"/>
          <a:stretch/>
        </p:blipFill>
        <p:spPr>
          <a:xfrm>
            <a:off x="323528" y="1268760"/>
            <a:ext cx="8696704" cy="4680520"/>
          </a:xfrm>
          <a:prstGeom prst="rect">
            <a:avLst/>
          </a:prstGeom>
        </p:spPr>
      </p:pic>
    </p:spTree>
    <p:extLst>
      <p:ext uri="{BB962C8B-B14F-4D97-AF65-F5344CB8AC3E}">
        <p14:creationId xmlns:p14="http://schemas.microsoft.com/office/powerpoint/2010/main" val="35275193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0BCCB54B6FA478CA30E6E002699CD" ma:contentTypeVersion="10" ma:contentTypeDescription="Create a new document." ma:contentTypeScope="" ma:versionID="0fad938dd9e5278d3d15867e7f1d83c4">
  <xsd:schema xmlns:xsd="http://www.w3.org/2001/XMLSchema" xmlns:xs="http://www.w3.org/2001/XMLSchema" xmlns:p="http://schemas.microsoft.com/office/2006/metadata/properties" xmlns:ns2="146d2def-d2a6-46e0-ac29-1269ce1e0b55" xmlns:ns3="6ea11940-03c4-45b3-b33e-236a7a990829" targetNamespace="http://schemas.microsoft.com/office/2006/metadata/properties" ma:root="true" ma:fieldsID="97fbc9c7a967cda0e6d5561fa2cbcb1a" ns2:_="" ns3:_="">
    <xsd:import namespace="146d2def-d2a6-46e0-ac29-1269ce1e0b55"/>
    <xsd:import namespace="6ea11940-03c4-45b3-b33e-236a7a99082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d2def-d2a6-46e0-ac29-1269ce1e0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a11940-03c4-45b3-b33e-236a7a99082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efbce8-0595-4415-af90-de9cb6c9a9ee}" ma:internalName="TaxCatchAll" ma:showField="CatchAllData" ma:web="6ea11940-03c4-45b3-b33e-236a7a9908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ea11940-03c4-45b3-b33e-236a7a990829" xsi:nil="true"/>
    <lcf76f155ced4ddcb4097134ff3c332f xmlns="146d2def-d2a6-46e0-ac29-1269ce1e0b5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427BC-B174-454A-8F42-1DB2F7B73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6d2def-d2a6-46e0-ac29-1269ce1e0b55"/>
    <ds:schemaRef ds:uri="6ea11940-03c4-45b3-b33e-236a7a9908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560C6D-15A8-4081-8C51-A032281137A2}">
  <ds:schemaRefs>
    <ds:schemaRef ds:uri="http://schemas.microsoft.com/office/2006/metadata/properties"/>
    <ds:schemaRef ds:uri="http://schemas.microsoft.com/office/infopath/2007/PartnerControls"/>
    <ds:schemaRef ds:uri="6ea11940-03c4-45b3-b33e-236a7a990829"/>
    <ds:schemaRef ds:uri="146d2def-d2a6-46e0-ac29-1269ce1e0b55"/>
  </ds:schemaRefs>
</ds:datastoreItem>
</file>

<file path=customXml/itemProps3.xml><?xml version="1.0" encoding="utf-8"?>
<ds:datastoreItem xmlns:ds="http://schemas.openxmlformats.org/officeDocument/2006/customXml" ds:itemID="{630E75CE-D35D-4DD4-A695-B781F9AEA3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37097</TotalTime>
  <Words>1681</Words>
  <Application>Microsoft Macintosh PowerPoint</Application>
  <PresentationFormat>On-screen Show (4:3)</PresentationFormat>
  <Paragraphs>203</Paragraphs>
  <Slides>41</Slides>
  <Notes>4</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1_Office Theme</vt:lpstr>
      <vt:lpstr>PowerPoint Presentation</vt:lpstr>
      <vt:lpstr>PowerPoint Presentation</vt:lpstr>
      <vt:lpstr>PowerPoint Presentation</vt:lpstr>
      <vt:lpstr>PowerPoint Presentation</vt:lpstr>
      <vt:lpstr>PowerPoint Presentation</vt:lpstr>
      <vt:lpstr>Planning is important for the following reasons: </vt:lpstr>
      <vt:lpstr>STEPS IN PLANNING :</vt:lpstr>
      <vt:lpstr>PowerPoint Presentation</vt:lpstr>
      <vt:lpstr>Steps in Planning </vt:lpstr>
      <vt:lpstr>Steps in Planning</vt:lpstr>
      <vt:lpstr>TYPES OF PLANS :</vt:lpstr>
      <vt:lpstr>Mission</vt:lpstr>
      <vt:lpstr>PowerPoint Presentation</vt:lpstr>
      <vt:lpstr>PowerPoint Presentation</vt:lpstr>
      <vt:lpstr>PowerPoint Presentation</vt:lpstr>
      <vt:lpstr>PowerPoint Presentation</vt:lpstr>
      <vt:lpstr>Objectives</vt:lpstr>
      <vt:lpstr>PowerPoint Presentation</vt:lpstr>
      <vt:lpstr>PowerPoint Presentation</vt:lpstr>
      <vt:lpstr>PowerPoint Presentation</vt:lpstr>
      <vt:lpstr>RULES</vt:lpstr>
      <vt:lpstr>PROGRAMS</vt:lpstr>
      <vt:lpstr>BUDGETS</vt:lpstr>
      <vt:lpstr>Types of Planning </vt:lpstr>
      <vt:lpstr>Types of Planning </vt:lpstr>
      <vt:lpstr>Types of Planning </vt:lpstr>
      <vt:lpstr>Types of Plans</vt:lpstr>
      <vt:lpstr>PowerPoint Presentation</vt:lpstr>
      <vt:lpstr>PowerPoint Presentation</vt:lpstr>
      <vt:lpstr>PowerPoint Presentation</vt:lpstr>
      <vt:lpstr>PowerPoint Presentation</vt:lpstr>
      <vt:lpstr>PowerPoint Presentation</vt:lpstr>
      <vt:lpstr>PowerPoint Presentation</vt:lpstr>
      <vt:lpstr>Strategic Planning</vt:lpstr>
      <vt:lpstr>PowerPoint Presentation</vt:lpstr>
      <vt:lpstr>PowerPoint Presentation</vt:lpstr>
      <vt:lpstr>PowerPoint Presentation</vt:lpstr>
      <vt:lpstr>Directional versus Specific Plans</vt:lpstr>
      <vt:lpstr>PowerPoint Presentation</vt:lpstr>
      <vt:lpstr>Systems approach to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Humanities &amp; Social Science, MIT, Manipal</dc:creator>
  <cp:lastModifiedBy>B L SIDDHARTHA BHAT - 200905010</cp:lastModifiedBy>
  <cp:revision>219</cp:revision>
  <dcterms:created xsi:type="dcterms:W3CDTF">2012-01-16T01:53:55Z</dcterms:created>
  <dcterms:modified xsi:type="dcterms:W3CDTF">2022-11-17T14:44:54Z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0x010100AE30BCCB54B6FA478CA30E6E002699CD</vt:lpwstr>
  </property>
</Properties>
</file>