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1a7116f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1a7116f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5b91e2ca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5b91e2ca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5b91e2ca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95b91e2ca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5b91e2caa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5b91e2caa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1a7116f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1a7116f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5b91e2caa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5b91e2ca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5b91e2caa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5b91e2caa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b91e2ca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b91e2ca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5b91e2ca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5b91e2ca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5b91e2ca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5b91e2ca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95b91e2ca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95b91e2ca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5b91e2caa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5b91e2caa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5b91e2ca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5b91e2ca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5b91e2ca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5b91e2ca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5b91e2caa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5b91e2caa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a7116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a7116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Foundation System</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Data Drive </a:t>
            </a:r>
            <a:endParaRPr/>
          </a:p>
          <a:p>
            <a:pPr indent="0" lvl="0" marL="0" rtl="0" algn="l">
              <a:spcBef>
                <a:spcPts val="0"/>
              </a:spcBef>
              <a:spcAft>
                <a:spcPts val="0"/>
              </a:spcAft>
              <a:buNone/>
            </a:pPr>
            <a:r>
              <a:rPr lang="en"/>
              <a:t>Team: Red Flags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1" name="Google Shape;121;p22"/>
          <p:cNvSpPr txBox="1"/>
          <p:nvPr>
            <p:ph idx="1" type="body"/>
          </p:nvPr>
        </p:nvSpPr>
        <p:spPr>
          <a:xfrm>
            <a:off x="311700" y="1505700"/>
            <a:ext cx="2824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0000"/>
                </a:solidFill>
                <a:latin typeface="Arial"/>
                <a:ea typeface="Arial"/>
                <a:cs typeface="Arial"/>
                <a:sym typeface="Arial"/>
              </a:rPr>
              <a:t>List View</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In this view, all the items are listed as a list, with their corresponding icons, file size, last Modified date etc. and a set of action buttons for </a:t>
            </a:r>
            <a:r>
              <a:rPr lang="en" sz="1200">
                <a:solidFill>
                  <a:srgbClr val="FF0000"/>
                </a:solidFill>
                <a:latin typeface="Arial"/>
                <a:ea typeface="Arial"/>
                <a:cs typeface="Arial"/>
                <a:sym typeface="Arial"/>
              </a:rPr>
              <a:t>preview</a:t>
            </a:r>
            <a:r>
              <a:rPr lang="en" sz="1200">
                <a:solidFill>
                  <a:srgbClr val="000000"/>
                </a:solidFill>
                <a:latin typeface="Arial"/>
                <a:ea typeface="Arial"/>
                <a:cs typeface="Arial"/>
                <a:sym typeface="Arial"/>
              </a:rPr>
              <a:t>, </a:t>
            </a:r>
            <a:r>
              <a:rPr lang="en" sz="1200">
                <a:solidFill>
                  <a:srgbClr val="FF0000"/>
                </a:solidFill>
                <a:latin typeface="Arial"/>
                <a:ea typeface="Arial"/>
                <a:cs typeface="Arial"/>
                <a:sym typeface="Arial"/>
              </a:rPr>
              <a:t>download </a:t>
            </a:r>
            <a:r>
              <a:rPr lang="en" sz="1200">
                <a:solidFill>
                  <a:srgbClr val="000000"/>
                </a:solidFill>
                <a:latin typeface="Arial"/>
                <a:ea typeface="Arial"/>
                <a:cs typeface="Arial"/>
                <a:sym typeface="Arial"/>
              </a:rPr>
              <a:t>and </a:t>
            </a:r>
            <a:r>
              <a:rPr lang="en" sz="1200">
                <a:solidFill>
                  <a:srgbClr val="FF0000"/>
                </a:solidFill>
                <a:latin typeface="Arial"/>
                <a:ea typeface="Arial"/>
                <a:cs typeface="Arial"/>
                <a:sym typeface="Arial"/>
              </a:rPr>
              <a:t>deletion </a:t>
            </a:r>
            <a:r>
              <a:rPr lang="en" sz="1200">
                <a:solidFill>
                  <a:srgbClr val="000000"/>
                </a:solidFill>
                <a:latin typeface="Arial"/>
                <a:ea typeface="Arial"/>
                <a:cs typeface="Arial"/>
                <a:sym typeface="Arial"/>
              </a:rPr>
              <a:t>of the selected file.</a:t>
            </a:r>
            <a:endParaRPr/>
          </a:p>
        </p:txBody>
      </p:sp>
      <p:sp>
        <p:nvSpPr>
          <p:cNvPr id="122" name="Google Shape;122;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22"/>
          <p:cNvPicPr preferRelativeResize="0"/>
          <p:nvPr/>
        </p:nvPicPr>
        <p:blipFill>
          <a:blip r:embed="rId3">
            <a:alphaModFix/>
          </a:blip>
          <a:stretch>
            <a:fillRect/>
          </a:stretch>
        </p:blipFill>
        <p:spPr>
          <a:xfrm>
            <a:off x="3221025" y="1505700"/>
            <a:ext cx="5715000" cy="320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311700" y="1505700"/>
            <a:ext cx="2824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FF0000"/>
                </a:solidFill>
                <a:latin typeface="Arial"/>
                <a:ea typeface="Arial"/>
                <a:cs typeface="Arial"/>
                <a:sym typeface="Arial"/>
              </a:rPr>
              <a:t>Grid View</a:t>
            </a:r>
            <a:br>
              <a:rPr lang="en" sz="1200">
                <a:solidFill>
                  <a:srgbClr val="FF0000"/>
                </a:solidFill>
                <a:latin typeface="Arial"/>
                <a:ea typeface="Arial"/>
                <a:cs typeface="Arial"/>
                <a:sym typeface="Arial"/>
              </a:rPr>
            </a:br>
            <a:r>
              <a:rPr lang="en" sz="1200">
                <a:solidFill>
                  <a:srgbClr val="000000"/>
                </a:solidFill>
                <a:latin typeface="Arial"/>
                <a:ea typeface="Arial"/>
                <a:cs typeface="Arial"/>
                <a:sym typeface="Arial"/>
              </a:rPr>
              <a:t>In this view, the items are listed, in a responsive </a:t>
            </a:r>
            <a:r>
              <a:rPr lang="en" sz="1200">
                <a:solidFill>
                  <a:srgbClr val="FF0000"/>
                </a:solidFill>
                <a:latin typeface="Arial"/>
                <a:ea typeface="Arial"/>
                <a:cs typeface="Arial"/>
                <a:sym typeface="Arial"/>
              </a:rPr>
              <a:t>grid</a:t>
            </a:r>
            <a:r>
              <a:rPr lang="en" sz="1200">
                <a:solidFill>
                  <a:srgbClr val="000000"/>
                </a:solidFill>
                <a:latin typeface="Arial"/>
                <a:ea typeface="Arial"/>
                <a:cs typeface="Arial"/>
                <a:sym typeface="Arial"/>
              </a:rPr>
              <a:t> style fashion, with corresponding file-icons for each of the file, and folder within the directory.</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FF0000"/>
              </a:solidFill>
              <a:latin typeface="Arial"/>
              <a:ea typeface="Arial"/>
              <a:cs typeface="Arial"/>
              <a:sym typeface="Arial"/>
            </a:endParaRPr>
          </a:p>
        </p:txBody>
      </p:sp>
      <p:sp>
        <p:nvSpPr>
          <p:cNvPr id="130" name="Google Shape;130;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3"/>
          <p:cNvPicPr preferRelativeResize="0"/>
          <p:nvPr/>
        </p:nvPicPr>
        <p:blipFill>
          <a:blip r:embed="rId3">
            <a:alphaModFix/>
          </a:blip>
          <a:stretch>
            <a:fillRect/>
          </a:stretch>
        </p:blipFill>
        <p:spPr>
          <a:xfrm>
            <a:off x="3211500" y="1505700"/>
            <a:ext cx="5734050" cy="3209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Folder System Navigation</a:t>
            </a:r>
            <a:endParaRPr/>
          </a:p>
        </p:txBody>
      </p:sp>
      <p:sp>
        <p:nvSpPr>
          <p:cNvPr id="137" name="Google Shape;137;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AutoNum type="arabicPeriod"/>
            </a:pPr>
            <a:r>
              <a:rPr lang="en" sz="1200">
                <a:solidFill>
                  <a:srgbClr val="000000"/>
                </a:solidFill>
                <a:latin typeface="Arial"/>
                <a:ea typeface="Arial"/>
                <a:cs typeface="Arial"/>
                <a:sym typeface="Arial"/>
              </a:rPr>
              <a:t>We Implemented the folder, the main </a:t>
            </a:r>
            <a:r>
              <a:rPr lang="en" sz="1200">
                <a:solidFill>
                  <a:srgbClr val="FF0000"/>
                </a:solidFill>
                <a:latin typeface="Arial"/>
                <a:ea typeface="Arial"/>
                <a:cs typeface="Arial"/>
                <a:sym typeface="Arial"/>
              </a:rPr>
              <a:t>challenge </a:t>
            </a:r>
            <a:r>
              <a:rPr lang="en" sz="1200">
                <a:solidFill>
                  <a:srgbClr val="000000"/>
                </a:solidFill>
                <a:latin typeface="Arial"/>
                <a:ea typeface="Arial"/>
                <a:cs typeface="Arial"/>
                <a:sym typeface="Arial"/>
              </a:rPr>
              <a:t>over here, is that minio-sdk doesn’t provide the size, last modified meta data for folder systems, hence we plan to store and retrieve these details in our custom-meta data, and update/modify them, whenever the directory is updated. </a:t>
            </a:r>
            <a:br>
              <a:rPr lang="en" sz="1200">
                <a:solidFill>
                  <a:srgbClr val="000000"/>
                </a:solidFill>
                <a:latin typeface="Arial"/>
                <a:ea typeface="Arial"/>
                <a:cs typeface="Arial"/>
                <a:sym typeface="Arial"/>
              </a:rPr>
            </a:b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Whenever the folder is clicked, the content within that directory is </a:t>
            </a:r>
            <a:r>
              <a:rPr lang="en" sz="1200">
                <a:solidFill>
                  <a:srgbClr val="FF0000"/>
                </a:solidFill>
                <a:latin typeface="Arial"/>
                <a:ea typeface="Arial"/>
                <a:cs typeface="Arial"/>
                <a:sym typeface="Arial"/>
              </a:rPr>
              <a:t>rendered </a:t>
            </a:r>
            <a:r>
              <a:rPr lang="en" sz="1200">
                <a:solidFill>
                  <a:srgbClr val="000000"/>
                </a:solidFill>
                <a:latin typeface="Arial"/>
                <a:ea typeface="Arial"/>
                <a:cs typeface="Arial"/>
                <a:sym typeface="Arial"/>
              </a:rPr>
              <a:t>into the content-pane, and the current-directory gets updated. The user can navigate amongst the folder structure using, the hyperlink.</a:t>
            </a:r>
            <a:br>
              <a:rPr lang="en" sz="1200">
                <a:solidFill>
                  <a:srgbClr val="000000"/>
                </a:solidFill>
                <a:latin typeface="Arial"/>
                <a:ea typeface="Arial"/>
                <a:cs typeface="Arial"/>
                <a:sym typeface="Arial"/>
              </a:rPr>
            </a:b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user can </a:t>
            </a:r>
            <a:r>
              <a:rPr lang="en" sz="1200">
                <a:solidFill>
                  <a:srgbClr val="FF0000"/>
                </a:solidFill>
                <a:latin typeface="Arial"/>
                <a:ea typeface="Arial"/>
                <a:cs typeface="Arial"/>
                <a:sym typeface="Arial"/>
              </a:rPr>
              <a:t>create/upload</a:t>
            </a:r>
            <a:r>
              <a:rPr lang="en" sz="1200">
                <a:solidFill>
                  <a:srgbClr val="000000"/>
                </a:solidFill>
                <a:latin typeface="Arial"/>
                <a:ea typeface="Arial"/>
                <a:cs typeface="Arial"/>
                <a:sym typeface="Arial"/>
              </a:rPr>
              <a:t> a folder from the react-dashboard onto the user, bucket.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 Interactions</a:t>
            </a:r>
            <a:endParaRPr/>
          </a:p>
        </p:txBody>
      </p:sp>
      <p:sp>
        <p:nvSpPr>
          <p:cNvPr id="143" name="Google Shape;143;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00">
                <a:solidFill>
                  <a:srgbClr val="000000"/>
                </a:solidFill>
                <a:latin typeface="Arial"/>
                <a:ea typeface="Arial"/>
                <a:cs typeface="Arial"/>
                <a:sym typeface="Arial"/>
              </a:rPr>
              <a:t>The rendered file, component could provide below listed features: </a:t>
            </a:r>
            <a:endParaRPr sz="1200">
              <a:solidFill>
                <a:srgbClr val="000000"/>
              </a:solidFill>
              <a:latin typeface="Arial"/>
              <a:ea typeface="Arial"/>
              <a:cs typeface="Arial"/>
              <a:sym typeface="Arial"/>
            </a:endParaRPr>
          </a:p>
          <a:p>
            <a:pPr indent="-293370" lvl="0" marL="457200" rtl="0" algn="l">
              <a:spcBef>
                <a:spcPts val="0"/>
              </a:spcBef>
              <a:spcAft>
                <a:spcPts val="0"/>
              </a:spcAft>
              <a:buClr>
                <a:srgbClr val="000000"/>
              </a:buClr>
              <a:buSzPct val="100000"/>
              <a:buFont typeface="Arial"/>
              <a:buAutoNum type="arabicPeriod"/>
            </a:pPr>
            <a:r>
              <a:rPr lang="en" sz="1200">
                <a:solidFill>
                  <a:srgbClr val="FF0000"/>
                </a:solidFill>
                <a:latin typeface="Arial"/>
                <a:ea typeface="Arial"/>
                <a:cs typeface="Arial"/>
                <a:sym typeface="Arial"/>
              </a:rPr>
              <a:t>Preview</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We have built a custom component, for rendering different types of data files - pdfs, images, audio and video in a good and presentable format using the react-pdf, etc. for rendering the pdf files.</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Using this feature, the user could preview the content without downloading the content.</a:t>
            </a:r>
            <a:endParaRPr sz="1200">
              <a:solidFill>
                <a:srgbClr val="000000"/>
              </a:solidFill>
              <a:latin typeface="Arial"/>
              <a:ea typeface="Arial"/>
              <a:cs typeface="Arial"/>
              <a:sym typeface="Arial"/>
            </a:endParaRPr>
          </a:p>
          <a:p>
            <a:pPr indent="-293370" lvl="0" marL="457200" rtl="0" algn="l">
              <a:spcBef>
                <a:spcPts val="0"/>
              </a:spcBef>
              <a:spcAft>
                <a:spcPts val="0"/>
              </a:spcAft>
              <a:buClr>
                <a:srgbClr val="000000"/>
              </a:buClr>
              <a:buSzPct val="100000"/>
              <a:buFont typeface="Arial"/>
              <a:buAutoNum type="arabicPeriod"/>
            </a:pPr>
            <a:r>
              <a:rPr lang="en" sz="1200">
                <a:solidFill>
                  <a:srgbClr val="FF0000"/>
                </a:solidFill>
                <a:latin typeface="Arial"/>
                <a:ea typeface="Arial"/>
                <a:cs typeface="Arial"/>
                <a:sym typeface="Arial"/>
              </a:rPr>
              <a:t>Download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user could, download a copy of the folder/file from the hosted minio server into the local system</a:t>
            </a:r>
            <a:endParaRPr sz="1200">
              <a:solidFill>
                <a:srgbClr val="000000"/>
              </a:solidFill>
              <a:latin typeface="Arial"/>
              <a:ea typeface="Arial"/>
              <a:cs typeface="Arial"/>
              <a:sym typeface="Arial"/>
            </a:endParaRPr>
          </a:p>
          <a:p>
            <a:pPr indent="-293370" lvl="0" marL="457200" rtl="0" algn="l">
              <a:spcBef>
                <a:spcPts val="0"/>
              </a:spcBef>
              <a:spcAft>
                <a:spcPts val="0"/>
              </a:spcAft>
              <a:buClr>
                <a:srgbClr val="000000"/>
              </a:buClr>
              <a:buSzPct val="100000"/>
              <a:buFont typeface="Arial"/>
              <a:buAutoNum type="arabicPeriod"/>
            </a:pPr>
            <a:r>
              <a:rPr lang="en" sz="1200">
                <a:solidFill>
                  <a:srgbClr val="FF0000"/>
                </a:solidFill>
                <a:latin typeface="Arial"/>
                <a:ea typeface="Arial"/>
                <a:cs typeface="Arial"/>
                <a:sym typeface="Arial"/>
              </a:rPr>
              <a:t>Upload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user can upload a file/folder into the current directory.</a:t>
            </a:r>
            <a:endParaRPr sz="1200">
              <a:solidFill>
                <a:srgbClr val="000000"/>
              </a:solidFill>
              <a:latin typeface="Arial"/>
              <a:ea typeface="Arial"/>
              <a:cs typeface="Arial"/>
              <a:sym typeface="Arial"/>
            </a:endParaRPr>
          </a:p>
          <a:p>
            <a:pPr indent="-293370" lvl="0" marL="457200" rtl="0" algn="l">
              <a:spcBef>
                <a:spcPts val="0"/>
              </a:spcBef>
              <a:spcAft>
                <a:spcPts val="0"/>
              </a:spcAft>
              <a:buClr>
                <a:srgbClr val="000000"/>
              </a:buClr>
              <a:buSzPct val="100000"/>
              <a:buFont typeface="Arial"/>
              <a:buAutoNum type="arabicPeriod"/>
            </a:pPr>
            <a:r>
              <a:rPr lang="en" sz="1200">
                <a:solidFill>
                  <a:srgbClr val="FF0000"/>
                </a:solidFill>
                <a:latin typeface="Arial"/>
                <a:ea typeface="Arial"/>
                <a:cs typeface="Arial"/>
                <a:sym typeface="Arial"/>
              </a:rPr>
              <a:t>Delete</a:t>
            </a:r>
            <a:endParaRPr sz="1200">
              <a:solidFill>
                <a:srgbClr val="FF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This</a:t>
            </a:r>
            <a:r>
              <a:rPr lang="en" sz="1200">
                <a:solidFill>
                  <a:srgbClr val="000000"/>
                </a:solidFill>
                <a:latin typeface="Arial"/>
                <a:ea typeface="Arial"/>
                <a:cs typeface="Arial"/>
                <a:sym typeface="Arial"/>
              </a:rPr>
              <a:t> operation deletes the folder/file from the minio server.</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FF0000"/>
                </a:solidFill>
                <a:latin typeface="Arial"/>
                <a:ea typeface="Arial"/>
                <a:cs typeface="Arial"/>
                <a:sym typeface="Arial"/>
              </a:rPr>
              <a:t>   </a:t>
            </a:r>
            <a:r>
              <a:rPr lang="en" sz="1200">
                <a:solidFill>
                  <a:srgbClr val="000000"/>
                </a:solidFill>
                <a:latin typeface="Arial"/>
                <a:ea typeface="Arial"/>
                <a:cs typeface="Arial"/>
                <a:sym typeface="Arial"/>
              </a:rPr>
              <a:t>5.  </a:t>
            </a:r>
            <a:r>
              <a:rPr lang="en" sz="1200">
                <a:solidFill>
                  <a:srgbClr val="FF0000"/>
                </a:solidFill>
                <a:latin typeface="Arial"/>
                <a:ea typeface="Arial"/>
                <a:cs typeface="Arial"/>
                <a:sym typeface="Arial"/>
              </a:rPr>
              <a:t>     </a:t>
            </a:r>
            <a:r>
              <a:rPr lang="en" sz="1200">
                <a:solidFill>
                  <a:srgbClr val="FF0000"/>
                </a:solidFill>
                <a:latin typeface="Arial"/>
                <a:ea typeface="Arial"/>
                <a:cs typeface="Arial"/>
                <a:sym typeface="Arial"/>
              </a:rPr>
              <a:t>Share</a:t>
            </a:r>
            <a:endParaRPr sz="1200">
              <a:solidFill>
                <a:srgbClr val="FF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We allowed sharing of files. Files owned by one user               can be shared to other users with read/write permissions. Public sharing of sharing can also be done.</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Display of Metadata</a:t>
            </a:r>
            <a:endParaRPr/>
          </a:p>
        </p:txBody>
      </p:sp>
      <p:sp>
        <p:nvSpPr>
          <p:cNvPr id="149" name="Google Shape;149;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When a file is selected, the details of the file are displayed on the right side of the page. The File details include:</a:t>
            </a:r>
            <a:endParaRPr sz="1200">
              <a:solidFill>
                <a:srgbClr val="00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      1.  </a:t>
            </a:r>
            <a:r>
              <a:rPr lang="en" sz="1200">
                <a:solidFill>
                  <a:srgbClr val="FF0000"/>
                </a:solidFill>
                <a:latin typeface="Arial"/>
                <a:ea typeface="Arial"/>
                <a:cs typeface="Arial"/>
                <a:sym typeface="Arial"/>
              </a:rPr>
              <a:t>Name</a:t>
            </a:r>
            <a:endParaRPr sz="1200">
              <a:solidFill>
                <a:srgbClr val="FF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           The name of the file is displayed along with the appropriate extension</a:t>
            </a:r>
            <a:endParaRPr sz="1200">
              <a:solidFill>
                <a:srgbClr val="00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      2.  </a:t>
            </a:r>
            <a:r>
              <a:rPr lang="en" sz="1200">
                <a:solidFill>
                  <a:srgbClr val="FF0000"/>
                </a:solidFill>
                <a:latin typeface="Arial"/>
                <a:ea typeface="Arial"/>
                <a:cs typeface="Arial"/>
                <a:sym typeface="Arial"/>
              </a:rPr>
              <a:t>Modified Date:</a:t>
            </a:r>
            <a:endParaRPr sz="1200">
              <a:solidFill>
                <a:srgbClr val="FF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            The day, date, time at which the file was last modified is also stored.</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                 3.  </a:t>
            </a:r>
            <a:r>
              <a:rPr lang="en" sz="1200">
                <a:solidFill>
                  <a:srgbClr val="FF0000"/>
                </a:solidFill>
                <a:latin typeface="Arial"/>
                <a:ea typeface="Arial"/>
                <a:cs typeface="Arial"/>
                <a:sym typeface="Arial"/>
              </a:rPr>
              <a:t>Metadata:</a:t>
            </a:r>
            <a:endParaRPr sz="1200">
              <a:solidFill>
                <a:srgbClr val="FF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latin typeface="Arial"/>
                <a:ea typeface="Arial"/>
                <a:cs typeface="Arial"/>
                <a:sym typeface="Arial"/>
              </a:rPr>
              <a:t>          The Content-Type of the file, which is the type of file is also stored in  the metadata.</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Codebase</a:t>
            </a:r>
            <a:endParaRPr/>
          </a:p>
        </p:txBody>
      </p:sp>
      <p:sp>
        <p:nvSpPr>
          <p:cNvPr id="155" name="Google Shape;155;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 run: </a:t>
            </a:r>
            <a:endParaRPr/>
          </a:p>
          <a:p>
            <a:pPr indent="-298450" lvl="1" marL="914400" rtl="0" algn="l">
              <a:spcBef>
                <a:spcPts val="0"/>
              </a:spcBef>
              <a:spcAft>
                <a:spcPts val="0"/>
              </a:spcAft>
              <a:buSzPts val="1100"/>
              <a:buChar char="○"/>
            </a:pPr>
            <a:r>
              <a:rPr lang="en"/>
              <a:t>/frontend</a:t>
            </a:r>
            <a:endParaRPr/>
          </a:p>
          <a:p>
            <a:pPr indent="-298450" lvl="2" marL="1371600" rtl="0" algn="l">
              <a:spcBef>
                <a:spcPts val="0"/>
              </a:spcBef>
              <a:spcAft>
                <a:spcPts val="0"/>
              </a:spcAft>
              <a:buSzPts val="1100"/>
              <a:buChar char="■"/>
            </a:pPr>
            <a:r>
              <a:rPr lang="en"/>
              <a:t>n</a:t>
            </a:r>
            <a:r>
              <a:rPr lang="en"/>
              <a:t>pm i</a:t>
            </a:r>
            <a:endParaRPr/>
          </a:p>
          <a:p>
            <a:pPr indent="-298450" lvl="2" marL="1371600" rtl="0" algn="l">
              <a:spcBef>
                <a:spcPts val="0"/>
              </a:spcBef>
              <a:spcAft>
                <a:spcPts val="0"/>
              </a:spcAft>
              <a:buSzPts val="1100"/>
              <a:buChar char="■"/>
            </a:pPr>
            <a:r>
              <a:rPr lang="en"/>
              <a:t>n</a:t>
            </a:r>
            <a:r>
              <a:rPr lang="en"/>
              <a:t>pm start</a:t>
            </a:r>
            <a:endParaRPr/>
          </a:p>
          <a:p>
            <a:pPr indent="-298450" lvl="1" marL="914400" rtl="0" algn="l">
              <a:spcBef>
                <a:spcPts val="0"/>
              </a:spcBef>
              <a:spcAft>
                <a:spcPts val="0"/>
              </a:spcAft>
              <a:buSzPts val="1100"/>
              <a:buChar char="○"/>
            </a:pPr>
            <a:r>
              <a:rPr lang="en"/>
              <a:t>/backend</a:t>
            </a:r>
            <a:endParaRPr/>
          </a:p>
          <a:p>
            <a:pPr indent="-298450" lvl="2" marL="1371600" rtl="0" algn="l">
              <a:spcBef>
                <a:spcPts val="0"/>
              </a:spcBef>
              <a:spcAft>
                <a:spcPts val="0"/>
              </a:spcAft>
              <a:buSzPts val="1100"/>
              <a:buChar char="■"/>
            </a:pPr>
            <a:r>
              <a:rPr lang="en"/>
              <a:t>Activate venv</a:t>
            </a:r>
            <a:endParaRPr/>
          </a:p>
          <a:p>
            <a:pPr indent="-298450" lvl="2" marL="1371600" rtl="0" algn="l">
              <a:spcBef>
                <a:spcPts val="0"/>
              </a:spcBef>
              <a:spcAft>
                <a:spcPts val="0"/>
              </a:spcAft>
              <a:buSzPts val="1100"/>
              <a:buChar char="■"/>
            </a:pPr>
            <a:r>
              <a:rPr lang="en"/>
              <a:t>f</a:t>
            </a:r>
            <a:r>
              <a:rPr lang="en"/>
              <a:t>lask run –debug</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Creating</a:t>
            </a:r>
            <a:r>
              <a:rPr lang="en"/>
              <a:t> Folders and Folder Navigation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Plan</a:t>
            </a:r>
            <a:endParaRPr/>
          </a:p>
        </p:txBody>
      </p:sp>
      <p:sp>
        <p:nvSpPr>
          <p:cNvPr id="161" name="Google Shape;161;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Integrate with DFS dev minio client, to further test the code.</a:t>
            </a:r>
            <a:endParaRPr/>
          </a:p>
          <a:p>
            <a:pPr indent="-311150" lvl="0" marL="457200" rtl="0" algn="l">
              <a:spcBef>
                <a:spcPts val="0"/>
              </a:spcBef>
              <a:spcAft>
                <a:spcPts val="0"/>
              </a:spcAft>
              <a:buSzPts val="1300"/>
              <a:buChar char="●"/>
            </a:pPr>
            <a:r>
              <a:rPr lang="en"/>
              <a:t>Implement Favourites tab.</a:t>
            </a:r>
            <a:endParaRPr/>
          </a:p>
          <a:p>
            <a:pPr indent="-311150" lvl="0" marL="457200" rtl="0" algn="l">
              <a:spcBef>
                <a:spcPts val="0"/>
              </a:spcBef>
              <a:spcAft>
                <a:spcPts val="0"/>
              </a:spcAft>
              <a:buSzPts val="1300"/>
              <a:buChar char="●"/>
            </a:pPr>
            <a:r>
              <a:rPr lang="en"/>
              <a:t>Work on the UI to make it more seamless and minim</a:t>
            </a:r>
            <a:r>
              <a:rPr lang="en"/>
              <a:t>al.</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67" name="Google Shape;167;p29"/>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idx="1" type="body"/>
          </p:nvPr>
        </p:nvSpPr>
        <p:spPr>
          <a:xfrm>
            <a:off x="4644675" y="500925"/>
            <a:ext cx="4166400" cy="409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This </a:t>
            </a:r>
            <a:r>
              <a:rPr lang="en" sz="1200">
                <a:solidFill>
                  <a:srgbClr val="000000"/>
                </a:solidFill>
                <a:latin typeface="Arial"/>
                <a:ea typeface="Arial"/>
                <a:cs typeface="Arial"/>
                <a:sym typeface="Arial"/>
              </a:rPr>
              <a:t>presentation</a:t>
            </a:r>
            <a:r>
              <a:rPr lang="en" sz="1200">
                <a:solidFill>
                  <a:srgbClr val="000000"/>
                </a:solidFill>
                <a:latin typeface="Arial"/>
                <a:ea typeface="Arial"/>
                <a:cs typeface="Arial"/>
                <a:sym typeface="Arial"/>
              </a:rPr>
              <a:t> entails the entire documentation of the work done, during the project ‘</a:t>
            </a:r>
            <a:r>
              <a:rPr b="1" lang="en" sz="1200">
                <a:solidFill>
                  <a:srgbClr val="000000"/>
                </a:solidFill>
                <a:latin typeface="Arial"/>
                <a:ea typeface="Arial"/>
                <a:cs typeface="Arial"/>
                <a:sym typeface="Arial"/>
              </a:rPr>
              <a:t>Data Drive</a:t>
            </a:r>
            <a:r>
              <a:rPr lang="en" sz="1200">
                <a:solidFill>
                  <a:srgbClr val="000000"/>
                </a:solidFill>
                <a:latin typeface="Arial"/>
                <a:ea typeface="Arial"/>
                <a:cs typeface="Arial"/>
                <a:sym typeface="Arial"/>
              </a:rPr>
              <a:t>’, it’s key features and the implementation of the individual features, that would be useful for future extensions, development of the application.</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
        <p:nvSpPr>
          <p:cNvPr id="71" name="Google Shape;71;p14"/>
          <p:cNvSpPr txBox="1"/>
          <p:nvPr>
            <p:ph type="title"/>
          </p:nvPr>
        </p:nvSpPr>
        <p:spPr>
          <a:xfrm>
            <a:off x="311725" y="500925"/>
            <a:ext cx="3706500" cy="25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000"/>
              <a:t>Team:</a:t>
            </a:r>
            <a:endParaRPr sz="2000"/>
          </a:p>
          <a:p>
            <a:pPr indent="-323850" lvl="0" marL="457200" rtl="0" algn="l">
              <a:spcBef>
                <a:spcPts val="0"/>
              </a:spcBef>
              <a:spcAft>
                <a:spcPts val="0"/>
              </a:spcAft>
              <a:buSzPts val="1500"/>
              <a:buChar char="●"/>
            </a:pPr>
            <a:r>
              <a:rPr i="1" lang="en" sz="1500"/>
              <a:t>Divya</a:t>
            </a:r>
            <a:endParaRPr i="1" sz="1500"/>
          </a:p>
          <a:p>
            <a:pPr indent="-323850" lvl="0" marL="457200" rtl="0" algn="l">
              <a:spcBef>
                <a:spcPts val="0"/>
              </a:spcBef>
              <a:spcAft>
                <a:spcPts val="0"/>
              </a:spcAft>
              <a:buSzPts val="1500"/>
              <a:buChar char="●"/>
            </a:pPr>
            <a:r>
              <a:rPr i="1" lang="en" sz="1500"/>
              <a:t>Karman</a:t>
            </a:r>
            <a:endParaRPr i="1" sz="1500"/>
          </a:p>
          <a:p>
            <a:pPr indent="-323850" lvl="0" marL="457200" rtl="0" algn="l">
              <a:spcBef>
                <a:spcPts val="0"/>
              </a:spcBef>
              <a:spcAft>
                <a:spcPts val="0"/>
              </a:spcAft>
              <a:buSzPts val="1500"/>
              <a:buChar char="●"/>
            </a:pPr>
            <a:r>
              <a:rPr i="1" lang="en" sz="1500"/>
              <a:t>Soveet</a:t>
            </a:r>
            <a:endParaRPr i="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a:off x="2699825" y="159325"/>
            <a:ext cx="3482075" cy="4216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200">
                <a:solidFill>
                  <a:srgbClr val="000000"/>
                </a:solidFill>
                <a:latin typeface="Arial"/>
                <a:ea typeface="Arial"/>
                <a:cs typeface="Arial"/>
                <a:sym typeface="Arial"/>
              </a:rPr>
              <a:t>The architecture, could broadly be separated into 3 sections:</a:t>
            </a: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The </a:t>
            </a:r>
            <a:r>
              <a:rPr lang="en" sz="1200">
                <a:solidFill>
                  <a:srgbClr val="FF0000"/>
                </a:solidFill>
                <a:latin typeface="Arial"/>
                <a:ea typeface="Arial"/>
                <a:cs typeface="Arial"/>
                <a:sym typeface="Arial"/>
              </a:rPr>
              <a:t>Interface </a:t>
            </a:r>
            <a:r>
              <a:rPr lang="en" sz="1200">
                <a:solidFill>
                  <a:srgbClr val="000000"/>
                </a:solidFill>
                <a:latin typeface="Arial"/>
                <a:ea typeface="Arial"/>
                <a:cs typeface="Arial"/>
                <a:sym typeface="Arial"/>
              </a:rPr>
              <a:t>(frontend)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entire frontend, is built on react using modern coding practices, modular code, and good coding practices. The implemented features, have been built using individual components, which could be utilised elsewhere in the application. We use `MUI` design library, for styling the components and the application. </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The </a:t>
            </a:r>
            <a:r>
              <a:rPr lang="en" sz="1200">
                <a:solidFill>
                  <a:srgbClr val="FF0000"/>
                </a:solidFill>
                <a:latin typeface="Arial"/>
                <a:ea typeface="Arial"/>
                <a:cs typeface="Arial"/>
                <a:sym typeface="Arial"/>
              </a:rPr>
              <a:t>Wrapper </a:t>
            </a:r>
            <a:r>
              <a:rPr lang="en" sz="1200">
                <a:solidFill>
                  <a:srgbClr val="000000"/>
                </a:solidFill>
                <a:latin typeface="Arial"/>
                <a:ea typeface="Arial"/>
                <a:cs typeface="Arial"/>
                <a:sym typeface="Arial"/>
              </a:rPr>
              <a:t>(backend)</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We build a wrapper around the minio-python-sdk, using flask, to support the CRUD, etc. operations on the frontend side. We use Flask, to create a basic REST API, service to the Interface. The interactions to the minio-db, are integrated using the python-sdk.</a:t>
            </a:r>
            <a:br>
              <a:rPr lang="en"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9085" lvl="0" marL="457200" rtl="0" algn="l">
              <a:spcBef>
                <a:spcPts val="0"/>
              </a:spcBef>
              <a:spcAft>
                <a:spcPts val="0"/>
              </a:spcAft>
              <a:buClr>
                <a:srgbClr val="000000"/>
              </a:buClr>
              <a:buSzPct val="100000"/>
              <a:buFont typeface="Arial"/>
              <a:buAutoNum type="arabicPeriod"/>
            </a:pPr>
            <a:r>
              <a:rPr lang="en" sz="1200">
                <a:solidFill>
                  <a:srgbClr val="000000"/>
                </a:solidFill>
                <a:latin typeface="Arial"/>
                <a:ea typeface="Arial"/>
                <a:cs typeface="Arial"/>
                <a:sym typeface="Arial"/>
              </a:rPr>
              <a:t>The </a:t>
            </a:r>
            <a:r>
              <a:rPr lang="en" sz="1200">
                <a:solidFill>
                  <a:srgbClr val="FF0000"/>
                </a:solidFill>
                <a:latin typeface="Arial"/>
                <a:ea typeface="Arial"/>
                <a:cs typeface="Arial"/>
                <a:sym typeface="Arial"/>
              </a:rPr>
              <a:t>Data Storage</a:t>
            </a:r>
            <a:r>
              <a:rPr lang="en" sz="1200">
                <a:solidFill>
                  <a:srgbClr val="000000"/>
                </a:solidFill>
                <a:latin typeface="Arial"/>
                <a:ea typeface="Arial"/>
                <a:cs typeface="Arial"/>
                <a:sym typeface="Arial"/>
              </a:rPr>
              <a:t> (minio-db).</a:t>
            </a: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It emulates the S3 bucket storage, architecture for our application. Once, a user logs into the application, he is allocated, a bucket which entails the entire user’s data.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89" name="Google Shape;89;p17"/>
          <p:cNvPicPr preferRelativeResize="0"/>
          <p:nvPr/>
        </p:nvPicPr>
        <p:blipFill>
          <a:blip r:embed="rId3">
            <a:alphaModFix/>
          </a:blip>
          <a:stretch>
            <a:fillRect/>
          </a:stretch>
        </p:blipFill>
        <p:spPr>
          <a:xfrm>
            <a:off x="2595563" y="286700"/>
            <a:ext cx="3952875"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95" name="Google Shape;95;p18"/>
          <p:cNvPicPr preferRelativeResize="0"/>
          <p:nvPr/>
        </p:nvPicPr>
        <p:blipFill>
          <a:blip r:embed="rId3">
            <a:alphaModFix/>
          </a:blip>
          <a:stretch>
            <a:fillRect/>
          </a:stretch>
        </p:blipFill>
        <p:spPr>
          <a:xfrm>
            <a:off x="1350000" y="304700"/>
            <a:ext cx="5734050" cy="380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Creation and Bucket Management</a:t>
            </a:r>
            <a:endParaRPr/>
          </a:p>
        </p:txBody>
      </p:sp>
      <p:sp>
        <p:nvSpPr>
          <p:cNvPr id="101" name="Google Shape;101;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application has a user creation and login page. When a user is created, a corresponding bucket and authorization token is generated from the minio server, which we use to manage access of a user to the buckets, and manages access of users to the buckets. The user authorisation, entails the user to access only the bucket and the content stored in the allocated bucket.  An SQL server is used to store the information regarding user  credentials, bucket name in which the files/folders related to the particular user are stored, the storage space used by the user and the storage limit for the user.</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Layout</a:t>
            </a:r>
            <a:endParaRPr/>
          </a:p>
        </p:txBody>
      </p:sp>
      <p:sp>
        <p:nvSpPr>
          <p:cNvPr id="107" name="Google Shape;107;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dashboard could be split into multiple components, stacked together: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Top bar: Renders, the profile icon</a:t>
            </a:r>
            <a:endParaRPr sz="1200">
              <a:solidFill>
                <a:srgbClr val="000000"/>
              </a:solidFill>
              <a:latin typeface="Arial"/>
              <a:ea typeface="Arial"/>
              <a:cs typeface="Arial"/>
              <a:sym typeface="Arial"/>
            </a:endParaRPr>
          </a:p>
          <a:p>
            <a:pPr indent="0" lvl="0" marL="9144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Navigation Pane: The section to the left, renders the different sections and components of the data-drive, like shared etc. for ease of access of the files and folders, and their management by the user.</a:t>
            </a:r>
            <a:endParaRPr sz="1200">
              <a:solidFill>
                <a:srgbClr val="000000"/>
              </a:solidFill>
              <a:latin typeface="Arial"/>
              <a:ea typeface="Arial"/>
              <a:cs typeface="Arial"/>
              <a:sym typeface="Arial"/>
            </a:endParaRPr>
          </a:p>
          <a:p>
            <a:pPr indent="0" lvl="0" marL="457200" rtl="0" algn="l">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Content Pane: This section renders the files and contents from the user bucket.</a:t>
            </a:r>
            <a:br>
              <a:rPr lang="en" sz="1600">
                <a:solidFill>
                  <a:srgbClr val="000000"/>
                </a:solidFill>
                <a:latin typeface="Arial"/>
                <a:ea typeface="Arial"/>
                <a:cs typeface="Arial"/>
                <a:sym typeface="Arial"/>
              </a:rPr>
            </a:br>
            <a:r>
              <a:rPr lang="en" sz="1200">
                <a:solidFill>
                  <a:srgbClr val="000000"/>
                </a:solidFill>
                <a:latin typeface="Arial"/>
                <a:ea typeface="Arial"/>
                <a:cs typeface="Arial"/>
                <a:sym typeface="Arial"/>
              </a:rPr>
              <a:t>For the ease of feasibility, and usage, we have implemented 2 different views, for listing the folders and files within the current directory: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505700"/>
            <a:ext cx="28242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14" name="Google Shape;114;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1"/>
          <p:cNvPicPr preferRelativeResize="0"/>
          <p:nvPr/>
        </p:nvPicPr>
        <p:blipFill>
          <a:blip r:embed="rId3">
            <a:alphaModFix/>
          </a:blip>
          <a:stretch>
            <a:fillRect/>
          </a:stretch>
        </p:blipFill>
        <p:spPr>
          <a:xfrm>
            <a:off x="886200" y="1372550"/>
            <a:ext cx="6071026" cy="307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