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376" r:id="rId3"/>
    <p:sldId id="387" r:id="rId4"/>
    <p:sldId id="377" r:id="rId5"/>
    <p:sldId id="378" r:id="rId6"/>
    <p:sldId id="322" r:id="rId7"/>
    <p:sldId id="380" r:id="rId8"/>
    <p:sldId id="324" r:id="rId9"/>
    <p:sldId id="382" r:id="rId10"/>
    <p:sldId id="391" r:id="rId11"/>
    <p:sldId id="367" r:id="rId12"/>
    <p:sldId id="369" r:id="rId13"/>
    <p:sldId id="383" r:id="rId14"/>
    <p:sldId id="352" r:id="rId15"/>
    <p:sldId id="353" r:id="rId16"/>
    <p:sldId id="336" r:id="rId17"/>
    <p:sldId id="332" r:id="rId18"/>
    <p:sldId id="372" r:id="rId19"/>
    <p:sldId id="339" r:id="rId20"/>
    <p:sldId id="370" r:id="rId21"/>
    <p:sldId id="358" r:id="rId22"/>
    <p:sldId id="388" r:id="rId23"/>
    <p:sldId id="389" r:id="rId24"/>
    <p:sldId id="390" r:id="rId25"/>
    <p:sldId id="287" r:id="rId26"/>
    <p:sldId id="361" r:id="rId27"/>
    <p:sldId id="29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87"/>
            <p14:sldId id="377"/>
            <p14:sldId id="378"/>
            <p14:sldId id="322"/>
            <p14:sldId id="380"/>
            <p14:sldId id="324"/>
            <p14:sldId id="382"/>
            <p14:sldId id="391"/>
            <p14:sldId id="367"/>
            <p14:sldId id="369"/>
            <p14:sldId id="383"/>
          </p14:sldIdLst>
        </p14:section>
        <p14:section name="설계단계" id="{079FB007-4044-4E60-AD09-4E9512A5438F}">
          <p14:sldIdLst>
            <p14:sldId id="352"/>
            <p14:sldId id="353"/>
            <p14:sldId id="336"/>
            <p14:sldId id="332"/>
            <p14:sldId id="372"/>
            <p14:sldId id="339"/>
            <p14:sldId id="370"/>
            <p14:sldId id="358"/>
            <p14:sldId id="388"/>
            <p14:sldId id="389"/>
            <p14:sldId id="390"/>
            <p14:sldId id="287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6E6E6"/>
    <a:srgbClr val="FFFFFF"/>
    <a:srgbClr val="FFFBFB"/>
    <a:srgbClr val="3B5AA8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824" autoAdjust="0"/>
  </p:normalViewPr>
  <p:slideViewPr>
    <p:cSldViewPr>
      <p:cViewPr varScale="1">
        <p:scale>
          <a:sx n="106" d="100"/>
          <a:sy n="106" d="100"/>
        </p:scale>
        <p:origin x="1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6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0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4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AB4684-8D96-4AD7-B01C-D83ECD494A3A}"/>
              </a:ext>
            </a:extLst>
          </p:cNvPr>
          <p:cNvGrpSpPr/>
          <p:nvPr/>
        </p:nvGrpSpPr>
        <p:grpSpPr>
          <a:xfrm>
            <a:off x="683568" y="1233892"/>
            <a:ext cx="8136904" cy="4962885"/>
            <a:chOff x="182461" y="1096336"/>
            <a:chExt cx="4951895" cy="458585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E384A53-C3A8-4054-8472-87590AC138FD}"/>
                </a:ext>
              </a:extLst>
            </p:cNvPr>
            <p:cNvSpPr/>
            <p:nvPr/>
          </p:nvSpPr>
          <p:spPr>
            <a:xfrm>
              <a:off x="182461" y="1102629"/>
              <a:ext cx="287485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앱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031A3D-BC56-4F8B-A3CD-EA80FB1ADC2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9945" y="1191848"/>
              <a:ext cx="263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6A8172A-6F66-4403-9A07-4E11C9C3FAEE}"/>
                </a:ext>
              </a:extLst>
            </p:cNvPr>
            <p:cNvSpPr/>
            <p:nvPr/>
          </p:nvSpPr>
          <p:spPr>
            <a:xfrm>
              <a:off x="733425" y="109633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로그인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201A62D-35BE-4B21-B578-6108EA823456}"/>
                </a:ext>
              </a:extLst>
            </p:cNvPr>
            <p:cNvSpPr/>
            <p:nvPr/>
          </p:nvSpPr>
          <p:spPr>
            <a:xfrm>
              <a:off x="733425" y="137170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693A2CB-45A9-4DA8-A786-CD67B69ED01C}"/>
                </a:ext>
              </a:extLst>
            </p:cNvPr>
            <p:cNvSpPr/>
            <p:nvPr/>
          </p:nvSpPr>
          <p:spPr>
            <a:xfrm>
              <a:off x="685800" y="2128183"/>
              <a:ext cx="776284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ID </a:t>
              </a:r>
              <a:r>
                <a:rPr lang="ko-KR" altLang="en-US" sz="900"/>
                <a:t>찾기</a:t>
              </a:r>
              <a:endParaRPr lang="ko-KR" altLang="en-US" sz="9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94F293D-B1D7-431A-9A81-C0523DBDF86F}"/>
                </a:ext>
              </a:extLst>
            </p:cNvPr>
            <p:cNvSpPr/>
            <p:nvPr/>
          </p:nvSpPr>
          <p:spPr>
            <a:xfrm>
              <a:off x="685800" y="2354685"/>
              <a:ext cx="776284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Password</a:t>
              </a:r>
              <a:r>
                <a:rPr lang="ko-KR" altLang="en-US" sz="900"/>
                <a:t>찾기</a:t>
              </a:r>
              <a:endParaRPr lang="ko-KR" altLang="en-US" sz="9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F0EB2B-A71F-43D4-B29D-B438579891BA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1" y="1191106"/>
              <a:ext cx="0" cy="1252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DC570E0-FDBF-490B-AC31-E501F6F6C28F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0" y="2443904"/>
              <a:ext cx="12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9B13B99-A0B6-4A0E-BB00-6235DBC11F9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63650" y="1460929"/>
              <a:ext cx="169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9B10B5-068F-44E0-9DD7-007F1FCA993C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0" y="2217402"/>
              <a:ext cx="12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C0AF610-9C05-4CDF-B42C-1B409774D022}"/>
                </a:ext>
              </a:extLst>
            </p:cNvPr>
            <p:cNvCxnSpPr>
              <a:cxnSpLocks/>
              <a:stCxn id="16" idx="3"/>
              <a:endCxn id="53" idx="1"/>
            </p:cNvCxnSpPr>
            <p:nvPr/>
          </p:nvCxnSpPr>
          <p:spPr>
            <a:xfrm>
              <a:off x="1391833" y="1185556"/>
              <a:ext cx="537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9ED0775-33AA-4DB0-BF2A-27FD9F4CF2C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913" y="1191106"/>
              <a:ext cx="0" cy="328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C8E48C7-C8CA-47AE-8278-0B8B0448B8BA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502913" y="4483840"/>
              <a:ext cx="41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BB08D5D-3917-4D49-A406-C75DDAFF50D0}"/>
                </a:ext>
              </a:extLst>
            </p:cNvPr>
            <p:cNvSpPr/>
            <p:nvPr/>
          </p:nvSpPr>
          <p:spPr>
            <a:xfrm>
              <a:off x="1918982" y="333978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복습하기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3228FFE-94A6-4358-9686-07CEEF2E51C6}"/>
                </a:ext>
              </a:extLst>
            </p:cNvPr>
            <p:cNvSpPr/>
            <p:nvPr/>
          </p:nvSpPr>
          <p:spPr>
            <a:xfrm>
              <a:off x="2757182" y="109633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기사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51C8C8C-E8ED-4D04-A7A0-940284EA6D2B}"/>
                </a:ext>
              </a:extLst>
            </p:cNvPr>
            <p:cNvSpPr/>
            <p:nvPr/>
          </p:nvSpPr>
          <p:spPr>
            <a:xfrm>
              <a:off x="2757182" y="137170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문장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47A77D-7944-4406-A6EC-78EB4C807BB9}"/>
                </a:ext>
              </a:extLst>
            </p:cNvPr>
            <p:cNvSpPr/>
            <p:nvPr/>
          </p:nvSpPr>
          <p:spPr>
            <a:xfrm>
              <a:off x="2757182" y="1647082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문제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A84E2B7-C933-400D-9858-FC4C7AAFBB94}"/>
                </a:ext>
              </a:extLst>
            </p:cNvPr>
            <p:cNvSpPr/>
            <p:nvPr/>
          </p:nvSpPr>
          <p:spPr>
            <a:xfrm>
              <a:off x="2757182" y="1922455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발음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BBEFD52-73CF-4D75-AEBA-DE60A9A6B63D}"/>
                </a:ext>
              </a:extLst>
            </p:cNvPr>
            <p:cNvSpPr/>
            <p:nvPr/>
          </p:nvSpPr>
          <p:spPr>
            <a:xfrm>
              <a:off x="1918982" y="236749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단어장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BF69ACC-9DF2-436E-BC18-85A32C3BDBBE}"/>
                </a:ext>
              </a:extLst>
            </p:cNvPr>
            <p:cNvSpPr/>
            <p:nvPr/>
          </p:nvSpPr>
          <p:spPr>
            <a:xfrm>
              <a:off x="2757182" y="236749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모든 단어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5A0A81B-596E-4943-94A0-5D659C3922E4}"/>
                </a:ext>
              </a:extLst>
            </p:cNvPr>
            <p:cNvSpPr/>
            <p:nvPr/>
          </p:nvSpPr>
          <p:spPr>
            <a:xfrm>
              <a:off x="2757182" y="264287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틀린 단어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3A38AEB-44B9-4D4B-948F-7906A9552E64}"/>
                </a:ext>
              </a:extLst>
            </p:cNvPr>
            <p:cNvSpPr/>
            <p:nvPr/>
          </p:nvSpPr>
          <p:spPr>
            <a:xfrm>
              <a:off x="2757182" y="292015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즐겨찾기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1EDD4BB-4B8B-4538-AD80-88D8E8E153EF}"/>
                </a:ext>
              </a:extLst>
            </p:cNvPr>
            <p:cNvSpPr/>
            <p:nvPr/>
          </p:nvSpPr>
          <p:spPr>
            <a:xfrm>
              <a:off x="2757181" y="333978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날짜 별</a:t>
              </a:r>
              <a:br>
                <a:rPr lang="en-US" altLang="ko-KR" sz="700" dirty="0"/>
              </a:br>
              <a:r>
                <a:rPr lang="ko-KR" altLang="en-US" sz="700" dirty="0"/>
                <a:t>뉴스 선택창</a:t>
              </a:r>
              <a:endParaRPr lang="en-US" altLang="ko-KR" sz="7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20B5E53-48C9-43CA-94F6-B4A5DBE67EE5}"/>
                </a:ext>
              </a:extLst>
            </p:cNvPr>
            <p:cNvSpPr/>
            <p:nvPr/>
          </p:nvSpPr>
          <p:spPr>
            <a:xfrm>
              <a:off x="3637749" y="1922455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결과 화면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916DC85-A93C-44F9-8F6C-E5EB99AFD582}"/>
                </a:ext>
              </a:extLst>
            </p:cNvPr>
            <p:cNvSpPr/>
            <p:nvPr/>
          </p:nvSpPr>
          <p:spPr>
            <a:xfrm>
              <a:off x="2757181" y="439462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회원정보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수정</a:t>
              </a:r>
              <a:endParaRPr lang="en-US" altLang="ko-KR" sz="9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B94B4F9-9F7F-4D01-853A-8E0165CB7779}"/>
                </a:ext>
              </a:extLst>
            </p:cNvPr>
            <p:cNvSpPr/>
            <p:nvPr/>
          </p:nvSpPr>
          <p:spPr>
            <a:xfrm>
              <a:off x="2757181" y="467190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환경설정</a:t>
              </a:r>
              <a:endParaRPr lang="en-US" altLang="ko-KR" sz="9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A3D7A1E-2F7B-4F75-9F82-B800E323D65C}"/>
                </a:ext>
              </a:extLst>
            </p:cNvPr>
            <p:cNvSpPr/>
            <p:nvPr/>
          </p:nvSpPr>
          <p:spPr>
            <a:xfrm>
              <a:off x="2757181" y="4949185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튜토리얼</a:t>
              </a:r>
              <a:endParaRPr lang="en-US" altLang="ko-KR" sz="900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36D02D4-0F79-47F7-B3ED-439360AA4004}"/>
                </a:ext>
              </a:extLst>
            </p:cNvPr>
            <p:cNvSpPr/>
            <p:nvPr/>
          </p:nvSpPr>
          <p:spPr>
            <a:xfrm>
              <a:off x="2757181" y="522646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앱 소개</a:t>
              </a:r>
              <a:endParaRPr lang="en-US" altLang="ko-KR" sz="900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60A10A5-5DDB-4712-8218-4335D4395ECB}"/>
                </a:ext>
              </a:extLst>
            </p:cNvPr>
            <p:cNvSpPr/>
            <p:nvPr/>
          </p:nvSpPr>
          <p:spPr>
            <a:xfrm>
              <a:off x="2757181" y="550375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 탈퇴</a:t>
              </a:r>
              <a:endParaRPr lang="en-US" altLang="ko-KR" sz="9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8AA5852-040D-4D64-A172-105F34CA9764}"/>
                </a:ext>
              </a:extLst>
            </p:cNvPr>
            <p:cNvSpPr/>
            <p:nvPr/>
          </p:nvSpPr>
          <p:spPr>
            <a:xfrm>
              <a:off x="1918982" y="439462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설정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FC8FF85-EA01-46F1-8777-58D4177BA112}"/>
                </a:ext>
              </a:extLst>
            </p:cNvPr>
            <p:cNvSpPr/>
            <p:nvPr/>
          </p:nvSpPr>
          <p:spPr>
            <a:xfrm>
              <a:off x="1929000" y="109633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학습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470C2D2-2E48-44C1-ACEA-3D20F52E6D65}"/>
                </a:ext>
              </a:extLst>
            </p:cNvPr>
            <p:cNvCxnSpPr>
              <a:cxnSpLocks/>
              <a:stCxn id="53" idx="3"/>
              <a:endCxn id="36" idx="1"/>
            </p:cNvCxnSpPr>
            <p:nvPr/>
          </p:nvCxnSpPr>
          <p:spPr>
            <a:xfrm>
              <a:off x="2587408" y="1185556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FE394F9-9DD9-4FBD-A7CD-1D608B34FF3E}"/>
                </a:ext>
              </a:extLst>
            </p:cNvPr>
            <p:cNvCxnSpPr>
              <a:cxnSpLocks/>
            </p:cNvCxnSpPr>
            <p:nvPr/>
          </p:nvCxnSpPr>
          <p:spPr>
            <a:xfrm>
              <a:off x="2587408" y="2443904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ABA887E-370A-401F-9DBB-47730B2F6451}"/>
                </a:ext>
              </a:extLst>
            </p:cNvPr>
            <p:cNvCxnSpPr>
              <a:cxnSpLocks/>
            </p:cNvCxnSpPr>
            <p:nvPr/>
          </p:nvCxnSpPr>
          <p:spPr>
            <a:xfrm>
              <a:off x="2667701" y="2443905"/>
              <a:ext cx="0" cy="553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50F8341-8D5D-4336-8600-6EE56964C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2719277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3029E3E-B431-464F-9303-5C104DEDC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2997884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8BD140E-8571-4BCA-8372-618A280FC753}"/>
                </a:ext>
              </a:extLst>
            </p:cNvPr>
            <p:cNvCxnSpPr>
              <a:cxnSpLocks/>
            </p:cNvCxnSpPr>
            <p:nvPr/>
          </p:nvCxnSpPr>
          <p:spPr>
            <a:xfrm>
              <a:off x="2587408" y="3427626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4B672A4-ADAD-4C07-8D0F-096FED26D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87408" y="4480838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95394E3-00C4-4EAC-B8A6-A98C8E983D33}"/>
                </a:ext>
              </a:extLst>
            </p:cNvPr>
            <p:cNvCxnSpPr>
              <a:cxnSpLocks/>
            </p:cNvCxnSpPr>
            <p:nvPr/>
          </p:nvCxnSpPr>
          <p:spPr>
            <a:xfrm>
              <a:off x="2667701" y="4480838"/>
              <a:ext cx="0" cy="1110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54F174-B63D-4D2A-AA2C-E9C846865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4756211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3E51B66-0CD3-4F53-ACB8-A9F838C469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5034817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DE0CAEC-CAB4-4435-99B7-5612F866B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5312512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1D90FF-E521-491B-BB18-CA7346E5B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699" y="5591118"/>
              <a:ext cx="89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55C6307-C726-4F4F-9B72-0FF4A3689148}"/>
                </a:ext>
              </a:extLst>
            </p:cNvPr>
            <p:cNvCxnSpPr>
              <a:cxnSpLocks/>
              <a:stCxn id="41" idx="3"/>
              <a:endCxn id="68" idx="1"/>
            </p:cNvCxnSpPr>
            <p:nvPr/>
          </p:nvCxnSpPr>
          <p:spPr>
            <a:xfrm>
              <a:off x="3415590" y="2456717"/>
              <a:ext cx="220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922B48F-79E8-4E86-834E-D5F6688184D0}"/>
                </a:ext>
              </a:extLst>
            </p:cNvPr>
            <p:cNvCxnSpPr>
              <a:cxnSpLocks/>
              <a:stCxn id="69" idx="1"/>
              <a:endCxn id="42" idx="3"/>
            </p:cNvCxnSpPr>
            <p:nvPr/>
          </p:nvCxnSpPr>
          <p:spPr>
            <a:xfrm flipH="1">
              <a:off x="3415590" y="2732090"/>
              <a:ext cx="220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127E4FA-FFEF-4531-88CD-289EC10CD86B}"/>
                </a:ext>
              </a:extLst>
            </p:cNvPr>
            <p:cNvSpPr/>
            <p:nvPr/>
          </p:nvSpPr>
          <p:spPr>
            <a:xfrm>
              <a:off x="3636233" y="2367498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단어카드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학습 페이지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F9E963A-32BA-41DF-8374-B1D7885927CE}"/>
                </a:ext>
              </a:extLst>
            </p:cNvPr>
            <p:cNvSpPr/>
            <p:nvPr/>
          </p:nvSpPr>
          <p:spPr>
            <a:xfrm>
              <a:off x="3636233" y="2642871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단어카드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학습 페이지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CAE70C3-EFE1-4B65-8D00-4520EDD3462D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3086386" y="1274775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2570005-341A-4DB2-A641-6130F595F593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86" y="1550148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25A12D-5E03-4DBF-9543-FA391640014A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86" y="1825521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2354B532-5C28-4BFB-868D-498D1C3A3F2A}"/>
                </a:ext>
              </a:extLst>
            </p:cNvPr>
            <p:cNvCxnSpPr>
              <a:cxnSpLocks/>
              <a:stCxn id="39" idx="3"/>
              <a:endCxn id="45" idx="1"/>
            </p:cNvCxnSpPr>
            <p:nvPr/>
          </p:nvCxnSpPr>
          <p:spPr>
            <a:xfrm>
              <a:off x="3415590" y="2011675"/>
              <a:ext cx="222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0F0EE59-09CE-46BB-8B48-02A869E07B13}"/>
                </a:ext>
              </a:extLst>
            </p:cNvPr>
            <p:cNvSpPr/>
            <p:nvPr/>
          </p:nvSpPr>
          <p:spPr>
            <a:xfrm>
              <a:off x="3636233" y="292015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즐겨찾기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4B423-F371-4B54-BDDA-897B58641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5590" y="3009373"/>
              <a:ext cx="220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BE9F17-8443-49EB-83EE-7ED3F3E034E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1502913" y="2456717"/>
              <a:ext cx="41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B7E3D24-1396-4F20-B86C-E46D07081925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1502913" y="3429000"/>
              <a:ext cx="41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6C69AD7-A718-4BE4-978E-4FA9A717988E}"/>
                </a:ext>
              </a:extLst>
            </p:cNvPr>
            <p:cNvSpPr/>
            <p:nvPr/>
          </p:nvSpPr>
          <p:spPr>
            <a:xfrm>
              <a:off x="3595380" y="3337560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기사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EB16604-8443-4EC8-893A-6E4C131E76E1}"/>
                </a:ext>
              </a:extLst>
            </p:cNvPr>
            <p:cNvSpPr/>
            <p:nvPr/>
          </p:nvSpPr>
          <p:spPr>
            <a:xfrm>
              <a:off x="3595380" y="3612933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문장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BCC7E657-331E-4D63-B749-1D88DF596EBB}"/>
                </a:ext>
              </a:extLst>
            </p:cNvPr>
            <p:cNvSpPr/>
            <p:nvPr/>
          </p:nvSpPr>
          <p:spPr>
            <a:xfrm>
              <a:off x="3595380" y="3888306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문제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5273C83-7163-4CDE-A670-A1E345C1EDA1}"/>
                </a:ext>
              </a:extLst>
            </p:cNvPr>
            <p:cNvSpPr/>
            <p:nvPr/>
          </p:nvSpPr>
          <p:spPr>
            <a:xfrm>
              <a:off x="3595380" y="416367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오늘의 발음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035714C-8386-4DF5-B008-1F5573490A3C}"/>
                </a:ext>
              </a:extLst>
            </p:cNvPr>
            <p:cNvSpPr/>
            <p:nvPr/>
          </p:nvSpPr>
          <p:spPr>
            <a:xfrm>
              <a:off x="4475948" y="4163679"/>
              <a:ext cx="658408" cy="178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결과 화면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11DC6BE-D9ED-4E69-9FD3-42C4C35F5159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3425607" y="3426779"/>
              <a:ext cx="169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EB1EFDB-F50C-4436-8F8C-8FCE8FEEE9CA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>
              <a:off x="3924584" y="3515998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EDEEAA3D-BDA5-4582-9685-7478E319F89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584" y="3791371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12ACF03-A726-459E-95AF-D3157DDA94C5}"/>
                </a:ext>
              </a:extLst>
            </p:cNvPr>
            <p:cNvCxnSpPr>
              <a:cxnSpLocks/>
            </p:cNvCxnSpPr>
            <p:nvPr/>
          </p:nvCxnSpPr>
          <p:spPr>
            <a:xfrm>
              <a:off x="3924584" y="4066744"/>
              <a:ext cx="0" cy="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527D320-28FE-4D38-89F8-ABD92CE4F9DA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4253788" y="4252898"/>
              <a:ext cx="222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C573A-5145-4D35-828E-6B5757B3243F}"/>
              </a:ext>
            </a:extLst>
          </p:cNvPr>
          <p:cNvSpPr txBox="1"/>
          <p:nvPr/>
        </p:nvSpPr>
        <p:spPr>
          <a:xfrm>
            <a:off x="424356" y="1340768"/>
            <a:ext cx="34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화면설계서 첨부</a:t>
            </a:r>
          </a:p>
        </p:txBody>
      </p:sp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논리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BA1118-533A-4CCA-8806-70D17561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96752"/>
            <a:ext cx="6768752" cy="50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물리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7F1B59-F9E6-4FAA-810B-D2C4BBB39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40827"/>
            <a:ext cx="8496944" cy="52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3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</p:cNvCxnSpPr>
          <p:nvPr/>
        </p:nvCxnSpPr>
        <p:spPr>
          <a:xfrm flipV="1">
            <a:off x="2907093" y="3212976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20  .   .   .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57E90A-E715-445E-8256-BCD2CCF3E6FF}"/>
              </a:ext>
            </a:extLst>
          </p:cNvPr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4" y="1280714"/>
            <a:ext cx="8461078" cy="49160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BF7F64-90F4-465F-80B2-960F87CA835B}"/>
              </a:ext>
            </a:extLst>
          </p:cNvPr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image7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641010" y="1547495"/>
            <a:ext cx="3454152" cy="4257769"/>
          </a:xfrm>
          <a:prstGeom prst="rect">
            <a:avLst/>
          </a:prstGeom>
          <a:noFill/>
        </p:spPr>
      </p:pic>
      <p:pic>
        <p:nvPicPr>
          <p:cNvPr id="27" name="image8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4668678" y="1601625"/>
            <a:ext cx="4007778" cy="3915607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AFEB0-6140-49BA-A9BC-1C06DDC1C217}"/>
              </a:ext>
            </a:extLst>
          </p:cNvPr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필요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image9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268789" y="4420042"/>
            <a:ext cx="4303212" cy="1673254"/>
          </a:xfrm>
          <a:prstGeom prst="rect">
            <a:avLst/>
          </a:prstGeom>
          <a:noFill/>
        </p:spPr>
      </p:pic>
      <p:pic>
        <p:nvPicPr>
          <p:cNvPr id="23" name="image12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4617706" y="4447381"/>
            <a:ext cx="4130757" cy="1645915"/>
          </a:xfrm>
          <a:prstGeom prst="rect">
            <a:avLst/>
          </a:prstGeom>
          <a:noFill/>
        </p:spPr>
      </p:pic>
      <p:pic>
        <p:nvPicPr>
          <p:cNvPr id="24" name="image10.png" title="이미지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353509" y="1541283"/>
            <a:ext cx="8322947" cy="2319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FBD3CE-46AB-45E0-9DB8-541061A73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5901" r="6800" b="5901"/>
          <a:stretch/>
        </p:blipFill>
        <p:spPr>
          <a:xfrm>
            <a:off x="2339752" y="1090810"/>
            <a:ext cx="4608512" cy="5208579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123A5F-C0EE-4F3E-A0F9-FD1BCF70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4018"/>
              </p:ext>
            </p:extLst>
          </p:nvPr>
        </p:nvGraphicFramePr>
        <p:xfrm>
          <a:off x="424356" y="1196751"/>
          <a:ext cx="8180092" cy="515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105">
                  <a:extLst>
                    <a:ext uri="{9D8B030D-6E8A-4147-A177-3AD203B41FA5}">
                      <a16:colId xmlns:a16="http://schemas.microsoft.com/office/drawing/2014/main" val="4095656742"/>
                    </a:ext>
                  </a:extLst>
                </a:gridCol>
                <a:gridCol w="2136592">
                  <a:extLst>
                    <a:ext uri="{9D8B030D-6E8A-4147-A177-3AD203B41FA5}">
                      <a16:colId xmlns:a16="http://schemas.microsoft.com/office/drawing/2014/main" val="2823490967"/>
                    </a:ext>
                  </a:extLst>
                </a:gridCol>
                <a:gridCol w="4110395">
                  <a:extLst>
                    <a:ext uri="{9D8B030D-6E8A-4147-A177-3AD203B41FA5}">
                      <a16:colId xmlns:a16="http://schemas.microsoft.com/office/drawing/2014/main" val="12589639"/>
                    </a:ext>
                  </a:extLst>
                </a:gridCol>
              </a:tblGrid>
              <a:tr h="1288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 분류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 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 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924673860"/>
                  </a:ext>
                </a:extLst>
              </a:tr>
              <a:tr h="12880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시작화면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42494041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튜토리얼 영상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325256902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로그인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968135888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로그인 오류 시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4086674991"/>
                  </a:ext>
                </a:extLst>
              </a:tr>
              <a:tr h="1288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MEM_REG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MEM_REG_000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시작 대기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037528802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MEM_REG_001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회원가입 내용기입 오류화면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727088922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MEM_REG_002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회원가입 완료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732378427"/>
                  </a:ext>
                </a:extLst>
              </a:tr>
              <a:tr h="12880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ID</a:t>
                      </a:r>
                      <a:r>
                        <a:rPr lang="ko-KR" altLang="en-US" sz="600" u="none" strike="noStrike">
                          <a:effectLst/>
                        </a:rPr>
                        <a:t>찾기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797408585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ID</a:t>
                      </a:r>
                      <a:r>
                        <a:rPr lang="ko-KR" altLang="en-US" sz="600" u="none" strike="noStrike">
                          <a:effectLst/>
                        </a:rPr>
                        <a:t>찾기 인증코드 오류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545687018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ID</a:t>
                      </a:r>
                      <a:r>
                        <a:rPr lang="ko-KR" altLang="en-US" sz="600" u="none" strike="noStrike">
                          <a:effectLst/>
                        </a:rPr>
                        <a:t>찾기 완료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874741350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비밀번호 찾기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632988830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비밀번호 재설정 인증코드 오류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010420090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비밀번호 재설정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4230577956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비밀번호 내용 기입 완료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764576484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비밀번호 내용 기입 오류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510793986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MEM_FND_008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비밀번호 재설정 완료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887632576"/>
                  </a:ext>
                </a:extLst>
              </a:tr>
              <a:tr h="12880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학습 뉴스 선택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118971287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메뉴 네비게이션 창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805554907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기사 학습화면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033112338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문장 학습화면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67536097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문제 학습화면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436398613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문제 정답화면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333093404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문제 오답화면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934858636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발음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185584758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발음 녹음 준비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193740019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발음 녹음 중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91516377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발음 녹음 완료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092273026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발음 학습 완료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816749079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NEWS_STUDY_012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오늘의 발음 결과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835246525"/>
                  </a:ext>
                </a:extLst>
              </a:tr>
              <a:tr h="12880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단어장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807395329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전체 메뉴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4145970125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설정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700871945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설정 화면 </a:t>
                      </a:r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805330897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852962848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화면 </a:t>
                      </a:r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351828747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화면 </a:t>
                      </a:r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3157370631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화면 </a:t>
                      </a:r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4144260582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단어 학습 화면 </a:t>
                      </a:r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217368084"/>
                  </a:ext>
                </a:extLst>
              </a:tr>
              <a:tr h="128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WORDS_009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단어 학습 결과 화면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/>
                </a:tc>
                <a:extLst>
                  <a:ext uri="{0D108BD9-81ED-4DB2-BD59-A6C34878D82A}">
                    <a16:rowId xmlns:a16="http://schemas.microsoft.com/office/drawing/2014/main" val="206049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34119"/>
              </p:ext>
            </p:extLst>
          </p:nvPr>
        </p:nvGraphicFramePr>
        <p:xfrm>
          <a:off x="1331640" y="1338283"/>
          <a:ext cx="4218705" cy="48324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엔티티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선배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선배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A3E94-D0B9-4612-AF68-A496FF13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4" y="1124744"/>
            <a:ext cx="4403944" cy="5195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88DECA-C4B4-408B-BDFB-B594345F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108615"/>
            <a:ext cx="4187920" cy="5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10677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크롤링으로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추출한 뉴스기사 안의 유용한 표현이나 단어를 사용자에게 문제 형태로 제공하기 위한 개발코드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027" name="_x444399120">
            <a:extLst>
              <a:ext uri="{FF2B5EF4-FFF2-40B4-BE49-F238E27FC236}">
                <a16:creationId xmlns:a16="http://schemas.microsoft.com/office/drawing/2014/main" id="{2171E554-9B20-456E-9569-120C2711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93" y="1620906"/>
            <a:ext cx="5232519" cy="46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1551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사용자들의 문제 정답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오답을 분석하여 사용자에게 맞춤형 학습 컨텐츠 제공하기 위한 개발코드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3" name="_x444393000">
            <a:extLst>
              <a:ext uri="{FF2B5EF4-FFF2-40B4-BE49-F238E27FC236}">
                <a16:creationId xmlns:a16="http://schemas.microsoft.com/office/drawing/2014/main" id="{FDB825BA-4C1E-44E2-A17D-9A4F193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16"/>
            <a:ext cx="5112568" cy="47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3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99891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녹음한 음성의 음정 및 강세를 원어민 음성과 비교로 분석하여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교정 방향을 제시하기 위한 개발코드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4" name="_x444381696">
            <a:extLst>
              <a:ext uri="{FF2B5EF4-FFF2-40B4-BE49-F238E27FC236}">
                <a16:creationId xmlns:a16="http://schemas.microsoft.com/office/drawing/2014/main" id="{C8E816FA-79F0-4D45-AB6B-6653E458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54" y="1546843"/>
            <a:ext cx="4830410" cy="47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1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069C94-CFF5-46AE-B09E-66F8B37E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11762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E52F30-FA59-4E87-96E8-EE41AA2A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06233"/>
              </p:ext>
            </p:extLst>
          </p:nvPr>
        </p:nvGraphicFramePr>
        <p:xfrm>
          <a:off x="107504" y="113240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녹음한 음성의 음정 및 강세를 원어민 음성과 비교로 분석하여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교정 방향을 제시하기 위한 개발코드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3" name="_x444379248">
            <a:extLst>
              <a:ext uri="{FF2B5EF4-FFF2-40B4-BE49-F238E27FC236}">
                <a16:creationId xmlns:a16="http://schemas.microsoft.com/office/drawing/2014/main" id="{BF841FAF-CEAB-4362-A649-3672DF12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21908"/>
            <a:ext cx="4536504" cy="48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58CD46E-3387-4A44-B2BB-563E3F4F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7038"/>
              </p:ext>
            </p:extLst>
          </p:nvPr>
        </p:nvGraphicFramePr>
        <p:xfrm>
          <a:off x="424356" y="1355125"/>
          <a:ext cx="8396116" cy="481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22">
                  <a:extLst>
                    <a:ext uri="{9D8B030D-6E8A-4147-A177-3AD203B41FA5}">
                      <a16:colId xmlns:a16="http://schemas.microsoft.com/office/drawing/2014/main" val="4105246154"/>
                    </a:ext>
                  </a:extLst>
                </a:gridCol>
                <a:gridCol w="911585">
                  <a:extLst>
                    <a:ext uri="{9D8B030D-6E8A-4147-A177-3AD203B41FA5}">
                      <a16:colId xmlns:a16="http://schemas.microsoft.com/office/drawing/2014/main" val="2899845055"/>
                    </a:ext>
                  </a:extLst>
                </a:gridCol>
                <a:gridCol w="2468647">
                  <a:extLst>
                    <a:ext uri="{9D8B030D-6E8A-4147-A177-3AD203B41FA5}">
                      <a16:colId xmlns:a16="http://schemas.microsoft.com/office/drawing/2014/main" val="4024060544"/>
                    </a:ext>
                  </a:extLst>
                </a:gridCol>
                <a:gridCol w="4225362">
                  <a:extLst>
                    <a:ext uri="{9D8B030D-6E8A-4147-A177-3AD203B41FA5}">
                      <a16:colId xmlns:a16="http://schemas.microsoft.com/office/drawing/2014/main" val="3794824678"/>
                    </a:ext>
                  </a:extLst>
                </a:gridCol>
              </a:tblGrid>
              <a:tr h="566788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구분</a:t>
                      </a:r>
                      <a:endParaRPr lang="ko-Kore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적용내역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6370"/>
                  </a:ext>
                </a:extLst>
              </a:tr>
              <a:tr h="410974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S/W</a:t>
                      </a:r>
                    </a:p>
                    <a:p>
                      <a:pPr algn="ctr"/>
                      <a:r>
                        <a:rPr lang="ko-Kore-KR" altLang="en-US" sz="1500" dirty="0"/>
                        <a:t>개발</a:t>
                      </a:r>
                      <a:endParaRPr lang="en-US" altLang="ko-Kore-KR" sz="1500" dirty="0"/>
                    </a:p>
                    <a:p>
                      <a:pPr algn="ctr"/>
                      <a:r>
                        <a:rPr lang="ko-Kore-KR" altLang="en-US" sz="1500" dirty="0"/>
                        <a:t>환경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500" dirty="0"/>
                        <a:t>웹</a:t>
                      </a:r>
                      <a:r>
                        <a:rPr lang="ko-KR" altLang="en-US" sz="1500" dirty="0"/>
                        <a:t> 개발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Spring Framework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동적인 웹사이트를 개발하기 위해 사용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94243"/>
                  </a:ext>
                </a:extLst>
              </a:tr>
              <a:tr h="46786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Python Flask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웹 프레임워크로</a:t>
                      </a:r>
                      <a:r>
                        <a:rPr lang="en-US" altLang="ko-KR" sz="1500" dirty="0"/>
                        <a:t> API</a:t>
                      </a:r>
                      <a:r>
                        <a:rPr lang="ko-KR" altLang="en-US" sz="1500" dirty="0"/>
                        <a:t> 서버를 만들기 위해 사용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777173"/>
                  </a:ext>
                </a:extLst>
              </a:tr>
              <a:tr h="57585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My</a:t>
                      </a:r>
                      <a:r>
                        <a:rPr lang="en-US" altLang="ko-KR" sz="1500" dirty="0"/>
                        <a:t>-</a:t>
                      </a:r>
                      <a:r>
                        <a:rPr lang="en-US" altLang="ko-Kore-KR" sz="1500" dirty="0" err="1"/>
                        <a:t>Batis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 err="1"/>
                        <a:t>에너테이션을</a:t>
                      </a:r>
                      <a:r>
                        <a:rPr lang="ko-KR" altLang="en-US" sz="1500" dirty="0"/>
                        <a:t> 사용하여 저장 프로시저나 </a:t>
                      </a:r>
                      <a:r>
                        <a:rPr lang="en" altLang="ko-Kore-KR" sz="1500" dirty="0"/>
                        <a:t>SQL</a:t>
                      </a:r>
                      <a:r>
                        <a:rPr lang="ko-KR" altLang="en-US" sz="1500" dirty="0"/>
                        <a:t>문으로 객체들을 연결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605907"/>
                  </a:ext>
                </a:extLst>
              </a:tr>
              <a:tr h="5758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GitLab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구성원</a:t>
                      </a:r>
                      <a:r>
                        <a:rPr lang="ko-KR" altLang="en-US" sz="1500" dirty="0"/>
                        <a:t> 간 협업 효율 향상 및 프로젝트 형상 관리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67372"/>
                  </a:ext>
                </a:extLst>
              </a:tr>
              <a:tr h="4109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500" dirty="0"/>
                        <a:t>기능</a:t>
                      </a:r>
                      <a:r>
                        <a:rPr lang="ko-KR" altLang="en-US" sz="1500" dirty="0"/>
                        <a:t> 개발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ETRI Open API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언어분석</a:t>
                      </a:r>
                      <a:r>
                        <a:rPr lang="ko-KR" altLang="en-US" sz="1500" dirty="0"/>
                        <a:t> 기술로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발음 평가 기능을 제공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688935"/>
                  </a:ext>
                </a:extLst>
              </a:tr>
              <a:tr h="4678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Google Cloud Speech API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음성</a:t>
                      </a:r>
                      <a:r>
                        <a:rPr lang="ko-KR" altLang="en-US" sz="1500" dirty="0"/>
                        <a:t> 인식을 인식하기 위해 사용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702645"/>
                  </a:ext>
                </a:extLst>
              </a:tr>
              <a:tr h="58710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dirty="0"/>
                        <a:t>서버</a:t>
                      </a:r>
                      <a:r>
                        <a:rPr lang="ko-KR" altLang="en-US" sz="1500" dirty="0"/>
                        <a:t> 개발</a:t>
                      </a:r>
                      <a:endParaRPr lang="ko-Kore-KR" altLang="en-US" sz="1500" dirty="0"/>
                    </a:p>
                    <a:p>
                      <a:pPr algn="ctr"/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MySQL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뉴스 기사 데이터 및 사용자의 학습 데이터를 저장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관리하는 데이터베이스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34767"/>
                  </a:ext>
                </a:extLst>
              </a:tr>
              <a:tr h="4109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Amazon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ore-KR" sz="1500" dirty="0"/>
                        <a:t>Web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ore-KR" sz="1500" dirty="0"/>
                        <a:t>Services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컴퓨팅 </a:t>
                      </a:r>
                      <a:r>
                        <a:rPr lang="ko-KR" altLang="en-US" sz="1500" dirty="0" err="1"/>
                        <a:t>클라우드</a:t>
                      </a:r>
                      <a:r>
                        <a:rPr lang="ko-KR" altLang="en-US" sz="1500" dirty="0"/>
                        <a:t> 시스템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182981"/>
                  </a:ext>
                </a:extLst>
              </a:tr>
              <a:tr h="3359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/>
                        <a:t>APACHE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HTTP</a:t>
                      </a:r>
                      <a:r>
                        <a:rPr lang="ko-KR" altLang="en-US" sz="1500" dirty="0"/>
                        <a:t> 웹서버</a:t>
                      </a:r>
                      <a:endParaRPr lang="ko-Kore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5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6" y="1884038"/>
            <a:ext cx="3501585" cy="26973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77970D-46D4-4605-A0FE-59750E6FB0B6}"/>
              </a:ext>
            </a:extLst>
          </p:cNvPr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002570" y="6369435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1248D-6481-4942-AC08-5F4C63972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3628"/>
            <a:ext cx="9144000" cy="48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B208AEA-FC85-40CD-A0CA-DA1F306C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6" y="1017867"/>
            <a:ext cx="8699488" cy="54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0D5D5C1-5818-40FC-838E-2173DFC82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9567"/>
              </p:ext>
            </p:extLst>
          </p:nvPr>
        </p:nvGraphicFramePr>
        <p:xfrm>
          <a:off x="355488" y="1812454"/>
          <a:ext cx="8508171" cy="431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192">
                  <a:extLst>
                    <a:ext uri="{9D8B030D-6E8A-4147-A177-3AD203B41FA5}">
                      <a16:colId xmlns:a16="http://schemas.microsoft.com/office/drawing/2014/main" val="386654664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552751478"/>
                    </a:ext>
                  </a:extLst>
                </a:gridCol>
                <a:gridCol w="3643587">
                  <a:extLst>
                    <a:ext uri="{9D8B030D-6E8A-4147-A177-3AD203B41FA5}">
                      <a16:colId xmlns:a16="http://schemas.microsoft.com/office/drawing/2014/main" val="4225636316"/>
                    </a:ext>
                  </a:extLst>
                </a:gridCol>
              </a:tblGrid>
              <a:tr h="613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측정지표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기존 영어학습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애플리케이션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스캔뉴스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본 프로젝트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애플리케이션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(THE)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85148"/>
                  </a:ext>
                </a:extLst>
              </a:tr>
              <a:tr h="1144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편리성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스토어에서 앱을 다운받아서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/>
                        <a:t>반응형 </a:t>
                      </a:r>
                      <a:r>
                        <a:rPr lang="ko-KR" altLang="en-US" sz="1500" dirty="0"/>
                        <a:t>웹을 통해 웹사이트로 연결하여 사용가능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앱을 다운받아서 사용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59512"/>
                  </a:ext>
                </a:extLst>
              </a:tr>
              <a:tr h="1299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뉴스안의 단어를 검색하면서 영어뉴스 읽기 학습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영어문장을 녹음하는 기능만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매일 뉴스안에서 자동으로 생성되는 문제를 통해 학습</a:t>
                      </a:r>
                      <a:endParaRPr lang="en-US" altLang="ko-KR" sz="15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원어민 발음과 음정 및 강세를 비교 분석을 통해 파장으로 직접 보여주어 교정 방향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74658"/>
                  </a:ext>
                </a:extLst>
              </a:tr>
              <a:tr h="1144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카테고리별로 뉴스를 선택하여 학습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중요한 문장 및 자주 쓰이는 문장의 구분이 없음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무료로 제공함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신문사별로 선택하여 학습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매일 영어뉴스의 중요한문장 및 표현을 가져와 자동으로 문제를 생성하기때문에 관리 비용이 줄일 수 있음</a:t>
                      </a:r>
                      <a:endParaRPr lang="en-US" altLang="ko-KR" sz="15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/>
                        <a:t>무료로 제공함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88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CAB47D-7F59-4696-9E0A-C0B66FA6C63D}"/>
              </a:ext>
            </a:extLst>
          </p:cNvPr>
          <p:cNvSpPr txBox="1"/>
          <p:nvPr/>
        </p:nvSpPr>
        <p:spPr>
          <a:xfrm>
            <a:off x="332703" y="1481273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• </a:t>
            </a:r>
            <a:r>
              <a:rPr lang="ko-KR" altLang="en-US" b="1" dirty="0"/>
              <a:t>기존 제품과의 비교 </a:t>
            </a:r>
          </a:p>
        </p:txBody>
      </p:sp>
    </p:spTree>
    <p:extLst>
      <p:ext uri="{BB962C8B-B14F-4D97-AF65-F5344CB8AC3E}">
        <p14:creationId xmlns:p14="http://schemas.microsoft.com/office/powerpoint/2010/main" val="408821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2A8861B-8C2F-4727-A0E3-C9E075A1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49831"/>
              </p:ext>
            </p:extLst>
          </p:nvPr>
        </p:nvGraphicFramePr>
        <p:xfrm>
          <a:off x="827584" y="1711410"/>
          <a:ext cx="7546586" cy="459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73">
                  <a:extLst>
                    <a:ext uri="{9D8B030D-6E8A-4147-A177-3AD203B41FA5}">
                      <a16:colId xmlns:a16="http://schemas.microsoft.com/office/drawing/2014/main" val="4048632111"/>
                    </a:ext>
                  </a:extLst>
                </a:gridCol>
                <a:gridCol w="1805783">
                  <a:extLst>
                    <a:ext uri="{9D8B030D-6E8A-4147-A177-3AD203B41FA5}">
                      <a16:colId xmlns:a16="http://schemas.microsoft.com/office/drawing/2014/main" val="3832945877"/>
                    </a:ext>
                  </a:extLst>
                </a:gridCol>
                <a:gridCol w="4932830">
                  <a:extLst>
                    <a:ext uri="{9D8B030D-6E8A-4147-A177-3AD203B41FA5}">
                      <a16:colId xmlns:a16="http://schemas.microsoft.com/office/drawing/2014/main" val="3020171199"/>
                    </a:ext>
                  </a:extLst>
                </a:gridCol>
              </a:tblGrid>
              <a:tr h="337599"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800" dirty="0"/>
                        <a:t>구분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/>
                        <a:t>기능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8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048521"/>
                  </a:ext>
                </a:extLst>
              </a:tr>
              <a:tr h="586688">
                <a:tc rowSpan="7">
                  <a:txBody>
                    <a:bodyPr/>
                    <a:lstStyle/>
                    <a:p>
                      <a:pPr algn="ctr"/>
                      <a:endParaRPr lang="en-US" altLang="ko-Kore-K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endParaRPr lang="en-US" altLang="ko-Kore-KR" sz="1400" dirty="0"/>
                    </a:p>
                    <a:p>
                      <a:pPr algn="ctr"/>
                      <a:r>
                        <a:rPr lang="en-US" altLang="ko-Kore-KR" sz="1400" dirty="0"/>
                        <a:t>S/W</a:t>
                      </a:r>
                      <a:endParaRPr lang="ko-Kore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뉴스기사</a:t>
                      </a:r>
                      <a:r>
                        <a:rPr lang="ko-KR" altLang="en-US" sz="1400" dirty="0"/>
                        <a:t> 수집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유명한</a:t>
                      </a:r>
                      <a:r>
                        <a:rPr lang="ko-KR" altLang="en-US" sz="1400" dirty="0"/>
                        <a:t> 영어 뉴스 사이트의 </a:t>
                      </a:r>
                      <a:r>
                        <a:rPr lang="ko-KR" altLang="en-US" sz="1400"/>
                        <a:t>기사를 웹 크롤링하여 </a:t>
                      </a:r>
                      <a:r>
                        <a:rPr lang="ko-KR" altLang="en-US" sz="1400" dirty="0"/>
                        <a:t>저장한다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34810717"/>
                  </a:ext>
                </a:extLst>
              </a:tr>
              <a:tr h="6336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뉴스기사</a:t>
                      </a:r>
                      <a:r>
                        <a:rPr lang="ko-KR" altLang="en-US" sz="1400" dirty="0"/>
                        <a:t> 분석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웹</a:t>
                      </a:r>
                      <a:r>
                        <a:rPr lang="ko-KR" altLang="en-US" sz="1400" dirty="0"/>
                        <a:t>크롤링한 뉴스에서 유용한 단어를 자연어 처리 및 추출하여 단어 예문 데이터베이스에 저장한다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35722784"/>
                  </a:ext>
                </a:extLst>
              </a:tr>
              <a:tr h="58668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뉴스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웹크롤링한</a:t>
                      </a:r>
                      <a:r>
                        <a:rPr lang="ko-KR" altLang="en-US" sz="1400" dirty="0"/>
                        <a:t> 뉴스를 바탕으로 </a:t>
                      </a:r>
                      <a:r>
                        <a:rPr lang="ko-Kore-KR" altLang="en-US" sz="1400" dirty="0"/>
                        <a:t>사용자에게</a:t>
                      </a:r>
                      <a:r>
                        <a:rPr lang="ko-KR" altLang="en-US" sz="1400" dirty="0"/>
                        <a:t> 영문 기사와 번역을 동시에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14551486"/>
                  </a:ext>
                </a:extLst>
              </a:tr>
              <a:tr h="58668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문장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뉴스와 동일한 기사의 한 문장에 대한 학습을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986860"/>
                  </a:ext>
                </a:extLst>
              </a:tr>
              <a:tr h="58668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문제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사용자에게</a:t>
                      </a:r>
                      <a:r>
                        <a:rPr lang="ko-KR" altLang="en-US" sz="1400" dirty="0"/>
                        <a:t> 객관식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주관식 두 가지의 선택지를 주어 학습할 수 있게 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66160234"/>
                  </a:ext>
                </a:extLst>
              </a:tr>
              <a:tr h="63366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오늘의</a:t>
                      </a:r>
                      <a:r>
                        <a:rPr lang="ko-KR" altLang="en-US" sz="1400" dirty="0"/>
                        <a:t> 발음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사용자의</a:t>
                      </a:r>
                      <a:r>
                        <a:rPr lang="ko-KR" altLang="en-US" sz="1400" dirty="0"/>
                        <a:t> 발음 및 강세를 녹음하여 분석 후 원어민 발음과 대조하여 결과를 그래프 및 점수화하여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41367450"/>
                  </a:ext>
                </a:extLst>
              </a:tr>
              <a:tr h="6336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복습하기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사용자의</a:t>
                      </a:r>
                      <a:r>
                        <a:rPr lang="ko-KR" altLang="en-US" sz="1400" dirty="0"/>
                        <a:t> 지난 문제풀이 및 녹음 자료를 데이터베이스에 </a:t>
                      </a:r>
                      <a:r>
                        <a:rPr lang="ko-KR" altLang="en-US" sz="1400"/>
                        <a:t>저장하여 재 학습 </a:t>
                      </a:r>
                      <a:r>
                        <a:rPr lang="ko-KR" altLang="en-US" sz="1400" dirty="0"/>
                        <a:t>기회를 제공한다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4844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58209D63-BA73-4FCE-94FE-8E48060268DF}"/>
              </a:ext>
            </a:extLst>
          </p:cNvPr>
          <p:cNvGrpSpPr/>
          <p:nvPr/>
        </p:nvGrpSpPr>
        <p:grpSpPr>
          <a:xfrm>
            <a:off x="48460" y="787136"/>
            <a:ext cx="8988036" cy="5450173"/>
            <a:chOff x="2964805" y="1220019"/>
            <a:chExt cx="10947746" cy="6477957"/>
          </a:xfrm>
        </p:grpSpPr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BEF0B5E5-DC82-4EC3-89A4-B35555E150E1}"/>
                </a:ext>
              </a:extLst>
            </p:cNvPr>
            <p:cNvGrpSpPr/>
            <p:nvPr/>
          </p:nvGrpSpPr>
          <p:grpSpPr>
            <a:xfrm>
              <a:off x="11556202" y="2581957"/>
              <a:ext cx="2187673" cy="1298413"/>
              <a:chOff x="9808464" y="929511"/>
              <a:chExt cx="2109216" cy="1186155"/>
            </a:xfrm>
          </p:grpSpPr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0FA14B5-35AA-442F-8F2B-97383A9E6C68}"/>
                  </a:ext>
                </a:extLst>
              </p:cNvPr>
              <p:cNvSpPr/>
              <p:nvPr/>
            </p:nvSpPr>
            <p:spPr>
              <a:xfrm>
                <a:off x="9808464" y="1184367"/>
                <a:ext cx="2109216" cy="9312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53" name="Picture 8" descr="The Korea Herald">
                <a:extLst>
                  <a:ext uri="{FF2B5EF4-FFF2-40B4-BE49-F238E27FC236}">
                    <a16:creationId xmlns:a16="http://schemas.microsoft.com/office/drawing/2014/main" id="{01586293-F6CE-4CE2-8D8E-C0A5F479D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116" b="44702"/>
              <a:stretch/>
            </p:blipFill>
            <p:spPr bwMode="auto">
              <a:xfrm>
                <a:off x="9880990" y="1210705"/>
                <a:ext cx="1905000" cy="30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4" name="Picture 16" descr="Korea Joongang Daily">
                <a:extLst>
                  <a:ext uri="{FF2B5EF4-FFF2-40B4-BE49-F238E27FC236}">
                    <a16:creationId xmlns:a16="http://schemas.microsoft.com/office/drawing/2014/main" id="{D476E2B9-4A58-47FD-A559-D8D9B5AF36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0247" y="1540742"/>
                <a:ext cx="1855742" cy="241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5" name="Picture 18" descr="The Korea Times">
                <a:extLst>
                  <a:ext uri="{FF2B5EF4-FFF2-40B4-BE49-F238E27FC236}">
                    <a16:creationId xmlns:a16="http://schemas.microsoft.com/office/drawing/2014/main" id="{02DD32E2-A3A2-43DD-A987-215FFCF3B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3105" y="1823271"/>
                <a:ext cx="1788850" cy="18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701036E1-44B5-4C7B-AB4F-D7308B6DF2AE}"/>
                  </a:ext>
                </a:extLst>
              </p:cNvPr>
              <p:cNvSpPr/>
              <p:nvPr/>
            </p:nvSpPr>
            <p:spPr>
              <a:xfrm>
                <a:off x="9808464" y="929511"/>
                <a:ext cx="2109216" cy="2548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영어 뉴스 웹사이트</a:t>
                </a:r>
              </a:p>
            </p:txBody>
          </p:sp>
        </p:grp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970B4530-4E6D-4765-AB14-6ECFF89E4CC1}"/>
                </a:ext>
              </a:extLst>
            </p:cNvPr>
            <p:cNvSpPr/>
            <p:nvPr/>
          </p:nvSpPr>
          <p:spPr>
            <a:xfrm>
              <a:off x="5248815" y="1899920"/>
              <a:ext cx="6042149" cy="5798056"/>
            </a:xfrm>
            <a:prstGeom prst="roundRect">
              <a:avLst>
                <a:gd name="adj" fmla="val 3394"/>
              </a:avLst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4E4961E3-5E37-4F92-81B9-A5B264635006}"/>
                </a:ext>
              </a:extLst>
            </p:cNvPr>
            <p:cNvGrpSpPr/>
            <p:nvPr/>
          </p:nvGrpSpPr>
          <p:grpSpPr>
            <a:xfrm>
              <a:off x="7488421" y="1220019"/>
              <a:ext cx="1396208" cy="1047159"/>
              <a:chOff x="5884029" y="368707"/>
              <a:chExt cx="1396253" cy="1047190"/>
            </a:xfrm>
          </p:grpSpPr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E3730C46-C60E-43FA-98E3-BE0DD6B544D9}"/>
                  </a:ext>
                </a:extLst>
              </p:cNvPr>
              <p:cNvSpPr/>
              <p:nvPr/>
            </p:nvSpPr>
            <p:spPr>
              <a:xfrm>
                <a:off x="5994703" y="481584"/>
                <a:ext cx="1201299" cy="825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1" name="Picture 6" descr="How to Install Nodejs in AWS EC2 in a proper way - Cloudnweb">
                <a:extLst>
                  <a:ext uri="{FF2B5EF4-FFF2-40B4-BE49-F238E27FC236}">
                    <a16:creationId xmlns:a16="http://schemas.microsoft.com/office/drawing/2014/main" id="{809453F9-D76E-4926-B4A4-7126740C6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4029" y="368707"/>
                <a:ext cx="1396253" cy="1047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2A596DD7-22AC-4FC2-979A-DD293A41B3A2}"/>
                </a:ext>
              </a:extLst>
            </p:cNvPr>
            <p:cNvGrpSpPr/>
            <p:nvPr/>
          </p:nvGrpSpPr>
          <p:grpSpPr>
            <a:xfrm>
              <a:off x="5466235" y="2153922"/>
              <a:ext cx="1769801" cy="3649324"/>
              <a:chOff x="9808464" y="901764"/>
              <a:chExt cx="2109216" cy="3221385"/>
            </a:xfrm>
          </p:grpSpPr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B23DF590-2275-42BC-A648-2FE28553D964}"/>
                  </a:ext>
                </a:extLst>
              </p:cNvPr>
              <p:cNvSpPr/>
              <p:nvPr/>
            </p:nvSpPr>
            <p:spPr>
              <a:xfrm>
                <a:off x="9808464" y="1166359"/>
                <a:ext cx="2109216" cy="2956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11" indent="-171411">
                  <a:buFont typeface="Arial" panose="020B0604020202020204" pitchFamily="34" charset="0"/>
                  <a:buChar char="•"/>
                </a:pPr>
                <a:r>
                  <a:rPr lang="en-US" altLang="ko-KR" sz="1199" dirty="0">
                    <a:solidFill>
                      <a:schemeClr val="tx1"/>
                    </a:solidFill>
                  </a:rPr>
                  <a:t>Apache Web Server</a:t>
                </a: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endParaRPr lang="en-US" altLang="ko-KR" sz="1199" dirty="0">
                  <a:solidFill>
                    <a:schemeClr val="tx1"/>
                  </a:solidFill>
                </a:endParaRP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r>
                  <a:rPr lang="en-US" altLang="ko-KR" sz="1199" dirty="0">
                    <a:solidFill>
                      <a:schemeClr val="tx1"/>
                    </a:solidFill>
                  </a:rPr>
                  <a:t>HTML5</a:t>
                </a: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endParaRPr lang="en-US" altLang="ko-KR" sz="1199" dirty="0">
                  <a:solidFill>
                    <a:schemeClr val="tx1"/>
                  </a:solidFill>
                </a:endParaRPr>
              </a:p>
              <a:p>
                <a:pPr marL="171411" indent="-171411">
                  <a:buFont typeface="Arial" panose="020B0604020202020204" pitchFamily="34" charset="0"/>
                  <a:buChar char="•"/>
                </a:pPr>
                <a:r>
                  <a:rPr lang="ko-KR" altLang="en-US" sz="1199" dirty="0">
                    <a:solidFill>
                      <a:schemeClr val="tx1"/>
                    </a:solidFill>
                  </a:rPr>
                  <a:t>반응형 </a:t>
                </a:r>
                <a:r>
                  <a:rPr lang="en-US" altLang="ko-KR" sz="1199" dirty="0">
                    <a:solidFill>
                      <a:schemeClr val="tx1"/>
                    </a:solidFill>
                  </a:rPr>
                  <a:t>Web</a:t>
                </a:r>
                <a:endParaRPr lang="ko-KR" altLang="en-US" sz="11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BCC1F81C-C99A-4369-B74F-952CB32D2385}"/>
                  </a:ext>
                </a:extLst>
              </p:cNvPr>
              <p:cNvSpPr/>
              <p:nvPr/>
            </p:nvSpPr>
            <p:spPr>
              <a:xfrm>
                <a:off x="9808464" y="901764"/>
                <a:ext cx="2109216" cy="264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Web Server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1B684C1-E1A2-453D-8DC6-06F7D717396B}"/>
                </a:ext>
              </a:extLst>
            </p:cNvPr>
            <p:cNvGrpSpPr/>
            <p:nvPr/>
          </p:nvGrpSpPr>
          <p:grpSpPr>
            <a:xfrm>
              <a:off x="7634237" y="2186830"/>
              <a:ext cx="3280465" cy="3752960"/>
              <a:chOff x="5771734" y="1858494"/>
              <a:chExt cx="2109219" cy="3156627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F1C280C-F6D0-4CA1-84C5-DC1370B63094}"/>
                  </a:ext>
                </a:extLst>
              </p:cNvPr>
              <p:cNvSpPr/>
              <p:nvPr/>
            </p:nvSpPr>
            <p:spPr>
              <a:xfrm>
                <a:off x="5771734" y="2123091"/>
                <a:ext cx="2109216" cy="2892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t"/>
              <a:lstStyle/>
              <a:p>
                <a:endParaRPr lang="ko-KR" altLang="en-US" sz="11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709E90DD-D681-4ADC-82C5-E20D6EC6ED9D}"/>
                  </a:ext>
                </a:extLst>
              </p:cNvPr>
              <p:cNvSpPr/>
              <p:nvPr/>
            </p:nvSpPr>
            <p:spPr>
              <a:xfrm>
                <a:off x="5771737" y="1858494"/>
                <a:ext cx="2109216" cy="264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Web Application Server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A6B95704-7E3C-4F61-B56B-F9627662D335}"/>
                </a:ext>
              </a:extLst>
            </p:cNvPr>
            <p:cNvGrpSpPr/>
            <p:nvPr/>
          </p:nvGrpSpPr>
          <p:grpSpPr>
            <a:xfrm>
              <a:off x="6945931" y="6163163"/>
              <a:ext cx="1927881" cy="1311442"/>
              <a:chOff x="9808464" y="901764"/>
              <a:chExt cx="2109217" cy="2091371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C4B5F3F2-7C7D-41BD-900A-BA28877B593F}"/>
                  </a:ext>
                </a:extLst>
              </p:cNvPr>
              <p:cNvSpPr/>
              <p:nvPr/>
            </p:nvSpPr>
            <p:spPr>
              <a:xfrm>
                <a:off x="9808465" y="1166360"/>
                <a:ext cx="2109216" cy="1826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99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70EA263-AD77-4D4A-8D9A-5E9956302270}"/>
                  </a:ext>
                </a:extLst>
              </p:cNvPr>
              <p:cNvSpPr/>
              <p:nvPr/>
            </p:nvSpPr>
            <p:spPr>
              <a:xfrm>
                <a:off x="9808464" y="901764"/>
                <a:ext cx="2109216" cy="3525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DB Server(RDBMS)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7C0931BA-627A-4B7F-823A-89C6A20E78D8}"/>
                </a:ext>
              </a:extLst>
            </p:cNvPr>
            <p:cNvGrpSpPr/>
            <p:nvPr/>
          </p:nvGrpSpPr>
          <p:grpSpPr>
            <a:xfrm>
              <a:off x="9003111" y="6163163"/>
              <a:ext cx="1927884" cy="1311442"/>
              <a:chOff x="9808464" y="795949"/>
              <a:chExt cx="2109217" cy="2197186"/>
            </a:xfrm>
          </p:grpSpPr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BA4998E8-E52D-403D-895B-63D1D51BB705}"/>
                  </a:ext>
                </a:extLst>
              </p:cNvPr>
              <p:cNvSpPr/>
              <p:nvPr/>
            </p:nvSpPr>
            <p:spPr>
              <a:xfrm>
                <a:off x="9808465" y="1166360"/>
                <a:ext cx="2109216" cy="1826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99" dirty="0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C066E660-39EE-460B-8B45-11D02895A65A}"/>
                  </a:ext>
                </a:extLst>
              </p:cNvPr>
              <p:cNvSpPr/>
              <p:nvPr/>
            </p:nvSpPr>
            <p:spPr>
              <a:xfrm>
                <a:off x="9808464" y="795949"/>
                <a:ext cx="2109216" cy="3704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tx1"/>
                    </a:solidFill>
                  </a:rPr>
                  <a:t>DB Server(NoSQL)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9" name="Picture 20" descr="MySQL] 4. 데이터의 추가, 삭제, 갱신">
              <a:extLst>
                <a:ext uri="{FF2B5EF4-FFF2-40B4-BE49-F238E27FC236}">
                  <a16:creationId xmlns:a16="http://schemas.microsoft.com/office/drawing/2014/main" id="{231B93E5-BE6C-443E-80A4-86C239045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alphaModFix amt="4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409" y="7095719"/>
              <a:ext cx="734256" cy="37888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0" name="Picture 22" descr="01. MongoDB(몽고디비) Study - NoSQL 이란? 그리고 MongoDB 소개">
              <a:extLst>
                <a:ext uri="{FF2B5EF4-FFF2-40B4-BE49-F238E27FC236}">
                  <a16:creationId xmlns:a16="http://schemas.microsoft.com/office/drawing/2014/main" id="{D3663F57-30AD-4EB2-B6AD-076465DE7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3150" y="7186008"/>
              <a:ext cx="990828" cy="26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원통형 300">
              <a:extLst>
                <a:ext uri="{FF2B5EF4-FFF2-40B4-BE49-F238E27FC236}">
                  <a16:creationId xmlns:a16="http://schemas.microsoft.com/office/drawing/2014/main" id="{140AC216-BD3E-4E3C-9304-8736137CD4B3}"/>
                </a:ext>
              </a:extLst>
            </p:cNvPr>
            <p:cNvSpPr/>
            <p:nvPr/>
          </p:nvSpPr>
          <p:spPr>
            <a:xfrm>
              <a:off x="10001378" y="6469303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사용자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학습 정보</a:t>
              </a:r>
            </a:p>
          </p:txBody>
        </p:sp>
        <p:sp>
          <p:nvSpPr>
            <p:cNvPr id="302" name="원통형 301">
              <a:extLst>
                <a:ext uri="{FF2B5EF4-FFF2-40B4-BE49-F238E27FC236}">
                  <a16:creationId xmlns:a16="http://schemas.microsoft.com/office/drawing/2014/main" id="{5D73DA86-CFC3-4F04-90B9-A77A3A93CEBE}"/>
                </a:ext>
              </a:extLst>
            </p:cNvPr>
            <p:cNvSpPr/>
            <p:nvPr/>
          </p:nvSpPr>
          <p:spPr>
            <a:xfrm>
              <a:off x="7015718" y="6469303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사용자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03" name="원통형 302">
              <a:extLst>
                <a:ext uri="{FF2B5EF4-FFF2-40B4-BE49-F238E27FC236}">
                  <a16:creationId xmlns:a16="http://schemas.microsoft.com/office/drawing/2014/main" id="{045D560A-9C9C-49E8-B93F-11E7E7940769}"/>
                </a:ext>
              </a:extLst>
            </p:cNvPr>
            <p:cNvSpPr/>
            <p:nvPr/>
          </p:nvSpPr>
          <p:spPr>
            <a:xfrm>
              <a:off x="7945327" y="6469303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영어학습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04" name="원통형 303">
              <a:extLst>
                <a:ext uri="{FF2B5EF4-FFF2-40B4-BE49-F238E27FC236}">
                  <a16:creationId xmlns:a16="http://schemas.microsoft.com/office/drawing/2014/main" id="{9FEFD1E6-6BE9-4CCB-BE87-91B6B678BED3}"/>
                </a:ext>
              </a:extLst>
            </p:cNvPr>
            <p:cNvSpPr/>
            <p:nvPr/>
          </p:nvSpPr>
          <p:spPr>
            <a:xfrm>
              <a:off x="9087384" y="6470261"/>
              <a:ext cx="853414" cy="69818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기사</a:t>
              </a:r>
              <a:endParaRPr lang="en-US" altLang="ko-KR" sz="899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99" b="1" dirty="0">
                  <a:solidFill>
                    <a:schemeClr val="tx1"/>
                  </a:solidFill>
                </a:rPr>
                <a:t>추출 정보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51E24D44-D4CB-4925-8C3E-AE1B451EDF93}"/>
                </a:ext>
              </a:extLst>
            </p:cNvPr>
            <p:cNvSpPr/>
            <p:nvPr/>
          </p:nvSpPr>
          <p:spPr>
            <a:xfrm>
              <a:off x="7768956" y="3147330"/>
              <a:ext cx="3028638" cy="3456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tx1"/>
                  </a:solidFill>
                </a:rPr>
                <a:t>사용자의 학습 결과 데이터를 분석하여 맞춤형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800" dirty="0">
                  <a:solidFill>
                    <a:schemeClr val="tx1"/>
                  </a:solidFill>
                </a:rPr>
                <a:t>학습 컨텐츠 제공</a:t>
              </a:r>
            </a:p>
          </p:txBody>
        </p: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775803D4-48B1-40CD-B1E5-EB89C9280D5A}"/>
                </a:ext>
              </a:extLst>
            </p:cNvPr>
            <p:cNvCxnSpPr/>
            <p:nvPr/>
          </p:nvCxnSpPr>
          <p:spPr>
            <a:xfrm>
              <a:off x="7195511" y="4384070"/>
              <a:ext cx="44753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8DBD6B9-E0DB-4393-83B4-34149AA2F598}"/>
                </a:ext>
              </a:extLst>
            </p:cNvPr>
            <p:cNvSpPr/>
            <p:nvPr/>
          </p:nvSpPr>
          <p:spPr>
            <a:xfrm>
              <a:off x="7768956" y="4800127"/>
              <a:ext cx="3028638" cy="5067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801" dirty="0">
                  <a:solidFill>
                    <a:schemeClr val="tx1"/>
                  </a:solidFill>
                </a:rPr>
                <a:t>수집한 뉴스에서 추출한 단어 및 표현을 활용하여 학습 </a:t>
              </a:r>
              <a:br>
                <a:rPr lang="en-US" altLang="ko-KR" sz="801" dirty="0">
                  <a:solidFill>
                    <a:schemeClr val="tx1"/>
                  </a:solidFill>
                </a:rPr>
              </a:br>
              <a:r>
                <a:rPr lang="ko-KR" altLang="en-US" sz="801" dirty="0">
                  <a:solidFill>
                    <a:schemeClr val="tx1"/>
                  </a:solidFill>
                </a:rPr>
                <a:t>컨텐츠 생성</a:t>
              </a: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32D832F4-BF8B-48E8-BAD8-9BAE25921948}"/>
                </a:ext>
              </a:extLst>
            </p:cNvPr>
            <p:cNvSpPr/>
            <p:nvPr/>
          </p:nvSpPr>
          <p:spPr>
            <a:xfrm>
              <a:off x="7768953" y="2909327"/>
              <a:ext cx="1153477" cy="231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빅데이터 분석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55B3EF4C-3694-45CE-8D0E-48799AD08539}"/>
                </a:ext>
              </a:extLst>
            </p:cNvPr>
            <p:cNvSpPr/>
            <p:nvPr/>
          </p:nvSpPr>
          <p:spPr>
            <a:xfrm>
              <a:off x="7768956" y="4576755"/>
              <a:ext cx="1572257" cy="220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899" b="1" dirty="0">
                  <a:solidFill>
                    <a:schemeClr val="tx1"/>
                  </a:solidFill>
                </a:rPr>
                <a:t>학습 컨텐츠 생성</a:t>
              </a: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E52BD16B-65A8-4D67-BE18-E86F6C455E84}"/>
                </a:ext>
              </a:extLst>
            </p:cNvPr>
            <p:cNvSpPr/>
            <p:nvPr/>
          </p:nvSpPr>
          <p:spPr>
            <a:xfrm>
              <a:off x="7768956" y="3819269"/>
              <a:ext cx="3028638" cy="7088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700" dirty="0">
                  <a:solidFill>
                    <a:schemeClr val="tx1"/>
                  </a:solidFill>
                </a:rPr>
                <a:t>뉴스를 수집하여 유용한 단어 및 표현을 추출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Redis</a:t>
              </a:r>
              <a:r>
                <a:rPr lang="ko-KR" altLang="en-US" sz="700" dirty="0">
                  <a:solidFill>
                    <a:schemeClr val="tx1"/>
                  </a:solidFill>
                </a:rPr>
                <a:t>를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활용한 빠른 처리 데이터베이스 구축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Java soup</a:t>
              </a:r>
              <a:r>
                <a:rPr lang="ko-KR" altLang="en-US" sz="700" dirty="0">
                  <a:solidFill>
                    <a:schemeClr val="tx1"/>
                  </a:solidFill>
                </a:rPr>
                <a:t>라이브러리를 활용한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웹크롤링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Core NLP</a:t>
              </a:r>
              <a:r>
                <a:rPr lang="ko-KR" altLang="en-US" sz="700" dirty="0">
                  <a:solidFill>
                    <a:schemeClr val="tx1"/>
                  </a:solidFill>
                </a:rPr>
                <a:t>를 활용한 영어 자연어 처리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700">
                  <a:solidFill>
                    <a:schemeClr val="tx1"/>
                  </a:solidFill>
                </a:rPr>
                <a:t>Papago </a:t>
              </a:r>
              <a:r>
                <a:rPr lang="en-US" altLang="ko-KR" sz="700" dirty="0">
                  <a:solidFill>
                    <a:schemeClr val="tx1"/>
                  </a:solidFill>
                </a:rPr>
                <a:t>API</a:t>
              </a:r>
              <a:r>
                <a:rPr lang="ko-KR" altLang="en-US" sz="700" dirty="0">
                  <a:solidFill>
                    <a:schemeClr val="tx1"/>
                  </a:solidFill>
                </a:rPr>
                <a:t>를 활용한 한영 번역</a:t>
              </a: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D9CF39F2-9CBC-4339-AF02-00525A270E35}"/>
                </a:ext>
              </a:extLst>
            </p:cNvPr>
            <p:cNvSpPr/>
            <p:nvPr/>
          </p:nvSpPr>
          <p:spPr>
            <a:xfrm>
              <a:off x="7768942" y="3581265"/>
              <a:ext cx="1759772" cy="2393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899" b="1" dirty="0">
                  <a:solidFill>
                    <a:schemeClr val="tx1"/>
                  </a:solidFill>
                </a:rPr>
                <a:t>뉴스 기사 수집 및 분석</a:t>
              </a: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B5F263B7-0CE5-448F-A763-BDFBE2FE01D9}"/>
                </a:ext>
              </a:extLst>
            </p:cNvPr>
            <p:cNvCxnSpPr>
              <a:cxnSpLocks/>
            </p:cNvCxnSpPr>
            <p:nvPr/>
          </p:nvCxnSpPr>
          <p:spPr>
            <a:xfrm>
              <a:off x="9940795" y="5939789"/>
              <a:ext cx="0" cy="2203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24E3C1FA-4309-49CF-83DD-DA9B8D146EA9}"/>
                </a:ext>
              </a:extLst>
            </p:cNvPr>
            <p:cNvCxnSpPr>
              <a:cxnSpLocks/>
            </p:cNvCxnSpPr>
            <p:nvPr/>
          </p:nvCxnSpPr>
          <p:spPr>
            <a:xfrm>
              <a:off x="8229733" y="5939789"/>
              <a:ext cx="0" cy="2203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3F399E2B-CB76-4419-98AA-BB2029A58C0C}"/>
                </a:ext>
              </a:extLst>
            </p:cNvPr>
            <p:cNvSpPr/>
            <p:nvPr/>
          </p:nvSpPr>
          <p:spPr>
            <a:xfrm>
              <a:off x="7768956" y="5533236"/>
              <a:ext cx="3028638" cy="3278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ko-KR" altLang="en-US" sz="801" dirty="0">
                  <a:solidFill>
                    <a:schemeClr val="tx1"/>
                  </a:solidFill>
                </a:rPr>
                <a:t>사용자의 발음 및 강세를 분석하여 평가</a:t>
              </a:r>
              <a:endParaRPr lang="en-US" altLang="ko-KR" sz="801" dirty="0">
                <a:solidFill>
                  <a:schemeClr val="tx1"/>
                </a:solidFill>
              </a:endParaRP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801" dirty="0">
                  <a:solidFill>
                    <a:schemeClr val="tx1"/>
                  </a:solidFill>
                </a:rPr>
                <a:t>ETRI Open API </a:t>
              </a:r>
              <a:r>
                <a:rPr lang="ko-KR" altLang="en-US" sz="801" dirty="0">
                  <a:solidFill>
                    <a:schemeClr val="tx1"/>
                  </a:solidFill>
                </a:rPr>
                <a:t>활용</a:t>
              </a: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FEB4A484-6529-451B-A63F-DB900788648D}"/>
                </a:ext>
              </a:extLst>
            </p:cNvPr>
            <p:cNvSpPr/>
            <p:nvPr/>
          </p:nvSpPr>
          <p:spPr>
            <a:xfrm>
              <a:off x="7773854" y="5309864"/>
              <a:ext cx="1670486" cy="220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ko-KR" altLang="en-US" sz="899" b="1" dirty="0">
                  <a:solidFill>
                    <a:schemeClr val="tx1"/>
                  </a:solidFill>
                </a:rPr>
                <a:t>사용자 발음</a:t>
              </a:r>
              <a:r>
                <a:rPr lang="en-US" altLang="ko-KR" sz="899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899" b="1" dirty="0">
                  <a:solidFill>
                    <a:schemeClr val="tx1"/>
                  </a:solidFill>
                </a:rPr>
                <a:t>강세 분석</a:t>
              </a: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A611FACC-EADD-49C2-BB8F-06EF3BC8009B}"/>
                </a:ext>
              </a:extLst>
            </p:cNvPr>
            <p:cNvGrpSpPr/>
            <p:nvPr/>
          </p:nvGrpSpPr>
          <p:grpSpPr>
            <a:xfrm>
              <a:off x="11556206" y="3909461"/>
              <a:ext cx="1761520" cy="872939"/>
              <a:chOff x="9808464" y="929511"/>
              <a:chExt cx="2109216" cy="694415"/>
            </a:xfrm>
          </p:grpSpPr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FFCE03B8-F550-4023-A42B-99ED14EFA9D2}"/>
                  </a:ext>
                </a:extLst>
              </p:cNvPr>
              <p:cNvSpPr/>
              <p:nvPr/>
            </p:nvSpPr>
            <p:spPr>
              <a:xfrm>
                <a:off x="9808464" y="1184367"/>
                <a:ext cx="2109216" cy="4395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45B431F0-AC92-42C8-89C1-8830F9EEFC37}"/>
                  </a:ext>
                </a:extLst>
              </p:cNvPr>
              <p:cNvSpPr/>
              <p:nvPr/>
            </p:nvSpPr>
            <p:spPr>
              <a:xfrm>
                <a:off x="9808464" y="929511"/>
                <a:ext cx="2109216" cy="2548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한영 번역 </a:t>
                </a:r>
                <a:r>
                  <a:rPr lang="en-US" altLang="ko-KR" sz="1199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FCD277A7-1ED2-46BB-B508-4F37EFF39354}"/>
                </a:ext>
              </a:extLst>
            </p:cNvPr>
            <p:cNvGrpSpPr/>
            <p:nvPr/>
          </p:nvGrpSpPr>
          <p:grpSpPr>
            <a:xfrm>
              <a:off x="11662903" y="4306150"/>
              <a:ext cx="1468420" cy="357390"/>
              <a:chOff x="9693891" y="3133808"/>
              <a:chExt cx="2017760" cy="509209"/>
            </a:xfrm>
          </p:grpSpPr>
          <p:pic>
            <p:nvPicPr>
              <p:cNvPr id="338" name="Picture 32" descr="번역앱 '파파고(PAPAGO)'의 PC판이 있다?">
                <a:extLst>
                  <a:ext uri="{FF2B5EF4-FFF2-40B4-BE49-F238E27FC236}">
                    <a16:creationId xmlns:a16="http://schemas.microsoft.com/office/drawing/2014/main" id="{AD96F8A6-BDD4-4E89-9573-ECCCC0996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28" t="5476" r="25521" b="30819"/>
              <a:stretch/>
            </p:blipFill>
            <p:spPr bwMode="auto">
              <a:xfrm>
                <a:off x="9693891" y="3133808"/>
                <a:ext cx="509290" cy="509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9" name="Picture 34" descr="번역앱 '파파고(PAPAGO)'의 PC판이 있다?">
                <a:extLst>
                  <a:ext uri="{FF2B5EF4-FFF2-40B4-BE49-F238E27FC236}">
                    <a16:creationId xmlns:a16="http://schemas.microsoft.com/office/drawing/2014/main" id="{08C4A793-AE27-4C3B-AC62-67DDC6AAD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91" t="74935" r="18608" b="7402"/>
              <a:stretch/>
            </p:blipFill>
            <p:spPr bwMode="auto">
              <a:xfrm>
                <a:off x="10203181" y="3231248"/>
                <a:ext cx="1508470" cy="370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4113AD02-1467-48C8-8703-8E3A769F5CEA}"/>
                </a:ext>
              </a:extLst>
            </p:cNvPr>
            <p:cNvGrpSpPr/>
            <p:nvPr/>
          </p:nvGrpSpPr>
          <p:grpSpPr>
            <a:xfrm>
              <a:off x="11561549" y="5030345"/>
              <a:ext cx="2351002" cy="1294589"/>
              <a:chOff x="9808464" y="929511"/>
              <a:chExt cx="2109216" cy="694415"/>
            </a:xfrm>
          </p:grpSpPr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D8FFE61C-5456-4CFC-B7BA-FB88AA540335}"/>
                  </a:ext>
                </a:extLst>
              </p:cNvPr>
              <p:cNvSpPr/>
              <p:nvPr/>
            </p:nvSpPr>
            <p:spPr>
              <a:xfrm>
                <a:off x="9808464" y="1184367"/>
                <a:ext cx="2109216" cy="4395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74E45B72-E88C-407C-AE24-ABADCCB0FF6E}"/>
                  </a:ext>
                </a:extLst>
              </p:cNvPr>
              <p:cNvSpPr/>
              <p:nvPr/>
            </p:nvSpPr>
            <p:spPr>
              <a:xfrm>
                <a:off x="9808464" y="929511"/>
                <a:ext cx="2109216" cy="2548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발음 분석 </a:t>
                </a:r>
                <a:r>
                  <a:rPr lang="en-US" altLang="ko-KR" sz="1199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199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9" name="Picture 28" descr="공공 인공지능 오픈 API·DATA 서비스 포털">
              <a:extLst>
                <a:ext uri="{FF2B5EF4-FFF2-40B4-BE49-F238E27FC236}">
                  <a16:creationId xmlns:a16="http://schemas.microsoft.com/office/drawing/2014/main" id="{04443FE1-330E-4030-8AD9-5297A6AFF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1720" y="5523111"/>
              <a:ext cx="938072" cy="79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380CCACC-69D3-4F84-A48A-8C999CB2A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593" y="4271887"/>
              <a:ext cx="75860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연결선: 꺾임 320">
              <a:extLst>
                <a:ext uri="{FF2B5EF4-FFF2-40B4-BE49-F238E27FC236}">
                  <a16:creationId xmlns:a16="http://schemas.microsoft.com/office/drawing/2014/main" id="{CCD2725C-6AC7-461A-82C3-CB1A52E92277}"/>
                </a:ext>
              </a:extLst>
            </p:cNvPr>
            <p:cNvCxnSpPr>
              <a:cxnSpLocks/>
              <a:stCxn id="352" idx="1"/>
            </p:cNvCxnSpPr>
            <p:nvPr/>
          </p:nvCxnSpPr>
          <p:spPr>
            <a:xfrm rot="10800000" flipV="1">
              <a:off x="10797593" y="3370652"/>
              <a:ext cx="758607" cy="681472"/>
            </a:xfrm>
            <a:prstGeom prst="bent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BEF917A0-DAA1-42E1-A149-9959D93B6C13}"/>
                </a:ext>
              </a:extLst>
            </p:cNvPr>
            <p:cNvCxnSpPr>
              <a:cxnSpLocks/>
              <a:endCxn id="336" idx="1"/>
            </p:cNvCxnSpPr>
            <p:nvPr/>
          </p:nvCxnSpPr>
          <p:spPr>
            <a:xfrm>
              <a:off x="10797595" y="5503866"/>
              <a:ext cx="763953" cy="41134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5FD444D3-526D-4B02-BA9E-4C24FDC0BF03}"/>
                </a:ext>
              </a:extLst>
            </p:cNvPr>
            <p:cNvGrpSpPr/>
            <p:nvPr/>
          </p:nvGrpSpPr>
          <p:grpSpPr>
            <a:xfrm>
              <a:off x="2964805" y="4067083"/>
              <a:ext cx="1155603" cy="1239799"/>
              <a:chOff x="9910963" y="901764"/>
              <a:chExt cx="2006715" cy="123983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F386B5C3-F806-42DA-B60F-AE768BBEADB0}"/>
                  </a:ext>
                </a:extLst>
              </p:cNvPr>
              <p:cNvSpPr/>
              <p:nvPr/>
            </p:nvSpPr>
            <p:spPr>
              <a:xfrm>
                <a:off x="9910963" y="1166360"/>
                <a:ext cx="2006715" cy="975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1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260B00AA-5FEF-4498-B842-B00F1B115871}"/>
                  </a:ext>
                </a:extLst>
              </p:cNvPr>
              <p:cNvSpPr/>
              <p:nvPr/>
            </p:nvSpPr>
            <p:spPr>
              <a:xfrm>
                <a:off x="9910963" y="901764"/>
                <a:ext cx="2006715" cy="251738"/>
              </a:xfrm>
              <a:prstGeom prst="rect">
                <a:avLst/>
              </a:prstGeom>
              <a:grpFill/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99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pic>
          <p:nvPicPr>
            <p:cNvPr id="324" name="Picture 42" descr="학생 - 무료 컴퓨터개 아이콘">
              <a:extLst>
                <a:ext uri="{FF2B5EF4-FFF2-40B4-BE49-F238E27FC236}">
                  <a16:creationId xmlns:a16="http://schemas.microsoft.com/office/drawing/2014/main" id="{3F3640A8-EBD0-4297-9535-727450A8F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942" y="4403171"/>
              <a:ext cx="839163" cy="83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5" name="화살표: 오른쪽 324">
              <a:extLst>
                <a:ext uri="{FF2B5EF4-FFF2-40B4-BE49-F238E27FC236}">
                  <a16:creationId xmlns:a16="http://schemas.microsoft.com/office/drawing/2014/main" id="{EAD53DEC-8708-4B11-AEAA-DCDAADA3CC8A}"/>
                </a:ext>
              </a:extLst>
            </p:cNvPr>
            <p:cNvSpPr/>
            <p:nvPr/>
          </p:nvSpPr>
          <p:spPr>
            <a:xfrm>
              <a:off x="4120400" y="4403171"/>
              <a:ext cx="1228732" cy="12618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화살표: 오른쪽 325">
              <a:extLst>
                <a:ext uri="{FF2B5EF4-FFF2-40B4-BE49-F238E27FC236}">
                  <a16:creationId xmlns:a16="http://schemas.microsoft.com/office/drawing/2014/main" id="{30EA6185-DAAA-4295-A7A3-5AFA9638EF83}"/>
                </a:ext>
              </a:extLst>
            </p:cNvPr>
            <p:cNvSpPr/>
            <p:nvPr/>
          </p:nvSpPr>
          <p:spPr>
            <a:xfrm rot="10800000">
              <a:off x="4120399" y="4819950"/>
              <a:ext cx="1228732" cy="12618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2B32784-76E0-4A76-B79B-B580E3889D5F}"/>
                </a:ext>
              </a:extLst>
            </p:cNvPr>
            <p:cNvSpPr txBox="1"/>
            <p:nvPr/>
          </p:nvSpPr>
          <p:spPr>
            <a:xfrm>
              <a:off x="4108512" y="4953010"/>
              <a:ext cx="922047" cy="2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/>
                <a:t>학습 컨텐츠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35E440-8031-46BA-9662-6EFC8740BC75}"/>
                </a:ext>
              </a:extLst>
            </p:cNvPr>
            <p:cNvSpPr txBox="1"/>
            <p:nvPr/>
          </p:nvSpPr>
          <p:spPr>
            <a:xfrm>
              <a:off x="4045228" y="4175353"/>
              <a:ext cx="1063112" cy="2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/>
                <a:t>사용자 데이터</a:t>
              </a:r>
            </a:p>
          </p:txBody>
        </p:sp>
        <p:pic>
          <p:nvPicPr>
            <p:cNvPr id="329" name="Picture 2" descr="플라스크(Flask) #1_ 파이썬 웹 프레임 워크 플라스크 시작하기">
              <a:extLst>
                <a:ext uri="{FF2B5EF4-FFF2-40B4-BE49-F238E27FC236}">
                  <a16:creationId xmlns:a16="http://schemas.microsoft.com/office/drawing/2014/main" id="{E8B9A415-5C94-4D17-A908-90ED6AD9D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715" y="2790294"/>
              <a:ext cx="779699" cy="304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0" name="Picture 4" descr="Ubuntu 16.04에 레디스(Redis) 설치, 실행 하기 | live and let live">
              <a:extLst>
                <a:ext uri="{FF2B5EF4-FFF2-40B4-BE49-F238E27FC236}">
                  <a16:creationId xmlns:a16="http://schemas.microsoft.com/office/drawing/2014/main" id="{682C3D7E-42D1-4C44-8883-3C19830BB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606" y="4271887"/>
              <a:ext cx="771365" cy="257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C4AD137F-483F-4A56-A46E-1376289389F4}"/>
                </a:ext>
              </a:extLst>
            </p:cNvPr>
            <p:cNvSpPr txBox="1"/>
            <p:nvPr/>
          </p:nvSpPr>
          <p:spPr>
            <a:xfrm>
              <a:off x="7726940" y="2446437"/>
              <a:ext cx="1614273" cy="475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Apache Tomcat                 </a:t>
              </a:r>
            </a:p>
            <a:p>
              <a:pPr marL="171411" indent="-171411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Python Flask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05A9F9CA-9DE2-4E5B-BCD9-88641ED14EC8}"/>
                </a:ext>
              </a:extLst>
            </p:cNvPr>
            <p:cNvSpPr txBox="1"/>
            <p:nvPr/>
          </p:nvSpPr>
          <p:spPr>
            <a:xfrm>
              <a:off x="9203597" y="2443455"/>
              <a:ext cx="1719909" cy="292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Spring Framework</a:t>
              </a:r>
            </a:p>
          </p:txBody>
        </p:sp>
        <p:pic>
          <p:nvPicPr>
            <p:cNvPr id="333" name="Picture 26" descr="구글 음성 인식 API 설정하기 &gt; 인공 지능 - Hell Maker">
              <a:extLst>
                <a:ext uri="{FF2B5EF4-FFF2-40B4-BE49-F238E27FC236}">
                  <a16:creationId xmlns:a16="http://schemas.microsoft.com/office/drawing/2014/main" id="{85969965-FB14-4DD5-A63A-6E56096FE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59" b="24697"/>
            <a:stretch/>
          </p:blipFill>
          <p:spPr bwMode="auto">
            <a:xfrm>
              <a:off x="11623247" y="5724807"/>
              <a:ext cx="1272645" cy="41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_x618046672">
            <a:extLst>
              <a:ext uri="{FF2B5EF4-FFF2-40B4-BE49-F238E27FC236}">
                <a16:creationId xmlns:a16="http://schemas.microsoft.com/office/drawing/2014/main" id="{4977F0D7-B375-4A16-99FA-DCC07FD7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963" y="2733855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_x618046672">
            <a:extLst>
              <a:ext uri="{FF2B5EF4-FFF2-40B4-BE49-F238E27FC236}">
                <a16:creationId xmlns:a16="http://schemas.microsoft.com/office/drawing/2014/main" id="{D5076D41-FAF2-4A95-AAEC-CEC2E76F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2191597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2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_x618046672">
            <a:extLst>
              <a:ext uri="{FF2B5EF4-FFF2-40B4-BE49-F238E27FC236}">
                <a16:creationId xmlns:a16="http://schemas.microsoft.com/office/drawing/2014/main" id="{064F868A-C770-4B98-B972-7498A671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2785108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3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_x618046672">
            <a:extLst>
              <a:ext uri="{FF2B5EF4-FFF2-40B4-BE49-F238E27FC236}">
                <a16:creationId xmlns:a16="http://schemas.microsoft.com/office/drawing/2014/main" id="{DDB0E3CA-017A-4FBA-94C1-60D07503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3586183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4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_x618046672">
            <a:extLst>
              <a:ext uri="{FF2B5EF4-FFF2-40B4-BE49-F238E27FC236}">
                <a16:creationId xmlns:a16="http://schemas.microsoft.com/office/drawing/2014/main" id="{B3C360EC-799A-4963-A85F-94E8E6198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63" y="4179376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5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_x618046672">
            <a:extLst>
              <a:ext uri="{FF2B5EF4-FFF2-40B4-BE49-F238E27FC236}">
                <a16:creationId xmlns:a16="http://schemas.microsoft.com/office/drawing/2014/main" id="{71A1A6D6-4112-4C3C-940F-1FFBBBF1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123" y="5024111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6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_x618046672">
            <a:extLst>
              <a:ext uri="{FF2B5EF4-FFF2-40B4-BE49-F238E27FC236}">
                <a16:creationId xmlns:a16="http://schemas.microsoft.com/office/drawing/2014/main" id="{7CA59006-788A-4903-B2AC-8D9E7037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836" y="5024111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7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_x618046672">
            <a:extLst>
              <a:ext uri="{FF2B5EF4-FFF2-40B4-BE49-F238E27FC236}">
                <a16:creationId xmlns:a16="http://schemas.microsoft.com/office/drawing/2014/main" id="{10BBBDBC-8D6B-421D-A446-7734D096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79" y="4184159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8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_x618046672">
            <a:extLst>
              <a:ext uri="{FF2B5EF4-FFF2-40B4-BE49-F238E27FC236}">
                <a16:creationId xmlns:a16="http://schemas.microsoft.com/office/drawing/2014/main" id="{0CBE8B34-87DE-4466-A03C-A1679B81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79" y="3010080"/>
            <a:ext cx="276225" cy="2762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9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래픽 10" descr="배지 10">
            <a:extLst>
              <a:ext uri="{FF2B5EF4-FFF2-40B4-BE49-F238E27FC236}">
                <a16:creationId xmlns:a16="http://schemas.microsoft.com/office/drawing/2014/main" id="{8D11D2F9-34BF-4EEC-ACBF-458230AAB6A8}"/>
              </a:ext>
            </a:extLst>
          </p:cNvPr>
          <p:cNvGrpSpPr/>
          <p:nvPr/>
        </p:nvGrpSpPr>
        <p:grpSpPr>
          <a:xfrm>
            <a:off x="2110082" y="1841579"/>
            <a:ext cx="288000" cy="288000"/>
            <a:chOff x="1061399" y="1585337"/>
            <a:chExt cx="411439" cy="411438"/>
          </a:xfrm>
          <a:solidFill>
            <a:srgbClr val="FF0000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1EE783C-501A-4A05-B622-7E1FFEB392AC}"/>
                </a:ext>
              </a:extLst>
            </p:cNvPr>
            <p:cNvSpPr/>
            <p:nvPr/>
          </p:nvSpPr>
          <p:spPr>
            <a:xfrm>
              <a:off x="1061399" y="1585337"/>
              <a:ext cx="411439" cy="411438"/>
            </a:xfrm>
            <a:custGeom>
              <a:avLst/>
              <a:gdLst>
                <a:gd name="connsiteX0" fmla="*/ 205779 w 411438"/>
                <a:gd name="connsiteY0" fmla="*/ 10824 h 411438"/>
                <a:gd name="connsiteX1" fmla="*/ 400733 w 411438"/>
                <a:gd name="connsiteY1" fmla="*/ 205660 h 411438"/>
                <a:gd name="connsiteX2" fmla="*/ 205898 w 411438"/>
                <a:gd name="connsiteY2" fmla="*/ 400614 h 411438"/>
                <a:gd name="connsiteX3" fmla="*/ 10943 w 411438"/>
                <a:gd name="connsiteY3" fmla="*/ 205779 h 411438"/>
                <a:gd name="connsiteX4" fmla="*/ 10943 w 411438"/>
                <a:gd name="connsiteY4" fmla="*/ 205714 h 411438"/>
                <a:gd name="connsiteX5" fmla="*/ 205779 w 411438"/>
                <a:gd name="connsiteY5" fmla="*/ 10824 h 411438"/>
                <a:gd name="connsiteX6" fmla="*/ 205779 w 411438"/>
                <a:gd name="connsiteY6" fmla="*/ 0 h 411438"/>
                <a:gd name="connsiteX7" fmla="*/ 0 w 411438"/>
                <a:gd name="connsiteY7" fmla="*/ 205660 h 411438"/>
                <a:gd name="connsiteX8" fmla="*/ 205660 w 411438"/>
                <a:gd name="connsiteY8" fmla="*/ 411438 h 411438"/>
                <a:gd name="connsiteX9" fmla="*/ 411438 w 411438"/>
                <a:gd name="connsiteY9" fmla="*/ 205779 h 411438"/>
                <a:gd name="connsiteX10" fmla="*/ 411438 w 411438"/>
                <a:gd name="connsiteY10" fmla="*/ 205714 h 411438"/>
                <a:gd name="connsiteX11" fmla="*/ 205952 w 411438"/>
                <a:gd name="connsiteY11" fmla="*/ 0 h 411438"/>
                <a:gd name="connsiteX12" fmla="*/ 205779 w 411438"/>
                <a:gd name="connsiteY12" fmla="*/ 0 h 4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438" h="411438">
                  <a:moveTo>
                    <a:pt x="205779" y="10824"/>
                  </a:moveTo>
                  <a:cubicBezTo>
                    <a:pt x="313416" y="10791"/>
                    <a:pt x="400700" y="98022"/>
                    <a:pt x="400733" y="205660"/>
                  </a:cubicBezTo>
                  <a:cubicBezTo>
                    <a:pt x="400766" y="313297"/>
                    <a:pt x="313535" y="400581"/>
                    <a:pt x="205898" y="400614"/>
                  </a:cubicBezTo>
                  <a:cubicBezTo>
                    <a:pt x="98260" y="400647"/>
                    <a:pt x="10976" y="313416"/>
                    <a:pt x="10943" y="205779"/>
                  </a:cubicBezTo>
                  <a:cubicBezTo>
                    <a:pt x="10943" y="205757"/>
                    <a:pt x="10943" y="205735"/>
                    <a:pt x="10943" y="205714"/>
                  </a:cubicBezTo>
                  <a:cubicBezTo>
                    <a:pt x="11050" y="98145"/>
                    <a:pt x="98210" y="10962"/>
                    <a:pt x="205779" y="10824"/>
                  </a:cubicBezTo>
                  <a:moveTo>
                    <a:pt x="205779" y="0"/>
                  </a:moveTo>
                  <a:cubicBezTo>
                    <a:pt x="92163" y="-33"/>
                    <a:pt x="33" y="92044"/>
                    <a:pt x="0" y="205660"/>
                  </a:cubicBezTo>
                  <a:cubicBezTo>
                    <a:pt x="-33" y="319275"/>
                    <a:pt x="92044" y="411405"/>
                    <a:pt x="205660" y="411438"/>
                  </a:cubicBezTo>
                  <a:cubicBezTo>
                    <a:pt x="319275" y="411471"/>
                    <a:pt x="411405" y="319394"/>
                    <a:pt x="411438" y="205779"/>
                  </a:cubicBezTo>
                  <a:cubicBezTo>
                    <a:pt x="411438" y="205757"/>
                    <a:pt x="411438" y="205735"/>
                    <a:pt x="411438" y="205714"/>
                  </a:cubicBezTo>
                  <a:cubicBezTo>
                    <a:pt x="411501" y="92164"/>
                    <a:pt x="319501" y="63"/>
                    <a:pt x="205952" y="0"/>
                  </a:cubicBezTo>
                  <a:cubicBezTo>
                    <a:pt x="205894" y="0"/>
                    <a:pt x="205837" y="0"/>
                    <a:pt x="205779" y="0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CC14E7A-1632-43F3-8ECF-1000C7B500AF}"/>
                </a:ext>
              </a:extLst>
            </p:cNvPr>
            <p:cNvSpPr/>
            <p:nvPr/>
          </p:nvSpPr>
          <p:spPr>
            <a:xfrm>
              <a:off x="1157053" y="1693417"/>
              <a:ext cx="55961" cy="182279"/>
            </a:xfrm>
            <a:custGeom>
              <a:avLst/>
              <a:gdLst>
                <a:gd name="connsiteX0" fmla="*/ 43486 w 55961"/>
                <a:gd name="connsiteY0" fmla="*/ 182279 h 182279"/>
                <a:gd name="connsiteX1" fmla="*/ 43486 w 55961"/>
                <a:gd name="connsiteY1" fmla="*/ 17551 h 182279"/>
                <a:gd name="connsiteX2" fmla="*/ 43400 w 55961"/>
                <a:gd name="connsiteY2" fmla="*/ 17508 h 182279"/>
                <a:gd name="connsiteX3" fmla="*/ 40358 w 55961"/>
                <a:gd name="connsiteY3" fmla="*/ 20122 h 182279"/>
                <a:gd name="connsiteX4" fmla="*/ 30616 w 55961"/>
                <a:gd name="connsiteY4" fmla="*/ 27326 h 182279"/>
                <a:gd name="connsiteX5" fmla="*/ 19451 w 55961"/>
                <a:gd name="connsiteY5" fmla="*/ 33907 h 182279"/>
                <a:gd name="connsiteX6" fmla="*/ 8086 w 55961"/>
                <a:gd name="connsiteY6" fmla="*/ 39416 h 182279"/>
                <a:gd name="connsiteX7" fmla="*/ 0 w 55961"/>
                <a:gd name="connsiteY7" fmla="*/ 42615 h 182279"/>
                <a:gd name="connsiteX8" fmla="*/ 0 w 55961"/>
                <a:gd name="connsiteY8" fmla="*/ 32332 h 182279"/>
                <a:gd name="connsiteX9" fmla="*/ 27715 w 55961"/>
                <a:gd name="connsiteY9" fmla="*/ 19316 h 182279"/>
                <a:gd name="connsiteX10" fmla="*/ 54018 w 55961"/>
                <a:gd name="connsiteY10" fmla="*/ 0 h 182279"/>
                <a:gd name="connsiteX11" fmla="*/ 55961 w 55961"/>
                <a:gd name="connsiteY11" fmla="*/ 97 h 182279"/>
                <a:gd name="connsiteX12" fmla="*/ 55961 w 55961"/>
                <a:gd name="connsiteY12" fmla="*/ 182279 h 18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961" h="182279">
                  <a:moveTo>
                    <a:pt x="43486" y="182279"/>
                  </a:moveTo>
                  <a:lnTo>
                    <a:pt x="43486" y="17551"/>
                  </a:lnTo>
                  <a:cubicBezTo>
                    <a:pt x="43486" y="17486"/>
                    <a:pt x="43448" y="17470"/>
                    <a:pt x="43400" y="17508"/>
                  </a:cubicBezTo>
                  <a:lnTo>
                    <a:pt x="40358" y="20122"/>
                  </a:lnTo>
                  <a:cubicBezTo>
                    <a:pt x="37278" y="22741"/>
                    <a:pt x="34023" y="25148"/>
                    <a:pt x="30616" y="27326"/>
                  </a:cubicBezTo>
                  <a:cubicBezTo>
                    <a:pt x="26985" y="29658"/>
                    <a:pt x="23223" y="31872"/>
                    <a:pt x="19451" y="33907"/>
                  </a:cubicBezTo>
                  <a:cubicBezTo>
                    <a:pt x="15679" y="35942"/>
                    <a:pt x="11836" y="37798"/>
                    <a:pt x="8086" y="39416"/>
                  </a:cubicBezTo>
                  <a:cubicBezTo>
                    <a:pt x="5250" y="40629"/>
                    <a:pt x="2544" y="41700"/>
                    <a:pt x="0" y="42615"/>
                  </a:cubicBezTo>
                  <a:lnTo>
                    <a:pt x="0" y="32332"/>
                  </a:lnTo>
                  <a:cubicBezTo>
                    <a:pt x="9710" y="29079"/>
                    <a:pt x="19011" y="24711"/>
                    <a:pt x="27715" y="19316"/>
                  </a:cubicBezTo>
                  <a:cubicBezTo>
                    <a:pt x="36965" y="13560"/>
                    <a:pt x="45758" y="7102"/>
                    <a:pt x="54018" y="0"/>
                  </a:cubicBezTo>
                  <a:lnTo>
                    <a:pt x="55961" y="97"/>
                  </a:lnTo>
                  <a:lnTo>
                    <a:pt x="55961" y="182279"/>
                  </a:ln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CC59C9E-2888-430F-8E86-3784A77802BA}"/>
                </a:ext>
              </a:extLst>
            </p:cNvPr>
            <p:cNvSpPr/>
            <p:nvPr/>
          </p:nvSpPr>
          <p:spPr>
            <a:xfrm>
              <a:off x="1255199" y="1694532"/>
              <a:ext cx="110405" cy="184218"/>
            </a:xfrm>
            <a:custGeom>
              <a:avLst/>
              <a:gdLst>
                <a:gd name="connsiteX0" fmla="*/ 53555 w 110405"/>
                <a:gd name="connsiteY0" fmla="*/ 184212 h 184218"/>
                <a:gd name="connsiteX1" fmla="*/ 31149 w 110405"/>
                <a:gd name="connsiteY1" fmla="*/ 178621 h 184218"/>
                <a:gd name="connsiteX2" fmla="*/ 14371 w 110405"/>
                <a:gd name="connsiteY2" fmla="*/ 162065 h 184218"/>
                <a:gd name="connsiteX3" fmla="*/ 3715 w 110405"/>
                <a:gd name="connsiteY3" fmla="*/ 134464 h 184218"/>
                <a:gd name="connsiteX4" fmla="*/ 13 w 110405"/>
                <a:gd name="connsiteY4" fmla="*/ 95924 h 184218"/>
                <a:gd name="connsiteX5" fmla="*/ 15021 w 110405"/>
                <a:gd name="connsiteY5" fmla="*/ 23797 h 184218"/>
                <a:gd name="connsiteX6" fmla="*/ 57484 w 110405"/>
                <a:gd name="connsiteY6" fmla="*/ 22 h 184218"/>
                <a:gd name="connsiteX7" fmla="*/ 110392 w 110405"/>
                <a:gd name="connsiteY7" fmla="*/ 91362 h 184218"/>
                <a:gd name="connsiteX8" fmla="*/ 106501 w 110405"/>
                <a:gd name="connsiteY8" fmla="*/ 131666 h 184218"/>
                <a:gd name="connsiteX9" fmla="*/ 95266 w 110405"/>
                <a:gd name="connsiteY9" fmla="*/ 160756 h 184218"/>
                <a:gd name="connsiteX10" fmla="*/ 77465 w 110405"/>
                <a:gd name="connsiteY10" fmla="*/ 178302 h 184218"/>
                <a:gd name="connsiteX11" fmla="*/ 53555 w 110405"/>
                <a:gd name="connsiteY11" fmla="*/ 184212 h 184218"/>
                <a:gd name="connsiteX12" fmla="*/ 56472 w 110405"/>
                <a:gd name="connsiteY12" fmla="*/ 10413 h 184218"/>
                <a:gd name="connsiteX13" fmla="*/ 23837 w 110405"/>
                <a:gd name="connsiteY13" fmla="*/ 31980 h 184218"/>
                <a:gd name="connsiteX14" fmla="*/ 12975 w 110405"/>
                <a:gd name="connsiteY14" fmla="*/ 94625 h 184218"/>
                <a:gd name="connsiteX15" fmla="*/ 23393 w 110405"/>
                <a:gd name="connsiteY15" fmla="*/ 153276 h 184218"/>
                <a:gd name="connsiteX16" fmla="*/ 55324 w 110405"/>
                <a:gd name="connsiteY16" fmla="*/ 174021 h 184218"/>
                <a:gd name="connsiteX17" fmla="*/ 73726 w 110405"/>
                <a:gd name="connsiteY17" fmla="*/ 168560 h 184218"/>
                <a:gd name="connsiteX18" fmla="*/ 86953 w 110405"/>
                <a:gd name="connsiteY18" fmla="*/ 152751 h 184218"/>
                <a:gd name="connsiteX19" fmla="*/ 94784 w 110405"/>
                <a:gd name="connsiteY19" fmla="*/ 127579 h 184218"/>
                <a:gd name="connsiteX20" fmla="*/ 97409 w 110405"/>
                <a:gd name="connsiteY20" fmla="*/ 93380 h 184218"/>
                <a:gd name="connsiteX21" fmla="*/ 56472 w 110405"/>
                <a:gd name="connsiteY21" fmla="*/ 10413 h 18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405" h="184218">
                  <a:moveTo>
                    <a:pt x="53555" y="184212"/>
                  </a:moveTo>
                  <a:cubicBezTo>
                    <a:pt x="45726" y="184340"/>
                    <a:pt x="38000" y="182413"/>
                    <a:pt x="31149" y="178621"/>
                  </a:cubicBezTo>
                  <a:cubicBezTo>
                    <a:pt x="24270" y="174579"/>
                    <a:pt x="18505" y="168889"/>
                    <a:pt x="14371" y="162065"/>
                  </a:cubicBezTo>
                  <a:cubicBezTo>
                    <a:pt x="9269" y="153541"/>
                    <a:pt x="5664" y="144205"/>
                    <a:pt x="3715" y="134464"/>
                  </a:cubicBezTo>
                  <a:cubicBezTo>
                    <a:pt x="1100" y="121787"/>
                    <a:pt x="-141" y="108866"/>
                    <a:pt x="13" y="95924"/>
                  </a:cubicBezTo>
                  <a:cubicBezTo>
                    <a:pt x="13" y="64128"/>
                    <a:pt x="5062" y="39860"/>
                    <a:pt x="15021" y="23797"/>
                  </a:cubicBezTo>
                  <a:cubicBezTo>
                    <a:pt x="23696" y="8636"/>
                    <a:pt x="40024" y="-507"/>
                    <a:pt x="57484" y="22"/>
                  </a:cubicBezTo>
                  <a:cubicBezTo>
                    <a:pt x="92592" y="22"/>
                    <a:pt x="110392" y="30752"/>
                    <a:pt x="110392" y="91362"/>
                  </a:cubicBezTo>
                  <a:cubicBezTo>
                    <a:pt x="110554" y="104897"/>
                    <a:pt x="109249" y="118411"/>
                    <a:pt x="106501" y="131666"/>
                  </a:cubicBezTo>
                  <a:cubicBezTo>
                    <a:pt x="104420" y="141926"/>
                    <a:pt x="100622" y="151761"/>
                    <a:pt x="95266" y="160756"/>
                  </a:cubicBezTo>
                  <a:cubicBezTo>
                    <a:pt x="90900" y="168006"/>
                    <a:pt x="84778" y="174041"/>
                    <a:pt x="77465" y="178302"/>
                  </a:cubicBezTo>
                  <a:cubicBezTo>
                    <a:pt x="70143" y="182314"/>
                    <a:pt x="61903" y="184351"/>
                    <a:pt x="53555" y="184212"/>
                  </a:cubicBezTo>
                  <a:close/>
                  <a:moveTo>
                    <a:pt x="56472" y="10413"/>
                  </a:moveTo>
                  <a:cubicBezTo>
                    <a:pt x="42243" y="10413"/>
                    <a:pt x="31262" y="17665"/>
                    <a:pt x="23837" y="31980"/>
                  </a:cubicBezTo>
                  <a:cubicBezTo>
                    <a:pt x="16628" y="45884"/>
                    <a:pt x="12975" y="66964"/>
                    <a:pt x="12975" y="94625"/>
                  </a:cubicBezTo>
                  <a:cubicBezTo>
                    <a:pt x="12975" y="120181"/>
                    <a:pt x="16476" y="139914"/>
                    <a:pt x="23393" y="153276"/>
                  </a:cubicBezTo>
                  <a:cubicBezTo>
                    <a:pt x="28888" y="165991"/>
                    <a:pt x="41474" y="174167"/>
                    <a:pt x="55324" y="174021"/>
                  </a:cubicBezTo>
                  <a:cubicBezTo>
                    <a:pt x="61872" y="174123"/>
                    <a:pt x="68294" y="172217"/>
                    <a:pt x="73726" y="168560"/>
                  </a:cubicBezTo>
                  <a:cubicBezTo>
                    <a:pt x="79396" y="164489"/>
                    <a:pt x="83946" y="159051"/>
                    <a:pt x="86953" y="152751"/>
                  </a:cubicBezTo>
                  <a:cubicBezTo>
                    <a:pt x="90778" y="144788"/>
                    <a:pt x="93416" y="136307"/>
                    <a:pt x="94784" y="127579"/>
                  </a:cubicBezTo>
                  <a:cubicBezTo>
                    <a:pt x="96639" y="116276"/>
                    <a:pt x="97518" y="104835"/>
                    <a:pt x="97409" y="93380"/>
                  </a:cubicBezTo>
                  <a:cubicBezTo>
                    <a:pt x="97430" y="38339"/>
                    <a:pt x="83651" y="10413"/>
                    <a:pt x="56472" y="10413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66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24356" y="1473901"/>
            <a:ext cx="84393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6D17-680F-4AE7-9003-536845D488C9}"/>
              </a:ext>
            </a:extLst>
          </p:cNvPr>
          <p:cNvSpPr txBox="1"/>
          <p:nvPr/>
        </p:nvSpPr>
        <p:spPr>
          <a:xfrm>
            <a:off x="431872" y="1494531"/>
            <a:ext cx="8431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3399"/>
                </a:solidFill>
                <a:latin typeface="+mn-ea"/>
              </a:rPr>
              <a:t>Back-end</a:t>
            </a:r>
          </a:p>
          <a:p>
            <a:r>
              <a:rPr lang="en-US" altLang="ko-KR" sz="1400" dirty="0">
                <a:latin typeface="+mn-ea"/>
              </a:rPr>
              <a:t>1 . </a:t>
            </a:r>
            <a:r>
              <a:rPr lang="ko-KR" altLang="en-US" sz="1400" b="1" u="sng" dirty="0">
                <a:latin typeface="+mn-ea"/>
              </a:rPr>
              <a:t>영어뉴스 데이터수집</a:t>
            </a:r>
            <a:r>
              <a:rPr lang="en-US" altLang="ko-KR" sz="1400" b="1" u="sng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사용자가 선택한 영어뉴스사의 헤드라인기사를 </a:t>
            </a:r>
            <a:r>
              <a:rPr lang="en-US" altLang="ko-KR" sz="1400" dirty="0">
                <a:latin typeface="+mn-ea"/>
              </a:rPr>
              <a:t>JAVA</a:t>
            </a:r>
            <a:r>
              <a:rPr lang="ko-KR" altLang="en-US" sz="1400" dirty="0">
                <a:latin typeface="+mn-ea"/>
              </a:rPr>
              <a:t> 라이브러리 </a:t>
            </a:r>
            <a:r>
              <a:rPr lang="en-US" altLang="ko-KR" sz="1400" dirty="0" err="1">
                <a:latin typeface="+mn-ea"/>
              </a:rPr>
              <a:t>Jsoup</a:t>
            </a:r>
            <a:r>
              <a:rPr lang="ko-KR" altLang="en-US" sz="1400" dirty="0">
                <a:latin typeface="+mn-ea"/>
              </a:rPr>
              <a:t>을 이용한 </a:t>
            </a:r>
            <a:r>
              <a:rPr lang="ko-KR" altLang="en-US" sz="1400" dirty="0" err="1">
                <a:latin typeface="+mn-ea"/>
              </a:rPr>
              <a:t>웹크롤링을</a:t>
            </a:r>
            <a:r>
              <a:rPr lang="ko-KR" altLang="en-US" sz="1400" dirty="0">
                <a:latin typeface="+mn-ea"/>
              </a:rPr>
              <a:t> 활용하여 </a:t>
            </a:r>
            <a:r>
              <a:rPr lang="en-US" altLang="ko-KR" sz="1400" dirty="0">
                <a:latin typeface="+mn-ea"/>
              </a:rPr>
              <a:t>Redis(</a:t>
            </a:r>
            <a:r>
              <a:rPr lang="ko-KR" altLang="en-US" sz="1400" dirty="0">
                <a:latin typeface="+mn-ea"/>
              </a:rPr>
              <a:t>기한만료 데이터베이스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저장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2 . </a:t>
            </a:r>
            <a:r>
              <a:rPr lang="ko-KR" altLang="en-US" sz="1400" b="1" u="sng" dirty="0">
                <a:latin typeface="+mn-ea"/>
              </a:rPr>
              <a:t>빅데이터 분석</a:t>
            </a:r>
            <a:r>
              <a:rPr lang="ko-KR" altLang="en-US" sz="1400" u="sng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사용자의 이전학습 및 저장된 데이터를 바탕으로 영어학습 컨텐츠를 제공함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3 . </a:t>
            </a:r>
            <a:r>
              <a:rPr lang="ko-KR" altLang="en-US" sz="1400" b="1" u="sng" dirty="0">
                <a:latin typeface="+mn-ea"/>
              </a:rPr>
              <a:t>뉴스기사 분석 및 번역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뉴스에서 수집한 유용한단어 및 표현을 자연어처리를 통하여 사용자에 맞게 추출하고</a:t>
            </a:r>
            <a:r>
              <a:rPr lang="en-US" altLang="ko-KR" sz="1400" dirty="0">
                <a:latin typeface="+mn-ea"/>
              </a:rPr>
              <a:t> Papago</a:t>
            </a:r>
            <a:r>
              <a:rPr lang="ko-KR" altLang="en-US" sz="1400" dirty="0">
                <a:latin typeface="+mn-ea"/>
              </a:rPr>
              <a:t>를 활용하여 기사의 한글번역을 제공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5 . </a:t>
            </a:r>
            <a:r>
              <a:rPr lang="ko-KR" altLang="en-US" sz="1400" b="1" u="sng" dirty="0">
                <a:latin typeface="+mn-ea"/>
              </a:rPr>
              <a:t>사용자 발음</a:t>
            </a:r>
            <a:r>
              <a:rPr lang="en-US" altLang="ko-KR" sz="1400" b="1" u="sng" dirty="0">
                <a:latin typeface="+mn-ea"/>
              </a:rPr>
              <a:t>/</a:t>
            </a:r>
            <a:r>
              <a:rPr lang="ko-KR" altLang="en-US" sz="1400" b="1" u="sng" dirty="0">
                <a:latin typeface="+mn-ea"/>
              </a:rPr>
              <a:t>강세 분석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사용자가 등록한 영어녹음의 발음과 원어민의 발음을 음정 및 강세를 이용한 알고리즘으로 비교 분석하여 사용자에게 교정 방향을 제시함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6 . </a:t>
            </a:r>
            <a:r>
              <a:rPr lang="ko-KR" altLang="en-US" sz="1400" b="1" u="sng" dirty="0">
                <a:latin typeface="+mn-ea"/>
              </a:rPr>
              <a:t>사용자정보 및 학습정보 </a:t>
            </a:r>
            <a:r>
              <a:rPr lang="en-US" altLang="ko-KR" sz="1400" b="1" u="sng" dirty="0">
                <a:latin typeface="+mn-ea"/>
              </a:rPr>
              <a:t>DB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사용자의 영어난이도의 기본정보와 이전학습한내용을 </a:t>
            </a:r>
            <a:r>
              <a:rPr lang="en-US" altLang="ko-KR" sz="1400" dirty="0">
                <a:latin typeface="+mn-ea"/>
              </a:rPr>
              <a:t>MySQL</a:t>
            </a:r>
            <a:r>
              <a:rPr lang="ko-KR" altLang="en-US" sz="1400" dirty="0">
                <a:latin typeface="+mn-ea"/>
              </a:rPr>
              <a:t>을 데이터베이스에 저장함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7 . </a:t>
            </a:r>
            <a:r>
              <a:rPr lang="ko-KR" altLang="en-US" sz="1400" b="1" u="sng" dirty="0">
                <a:latin typeface="+mn-ea"/>
              </a:rPr>
              <a:t>기사추출정보 및 영어학습 정보 </a:t>
            </a:r>
            <a:r>
              <a:rPr lang="en-US" altLang="ko-KR" sz="1400" b="1" u="sng" dirty="0">
                <a:latin typeface="+mn-ea"/>
              </a:rPr>
              <a:t>DB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영어기사에서 추출한 영어 데이터와 계속 저장되는 중요 영 단어 및 주요문장을 빅 데이터화 하기위해 </a:t>
            </a:r>
            <a:r>
              <a:rPr lang="en-US" altLang="ko-KR" sz="1400" dirty="0">
                <a:latin typeface="+mn-ea"/>
              </a:rPr>
              <a:t>MongoDB</a:t>
            </a:r>
            <a:r>
              <a:rPr lang="ko-KR" altLang="en-US" sz="1400" dirty="0">
                <a:latin typeface="+mn-ea"/>
              </a:rPr>
              <a:t>를 활용하여 데이터베이스를 구축함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50AF4-535A-4DE4-96B5-B767A81DDEC2}"/>
              </a:ext>
            </a:extLst>
          </p:cNvPr>
          <p:cNvSpPr txBox="1"/>
          <p:nvPr/>
        </p:nvSpPr>
        <p:spPr>
          <a:xfrm>
            <a:off x="424356" y="4117607"/>
            <a:ext cx="80010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3399"/>
                </a:solidFill>
                <a:latin typeface="+mn-ea"/>
              </a:rPr>
              <a:t>Front-end</a:t>
            </a:r>
          </a:p>
          <a:p>
            <a:r>
              <a:rPr lang="en-US" altLang="ko-KR" sz="1400" dirty="0">
                <a:latin typeface="+mn-ea"/>
              </a:rPr>
              <a:t>8 . </a:t>
            </a:r>
            <a:r>
              <a:rPr lang="ko-KR" altLang="en-US" sz="1400" b="1" u="sng" dirty="0">
                <a:latin typeface="+mn-ea"/>
              </a:rPr>
              <a:t>학습 컨텐츠 제공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영어뉴스에서 추출한 중요한 영 단어 및 주요한 표현 등을 문제화 하여 영어학습을 제공하고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사용자의 발음 및 강세에 대한 분석자료를 제공함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9 . </a:t>
            </a:r>
            <a:r>
              <a:rPr lang="ko-KR" altLang="en-US" sz="1400" b="1" u="sng" dirty="0">
                <a:latin typeface="+mn-ea"/>
              </a:rPr>
              <a:t>사용자 데이터 요청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사용자가 원하는 영어뉴스기사를 선택할 수 있게 하여 사용자가 원하는 맞춤형 영어학습을 제공함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10 . </a:t>
            </a:r>
            <a:r>
              <a:rPr lang="en-US" altLang="ko-KR" sz="1400" b="1" u="sng" dirty="0">
                <a:latin typeface="+mn-ea"/>
              </a:rPr>
              <a:t>Web</a:t>
            </a:r>
            <a:r>
              <a:rPr lang="ko-KR" altLang="en-US" sz="1400" b="1" u="sng" dirty="0">
                <a:latin typeface="+mn-ea"/>
              </a:rPr>
              <a:t> </a:t>
            </a:r>
            <a:r>
              <a:rPr lang="en-US" altLang="ko-KR" sz="1400" b="1" u="sng" dirty="0">
                <a:latin typeface="+mn-ea"/>
              </a:rPr>
              <a:t>Server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반응형 웹을 통하여 모바일 앱 또는 웹의 환경에 제한없이 사용자가 쉽게 학습할 수 있게 </a:t>
            </a:r>
            <a:r>
              <a:rPr lang="ko-KR" altLang="en-US" sz="1400" dirty="0" err="1">
                <a:latin typeface="+mn-ea"/>
              </a:rPr>
              <a:t>시각화하여</a:t>
            </a:r>
            <a:r>
              <a:rPr lang="ko-KR" altLang="en-US" sz="1400" dirty="0">
                <a:latin typeface="+mn-ea"/>
              </a:rPr>
              <a:t> 보여줌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300" b="1" u="sng" dirty="0">
                <a:solidFill>
                  <a:schemeClr val="tx1"/>
                </a:solidFill>
              </a:rPr>
              <a:t>데이터 흐름도 설명</a:t>
            </a:r>
            <a:endParaRPr lang="en-US" altLang="ko-KR" sz="1300" b="1" u="sng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사용자의 수준에 맞는 학습 컨텐츠를 제공하기위해 기본데이터를 입력 받아 서버에 전송하여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에 저장함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제안하는 애플리케이션은 </a:t>
            </a:r>
            <a:r>
              <a:rPr lang="ko-KR" altLang="en-US" sz="1200" b="1" dirty="0" err="1">
                <a:solidFill>
                  <a:schemeClr val="tx1"/>
                </a:solidFill>
              </a:rPr>
              <a:t>웹크롤링</a:t>
            </a:r>
            <a:r>
              <a:rPr lang="ko-KR" altLang="en-US" sz="1200" b="1" dirty="0">
                <a:solidFill>
                  <a:schemeClr val="tx1"/>
                </a:solidFill>
              </a:rPr>
              <a:t> 기술을 활용하여 영어뉴스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면에서 중요한 문장 및 어휘를 추출하고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에 저장함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사용자가 원하는 카테고리별 신문사별 영어뉴스를 선택 하게 하여 서버에 전송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맞춤형 학습자료를 생성 하는데 참고하는 데이터가 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사용자가 선택한 영어뉴스기사에서 추출한 데이터를 활용하여 사용자의 난이도에 맞게 문제생성 하여 사용자에게 제공함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영어뉴스의 중요한 문장을 제공하고 직접 녹음하는 기능 및 원어민발음을 들을 수 있는 기능 제공하여 사용자의 녹음데이터를 서버로 전송함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SzPct val="110000"/>
              <a:buFontTx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사용자와 원어민의 발음을 음정 및 강세알고리즘을 활용하여 비교 분석하고 파장을 직접 보여주어 교정방향을 제공함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F284C9-33E2-4CCA-A76A-80578EF0674E}"/>
              </a:ext>
            </a:extLst>
          </p:cNvPr>
          <p:cNvGrpSpPr/>
          <p:nvPr/>
        </p:nvGrpSpPr>
        <p:grpSpPr>
          <a:xfrm>
            <a:off x="107504" y="1620745"/>
            <a:ext cx="4310202" cy="4002857"/>
            <a:chOff x="5182359" y="1103974"/>
            <a:chExt cx="6616149" cy="625400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24040E-165C-4735-8D31-5FAEF3431C66}"/>
                </a:ext>
              </a:extLst>
            </p:cNvPr>
            <p:cNvSpPr/>
            <p:nvPr/>
          </p:nvSpPr>
          <p:spPr>
            <a:xfrm>
              <a:off x="7960383" y="2796590"/>
              <a:ext cx="1433849" cy="104525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THE</a:t>
              </a:r>
              <a:endParaRPr lang="ko-KR" altLang="en-US" sz="3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95E8086-3E6A-41B6-90EF-8321FC59D159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 flipV="1">
              <a:off x="9449104" y="2189104"/>
              <a:ext cx="1193921" cy="5883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그래픽 81" descr="신문">
              <a:extLst>
                <a:ext uri="{FF2B5EF4-FFF2-40B4-BE49-F238E27FC236}">
                  <a16:creationId xmlns:a16="http://schemas.microsoft.com/office/drawing/2014/main" id="{CAB90953-3CC2-4B7D-93BE-613371AE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39823" y="1103974"/>
              <a:ext cx="914400" cy="914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FEEBB1-71A6-466F-8CCE-DF3F08D8D7D6}"/>
                </a:ext>
              </a:extLst>
            </p:cNvPr>
            <p:cNvSpPr txBox="1"/>
            <p:nvPr/>
          </p:nvSpPr>
          <p:spPr>
            <a:xfrm>
              <a:off x="10643025" y="1948670"/>
              <a:ext cx="1105304" cy="480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영어뉴스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52F00AE-07D8-4BAA-8B3D-6D84F0C369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3130" y="3302949"/>
              <a:ext cx="11365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래픽 84" descr="사용자">
              <a:extLst>
                <a:ext uri="{FF2B5EF4-FFF2-40B4-BE49-F238E27FC236}">
                  <a16:creationId xmlns:a16="http://schemas.microsoft.com/office/drawing/2014/main" id="{0823C819-330F-4424-AB3F-DC811024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82359" y="2907796"/>
              <a:ext cx="1514431" cy="1566605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7189F8-7F3E-4B98-9130-2BFF35BA2788}"/>
                </a:ext>
              </a:extLst>
            </p:cNvPr>
            <p:cNvSpPr txBox="1"/>
            <p:nvPr/>
          </p:nvSpPr>
          <p:spPr>
            <a:xfrm>
              <a:off x="5427096" y="4330139"/>
              <a:ext cx="965050" cy="480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사용자</a:t>
              </a:r>
            </a:p>
          </p:txBody>
        </p:sp>
        <p:sp>
          <p:nvSpPr>
            <p:cNvPr id="87" name="원통형 86">
              <a:extLst>
                <a:ext uri="{FF2B5EF4-FFF2-40B4-BE49-F238E27FC236}">
                  <a16:creationId xmlns:a16="http://schemas.microsoft.com/office/drawing/2014/main" id="{DC098B2C-F5F0-463C-B667-AED0BB72BEF1}"/>
                </a:ext>
              </a:extLst>
            </p:cNvPr>
            <p:cNvSpPr/>
            <p:nvPr/>
          </p:nvSpPr>
          <p:spPr>
            <a:xfrm>
              <a:off x="8211536" y="1784846"/>
              <a:ext cx="931541" cy="875941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데이터</a:t>
              </a:r>
              <a:endParaRPr lang="en-US" altLang="ko-KR" sz="1200" b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베이스</a:t>
              </a:r>
            </a:p>
          </p:txBody>
        </p:sp>
        <p:pic>
          <p:nvPicPr>
            <p:cNvPr id="88" name="그래픽 87" descr="음성">
              <a:extLst>
                <a:ext uri="{FF2B5EF4-FFF2-40B4-BE49-F238E27FC236}">
                  <a16:creationId xmlns:a16="http://schemas.microsoft.com/office/drawing/2014/main" id="{6123D192-78A9-4E25-BD9B-4F3744A2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57182" y="5955037"/>
              <a:ext cx="914400" cy="9144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01C989-8008-4209-95A3-F03A4F1A34C4}"/>
                </a:ext>
              </a:extLst>
            </p:cNvPr>
            <p:cNvSpPr txBox="1"/>
            <p:nvPr/>
          </p:nvSpPr>
          <p:spPr>
            <a:xfrm>
              <a:off x="7960382" y="6684771"/>
              <a:ext cx="1784431" cy="673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발음 및 강세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분석 알고리즘</a:t>
              </a:r>
            </a:p>
          </p:txBody>
        </p:sp>
        <p:pic>
          <p:nvPicPr>
            <p:cNvPr id="90" name="그래픽 89" descr="스토리텔링">
              <a:extLst>
                <a:ext uri="{FF2B5EF4-FFF2-40B4-BE49-F238E27FC236}">
                  <a16:creationId xmlns:a16="http://schemas.microsoft.com/office/drawing/2014/main" id="{854BC6CC-8166-4689-BFC9-9BF80292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25579" y="3910017"/>
              <a:ext cx="914400" cy="9144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1D67D3-7122-421F-8823-7AC36B6B04EC}"/>
                </a:ext>
              </a:extLst>
            </p:cNvPr>
            <p:cNvSpPr txBox="1"/>
            <p:nvPr/>
          </p:nvSpPr>
          <p:spPr>
            <a:xfrm>
              <a:off x="7960382" y="4926835"/>
              <a:ext cx="2736686" cy="93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영어뉴스에서 추출한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중요한문장 및 어휘를 활용하여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u="sng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사용자 맞춤 문제생성</a:t>
              </a:r>
              <a:endParaRPr lang="en-US" altLang="ko-KR" sz="1100" u="sng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08B0032F-072F-4529-9E2F-6E75F9559FB2}"/>
                </a:ext>
              </a:extLst>
            </p:cNvPr>
            <p:cNvCxnSpPr>
              <a:cxnSpLocks/>
            </p:cNvCxnSpPr>
            <p:nvPr/>
          </p:nvCxnSpPr>
          <p:spPr>
            <a:xfrm>
              <a:off x="6657493" y="4038600"/>
              <a:ext cx="1233217" cy="442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6844ECE-E4E6-4B7A-853C-3AD0DB2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481" y="4901816"/>
              <a:ext cx="2000900" cy="12914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그래픽 93" descr="배지 5">
              <a:extLst>
                <a:ext uri="{FF2B5EF4-FFF2-40B4-BE49-F238E27FC236}">
                  <a16:creationId xmlns:a16="http://schemas.microsoft.com/office/drawing/2014/main" id="{0600D263-75CC-4316-A6CF-27CF1EFC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147930" y="6030622"/>
              <a:ext cx="412337" cy="412337"/>
            </a:xfrm>
            <a:prstGeom prst="rect">
              <a:avLst/>
            </a:prstGeom>
          </p:spPr>
        </p:pic>
        <p:pic>
          <p:nvPicPr>
            <p:cNvPr id="95" name="그래픽 94" descr="배지 6">
              <a:extLst>
                <a:ext uri="{FF2B5EF4-FFF2-40B4-BE49-F238E27FC236}">
                  <a16:creationId xmlns:a16="http://schemas.microsoft.com/office/drawing/2014/main" id="{B5919EA3-583C-4CDD-A8E0-ACE56F79A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144270" y="6409571"/>
              <a:ext cx="412337" cy="412337"/>
            </a:xfrm>
            <a:prstGeom prst="rect">
              <a:avLst/>
            </a:prstGeom>
          </p:spPr>
        </p:pic>
        <p:pic>
          <p:nvPicPr>
            <p:cNvPr id="96" name="그래픽 95" descr="배지 3">
              <a:extLst>
                <a:ext uri="{FF2B5EF4-FFF2-40B4-BE49-F238E27FC236}">
                  <a16:creationId xmlns:a16="http://schemas.microsoft.com/office/drawing/2014/main" id="{4D9C9675-FAB3-442A-BE84-BE32339C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65578" y="4436452"/>
              <a:ext cx="412337" cy="412337"/>
            </a:xfrm>
            <a:prstGeom prst="rect">
              <a:avLst/>
            </a:prstGeom>
          </p:spPr>
        </p:pic>
        <p:pic>
          <p:nvPicPr>
            <p:cNvPr id="97" name="그래픽 96" descr="배지">
              <a:extLst>
                <a:ext uri="{FF2B5EF4-FFF2-40B4-BE49-F238E27FC236}">
                  <a16:creationId xmlns:a16="http://schemas.microsoft.com/office/drawing/2014/main" id="{05F35E66-6834-4ED7-9C21-282D5E17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675392" y="2622913"/>
              <a:ext cx="412337" cy="412337"/>
            </a:xfrm>
            <a:prstGeom prst="rect">
              <a:avLst/>
            </a:prstGeom>
          </p:spPr>
        </p:pic>
        <p:pic>
          <p:nvPicPr>
            <p:cNvPr id="98" name="그래픽 97" descr="배지 4">
              <a:extLst>
                <a:ext uri="{FF2B5EF4-FFF2-40B4-BE49-F238E27FC236}">
                  <a16:creationId xmlns:a16="http://schemas.microsoft.com/office/drawing/2014/main" id="{8C965650-3F97-40B0-ABBD-0ADC60D6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369957" y="4790589"/>
              <a:ext cx="412337" cy="412337"/>
            </a:xfrm>
            <a:prstGeom prst="rect">
              <a:avLst/>
            </a:prstGeom>
          </p:spPr>
        </p:pic>
        <p:pic>
          <p:nvPicPr>
            <p:cNvPr id="99" name="그래픽 98" descr="배지 1">
              <a:extLst>
                <a:ext uri="{FF2B5EF4-FFF2-40B4-BE49-F238E27FC236}">
                  <a16:creationId xmlns:a16="http://schemas.microsoft.com/office/drawing/2014/main" id="{43D7111B-2053-478E-8685-C6772130A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297179" y="2890612"/>
              <a:ext cx="412337" cy="412337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DC08C4-86BA-4EE1-BDC1-AD8C1701DFBD}"/>
                </a:ext>
              </a:extLst>
            </p:cNvPr>
            <p:cNvSpPr txBox="1"/>
            <p:nvPr/>
          </p:nvSpPr>
          <p:spPr>
            <a:xfrm>
              <a:off x="6657493" y="2915844"/>
              <a:ext cx="1353826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사용자데이터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E5A05A-6BE2-4607-84E2-399C30EC8BCE}"/>
                </a:ext>
              </a:extLst>
            </p:cNvPr>
            <p:cNvSpPr txBox="1"/>
            <p:nvPr/>
          </p:nvSpPr>
          <p:spPr>
            <a:xfrm>
              <a:off x="6657493" y="4510973"/>
              <a:ext cx="1375970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영어뉴스 선택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52D6CE-8981-4C8D-9E70-6CE58B7725DF}"/>
                </a:ext>
              </a:extLst>
            </p:cNvPr>
            <p:cNvSpPr txBox="1"/>
            <p:nvPr/>
          </p:nvSpPr>
          <p:spPr>
            <a:xfrm>
              <a:off x="6657493" y="4844733"/>
              <a:ext cx="1422723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문제생성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CA89426-AEC6-440A-A292-E4D6E841F968}"/>
                </a:ext>
              </a:extLst>
            </p:cNvPr>
            <p:cNvSpPr txBox="1"/>
            <p:nvPr/>
          </p:nvSpPr>
          <p:spPr>
            <a:xfrm>
              <a:off x="6520970" y="6098584"/>
              <a:ext cx="1437487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발음 녹음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D378E2D-5070-4A27-BDB8-737A1E3770B6}"/>
                </a:ext>
              </a:extLst>
            </p:cNvPr>
            <p:cNvSpPr txBox="1"/>
            <p:nvPr/>
          </p:nvSpPr>
          <p:spPr>
            <a:xfrm>
              <a:off x="6520970" y="6421746"/>
              <a:ext cx="1457172" cy="673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발음 비교</a:t>
              </a:r>
              <a:endPara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분석 결과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262D604-257D-48C4-AFA8-E5FCC6404AC0}"/>
                </a:ext>
              </a:extLst>
            </p:cNvPr>
            <p:cNvSpPr txBox="1"/>
            <p:nvPr/>
          </p:nvSpPr>
          <p:spPr>
            <a:xfrm>
              <a:off x="10046064" y="2668301"/>
              <a:ext cx="1752444" cy="40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영어 뉴스 </a:t>
              </a:r>
              <a:r>
                <a:rPr lang="ko-KR" altLang="en-US" sz="1100" dirty="0" err="1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웹크롤링</a:t>
              </a:r>
              <a:endPara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6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1680</Words>
  <Application>Microsoft Office PowerPoint</Application>
  <PresentationFormat>화면 슬라이드 쇼(4:3)</PresentationFormat>
  <Paragraphs>459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바탕</vt:lpstr>
      <vt:lpstr>함초롬돋움</vt:lpstr>
      <vt:lpstr>휴먼매직체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이재훈</cp:lastModifiedBy>
  <cp:revision>380</cp:revision>
  <dcterms:created xsi:type="dcterms:W3CDTF">2014-04-16T00:55:54Z</dcterms:created>
  <dcterms:modified xsi:type="dcterms:W3CDTF">2020-07-31T06:57:16Z</dcterms:modified>
</cp:coreProperties>
</file>