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0"/>
  </p:notesMasterIdLst>
  <p:sldIdLst>
    <p:sldId id="256" r:id="rId2"/>
    <p:sldId id="257" r:id="rId3"/>
    <p:sldId id="347" r:id="rId4"/>
    <p:sldId id="406" r:id="rId5"/>
    <p:sldId id="407" r:id="rId6"/>
    <p:sldId id="410" r:id="rId7"/>
    <p:sldId id="367" r:id="rId8"/>
    <p:sldId id="348" r:id="rId9"/>
    <p:sldId id="352" r:id="rId10"/>
    <p:sldId id="351" r:id="rId11"/>
    <p:sldId id="353" r:id="rId12"/>
    <p:sldId id="355" r:id="rId13"/>
    <p:sldId id="357" r:id="rId14"/>
    <p:sldId id="356" r:id="rId15"/>
    <p:sldId id="359" r:id="rId16"/>
    <p:sldId id="361" r:id="rId17"/>
    <p:sldId id="370" r:id="rId18"/>
    <p:sldId id="368" r:id="rId19"/>
    <p:sldId id="369" r:id="rId20"/>
    <p:sldId id="365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411" r:id="rId39"/>
    <p:sldId id="388" r:id="rId40"/>
    <p:sldId id="389" r:id="rId41"/>
    <p:sldId id="390" r:id="rId42"/>
    <p:sldId id="391" r:id="rId43"/>
    <p:sldId id="392" r:id="rId44"/>
    <p:sldId id="393" r:id="rId45"/>
    <p:sldId id="412" r:id="rId46"/>
    <p:sldId id="400" r:id="rId47"/>
    <p:sldId id="402" r:id="rId48"/>
    <p:sldId id="401" r:id="rId49"/>
    <p:sldId id="403" r:id="rId50"/>
    <p:sldId id="404" r:id="rId51"/>
    <p:sldId id="405" r:id="rId52"/>
    <p:sldId id="408" r:id="rId53"/>
    <p:sldId id="409" r:id="rId54"/>
    <p:sldId id="394" r:id="rId55"/>
    <p:sldId id="395" r:id="rId56"/>
    <p:sldId id="396" r:id="rId57"/>
    <p:sldId id="397" r:id="rId58"/>
    <p:sldId id="399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hie" initials="A" lastIdx="1" clrIdx="0">
    <p:extLst>
      <p:ext uri="{19B8F6BF-5375-455C-9EA6-DF929625EA0E}">
        <p15:presenceInfo xmlns:p15="http://schemas.microsoft.com/office/powerpoint/2012/main" userId="Arch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907" autoAdjust="0"/>
  </p:normalViewPr>
  <p:slideViewPr>
    <p:cSldViewPr>
      <p:cViewPr varScale="1">
        <p:scale>
          <a:sx n="110" d="100"/>
          <a:sy n="110" d="100"/>
        </p:scale>
        <p:origin x="159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38CEF-EB66-4D16-B687-7A3B18ACBEB2}" type="datetimeFigureOut">
              <a:rPr lang="ru-RU" smtClean="0"/>
              <a:t>08.02.2017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F08D6-12AA-4E1F-9631-CFD09224C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0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1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6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79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7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810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6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2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64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527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74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1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88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6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51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99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94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55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46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morphology check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29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12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00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morphology check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37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6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59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63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47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flexure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55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left biphasic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965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right biphasic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30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672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33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77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7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058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flexure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90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left biphasic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314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right biphasic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26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60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63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919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634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907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89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4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009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147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204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008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163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576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8339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6133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443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4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96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8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0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F08D6-12AA-4E1F-9631-CFD09224CF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5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1B24-E02D-415D-82D2-2BFD9E9B4F4E}" type="datetime1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43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AE2-7295-431D-898A-8A08B159659B}" type="datetime1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6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9EA0-D161-43B6-91DE-9846F50B5FE2}" type="datetime1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B60B-1BEF-462C-8A6E-6FC4D6A67462}" type="datetime1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1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CAD-CA59-40D6-9E5B-4494FDC83337}" type="datetime1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5684-EB8B-4AE3-8F88-4B135EEB0F87}" type="datetime1">
              <a:rPr lang="ru-RU" smtClean="0"/>
              <a:t>08.02.2017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503-FC85-4693-9F97-926C77A7F92C}" type="datetime1">
              <a:rPr lang="ru-RU" smtClean="0"/>
              <a:t>08.02.2017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BFC-6AD8-4135-9A91-DEEF9CDB5C06}" type="datetime1">
              <a:rPr lang="ru-RU" smtClean="0"/>
              <a:t>08.02.2017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7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7BC2-27BC-47CB-A3B9-BB5885884B48}" type="datetime1">
              <a:rPr lang="ru-RU" smtClean="0"/>
              <a:t>08.02.2017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1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1DA2-66DB-422D-A057-2350E0862E5C}" type="datetime1">
              <a:rPr lang="ru-RU" smtClean="0"/>
              <a:t>08.02.2017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8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0B2-E88C-479B-9A29-45EA6D0CAF39}" type="datetime1">
              <a:rPr lang="ru-RU" smtClean="0"/>
              <a:t>08.02.2017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39A0-E0C0-4503-A7BE-B78E78DFF6B0}" type="datetime1">
              <a:rPr lang="ru-RU" smtClean="0"/>
              <a:t>08.02.2017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Юсипов И.И 		Динамика взаимодействующих частиц в пространственно-неоднородных решетках		32(32)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E53A-863E-4B66-8B03-963F491317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57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6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6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90.png"/><Relationship Id="rId4" Type="http://schemas.openxmlformats.org/officeDocument/2006/relationships/image" Target="../media/image47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95.png"/><Relationship Id="rId18" Type="http://schemas.openxmlformats.org/officeDocument/2006/relationships/image" Target="../media/image70.png"/><Relationship Id="rId3" Type="http://schemas.openxmlformats.org/officeDocument/2006/relationships/image" Target="../media/image91.png"/><Relationship Id="rId7" Type="http://schemas.openxmlformats.org/officeDocument/2006/relationships/image" Target="../media/image58.png"/><Relationship Id="rId12" Type="http://schemas.openxmlformats.org/officeDocument/2006/relationships/image" Target="../media/image94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3.png"/><Relationship Id="rId5" Type="http://schemas.openxmlformats.org/officeDocument/2006/relationships/image" Target="../media/image93.png"/><Relationship Id="rId15" Type="http://schemas.openxmlformats.org/officeDocument/2006/relationships/image" Target="../media/image96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92.png"/><Relationship Id="rId9" Type="http://schemas.openxmlformats.org/officeDocument/2006/relationships/image" Target="../media/image60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08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5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27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88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86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3" Type="http://schemas.openxmlformats.org/officeDocument/2006/relationships/image" Target="../media/image212.png"/><Relationship Id="rId7" Type="http://schemas.openxmlformats.org/officeDocument/2006/relationships/image" Target="../media/image215.png"/><Relationship Id="rId12" Type="http://schemas.openxmlformats.org/officeDocument/2006/relationships/image" Target="../media/image2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6.png"/><Relationship Id="rId5" Type="http://schemas.openxmlformats.org/officeDocument/2006/relationships/image" Target="../media/image213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979712" y="4077072"/>
            <a:ext cx="5184576" cy="16463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 err="1" smtClean="0">
                <a:latin typeface="Cambria" panose="02040503050406030204" pitchFamily="18" charset="0"/>
              </a:rPr>
              <a:t>Юсипов</a:t>
            </a:r>
            <a:r>
              <a:rPr lang="ru-RU" sz="2000" dirty="0" smtClean="0">
                <a:latin typeface="Cambria" panose="02040503050406030204" pitchFamily="18" charset="0"/>
              </a:rPr>
              <a:t> Игорь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2000" dirty="0" err="1" smtClean="0">
                <a:latin typeface="Cambria" panose="02040503050406030204" pitchFamily="18" charset="0"/>
              </a:rPr>
              <a:t>Калякулина</a:t>
            </a:r>
            <a:r>
              <a:rPr lang="ru-RU" sz="2000" dirty="0" smtClean="0">
                <a:latin typeface="Cambria" panose="02040503050406030204" pitchFamily="18" charset="0"/>
              </a:rPr>
              <a:t> Алёна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983301"/>
            <a:ext cx="6858000" cy="1526662"/>
          </a:xfrm>
        </p:spPr>
        <p:txBody>
          <a:bodyPr/>
          <a:lstStyle/>
          <a:p>
            <a:r>
              <a:rPr lang="ru-RU" dirty="0" smtClean="0">
                <a:latin typeface="Cambria" panose="02040503050406030204" pitchFamily="18" charset="0"/>
              </a:rPr>
              <a:t>Сегментация сигнала ЭКГ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Дискретное вейвлет-преобразование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859216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>
                    <a:latin typeface="Cambria" panose="02040503050406030204" pitchFamily="18" charset="0"/>
                  </a:rPr>
                  <a:t>После применения к сигналу фильтра высоких частот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получаются </a:t>
                </a:r>
                <a:r>
                  <a:rPr lang="ru-RU" sz="2000" b="1" dirty="0" smtClean="0">
                    <a:latin typeface="Cambria" panose="02040503050406030204" pitchFamily="18" charset="0"/>
                  </a:rPr>
                  <a:t>детализирующие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𝒘𝒅𝒄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b="1" dirty="0" smtClean="0">
                    <a:latin typeface="Cambria" panose="02040503050406030204" pitchFamily="18" charset="0"/>
                  </a:rPr>
                  <a:t>)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коэффициенты</a:t>
                </a:r>
              </a:p>
              <a:p>
                <a:r>
                  <a:rPr lang="ru-RU" sz="2000" dirty="0" smtClean="0">
                    <a:latin typeface="Cambria" panose="02040503050406030204" pitchFamily="18" charset="0"/>
                  </a:rPr>
                  <a:t>После применения фильтра низких частот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получаются </a:t>
                </a:r>
                <a:r>
                  <a:rPr lang="ru-RU" sz="2000" b="1" dirty="0" smtClean="0">
                    <a:latin typeface="Cambria" panose="02040503050406030204" pitchFamily="18" charset="0"/>
                  </a:rPr>
                  <a:t>аппроксимирующие</a:t>
                </a:r>
                <a:r>
                  <a:rPr lang="en-US" sz="2000" b="1" dirty="0" smtClean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latin typeface="Cambria" panose="02040503050406030204" pitchFamily="18" charset="0"/>
                  </a:rPr>
                  <a:t>)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коэффициенты. </a:t>
                </a:r>
                <a:endParaRPr lang="ru-RU" sz="2000" dirty="0">
                  <a:latin typeface="Cambria" panose="02040503050406030204" pitchFamily="18" charset="0"/>
                </a:endParaRPr>
              </a:p>
              <a:p>
                <a:r>
                  <a:rPr lang="ru-RU" sz="2000" dirty="0" smtClean="0">
                    <a:latin typeface="Cambria" panose="02040503050406030204" pitchFamily="18" charset="0"/>
                  </a:rPr>
                  <a:t>Стандартный алгоритм </a:t>
                </a:r>
                <a:r>
                  <a:rPr lang="ru-RU" sz="2000" dirty="0" err="1" smtClean="0">
                    <a:latin typeface="Cambria" panose="02040503050406030204" pitchFamily="18" charset="0"/>
                  </a:rPr>
                  <a:t>Малла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предполагает прореживание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коэффициентов. </a:t>
                </a:r>
                <a:r>
                  <a:rPr lang="ru-RU" sz="2000" dirty="0">
                    <a:latin typeface="Cambria" panose="02040503050406030204" pitchFamily="18" charset="0"/>
                  </a:rPr>
                  <a:t>Р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азрешение </a:t>
                </a:r>
                <a:r>
                  <a:rPr lang="ru-RU" sz="2000" dirty="0">
                    <a:latin typeface="Cambria" panose="02040503050406030204" pitchFamily="18" charset="0"/>
                  </a:rPr>
                  <a:t>по времени в силу прореживания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сигнала уменьшается вдвое. </a:t>
                </a:r>
              </a:p>
            </p:txBody>
          </p:sp>
        </mc:Choice>
        <mc:Fallback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859216" cy="5328592"/>
              </a:xfrm>
              <a:blipFill rotWithShape="0">
                <a:blip r:embed="rId3"/>
                <a:stretch>
                  <a:fillRect l="-698" t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3789040"/>
            <a:ext cx="7658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Дискретное вейвлет-преобразование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69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5328592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Cambria" panose="02040503050406030204" pitchFamily="18" charset="0"/>
              </a:rPr>
              <a:t>В задаче сегментации из-за прореживания уменьшается временное разрешение вейвлет-коэффициентов.</a:t>
            </a:r>
          </a:p>
          <a:p>
            <a:endParaRPr lang="ru-RU" sz="2000" dirty="0">
              <a:latin typeface="Cambria" panose="02040503050406030204" pitchFamily="18" charset="0"/>
            </a:endParaRPr>
          </a:p>
          <a:p>
            <a:r>
              <a:rPr lang="ru-RU" sz="2000" dirty="0" smtClean="0">
                <a:latin typeface="Cambria" panose="02040503050406030204" pitchFamily="18" charset="0"/>
              </a:rPr>
              <a:t>Используется алгоритм «</a:t>
            </a:r>
            <a:r>
              <a:rPr lang="en-US" sz="2000" dirty="0" smtClean="0">
                <a:latin typeface="Cambria" panose="02040503050406030204" pitchFamily="18" charset="0"/>
              </a:rPr>
              <a:t>a trous</a:t>
            </a:r>
            <a:r>
              <a:rPr lang="ru-RU" sz="2000" dirty="0" smtClean="0">
                <a:latin typeface="Cambria" panose="02040503050406030204" pitchFamily="18" charset="0"/>
              </a:rPr>
              <a:t>» с одинаковой частотой дискретизации на всех масштабах и без прореживания.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1" y="3284984"/>
            <a:ext cx="7762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Дискретное вейвлет-преобразование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69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Cambria" panose="02040503050406030204" pitchFamily="18" charset="0"/>
              </a:rPr>
              <a:t>Примеры детализирующих коэффициентов различных шкал для различных элементов сигнала ЭКГ.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01" name="Picture 53" descr="https://pp.vk.me/c636317/v636317593/4644b/qO6PY4pQyS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72816"/>
            <a:ext cx="584835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Фильтрация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69" name="Объект 2"/>
          <p:cNvSpPr>
            <a:spLocks noGrp="1"/>
          </p:cNvSpPr>
          <p:nvPr>
            <p:ph idx="1"/>
          </p:nvPr>
        </p:nvSpPr>
        <p:spPr>
          <a:xfrm>
            <a:off x="463107" y="980728"/>
            <a:ext cx="7859216" cy="532859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Cambria" panose="02040503050406030204" pitchFamily="18" charset="0"/>
              </a:rPr>
              <a:t>К исходному сигналу ЭКГ сначала применяется фильтр, основанный на непрерывном вейвлет-преобразовании с использованием в качестве ядра второй производной функции Гаусса.</a:t>
            </a:r>
            <a:endParaRPr lang="ru-RU" sz="1800" dirty="0">
              <a:latin typeface="Cambria" panose="02040503050406030204" pitchFamily="18" charset="0"/>
            </a:endParaRPr>
          </a:p>
          <a:p>
            <a:r>
              <a:rPr lang="ru-RU" sz="1800" dirty="0" smtClean="0">
                <a:latin typeface="Cambria" panose="02040503050406030204" pitchFamily="18" charset="0"/>
              </a:rPr>
              <a:t>В вейвлет-образе полагаются равными нулю коэффициенты, частоты которых соответствуют спектру неинформативных частот сигнала ЭКГ.</a:t>
            </a:r>
            <a:endParaRPr lang="ru-RU" sz="1800" dirty="0">
              <a:latin typeface="Cambria" panose="02040503050406030204" pitchFamily="18" charset="0"/>
            </a:endParaRPr>
          </a:p>
          <a:p>
            <a:r>
              <a:rPr lang="ru-RU" sz="1800" dirty="0" smtClean="0">
                <a:latin typeface="Cambria" panose="02040503050406030204" pitchFamily="18" charset="0"/>
              </a:rPr>
              <a:t>Для получения отфильтрованного сигнала выполняется обратное вейвлет-преобразование.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140968"/>
            <a:ext cx="57150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Алгоритм сегментации сигнала ЭКГ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69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latin typeface="Cambria" panose="02040503050406030204" pitchFamily="18" charset="0"/>
              </a:rPr>
              <a:t>За основу был взят алгоритм анализа детализирующих коэффициентов из работы (*).</a:t>
            </a:r>
          </a:p>
          <a:p>
            <a:pPr marL="0" indent="0">
              <a:buNone/>
            </a:pPr>
            <a:r>
              <a:rPr lang="ru-RU" sz="2000" dirty="0" smtClean="0">
                <a:latin typeface="Cambria" panose="02040503050406030204" pitchFamily="18" charset="0"/>
              </a:rPr>
              <a:t>Основная идея: </a:t>
            </a:r>
          </a:p>
          <a:p>
            <a:pPr marL="0" indent="0">
              <a:buNone/>
            </a:pPr>
            <a:r>
              <a:rPr lang="ru-RU" sz="2000" dirty="0" smtClean="0">
                <a:latin typeface="Cambria" panose="02040503050406030204" pitchFamily="18" charset="0"/>
              </a:rPr>
              <a:t>Вейвлет-образы </a:t>
            </a:r>
            <a:r>
              <a:rPr lang="ru-RU" sz="2000" dirty="0">
                <a:latin typeface="Cambria" panose="02040503050406030204" pitchFamily="18" charset="0"/>
              </a:rPr>
              <a:t>различных комплексов и волн представляют собой некоторые комбинации пересечений нуля, абсолютных максимумов и минимумов. </a:t>
            </a:r>
            <a:endParaRPr lang="ru-RU" sz="20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ambria" panose="02040503050406030204" pitchFamily="18" charset="0"/>
              </a:rPr>
              <a:t>Алгоритм анализирует взаимное расположение </a:t>
            </a:r>
            <a:r>
              <a:rPr lang="ru-RU" sz="2000" dirty="0">
                <a:latin typeface="Cambria" panose="02040503050406030204" pitchFamily="18" charset="0"/>
              </a:rPr>
              <a:t>данных элементов на различных шкалах вейвлет-образов</a:t>
            </a:r>
            <a:r>
              <a:rPr lang="ru-RU" sz="2000" dirty="0" smtClean="0">
                <a:latin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ru-RU" sz="20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" panose="02040503050406030204" pitchFamily="18" charset="0"/>
            </a:endParaRPr>
          </a:p>
          <a:p>
            <a:r>
              <a:rPr lang="ru-RU" sz="2000" dirty="0" smtClean="0">
                <a:latin typeface="Cambria" panose="02040503050406030204" pitchFamily="18" charset="0"/>
              </a:rPr>
              <a:t>Алгоритм был значительным образом модифицирован для расширения класса распознаваемых морфологий комплекса </a:t>
            </a:r>
            <a:r>
              <a:rPr lang="en-US" sz="2000" dirty="0" smtClean="0">
                <a:latin typeface="Cambria" panose="02040503050406030204" pitchFamily="18" charset="0"/>
              </a:rPr>
              <a:t>QRS</a:t>
            </a:r>
            <a:r>
              <a:rPr lang="ru-RU" sz="2000" dirty="0" smtClean="0">
                <a:latin typeface="Cambria" panose="02040503050406030204" pitchFamily="18" charset="0"/>
              </a:rPr>
              <a:t>, а также волн </a:t>
            </a:r>
            <a:r>
              <a:rPr lang="en-US" sz="2000" dirty="0" smtClean="0">
                <a:latin typeface="Cambria" panose="02040503050406030204" pitchFamily="18" charset="0"/>
              </a:rPr>
              <a:t>P </a:t>
            </a:r>
            <a:r>
              <a:rPr lang="ru-RU" sz="2000" dirty="0" smtClean="0">
                <a:latin typeface="Cambria" panose="02040503050406030204" pitchFamily="18" charset="0"/>
              </a:rPr>
              <a:t>и </a:t>
            </a:r>
            <a:r>
              <a:rPr lang="en-US" sz="2000" dirty="0" smtClean="0">
                <a:latin typeface="Cambria" panose="02040503050406030204" pitchFamily="18" charset="0"/>
              </a:rPr>
              <a:t>T</a:t>
            </a:r>
            <a:r>
              <a:rPr lang="ru-RU" sz="20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ru-RU" sz="2000" dirty="0" smtClean="0">
                <a:latin typeface="Cambria" panose="02040503050406030204" pitchFamily="18" charset="0"/>
              </a:rPr>
              <a:t>Каждое отведение сигнала ЭКГ сегментируется независимо от остальных.</a:t>
            </a:r>
          </a:p>
          <a:p>
            <a:pPr marL="0" indent="0">
              <a:buNone/>
            </a:pPr>
            <a:endParaRPr lang="ru-RU" sz="20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ambria" panose="02040503050406030204" pitchFamily="18" charset="0"/>
              </a:rPr>
              <a:t>* </a:t>
            </a:r>
            <a:r>
              <a:rPr lang="en-US" sz="1400" dirty="0" smtClean="0"/>
              <a:t>Di Marco LY, Chiari L. A wavelet-based ECG delineation algorithm for 32-bit integer online processing // Biomed </a:t>
            </a:r>
            <a:r>
              <a:rPr lang="en-US" sz="1400" dirty="0" err="1" smtClean="0"/>
              <a:t>Eng</a:t>
            </a:r>
            <a:r>
              <a:rPr lang="en-US" sz="1400" dirty="0" smtClean="0"/>
              <a:t> Online 2011, 10:23.</a:t>
            </a:r>
            <a:endParaRPr lang="ru-RU" sz="1400" dirty="0" smtClean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Алгоритм сегментации сигнала ЭКГ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8992" cy="5616624"/>
              </a:xfrm>
            </p:spPr>
            <p:txBody>
              <a:bodyPr>
                <a:normAutofit/>
              </a:bodyPr>
              <a:lstStyle/>
              <a:p>
                <a:r>
                  <a:rPr lang="ru-RU" sz="1600" dirty="0" smtClean="0">
                    <a:latin typeface="Cambria" panose="02040503050406030204" pitchFamily="18" charset="0"/>
                  </a:rPr>
                  <a:t>К отфильтрованному сигналу ЭКГ применяется дискретное вейвлет-преобразование «</a:t>
                </a:r>
                <a:r>
                  <a:rPr lang="en-US" sz="1600" dirty="0" smtClean="0">
                    <a:latin typeface="Cambria" panose="02040503050406030204" pitchFamily="18" charset="0"/>
                  </a:rPr>
                  <a:t>a trous</a:t>
                </a:r>
                <a:r>
                  <a:rPr lang="ru-RU" sz="1600" dirty="0" smtClean="0">
                    <a:latin typeface="Cambria" panose="02040503050406030204" pitchFamily="18" charset="0"/>
                  </a:rPr>
                  <a:t>», на выходе которого получаются наборы детализирующих</a:t>
                </a:r>
                <a:r>
                  <a:rPr lang="en-US" sz="16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𝑤𝑑𝑐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600" dirty="0" smtClean="0">
                    <a:latin typeface="Cambria" panose="02040503050406030204" pitchFamily="18" charset="0"/>
                  </a:rPr>
                  <a:t> и аппроксимирующих</a:t>
                </a:r>
                <a:r>
                  <a:rPr lang="en-US" sz="16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600" dirty="0" smtClean="0">
                    <a:latin typeface="Cambria" panose="02040503050406030204" pitchFamily="18" charset="0"/>
                  </a:rPr>
                  <a:t> коэффициентов различных шкал.</a:t>
                </a:r>
                <a:endParaRPr lang="ru-RU" sz="1600" dirty="0">
                  <a:latin typeface="Cambria" panose="02040503050406030204" pitchFamily="18" charset="0"/>
                </a:endParaRPr>
              </a:p>
              <a:p>
                <a:r>
                  <a:rPr lang="ru-RU" sz="1600" dirty="0" smtClean="0">
                    <a:latin typeface="Cambria" panose="02040503050406030204" pitchFamily="18" charset="0"/>
                  </a:rPr>
                  <a:t>В алгоритме сегментации рассматриваются только детализирующие коэффициенты</a:t>
                </a:r>
                <a:r>
                  <a:rPr lang="en-US" sz="16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𝑤𝑑𝑐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mbria" panose="02040503050406030204" pitchFamily="18" charset="0"/>
                  </a:rPr>
                  <a:t> – </a:t>
                </a:r>
                <a:r>
                  <a:rPr lang="ru-RU" sz="1600" dirty="0" smtClean="0">
                    <a:latin typeface="Cambria" panose="02040503050406030204" pitchFamily="18" charset="0"/>
                  </a:rPr>
                  <a:t>индекс шкалы</a:t>
                </a:r>
                <a:r>
                  <a:rPr lang="en-US" sz="1600" dirty="0" smtClean="0">
                    <a:latin typeface="Cambria" panose="02040503050406030204" pitchFamily="18" charset="0"/>
                  </a:rPr>
                  <a:t>).</a:t>
                </a:r>
                <a:endParaRPr lang="ru-RU" sz="1600" dirty="0" smtClean="0">
                  <a:latin typeface="Cambria" panose="02040503050406030204" pitchFamily="18" charset="0"/>
                </a:endParaRPr>
              </a:p>
              <a:p>
                <a:r>
                  <a:rPr lang="ru-RU" sz="1600" dirty="0">
                    <a:latin typeface="Cambria" panose="02040503050406030204" pitchFamily="18" charset="0"/>
                  </a:rPr>
                  <a:t>Одними из наиболее важных элементов алгоритма являются индексы пересечений нуля детализирующими коэффициентами, обозначающиеся</a:t>
                </a:r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sz="1600" dirty="0">
                    <a:latin typeface="Cambria" panose="02040503050406030204" pitchFamily="18" charset="0"/>
                  </a:rPr>
                  <a:t> («</a:t>
                </a:r>
                <a:r>
                  <a:rPr lang="en-US" sz="1600" dirty="0">
                    <a:latin typeface="Cambria" panose="02040503050406030204" pitchFamily="18" charset="0"/>
                  </a:rPr>
                  <a:t>zero-crossing</a:t>
                </a:r>
                <a:r>
                  <a:rPr lang="ru-RU" sz="1600" dirty="0">
                    <a:latin typeface="Cambria" panose="02040503050406030204" pitchFamily="18" charset="0"/>
                  </a:rPr>
                  <a:t>»), где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600" dirty="0">
                    <a:latin typeface="Cambria" panose="02040503050406030204" pitchFamily="18" charset="0"/>
                  </a:rPr>
                  <a:t> – индекс шкалы.</a:t>
                </a:r>
                <a:endParaRPr lang="en-US" sz="1600" dirty="0">
                  <a:latin typeface="Cambria" panose="02040503050406030204" pitchFamily="18" charset="0"/>
                </a:endParaRPr>
              </a:p>
              <a:p>
                <a:endParaRPr lang="ru-RU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8992" cy="5616624"/>
              </a:xfrm>
              <a:blipFill rotWithShape="0">
                <a:blip r:embed="rId3"/>
                <a:stretch>
                  <a:fillRect l="-273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926503"/>
            <a:ext cx="7482839" cy="3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Обозначения</a:t>
            </a:r>
            <a:r>
              <a:rPr lang="en-US" sz="3200" b="1" dirty="0" smtClean="0">
                <a:latin typeface="Cambria" panose="02040503050406030204" pitchFamily="18" charset="0"/>
              </a:rPr>
              <a:t>(1)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435280" cy="53285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𝑤𝑑𝑐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–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</a:t>
                </a:r>
                <a:r>
                  <a:rPr lang="ru-RU" sz="2000" dirty="0">
                    <a:latin typeface="Cambria" panose="02040503050406030204" pitchFamily="18" charset="0"/>
                  </a:rPr>
                  <a:t>детализирующие коэффициенты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– </a:t>
                </a:r>
                <a:r>
                  <a:rPr lang="ru-RU" sz="2000" dirty="0">
                    <a:latin typeface="Cambria" panose="02040503050406030204" pitchFamily="18" charset="0"/>
                  </a:rPr>
                  <a:t>индекс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шкалы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–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номер измерения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)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;</a:t>
                </a:r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– индексы </a:t>
                </a:r>
                <a:r>
                  <a:rPr lang="ru-RU" sz="2000" dirty="0">
                    <a:latin typeface="Cambria" panose="02040503050406030204" pitchFamily="18" charset="0"/>
                  </a:rPr>
                  <a:t>пересечений нуля детализирующими коэффициентами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-ой шкалы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–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порядковый номер пересечения нуля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)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[</a:t>
                </a:r>
                <a:r>
                  <a:rPr lang="en-US" sz="2000" dirty="0">
                    <a:latin typeface="Cambria" panose="02040503050406030204" pitchFamily="18" charset="0"/>
                  </a:rPr>
                  <a:t>j]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(modulus maxima) –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экстремумы детализирующих коэффициентов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-ой шкалы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– </a:t>
                </a:r>
                <a:r>
                  <a:rPr lang="ru-RU" sz="2000" dirty="0">
                    <a:latin typeface="Cambria" panose="02040503050406030204" pitchFamily="18" charset="0"/>
                  </a:rPr>
                  <a:t>порядковый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номер экстремума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[j]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– </a:t>
                </a:r>
                <a:r>
                  <a:rPr lang="ru-RU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индекс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экстремума (номер измерения)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[j]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– </a:t>
                </a:r>
                <a:r>
                  <a:rPr lang="ru-RU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значение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 экстремума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[j]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–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тип экстремума (к «первому» типу относятся 	положительные максимумы и отрицательные минимумы, ко 	«второму» - 	положительные минимумы и отрицательные 	максимумы)</a:t>
                </a:r>
              </a:p>
              <a:p>
                <a:pPr marL="0" indent="0">
                  <a:buNone/>
                </a:pPr>
                <a:endParaRPr lang="ru-RU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Cambria" panose="02040503050406030204" pitchFamily="18" charset="0"/>
                  </a:rPr>
                  <a:t>Необходимо обозначить некоторые связи между пересечениями нуля и экстремумами детализирующих коэффициентов.</a:t>
                </a:r>
                <a:endParaRPr lang="en-US" sz="2000" dirty="0" smtClean="0">
                  <a:latin typeface="Cambria" panose="02040503050406030204" pitchFamily="18" charset="0"/>
                </a:endParaRPr>
              </a:p>
              <a:p>
                <a:endParaRPr lang="ru-RU" sz="2000" dirty="0"/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endParaRPr lang="ru-RU" sz="2000" dirty="0">
                  <a:latin typeface="Cambria" panose="02040503050406030204" pitchFamily="18" charset="0"/>
                </a:endParaRPr>
              </a:p>
              <a:p>
                <a:endParaRPr lang="ru-RU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435280" cy="5328592"/>
              </a:xfrm>
              <a:blipFill rotWithShape="0">
                <a:blip r:embed="rId3"/>
                <a:stretch>
                  <a:fillRect l="-650" t="-1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Обозначения</a:t>
            </a:r>
            <a:r>
              <a:rPr lang="en-US" sz="3200" b="1" dirty="0" smtClean="0">
                <a:latin typeface="Cambria" panose="02040503050406030204" pitchFamily="18" charset="0"/>
              </a:rPr>
              <a:t>(</a:t>
            </a:r>
            <a:r>
              <a:rPr lang="ru-RU" sz="3200" b="1" dirty="0" smtClean="0">
                <a:latin typeface="Cambria" panose="02040503050406030204" pitchFamily="18" charset="0"/>
              </a:rPr>
              <a:t>2</a:t>
            </a:r>
            <a:r>
              <a:rPr lang="en-US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435280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2000" dirty="0" smtClean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ru-RU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>
                    <a:latin typeface="Cambria" panose="02040503050406030204" pitchFamily="18" charset="0"/>
                  </a:rPr>
                  <a:t>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</a:t>
                </a:r>
                <a:r>
                  <a:rPr lang="en-US" sz="2000" dirty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left</a:t>
                </a:r>
                <a:r>
                  <a:rPr lang="en-US" sz="2000" dirty="0">
                    <a:latin typeface="Cambria" panose="02040503050406030204" pitchFamily="18" charset="0"/>
                  </a:rPr>
                  <a:t> global index</a:t>
                </a:r>
                <a:r>
                  <a:rPr lang="ru-RU" sz="2000" dirty="0">
                    <a:latin typeface="Cambria" panose="02040503050406030204" pitchFamily="18" charset="0"/>
                  </a:rPr>
                  <a:t>) – индекс, который соответствует глобальному экстремуму, расположенному слева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(левая граница поиска экстремума ограничивается либо предыдущим пересечением нуля, либо началом сигнала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);</a:t>
                </a:r>
                <a:endParaRPr lang="en-US" sz="20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>
                    <a:latin typeface="Cambria" panose="02040503050406030204" pitchFamily="18" charset="0"/>
                  </a:rPr>
                  <a:t>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</a:t>
                </a:r>
                <a:r>
                  <a:rPr lang="en-US" sz="2000" dirty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left</a:t>
                </a:r>
                <a:r>
                  <a:rPr lang="en-US" sz="2000" dirty="0">
                    <a:latin typeface="Cambria" panose="02040503050406030204" pitchFamily="18" charset="0"/>
                  </a:rPr>
                  <a:t> global value</a:t>
                </a:r>
                <a:r>
                  <a:rPr lang="ru-RU" sz="2000" dirty="0">
                    <a:latin typeface="Cambria" panose="02040503050406030204" pitchFamily="18" charset="0"/>
                  </a:rPr>
                  <a:t>) – значение детализирующего коэффициента, соответствующее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ru-RU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/>
                  <a:t>;</a:t>
                </a:r>
                <a:endParaRPr lang="ru-RU" sz="2000" dirty="0" smtClean="0"/>
              </a:p>
              <a:p>
                <a:r>
                  <a:rPr lang="ru-RU" sz="2000" dirty="0" smtClean="0">
                    <a:latin typeface="Cambria" panose="02040503050406030204" pitchFamily="18" charset="0"/>
                  </a:rPr>
                  <a:t>Аналогично определяются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(modulus </a:t>
                </a:r>
                <a:r>
                  <a:rPr lang="en-US" sz="2000" dirty="0">
                    <a:latin typeface="Cambria" panose="02040503050406030204" pitchFamily="18" charset="0"/>
                  </a:rPr>
                  <a:t>maxima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right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global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index)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dirty="0">
                    <a:latin typeface="Cambria" panose="02040503050406030204" pitchFamily="18" charset="0"/>
                  </a:rPr>
                  <a:t>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right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global value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)</a:t>
                </a:r>
                <a:r>
                  <a:rPr lang="en-US" sz="2000" dirty="0">
                    <a:latin typeface="Cambria" panose="02040503050406030204" pitchFamily="18" charset="0"/>
                  </a:rPr>
                  <a:t>.</a:t>
                </a:r>
                <a:endParaRPr lang="en-US" sz="2000" dirty="0" smtClean="0">
                  <a:latin typeface="Cambria" panose="02040503050406030204" pitchFamily="18" charset="0"/>
                </a:endParaRPr>
              </a:p>
              <a:p>
                <a:endParaRPr lang="ru-RU" sz="2000" dirty="0"/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endParaRPr lang="ru-RU" sz="2000" dirty="0">
                  <a:latin typeface="Cambria" panose="02040503050406030204" pitchFamily="18" charset="0"/>
                </a:endParaRPr>
              </a:p>
              <a:p>
                <a:endParaRPr lang="ru-RU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435280" cy="5328592"/>
              </a:xfrm>
              <a:blipFill rotWithShape="0">
                <a:blip r:embed="rId3"/>
                <a:stretch>
                  <a:fillRect l="-650" r="-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Обозначения</a:t>
            </a:r>
            <a:r>
              <a:rPr lang="en-US" sz="3200" b="1" dirty="0" smtClean="0">
                <a:latin typeface="Cambria" panose="02040503050406030204" pitchFamily="18" charset="0"/>
              </a:rPr>
              <a:t>(</a:t>
            </a:r>
            <a:r>
              <a:rPr lang="ru-RU" sz="3200" b="1" dirty="0" smtClean="0">
                <a:latin typeface="Cambria" panose="02040503050406030204" pitchFamily="18" charset="0"/>
              </a:rPr>
              <a:t>3</a:t>
            </a:r>
            <a:r>
              <a:rPr lang="en-US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7859216" cy="46805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ru-RU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</a:t>
                </a:r>
                <a:r>
                  <a:rPr lang="en-US" sz="2000" dirty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left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local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index</a:t>
                </a:r>
                <a:r>
                  <a:rPr lang="ru-RU" sz="2000" dirty="0">
                    <a:latin typeface="Cambria" panose="02040503050406030204" pitchFamily="18" charset="0"/>
                  </a:rPr>
                  <a:t>) – индекс, который соответствует первому найденному (ближайшему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) </a:t>
                </a:r>
                <a:r>
                  <a:rPr lang="ru-RU" sz="2000" dirty="0">
                    <a:latin typeface="Cambria" panose="02040503050406030204" pitchFamily="18" charset="0"/>
                  </a:rPr>
                  <a:t>локальному экстремуму, расположенному слева от индекса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(левая граница поиска экстремума ограничивается либо предыдущим пересечением нуля, либо началом сигнала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).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</a:t>
                </a:r>
                <a:r>
                  <a:rPr lang="en-US" sz="2000" dirty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left</a:t>
                </a:r>
                <a:r>
                  <a:rPr 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local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value</a:t>
                </a:r>
                <a:r>
                  <a:rPr lang="ru-RU" sz="2000" dirty="0">
                    <a:latin typeface="Cambria" panose="02040503050406030204" pitchFamily="18" charset="0"/>
                  </a:rPr>
                  <a:t>) – значение детализирующего коэффициента, соответствующее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ru-RU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;</a:t>
                </a:r>
                <a:endParaRPr lang="ru-RU" sz="2000" dirty="0" smtClean="0">
                  <a:latin typeface="Cambria" panose="02040503050406030204" pitchFamily="18" charset="0"/>
                </a:endParaRPr>
              </a:p>
              <a:p>
                <a:r>
                  <a:rPr lang="ru-RU" sz="2000" dirty="0" smtClean="0">
                    <a:latin typeface="Cambria" panose="02040503050406030204" pitchFamily="18" charset="0"/>
                  </a:rPr>
                  <a:t>Аналогично определяются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sz="2000" dirty="0" smtClean="0">
                    <a:latin typeface="Cambria" panose="02040503050406030204" pitchFamily="18" charset="0"/>
                  </a:rPr>
                  <a:t> (modulus </a:t>
                </a:r>
                <a:r>
                  <a:rPr lang="en-US" sz="2000" dirty="0">
                    <a:latin typeface="Cambria" panose="02040503050406030204" pitchFamily="18" charset="0"/>
                  </a:rPr>
                  <a:t>maxima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right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local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index)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right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local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value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)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endParaRPr lang="ru-RU" sz="2000" dirty="0">
                  <a:latin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endParaRPr lang="ru-RU" sz="2000" dirty="0">
                  <a:latin typeface="Cambria" panose="02040503050406030204" pitchFamily="18" charset="0"/>
                </a:endParaRPr>
              </a:p>
              <a:p>
                <a:endParaRPr lang="ru-RU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7859216" cy="4680521"/>
              </a:xfrm>
              <a:blipFill rotWithShape="0">
                <a:blip r:embed="rId3"/>
                <a:stretch>
                  <a:fillRect l="-698" t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Обозначения</a:t>
            </a:r>
            <a:r>
              <a:rPr lang="en-US" sz="3200" b="1" dirty="0" smtClean="0">
                <a:latin typeface="Cambria" panose="02040503050406030204" pitchFamily="18" charset="0"/>
              </a:rPr>
              <a:t>(</a:t>
            </a:r>
            <a:r>
              <a:rPr lang="ru-RU" sz="3200" b="1" dirty="0">
                <a:latin typeface="Cambria" panose="02040503050406030204" pitchFamily="18" charset="0"/>
              </a:rPr>
              <a:t>4</a:t>
            </a:r>
            <a:r>
              <a:rPr lang="en-US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349"/>
                <a:ext cx="7859216" cy="5630019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global amplitude</a:t>
                </a:r>
                <a:r>
                  <a:rPr lang="ru-RU" sz="2000" dirty="0">
                    <a:latin typeface="Cambria" panose="02040503050406030204" pitchFamily="18" charset="0"/>
                  </a:rPr>
                  <a:t>) – «амплитуда» пересечения нуля, которая определяется значениями глобальных экстремумов, находящихся по обе стороны пересечения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нуля:</a:t>
                </a:r>
              </a:p>
              <a:p>
                <a:pPr marL="0" lv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</m:oMath>
                  </m:oMathPara>
                </a14:m>
                <a:endParaRPr lang="ru-RU" sz="2000" dirty="0" smtClean="0">
                  <a:latin typeface="Cambria" panose="02040503050406030204" pitchFamily="18" charset="0"/>
                </a:endParaRPr>
              </a:p>
              <a:p>
                <a:pPr marL="0" lvl="0" indent="0" algn="r">
                  <a:buNone/>
                </a:pPr>
                <a:endParaRPr lang="ru-RU" sz="2000" dirty="0">
                  <a:latin typeface="Cambria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𝑚𝑚𝑎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ru-RU" sz="2000" dirty="0">
                    <a:latin typeface="Cambria" panose="02040503050406030204" pitchFamily="18" charset="0"/>
                  </a:rPr>
                  <a:t> (</a:t>
                </a:r>
                <a:r>
                  <a:rPr lang="en-US" sz="2000" dirty="0">
                    <a:latin typeface="Cambria" panose="02040503050406030204" pitchFamily="18" charset="0"/>
                  </a:rPr>
                  <a:t>modulus maxima local amplitude</a:t>
                </a:r>
                <a:r>
                  <a:rPr lang="ru-RU" sz="2000" dirty="0">
                    <a:latin typeface="Cambria" panose="02040503050406030204" pitchFamily="18" charset="0"/>
                  </a:rPr>
                  <a:t>) – «амплитуда» пересечения нуля, которая определяется значениями локальных экстремумов, находящихся по обе стороны пересечения 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нуля:</a:t>
                </a:r>
                <a:endParaRPr lang="ru-RU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</m:oMath>
                  </m:oMathPara>
                </a14:m>
                <a:endParaRPr lang="ru-RU" sz="2000" dirty="0">
                  <a:latin typeface="Cambria" panose="02040503050406030204" pitchFamily="18" charset="0"/>
                </a:endParaRPr>
              </a:p>
              <a:p>
                <a:endParaRPr lang="ru-RU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349"/>
                <a:ext cx="7859216" cy="5630019"/>
              </a:xfrm>
              <a:blipFill rotWithShape="0">
                <a:blip r:embed="rId3"/>
                <a:stretch>
                  <a:fillRect l="-698" t="-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Место в ПП «Диагностика»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36" name="Цилиндр 35"/>
          <p:cNvSpPr/>
          <p:nvPr/>
        </p:nvSpPr>
        <p:spPr>
          <a:xfrm>
            <a:off x="4606227" y="3011923"/>
            <a:ext cx="1171113" cy="788669"/>
          </a:xfrm>
          <a:prstGeom prst="can">
            <a:avLst>
              <a:gd name="adj" fmla="val 1907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"/>
          </a:p>
        </p:txBody>
      </p:sp>
      <p:sp>
        <p:nvSpPr>
          <p:cNvPr id="37" name="Цилиндр 36"/>
          <p:cNvSpPr/>
          <p:nvPr/>
        </p:nvSpPr>
        <p:spPr>
          <a:xfrm>
            <a:off x="3220596" y="1873065"/>
            <a:ext cx="1385632" cy="788669"/>
          </a:xfrm>
          <a:prstGeom prst="can">
            <a:avLst>
              <a:gd name="adj" fmla="val 1907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"/>
          </a:p>
        </p:txBody>
      </p:sp>
      <p:sp>
        <p:nvSpPr>
          <p:cNvPr id="38" name="Прямоугольник 37"/>
          <p:cNvSpPr/>
          <p:nvPr/>
        </p:nvSpPr>
        <p:spPr>
          <a:xfrm>
            <a:off x="2831" y="983580"/>
            <a:ext cx="1763617" cy="4914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ru-RU" sz="1150" dirty="0"/>
              <a:t>Вход</a:t>
            </a:r>
          </a:p>
        </p:txBody>
      </p:sp>
      <p:sp>
        <p:nvSpPr>
          <p:cNvPr id="39" name="Цилиндр 38"/>
          <p:cNvSpPr/>
          <p:nvPr/>
        </p:nvSpPr>
        <p:spPr>
          <a:xfrm>
            <a:off x="45910" y="1403516"/>
            <a:ext cx="1626950" cy="4005484"/>
          </a:xfrm>
          <a:prstGeom prst="can">
            <a:avLst>
              <a:gd name="adj" fmla="val 1907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"/>
          </a:p>
        </p:txBody>
      </p:sp>
      <p:sp>
        <p:nvSpPr>
          <p:cNvPr id="40" name="Параллелограмм 39"/>
          <p:cNvSpPr/>
          <p:nvPr/>
        </p:nvSpPr>
        <p:spPr>
          <a:xfrm>
            <a:off x="81582" y="3477587"/>
            <a:ext cx="1553905" cy="421105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Данные о пациенте</a:t>
            </a:r>
          </a:p>
        </p:txBody>
      </p:sp>
      <p:sp>
        <p:nvSpPr>
          <p:cNvPr id="41" name="Параллелограмм 40"/>
          <p:cNvSpPr/>
          <p:nvPr/>
        </p:nvSpPr>
        <p:spPr>
          <a:xfrm>
            <a:off x="81582" y="4073150"/>
            <a:ext cx="1553905" cy="421105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Информация об обследовании</a:t>
            </a:r>
          </a:p>
        </p:txBody>
      </p:sp>
      <p:sp>
        <p:nvSpPr>
          <p:cNvPr id="42" name="Параллелограмм 41"/>
          <p:cNvSpPr/>
          <p:nvPr/>
        </p:nvSpPr>
        <p:spPr>
          <a:xfrm>
            <a:off x="81582" y="4668713"/>
            <a:ext cx="1553905" cy="421105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Заключение врача</a:t>
            </a:r>
          </a:p>
        </p:txBody>
      </p:sp>
      <p:sp>
        <p:nvSpPr>
          <p:cNvPr id="43" name="Параллелограмм 42"/>
          <p:cNvSpPr/>
          <p:nvPr/>
        </p:nvSpPr>
        <p:spPr>
          <a:xfrm>
            <a:off x="81582" y="1903386"/>
            <a:ext cx="1559146" cy="421105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Сигнал ЭКГ</a:t>
            </a:r>
          </a:p>
        </p:txBody>
      </p:sp>
      <p:sp>
        <p:nvSpPr>
          <p:cNvPr id="44" name="Параллелограмм 43"/>
          <p:cNvSpPr/>
          <p:nvPr/>
        </p:nvSpPr>
        <p:spPr>
          <a:xfrm>
            <a:off x="81582" y="2498949"/>
            <a:ext cx="1553905" cy="421105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Параметры сигнала ЭКГ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1986809" y="1873065"/>
            <a:ext cx="997100" cy="788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Сегментация сигнала ЭКГ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8005996" y="983580"/>
            <a:ext cx="1108350" cy="4914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ru-RU" sz="1150" dirty="0"/>
              <a:t>Выход</a:t>
            </a:r>
          </a:p>
        </p:txBody>
      </p:sp>
      <p:cxnSp>
        <p:nvCxnSpPr>
          <p:cNvPr id="47" name="Прямая со стрелкой 42"/>
          <p:cNvCxnSpPr>
            <a:stCxn id="39" idx="4"/>
            <a:endCxn id="45" idx="1"/>
          </p:cNvCxnSpPr>
          <p:nvPr/>
        </p:nvCxnSpPr>
        <p:spPr>
          <a:xfrm flipV="1">
            <a:off x="1672860" y="2267399"/>
            <a:ext cx="313949" cy="113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Параллелограмм 47"/>
          <p:cNvSpPr/>
          <p:nvPr/>
        </p:nvSpPr>
        <p:spPr>
          <a:xfrm>
            <a:off x="3262437" y="2111264"/>
            <a:ext cx="1312210" cy="411179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Файлы сегментации</a:t>
            </a:r>
          </a:p>
        </p:txBody>
      </p:sp>
      <p:sp>
        <p:nvSpPr>
          <p:cNvPr id="49" name="Параллелограмм 48"/>
          <p:cNvSpPr/>
          <p:nvPr/>
        </p:nvSpPr>
        <p:spPr>
          <a:xfrm>
            <a:off x="4646774" y="3250510"/>
            <a:ext cx="1097787" cy="411179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Признаки</a:t>
            </a:r>
          </a:p>
        </p:txBody>
      </p:sp>
      <p:cxnSp>
        <p:nvCxnSpPr>
          <p:cNvPr id="50" name="Прямая со стрелкой 49"/>
          <p:cNvCxnSpPr>
            <a:stCxn id="37" idx="3"/>
            <a:endCxn id="52" idx="0"/>
          </p:cNvCxnSpPr>
          <p:nvPr/>
        </p:nvCxnSpPr>
        <p:spPr>
          <a:xfrm>
            <a:off x="3913412" y="2661733"/>
            <a:ext cx="5129" cy="195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62"/>
          <p:cNvCxnSpPr>
            <a:stCxn id="39" idx="4"/>
            <a:endCxn id="52" idx="1"/>
          </p:cNvCxnSpPr>
          <p:nvPr/>
        </p:nvCxnSpPr>
        <p:spPr>
          <a:xfrm>
            <a:off x="1672861" y="3406258"/>
            <a:ext cx="1747130" cy="1608407"/>
          </a:xfrm>
          <a:prstGeom prst="bentConnector3">
            <a:avLst>
              <a:gd name="adj1" fmla="val 9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3419991" y="4620331"/>
            <a:ext cx="997100" cy="788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Выделение признаков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6336332" y="4668713"/>
            <a:ext cx="997100" cy="788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Машинное обучение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336333" y="1871008"/>
            <a:ext cx="997100" cy="788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Прямые методы постановки диагноза</a:t>
            </a:r>
          </a:p>
        </p:txBody>
      </p:sp>
      <p:cxnSp>
        <p:nvCxnSpPr>
          <p:cNvPr id="55" name="Прямая со стрелкой 104"/>
          <p:cNvCxnSpPr>
            <a:stCxn id="52" idx="3"/>
            <a:endCxn id="36" idx="2"/>
          </p:cNvCxnSpPr>
          <p:nvPr/>
        </p:nvCxnSpPr>
        <p:spPr>
          <a:xfrm flipV="1">
            <a:off x="4417090" y="3406257"/>
            <a:ext cx="189137" cy="1608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Цилиндр 55"/>
          <p:cNvSpPr/>
          <p:nvPr/>
        </p:nvSpPr>
        <p:spPr>
          <a:xfrm>
            <a:off x="8044834" y="3011923"/>
            <a:ext cx="1030674" cy="788669"/>
          </a:xfrm>
          <a:prstGeom prst="can">
            <a:avLst>
              <a:gd name="adj" fmla="val 1907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"/>
          </a:p>
        </p:txBody>
      </p:sp>
      <p:sp>
        <p:nvSpPr>
          <p:cNvPr id="57" name="Параллелограмм 56"/>
          <p:cNvSpPr/>
          <p:nvPr/>
        </p:nvSpPr>
        <p:spPr>
          <a:xfrm>
            <a:off x="8088783" y="3229853"/>
            <a:ext cx="942775" cy="41117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Диагноз</a:t>
            </a:r>
          </a:p>
        </p:txBody>
      </p:sp>
      <p:cxnSp>
        <p:nvCxnSpPr>
          <p:cNvPr id="58" name="Прямая со стрелкой 116"/>
          <p:cNvCxnSpPr>
            <a:stCxn id="36" idx="3"/>
            <a:endCxn id="53" idx="1"/>
          </p:cNvCxnSpPr>
          <p:nvPr/>
        </p:nvCxnSpPr>
        <p:spPr>
          <a:xfrm rot="16200000" flipH="1">
            <a:off x="5132830" y="3859545"/>
            <a:ext cx="1262456" cy="114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119"/>
          <p:cNvCxnSpPr>
            <a:stCxn id="36" idx="1"/>
            <a:endCxn id="54" idx="1"/>
          </p:cNvCxnSpPr>
          <p:nvPr/>
        </p:nvCxnSpPr>
        <p:spPr>
          <a:xfrm rot="5400000" flipH="1" flipV="1">
            <a:off x="5390768" y="2066358"/>
            <a:ext cx="746580" cy="1144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7" idx="4"/>
            <a:endCxn id="54" idx="1"/>
          </p:cNvCxnSpPr>
          <p:nvPr/>
        </p:nvCxnSpPr>
        <p:spPr>
          <a:xfrm flipV="1">
            <a:off x="4606228" y="2265343"/>
            <a:ext cx="1730105" cy="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5" idx="3"/>
            <a:endCxn id="37" idx="2"/>
          </p:cNvCxnSpPr>
          <p:nvPr/>
        </p:nvCxnSpPr>
        <p:spPr>
          <a:xfrm>
            <a:off x="2983909" y="2267399"/>
            <a:ext cx="23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Цилиндр 61"/>
          <p:cNvSpPr/>
          <p:nvPr/>
        </p:nvSpPr>
        <p:spPr>
          <a:xfrm>
            <a:off x="5978009" y="3011923"/>
            <a:ext cx="1717389" cy="788669"/>
          </a:xfrm>
          <a:prstGeom prst="can">
            <a:avLst>
              <a:gd name="adj" fmla="val 1907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150"/>
          </a:p>
        </p:txBody>
      </p:sp>
      <p:sp>
        <p:nvSpPr>
          <p:cNvPr id="63" name="Параллелограмм 62"/>
          <p:cNvSpPr/>
          <p:nvPr/>
        </p:nvSpPr>
        <p:spPr>
          <a:xfrm>
            <a:off x="6010834" y="3261642"/>
            <a:ext cx="1633931" cy="411179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50" dirty="0"/>
              <a:t>Дополнительные признаки</a:t>
            </a:r>
          </a:p>
        </p:txBody>
      </p:sp>
      <p:cxnSp>
        <p:nvCxnSpPr>
          <p:cNvPr id="64" name="Прямая со стрелкой 63"/>
          <p:cNvCxnSpPr>
            <a:stCxn id="54" idx="2"/>
            <a:endCxn id="62" idx="1"/>
          </p:cNvCxnSpPr>
          <p:nvPr/>
        </p:nvCxnSpPr>
        <p:spPr>
          <a:xfrm>
            <a:off x="6834883" y="2659677"/>
            <a:ext cx="1821" cy="35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2" idx="3"/>
            <a:endCxn id="53" idx="0"/>
          </p:cNvCxnSpPr>
          <p:nvPr/>
        </p:nvCxnSpPr>
        <p:spPr>
          <a:xfrm flipH="1">
            <a:off x="6834882" y="3800592"/>
            <a:ext cx="1822" cy="8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203"/>
          <p:cNvCxnSpPr>
            <a:stCxn id="54" idx="3"/>
            <a:endCxn id="56" idx="2"/>
          </p:cNvCxnSpPr>
          <p:nvPr/>
        </p:nvCxnSpPr>
        <p:spPr>
          <a:xfrm>
            <a:off x="7333433" y="2265342"/>
            <a:ext cx="711401" cy="1140915"/>
          </a:xfrm>
          <a:prstGeom prst="bentConnector3">
            <a:avLst>
              <a:gd name="adj1" fmla="val 713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206"/>
          <p:cNvCxnSpPr>
            <a:stCxn id="53" idx="3"/>
            <a:endCxn id="56" idx="2"/>
          </p:cNvCxnSpPr>
          <p:nvPr/>
        </p:nvCxnSpPr>
        <p:spPr>
          <a:xfrm flipV="1">
            <a:off x="7333432" y="3406257"/>
            <a:ext cx="711402" cy="1656791"/>
          </a:xfrm>
          <a:prstGeom prst="bentConnector3">
            <a:avLst>
              <a:gd name="adj1" fmla="val 713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217"/>
          <p:cNvCxnSpPr>
            <a:stCxn id="39" idx="4"/>
            <a:endCxn id="54" idx="0"/>
          </p:cNvCxnSpPr>
          <p:nvPr/>
        </p:nvCxnSpPr>
        <p:spPr>
          <a:xfrm flipV="1">
            <a:off x="1672860" y="1871007"/>
            <a:ext cx="5162023" cy="1535251"/>
          </a:xfrm>
          <a:prstGeom prst="bentConnector4">
            <a:avLst>
              <a:gd name="adj1" fmla="val 2937"/>
              <a:gd name="adj2" fmla="val 141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Обозначения: Пример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7" y="1484784"/>
            <a:ext cx="9099733" cy="44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Предобработка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Блок-схема: процесс 4"/>
              <p:cNvSpPr/>
              <p:nvPr/>
            </p:nvSpPr>
            <p:spPr>
              <a:xfrm>
                <a:off x="1043608" y="1082679"/>
                <a:ext cx="7033592" cy="762145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Определение шкал детализирующих коэффициентов</a:t>
                </a:r>
                <a:r>
                  <a:rPr lang="en-US" sz="1600" dirty="0" smtClean="0"/>
                  <a:t>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 smtClean="0"/>
                  <a:t>)</a:t>
                </a:r>
                <a:r>
                  <a:rPr lang="ru-RU" sz="1600" dirty="0" smtClean="0"/>
                  <a:t>, участвующих в алгоритме (в зависимости от кардиографа и частоты сигнала)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5" name="Блок-схема: процесс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82679"/>
                <a:ext cx="7033592" cy="762145"/>
              </a:xfrm>
              <a:prstGeom prst="flowChartProcess">
                <a:avLst/>
              </a:prstGeom>
              <a:blipFill rotWithShape="0">
                <a:blip r:embed="rId3"/>
                <a:stretch>
                  <a:fillRect t="-7087" b="-14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Блок-схема: процесс 6"/>
              <p:cNvSpPr/>
              <p:nvPr/>
            </p:nvSpPr>
            <p:spPr>
              <a:xfrm>
                <a:off x="1043608" y="2189693"/>
                <a:ext cx="7033592" cy="836711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Выполнение дискретного вейвлет-преобразования «</a:t>
                </a:r>
                <a:r>
                  <a:rPr lang="en-US" sz="1600" dirty="0" smtClean="0"/>
                  <a:t>a trous</a:t>
                </a:r>
                <a:r>
                  <a:rPr lang="ru-RU" sz="1600" dirty="0" smtClean="0"/>
                  <a:t>»</a:t>
                </a:r>
                <a:r>
                  <a:rPr lang="en-US" sz="1600" dirty="0" smtClean="0"/>
                  <a:t>, </a:t>
                </a:r>
                <a:r>
                  <a:rPr lang="ru-RU" sz="1600" dirty="0" smtClean="0"/>
                  <a:t>сохранение детализирующих коэффициентов необходимых шкал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𝑤𝑑𝑐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Блок-схема: процесс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89693"/>
                <a:ext cx="7033592" cy="836711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Блок-схема: процесс 7"/>
              <p:cNvSpPr/>
              <p:nvPr/>
            </p:nvSpPr>
            <p:spPr>
              <a:xfrm>
                <a:off x="1043608" y="3371274"/>
                <a:ext cx="7033592" cy="993830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Отыскание и формирование списков пересечений нуля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и экстремумов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pPr algn="ctr"/>
                <a:r>
                  <a:rPr lang="ru-RU" sz="1600" dirty="0" smtClean="0"/>
                  <a:t>Установление соответствия между списками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 smtClean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sz="1600" dirty="0" smtClean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8" name="Блок-схема: процесс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71274"/>
                <a:ext cx="7033592" cy="993830"/>
              </a:xfrm>
              <a:prstGeom prst="flowChartProcess">
                <a:avLst/>
              </a:prstGeom>
              <a:blipFill rotWithShape="0">
                <a:blip r:embed="rId5"/>
                <a:stretch>
                  <a:fillRect r="-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5" idx="2"/>
            <a:endCxn id="7" idx="0"/>
          </p:cNvCxnSpPr>
          <p:nvPr/>
        </p:nvCxnSpPr>
        <p:spPr>
          <a:xfrm>
            <a:off x="4560404" y="1844824"/>
            <a:ext cx="0" cy="34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2"/>
            <a:endCxn id="8" idx="0"/>
          </p:cNvCxnSpPr>
          <p:nvPr/>
        </p:nvCxnSpPr>
        <p:spPr>
          <a:xfrm>
            <a:off x="4560404" y="3026404"/>
            <a:ext cx="0" cy="3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611560" y="5517232"/>
                <a:ext cx="8280920" cy="1210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***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длина сигнала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общее число пересечений нуля на соответствующей шкале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общее число экстремумов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соответствующей шкале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17232"/>
                <a:ext cx="8280920" cy="1210203"/>
              </a:xfrm>
              <a:prstGeom prst="rect">
                <a:avLst/>
              </a:prstGeom>
              <a:blipFill rotWithShape="0">
                <a:blip r:embed="rId6"/>
                <a:stretch>
                  <a:fillRect l="-589" t="-3015" b="-7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956" y="76066"/>
            <a:ext cx="7620000" cy="562074"/>
          </a:xfrm>
        </p:spPr>
        <p:txBody>
          <a:bodyPr/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Выявление кандидатов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(1)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Блок-схема: решение 12"/>
              <p:cNvSpPr/>
              <p:nvPr/>
            </p:nvSpPr>
            <p:spPr>
              <a:xfrm>
                <a:off x="755576" y="1628800"/>
                <a:ext cx="3439616" cy="534267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ru-RU" sz="1400" dirty="0" smtClean="0"/>
                  <a:t> </a:t>
                </a:r>
                <a:endParaRPr lang="ru-RU" sz="1400" dirty="0"/>
              </a:p>
            </p:txBody>
          </p:sp>
        </mc:Choice>
        <mc:Fallback xmlns="">
          <p:sp>
            <p:nvSpPr>
              <p:cNvPr id="13" name="Блок-схема: решение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28800"/>
                <a:ext cx="3439616" cy="534267"/>
              </a:xfrm>
              <a:prstGeom prst="flowChartDecision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Блок-схема: решение 13"/>
              <p:cNvSpPr/>
              <p:nvPr/>
            </p:nvSpPr>
            <p:spPr>
              <a:xfrm>
                <a:off x="755576" y="2448494"/>
                <a:ext cx="3439617" cy="642842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4" name="Блок-схема: решение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48494"/>
                <a:ext cx="3439617" cy="642842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Блок-схема: процесс 17"/>
              <p:cNvSpPr/>
              <p:nvPr/>
            </p:nvSpPr>
            <p:spPr>
              <a:xfrm>
                <a:off x="1929745" y="808455"/>
                <a:ext cx="1080120" cy="561549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=[]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Блок-схема: процесс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745" y="808455"/>
                <a:ext cx="1080120" cy="561549"/>
              </a:xfrm>
              <a:prstGeom prst="flowChartProcess">
                <a:avLst/>
              </a:prstGeom>
              <a:blipFill rotWithShape="0"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Блок-схема: решение 18"/>
              <p:cNvSpPr/>
              <p:nvPr/>
            </p:nvSpPr>
            <p:spPr>
              <a:xfrm>
                <a:off x="1345450" y="3371211"/>
                <a:ext cx="2259868" cy="762782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Блок-схема: решение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50" y="3371211"/>
                <a:ext cx="2259868" cy="762782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Блок-схема: процесс 19"/>
              <p:cNvSpPr/>
              <p:nvPr/>
            </p:nvSpPr>
            <p:spPr>
              <a:xfrm>
                <a:off x="807803" y="4204316"/>
                <a:ext cx="1080120" cy="510576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0" name="Блок-схема: процесс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3" y="4204316"/>
                <a:ext cx="1080120" cy="510576"/>
              </a:xfrm>
              <a:prstGeom prst="flowChartProcess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Блок-схема: процесс 20"/>
              <p:cNvSpPr/>
              <p:nvPr/>
            </p:nvSpPr>
            <p:spPr>
              <a:xfrm>
                <a:off x="3070836" y="4204316"/>
                <a:ext cx="1080120" cy="510576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Блок-схема: процесс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36" y="4204316"/>
                <a:ext cx="1080120" cy="510576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>
            <a:stCxn id="19" idx="1"/>
            <a:endCxn id="20" idx="0"/>
          </p:cNvCxnSpPr>
          <p:nvPr/>
        </p:nvCxnSpPr>
        <p:spPr>
          <a:xfrm>
            <a:off x="1345450" y="3752602"/>
            <a:ext cx="2413" cy="45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3"/>
            <a:endCxn id="21" idx="0"/>
          </p:cNvCxnSpPr>
          <p:nvPr/>
        </p:nvCxnSpPr>
        <p:spPr>
          <a:xfrm>
            <a:off x="3605318" y="3752602"/>
            <a:ext cx="5578" cy="45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20" idx="3"/>
            <a:endCxn id="21" idx="1"/>
          </p:cNvCxnSpPr>
          <p:nvPr/>
        </p:nvCxnSpPr>
        <p:spPr>
          <a:xfrm>
            <a:off x="1887923" y="4459604"/>
            <a:ext cx="1182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2494958" y="4449554"/>
            <a:ext cx="5578" cy="46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403920" y="4926895"/>
            <a:ext cx="2091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403920" y="2769915"/>
            <a:ext cx="0" cy="21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14" idx="1"/>
          </p:cNvCxnSpPr>
          <p:nvPr/>
        </p:nvCxnSpPr>
        <p:spPr>
          <a:xfrm>
            <a:off x="403920" y="2769915"/>
            <a:ext cx="35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14" idx="2"/>
            <a:endCxn id="19" idx="0"/>
          </p:cNvCxnSpPr>
          <p:nvPr/>
        </p:nvCxnSpPr>
        <p:spPr>
          <a:xfrm flipH="1">
            <a:off x="2475384" y="3091336"/>
            <a:ext cx="1" cy="27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60476" y="304560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89973" y="381791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038877" y="241190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Блок-схема: процесс 70"/>
              <p:cNvSpPr/>
              <p:nvPr/>
            </p:nvSpPr>
            <p:spPr>
              <a:xfrm>
                <a:off x="1954898" y="5321711"/>
                <a:ext cx="1080120" cy="332815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71" name="Блок-схема: процесс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98" y="5321711"/>
                <a:ext cx="1080120" cy="332815"/>
              </a:xfrm>
              <a:prstGeom prst="flowChartProcess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единительная линия 74"/>
          <p:cNvCxnSpPr/>
          <p:nvPr/>
        </p:nvCxnSpPr>
        <p:spPr>
          <a:xfrm>
            <a:off x="4195192" y="2769915"/>
            <a:ext cx="351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546847" y="2769915"/>
            <a:ext cx="0" cy="23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H="1">
            <a:off x="2500536" y="5142919"/>
            <a:ext cx="2046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2494958" y="5142919"/>
            <a:ext cx="0" cy="17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30470" y="381791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flipH="1">
            <a:off x="152463" y="5809982"/>
            <a:ext cx="2336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71" idx="2"/>
          </p:cNvCxnSpPr>
          <p:nvPr/>
        </p:nvCxnSpPr>
        <p:spPr>
          <a:xfrm flipH="1">
            <a:off x="2489380" y="5654526"/>
            <a:ext cx="5578" cy="15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H="1" flipV="1">
            <a:off x="132889" y="1904346"/>
            <a:ext cx="19574" cy="390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13" idx="1"/>
          </p:cNvCxnSpPr>
          <p:nvPr/>
        </p:nvCxnSpPr>
        <p:spPr>
          <a:xfrm>
            <a:off x="132889" y="1892270"/>
            <a:ext cx="622687" cy="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3" idx="3"/>
          </p:cNvCxnSpPr>
          <p:nvPr/>
        </p:nvCxnSpPr>
        <p:spPr>
          <a:xfrm>
            <a:off x="4195192" y="1895934"/>
            <a:ext cx="622686" cy="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4817878" y="1892270"/>
            <a:ext cx="19574" cy="412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2489380" y="6021288"/>
            <a:ext cx="23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>
            <a:off x="2489380" y="6021288"/>
            <a:ext cx="111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Блок-схема: процесс 126"/>
              <p:cNvSpPr/>
              <p:nvPr/>
            </p:nvSpPr>
            <p:spPr>
              <a:xfrm>
                <a:off x="1499304" y="6221643"/>
                <a:ext cx="1992576" cy="332815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Блок-схема: процесс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04" y="6221643"/>
                <a:ext cx="1992576" cy="332815"/>
              </a:xfrm>
              <a:prstGeom prst="flowChartProcess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Прямая со стрелкой 128"/>
          <p:cNvCxnSpPr>
            <a:stCxn id="13" idx="2"/>
            <a:endCxn id="14" idx="0"/>
          </p:cNvCxnSpPr>
          <p:nvPr/>
        </p:nvCxnSpPr>
        <p:spPr>
          <a:xfrm>
            <a:off x="2475384" y="2163067"/>
            <a:ext cx="1" cy="2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997711" y="214603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038877" y="149725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133" name="Прямая со стрелкой 132"/>
          <p:cNvCxnSpPr>
            <a:stCxn id="18" idx="2"/>
            <a:endCxn id="13" idx="0"/>
          </p:cNvCxnSpPr>
          <p:nvPr/>
        </p:nvCxnSpPr>
        <p:spPr>
          <a:xfrm>
            <a:off x="2469805" y="1370004"/>
            <a:ext cx="5579" cy="25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5364088" y="1023584"/>
                <a:ext cx="3456384" cy="4838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𝑧𝑐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b="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ru-RU" dirty="0" smtClean="0">
                    <a:latin typeface="Cambria" panose="02040503050406030204" pitchFamily="18" charset="0"/>
                  </a:rPr>
                  <a:t>Основная идея: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r>
                  <a:rPr lang="ru-RU" dirty="0" smtClean="0">
                    <a:latin typeface="Cambria" panose="02040503050406030204" pitchFamily="18" charset="0"/>
                  </a:rPr>
                  <a:t>Поиск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r>
                  <a:rPr lang="ru-RU" dirty="0" smtClean="0">
                    <a:latin typeface="Cambria" panose="02040503050406030204" pitchFamily="18" charset="0"/>
                  </a:rPr>
                  <a:t>в скользящем окне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r>
                  <a:rPr lang="ru-RU" dirty="0" smtClean="0">
                    <a:latin typeface="Cambria" panose="02040503050406030204" pitchFamily="18" charset="0"/>
                  </a:rPr>
                  <a:t>пересечения нуля с максимальной амплитудой.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ru-RU" dirty="0" smtClean="0">
                  <a:latin typeface="Cambria" panose="02040503050406030204" pitchFamily="18" charset="0"/>
                </a:endParaRPr>
              </a:p>
              <a:p>
                <a:r>
                  <a:rPr lang="ru-RU" dirty="0" smtClean="0">
                    <a:latin typeface="Cambria" panose="02040503050406030204" pitchFamily="18" charset="0"/>
                  </a:rPr>
                  <a:t>Размер окна выбирается из соображений максимально допустимого ЧСС.</a:t>
                </a:r>
                <a:endParaRPr lang="en-US" dirty="0" smtClean="0">
                  <a:latin typeface="Cambria" panose="02040503050406030204" pitchFamily="18" charset="0"/>
                </a:endParaRPr>
              </a:p>
              <a:p>
                <a:endParaRPr lang="ru-RU" dirty="0" smtClean="0">
                  <a:latin typeface="Cambria" panose="02040503050406030204" pitchFamily="18" charset="0"/>
                </a:endParaRPr>
              </a:p>
              <a:p>
                <a:r>
                  <a:rPr lang="ru-RU" dirty="0" smtClean="0">
                    <a:latin typeface="Cambria" panose="02040503050406030204" pitchFamily="18" charset="0"/>
                  </a:rPr>
                  <a:t>В итоге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:r>
                  <a:rPr lang="ru-RU" dirty="0" smtClean="0">
                    <a:latin typeface="Cambria" panose="02040503050406030204" pitchFamily="18" charset="0"/>
                  </a:rPr>
                  <a:t>список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" panose="02040503050406030204" pitchFamily="18" charset="0"/>
                  </a:rPr>
                  <a:t>(index list) </a:t>
                </a:r>
                <a:r>
                  <a:rPr lang="ru-RU" dirty="0" smtClean="0">
                    <a:latin typeface="Cambria" panose="02040503050406030204" pitchFamily="18" charset="0"/>
                  </a:rPr>
                  <a:t>содержит индексы пересечений нуля – первичных кандидатов на роль пика комплекса </a:t>
                </a:r>
                <a:r>
                  <a:rPr lang="en-US" dirty="0" smtClean="0">
                    <a:latin typeface="Cambria" panose="02040503050406030204" pitchFamily="18" charset="0"/>
                  </a:rPr>
                  <a:t>QRS</a:t>
                </a: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23584"/>
                <a:ext cx="3456384" cy="4838376"/>
              </a:xfrm>
              <a:prstGeom prst="rect">
                <a:avLst/>
              </a:prstGeom>
              <a:blipFill rotWithShape="0">
                <a:blip r:embed="rId11"/>
                <a:stretch>
                  <a:fillRect l="-1587" r="-2116" b="-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3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956" y="76066"/>
            <a:ext cx="7620000" cy="562074"/>
          </a:xfrm>
        </p:spPr>
        <p:txBody>
          <a:bodyPr/>
          <a:lstStyle/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Выявление кандидатов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</a:t>
            </a:r>
            <a:r>
              <a:rPr lang="en-US" sz="3200" b="1" dirty="0" smtClean="0">
                <a:latin typeface="Cambria" panose="02040503050406030204" pitchFamily="18" charset="0"/>
              </a:rPr>
              <a:t>2</a:t>
            </a:r>
            <a:r>
              <a:rPr lang="ru-RU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Блок-схема: процесс 17"/>
              <p:cNvSpPr/>
              <p:nvPr/>
            </p:nvSpPr>
            <p:spPr>
              <a:xfrm>
                <a:off x="1193295" y="1209313"/>
                <a:ext cx="1850168" cy="857225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=[]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𝑡𝑏𝑐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=[]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 smtClean="0"/>
                  <a:t> (</a:t>
                </a:r>
                <a:r>
                  <a:rPr lang="ru-RU" sz="1200" dirty="0" smtClean="0"/>
                  <a:t>индекс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𝑄𝑅𝑆</m:t>
                        </m:r>
                      </m:sub>
                      <m:sup>
                        <m:r>
                          <a:rPr lang="ru-RU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200" dirty="0" smtClean="0"/>
                  <a:t>)</a:t>
                </a:r>
              </a:p>
            </p:txBody>
          </p:sp>
        </mc:Choice>
        <mc:Fallback xmlns="">
          <p:sp>
            <p:nvSpPr>
              <p:cNvPr id="18" name="Блок-схема: процесс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95" y="1209313"/>
                <a:ext cx="1850168" cy="857225"/>
              </a:xfrm>
              <a:prstGeom prst="flowChartProcess">
                <a:avLst/>
              </a:prstGeom>
              <a:blipFill rotWithShape="0">
                <a:blip r:embed="rId3"/>
                <a:stretch>
                  <a:fillRect b="-3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Блок-схема: решение 41"/>
              <p:cNvSpPr/>
              <p:nvPr/>
            </p:nvSpPr>
            <p:spPr>
              <a:xfrm>
                <a:off x="398571" y="2270384"/>
                <a:ext cx="3439617" cy="535548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2" name="Блок-схема: решение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1" y="2270384"/>
                <a:ext cx="3439617" cy="535548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stCxn id="18" idx="2"/>
            <a:endCxn id="42" idx="0"/>
          </p:cNvCxnSpPr>
          <p:nvPr/>
        </p:nvCxnSpPr>
        <p:spPr>
          <a:xfrm>
            <a:off x="2118379" y="2066538"/>
            <a:ext cx="1" cy="20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Блок-схема: процесс 45"/>
              <p:cNvSpPr/>
              <p:nvPr/>
            </p:nvSpPr>
            <p:spPr>
              <a:xfrm>
                <a:off x="1193295" y="3083396"/>
                <a:ext cx="1850168" cy="367023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6" name="Блок-схема: процесс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95" y="3083396"/>
                <a:ext cx="1850168" cy="367023"/>
              </a:xfrm>
              <a:prstGeom prst="flowChartProcess">
                <a:avLst/>
              </a:prstGeom>
              <a:blipFill rotWithShape="0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42" idx="2"/>
            <a:endCxn id="46" idx="0"/>
          </p:cNvCxnSpPr>
          <p:nvPr/>
        </p:nvCxnSpPr>
        <p:spPr>
          <a:xfrm flipH="1">
            <a:off x="2118379" y="2805932"/>
            <a:ext cx="1" cy="27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46" idx="2"/>
            <a:endCxn id="42" idx="1"/>
          </p:cNvCxnSpPr>
          <p:nvPr/>
        </p:nvCxnSpPr>
        <p:spPr>
          <a:xfrm rot="5400000" flipH="1">
            <a:off x="802344" y="2134385"/>
            <a:ext cx="912261" cy="1719808"/>
          </a:xfrm>
          <a:prstGeom prst="bentConnector4">
            <a:avLst>
              <a:gd name="adj1" fmla="val -25059"/>
              <a:gd name="adj2" fmla="val 113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Блок-схема: процесс 51"/>
              <p:cNvSpPr/>
              <p:nvPr/>
            </p:nvSpPr>
            <p:spPr>
              <a:xfrm>
                <a:off x="712017" y="3799061"/>
                <a:ext cx="2791214" cy="422027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0" dirty="0" smtClean="0"/>
                  <a:t>Сортировка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ru-RU" sz="1200" dirty="0" smtClean="0"/>
                  <a:t> по убыванию.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[1: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𝑡𝑏𝑐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52" name="Блок-схема: процесс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17" y="3799061"/>
                <a:ext cx="2791214" cy="422027"/>
              </a:xfrm>
              <a:prstGeom prst="flowChartProcess">
                <a:avLst/>
              </a:prstGeom>
              <a:blipFill rotWithShape="0">
                <a:blip r:embed="rId6"/>
                <a:stretch>
                  <a:fillRect t="-2817" b="-8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42" idx="3"/>
            <a:endCxn id="52" idx="3"/>
          </p:cNvCxnSpPr>
          <p:nvPr/>
        </p:nvCxnSpPr>
        <p:spPr>
          <a:xfrm flipH="1">
            <a:off x="3503231" y="2538158"/>
            <a:ext cx="334957" cy="1471917"/>
          </a:xfrm>
          <a:prstGeom prst="bentConnector3">
            <a:avLst>
              <a:gd name="adj1" fmla="val -6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Блок-схема: процесс 62"/>
              <p:cNvSpPr/>
              <p:nvPr/>
            </p:nvSpPr>
            <p:spPr>
              <a:xfrm>
                <a:off x="325662" y="4394053"/>
                <a:ext cx="3563923" cy="623794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0" dirty="0" smtClean="0"/>
                  <a:t>Определение порогового значения амплитуды</a:t>
                </a:r>
                <a:r>
                  <a:rPr lang="en-US" sz="1200" dirty="0"/>
                  <a:t>:</a:t>
                </a:r>
                <a:endParaRPr lang="ru-RU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b>
                        <m:sup>
                          <m: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bSup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𝑡𝑏𝑐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𝑡𝑏𝑐</m:t>
                          </m:r>
                        </m:den>
                      </m:f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63" name="Блок-схема: процесс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2" y="4394053"/>
                <a:ext cx="3563923" cy="623794"/>
              </a:xfrm>
              <a:prstGeom prst="flowChartProcess">
                <a:avLst/>
              </a:prstGeom>
              <a:blipFill rotWithShape="0">
                <a:blip r:embed="rId7"/>
                <a:stretch>
                  <a:fillRect t="-12500" b="-43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/>
          <p:cNvCxnSpPr>
            <a:stCxn id="52" idx="2"/>
            <a:endCxn id="63" idx="0"/>
          </p:cNvCxnSpPr>
          <p:nvPr/>
        </p:nvCxnSpPr>
        <p:spPr>
          <a:xfrm>
            <a:off x="2107624" y="4221088"/>
            <a:ext cx="0" cy="17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Блок-схема: процесс 76"/>
              <p:cNvSpPr/>
              <p:nvPr/>
            </p:nvSpPr>
            <p:spPr>
              <a:xfrm>
                <a:off x="1182539" y="753280"/>
                <a:ext cx="1850168" cy="263226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ea typeface="Cambria Math" panose="02040503050406030204" pitchFamily="18" charset="0"/>
                  </a:rPr>
                  <a:t>О</a:t>
                </a:r>
                <a:r>
                  <a:rPr lang="ru-RU" sz="1200" dirty="0" smtClean="0">
                    <a:ea typeface="Cambria Math" panose="02040503050406030204" pitchFamily="18" charset="0"/>
                  </a:rPr>
                  <a:t>пределение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𝑡𝑏𝑐</m:t>
                    </m:r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77" name="Блок-схема: процесс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39" y="753280"/>
                <a:ext cx="1850168" cy="263226"/>
              </a:xfrm>
              <a:prstGeom prst="flowChartProcess">
                <a:avLst/>
              </a:prstGeom>
              <a:blipFill rotWithShape="0"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 стрелкой 47"/>
          <p:cNvCxnSpPr>
            <a:stCxn id="77" idx="2"/>
            <a:endCxn id="18" idx="0"/>
          </p:cNvCxnSpPr>
          <p:nvPr/>
        </p:nvCxnSpPr>
        <p:spPr>
          <a:xfrm>
            <a:off x="2107623" y="1016506"/>
            <a:ext cx="10756" cy="19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Блок-схема: решение 80"/>
              <p:cNvSpPr/>
              <p:nvPr/>
            </p:nvSpPr>
            <p:spPr>
              <a:xfrm>
                <a:off x="5824241" y="952498"/>
                <a:ext cx="1678716" cy="327221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1" name="Блок-схема: решение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41" y="952498"/>
                <a:ext cx="1678716" cy="327221"/>
              </a:xfrm>
              <a:prstGeom prst="flowChartDecision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3688618" y="226086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125064" y="279102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Блок-схема: решение 99"/>
              <p:cNvSpPr/>
              <p:nvPr/>
            </p:nvSpPr>
            <p:spPr>
              <a:xfrm>
                <a:off x="5337544" y="1460834"/>
                <a:ext cx="2647452" cy="348004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00" name="Блок-схема: решение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44" y="1460834"/>
                <a:ext cx="2647452" cy="348004"/>
              </a:xfrm>
              <a:prstGeom prst="flowChartDecision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/>
          <p:cNvCxnSpPr>
            <a:stCxn id="81" idx="2"/>
            <a:endCxn id="100" idx="0"/>
          </p:cNvCxnSpPr>
          <p:nvPr/>
        </p:nvCxnSpPr>
        <p:spPr>
          <a:xfrm flipH="1">
            <a:off x="6661270" y="1279719"/>
            <a:ext cx="2329" cy="18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722289" y="120931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Блок-схема: процесс 104"/>
              <p:cNvSpPr/>
              <p:nvPr/>
            </p:nvSpPr>
            <p:spPr>
              <a:xfrm>
                <a:off x="5005086" y="2023951"/>
                <a:ext cx="3312368" cy="989019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𝑡𝑏𝑐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pPr algn="ctr"/>
                <a:r>
                  <a:rPr lang="ru-RU" sz="1200" dirty="0" smtClean="0"/>
                  <a:t>Пересчет </a:t>
                </a:r>
                <a:r>
                  <a:rPr lang="ru-RU" sz="1200" dirty="0"/>
                  <a:t>порогового значения амплитуды</a:t>
                </a:r>
                <a:r>
                  <a:rPr lang="en-US" sz="1200" dirty="0"/>
                  <a:t>:</a:t>
                </a:r>
                <a:endParaRPr lang="ru-RU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bSup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𝑡𝑏𝑐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𝑡𝑏𝑐</m:t>
                          </m:r>
                        </m:den>
                      </m:f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05" name="Блок-схема: процесс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86" y="2023951"/>
                <a:ext cx="3312368" cy="989019"/>
              </a:xfrm>
              <a:prstGeom prst="flowChartProcess">
                <a:avLst/>
              </a:prstGeom>
              <a:blipFill rotWithShape="0">
                <a:blip r:embed="rId11"/>
                <a:stretch>
                  <a:fillRect b="-28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Прямая со стрелкой 88"/>
          <p:cNvCxnSpPr>
            <a:stCxn id="100" idx="2"/>
            <a:endCxn id="105" idx="0"/>
          </p:cNvCxnSpPr>
          <p:nvPr/>
        </p:nvCxnSpPr>
        <p:spPr>
          <a:xfrm>
            <a:off x="6661270" y="1808838"/>
            <a:ext cx="0" cy="21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63" idx="2"/>
            <a:endCxn id="81" idx="0"/>
          </p:cNvCxnSpPr>
          <p:nvPr/>
        </p:nvCxnSpPr>
        <p:spPr>
          <a:xfrm rot="5400000" flipH="1" flipV="1">
            <a:off x="2352936" y="707185"/>
            <a:ext cx="4065349" cy="4555975"/>
          </a:xfrm>
          <a:prstGeom prst="bentConnector5">
            <a:avLst>
              <a:gd name="adj1" fmla="val -5623"/>
              <a:gd name="adj2" fmla="val 50914"/>
              <a:gd name="adj3" fmla="val 105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715749" y="174126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140" name="Соединительная линия уступом 139"/>
          <p:cNvCxnSpPr>
            <a:stCxn id="105" idx="2"/>
            <a:endCxn id="81" idx="1"/>
          </p:cNvCxnSpPr>
          <p:nvPr/>
        </p:nvCxnSpPr>
        <p:spPr>
          <a:xfrm rot="5400000" flipH="1">
            <a:off x="5294325" y="1646026"/>
            <a:ext cx="1896861" cy="837029"/>
          </a:xfrm>
          <a:prstGeom prst="bentConnector4">
            <a:avLst>
              <a:gd name="adj1" fmla="val -12051"/>
              <a:gd name="adj2" fmla="val 22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>
            <a:stCxn id="100" idx="1"/>
          </p:cNvCxnSpPr>
          <p:nvPr/>
        </p:nvCxnSpPr>
        <p:spPr>
          <a:xfrm flipH="1">
            <a:off x="4764184" y="1634836"/>
            <a:ext cx="57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878834" y="137027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Блок-схема: процесс 171"/>
              <p:cNvSpPr/>
              <p:nvPr/>
            </p:nvSpPr>
            <p:spPr>
              <a:xfrm>
                <a:off x="5580112" y="3632653"/>
                <a:ext cx="1922845" cy="332815"/>
              </a:xfrm>
              <a:prstGeom prst="flowChart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𝑄𝑅𝑆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𝑄𝑅𝑆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2" name="Блок-схема: процесс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632653"/>
                <a:ext cx="1922845" cy="332815"/>
              </a:xfrm>
              <a:prstGeom prst="flowChartProcess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Соединительная линия уступом 173"/>
          <p:cNvCxnSpPr>
            <a:stCxn id="81" idx="3"/>
            <a:endCxn id="172" idx="0"/>
          </p:cNvCxnSpPr>
          <p:nvPr/>
        </p:nvCxnSpPr>
        <p:spPr>
          <a:xfrm flipH="1">
            <a:off x="6541535" y="1116109"/>
            <a:ext cx="961422" cy="2516544"/>
          </a:xfrm>
          <a:prstGeom prst="bentConnector4">
            <a:avLst>
              <a:gd name="adj1" fmla="val -106281"/>
              <a:gd name="adj2" fmla="val 90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400875" y="91098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191835" y="5408034"/>
                <a:ext cx="439248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𝑡𝑏𝑐</m:t>
                    </m:r>
                  </m:oMath>
                </a14:m>
                <a:r>
                  <a:rPr lang="en-US" sz="1600" b="0" dirty="0" smtClean="0">
                    <a:latin typeface="Cambria" panose="02040503050406030204" pitchFamily="18" charset="0"/>
                  </a:rPr>
                  <a:t> (training beats count) – </a:t>
                </a:r>
                <a:r>
                  <a:rPr lang="ru-RU" sz="1600" b="0" dirty="0" smtClean="0">
                    <a:latin typeface="Cambria" panose="02040503050406030204" pitchFamily="18" charset="0"/>
                  </a:rPr>
                  <a:t>тренировочное число ударов, за время которых определяется пороговое значение амплитуды пересечений нуля из расчета минимально допустимого ЧСС.</a:t>
                </a:r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5" y="5408034"/>
                <a:ext cx="4392487" cy="1323439"/>
              </a:xfrm>
              <a:prstGeom prst="rect">
                <a:avLst/>
              </a:prstGeom>
              <a:blipFill rotWithShape="0">
                <a:blip r:embed="rId13"/>
                <a:stretch>
                  <a:fillRect l="-693" t="-1843" b="-4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4764184" y="5408845"/>
            <a:ext cx="4392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mbria" panose="02040503050406030204" pitchFamily="18" charset="0"/>
              </a:rPr>
              <a:t>Основная идея:</a:t>
            </a:r>
          </a:p>
          <a:p>
            <a:r>
              <a:rPr lang="ru-RU" sz="1600" dirty="0" smtClean="0">
                <a:latin typeface="Cambria" panose="02040503050406030204" pitchFamily="18" charset="0"/>
              </a:rPr>
              <a:t>Локально, адаптивным образом изменяется порог характеристики, позволяющей выделить среди всех пересечений нуля только те, которые отвечают пику </a:t>
            </a:r>
            <a:r>
              <a:rPr lang="en-US" sz="1600" dirty="0" smtClean="0">
                <a:latin typeface="Cambria" panose="02040503050406030204" pitchFamily="18" charset="0"/>
              </a:rPr>
              <a:t>R.</a:t>
            </a:r>
            <a:endParaRPr lang="ru-RU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Выявление кандидатов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</a:t>
            </a:r>
            <a:r>
              <a:rPr lang="en-US" sz="3200" b="1" dirty="0">
                <a:latin typeface="Cambria" panose="02040503050406030204" pitchFamily="18" charset="0"/>
              </a:rPr>
              <a:t>3</a:t>
            </a:r>
            <a:r>
              <a:rPr lang="ru-RU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0955" y="895673"/>
                <a:ext cx="8479517" cy="5348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 smtClean="0"/>
                  <a:t>Шаги выявления кандидатов (1)-(2) аналогичным образом применяются к шкале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𝑤𝑑𝑐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𝑄𝑅𝑆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В </a:t>
                </a:r>
                <a:r>
                  <a:rPr lang="ru-RU" sz="1800" dirty="0"/>
                  <a:t>итоге </a:t>
                </a:r>
                <a:r>
                  <a:rPr lang="ru-RU" sz="1800" dirty="0" smtClean="0"/>
                  <a:t>имеем: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Индексы </a:t>
                </a:r>
                <a:r>
                  <a:rPr lang="ru-RU" sz="1800" dirty="0"/>
                  <a:t>пересечений нуля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/>
                  <a:t>, соответствующие </a:t>
                </a:r>
                <a:r>
                  <a:rPr lang="en-US" sz="1800" dirty="0"/>
                  <a:t>R </a:t>
                </a:r>
                <a:r>
                  <a:rPr lang="ru-RU" sz="1800" dirty="0"/>
                  <a:t>пикам на шкале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Индексы </a:t>
                </a:r>
                <a:r>
                  <a:rPr lang="ru-RU" sz="1800" dirty="0"/>
                  <a:t>пересечений нуля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/>
                  <a:t>, соответствующие </a:t>
                </a:r>
                <a:r>
                  <a:rPr lang="en-US" sz="1800" dirty="0"/>
                  <a:t>R </a:t>
                </a:r>
                <a:r>
                  <a:rPr lang="ru-RU" sz="1800" dirty="0"/>
                  <a:t>пикам на шкале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 smtClean="0"/>
                  <a:t>Индекс из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 smtClean="0"/>
                  <a:t> окончательно помечается как соответствующий </a:t>
                </a:r>
                <a:r>
                  <a:rPr lang="en-US" sz="1800" dirty="0" smtClean="0"/>
                  <a:t>R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пику </a:t>
                </a:r>
                <a:r>
                  <a:rPr lang="en-US" sz="1800" dirty="0" smtClean="0"/>
                  <a:t>QRS</a:t>
                </a:r>
                <a:r>
                  <a:rPr lang="ru-RU" sz="1800" dirty="0" smtClean="0"/>
                  <a:t>, если в 10мс окрестности пересечения нуля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𝑄𝑅𝑆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sz="1800" dirty="0" smtClean="0"/>
                  <a:t> с индексом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 smtClean="0"/>
                  <a:t> находится пересечение нуля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𝑧𝑐</m:t>
                        </m:r>
                      </m:e>
                      <m:sup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𝑄𝑅𝑆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/>
                  <a:t>с индексом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Для дальнейшего анализа и </a:t>
                </a:r>
                <a:r>
                  <a:rPr lang="ru-RU" sz="1800" dirty="0"/>
                  <a:t>отыскания начала и конца комплекса </a:t>
                </a:r>
                <a:r>
                  <a:rPr lang="en-US" sz="1800" dirty="0"/>
                  <a:t>QRS </a:t>
                </a:r>
                <a:r>
                  <a:rPr lang="ru-RU" sz="1800" dirty="0"/>
                  <a:t>используются только детализирующие коэффициенты шкалы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𝑄𝑅𝑆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55" y="895673"/>
                <a:ext cx="8479517" cy="5348064"/>
              </a:xfrm>
              <a:blipFill rotWithShape="0">
                <a:blip r:embed="rId3"/>
                <a:stretch>
                  <a:fillRect l="-647" t="-1140" r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5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Определение начала комплекса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(1)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1214" y="754514"/>
                <a:ext cx="2952328" cy="6842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ru-RU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])∗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𝑞𝑟𝑠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" y="754514"/>
                <a:ext cx="2952328" cy="684213"/>
              </a:xfrm>
              <a:prstGeom prst="rect">
                <a:avLst/>
              </a:prstGeom>
              <a:blipFill rotWithShape="0"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539552" y="1719981"/>
                <a:ext cx="2376264" cy="79208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𝑀𝑀𝐿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19981"/>
                <a:ext cx="2376264" cy="792088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11" idx="2"/>
            <a:endCxn id="14" idx="0"/>
          </p:cNvCxnSpPr>
          <p:nvPr/>
        </p:nvCxnSpPr>
        <p:spPr>
          <a:xfrm>
            <a:off x="1727378" y="1438727"/>
            <a:ext cx="306" cy="2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218660" y="2801822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0" y="2801822"/>
                <a:ext cx="1018048" cy="3965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>
            <a:stCxn id="14" idx="2"/>
            <a:endCxn id="20" idx="0"/>
          </p:cNvCxnSpPr>
          <p:nvPr/>
        </p:nvCxnSpPr>
        <p:spPr>
          <a:xfrm>
            <a:off x="1727684" y="2512069"/>
            <a:ext cx="0" cy="28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Ромб 22"/>
              <p:cNvSpPr/>
              <p:nvPr/>
            </p:nvSpPr>
            <p:spPr>
              <a:xfrm>
                <a:off x="602323" y="3496582"/>
                <a:ext cx="2236901" cy="79208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Ромб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3" y="3496582"/>
                <a:ext cx="2236901" cy="792088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20" idx="2"/>
            <a:endCxn id="23" idx="0"/>
          </p:cNvCxnSpPr>
          <p:nvPr/>
        </p:nvCxnSpPr>
        <p:spPr>
          <a:xfrm flipH="1">
            <a:off x="1720774" y="3198330"/>
            <a:ext cx="6910" cy="29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27984" y="1183884"/>
                <a:ext cx="4392487" cy="3125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>
                    <a:latin typeface="Cambria Math" panose="02040503050406030204" pitchFamily="18" charset="0"/>
                  </a:rPr>
                  <a:t> – пересечение нуля, соответствующее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R</a:t>
                </a:r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:r>
                  <a:rPr lang="ru-RU" b="0" dirty="0" smtClean="0">
                    <a:latin typeface="Cambria Math" panose="02040503050406030204" pitchFamily="18" charset="0"/>
                  </a:rPr>
                  <a:t>пику.</a:t>
                </a:r>
              </a:p>
              <a:p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𝑞𝑟𝑠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индекс экстремума, от которого начнется поиск начала комплекса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QRS.</a:t>
                </a:r>
                <a:endParaRPr lang="ru-RU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𝑀𝑀𝐿</m:t>
                    </m:r>
                  </m:oMath>
                </a14:m>
                <a:r>
                  <a:rPr lang="en-US" b="0" dirty="0" smtClean="0">
                    <a:latin typeface="Cambria" panose="02040503050406030204" pitchFamily="18" charset="0"/>
                  </a:rPr>
                  <a:t> (modulus maxima list) – </a:t>
                </a:r>
                <a:r>
                  <a:rPr lang="ru-RU" b="0" dirty="0" smtClean="0">
                    <a:latin typeface="Cambria" panose="02040503050406030204" pitchFamily="18" charset="0"/>
                  </a:rPr>
                  <a:t>список экстремумов слева от найденного пика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b="0" dirty="0" smtClean="0">
                    <a:latin typeface="Cambria" panose="02040503050406030204" pitchFamily="18" charset="0"/>
                  </a:rPr>
                  <a:t> в окне 1</a:t>
                </a:r>
                <a:r>
                  <a:rPr lang="en-US" b="0" dirty="0" smtClean="0">
                    <a:latin typeface="Cambria" panose="02040503050406030204" pitchFamily="18" charset="0"/>
                  </a:rPr>
                  <a:t>0</a:t>
                </a:r>
                <a:r>
                  <a:rPr lang="ru-RU" b="0" dirty="0" smtClean="0">
                    <a:latin typeface="Cambria" panose="02040503050406030204" pitchFamily="18" charset="0"/>
                  </a:rPr>
                  <a:t>0мс</a:t>
                </a:r>
                <a:r>
                  <a:rPr lang="ru-RU" sz="1600" b="0" dirty="0" smtClean="0">
                    <a:latin typeface="Cambria" panose="02040503050406030204" pitchFamily="18" charset="0"/>
                  </a:rPr>
                  <a:t>.</a:t>
                </a:r>
                <a:endParaRPr lang="en-US" sz="1600" b="0" dirty="0" smtClean="0">
                  <a:latin typeface="Cambria" panose="02040503050406030204" pitchFamily="18" charset="0"/>
                </a:endParaRP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83884"/>
                <a:ext cx="4392487" cy="3125151"/>
              </a:xfrm>
              <a:prstGeom prst="rect">
                <a:avLst/>
              </a:prstGeom>
              <a:blipFill rotWithShape="0">
                <a:blip r:embed="rId7"/>
                <a:stretch>
                  <a:fillRect l="-1110" t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Ромб 40"/>
              <p:cNvSpPr/>
              <p:nvPr/>
            </p:nvSpPr>
            <p:spPr>
              <a:xfrm>
                <a:off x="629562" y="4569924"/>
                <a:ext cx="2196244" cy="79208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𝑀𝑀𝐿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1" name="Ромб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2" y="4569924"/>
                <a:ext cx="2196244" cy="792088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/>
          <p:cNvCxnSpPr>
            <a:stCxn id="23" idx="2"/>
            <a:endCxn id="41" idx="0"/>
          </p:cNvCxnSpPr>
          <p:nvPr/>
        </p:nvCxnSpPr>
        <p:spPr>
          <a:xfrm>
            <a:off x="1720774" y="4288670"/>
            <a:ext cx="6910" cy="2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1218660" y="5651765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0" y="5651765"/>
                <a:ext cx="1018048" cy="3965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Соединительная линия уступом 45"/>
          <p:cNvCxnSpPr>
            <a:stCxn id="44" idx="1"/>
            <a:endCxn id="14" idx="1"/>
          </p:cNvCxnSpPr>
          <p:nvPr/>
        </p:nvCxnSpPr>
        <p:spPr>
          <a:xfrm rot="10800000">
            <a:off x="539552" y="2116025"/>
            <a:ext cx="679108" cy="3733994"/>
          </a:xfrm>
          <a:prstGeom prst="bentConnector3">
            <a:avLst>
              <a:gd name="adj1" fmla="val 13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1233172" y="6338026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72" y="6338026"/>
                <a:ext cx="1018048" cy="3965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/>
          <p:cNvCxnSpPr>
            <a:stCxn id="41" idx="2"/>
            <a:endCxn id="44" idx="0"/>
          </p:cNvCxnSpPr>
          <p:nvPr/>
        </p:nvCxnSpPr>
        <p:spPr>
          <a:xfrm>
            <a:off x="1727684" y="5362012"/>
            <a:ext cx="0" cy="28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14" idx="3"/>
            <a:endCxn id="49" idx="3"/>
          </p:cNvCxnSpPr>
          <p:nvPr/>
        </p:nvCxnSpPr>
        <p:spPr>
          <a:xfrm flipH="1">
            <a:off x="2251220" y="2116025"/>
            <a:ext cx="664596" cy="4420255"/>
          </a:xfrm>
          <a:prstGeom prst="bentConnector3">
            <a:avLst>
              <a:gd name="adj1" fmla="val -95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23" idx="3"/>
            <a:endCxn id="49" idx="3"/>
          </p:cNvCxnSpPr>
          <p:nvPr/>
        </p:nvCxnSpPr>
        <p:spPr>
          <a:xfrm flipH="1">
            <a:off x="2251220" y="3892626"/>
            <a:ext cx="588004" cy="2643654"/>
          </a:xfrm>
          <a:prstGeom prst="bentConnector3">
            <a:avLst>
              <a:gd name="adj1" fmla="val -121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1" idx="3"/>
            <a:endCxn id="49" idx="3"/>
          </p:cNvCxnSpPr>
          <p:nvPr/>
        </p:nvCxnSpPr>
        <p:spPr>
          <a:xfrm flipH="1">
            <a:off x="2251220" y="4965968"/>
            <a:ext cx="574586" cy="1570312"/>
          </a:xfrm>
          <a:prstGeom prst="bentConnector3">
            <a:avLst>
              <a:gd name="adj1" fmla="val -126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7378" y="248711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742196" y="428017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27378" y="535216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754606" y="182462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710093" y="360075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752199" y="471032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16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Определение начала комплекса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</a:t>
            </a:r>
            <a:r>
              <a:rPr lang="ru-RU" sz="3200" b="1" dirty="0">
                <a:latin typeface="Cambria" panose="02040503050406030204" pitchFamily="18" charset="0"/>
              </a:rPr>
              <a:t>2</a:t>
            </a:r>
            <a:r>
              <a:rPr lang="ru-RU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42497" y="639780"/>
                <a:ext cx="2952328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ru-RU" sz="1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])∗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7" y="639780"/>
                <a:ext cx="2952328" cy="350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588302" y="1228915"/>
                <a:ext cx="2660718" cy="6157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</m:d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2" y="1228915"/>
                <a:ext cx="2660718" cy="615700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11" idx="2"/>
            <a:endCxn id="14" idx="0"/>
          </p:cNvCxnSpPr>
          <p:nvPr/>
        </p:nvCxnSpPr>
        <p:spPr>
          <a:xfrm>
            <a:off x="1918661" y="990369"/>
            <a:ext cx="0" cy="2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06502" y="180441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61050" y="365347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1031082" y="2118581"/>
                <a:ext cx="1775157" cy="5383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2" y="2118581"/>
                <a:ext cx="1775157" cy="5383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stCxn id="14" idx="2"/>
            <a:endCxn id="38" idx="0"/>
          </p:cNvCxnSpPr>
          <p:nvPr/>
        </p:nvCxnSpPr>
        <p:spPr>
          <a:xfrm>
            <a:off x="1918661" y="1844615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Ромб 44"/>
              <p:cNvSpPr/>
              <p:nvPr/>
            </p:nvSpPr>
            <p:spPr>
              <a:xfrm>
                <a:off x="780846" y="2930889"/>
                <a:ext cx="2275628" cy="46017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</m:d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Ромб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6" y="2930889"/>
                <a:ext cx="2275628" cy="460172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38" idx="2"/>
            <a:endCxn id="45" idx="0"/>
          </p:cNvCxnSpPr>
          <p:nvPr/>
        </p:nvCxnSpPr>
        <p:spPr>
          <a:xfrm flipH="1">
            <a:off x="1918660" y="2656915"/>
            <a:ext cx="1" cy="27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Ромб 46"/>
              <p:cNvSpPr/>
              <p:nvPr/>
            </p:nvSpPr>
            <p:spPr>
              <a:xfrm>
                <a:off x="650421" y="3590944"/>
                <a:ext cx="2525694" cy="79900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47" name="Ромб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1" y="3590944"/>
                <a:ext cx="2525694" cy="799002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Ромб 57"/>
              <p:cNvSpPr/>
              <p:nvPr/>
            </p:nvSpPr>
            <p:spPr>
              <a:xfrm>
                <a:off x="2023407" y="4477335"/>
                <a:ext cx="2742835" cy="62398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𝑚𝑚𝑣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58" name="Ромб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07" y="4477335"/>
                <a:ext cx="2742835" cy="623982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Ромб 59"/>
              <p:cNvSpPr/>
              <p:nvPr/>
            </p:nvSpPr>
            <p:spPr>
              <a:xfrm>
                <a:off x="2023406" y="5476771"/>
                <a:ext cx="2742835" cy="62398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𝑚𝑚𝑣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60" name="Ромб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06" y="5476771"/>
                <a:ext cx="2742835" cy="623982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340956" y="4999671"/>
                <a:ext cx="1102399" cy="3451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6" y="4999671"/>
                <a:ext cx="1102399" cy="34512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/>
          <p:cNvCxnSpPr>
            <a:stCxn id="45" idx="2"/>
            <a:endCxn id="47" idx="0"/>
          </p:cNvCxnSpPr>
          <p:nvPr/>
        </p:nvCxnSpPr>
        <p:spPr>
          <a:xfrm flipH="1">
            <a:off x="1913268" y="3391061"/>
            <a:ext cx="5392" cy="19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47" idx="3"/>
            <a:endCxn id="58" idx="0"/>
          </p:cNvCxnSpPr>
          <p:nvPr/>
        </p:nvCxnSpPr>
        <p:spPr>
          <a:xfrm>
            <a:off x="3176115" y="3990445"/>
            <a:ext cx="218710" cy="48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8" idx="2"/>
            <a:endCxn id="60" idx="0"/>
          </p:cNvCxnSpPr>
          <p:nvPr/>
        </p:nvCxnSpPr>
        <p:spPr>
          <a:xfrm flipH="1">
            <a:off x="3394824" y="5101317"/>
            <a:ext cx="1" cy="37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7" idx="1"/>
            <a:endCxn id="75" idx="0"/>
          </p:cNvCxnSpPr>
          <p:nvPr/>
        </p:nvCxnSpPr>
        <p:spPr>
          <a:xfrm rot="10800000" flipH="1" flipV="1">
            <a:off x="650420" y="3990445"/>
            <a:ext cx="241735" cy="1009226"/>
          </a:xfrm>
          <a:prstGeom prst="bentConnector4">
            <a:avLst>
              <a:gd name="adj1" fmla="val -94566"/>
              <a:gd name="adj2" fmla="val 6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58" idx="1"/>
            <a:endCxn id="75" idx="3"/>
          </p:cNvCxnSpPr>
          <p:nvPr/>
        </p:nvCxnSpPr>
        <p:spPr>
          <a:xfrm rot="10800000" flipV="1">
            <a:off x="1443355" y="4789325"/>
            <a:ext cx="580052" cy="382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94"/>
              <p:cNvSpPr/>
              <p:nvPr/>
            </p:nvSpPr>
            <p:spPr>
              <a:xfrm>
                <a:off x="334382" y="5763874"/>
                <a:ext cx="1102399" cy="3993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5" name="Прямоугольник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2" y="5763874"/>
                <a:ext cx="1102399" cy="39937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Соединительная линия уступом 98"/>
          <p:cNvCxnSpPr>
            <a:stCxn id="60" idx="1"/>
            <a:endCxn id="75" idx="3"/>
          </p:cNvCxnSpPr>
          <p:nvPr/>
        </p:nvCxnSpPr>
        <p:spPr>
          <a:xfrm rot="10800000">
            <a:off x="1443356" y="5172236"/>
            <a:ext cx="580051" cy="61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60" idx="2"/>
            <a:endCxn id="115" idx="1"/>
          </p:cNvCxnSpPr>
          <p:nvPr/>
        </p:nvCxnSpPr>
        <p:spPr>
          <a:xfrm rot="5400000" flipH="1" flipV="1">
            <a:off x="1887009" y="2491507"/>
            <a:ext cx="5117060" cy="2101431"/>
          </a:xfrm>
          <a:prstGeom prst="bentConnector4">
            <a:avLst>
              <a:gd name="adj1" fmla="val -4467"/>
              <a:gd name="adj2" fmla="val 71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75" idx="2"/>
            <a:endCxn id="95" idx="0"/>
          </p:cNvCxnSpPr>
          <p:nvPr/>
        </p:nvCxnSpPr>
        <p:spPr>
          <a:xfrm flipH="1">
            <a:off x="885582" y="5344799"/>
            <a:ext cx="6574" cy="4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913329" y="334846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2495" y="364932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394823" y="513543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394823" y="604483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21937" y="450843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730467" y="554531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113" name="Соединительная линия уступом 112"/>
          <p:cNvCxnSpPr>
            <a:stCxn id="95" idx="2"/>
            <a:endCxn id="45" idx="1"/>
          </p:cNvCxnSpPr>
          <p:nvPr/>
        </p:nvCxnSpPr>
        <p:spPr>
          <a:xfrm rot="5400000" flipH="1">
            <a:off x="-667925" y="4609746"/>
            <a:ext cx="3002278" cy="104736"/>
          </a:xfrm>
          <a:prstGeom prst="bentConnector4">
            <a:avLst>
              <a:gd name="adj1" fmla="val -7614"/>
              <a:gd name="adj2" fmla="val 651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Ромб 114"/>
              <p:cNvSpPr/>
              <p:nvPr/>
            </p:nvSpPr>
            <p:spPr>
              <a:xfrm>
                <a:off x="5496255" y="714205"/>
                <a:ext cx="2660718" cy="53897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5" name="Ромб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255" y="714205"/>
                <a:ext cx="2660718" cy="538976"/>
              </a:xfrm>
              <a:prstGeom prst="diamond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Соединительная линия уступом 120"/>
          <p:cNvCxnSpPr>
            <a:stCxn id="45" idx="3"/>
            <a:endCxn id="115" idx="1"/>
          </p:cNvCxnSpPr>
          <p:nvPr/>
        </p:nvCxnSpPr>
        <p:spPr>
          <a:xfrm flipV="1">
            <a:off x="3056474" y="983693"/>
            <a:ext cx="2439781" cy="2177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67257" y="291614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Ромб 125"/>
              <p:cNvSpPr/>
              <p:nvPr/>
            </p:nvSpPr>
            <p:spPr>
              <a:xfrm>
                <a:off x="5499661" y="1594318"/>
                <a:ext cx="2660718" cy="53897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6" name="Ромб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61" y="1594318"/>
                <a:ext cx="2660718" cy="538976"/>
              </a:xfrm>
              <a:prstGeom prst="diamond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Ромб 126"/>
              <p:cNvSpPr/>
              <p:nvPr/>
            </p:nvSpPr>
            <p:spPr>
              <a:xfrm>
                <a:off x="5969453" y="3077440"/>
                <a:ext cx="1729610" cy="4951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7" name="Ромб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3" y="3077440"/>
                <a:ext cx="1729610" cy="495159"/>
              </a:xfrm>
              <a:prstGeom prst="diamond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/>
              <p:cNvSpPr/>
              <p:nvPr/>
            </p:nvSpPr>
            <p:spPr>
              <a:xfrm>
                <a:off x="6372200" y="6421098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28" name="Прямоугольник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6421098"/>
                <a:ext cx="1018048" cy="39650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Соединительная линия уступом 133"/>
          <p:cNvCxnSpPr>
            <a:stCxn id="14" idx="1"/>
            <a:endCxn id="128" idx="1"/>
          </p:cNvCxnSpPr>
          <p:nvPr/>
        </p:nvCxnSpPr>
        <p:spPr>
          <a:xfrm rot="10800000" flipH="1" flipV="1">
            <a:off x="588302" y="1536764"/>
            <a:ext cx="5783898" cy="5082587"/>
          </a:xfrm>
          <a:prstGeom prst="bentConnector3">
            <a:avLst>
              <a:gd name="adj1" fmla="val -9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41091" y="128438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152" name="Соединительная линия уступом 151"/>
          <p:cNvCxnSpPr>
            <a:stCxn id="115" idx="3"/>
            <a:endCxn id="128" idx="3"/>
          </p:cNvCxnSpPr>
          <p:nvPr/>
        </p:nvCxnSpPr>
        <p:spPr>
          <a:xfrm flipH="1">
            <a:off x="7390248" y="983693"/>
            <a:ext cx="766725" cy="5635659"/>
          </a:xfrm>
          <a:prstGeom prst="bentConnector3">
            <a:avLst>
              <a:gd name="adj1" fmla="val -117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110232" y="73658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157" name="Прямая со стрелкой 156"/>
          <p:cNvCxnSpPr>
            <a:stCxn id="115" idx="2"/>
            <a:endCxn id="126" idx="0"/>
          </p:cNvCxnSpPr>
          <p:nvPr/>
        </p:nvCxnSpPr>
        <p:spPr>
          <a:xfrm>
            <a:off x="6826614" y="1253181"/>
            <a:ext cx="3406" cy="3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869011" y="125250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161" name="Прямая со стрелкой 160"/>
          <p:cNvCxnSpPr>
            <a:stCxn id="126" idx="2"/>
            <a:endCxn id="173" idx="0"/>
          </p:cNvCxnSpPr>
          <p:nvPr/>
        </p:nvCxnSpPr>
        <p:spPr>
          <a:xfrm>
            <a:off x="6830020" y="2133294"/>
            <a:ext cx="0" cy="2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34258" y="213902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Прямоугольник 164"/>
              <p:cNvSpPr/>
              <p:nvPr/>
            </p:nvSpPr>
            <p:spPr>
              <a:xfrm>
                <a:off x="6368083" y="5624055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65" name="Прямоугольник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83" y="5624055"/>
                <a:ext cx="1018048" cy="39650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Прямая со стрелкой 166"/>
          <p:cNvCxnSpPr>
            <a:stCxn id="165" idx="2"/>
            <a:endCxn id="128" idx="0"/>
          </p:cNvCxnSpPr>
          <p:nvPr/>
        </p:nvCxnSpPr>
        <p:spPr>
          <a:xfrm>
            <a:off x="6877107" y="6020563"/>
            <a:ext cx="4117" cy="40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26" idx="1"/>
            <a:endCxn id="165" idx="1"/>
          </p:cNvCxnSpPr>
          <p:nvPr/>
        </p:nvCxnSpPr>
        <p:spPr>
          <a:xfrm rot="10800000" flipH="1" flipV="1">
            <a:off x="5499661" y="1863805"/>
            <a:ext cx="868422" cy="3958503"/>
          </a:xfrm>
          <a:prstGeom prst="bentConnector3">
            <a:avLst>
              <a:gd name="adj1" fmla="val -4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87424" y="162380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Прямоугольник 172"/>
              <p:cNvSpPr/>
              <p:nvPr/>
            </p:nvSpPr>
            <p:spPr>
              <a:xfrm>
                <a:off x="6177767" y="2416332"/>
                <a:ext cx="1304505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73" name="Прямоугольник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767" y="2416332"/>
                <a:ext cx="1304505" cy="39650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Прямая со стрелкой 178"/>
          <p:cNvCxnSpPr>
            <a:stCxn id="173" idx="2"/>
            <a:endCxn id="127" idx="0"/>
          </p:cNvCxnSpPr>
          <p:nvPr/>
        </p:nvCxnSpPr>
        <p:spPr>
          <a:xfrm>
            <a:off x="6830020" y="2812840"/>
            <a:ext cx="4238" cy="26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127" idx="1"/>
            <a:endCxn id="165" idx="1"/>
          </p:cNvCxnSpPr>
          <p:nvPr/>
        </p:nvCxnSpPr>
        <p:spPr>
          <a:xfrm rot="10800000" flipH="1" flipV="1">
            <a:off x="5969453" y="3325019"/>
            <a:ext cx="398630" cy="2497289"/>
          </a:xfrm>
          <a:prstGeom prst="bentConnector3">
            <a:avLst>
              <a:gd name="adj1" fmla="val -22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869011" y="356605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нет</a:t>
            </a:r>
            <a:endParaRPr lang="ru-RU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596754" y="304802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Ромб 185"/>
              <p:cNvSpPr/>
              <p:nvPr/>
            </p:nvSpPr>
            <p:spPr>
              <a:xfrm>
                <a:off x="5514898" y="3902935"/>
                <a:ext cx="2667560" cy="4951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6" name="Ромб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98" y="3902935"/>
                <a:ext cx="2667560" cy="495159"/>
              </a:xfrm>
              <a:prstGeom prst="diamond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Прямая со стрелкой 187"/>
          <p:cNvCxnSpPr>
            <a:stCxn id="127" idx="2"/>
            <a:endCxn id="186" idx="0"/>
          </p:cNvCxnSpPr>
          <p:nvPr/>
        </p:nvCxnSpPr>
        <p:spPr>
          <a:xfrm>
            <a:off x="6834258" y="3572599"/>
            <a:ext cx="14420" cy="3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Прямоугольник 205"/>
              <p:cNvSpPr/>
              <p:nvPr/>
            </p:nvSpPr>
            <p:spPr>
              <a:xfrm>
                <a:off x="7651828" y="4772855"/>
                <a:ext cx="1220496" cy="3993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6" name="Прямоугольник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28" y="4772855"/>
                <a:ext cx="1220496" cy="39937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Соединительная линия уступом 207"/>
          <p:cNvCxnSpPr>
            <a:stCxn id="186" idx="3"/>
            <a:endCxn id="206" idx="0"/>
          </p:cNvCxnSpPr>
          <p:nvPr/>
        </p:nvCxnSpPr>
        <p:spPr>
          <a:xfrm>
            <a:off x="8182458" y="4150515"/>
            <a:ext cx="79618" cy="62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230657" y="427835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нет</a:t>
            </a:r>
            <a:endParaRPr lang="ru-RU" sz="1200" dirty="0"/>
          </a:p>
        </p:txBody>
      </p:sp>
      <p:cxnSp>
        <p:nvCxnSpPr>
          <p:cNvPr id="217" name="Соединительная линия уступом 216"/>
          <p:cNvCxnSpPr>
            <a:stCxn id="206" idx="3"/>
            <a:endCxn id="127" idx="3"/>
          </p:cNvCxnSpPr>
          <p:nvPr/>
        </p:nvCxnSpPr>
        <p:spPr>
          <a:xfrm flipH="1" flipV="1">
            <a:off x="7699063" y="3325020"/>
            <a:ext cx="1173261" cy="1647525"/>
          </a:xfrm>
          <a:prstGeom prst="bentConnector3">
            <a:avLst>
              <a:gd name="adj1" fmla="val -5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86" idx="2"/>
            <a:endCxn id="128" idx="3"/>
          </p:cNvCxnSpPr>
          <p:nvPr/>
        </p:nvCxnSpPr>
        <p:spPr>
          <a:xfrm rot="16200000" flipH="1">
            <a:off x="6008834" y="5237938"/>
            <a:ext cx="2221258" cy="541570"/>
          </a:xfrm>
          <a:prstGeom prst="bentConnector4">
            <a:avLst>
              <a:gd name="adj1" fmla="val 45537"/>
              <a:gd name="adj2" fmla="val 28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6444648" y="445797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975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QRS.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начала комплекса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530531" y="708531"/>
                <a:ext cx="1775153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31" y="708531"/>
                <a:ext cx="1775153" cy="350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991594" y="1335298"/>
                <a:ext cx="2843808" cy="597891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4" y="1335298"/>
                <a:ext cx="2843808" cy="597891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36928" y="1357244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25826" y="139807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Прямая со стрелкой 4"/>
          <p:cNvCxnSpPr>
            <a:stCxn id="11" idx="2"/>
            <a:endCxn id="14" idx="0"/>
          </p:cNvCxnSpPr>
          <p:nvPr/>
        </p:nvCxnSpPr>
        <p:spPr>
          <a:xfrm flipH="1">
            <a:off x="2413498" y="1059120"/>
            <a:ext cx="4610" cy="2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54875" y="2091708"/>
                <a:ext cx="1475656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" y="2091708"/>
                <a:ext cx="1475656" cy="3505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Соединительная линия уступом 9"/>
          <p:cNvCxnSpPr>
            <a:stCxn id="14" idx="1"/>
            <a:endCxn id="69" idx="0"/>
          </p:cNvCxnSpPr>
          <p:nvPr/>
        </p:nvCxnSpPr>
        <p:spPr>
          <a:xfrm rot="10800000" flipV="1">
            <a:off x="792704" y="1634244"/>
            <a:ext cx="198891" cy="457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/>
              <p:cNvSpPr/>
              <p:nvPr/>
            </p:nvSpPr>
            <p:spPr>
              <a:xfrm>
                <a:off x="3295119" y="2001862"/>
                <a:ext cx="1711674" cy="5302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Запускается блок (1)  при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𝑞𝑟𝑠</m:t>
                        </m:r>
                      </m:sup>
                    </m:sSubSup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Прямоугольник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19" y="2001862"/>
                <a:ext cx="1711674" cy="530279"/>
              </a:xfrm>
              <a:prstGeom prst="rect">
                <a:avLst/>
              </a:prstGeom>
              <a:blipFill rotWithShape="0">
                <a:blip r:embed="rId6"/>
                <a:stretch>
                  <a:fillRect r="-1773" b="-2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ная линия уступом 19"/>
          <p:cNvCxnSpPr>
            <a:stCxn id="14" idx="3"/>
            <a:endCxn id="76" idx="0"/>
          </p:cNvCxnSpPr>
          <p:nvPr/>
        </p:nvCxnSpPr>
        <p:spPr>
          <a:xfrm>
            <a:off x="3835402" y="1634244"/>
            <a:ext cx="315554" cy="36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6" idx="1"/>
            <a:endCxn id="69" idx="3"/>
          </p:cNvCxnSpPr>
          <p:nvPr/>
        </p:nvCxnSpPr>
        <p:spPr>
          <a:xfrm flipH="1">
            <a:off x="1530531" y="2267002"/>
            <a:ext cx="1764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1405386" y="2758235"/>
                <a:ext cx="2016224" cy="7466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𝑀𝑀𝐿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𝑞𝑟𝑠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𝑀𝑀𝐿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𝑀𝑀𝐿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6" y="2758235"/>
                <a:ext cx="2016224" cy="7466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Ромб 85"/>
              <p:cNvSpPr/>
              <p:nvPr/>
            </p:nvSpPr>
            <p:spPr>
              <a:xfrm>
                <a:off x="1024737" y="3725950"/>
                <a:ext cx="2776175" cy="61640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==2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Ромб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37" y="3725950"/>
                <a:ext cx="2776175" cy="616407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Соединительная линия уступом 33"/>
          <p:cNvCxnSpPr>
            <a:stCxn id="69" idx="2"/>
            <a:endCxn id="82" idx="0"/>
          </p:cNvCxnSpPr>
          <p:nvPr/>
        </p:nvCxnSpPr>
        <p:spPr>
          <a:xfrm rot="16200000" flipH="1">
            <a:off x="1445131" y="1789868"/>
            <a:ext cx="315938" cy="1620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2" idx="2"/>
            <a:endCxn id="86" idx="0"/>
          </p:cNvCxnSpPr>
          <p:nvPr/>
        </p:nvCxnSpPr>
        <p:spPr>
          <a:xfrm flipH="1">
            <a:off x="2412825" y="3504925"/>
            <a:ext cx="673" cy="22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Прямоугольник 111"/>
              <p:cNvSpPr/>
              <p:nvPr/>
            </p:nvSpPr>
            <p:spPr>
              <a:xfrm>
                <a:off x="3292800" y="4530404"/>
                <a:ext cx="1934355" cy="63459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правого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и левого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пересечений нуля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Прямоугольник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00" y="4530404"/>
                <a:ext cx="1934355" cy="634594"/>
              </a:xfrm>
              <a:prstGeom prst="rect">
                <a:avLst/>
              </a:prstGeom>
              <a:blipFill rotWithShape="0">
                <a:blip r:embed="rId9"/>
                <a:stretch>
                  <a:fillRect r="-1254" b="-7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Соединительная линия уступом 50"/>
          <p:cNvCxnSpPr>
            <a:stCxn id="86" idx="3"/>
            <a:endCxn id="112" idx="0"/>
          </p:cNvCxnSpPr>
          <p:nvPr/>
        </p:nvCxnSpPr>
        <p:spPr>
          <a:xfrm>
            <a:off x="3800912" y="4034154"/>
            <a:ext cx="459066" cy="496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09233" y="605182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Ромб 115"/>
              <p:cNvSpPr/>
              <p:nvPr/>
            </p:nvSpPr>
            <p:spPr>
              <a:xfrm>
                <a:off x="5478428" y="839706"/>
                <a:ext cx="3401070" cy="105043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US" sz="10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ru-RU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Ромб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28" y="839706"/>
                <a:ext cx="3401070" cy="1050436"/>
              </a:xfrm>
              <a:prstGeom prst="diamond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116"/>
              <p:cNvSpPr/>
              <p:nvPr/>
            </p:nvSpPr>
            <p:spPr>
              <a:xfrm>
                <a:off x="54875" y="4497112"/>
                <a:ext cx="1763688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Прямоугольник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" y="4497112"/>
                <a:ext cx="1763688" cy="3505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Соединительная линия уступом 55"/>
          <p:cNvCxnSpPr>
            <a:stCxn id="86" idx="1"/>
            <a:endCxn id="117" idx="0"/>
          </p:cNvCxnSpPr>
          <p:nvPr/>
        </p:nvCxnSpPr>
        <p:spPr>
          <a:xfrm rot="10800000" flipV="1">
            <a:off x="936719" y="4034154"/>
            <a:ext cx="88018" cy="462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3148" y="378711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Ромб 118"/>
              <p:cNvSpPr/>
              <p:nvPr/>
            </p:nvSpPr>
            <p:spPr>
              <a:xfrm>
                <a:off x="430475" y="5379971"/>
                <a:ext cx="2776175" cy="61640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9" name="Ромб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5" y="5379971"/>
                <a:ext cx="2776175" cy="616407"/>
              </a:xfrm>
              <a:prstGeom prst="diamond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/>
          <p:cNvCxnSpPr>
            <a:stCxn id="117" idx="2"/>
            <a:endCxn id="119" idx="0"/>
          </p:cNvCxnSpPr>
          <p:nvPr/>
        </p:nvCxnSpPr>
        <p:spPr>
          <a:xfrm rot="16200000" flipH="1">
            <a:off x="1111506" y="4672914"/>
            <a:ext cx="532270" cy="881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112" idx="3"/>
            <a:endCxn id="116" idx="0"/>
          </p:cNvCxnSpPr>
          <p:nvPr/>
        </p:nvCxnSpPr>
        <p:spPr>
          <a:xfrm flipV="1">
            <a:off x="5227155" y="839706"/>
            <a:ext cx="1951808" cy="4007995"/>
          </a:xfrm>
          <a:prstGeom prst="bentConnector4">
            <a:avLst>
              <a:gd name="adj1" fmla="val 6437"/>
              <a:gd name="adj2" fmla="val 105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40"/>
              <p:cNvSpPr/>
              <p:nvPr/>
            </p:nvSpPr>
            <p:spPr>
              <a:xfrm>
                <a:off x="2699792" y="6032417"/>
                <a:ext cx="1763688" cy="3919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Прямоугольник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032417"/>
                <a:ext cx="1763688" cy="391988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Соединительная линия уступом 92"/>
          <p:cNvCxnSpPr>
            <a:stCxn id="119" idx="3"/>
            <a:endCxn id="141" idx="0"/>
          </p:cNvCxnSpPr>
          <p:nvPr/>
        </p:nvCxnSpPr>
        <p:spPr>
          <a:xfrm>
            <a:off x="3206650" y="5688175"/>
            <a:ext cx="374986" cy="344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280616" y="544479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0" name="Соединительная линия уступом 99"/>
          <p:cNvCxnSpPr>
            <a:stCxn id="141" idx="3"/>
            <a:endCxn id="112" idx="2"/>
          </p:cNvCxnSpPr>
          <p:nvPr/>
        </p:nvCxnSpPr>
        <p:spPr>
          <a:xfrm flipH="1" flipV="1">
            <a:off x="4259978" y="5164998"/>
            <a:ext cx="203502" cy="1063413"/>
          </a:xfrm>
          <a:prstGeom prst="bentConnector4">
            <a:avLst>
              <a:gd name="adj1" fmla="val -112333"/>
              <a:gd name="adj2" fmla="val 59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Прямоугольник 148"/>
              <p:cNvSpPr/>
              <p:nvPr/>
            </p:nvSpPr>
            <p:spPr>
              <a:xfrm>
                <a:off x="5464210" y="2668408"/>
                <a:ext cx="1532893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Прямоугольник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10" y="2668408"/>
                <a:ext cx="1532893" cy="3505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Соединительная линия уступом 102"/>
          <p:cNvCxnSpPr>
            <a:stCxn id="116" idx="2"/>
            <a:endCxn id="149" idx="0"/>
          </p:cNvCxnSpPr>
          <p:nvPr/>
        </p:nvCxnSpPr>
        <p:spPr>
          <a:xfrm rot="5400000">
            <a:off x="6315677" y="1805122"/>
            <a:ext cx="778266" cy="948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823578" y="184056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Прямоугольник 155"/>
              <p:cNvSpPr/>
              <p:nvPr/>
            </p:nvSpPr>
            <p:spPr>
              <a:xfrm>
                <a:off x="7310317" y="2328618"/>
                <a:ext cx="1790117" cy="9216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𝑞𝑟𝑠</m:t>
                        </m:r>
                      </m:sup>
                    </m:sSubSup>
                  </m:oMath>
                </a14:m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как пересечения порога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слева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Прямоугольник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317" y="2328618"/>
                <a:ext cx="1790117" cy="92163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Соединительная линия уступом 124"/>
          <p:cNvCxnSpPr>
            <a:stCxn id="116" idx="3"/>
            <a:endCxn id="156" idx="0"/>
          </p:cNvCxnSpPr>
          <p:nvPr/>
        </p:nvCxnSpPr>
        <p:spPr>
          <a:xfrm flipH="1">
            <a:off x="8205376" y="1364924"/>
            <a:ext cx="674122" cy="963694"/>
          </a:xfrm>
          <a:prstGeom prst="bentConnector4">
            <a:avLst>
              <a:gd name="adj1" fmla="val -33911"/>
              <a:gd name="adj2" fmla="val 77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729843" y="108024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Прямоугольник 161"/>
              <p:cNvSpPr/>
              <p:nvPr/>
            </p:nvSpPr>
            <p:spPr>
              <a:xfrm>
                <a:off x="6651334" y="3945849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62" name="Прямоугольник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4" y="3945849"/>
                <a:ext cx="1018048" cy="39650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Соединительная линия уступом 129"/>
          <p:cNvCxnSpPr>
            <a:stCxn id="149" idx="2"/>
            <a:endCxn id="162" idx="0"/>
          </p:cNvCxnSpPr>
          <p:nvPr/>
        </p:nvCxnSpPr>
        <p:spPr>
          <a:xfrm rot="16200000" flipH="1">
            <a:off x="6232081" y="3017572"/>
            <a:ext cx="926852" cy="929701"/>
          </a:xfrm>
          <a:prstGeom prst="bentConnector3">
            <a:avLst>
              <a:gd name="adj1" fmla="val 65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34"/>
          <p:cNvCxnSpPr>
            <a:stCxn id="156" idx="2"/>
            <a:endCxn id="162" idx="0"/>
          </p:cNvCxnSpPr>
          <p:nvPr/>
        </p:nvCxnSpPr>
        <p:spPr>
          <a:xfrm rot="5400000">
            <a:off x="7335069" y="3075541"/>
            <a:ext cx="695597" cy="1045018"/>
          </a:xfrm>
          <a:prstGeom prst="bentConnector3">
            <a:avLst>
              <a:gd name="adj1" fmla="val 55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Прямоугольник 171"/>
              <p:cNvSpPr/>
              <p:nvPr/>
            </p:nvSpPr>
            <p:spPr>
              <a:xfrm>
                <a:off x="5742253" y="5802428"/>
                <a:ext cx="2836209" cy="650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как пересечения порога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слева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2" name="Прямоугольник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53" y="5802428"/>
                <a:ext cx="2836209" cy="650221"/>
              </a:xfrm>
              <a:prstGeom prst="rect">
                <a:avLst/>
              </a:prstGeom>
              <a:blipFill rotWithShape="0">
                <a:blip r:embed="rId17"/>
                <a:stretch>
                  <a:fillRect b="-36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Прямоугольник 173"/>
              <p:cNvSpPr/>
              <p:nvPr/>
            </p:nvSpPr>
            <p:spPr>
              <a:xfrm>
                <a:off x="5969226" y="4985129"/>
                <a:ext cx="2382262" cy="4016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Прямоугольник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26" y="4985129"/>
                <a:ext cx="2382262" cy="40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Соединительная линия уступом 141"/>
          <p:cNvCxnSpPr>
            <a:stCxn id="119" idx="2"/>
            <a:endCxn id="172" idx="2"/>
          </p:cNvCxnSpPr>
          <p:nvPr/>
        </p:nvCxnSpPr>
        <p:spPr>
          <a:xfrm rot="16200000" flipH="1">
            <a:off x="4261325" y="3553615"/>
            <a:ext cx="456271" cy="5341795"/>
          </a:xfrm>
          <a:prstGeom prst="bentConnector3">
            <a:avLst>
              <a:gd name="adj1" fmla="val 150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789946" y="377035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4" name="Прямая со стрелкой 143"/>
          <p:cNvCxnSpPr>
            <a:stCxn id="172" idx="0"/>
            <a:endCxn id="174" idx="2"/>
          </p:cNvCxnSpPr>
          <p:nvPr/>
        </p:nvCxnSpPr>
        <p:spPr>
          <a:xfrm flipH="1" flipV="1">
            <a:off x="7160357" y="5386739"/>
            <a:ext cx="1" cy="41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74" idx="0"/>
            <a:endCxn id="162" idx="2"/>
          </p:cNvCxnSpPr>
          <p:nvPr/>
        </p:nvCxnSpPr>
        <p:spPr>
          <a:xfrm flipV="1">
            <a:off x="7160357" y="4342357"/>
            <a:ext cx="1" cy="64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Определение окончания комплекса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(1)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1214" y="638140"/>
                <a:ext cx="2952328" cy="8005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ru-RU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])∗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𝑞𝑟𝑠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" y="638140"/>
                <a:ext cx="2952328" cy="8005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539552" y="1719981"/>
                <a:ext cx="2376264" cy="79208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𝑀𝑀𝐿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19981"/>
                <a:ext cx="2376264" cy="792088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11" idx="2"/>
            <a:endCxn id="14" idx="0"/>
          </p:cNvCxnSpPr>
          <p:nvPr/>
        </p:nvCxnSpPr>
        <p:spPr>
          <a:xfrm>
            <a:off x="1727378" y="1438727"/>
            <a:ext cx="306" cy="2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218660" y="2801822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0" y="2801822"/>
                <a:ext cx="1018048" cy="3965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>
            <a:stCxn id="14" idx="2"/>
            <a:endCxn id="20" idx="0"/>
          </p:cNvCxnSpPr>
          <p:nvPr/>
        </p:nvCxnSpPr>
        <p:spPr>
          <a:xfrm>
            <a:off x="1727684" y="2512069"/>
            <a:ext cx="0" cy="28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Ромб 22"/>
              <p:cNvSpPr/>
              <p:nvPr/>
            </p:nvSpPr>
            <p:spPr>
              <a:xfrm>
                <a:off x="602323" y="3496582"/>
                <a:ext cx="2236901" cy="79208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Ромб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3" y="3496582"/>
                <a:ext cx="2236901" cy="792088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20" idx="2"/>
            <a:endCxn id="23" idx="0"/>
          </p:cNvCxnSpPr>
          <p:nvPr/>
        </p:nvCxnSpPr>
        <p:spPr>
          <a:xfrm flipH="1">
            <a:off x="1720774" y="3198330"/>
            <a:ext cx="6910" cy="29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27984" y="1183884"/>
                <a:ext cx="4392487" cy="317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>
                    <a:latin typeface="Cambria Math" panose="02040503050406030204" pitchFamily="18" charset="0"/>
                  </a:rPr>
                  <a:t> – пересечение нуля, соответствующее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R</a:t>
                </a:r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:r>
                  <a:rPr lang="ru-RU" b="0" dirty="0" smtClean="0">
                    <a:latin typeface="Cambria Math" panose="02040503050406030204" pitchFamily="18" charset="0"/>
                  </a:rPr>
                  <a:t>пику.</a:t>
                </a:r>
              </a:p>
              <a:p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𝑞𝑟𝑠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индекс экстремума, от которого начнется поиск окончания комплекса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QRS.</a:t>
                </a:r>
                <a:endParaRPr lang="ru-RU" dirty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𝑀𝑀𝐿</m:t>
                    </m:r>
                  </m:oMath>
                </a14:m>
                <a:r>
                  <a:rPr lang="en-US" b="0" dirty="0" smtClean="0">
                    <a:latin typeface="Cambria" panose="02040503050406030204" pitchFamily="18" charset="0"/>
                  </a:rPr>
                  <a:t> (modulus maxima list) – </a:t>
                </a:r>
                <a:r>
                  <a:rPr lang="ru-RU" b="0" dirty="0" smtClean="0">
                    <a:latin typeface="Cambria" panose="02040503050406030204" pitchFamily="18" charset="0"/>
                  </a:rPr>
                  <a:t>список экстремумов справа от найденного пика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b="0" dirty="0" smtClean="0">
                    <a:latin typeface="Cambria" panose="02040503050406030204" pitchFamily="18" charset="0"/>
                  </a:rPr>
                  <a:t> в окне 1</a:t>
                </a:r>
                <a:r>
                  <a:rPr lang="ru-RU" dirty="0">
                    <a:latin typeface="Cambria" panose="02040503050406030204" pitchFamily="18" charset="0"/>
                  </a:rPr>
                  <a:t>5</a:t>
                </a:r>
                <a:r>
                  <a:rPr lang="ru-RU" b="0" dirty="0" smtClean="0">
                    <a:latin typeface="Cambria" panose="02040503050406030204" pitchFamily="18" charset="0"/>
                  </a:rPr>
                  <a:t>0мс</a:t>
                </a:r>
                <a:r>
                  <a:rPr lang="ru-RU" sz="1600" b="0" dirty="0" smtClean="0">
                    <a:latin typeface="Cambria" panose="02040503050406030204" pitchFamily="18" charset="0"/>
                  </a:rPr>
                  <a:t>.</a:t>
                </a:r>
                <a:endParaRPr lang="en-US" sz="1600" b="0" dirty="0" smtClean="0">
                  <a:latin typeface="Cambria" panose="02040503050406030204" pitchFamily="18" charset="0"/>
                </a:endParaRP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83884"/>
                <a:ext cx="4392487" cy="3171959"/>
              </a:xfrm>
              <a:prstGeom prst="rect">
                <a:avLst/>
              </a:prstGeom>
              <a:blipFill rotWithShape="0">
                <a:blip r:embed="rId7"/>
                <a:stretch>
                  <a:fillRect l="-1110" t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Ромб 40"/>
              <p:cNvSpPr/>
              <p:nvPr/>
            </p:nvSpPr>
            <p:spPr>
              <a:xfrm>
                <a:off x="629562" y="4569924"/>
                <a:ext cx="2196244" cy="79208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𝑀𝑀𝐿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1" name="Ромб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2" y="4569924"/>
                <a:ext cx="2196244" cy="792088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/>
          <p:cNvCxnSpPr>
            <a:stCxn id="23" idx="2"/>
            <a:endCxn id="41" idx="0"/>
          </p:cNvCxnSpPr>
          <p:nvPr/>
        </p:nvCxnSpPr>
        <p:spPr>
          <a:xfrm>
            <a:off x="1720774" y="4288670"/>
            <a:ext cx="6910" cy="2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1218660" y="5651765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0" y="5651765"/>
                <a:ext cx="1018048" cy="3965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Соединительная линия уступом 45"/>
          <p:cNvCxnSpPr>
            <a:stCxn id="44" idx="1"/>
            <a:endCxn id="14" idx="1"/>
          </p:cNvCxnSpPr>
          <p:nvPr/>
        </p:nvCxnSpPr>
        <p:spPr>
          <a:xfrm rot="10800000">
            <a:off x="539552" y="2116025"/>
            <a:ext cx="679108" cy="3733994"/>
          </a:xfrm>
          <a:prstGeom prst="bentConnector3">
            <a:avLst>
              <a:gd name="adj1" fmla="val 13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1233172" y="6338026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72" y="6338026"/>
                <a:ext cx="1018048" cy="3965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/>
          <p:cNvCxnSpPr>
            <a:stCxn id="41" idx="2"/>
            <a:endCxn id="44" idx="0"/>
          </p:cNvCxnSpPr>
          <p:nvPr/>
        </p:nvCxnSpPr>
        <p:spPr>
          <a:xfrm>
            <a:off x="1727684" y="5362012"/>
            <a:ext cx="0" cy="28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14" idx="3"/>
            <a:endCxn id="49" idx="3"/>
          </p:cNvCxnSpPr>
          <p:nvPr/>
        </p:nvCxnSpPr>
        <p:spPr>
          <a:xfrm flipH="1">
            <a:off x="2251220" y="2116025"/>
            <a:ext cx="664596" cy="4420255"/>
          </a:xfrm>
          <a:prstGeom prst="bentConnector3">
            <a:avLst>
              <a:gd name="adj1" fmla="val -95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23" idx="3"/>
            <a:endCxn id="49" idx="3"/>
          </p:cNvCxnSpPr>
          <p:nvPr/>
        </p:nvCxnSpPr>
        <p:spPr>
          <a:xfrm flipH="1">
            <a:off x="2251220" y="3892626"/>
            <a:ext cx="588004" cy="2643654"/>
          </a:xfrm>
          <a:prstGeom prst="bentConnector3">
            <a:avLst>
              <a:gd name="adj1" fmla="val -121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1" idx="3"/>
            <a:endCxn id="49" idx="3"/>
          </p:cNvCxnSpPr>
          <p:nvPr/>
        </p:nvCxnSpPr>
        <p:spPr>
          <a:xfrm flipH="1">
            <a:off x="2251220" y="4965968"/>
            <a:ext cx="574586" cy="1570312"/>
          </a:xfrm>
          <a:prstGeom prst="bentConnector3">
            <a:avLst>
              <a:gd name="adj1" fmla="val -126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7378" y="248711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742196" y="428017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27378" y="535216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754606" y="182462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710093" y="360075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752199" y="471032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13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" panose="02040503050406030204" pitchFamily="18" charset="0"/>
              </a:rPr>
              <a:t>QRS. </a:t>
            </a:r>
            <a:r>
              <a:rPr lang="ru-RU" sz="3200" b="1" dirty="0" smtClean="0">
                <a:latin typeface="Cambria" panose="02040503050406030204" pitchFamily="18" charset="0"/>
              </a:rPr>
              <a:t>Определение окончания комплекса</a:t>
            </a:r>
            <a:r>
              <a:rPr lang="en-US" sz="3200" b="1" dirty="0" smtClean="0">
                <a:latin typeface="Cambria" panose="02040503050406030204" pitchFamily="18" charset="0"/>
              </a:rPr>
              <a:t> </a:t>
            </a:r>
            <a:r>
              <a:rPr lang="ru-RU" sz="3200" b="1" dirty="0" smtClean="0">
                <a:latin typeface="Cambria" panose="02040503050406030204" pitchFamily="18" charset="0"/>
              </a:rPr>
              <a:t>(</a:t>
            </a:r>
            <a:r>
              <a:rPr lang="ru-RU" sz="3200" b="1" dirty="0">
                <a:latin typeface="Cambria" panose="02040503050406030204" pitchFamily="18" charset="0"/>
              </a:rPr>
              <a:t>2</a:t>
            </a:r>
            <a:r>
              <a:rPr lang="ru-RU" sz="3200" b="1" dirty="0" smtClean="0">
                <a:latin typeface="Cambria" panose="02040503050406030204" pitchFamily="18" charset="0"/>
              </a:rPr>
              <a:t>)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42497" y="639780"/>
                <a:ext cx="2952328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r>
                        <a:rPr lang="ru-RU" sz="1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])∗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7" y="639780"/>
                <a:ext cx="2952328" cy="350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588302" y="1228915"/>
                <a:ext cx="2660718" cy="6157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</m:d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2" y="1228915"/>
                <a:ext cx="2660718" cy="615700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11" idx="2"/>
            <a:endCxn id="14" idx="0"/>
          </p:cNvCxnSpPr>
          <p:nvPr/>
        </p:nvCxnSpPr>
        <p:spPr>
          <a:xfrm>
            <a:off x="1918661" y="990369"/>
            <a:ext cx="0" cy="23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06502" y="180441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61050" y="365347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1031082" y="2118581"/>
                <a:ext cx="1775157" cy="5383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2" y="2118581"/>
                <a:ext cx="1775157" cy="5383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stCxn id="14" idx="2"/>
            <a:endCxn id="38" idx="0"/>
          </p:cNvCxnSpPr>
          <p:nvPr/>
        </p:nvCxnSpPr>
        <p:spPr>
          <a:xfrm>
            <a:off x="1918661" y="1844615"/>
            <a:ext cx="0" cy="27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Ромб 44"/>
              <p:cNvSpPr/>
              <p:nvPr/>
            </p:nvSpPr>
            <p:spPr>
              <a:xfrm>
                <a:off x="780846" y="2930889"/>
                <a:ext cx="2275628" cy="46017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</m:d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Ромб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6" y="2930889"/>
                <a:ext cx="2275628" cy="460172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>
            <a:stCxn id="38" idx="2"/>
            <a:endCxn id="45" idx="0"/>
          </p:cNvCxnSpPr>
          <p:nvPr/>
        </p:nvCxnSpPr>
        <p:spPr>
          <a:xfrm flipH="1">
            <a:off x="1918660" y="2656915"/>
            <a:ext cx="1" cy="27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Ромб 46"/>
              <p:cNvSpPr/>
              <p:nvPr/>
            </p:nvSpPr>
            <p:spPr>
              <a:xfrm>
                <a:off x="650421" y="3590944"/>
                <a:ext cx="2525694" cy="79900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47" name="Ромб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1" y="3590944"/>
                <a:ext cx="2525694" cy="799002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Ромб 57"/>
              <p:cNvSpPr/>
              <p:nvPr/>
            </p:nvSpPr>
            <p:spPr>
              <a:xfrm>
                <a:off x="2023407" y="4477335"/>
                <a:ext cx="2742835" cy="62398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𝑚𝑚𝑣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58" name="Ромб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07" y="4477335"/>
                <a:ext cx="2742835" cy="623982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Ромб 59"/>
              <p:cNvSpPr/>
              <p:nvPr/>
            </p:nvSpPr>
            <p:spPr>
              <a:xfrm>
                <a:off x="2023406" y="5476771"/>
                <a:ext cx="2742835" cy="62398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𝑚𝑚𝑣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ru-RU" sz="1000" dirty="0"/>
              </a:p>
            </p:txBody>
          </p:sp>
        </mc:Choice>
        <mc:Fallback xmlns="">
          <p:sp>
            <p:nvSpPr>
              <p:cNvPr id="60" name="Ромб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06" y="5476771"/>
                <a:ext cx="2742835" cy="623982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340956" y="4999671"/>
                <a:ext cx="1102399" cy="3451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6" y="4999671"/>
                <a:ext cx="1102399" cy="34512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/>
          <p:cNvCxnSpPr>
            <a:stCxn id="45" idx="2"/>
            <a:endCxn id="47" idx="0"/>
          </p:cNvCxnSpPr>
          <p:nvPr/>
        </p:nvCxnSpPr>
        <p:spPr>
          <a:xfrm flipH="1">
            <a:off x="1913268" y="3391061"/>
            <a:ext cx="5392" cy="19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47" idx="3"/>
            <a:endCxn id="58" idx="0"/>
          </p:cNvCxnSpPr>
          <p:nvPr/>
        </p:nvCxnSpPr>
        <p:spPr>
          <a:xfrm>
            <a:off x="3176115" y="3990445"/>
            <a:ext cx="218710" cy="48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8" idx="2"/>
            <a:endCxn id="60" idx="0"/>
          </p:cNvCxnSpPr>
          <p:nvPr/>
        </p:nvCxnSpPr>
        <p:spPr>
          <a:xfrm flipH="1">
            <a:off x="3394824" y="5101317"/>
            <a:ext cx="1" cy="37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47" idx="1"/>
            <a:endCxn id="75" idx="0"/>
          </p:cNvCxnSpPr>
          <p:nvPr/>
        </p:nvCxnSpPr>
        <p:spPr>
          <a:xfrm rot="10800000" flipH="1" flipV="1">
            <a:off x="650420" y="3990445"/>
            <a:ext cx="241735" cy="1009226"/>
          </a:xfrm>
          <a:prstGeom prst="bentConnector4">
            <a:avLst>
              <a:gd name="adj1" fmla="val -94566"/>
              <a:gd name="adj2" fmla="val 6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58" idx="1"/>
            <a:endCxn id="75" idx="3"/>
          </p:cNvCxnSpPr>
          <p:nvPr/>
        </p:nvCxnSpPr>
        <p:spPr>
          <a:xfrm rot="10800000" flipV="1">
            <a:off x="1443355" y="4789325"/>
            <a:ext cx="580052" cy="382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94"/>
              <p:cNvSpPr/>
              <p:nvPr/>
            </p:nvSpPr>
            <p:spPr>
              <a:xfrm>
                <a:off x="334382" y="5763874"/>
                <a:ext cx="1102399" cy="3993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5" name="Прямоугольник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2" y="5763874"/>
                <a:ext cx="1102399" cy="39937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Соединительная линия уступом 98"/>
          <p:cNvCxnSpPr>
            <a:stCxn id="60" idx="1"/>
            <a:endCxn id="75" idx="3"/>
          </p:cNvCxnSpPr>
          <p:nvPr/>
        </p:nvCxnSpPr>
        <p:spPr>
          <a:xfrm rot="10800000">
            <a:off x="1443356" y="5172236"/>
            <a:ext cx="580051" cy="61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60" idx="2"/>
            <a:endCxn id="115" idx="1"/>
          </p:cNvCxnSpPr>
          <p:nvPr/>
        </p:nvCxnSpPr>
        <p:spPr>
          <a:xfrm rot="5400000" flipH="1" flipV="1">
            <a:off x="1887009" y="2491507"/>
            <a:ext cx="5117060" cy="2101431"/>
          </a:xfrm>
          <a:prstGeom prst="bentConnector4">
            <a:avLst>
              <a:gd name="adj1" fmla="val -4467"/>
              <a:gd name="adj2" fmla="val 71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75" idx="2"/>
            <a:endCxn id="95" idx="0"/>
          </p:cNvCxnSpPr>
          <p:nvPr/>
        </p:nvCxnSpPr>
        <p:spPr>
          <a:xfrm flipH="1">
            <a:off x="885582" y="5344799"/>
            <a:ext cx="6574" cy="4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913329" y="334846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2495" y="364932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394823" y="513543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394823" y="604483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21937" y="450843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730467" y="554531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113" name="Соединительная линия уступом 112"/>
          <p:cNvCxnSpPr>
            <a:stCxn id="95" idx="2"/>
            <a:endCxn id="45" idx="1"/>
          </p:cNvCxnSpPr>
          <p:nvPr/>
        </p:nvCxnSpPr>
        <p:spPr>
          <a:xfrm rot="5400000" flipH="1">
            <a:off x="-667925" y="4609746"/>
            <a:ext cx="3002278" cy="104736"/>
          </a:xfrm>
          <a:prstGeom prst="bentConnector4">
            <a:avLst>
              <a:gd name="adj1" fmla="val -7614"/>
              <a:gd name="adj2" fmla="val 651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Ромб 114"/>
              <p:cNvSpPr/>
              <p:nvPr/>
            </p:nvSpPr>
            <p:spPr>
              <a:xfrm>
                <a:off x="5496255" y="714205"/>
                <a:ext cx="2660718" cy="53897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5" name="Ромб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255" y="714205"/>
                <a:ext cx="2660718" cy="538976"/>
              </a:xfrm>
              <a:prstGeom prst="diamond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Соединительная линия уступом 120"/>
          <p:cNvCxnSpPr>
            <a:stCxn id="45" idx="3"/>
            <a:endCxn id="115" idx="1"/>
          </p:cNvCxnSpPr>
          <p:nvPr/>
        </p:nvCxnSpPr>
        <p:spPr>
          <a:xfrm flipV="1">
            <a:off x="3056474" y="983693"/>
            <a:ext cx="2439781" cy="2177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67257" y="291614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Ромб 125"/>
              <p:cNvSpPr/>
              <p:nvPr/>
            </p:nvSpPr>
            <p:spPr>
              <a:xfrm>
                <a:off x="5499660" y="1594318"/>
                <a:ext cx="2682797" cy="53897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6" name="Ромб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60" y="1594318"/>
                <a:ext cx="2682797" cy="538976"/>
              </a:xfrm>
              <a:prstGeom prst="diamond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Ромб 126"/>
              <p:cNvSpPr/>
              <p:nvPr/>
            </p:nvSpPr>
            <p:spPr>
              <a:xfrm>
                <a:off x="5969453" y="3077440"/>
                <a:ext cx="1729610" cy="4951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7" name="Ромб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3" y="3077440"/>
                <a:ext cx="1729610" cy="495159"/>
              </a:xfrm>
              <a:prstGeom prst="diamond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Прямоугольник 127"/>
              <p:cNvSpPr/>
              <p:nvPr/>
            </p:nvSpPr>
            <p:spPr>
              <a:xfrm>
                <a:off x="6372200" y="6421098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28" name="Прямоугольник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6421098"/>
                <a:ext cx="1018048" cy="39650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Соединительная линия уступом 133"/>
          <p:cNvCxnSpPr>
            <a:stCxn id="14" idx="1"/>
            <a:endCxn id="128" idx="1"/>
          </p:cNvCxnSpPr>
          <p:nvPr/>
        </p:nvCxnSpPr>
        <p:spPr>
          <a:xfrm rot="10800000" flipH="1" flipV="1">
            <a:off x="588302" y="1536764"/>
            <a:ext cx="5783898" cy="5082587"/>
          </a:xfrm>
          <a:prstGeom prst="bentConnector3">
            <a:avLst>
              <a:gd name="adj1" fmla="val -9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41091" y="128438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152" name="Соединительная линия уступом 151"/>
          <p:cNvCxnSpPr>
            <a:stCxn id="115" idx="3"/>
            <a:endCxn id="128" idx="3"/>
          </p:cNvCxnSpPr>
          <p:nvPr/>
        </p:nvCxnSpPr>
        <p:spPr>
          <a:xfrm flipH="1">
            <a:off x="7390248" y="983693"/>
            <a:ext cx="766725" cy="5635659"/>
          </a:xfrm>
          <a:prstGeom prst="bentConnector3">
            <a:avLst>
              <a:gd name="adj1" fmla="val -117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110232" y="73658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p:cxnSp>
        <p:nvCxnSpPr>
          <p:cNvPr id="157" name="Прямая со стрелкой 156"/>
          <p:cNvCxnSpPr>
            <a:stCxn id="115" idx="2"/>
            <a:endCxn id="126" idx="0"/>
          </p:cNvCxnSpPr>
          <p:nvPr/>
        </p:nvCxnSpPr>
        <p:spPr>
          <a:xfrm>
            <a:off x="6826614" y="1253181"/>
            <a:ext cx="14445" cy="3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869011" y="125250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p:cxnSp>
        <p:nvCxnSpPr>
          <p:cNvPr id="161" name="Прямая со стрелкой 160"/>
          <p:cNvCxnSpPr>
            <a:stCxn id="126" idx="2"/>
            <a:endCxn id="173" idx="0"/>
          </p:cNvCxnSpPr>
          <p:nvPr/>
        </p:nvCxnSpPr>
        <p:spPr>
          <a:xfrm flipH="1">
            <a:off x="6830020" y="2133294"/>
            <a:ext cx="11039" cy="2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34258" y="213902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Прямоугольник 164"/>
              <p:cNvSpPr/>
              <p:nvPr/>
            </p:nvSpPr>
            <p:spPr>
              <a:xfrm>
                <a:off x="6300192" y="5624055"/>
                <a:ext cx="1182079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65" name="Прямоугольник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5624055"/>
                <a:ext cx="1182079" cy="39650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Прямая со стрелкой 166"/>
          <p:cNvCxnSpPr>
            <a:stCxn id="165" idx="2"/>
            <a:endCxn id="128" idx="0"/>
          </p:cNvCxnSpPr>
          <p:nvPr/>
        </p:nvCxnSpPr>
        <p:spPr>
          <a:xfrm flipH="1">
            <a:off x="6881224" y="6020563"/>
            <a:ext cx="10008" cy="40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26" idx="1"/>
            <a:endCxn id="165" idx="1"/>
          </p:cNvCxnSpPr>
          <p:nvPr/>
        </p:nvCxnSpPr>
        <p:spPr>
          <a:xfrm rot="10800000" flipH="1" flipV="1">
            <a:off x="5499660" y="1863805"/>
            <a:ext cx="800532" cy="3958503"/>
          </a:xfrm>
          <a:prstGeom prst="bentConnector3">
            <a:avLst>
              <a:gd name="adj1" fmla="val -28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87424" y="162380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нет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Прямоугольник 172"/>
              <p:cNvSpPr/>
              <p:nvPr/>
            </p:nvSpPr>
            <p:spPr>
              <a:xfrm>
                <a:off x="6177767" y="2416332"/>
                <a:ext cx="1304505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73" name="Прямоугольник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767" y="2416332"/>
                <a:ext cx="1304505" cy="39650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Прямая со стрелкой 178"/>
          <p:cNvCxnSpPr>
            <a:stCxn id="173" idx="2"/>
            <a:endCxn id="127" idx="0"/>
          </p:cNvCxnSpPr>
          <p:nvPr/>
        </p:nvCxnSpPr>
        <p:spPr>
          <a:xfrm>
            <a:off x="6830020" y="2812840"/>
            <a:ext cx="4238" cy="26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127" idx="1"/>
            <a:endCxn id="165" idx="1"/>
          </p:cNvCxnSpPr>
          <p:nvPr/>
        </p:nvCxnSpPr>
        <p:spPr>
          <a:xfrm rot="10800000" flipH="1" flipV="1">
            <a:off x="5969452" y="3325019"/>
            <a:ext cx="330739" cy="2497289"/>
          </a:xfrm>
          <a:prstGeom prst="bentConnector3">
            <a:avLst>
              <a:gd name="adj1" fmla="val -212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869011" y="356605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нет</a:t>
            </a:r>
            <a:endParaRPr lang="ru-RU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596754" y="304802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Ромб 185"/>
              <p:cNvSpPr/>
              <p:nvPr/>
            </p:nvSpPr>
            <p:spPr>
              <a:xfrm>
                <a:off x="5514898" y="3902935"/>
                <a:ext cx="2667560" cy="4951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𝑚𝑚𝑣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6" name="Ромб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98" y="3902935"/>
                <a:ext cx="2667560" cy="495159"/>
              </a:xfrm>
              <a:prstGeom prst="diamond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Прямая со стрелкой 187"/>
          <p:cNvCxnSpPr>
            <a:stCxn id="127" idx="2"/>
            <a:endCxn id="186" idx="0"/>
          </p:cNvCxnSpPr>
          <p:nvPr/>
        </p:nvCxnSpPr>
        <p:spPr>
          <a:xfrm>
            <a:off x="6834258" y="3572599"/>
            <a:ext cx="14420" cy="3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Прямоугольник 205"/>
              <p:cNvSpPr/>
              <p:nvPr/>
            </p:nvSpPr>
            <p:spPr>
              <a:xfrm>
                <a:off x="7651828" y="4772855"/>
                <a:ext cx="1220496" cy="3993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6" name="Прямоугольник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28" y="4772855"/>
                <a:ext cx="1220496" cy="39937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Соединительная линия уступом 207"/>
          <p:cNvCxnSpPr>
            <a:stCxn id="186" idx="3"/>
            <a:endCxn id="206" idx="0"/>
          </p:cNvCxnSpPr>
          <p:nvPr/>
        </p:nvCxnSpPr>
        <p:spPr>
          <a:xfrm>
            <a:off x="8182458" y="4150515"/>
            <a:ext cx="79618" cy="62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230657" y="427835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нет</a:t>
            </a:r>
            <a:endParaRPr lang="ru-RU" sz="1200" dirty="0"/>
          </a:p>
        </p:txBody>
      </p:sp>
      <p:cxnSp>
        <p:nvCxnSpPr>
          <p:cNvPr id="217" name="Соединительная линия уступом 216"/>
          <p:cNvCxnSpPr>
            <a:stCxn id="206" idx="3"/>
            <a:endCxn id="127" idx="3"/>
          </p:cNvCxnSpPr>
          <p:nvPr/>
        </p:nvCxnSpPr>
        <p:spPr>
          <a:xfrm flipH="1" flipV="1">
            <a:off x="7699063" y="3325020"/>
            <a:ext cx="1173261" cy="1647525"/>
          </a:xfrm>
          <a:prstGeom prst="bentConnector3">
            <a:avLst>
              <a:gd name="adj1" fmla="val -5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86" idx="2"/>
            <a:endCxn id="128" idx="3"/>
          </p:cNvCxnSpPr>
          <p:nvPr/>
        </p:nvCxnSpPr>
        <p:spPr>
          <a:xfrm rot="16200000" flipH="1">
            <a:off x="6008834" y="5237938"/>
            <a:ext cx="2221258" cy="541570"/>
          </a:xfrm>
          <a:prstGeom prst="bentConnector4">
            <a:avLst>
              <a:gd name="adj1" fmla="val 45537"/>
              <a:gd name="adj2" fmla="val 288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6444648" y="445797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315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Актуальность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69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5266928" cy="5544616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smtClean="0">
                <a:latin typeface="Cambria" panose="02040503050406030204" pitchFamily="18" charset="0"/>
              </a:rPr>
              <a:t>Существуют различные подходы для решения задачи сегментации ЭКГ, но большинство из них не учитывают большое разнообразие морфологий сигнала (*).</a:t>
            </a:r>
          </a:p>
          <a:p>
            <a:endParaRPr lang="ru-RU" sz="1800" dirty="0">
              <a:latin typeface="Cambria" panose="02040503050406030204" pitchFamily="18" charset="0"/>
            </a:endParaRPr>
          </a:p>
          <a:p>
            <a:r>
              <a:rPr lang="ru-RU" sz="1800" dirty="0" smtClean="0">
                <a:latin typeface="Cambria" panose="02040503050406030204" pitchFamily="18" charset="0"/>
              </a:rPr>
              <a:t>Наиболее современным подходом в задаче сегментации сигнала ЭКГ является анализ вейвлет-образа сигнала, который позволяет учитывать различные морфологии комплексов ЭКГ (М-образность комплекса </a:t>
            </a:r>
            <a:r>
              <a:rPr lang="en-US" sz="1800" dirty="0" smtClean="0">
                <a:latin typeface="Cambria" panose="02040503050406030204" pitchFamily="18" charset="0"/>
              </a:rPr>
              <a:t>QRS, </a:t>
            </a:r>
            <a:r>
              <a:rPr lang="ru-RU" sz="1800" dirty="0" err="1" smtClean="0">
                <a:latin typeface="Cambria" panose="02040503050406030204" pitchFamily="18" charset="0"/>
              </a:rPr>
              <a:t>бифазность</a:t>
            </a:r>
            <a:r>
              <a:rPr lang="ru-RU" sz="1800" dirty="0" smtClean="0">
                <a:latin typeface="Cambria" panose="02040503050406030204" pitchFamily="18" charset="0"/>
              </a:rPr>
              <a:t> волн </a:t>
            </a:r>
            <a:r>
              <a:rPr lang="en-US" sz="1800" dirty="0" smtClean="0">
                <a:latin typeface="Cambria" panose="02040503050406030204" pitchFamily="18" charset="0"/>
              </a:rPr>
              <a:t>P</a:t>
            </a:r>
            <a:r>
              <a:rPr lang="ru-RU" sz="1800" dirty="0">
                <a:latin typeface="Cambria" panose="02040503050406030204" pitchFamily="18" charset="0"/>
              </a:rPr>
              <a:t> </a:t>
            </a:r>
            <a:r>
              <a:rPr lang="ru-RU" sz="1800" dirty="0" smtClean="0">
                <a:latin typeface="Cambria" panose="02040503050406030204" pitchFamily="18" charset="0"/>
              </a:rPr>
              <a:t>и </a:t>
            </a:r>
            <a:r>
              <a:rPr lang="en-US" sz="1800" dirty="0" smtClean="0">
                <a:latin typeface="Cambria" panose="02040503050406030204" pitchFamily="18" charset="0"/>
              </a:rPr>
              <a:t>T </a:t>
            </a:r>
            <a:r>
              <a:rPr lang="ru-RU" sz="1800" dirty="0" smtClean="0">
                <a:latin typeface="Cambria" panose="02040503050406030204" pitchFamily="18" charset="0"/>
              </a:rPr>
              <a:t>и другие).</a:t>
            </a:r>
          </a:p>
          <a:p>
            <a:endParaRPr lang="ru-RU" sz="1800" dirty="0" smtClean="0">
              <a:latin typeface="Cambria" panose="02040503050406030204" pitchFamily="18" charset="0"/>
            </a:endParaRPr>
          </a:p>
          <a:p>
            <a:r>
              <a:rPr lang="ru-RU" sz="1800" dirty="0" smtClean="0">
                <a:latin typeface="Cambria" panose="02040503050406030204" pitchFamily="18" charset="0"/>
              </a:rPr>
              <a:t>Тем не менее, задача не является полностью решенной, так как ЭКГ человека может иметь нестандартный вид, не подходящий ни под один класс морфологий, которые существующие алгоритмы умеют распознавать и сегментировать.</a:t>
            </a:r>
            <a:endParaRPr lang="ru-RU" sz="1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DE" sz="1400" dirty="0"/>
              <a:t>*</a:t>
            </a:r>
            <a:r>
              <a:rPr lang="de-DE" sz="1400" dirty="0" err="1" smtClean="0"/>
              <a:t>Pan.J</a:t>
            </a:r>
            <a:r>
              <a:rPr lang="de-DE" sz="1400" dirty="0"/>
              <a:t>, </a:t>
            </a:r>
            <a:r>
              <a:rPr lang="de-DE" sz="1400" dirty="0" smtClean="0"/>
              <a:t>Tompkins. W.J. A </a:t>
            </a:r>
            <a:r>
              <a:rPr lang="de-DE" sz="1400" dirty="0"/>
              <a:t>Real-Time QRS </a:t>
            </a:r>
            <a:r>
              <a:rPr lang="de-DE" sz="1400" dirty="0" err="1"/>
              <a:t>Detection</a:t>
            </a:r>
            <a:r>
              <a:rPr lang="de-DE" sz="1400" dirty="0"/>
              <a:t> </a:t>
            </a:r>
            <a:r>
              <a:rPr lang="de-DE" sz="1400" dirty="0" err="1" smtClean="0"/>
              <a:t>Algorithm</a:t>
            </a:r>
            <a:r>
              <a:rPr lang="de-DE" sz="1400" dirty="0" smtClean="0"/>
              <a:t> // </a:t>
            </a:r>
            <a:r>
              <a:rPr lang="de-DE" sz="1400" dirty="0"/>
              <a:t>IEEE </a:t>
            </a:r>
            <a:r>
              <a:rPr lang="de-DE" sz="1400" dirty="0" smtClean="0"/>
              <a:t>Transactions on </a:t>
            </a:r>
            <a:r>
              <a:rPr lang="de-DE" sz="1400" dirty="0"/>
              <a:t>B</a:t>
            </a:r>
            <a:r>
              <a:rPr lang="de-DE" sz="1400" dirty="0" smtClean="0"/>
              <a:t>iomedical Engineering, V. </a:t>
            </a:r>
            <a:r>
              <a:rPr lang="de-DE" sz="1400" dirty="0"/>
              <a:t>BME-32, </a:t>
            </a:r>
            <a:r>
              <a:rPr lang="de-DE" sz="1400" dirty="0" err="1" smtClean="0"/>
              <a:t>No</a:t>
            </a:r>
            <a:r>
              <a:rPr lang="de-DE" sz="1400" dirty="0" smtClean="0"/>
              <a:t>. </a:t>
            </a:r>
            <a:r>
              <a:rPr lang="de-DE" sz="1400" dirty="0"/>
              <a:t>3, </a:t>
            </a:r>
            <a:r>
              <a:rPr lang="de-DE" sz="1400" dirty="0" smtClean="0"/>
              <a:t>March 1985.</a:t>
            </a:r>
          </a:p>
          <a:p>
            <a:pPr marL="0" indent="0">
              <a:buNone/>
            </a:pPr>
            <a:r>
              <a:rPr lang="en-US" sz="1400" dirty="0" smtClean="0"/>
              <a:t>*</a:t>
            </a:r>
            <a:r>
              <a:rPr lang="en-US" sz="1400" dirty="0" err="1" smtClean="0"/>
              <a:t>Gritzali.F</a:t>
            </a:r>
            <a:r>
              <a:rPr lang="en-US" sz="1400" dirty="0" smtClean="0"/>
              <a:t>., </a:t>
            </a:r>
            <a:r>
              <a:rPr lang="en-US" sz="1400" dirty="0" err="1" smtClean="0"/>
              <a:t>Frangakis.G</a:t>
            </a:r>
            <a:r>
              <a:rPr lang="en-US" sz="1400" dirty="0" smtClean="0"/>
              <a:t>., </a:t>
            </a:r>
            <a:r>
              <a:rPr lang="en-US" sz="1400" dirty="0" err="1" smtClean="0"/>
              <a:t>Papakonstantinou.G</a:t>
            </a:r>
            <a:r>
              <a:rPr lang="en-US" sz="1400" dirty="0" smtClean="0"/>
              <a:t>.</a:t>
            </a:r>
            <a:r>
              <a:rPr lang="en-US" sz="1400" dirty="0"/>
              <a:t> Detection of the P and T waves in an </a:t>
            </a:r>
            <a:r>
              <a:rPr lang="en-US" sz="1400" dirty="0" smtClean="0"/>
              <a:t>ECG // </a:t>
            </a:r>
            <a:r>
              <a:rPr lang="en-US" sz="1400" dirty="0" err="1" smtClean="0"/>
              <a:t>Comput</a:t>
            </a:r>
            <a:r>
              <a:rPr lang="en-US" sz="1400" dirty="0" smtClean="0"/>
              <a:t> Biomed </a:t>
            </a:r>
            <a:r>
              <a:rPr lang="en-US" sz="1400" dirty="0"/>
              <a:t>Res. 1989 Feb;22(1):83-91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556792"/>
            <a:ext cx="3288500" cy="31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QRS.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окончания комплекса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569895" y="696368"/>
                <a:ext cx="1775153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895" y="696368"/>
                <a:ext cx="1775153" cy="350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864709" y="1333462"/>
                <a:ext cx="3185524" cy="597891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09" y="1333462"/>
                <a:ext cx="3185524" cy="597891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36928" y="1357244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59876" y="138225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Прямая со стрелкой 4"/>
          <p:cNvCxnSpPr>
            <a:stCxn id="11" idx="2"/>
            <a:endCxn id="14" idx="0"/>
          </p:cNvCxnSpPr>
          <p:nvPr/>
        </p:nvCxnSpPr>
        <p:spPr>
          <a:xfrm flipH="1">
            <a:off x="2457471" y="1046957"/>
            <a:ext cx="1" cy="28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46438" y="2077596"/>
                <a:ext cx="1475656" cy="3505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" y="2077596"/>
                <a:ext cx="1475656" cy="3505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Соединительная линия уступом 9"/>
          <p:cNvCxnSpPr>
            <a:stCxn id="14" idx="1"/>
            <a:endCxn id="69" idx="0"/>
          </p:cNvCxnSpPr>
          <p:nvPr/>
        </p:nvCxnSpPr>
        <p:spPr>
          <a:xfrm rot="10800000" flipV="1">
            <a:off x="784267" y="1632408"/>
            <a:ext cx="80443" cy="445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/>
              <p:cNvSpPr/>
              <p:nvPr/>
            </p:nvSpPr>
            <p:spPr>
              <a:xfrm>
                <a:off x="3394143" y="2010837"/>
                <a:ext cx="1711674" cy="5302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Запускается блок (1)  при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𝑓𝑓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𝑞𝑟𝑠</m:t>
                        </m:r>
                      </m:sup>
                    </m:sSubSup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Прямоугольник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43" y="2010837"/>
                <a:ext cx="1711674" cy="530279"/>
              </a:xfrm>
              <a:prstGeom prst="rect">
                <a:avLst/>
              </a:prstGeom>
              <a:blipFill rotWithShape="0">
                <a:blip r:embed="rId6"/>
                <a:stretch>
                  <a:fillRect r="-14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ная линия уступом 19"/>
          <p:cNvCxnSpPr>
            <a:stCxn id="14" idx="3"/>
            <a:endCxn id="76" idx="0"/>
          </p:cNvCxnSpPr>
          <p:nvPr/>
        </p:nvCxnSpPr>
        <p:spPr>
          <a:xfrm>
            <a:off x="4050233" y="1632408"/>
            <a:ext cx="199747" cy="37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6" idx="1"/>
            <a:endCxn id="69" idx="3"/>
          </p:cNvCxnSpPr>
          <p:nvPr/>
        </p:nvCxnSpPr>
        <p:spPr>
          <a:xfrm flipH="1" flipV="1">
            <a:off x="1522094" y="2252891"/>
            <a:ext cx="1872049" cy="2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1405386" y="2758235"/>
                <a:ext cx="2016224" cy="7466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𝑀𝑀𝐿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𝑞𝑟𝑠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𝑀𝑀𝐿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𝑀𝑀𝐿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6" y="2758235"/>
                <a:ext cx="2016224" cy="746690"/>
              </a:xfrm>
              <a:prstGeom prst="rect">
                <a:avLst/>
              </a:prstGeom>
              <a:blipFill rotWithShape="0">
                <a:blip r:embed="rId7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Ромб 85"/>
              <p:cNvSpPr/>
              <p:nvPr/>
            </p:nvSpPr>
            <p:spPr>
              <a:xfrm>
                <a:off x="1024737" y="3725950"/>
                <a:ext cx="2776175" cy="61640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==2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Ромб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37" y="3725950"/>
                <a:ext cx="2776175" cy="616407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Соединительная линия уступом 33"/>
          <p:cNvCxnSpPr>
            <a:stCxn id="69" idx="2"/>
            <a:endCxn id="82" idx="0"/>
          </p:cNvCxnSpPr>
          <p:nvPr/>
        </p:nvCxnSpPr>
        <p:spPr>
          <a:xfrm rot="16200000" flipH="1">
            <a:off x="1433857" y="1778594"/>
            <a:ext cx="330050" cy="1629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2" idx="2"/>
            <a:endCxn id="86" idx="0"/>
          </p:cNvCxnSpPr>
          <p:nvPr/>
        </p:nvCxnSpPr>
        <p:spPr>
          <a:xfrm flipH="1">
            <a:off x="2412825" y="3504925"/>
            <a:ext cx="673" cy="22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86" idx="3"/>
            <a:endCxn id="70" idx="0"/>
          </p:cNvCxnSpPr>
          <p:nvPr/>
        </p:nvCxnSpPr>
        <p:spPr>
          <a:xfrm>
            <a:off x="3800912" y="4034154"/>
            <a:ext cx="349194" cy="432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86" idx="1"/>
            <a:endCxn id="77" idx="0"/>
          </p:cNvCxnSpPr>
          <p:nvPr/>
        </p:nvCxnSpPr>
        <p:spPr>
          <a:xfrm rot="10800000" flipH="1" flipV="1">
            <a:off x="1024737" y="4034153"/>
            <a:ext cx="41546" cy="1759829"/>
          </a:xfrm>
          <a:prstGeom prst="bentConnector4">
            <a:avLst>
              <a:gd name="adj1" fmla="val -902383"/>
              <a:gd name="adj2" fmla="val 47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40650" y="377875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0044" y="376771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Ромб 69"/>
              <p:cNvSpPr/>
              <p:nvPr/>
            </p:nvSpPr>
            <p:spPr>
              <a:xfrm>
                <a:off x="2667396" y="4466155"/>
                <a:ext cx="2965420" cy="81296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Ромб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396" y="4466155"/>
                <a:ext cx="2965420" cy="812960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171224" y="5793983"/>
                <a:ext cx="1790117" cy="92163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𝑓𝑓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𝑞𝑟𝑠</m:t>
                        </m:r>
                      </m:sup>
                    </m:sSubSup>
                  </m:oMath>
                </a14:m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как пересечения порога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справа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4" y="5793983"/>
                <a:ext cx="1790117" cy="92163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Соединительная линия уступом 42"/>
          <p:cNvCxnSpPr>
            <a:stCxn id="70" idx="1"/>
            <a:endCxn id="77" idx="0"/>
          </p:cNvCxnSpPr>
          <p:nvPr/>
        </p:nvCxnSpPr>
        <p:spPr>
          <a:xfrm rot="10800000" flipV="1">
            <a:off x="1066284" y="4872635"/>
            <a:ext cx="1601113" cy="921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82435" y="463500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>
                <a:off x="6006859" y="5166253"/>
                <a:ext cx="2836209" cy="650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как пересечения порога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справа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59" y="5166253"/>
                <a:ext cx="2836209" cy="650221"/>
              </a:xfrm>
              <a:prstGeom prst="rect">
                <a:avLst/>
              </a:prstGeom>
              <a:blipFill rotWithShape="0">
                <a:blip r:embed="rId11"/>
                <a:stretch>
                  <a:fillRect b="-4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/>
              <p:cNvSpPr/>
              <p:nvPr/>
            </p:nvSpPr>
            <p:spPr>
              <a:xfrm>
                <a:off x="6233832" y="6056546"/>
                <a:ext cx="2382262" cy="4016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Прямоугольник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32" y="6056546"/>
                <a:ext cx="2382262" cy="40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Прямая со стрелкой 87"/>
          <p:cNvCxnSpPr>
            <a:stCxn id="85" idx="2"/>
            <a:endCxn id="87" idx="0"/>
          </p:cNvCxnSpPr>
          <p:nvPr/>
        </p:nvCxnSpPr>
        <p:spPr>
          <a:xfrm flipH="1">
            <a:off x="7424963" y="5816474"/>
            <a:ext cx="1" cy="24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93"/>
              <p:cNvSpPr/>
              <p:nvPr/>
            </p:nvSpPr>
            <p:spPr>
              <a:xfrm>
                <a:off x="3486291" y="6056546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𝑞𝑟𝑠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94" name="Прямоугольник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91" y="6056546"/>
                <a:ext cx="1018048" cy="3965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Соединительная линия уступом 54"/>
          <p:cNvCxnSpPr>
            <a:stCxn id="70" idx="3"/>
            <a:endCxn id="85" idx="0"/>
          </p:cNvCxnSpPr>
          <p:nvPr/>
        </p:nvCxnSpPr>
        <p:spPr>
          <a:xfrm>
            <a:off x="5632816" y="4872635"/>
            <a:ext cx="1792148" cy="293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52194" y="459563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Прямая со стрелкой 57"/>
          <p:cNvCxnSpPr>
            <a:stCxn id="77" idx="3"/>
            <a:endCxn id="94" idx="1"/>
          </p:cNvCxnSpPr>
          <p:nvPr/>
        </p:nvCxnSpPr>
        <p:spPr>
          <a:xfrm>
            <a:off x="1961341" y="6254800"/>
            <a:ext cx="152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87" idx="1"/>
            <a:endCxn id="94" idx="3"/>
          </p:cNvCxnSpPr>
          <p:nvPr/>
        </p:nvCxnSpPr>
        <p:spPr>
          <a:xfrm rot="10800000">
            <a:off x="4504340" y="6254801"/>
            <a:ext cx="1729493" cy="2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QRS.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 М-образной морфологии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8" y="1556792"/>
            <a:ext cx="8516071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пика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7354" y="643661"/>
                <a:ext cx="2933759" cy="5025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окна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поиска волны 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⁡{0,45∗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300мс}</m:t>
                    </m:r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4" y="643661"/>
                <a:ext cx="2933759" cy="502519"/>
              </a:xfrm>
              <a:prstGeom prst="rect">
                <a:avLst/>
              </a:prstGeom>
              <a:blipFill rotWithShape="0"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776935" y="1472909"/>
                <a:ext cx="1894599" cy="44191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&lt;75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мс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5" y="1472909"/>
                <a:ext cx="1894599" cy="441912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753222" y="134662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42831" y="194057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306616" y="2758978"/>
            <a:ext cx="1182030" cy="50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не обнаружена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Прямая со стрелкой 7"/>
          <p:cNvCxnSpPr>
            <a:stCxn id="11" idx="2"/>
            <a:endCxn id="14" idx="0"/>
          </p:cNvCxnSpPr>
          <p:nvPr/>
        </p:nvCxnSpPr>
        <p:spPr>
          <a:xfrm>
            <a:off x="1724234" y="1146180"/>
            <a:ext cx="1" cy="32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14" idx="3"/>
            <a:endCxn id="37" idx="0"/>
          </p:cNvCxnSpPr>
          <p:nvPr/>
        </p:nvCxnSpPr>
        <p:spPr>
          <a:xfrm>
            <a:off x="2671534" y="1693865"/>
            <a:ext cx="1226097" cy="1065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597238" y="2312718"/>
                <a:ext cx="2269253" cy="5027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пересечений нуля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окне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" y="2312718"/>
                <a:ext cx="2269253" cy="502742"/>
              </a:xfrm>
              <a:prstGeom prst="rect">
                <a:avLst/>
              </a:prstGeom>
              <a:blipFill rotWithShape="0">
                <a:blip r:embed="rId5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stCxn id="14" idx="2"/>
            <a:endCxn id="44" idx="0"/>
          </p:cNvCxnSpPr>
          <p:nvPr/>
        </p:nvCxnSpPr>
        <p:spPr>
          <a:xfrm>
            <a:off x="1724235" y="1914821"/>
            <a:ext cx="7630" cy="39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599931" y="3156875"/>
                <a:ext cx="2279125" cy="6708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пересечений нуля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окне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𝑝𝑐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−75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мс</m:t>
                    </m:r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1" y="3156875"/>
                <a:ext cx="2279125" cy="6708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>
            <a:stCxn id="44" idx="2"/>
            <a:endCxn id="47" idx="0"/>
          </p:cNvCxnSpPr>
          <p:nvPr/>
        </p:nvCxnSpPr>
        <p:spPr>
          <a:xfrm>
            <a:off x="1731865" y="2815460"/>
            <a:ext cx="7629" cy="34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Ромб 49"/>
              <p:cNvSpPr/>
              <p:nvPr/>
            </p:nvSpPr>
            <p:spPr>
              <a:xfrm>
                <a:off x="527454" y="4138085"/>
                <a:ext cx="2424078" cy="415813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Ромб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138085"/>
                <a:ext cx="2424078" cy="415813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Соединительная линия уступом 23"/>
          <p:cNvCxnSpPr>
            <a:stCxn id="50" idx="3"/>
            <a:endCxn id="37" idx="2"/>
          </p:cNvCxnSpPr>
          <p:nvPr/>
        </p:nvCxnSpPr>
        <p:spPr>
          <a:xfrm flipV="1">
            <a:off x="2951532" y="3261497"/>
            <a:ext cx="946099" cy="1084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631" y="409019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Прямая со стрелкой 26"/>
          <p:cNvCxnSpPr>
            <a:stCxn id="47" idx="2"/>
            <a:endCxn id="50" idx="0"/>
          </p:cNvCxnSpPr>
          <p:nvPr/>
        </p:nvCxnSpPr>
        <p:spPr>
          <a:xfrm flipH="1">
            <a:off x="1739493" y="3827737"/>
            <a:ext cx="1" cy="31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681923" y="4945207"/>
                <a:ext cx="2115140" cy="6708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𝑝𝑐</m:t>
                        </m:r>
                      </m:sub>
                    </m:sSub>
                    <m:r>
                      <a:rPr lang="ru-RU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кандидатов пиков волны 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в окне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𝑝𝑐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3" y="4945207"/>
                <a:ext cx="2115140" cy="670862"/>
              </a:xfrm>
              <a:prstGeom prst="rect">
                <a:avLst/>
              </a:prstGeom>
              <a:blipFill rotWithShape="0"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>
            <a:stCxn id="50" idx="2"/>
            <a:endCxn id="61" idx="0"/>
          </p:cNvCxnSpPr>
          <p:nvPr/>
        </p:nvCxnSpPr>
        <p:spPr>
          <a:xfrm>
            <a:off x="1739493" y="4553898"/>
            <a:ext cx="0" cy="3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53139" y="4587275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Ромб 114"/>
              <p:cNvSpPr/>
              <p:nvPr/>
            </p:nvSpPr>
            <p:spPr>
              <a:xfrm>
                <a:off x="548658" y="5906875"/>
                <a:ext cx="2381669" cy="487004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Ромб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8" y="5906875"/>
                <a:ext cx="2381669" cy="487004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Прямая со стрелкой 137"/>
          <p:cNvCxnSpPr>
            <a:stCxn id="61" idx="2"/>
            <a:endCxn id="115" idx="0"/>
          </p:cNvCxnSpPr>
          <p:nvPr/>
        </p:nvCxnSpPr>
        <p:spPr>
          <a:xfrm>
            <a:off x="1739493" y="5616069"/>
            <a:ext cx="0" cy="29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Прямоугольник 139"/>
              <p:cNvSpPr/>
              <p:nvPr/>
            </p:nvSpPr>
            <p:spPr>
              <a:xfrm>
                <a:off x="6588224" y="5906875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40" name="Прямоугольник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906875"/>
                <a:ext cx="1018048" cy="3965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Соединительная линия уступом 140"/>
          <p:cNvCxnSpPr>
            <a:stCxn id="115" idx="2"/>
            <a:endCxn id="140" idx="1"/>
          </p:cNvCxnSpPr>
          <p:nvPr/>
        </p:nvCxnSpPr>
        <p:spPr>
          <a:xfrm rot="5400000" flipH="1" flipV="1">
            <a:off x="4019483" y="3825138"/>
            <a:ext cx="288750" cy="4848731"/>
          </a:xfrm>
          <a:prstGeom prst="bentConnector4">
            <a:avLst>
              <a:gd name="adj1" fmla="val -79169"/>
              <a:gd name="adj2" fmla="val 82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403648" y="638759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Прямоугольник 145"/>
              <p:cNvSpPr/>
              <p:nvPr/>
            </p:nvSpPr>
            <p:spPr>
              <a:xfrm>
                <a:off x="6084168" y="657525"/>
                <a:ext cx="1413354" cy="6890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Прямоугольник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57525"/>
                <a:ext cx="1413354" cy="6890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Соединительная линия уступом 146"/>
          <p:cNvCxnSpPr>
            <a:stCxn id="115" idx="3"/>
            <a:endCxn id="146" idx="1"/>
          </p:cNvCxnSpPr>
          <p:nvPr/>
        </p:nvCxnSpPr>
        <p:spPr>
          <a:xfrm flipV="1">
            <a:off x="2930327" y="1002074"/>
            <a:ext cx="3153841" cy="5148303"/>
          </a:xfrm>
          <a:prstGeom prst="bentConnector3">
            <a:avLst>
              <a:gd name="adj1" fmla="val 5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875110" y="5849334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Ромб 155"/>
              <p:cNvSpPr/>
              <p:nvPr/>
            </p:nvSpPr>
            <p:spPr>
              <a:xfrm>
                <a:off x="5809382" y="1754216"/>
                <a:ext cx="1962926" cy="487004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Ромб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82" y="1754216"/>
                <a:ext cx="1962926" cy="487004"/>
              </a:xfrm>
              <a:prstGeom prst="diamond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Прямая со стрелкой 159"/>
          <p:cNvCxnSpPr>
            <a:stCxn id="146" idx="2"/>
            <a:endCxn id="156" idx="0"/>
          </p:cNvCxnSpPr>
          <p:nvPr/>
        </p:nvCxnSpPr>
        <p:spPr>
          <a:xfrm>
            <a:off x="6790845" y="1346622"/>
            <a:ext cx="0" cy="40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Ромб 161"/>
              <p:cNvSpPr/>
              <p:nvPr/>
            </p:nvSpPr>
            <p:spPr>
              <a:xfrm>
                <a:off x="5799636" y="2936539"/>
                <a:ext cx="2687405" cy="664851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Ромб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36" y="2936539"/>
                <a:ext cx="2687405" cy="664851"/>
              </a:xfrm>
              <a:prstGeom prst="diamond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Прямоугольник 162"/>
              <p:cNvSpPr/>
              <p:nvPr/>
            </p:nvSpPr>
            <p:spPr>
              <a:xfrm>
                <a:off x="6026431" y="4632411"/>
                <a:ext cx="2219001" cy="488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63" name="Прямоугольник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31" y="4632411"/>
                <a:ext cx="2219001" cy="488183"/>
              </a:xfrm>
              <a:prstGeom prst="rect">
                <a:avLst/>
              </a:prstGeom>
              <a:blipFill rotWithShape="0">
                <a:blip r:embed="rId1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Прямоугольник 163"/>
              <p:cNvSpPr/>
              <p:nvPr/>
            </p:nvSpPr>
            <p:spPr>
              <a:xfrm>
                <a:off x="5224508" y="3872107"/>
                <a:ext cx="799993" cy="3445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4" name="Прямоугольник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08" y="3872107"/>
                <a:ext cx="799993" cy="34454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Соединительная линия уступом 164"/>
          <p:cNvCxnSpPr>
            <a:stCxn id="162" idx="1"/>
            <a:endCxn id="164" idx="0"/>
          </p:cNvCxnSpPr>
          <p:nvPr/>
        </p:nvCxnSpPr>
        <p:spPr>
          <a:xfrm rot="10800000" flipV="1">
            <a:off x="5624506" y="3268965"/>
            <a:ext cx="175131" cy="603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69"/>
          <p:cNvCxnSpPr>
            <a:stCxn id="162" idx="2"/>
            <a:endCxn id="163" idx="0"/>
          </p:cNvCxnSpPr>
          <p:nvPr/>
        </p:nvCxnSpPr>
        <p:spPr>
          <a:xfrm rot="5400000">
            <a:off x="6624126" y="4113197"/>
            <a:ext cx="1031021" cy="7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63" idx="1"/>
            <a:endCxn id="164" idx="2"/>
          </p:cNvCxnSpPr>
          <p:nvPr/>
        </p:nvCxnSpPr>
        <p:spPr>
          <a:xfrm rot="10800000">
            <a:off x="5624505" y="4216657"/>
            <a:ext cx="401926" cy="659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64" idx="1"/>
            <a:endCxn id="156" idx="1"/>
          </p:cNvCxnSpPr>
          <p:nvPr/>
        </p:nvCxnSpPr>
        <p:spPr>
          <a:xfrm rot="10800000" flipH="1">
            <a:off x="5224508" y="1997718"/>
            <a:ext cx="584874" cy="2046664"/>
          </a:xfrm>
          <a:prstGeom prst="bentConnector3">
            <a:avLst>
              <a:gd name="adj1" fmla="val -22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182"/>
          <p:cNvCxnSpPr>
            <a:stCxn id="156" idx="2"/>
            <a:endCxn id="162" idx="0"/>
          </p:cNvCxnSpPr>
          <p:nvPr/>
        </p:nvCxnSpPr>
        <p:spPr>
          <a:xfrm rot="16200000" flipH="1">
            <a:off x="6619433" y="2412632"/>
            <a:ext cx="695319" cy="352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56" idx="3"/>
            <a:endCxn id="140" idx="3"/>
          </p:cNvCxnSpPr>
          <p:nvPr/>
        </p:nvCxnSpPr>
        <p:spPr>
          <a:xfrm flipH="1">
            <a:off x="7606272" y="1997718"/>
            <a:ext cx="166036" cy="4107411"/>
          </a:xfrm>
          <a:prstGeom prst="bentConnector3">
            <a:avLst>
              <a:gd name="adj1" fmla="val -614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444404" y="228590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179960" y="364949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516944" y="2978735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744492" y="1720719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пика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2692" y="740312"/>
                <a:ext cx="1800200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" y="740312"/>
                <a:ext cx="1800200" cy="40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468789" y="2172353"/>
                <a:ext cx="2168006" cy="44191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9" y="2172353"/>
                <a:ext cx="2168006" cy="441912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632699" y="212249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43171" y="2652522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1051653" y="1442248"/>
                <a:ext cx="1002278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53" y="1442248"/>
                <a:ext cx="1002278" cy="4090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>
            <a:stCxn id="11" idx="2"/>
            <a:endCxn id="46" idx="0"/>
          </p:cNvCxnSpPr>
          <p:nvPr/>
        </p:nvCxnSpPr>
        <p:spPr>
          <a:xfrm>
            <a:off x="1552792" y="1149387"/>
            <a:ext cx="0" cy="2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46" idx="2"/>
            <a:endCxn id="14" idx="0"/>
          </p:cNvCxnSpPr>
          <p:nvPr/>
        </p:nvCxnSpPr>
        <p:spPr>
          <a:xfrm>
            <a:off x="1552792" y="1851323"/>
            <a:ext cx="0" cy="32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Ромб 50"/>
              <p:cNvSpPr/>
              <p:nvPr/>
            </p:nvSpPr>
            <p:spPr>
              <a:xfrm>
                <a:off x="5205536" y="785167"/>
                <a:ext cx="275542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Ромб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36" y="785167"/>
                <a:ext cx="2755420" cy="695659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Ромб 58"/>
              <p:cNvSpPr/>
              <p:nvPr/>
            </p:nvSpPr>
            <p:spPr>
              <a:xfrm>
                <a:off x="5205536" y="1776462"/>
                <a:ext cx="275542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Ромб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36" y="1776462"/>
                <a:ext cx="2755420" cy="695659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1951753" y="3432693"/>
                <a:ext cx="1002278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53" y="3432693"/>
                <a:ext cx="1002278" cy="4090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Ромб 83"/>
              <p:cNvSpPr/>
              <p:nvPr/>
            </p:nvSpPr>
            <p:spPr>
              <a:xfrm>
                <a:off x="4783046" y="2764112"/>
                <a:ext cx="360040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Ромб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46" y="2764112"/>
                <a:ext cx="3600400" cy="695659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Ромб 87"/>
              <p:cNvSpPr/>
              <p:nvPr/>
            </p:nvSpPr>
            <p:spPr>
              <a:xfrm>
                <a:off x="4783046" y="3773433"/>
                <a:ext cx="360040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Ромб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46" y="3773433"/>
                <a:ext cx="3600400" cy="695659"/>
              </a:xfrm>
              <a:prstGeom prst="diamond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Ромб 88"/>
              <p:cNvSpPr/>
              <p:nvPr/>
            </p:nvSpPr>
            <p:spPr>
              <a:xfrm>
                <a:off x="4531018" y="4762879"/>
                <a:ext cx="4104456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Ромб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18" y="4762879"/>
                <a:ext cx="4104456" cy="695659"/>
              </a:xfrm>
              <a:prstGeom prst="diamond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Ромб 89"/>
              <p:cNvSpPr/>
              <p:nvPr/>
            </p:nvSpPr>
            <p:spPr>
              <a:xfrm>
                <a:off x="4531018" y="5752325"/>
                <a:ext cx="4104456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Ромб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18" y="5752325"/>
                <a:ext cx="4104456" cy="695659"/>
              </a:xfrm>
              <a:prstGeom prst="diamond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/>
              <p:cNvSpPr/>
              <p:nvPr/>
            </p:nvSpPr>
            <p:spPr>
              <a:xfrm>
                <a:off x="511521" y="5589091"/>
                <a:ext cx="1251370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Прямоугольник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1" y="5589091"/>
                <a:ext cx="1251370" cy="4090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Прямоугольник 91"/>
              <p:cNvSpPr/>
              <p:nvPr/>
            </p:nvSpPr>
            <p:spPr>
              <a:xfrm>
                <a:off x="501213" y="4713725"/>
                <a:ext cx="1251370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Прямоугольник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13" y="4713725"/>
                <a:ext cx="1251370" cy="4090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Соединительная линия уступом 55"/>
          <p:cNvCxnSpPr>
            <a:stCxn id="14" idx="2"/>
            <a:endCxn id="60" idx="0"/>
          </p:cNvCxnSpPr>
          <p:nvPr/>
        </p:nvCxnSpPr>
        <p:spPr>
          <a:xfrm rot="16200000" flipH="1">
            <a:off x="1593628" y="2573429"/>
            <a:ext cx="818428" cy="90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14" idx="3"/>
            <a:endCxn id="51" idx="0"/>
          </p:cNvCxnSpPr>
          <p:nvPr/>
        </p:nvCxnSpPr>
        <p:spPr>
          <a:xfrm flipV="1">
            <a:off x="2636795" y="785167"/>
            <a:ext cx="3946451" cy="1608142"/>
          </a:xfrm>
          <a:prstGeom prst="bentConnector4">
            <a:avLst>
              <a:gd name="adj1" fmla="val 18643"/>
              <a:gd name="adj2" fmla="val 114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1" idx="1"/>
            <a:endCxn id="60" idx="3"/>
          </p:cNvCxnSpPr>
          <p:nvPr/>
        </p:nvCxnSpPr>
        <p:spPr>
          <a:xfrm rot="10800000" flipV="1">
            <a:off x="2954032" y="1132997"/>
            <a:ext cx="2251505" cy="2504234"/>
          </a:xfrm>
          <a:prstGeom prst="bentConnector3">
            <a:avLst>
              <a:gd name="adj1" fmla="val 6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1" idx="2"/>
            <a:endCxn id="59" idx="0"/>
          </p:cNvCxnSpPr>
          <p:nvPr/>
        </p:nvCxnSpPr>
        <p:spPr>
          <a:xfrm>
            <a:off x="6583246" y="1480826"/>
            <a:ext cx="0" cy="29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59" idx="1"/>
            <a:endCxn id="60" idx="3"/>
          </p:cNvCxnSpPr>
          <p:nvPr/>
        </p:nvCxnSpPr>
        <p:spPr>
          <a:xfrm rot="10800000" flipV="1">
            <a:off x="2954032" y="2124291"/>
            <a:ext cx="2251505" cy="1512939"/>
          </a:xfrm>
          <a:prstGeom prst="bentConnector3">
            <a:avLst>
              <a:gd name="adj1" fmla="val 6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9" idx="2"/>
            <a:endCxn id="84" idx="0"/>
          </p:cNvCxnSpPr>
          <p:nvPr/>
        </p:nvCxnSpPr>
        <p:spPr>
          <a:xfrm>
            <a:off x="6583246" y="2472121"/>
            <a:ext cx="0" cy="2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84" idx="1"/>
            <a:endCxn id="60" idx="3"/>
          </p:cNvCxnSpPr>
          <p:nvPr/>
        </p:nvCxnSpPr>
        <p:spPr>
          <a:xfrm rot="10800000" flipV="1">
            <a:off x="2954032" y="3111941"/>
            <a:ext cx="1829015" cy="525289"/>
          </a:xfrm>
          <a:prstGeom prst="bentConnector3">
            <a:avLst>
              <a:gd name="adj1" fmla="val 51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4" idx="2"/>
            <a:endCxn id="88" idx="0"/>
          </p:cNvCxnSpPr>
          <p:nvPr/>
        </p:nvCxnSpPr>
        <p:spPr>
          <a:xfrm>
            <a:off x="6583246" y="3459771"/>
            <a:ext cx="0" cy="3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88" idx="1"/>
            <a:endCxn id="60" idx="3"/>
          </p:cNvCxnSpPr>
          <p:nvPr/>
        </p:nvCxnSpPr>
        <p:spPr>
          <a:xfrm rot="10800000">
            <a:off x="2954032" y="3637231"/>
            <a:ext cx="1829015" cy="484032"/>
          </a:xfrm>
          <a:prstGeom prst="bentConnector3">
            <a:avLst>
              <a:gd name="adj1" fmla="val 50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8" idx="2"/>
            <a:endCxn id="89" idx="0"/>
          </p:cNvCxnSpPr>
          <p:nvPr/>
        </p:nvCxnSpPr>
        <p:spPr>
          <a:xfrm>
            <a:off x="6583246" y="4469092"/>
            <a:ext cx="0" cy="2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9" idx="2"/>
            <a:endCxn id="90" idx="0"/>
          </p:cNvCxnSpPr>
          <p:nvPr/>
        </p:nvCxnSpPr>
        <p:spPr>
          <a:xfrm>
            <a:off x="6583246" y="5458538"/>
            <a:ext cx="0" cy="2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89" idx="1"/>
            <a:endCxn id="60" idx="3"/>
          </p:cNvCxnSpPr>
          <p:nvPr/>
        </p:nvCxnSpPr>
        <p:spPr>
          <a:xfrm rot="10800000">
            <a:off x="2954032" y="3637231"/>
            <a:ext cx="1576987" cy="1473478"/>
          </a:xfrm>
          <a:prstGeom prst="bentConnector3">
            <a:avLst>
              <a:gd name="adj1" fmla="val 43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90" idx="1"/>
            <a:endCxn id="60" idx="3"/>
          </p:cNvCxnSpPr>
          <p:nvPr/>
        </p:nvCxnSpPr>
        <p:spPr>
          <a:xfrm rot="10800000">
            <a:off x="2954032" y="3637231"/>
            <a:ext cx="1576987" cy="2462924"/>
          </a:xfrm>
          <a:prstGeom prst="bentConnector3">
            <a:avLst>
              <a:gd name="adj1" fmla="val 43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90" idx="2"/>
            <a:endCxn id="91" idx="2"/>
          </p:cNvCxnSpPr>
          <p:nvPr/>
        </p:nvCxnSpPr>
        <p:spPr>
          <a:xfrm rot="5400000" flipH="1">
            <a:off x="3635317" y="3500055"/>
            <a:ext cx="449818" cy="5446040"/>
          </a:xfrm>
          <a:prstGeom prst="bentConnector3">
            <a:avLst>
              <a:gd name="adj1" fmla="val -50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1" idx="0"/>
            <a:endCxn id="92" idx="2"/>
          </p:cNvCxnSpPr>
          <p:nvPr/>
        </p:nvCxnSpPr>
        <p:spPr>
          <a:xfrm flipH="1" flipV="1">
            <a:off x="1126898" y="5122800"/>
            <a:ext cx="10308" cy="4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92" idx="0"/>
            <a:endCxn id="14" idx="1"/>
          </p:cNvCxnSpPr>
          <p:nvPr/>
        </p:nvCxnSpPr>
        <p:spPr>
          <a:xfrm rot="16200000" flipV="1">
            <a:off x="-362364" y="3224462"/>
            <a:ext cx="2320416" cy="658109"/>
          </a:xfrm>
          <a:prstGeom prst="bentConnector4">
            <a:avLst>
              <a:gd name="adj1" fmla="val 45239"/>
              <a:gd name="adj2" fmla="val 134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645818" y="1467924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645818" y="249045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645818" y="3496434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642311" y="450575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642311" y="549449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2311" y="645867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55419" y="900769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55419" y="1867497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17286" y="2831386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05434" y="3815994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079784" y="4779762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070407" y="5769207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Проверка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бифазности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83568" y="758123"/>
                <a:ext cx="1759068" cy="528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758123"/>
                <a:ext cx="1759068" cy="528448"/>
              </a:xfrm>
              <a:prstGeom prst="rect">
                <a:avLst/>
              </a:prstGeom>
              <a:blipFill rotWithShape="0"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99653" y="2374925"/>
                <a:ext cx="2934900" cy="7686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" y="2374925"/>
                <a:ext cx="2934900" cy="768600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222838" y="315983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34553" y="2499545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590994" y="1566524"/>
                <a:ext cx="1944216" cy="528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4" y="1566524"/>
                <a:ext cx="1944216" cy="5284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11" idx="2"/>
            <a:endCxn id="54" idx="0"/>
          </p:cNvCxnSpPr>
          <p:nvPr/>
        </p:nvCxnSpPr>
        <p:spPr>
          <a:xfrm>
            <a:off x="1563102" y="1286571"/>
            <a:ext cx="0" cy="27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796059" y="1162323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не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Ромб 61"/>
              <p:cNvSpPr/>
              <p:nvPr/>
            </p:nvSpPr>
            <p:spPr>
              <a:xfrm>
                <a:off x="345070" y="3460532"/>
                <a:ext cx="2436063" cy="59250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Ромб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0" y="3460532"/>
                <a:ext cx="2436063" cy="592502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591026" y="4377422"/>
                <a:ext cx="1944216" cy="851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ru-RU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" y="4377422"/>
                <a:ext cx="1944216" cy="851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54" idx="2"/>
            <a:endCxn id="14" idx="0"/>
          </p:cNvCxnSpPr>
          <p:nvPr/>
        </p:nvCxnSpPr>
        <p:spPr>
          <a:xfrm>
            <a:off x="1563102" y="2094972"/>
            <a:ext cx="4001" cy="27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4" idx="3"/>
            <a:endCxn id="61" idx="1"/>
          </p:cNvCxnSpPr>
          <p:nvPr/>
        </p:nvCxnSpPr>
        <p:spPr>
          <a:xfrm flipV="1">
            <a:off x="3034553" y="1426547"/>
            <a:ext cx="2761506" cy="1332678"/>
          </a:xfrm>
          <a:prstGeom prst="bentConnector3">
            <a:avLst>
              <a:gd name="adj1" fmla="val 32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4" idx="2"/>
            <a:endCxn id="62" idx="0"/>
          </p:cNvCxnSpPr>
          <p:nvPr/>
        </p:nvCxnSpPr>
        <p:spPr>
          <a:xfrm flipH="1">
            <a:off x="1563102" y="3143525"/>
            <a:ext cx="4001" cy="31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62" idx="3"/>
            <a:endCxn id="61" idx="1"/>
          </p:cNvCxnSpPr>
          <p:nvPr/>
        </p:nvCxnSpPr>
        <p:spPr>
          <a:xfrm flipV="1">
            <a:off x="2781133" y="1426547"/>
            <a:ext cx="3014926" cy="2330236"/>
          </a:xfrm>
          <a:prstGeom prst="bentConnector3">
            <a:avLst>
              <a:gd name="adj1" fmla="val 3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2" idx="2"/>
            <a:endCxn id="64" idx="0"/>
          </p:cNvCxnSpPr>
          <p:nvPr/>
        </p:nvCxnSpPr>
        <p:spPr>
          <a:xfrm>
            <a:off x="1563102" y="4053034"/>
            <a:ext cx="32" cy="32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72391" y="348386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89900" y="4076728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Ромб 78"/>
              <p:cNvSpPr/>
              <p:nvPr/>
            </p:nvSpPr>
            <p:spPr>
              <a:xfrm>
                <a:off x="36022" y="5562742"/>
                <a:ext cx="3054158" cy="7686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Ромб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" y="5562742"/>
                <a:ext cx="3054158" cy="768600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/>
          <p:cNvCxnSpPr>
            <a:stCxn id="64" idx="2"/>
            <a:endCxn id="79" idx="0"/>
          </p:cNvCxnSpPr>
          <p:nvPr/>
        </p:nvCxnSpPr>
        <p:spPr>
          <a:xfrm flipH="1">
            <a:off x="1563101" y="5229199"/>
            <a:ext cx="33" cy="3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79" idx="3"/>
            <a:endCxn id="61" idx="1"/>
          </p:cNvCxnSpPr>
          <p:nvPr/>
        </p:nvCxnSpPr>
        <p:spPr>
          <a:xfrm flipV="1">
            <a:off x="3090180" y="1426547"/>
            <a:ext cx="2705879" cy="4520495"/>
          </a:xfrm>
          <a:prstGeom prst="bentConnector3">
            <a:avLst>
              <a:gd name="adj1" fmla="val 30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29634" y="567820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Ромб 85"/>
              <p:cNvSpPr/>
              <p:nvPr/>
            </p:nvSpPr>
            <p:spPr>
              <a:xfrm>
                <a:off x="4414624" y="5083361"/>
                <a:ext cx="4536504" cy="90221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Ромб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24" y="5083361"/>
                <a:ext cx="4536504" cy="902216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/>
          <p:cNvSpPr/>
          <p:nvPr/>
        </p:nvSpPr>
        <p:spPr>
          <a:xfrm>
            <a:off x="5803341" y="2966697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Соединительная линия уступом 42"/>
          <p:cNvCxnSpPr>
            <a:stCxn id="79" idx="2"/>
            <a:endCxn id="86" idx="2"/>
          </p:cNvCxnSpPr>
          <p:nvPr/>
        </p:nvCxnSpPr>
        <p:spPr>
          <a:xfrm rot="5400000" flipH="1" flipV="1">
            <a:off x="3950105" y="3598572"/>
            <a:ext cx="345765" cy="5119775"/>
          </a:xfrm>
          <a:prstGeom prst="bentConnector3">
            <a:avLst>
              <a:gd name="adj1" fmla="val -6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22838" y="633134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5" name="Соединительная линия уступом 44"/>
          <p:cNvCxnSpPr>
            <a:stCxn id="86" idx="1"/>
            <a:endCxn id="61" idx="1"/>
          </p:cNvCxnSpPr>
          <p:nvPr/>
        </p:nvCxnSpPr>
        <p:spPr>
          <a:xfrm rot="10800000" flipH="1">
            <a:off x="4414623" y="1426547"/>
            <a:ext cx="1381435" cy="4107922"/>
          </a:xfrm>
          <a:prstGeom prst="bentConnector3">
            <a:avLst>
              <a:gd name="adj1" fmla="val -35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61715" y="525747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9" name="Прямая со стрелкой 48"/>
          <p:cNvCxnSpPr>
            <a:stCxn id="86" idx="0"/>
            <a:endCxn id="93" idx="2"/>
          </p:cNvCxnSpPr>
          <p:nvPr/>
        </p:nvCxnSpPr>
        <p:spPr>
          <a:xfrm flipH="1" flipV="1">
            <a:off x="6682875" y="3495145"/>
            <a:ext cx="1" cy="158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7737" y="477107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Проверка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бифазности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83568" y="758123"/>
                <a:ext cx="1759068" cy="528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758123"/>
                <a:ext cx="1759068" cy="528448"/>
              </a:xfrm>
              <a:prstGeom prst="rect">
                <a:avLst/>
              </a:prstGeom>
              <a:blipFill rotWithShape="0"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99653" y="2374925"/>
                <a:ext cx="2934900" cy="7686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" y="2374925"/>
                <a:ext cx="2934900" cy="768600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222838" y="315983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34553" y="2499545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590994" y="1566524"/>
                <a:ext cx="1944216" cy="528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4" y="1566524"/>
                <a:ext cx="1944216" cy="5284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11" idx="2"/>
            <a:endCxn id="54" idx="0"/>
          </p:cNvCxnSpPr>
          <p:nvPr/>
        </p:nvCxnSpPr>
        <p:spPr>
          <a:xfrm>
            <a:off x="1563102" y="1286571"/>
            <a:ext cx="0" cy="27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796059" y="1162323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не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Ромб 61"/>
              <p:cNvSpPr/>
              <p:nvPr/>
            </p:nvSpPr>
            <p:spPr>
              <a:xfrm>
                <a:off x="345070" y="3460532"/>
                <a:ext cx="2436063" cy="59250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𝑝𝑐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Ромб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0" y="3460532"/>
                <a:ext cx="2436063" cy="592502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591026" y="4377422"/>
                <a:ext cx="1944216" cy="851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ru-RU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" y="4377422"/>
                <a:ext cx="1944216" cy="851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54" idx="2"/>
            <a:endCxn id="14" idx="0"/>
          </p:cNvCxnSpPr>
          <p:nvPr/>
        </p:nvCxnSpPr>
        <p:spPr>
          <a:xfrm>
            <a:off x="1563102" y="2094972"/>
            <a:ext cx="4001" cy="27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4" idx="3"/>
            <a:endCxn id="61" idx="1"/>
          </p:cNvCxnSpPr>
          <p:nvPr/>
        </p:nvCxnSpPr>
        <p:spPr>
          <a:xfrm flipV="1">
            <a:off x="3034553" y="1426547"/>
            <a:ext cx="2761506" cy="1332678"/>
          </a:xfrm>
          <a:prstGeom prst="bentConnector3">
            <a:avLst>
              <a:gd name="adj1" fmla="val 32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4" idx="2"/>
            <a:endCxn id="62" idx="0"/>
          </p:cNvCxnSpPr>
          <p:nvPr/>
        </p:nvCxnSpPr>
        <p:spPr>
          <a:xfrm flipH="1">
            <a:off x="1563102" y="3143525"/>
            <a:ext cx="4001" cy="31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62" idx="3"/>
            <a:endCxn id="61" idx="1"/>
          </p:cNvCxnSpPr>
          <p:nvPr/>
        </p:nvCxnSpPr>
        <p:spPr>
          <a:xfrm flipV="1">
            <a:off x="2781133" y="1426547"/>
            <a:ext cx="3014926" cy="2330236"/>
          </a:xfrm>
          <a:prstGeom prst="bentConnector3">
            <a:avLst>
              <a:gd name="adj1" fmla="val 3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2" idx="2"/>
            <a:endCxn id="64" idx="0"/>
          </p:cNvCxnSpPr>
          <p:nvPr/>
        </p:nvCxnSpPr>
        <p:spPr>
          <a:xfrm>
            <a:off x="1563102" y="4053034"/>
            <a:ext cx="32" cy="32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0062" y="347264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76594" y="4076728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Ромб 78"/>
              <p:cNvSpPr/>
              <p:nvPr/>
            </p:nvSpPr>
            <p:spPr>
              <a:xfrm>
                <a:off x="36022" y="5562742"/>
                <a:ext cx="3054158" cy="76860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Ромб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" y="5562742"/>
                <a:ext cx="3054158" cy="768600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/>
          <p:cNvCxnSpPr>
            <a:stCxn id="64" idx="2"/>
            <a:endCxn id="79" idx="0"/>
          </p:cNvCxnSpPr>
          <p:nvPr/>
        </p:nvCxnSpPr>
        <p:spPr>
          <a:xfrm flipH="1">
            <a:off x="1563101" y="5229199"/>
            <a:ext cx="33" cy="3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79" idx="3"/>
            <a:endCxn id="61" idx="1"/>
          </p:cNvCxnSpPr>
          <p:nvPr/>
        </p:nvCxnSpPr>
        <p:spPr>
          <a:xfrm flipV="1">
            <a:off x="3090180" y="1426547"/>
            <a:ext cx="2705879" cy="4520495"/>
          </a:xfrm>
          <a:prstGeom prst="bentConnector3">
            <a:avLst>
              <a:gd name="adj1" fmla="val 30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29634" y="567820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Ромб 85"/>
              <p:cNvSpPr/>
              <p:nvPr/>
            </p:nvSpPr>
            <p:spPr>
              <a:xfrm>
                <a:off x="4414624" y="5083361"/>
                <a:ext cx="4536504" cy="90221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Ромб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24" y="5083361"/>
                <a:ext cx="4536504" cy="902216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/>
          <p:cNvSpPr/>
          <p:nvPr/>
        </p:nvSpPr>
        <p:spPr>
          <a:xfrm>
            <a:off x="5803341" y="2966697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Соединительная линия уступом 42"/>
          <p:cNvCxnSpPr>
            <a:stCxn id="79" idx="2"/>
            <a:endCxn id="86" idx="2"/>
          </p:cNvCxnSpPr>
          <p:nvPr/>
        </p:nvCxnSpPr>
        <p:spPr>
          <a:xfrm rot="5400000" flipH="1" flipV="1">
            <a:off x="3950105" y="3598572"/>
            <a:ext cx="345765" cy="5119775"/>
          </a:xfrm>
          <a:prstGeom prst="bentConnector3">
            <a:avLst>
              <a:gd name="adj1" fmla="val -6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22838" y="633134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5" name="Соединительная линия уступом 44"/>
          <p:cNvCxnSpPr>
            <a:stCxn id="86" idx="1"/>
            <a:endCxn id="61" idx="1"/>
          </p:cNvCxnSpPr>
          <p:nvPr/>
        </p:nvCxnSpPr>
        <p:spPr>
          <a:xfrm rot="10800000" flipH="1">
            <a:off x="4414623" y="1426547"/>
            <a:ext cx="1381435" cy="4107922"/>
          </a:xfrm>
          <a:prstGeom prst="bentConnector3">
            <a:avLst>
              <a:gd name="adj1" fmla="val -35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61715" y="525747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9" name="Прямая со стрелкой 48"/>
          <p:cNvCxnSpPr>
            <a:stCxn id="86" idx="0"/>
            <a:endCxn id="93" idx="2"/>
          </p:cNvCxnSpPr>
          <p:nvPr/>
        </p:nvCxnSpPr>
        <p:spPr>
          <a:xfrm flipH="1" flipV="1">
            <a:off x="6682875" y="3495145"/>
            <a:ext cx="1" cy="158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начала волны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11560" y="650154"/>
                <a:ext cx="1944216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50154"/>
                <a:ext cx="1944216" cy="3384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267379" y="2077661"/>
                <a:ext cx="2615850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9" y="2077661"/>
                <a:ext cx="2615850" cy="595717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909669" y="212601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17306" y="2126396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476258" y="1223443"/>
                <a:ext cx="2214820" cy="6237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𝑀𝑀𝐿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экстремумов слева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до начала окна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8" y="1223443"/>
                <a:ext cx="2214820" cy="623720"/>
              </a:xfrm>
              <a:prstGeom prst="rect">
                <a:avLst/>
              </a:prstGeom>
              <a:blipFill rotWithShape="0">
                <a:blip r:embed="rId5"/>
                <a:stretch>
                  <a:fillRect t="-2885" r="-1096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>
            <a:stCxn id="11" idx="2"/>
            <a:endCxn id="32" idx="0"/>
          </p:cNvCxnSpPr>
          <p:nvPr/>
        </p:nvCxnSpPr>
        <p:spPr>
          <a:xfrm>
            <a:off x="1583668" y="988562"/>
            <a:ext cx="0" cy="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32" idx="2"/>
            <a:endCxn id="14" idx="0"/>
          </p:cNvCxnSpPr>
          <p:nvPr/>
        </p:nvCxnSpPr>
        <p:spPr>
          <a:xfrm flipH="1">
            <a:off x="1575304" y="1847163"/>
            <a:ext cx="8364" cy="2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73125" y="3040901"/>
                <a:ext cx="1763688" cy="515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начало окна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" y="3040901"/>
                <a:ext cx="1763688" cy="515120"/>
              </a:xfrm>
              <a:prstGeom prst="rect">
                <a:avLst/>
              </a:prstGeom>
              <a:blipFill rotWithShape="0">
                <a:blip r:embed="rId6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Соединительная линия уступом 9"/>
          <p:cNvCxnSpPr>
            <a:stCxn id="14" idx="1"/>
            <a:endCxn id="38" idx="0"/>
          </p:cNvCxnSpPr>
          <p:nvPr/>
        </p:nvCxnSpPr>
        <p:spPr>
          <a:xfrm rot="10800000" flipH="1" flipV="1">
            <a:off x="267379" y="2375519"/>
            <a:ext cx="687590" cy="665381"/>
          </a:xfrm>
          <a:prstGeom prst="bentConnector4">
            <a:avLst>
              <a:gd name="adj1" fmla="val -33247"/>
              <a:gd name="adj2" fmla="val 72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4698043" y="5942486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043" y="5942486"/>
                <a:ext cx="1018048" cy="3965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3156957" y="2710627"/>
                <a:ext cx="887870" cy="4000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7" y="2710627"/>
                <a:ext cx="887870" cy="4000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Соединительная линия уступом 15"/>
          <p:cNvCxnSpPr>
            <a:stCxn id="14" idx="3"/>
            <a:endCxn id="42" idx="0"/>
          </p:cNvCxnSpPr>
          <p:nvPr/>
        </p:nvCxnSpPr>
        <p:spPr>
          <a:xfrm>
            <a:off x="2883229" y="2375520"/>
            <a:ext cx="717663" cy="335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Ромб 45"/>
              <p:cNvSpPr/>
              <p:nvPr/>
            </p:nvSpPr>
            <p:spPr>
              <a:xfrm>
                <a:off x="2312274" y="3422877"/>
                <a:ext cx="2577236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Ромб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4" y="3422877"/>
                <a:ext cx="2577236" cy="595717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/>
          <p:cNvCxnSpPr>
            <a:stCxn id="42" idx="2"/>
            <a:endCxn id="46" idx="0"/>
          </p:cNvCxnSpPr>
          <p:nvPr/>
        </p:nvCxnSpPr>
        <p:spPr>
          <a:xfrm>
            <a:off x="3600892" y="3110708"/>
            <a:ext cx="0" cy="31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782967" y="4241836"/>
                <a:ext cx="2348836" cy="5040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7" y="4241836"/>
                <a:ext cx="2348836" cy="5040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/>
              <p:cNvSpPr/>
              <p:nvPr/>
            </p:nvSpPr>
            <p:spPr>
              <a:xfrm>
                <a:off x="483188" y="4977742"/>
                <a:ext cx="2951511" cy="773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пересечение порога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слева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индекс экстремума слева </a:t>
                </a:r>
                <a:r>
                  <a:rPr lang="ru-RU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8" y="4977742"/>
                <a:ext cx="2951511" cy="773537"/>
              </a:xfrm>
              <a:prstGeom prst="rect">
                <a:avLst/>
              </a:prstGeom>
              <a:blipFill rotWithShape="0">
                <a:blip r:embed="rId11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847103" y="5983156"/>
                <a:ext cx="2223679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3" y="5983156"/>
                <a:ext cx="2223679" cy="3965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/>
          <p:cNvCxnSpPr>
            <a:stCxn id="46" idx="1"/>
            <a:endCxn id="50" idx="0"/>
          </p:cNvCxnSpPr>
          <p:nvPr/>
        </p:nvCxnSpPr>
        <p:spPr>
          <a:xfrm rot="10800000" flipV="1">
            <a:off x="1957386" y="3720736"/>
            <a:ext cx="354889" cy="521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0" idx="2"/>
            <a:endCxn id="51" idx="0"/>
          </p:cNvCxnSpPr>
          <p:nvPr/>
        </p:nvCxnSpPr>
        <p:spPr>
          <a:xfrm>
            <a:off x="1957385" y="4745865"/>
            <a:ext cx="1559" cy="23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1" idx="2"/>
            <a:endCxn id="52" idx="0"/>
          </p:cNvCxnSpPr>
          <p:nvPr/>
        </p:nvCxnSpPr>
        <p:spPr>
          <a:xfrm flipH="1">
            <a:off x="1958943" y="5751279"/>
            <a:ext cx="1" cy="23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012258" y="344691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Ромб 80"/>
              <p:cNvSpPr/>
              <p:nvPr/>
            </p:nvSpPr>
            <p:spPr>
              <a:xfrm>
                <a:off x="5337601" y="1034629"/>
                <a:ext cx="3438715" cy="68595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)==1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Ромб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601" y="1034629"/>
                <a:ext cx="3438715" cy="685950"/>
              </a:xfrm>
              <a:prstGeom prst="diamond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Соединительная линия уступом 70"/>
          <p:cNvCxnSpPr>
            <a:stCxn id="46" idx="3"/>
            <a:endCxn id="81" idx="1"/>
          </p:cNvCxnSpPr>
          <p:nvPr/>
        </p:nvCxnSpPr>
        <p:spPr>
          <a:xfrm flipV="1">
            <a:off x="4889510" y="1377604"/>
            <a:ext cx="448091" cy="234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10062" y="3400521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Ромб 86"/>
              <p:cNvSpPr/>
              <p:nvPr/>
            </p:nvSpPr>
            <p:spPr>
              <a:xfrm>
                <a:off x="6107811" y="3920773"/>
                <a:ext cx="2938804" cy="57307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ru-RU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Ромб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11" y="3920773"/>
                <a:ext cx="2938804" cy="573077"/>
              </a:xfrm>
              <a:prstGeom prst="diamond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/>
              <p:cNvSpPr/>
              <p:nvPr/>
            </p:nvSpPr>
            <p:spPr>
              <a:xfrm>
                <a:off x="7142750" y="4977742"/>
                <a:ext cx="862749" cy="3325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50" y="4977742"/>
                <a:ext cx="862749" cy="33257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5123645" y="4977742"/>
                <a:ext cx="862749" cy="3325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45" y="4977742"/>
                <a:ext cx="862749" cy="33257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Соединительная линия уступом 74"/>
          <p:cNvCxnSpPr>
            <a:stCxn id="81" idx="3"/>
            <a:endCxn id="87" idx="0"/>
          </p:cNvCxnSpPr>
          <p:nvPr/>
        </p:nvCxnSpPr>
        <p:spPr>
          <a:xfrm flipH="1">
            <a:off x="7577213" y="1377604"/>
            <a:ext cx="1199103" cy="2543169"/>
          </a:xfrm>
          <a:prstGeom prst="bentConnector4">
            <a:avLst>
              <a:gd name="adj1" fmla="val -19064"/>
              <a:gd name="adj2" fmla="val 56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81" idx="2"/>
            <a:endCxn id="89" idx="0"/>
          </p:cNvCxnSpPr>
          <p:nvPr/>
        </p:nvCxnSpPr>
        <p:spPr>
          <a:xfrm rot="5400000">
            <a:off x="4677409" y="2598191"/>
            <a:ext cx="3257163" cy="1501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7" idx="1"/>
            <a:endCxn id="89" idx="0"/>
          </p:cNvCxnSpPr>
          <p:nvPr/>
        </p:nvCxnSpPr>
        <p:spPr>
          <a:xfrm rot="10800000" flipV="1">
            <a:off x="5555021" y="4207312"/>
            <a:ext cx="552791" cy="77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7" idx="2"/>
            <a:endCxn id="88" idx="0"/>
          </p:cNvCxnSpPr>
          <p:nvPr/>
        </p:nvCxnSpPr>
        <p:spPr>
          <a:xfrm flipH="1">
            <a:off x="7574125" y="4493850"/>
            <a:ext cx="3088" cy="48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8" idx="1"/>
            <a:endCxn id="89" idx="3"/>
          </p:cNvCxnSpPr>
          <p:nvPr/>
        </p:nvCxnSpPr>
        <p:spPr>
          <a:xfrm flipH="1">
            <a:off x="5986394" y="5144028"/>
            <a:ext cx="115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9" idx="1"/>
            <a:endCxn id="46" idx="2"/>
          </p:cNvCxnSpPr>
          <p:nvPr/>
        </p:nvCxnSpPr>
        <p:spPr>
          <a:xfrm rot="10800000">
            <a:off x="3600893" y="4018594"/>
            <a:ext cx="1522753" cy="1125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18451" y="1720578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90714" y="3959302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673794" y="110600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553158" y="449455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3" name="Соединительная линия уступом 132"/>
          <p:cNvCxnSpPr>
            <a:stCxn id="52" idx="2"/>
            <a:endCxn id="41" idx="1"/>
          </p:cNvCxnSpPr>
          <p:nvPr/>
        </p:nvCxnSpPr>
        <p:spPr>
          <a:xfrm rot="5400000" flipH="1" flipV="1">
            <a:off x="3209031" y="4890652"/>
            <a:ext cx="238924" cy="2739100"/>
          </a:xfrm>
          <a:prstGeom prst="bentConnector4">
            <a:avLst>
              <a:gd name="adj1" fmla="val -95679"/>
              <a:gd name="adj2" fmla="val 70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38" idx="2"/>
          </p:cNvCxnSpPr>
          <p:nvPr/>
        </p:nvCxnSpPr>
        <p:spPr>
          <a:xfrm rot="5400000">
            <a:off x="194630" y="3584788"/>
            <a:ext cx="789106" cy="731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/>
          <p:nvPr/>
        </p:nvCxnSpPr>
        <p:spPr>
          <a:xfrm rot="16200000" flipH="1">
            <a:off x="-34943" y="4603467"/>
            <a:ext cx="2252224" cy="1735546"/>
          </a:xfrm>
          <a:prstGeom prst="bentConnector3">
            <a:avLst>
              <a:gd name="adj1" fmla="val 100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окончания волны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11560" y="650154"/>
                <a:ext cx="1944216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50154"/>
                <a:ext cx="1944216" cy="3384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267379" y="2077661"/>
                <a:ext cx="2615850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9" y="2077661"/>
                <a:ext cx="2615850" cy="595717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909669" y="212601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-17306" y="2126396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476258" y="1223443"/>
                <a:ext cx="2214820" cy="6237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𝑀𝑀𝐿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экстремумов справа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до конца окна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8" y="1223443"/>
                <a:ext cx="2214820" cy="623720"/>
              </a:xfrm>
              <a:prstGeom prst="rect">
                <a:avLst/>
              </a:prstGeom>
              <a:blipFill rotWithShape="0">
                <a:blip r:embed="rId5"/>
                <a:stretch>
                  <a:fillRect t="-2885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>
            <a:stCxn id="11" idx="2"/>
            <a:endCxn id="32" idx="0"/>
          </p:cNvCxnSpPr>
          <p:nvPr/>
        </p:nvCxnSpPr>
        <p:spPr>
          <a:xfrm>
            <a:off x="1583668" y="988562"/>
            <a:ext cx="0" cy="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32" idx="2"/>
            <a:endCxn id="14" idx="0"/>
          </p:cNvCxnSpPr>
          <p:nvPr/>
        </p:nvCxnSpPr>
        <p:spPr>
          <a:xfrm flipH="1">
            <a:off x="1575304" y="1847163"/>
            <a:ext cx="8364" cy="2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73125" y="3040901"/>
                <a:ext cx="1763688" cy="515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конец окна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" y="3040901"/>
                <a:ext cx="1763688" cy="515120"/>
              </a:xfrm>
              <a:prstGeom prst="rect">
                <a:avLst/>
              </a:prstGeom>
              <a:blipFill rotWithShape="0">
                <a:blip r:embed="rId6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Соединительная линия уступом 9"/>
          <p:cNvCxnSpPr>
            <a:stCxn id="14" idx="1"/>
            <a:endCxn id="38" idx="0"/>
          </p:cNvCxnSpPr>
          <p:nvPr/>
        </p:nvCxnSpPr>
        <p:spPr>
          <a:xfrm rot="10800000" flipH="1" flipV="1">
            <a:off x="267379" y="2375519"/>
            <a:ext cx="687590" cy="665381"/>
          </a:xfrm>
          <a:prstGeom prst="bentConnector4">
            <a:avLst>
              <a:gd name="adj1" fmla="val -33247"/>
              <a:gd name="adj2" fmla="val 72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4949122" y="6399098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2" y="6399098"/>
                <a:ext cx="1018048" cy="3965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2945744" y="2672615"/>
                <a:ext cx="887870" cy="4000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44" y="2672615"/>
                <a:ext cx="887870" cy="4000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Соединительная линия уступом 15"/>
          <p:cNvCxnSpPr>
            <a:stCxn id="14" idx="3"/>
            <a:endCxn id="42" idx="0"/>
          </p:cNvCxnSpPr>
          <p:nvPr/>
        </p:nvCxnSpPr>
        <p:spPr>
          <a:xfrm>
            <a:off x="2883229" y="2375520"/>
            <a:ext cx="506450" cy="297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Ромб 45"/>
              <p:cNvSpPr/>
              <p:nvPr/>
            </p:nvSpPr>
            <p:spPr>
              <a:xfrm>
                <a:off x="2101061" y="3349390"/>
                <a:ext cx="2577236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Ромб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1" y="3349390"/>
                <a:ext cx="2577236" cy="595717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/>
          <p:cNvCxnSpPr>
            <a:stCxn id="42" idx="2"/>
            <a:endCxn id="46" idx="0"/>
          </p:cNvCxnSpPr>
          <p:nvPr/>
        </p:nvCxnSpPr>
        <p:spPr>
          <a:xfrm>
            <a:off x="3389679" y="3072696"/>
            <a:ext cx="0" cy="27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782967" y="4241836"/>
                <a:ext cx="2348836" cy="5040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7" y="4241836"/>
                <a:ext cx="2348836" cy="5040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/>
              <p:cNvSpPr/>
              <p:nvPr/>
            </p:nvSpPr>
            <p:spPr>
              <a:xfrm>
                <a:off x="483188" y="4977742"/>
                <a:ext cx="2951511" cy="7735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пересечение порога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справа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ru-RU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индекс экстремума справа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8" y="4977742"/>
                <a:ext cx="2951511" cy="773537"/>
              </a:xfrm>
              <a:prstGeom prst="rect">
                <a:avLst/>
              </a:prstGeom>
              <a:blipFill rotWithShape="0">
                <a:blip r:embed="rId11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847103" y="5983156"/>
                <a:ext cx="2223679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3" y="5983156"/>
                <a:ext cx="2223679" cy="3965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/>
          <p:cNvCxnSpPr>
            <a:stCxn id="46" idx="1"/>
            <a:endCxn id="50" idx="0"/>
          </p:cNvCxnSpPr>
          <p:nvPr/>
        </p:nvCxnSpPr>
        <p:spPr>
          <a:xfrm rot="10800000" flipV="1">
            <a:off x="1957385" y="3647248"/>
            <a:ext cx="143676" cy="594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0" idx="2"/>
          </p:cNvCxnSpPr>
          <p:nvPr/>
        </p:nvCxnSpPr>
        <p:spPr>
          <a:xfrm>
            <a:off x="1957385" y="4745865"/>
            <a:ext cx="1559" cy="23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1" idx="2"/>
            <a:endCxn id="52" idx="0"/>
          </p:cNvCxnSpPr>
          <p:nvPr/>
        </p:nvCxnSpPr>
        <p:spPr>
          <a:xfrm flipH="1">
            <a:off x="1958943" y="5751279"/>
            <a:ext cx="1" cy="23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35667" y="1348118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Ромб 80"/>
              <p:cNvSpPr/>
              <p:nvPr/>
            </p:nvSpPr>
            <p:spPr>
              <a:xfrm>
                <a:off x="5380495" y="650154"/>
                <a:ext cx="3438715" cy="685950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)==1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Ромб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495" y="650154"/>
                <a:ext cx="3438715" cy="685950"/>
              </a:xfrm>
              <a:prstGeom prst="diamond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Соединительная линия уступом 70"/>
          <p:cNvCxnSpPr>
            <a:stCxn id="46" idx="3"/>
            <a:endCxn id="81" idx="1"/>
          </p:cNvCxnSpPr>
          <p:nvPr/>
        </p:nvCxnSpPr>
        <p:spPr>
          <a:xfrm flipV="1">
            <a:off x="4678297" y="993129"/>
            <a:ext cx="702198" cy="2654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81271" y="336550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5175267" y="4152476"/>
                <a:ext cx="862749" cy="3325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67" y="4152476"/>
                <a:ext cx="862749" cy="3325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Соединительная линия уступом 118"/>
          <p:cNvCxnSpPr>
            <a:stCxn id="89" idx="1"/>
            <a:endCxn id="46" idx="2"/>
          </p:cNvCxnSpPr>
          <p:nvPr/>
        </p:nvCxnSpPr>
        <p:spPr>
          <a:xfrm rot="10800000">
            <a:off x="3389679" y="3945108"/>
            <a:ext cx="1785588" cy="373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52" idx="2"/>
            <a:endCxn id="41" idx="1"/>
          </p:cNvCxnSpPr>
          <p:nvPr/>
        </p:nvCxnSpPr>
        <p:spPr>
          <a:xfrm rot="16200000" flipH="1">
            <a:off x="3345188" y="4993418"/>
            <a:ext cx="217688" cy="2990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38" idx="2"/>
          </p:cNvCxnSpPr>
          <p:nvPr/>
        </p:nvCxnSpPr>
        <p:spPr>
          <a:xfrm rot="5400000">
            <a:off x="194630" y="3584788"/>
            <a:ext cx="789106" cy="731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/>
          <p:nvPr/>
        </p:nvCxnSpPr>
        <p:spPr>
          <a:xfrm rot="16200000" flipH="1">
            <a:off x="-35722" y="4604246"/>
            <a:ext cx="2252224" cy="1733988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6895643" y="6002590"/>
                <a:ext cx="2007655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43" y="6002590"/>
                <a:ext cx="2007655" cy="39650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Соединительная линия уступом 17"/>
          <p:cNvCxnSpPr>
            <a:stCxn id="81" idx="3"/>
            <a:endCxn id="53" idx="0"/>
          </p:cNvCxnSpPr>
          <p:nvPr/>
        </p:nvCxnSpPr>
        <p:spPr>
          <a:xfrm flipH="1">
            <a:off x="7899471" y="993129"/>
            <a:ext cx="919739" cy="5009461"/>
          </a:xfrm>
          <a:prstGeom prst="bentConnector4">
            <a:avLst>
              <a:gd name="adj1" fmla="val -24855"/>
              <a:gd name="adj2" fmla="val 93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662596" y="736139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Соединительная линия уступом 20"/>
          <p:cNvCxnSpPr>
            <a:stCxn id="53" idx="2"/>
            <a:endCxn id="41" idx="3"/>
          </p:cNvCxnSpPr>
          <p:nvPr/>
        </p:nvCxnSpPr>
        <p:spPr>
          <a:xfrm rot="5400000">
            <a:off x="6834194" y="5532075"/>
            <a:ext cx="198254" cy="1932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Ромб 119"/>
              <p:cNvSpPr/>
              <p:nvPr/>
            </p:nvSpPr>
            <p:spPr>
              <a:xfrm>
                <a:off x="5507789" y="1726412"/>
                <a:ext cx="3184125" cy="84613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𝑚𝑚𝑣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𝑚𝑚𝑣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Ромб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1726412"/>
                <a:ext cx="3184125" cy="846139"/>
              </a:xfrm>
              <a:prstGeom prst="diamond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Ромб 120"/>
              <p:cNvSpPr/>
              <p:nvPr/>
            </p:nvSpPr>
            <p:spPr>
              <a:xfrm>
                <a:off x="5462845" y="3175499"/>
                <a:ext cx="2921239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𝑚𝑚𝑣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Ромб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845" y="3175499"/>
                <a:ext cx="2921239" cy="595717"/>
              </a:xfrm>
              <a:prstGeom prst="diamond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Прямоугольник 126"/>
              <p:cNvSpPr/>
              <p:nvPr/>
            </p:nvSpPr>
            <p:spPr>
              <a:xfrm>
                <a:off x="6492089" y="4152476"/>
                <a:ext cx="862749" cy="33257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Прямоугольник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89" y="4152476"/>
                <a:ext cx="862749" cy="33257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Соединительная линия уступом 108"/>
          <p:cNvCxnSpPr>
            <a:stCxn id="120" idx="1"/>
            <a:endCxn id="121" idx="0"/>
          </p:cNvCxnSpPr>
          <p:nvPr/>
        </p:nvCxnSpPr>
        <p:spPr>
          <a:xfrm rot="10800000" flipH="1" flipV="1">
            <a:off x="5507789" y="2149481"/>
            <a:ext cx="1415676" cy="1026017"/>
          </a:xfrm>
          <a:prstGeom prst="bentConnector4">
            <a:avLst>
              <a:gd name="adj1" fmla="val -16148"/>
              <a:gd name="adj2" fmla="val 70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81" idx="2"/>
            <a:endCxn id="120" idx="0"/>
          </p:cNvCxnSpPr>
          <p:nvPr/>
        </p:nvCxnSpPr>
        <p:spPr>
          <a:xfrm flipH="1">
            <a:off x="7099852" y="1336104"/>
            <a:ext cx="1" cy="39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246191" y="186276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22643" y="335935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9" name="Прямая со стрелкой 138"/>
          <p:cNvCxnSpPr>
            <a:stCxn id="127" idx="1"/>
            <a:endCxn id="89" idx="3"/>
          </p:cNvCxnSpPr>
          <p:nvPr/>
        </p:nvCxnSpPr>
        <p:spPr>
          <a:xfrm flipH="1">
            <a:off x="6038016" y="4318762"/>
            <a:ext cx="45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121" idx="1"/>
            <a:endCxn id="89" idx="0"/>
          </p:cNvCxnSpPr>
          <p:nvPr/>
        </p:nvCxnSpPr>
        <p:spPr>
          <a:xfrm rot="10800000" flipH="1" flipV="1">
            <a:off x="5462844" y="3473358"/>
            <a:ext cx="143797" cy="679118"/>
          </a:xfrm>
          <a:prstGeom prst="bentConnector4">
            <a:avLst>
              <a:gd name="adj1" fmla="val -158974"/>
              <a:gd name="adj2" fmla="val 71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160949" y="3241303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6" name="Прямая со стрелкой 145"/>
          <p:cNvCxnSpPr>
            <a:stCxn id="121" idx="2"/>
            <a:endCxn id="127" idx="0"/>
          </p:cNvCxnSpPr>
          <p:nvPr/>
        </p:nvCxnSpPr>
        <p:spPr>
          <a:xfrm flipH="1">
            <a:off x="6923464" y="3771216"/>
            <a:ext cx="1" cy="38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42608" y="380781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6" name="Соединительная линия уступом 155"/>
          <p:cNvCxnSpPr>
            <a:stCxn id="120" idx="3"/>
          </p:cNvCxnSpPr>
          <p:nvPr/>
        </p:nvCxnSpPr>
        <p:spPr>
          <a:xfrm flipH="1">
            <a:off x="5534742" y="2149482"/>
            <a:ext cx="3157172" cy="2935702"/>
          </a:xfrm>
          <a:prstGeom prst="bentConnector3">
            <a:avLst>
              <a:gd name="adj1" fmla="val -7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569985" y="1882488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9" name="Соединительная линия уступом 158"/>
          <p:cNvCxnSpPr>
            <a:endCxn id="50" idx="3"/>
          </p:cNvCxnSpPr>
          <p:nvPr/>
        </p:nvCxnSpPr>
        <p:spPr>
          <a:xfrm rot="10800000">
            <a:off x="3131804" y="4493852"/>
            <a:ext cx="2402937" cy="591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бифазный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Т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c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перегибом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6" y="1124744"/>
            <a:ext cx="8412984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пика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7354" y="643661"/>
                <a:ext cx="2933759" cy="3584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Определение окна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поиска волны 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4" y="643661"/>
                <a:ext cx="2933759" cy="3584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/>
          <p:cNvSpPr/>
          <p:nvPr/>
        </p:nvSpPr>
        <p:spPr>
          <a:xfrm>
            <a:off x="3191113" y="2629613"/>
            <a:ext cx="1182030" cy="50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не обнаружена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Прямая со стрелкой 7"/>
          <p:cNvCxnSpPr>
            <a:stCxn id="11" idx="2"/>
            <a:endCxn id="44" idx="0"/>
          </p:cNvCxnSpPr>
          <p:nvPr/>
        </p:nvCxnSpPr>
        <p:spPr>
          <a:xfrm flipH="1">
            <a:off x="1724233" y="1002074"/>
            <a:ext cx="1" cy="2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589606" y="1284543"/>
                <a:ext cx="2269253" cy="5027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пересечений нуля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 окне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06" y="1284543"/>
                <a:ext cx="2269253" cy="502742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Ромб 49"/>
              <p:cNvSpPr/>
              <p:nvPr/>
            </p:nvSpPr>
            <p:spPr>
              <a:xfrm>
                <a:off x="515553" y="2068398"/>
                <a:ext cx="2424078" cy="415813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Ромб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53" y="2068398"/>
                <a:ext cx="2424078" cy="415813"/>
              </a:xfrm>
              <a:prstGeom prst="diamond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Соединительная линия уступом 23"/>
          <p:cNvCxnSpPr>
            <a:stCxn id="50" idx="3"/>
            <a:endCxn id="37" idx="0"/>
          </p:cNvCxnSpPr>
          <p:nvPr/>
        </p:nvCxnSpPr>
        <p:spPr>
          <a:xfrm>
            <a:off x="2939631" y="2276305"/>
            <a:ext cx="842497" cy="353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75110" y="197829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Прямая со стрелкой 26"/>
          <p:cNvCxnSpPr>
            <a:stCxn id="44" idx="2"/>
            <a:endCxn id="50" idx="0"/>
          </p:cNvCxnSpPr>
          <p:nvPr/>
        </p:nvCxnSpPr>
        <p:spPr>
          <a:xfrm>
            <a:off x="1724233" y="1787285"/>
            <a:ext cx="3359" cy="2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0" idx="2"/>
            <a:endCxn id="146" idx="0"/>
          </p:cNvCxnSpPr>
          <p:nvPr/>
        </p:nvCxnSpPr>
        <p:spPr>
          <a:xfrm flipH="1">
            <a:off x="1724232" y="2484211"/>
            <a:ext cx="3360" cy="4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11137" y="2491114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Прямоугольник 139"/>
              <p:cNvSpPr/>
              <p:nvPr/>
            </p:nvSpPr>
            <p:spPr>
              <a:xfrm>
                <a:off x="5248622" y="5761095"/>
                <a:ext cx="1018048" cy="3965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40" name="Прямоугольник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22" y="5761095"/>
                <a:ext cx="1018048" cy="3965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Прямоугольник 145"/>
              <p:cNvSpPr/>
              <p:nvPr/>
            </p:nvSpPr>
            <p:spPr>
              <a:xfrm>
                <a:off x="1017555" y="2908646"/>
                <a:ext cx="1413354" cy="6890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Прямоугольник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55" y="2908646"/>
                <a:ext cx="1413354" cy="6890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Ромб 155"/>
              <p:cNvSpPr/>
              <p:nvPr/>
            </p:nvSpPr>
            <p:spPr>
              <a:xfrm>
                <a:off x="742769" y="3876467"/>
                <a:ext cx="1962926" cy="487004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Ромб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69" y="3876467"/>
                <a:ext cx="1962926" cy="487004"/>
              </a:xfrm>
              <a:prstGeom prst="diamond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Прямая со стрелкой 159"/>
          <p:cNvCxnSpPr>
            <a:stCxn id="146" idx="2"/>
            <a:endCxn id="156" idx="0"/>
          </p:cNvCxnSpPr>
          <p:nvPr/>
        </p:nvCxnSpPr>
        <p:spPr>
          <a:xfrm>
            <a:off x="1724232" y="3597743"/>
            <a:ext cx="0" cy="27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Ромб 161"/>
              <p:cNvSpPr/>
              <p:nvPr/>
            </p:nvSpPr>
            <p:spPr>
              <a:xfrm>
                <a:off x="380529" y="4642125"/>
                <a:ext cx="2687405" cy="664851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Ромб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29" y="4642125"/>
                <a:ext cx="2687405" cy="664851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Прямоугольник 162"/>
              <p:cNvSpPr/>
              <p:nvPr/>
            </p:nvSpPr>
            <p:spPr>
              <a:xfrm>
                <a:off x="2187430" y="5716073"/>
                <a:ext cx="2219001" cy="48818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163" name="Прямоугольник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30" y="5716073"/>
                <a:ext cx="2219001" cy="4881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Прямоугольник 163"/>
              <p:cNvSpPr/>
              <p:nvPr/>
            </p:nvSpPr>
            <p:spPr>
              <a:xfrm>
                <a:off x="589606" y="5787075"/>
                <a:ext cx="799993" cy="3445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4" name="Прямоугольник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06" y="5787075"/>
                <a:ext cx="799993" cy="34454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Соединительная линия уступом 164"/>
          <p:cNvCxnSpPr>
            <a:stCxn id="162" idx="2"/>
            <a:endCxn id="164" idx="0"/>
          </p:cNvCxnSpPr>
          <p:nvPr/>
        </p:nvCxnSpPr>
        <p:spPr>
          <a:xfrm rot="5400000">
            <a:off x="1116869" y="5179711"/>
            <a:ext cx="480099" cy="734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69"/>
          <p:cNvCxnSpPr>
            <a:stCxn id="162" idx="3"/>
            <a:endCxn id="163" idx="0"/>
          </p:cNvCxnSpPr>
          <p:nvPr/>
        </p:nvCxnSpPr>
        <p:spPr>
          <a:xfrm>
            <a:off x="3067934" y="4974551"/>
            <a:ext cx="228997" cy="741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63" idx="1"/>
            <a:endCxn id="164" idx="3"/>
          </p:cNvCxnSpPr>
          <p:nvPr/>
        </p:nvCxnSpPr>
        <p:spPr>
          <a:xfrm flipH="1" flipV="1">
            <a:off x="1389599" y="5959350"/>
            <a:ext cx="797831" cy="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64" idx="1"/>
            <a:endCxn id="156" idx="1"/>
          </p:cNvCxnSpPr>
          <p:nvPr/>
        </p:nvCxnSpPr>
        <p:spPr>
          <a:xfrm rot="10800000" flipH="1">
            <a:off x="589605" y="4119970"/>
            <a:ext cx="153163" cy="1839381"/>
          </a:xfrm>
          <a:prstGeom prst="bentConnector3">
            <a:avLst>
              <a:gd name="adj1" fmla="val -33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182"/>
          <p:cNvCxnSpPr>
            <a:stCxn id="156" idx="2"/>
            <a:endCxn id="162" idx="0"/>
          </p:cNvCxnSpPr>
          <p:nvPr/>
        </p:nvCxnSpPr>
        <p:spPr>
          <a:xfrm>
            <a:off x="1724232" y="4363471"/>
            <a:ext cx="0" cy="27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56" idx="3"/>
            <a:endCxn id="140" idx="0"/>
          </p:cNvCxnSpPr>
          <p:nvPr/>
        </p:nvCxnSpPr>
        <p:spPr>
          <a:xfrm>
            <a:off x="2705695" y="4119969"/>
            <a:ext cx="3051951" cy="1641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2265" y="472578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733168" y="434701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48371" y="3871207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07110" y="5288867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31" y="123627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Открытые существующие решения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9046004" cy="482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67" y="4553833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ECGPUWAVE </a:t>
            </a:r>
            <a:r>
              <a:rPr lang="ru-RU" sz="1600" dirty="0" smtClean="0">
                <a:latin typeface="Cambria" panose="02040503050406030204" pitchFamily="18" charset="0"/>
              </a:rPr>
              <a:t>основана на алгоритме Пана-Томпкинса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ru-RU" sz="1600" dirty="0" smtClean="0">
                <a:latin typeface="Cambria" panose="02040503050406030204" pitchFamily="18" charset="0"/>
              </a:rPr>
              <a:t>и похожих пороговых алгоритмов, результат работы которых сильно зависит от заданного порогового значения.</a:t>
            </a:r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877272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>
              <a:latin typeface="Cambria" panose="0204050305040603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093296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ru-RU" sz="1000" dirty="0" err="1" smtClean="0">
                <a:latin typeface="Cambria" panose="02040503050406030204" pitchFamily="18" charset="0"/>
              </a:rPr>
              <a:t>Pan</a:t>
            </a:r>
            <a:r>
              <a:rPr lang="ru-RU" sz="1000" dirty="0" smtClean="0">
                <a:latin typeface="Cambria" panose="02040503050406030204" pitchFamily="18" charset="0"/>
              </a:rPr>
              <a:t> </a:t>
            </a:r>
            <a:r>
              <a:rPr lang="ru-RU" sz="1000" dirty="0">
                <a:latin typeface="Cambria" panose="02040503050406030204" pitchFamily="18" charset="0"/>
              </a:rPr>
              <a:t>J </a:t>
            </a:r>
            <a:r>
              <a:rPr lang="ru-RU" sz="1000" dirty="0" err="1">
                <a:latin typeface="Cambria" panose="02040503050406030204" pitchFamily="18" charset="0"/>
              </a:rPr>
              <a:t>and</a:t>
            </a:r>
            <a:r>
              <a:rPr lang="ru-RU" sz="1000" dirty="0">
                <a:latin typeface="Cambria" panose="02040503050406030204" pitchFamily="18" charset="0"/>
              </a:rPr>
              <a:t> </a:t>
            </a:r>
            <a:r>
              <a:rPr lang="ru-RU" sz="1000" dirty="0" err="1">
                <a:latin typeface="Cambria" panose="02040503050406030204" pitchFamily="18" charset="0"/>
              </a:rPr>
              <a:t>Tompkins</a:t>
            </a:r>
            <a:r>
              <a:rPr lang="ru-RU" sz="1000" dirty="0">
                <a:latin typeface="Cambria" panose="02040503050406030204" pitchFamily="18" charset="0"/>
              </a:rPr>
              <a:t> WJ. A </a:t>
            </a:r>
            <a:r>
              <a:rPr lang="ru-RU" sz="1000" dirty="0" err="1">
                <a:latin typeface="Cambria" panose="02040503050406030204" pitchFamily="18" charset="0"/>
              </a:rPr>
              <a:t>Real-Time</a:t>
            </a:r>
            <a:r>
              <a:rPr lang="ru-RU" sz="1000" dirty="0">
                <a:latin typeface="Cambria" panose="02040503050406030204" pitchFamily="18" charset="0"/>
              </a:rPr>
              <a:t> QRS </a:t>
            </a:r>
            <a:r>
              <a:rPr lang="ru-RU" sz="1000" dirty="0" err="1">
                <a:latin typeface="Cambria" panose="02040503050406030204" pitchFamily="18" charset="0"/>
              </a:rPr>
              <a:t>Detection</a:t>
            </a:r>
            <a:r>
              <a:rPr lang="ru-RU" sz="1000" dirty="0">
                <a:latin typeface="Cambria" panose="02040503050406030204" pitchFamily="18" charset="0"/>
              </a:rPr>
              <a:t> </a:t>
            </a:r>
            <a:r>
              <a:rPr lang="ru-RU" sz="1000" dirty="0" err="1">
                <a:latin typeface="Cambria" panose="02040503050406030204" pitchFamily="18" charset="0"/>
              </a:rPr>
              <a:t>Algorithm</a:t>
            </a:r>
            <a:r>
              <a:rPr lang="ru-RU" sz="1000" dirty="0">
                <a:latin typeface="Cambria" panose="02040503050406030204" pitchFamily="18" charset="0"/>
              </a:rPr>
              <a:t>. IEEE </a:t>
            </a:r>
            <a:r>
              <a:rPr lang="ru-RU" sz="1000" dirty="0" err="1">
                <a:latin typeface="Cambria" panose="02040503050406030204" pitchFamily="18" charset="0"/>
              </a:rPr>
              <a:t>Transactions</a:t>
            </a:r>
            <a:r>
              <a:rPr lang="ru-RU" sz="1000" dirty="0">
                <a:latin typeface="Cambria" panose="02040503050406030204" pitchFamily="18" charset="0"/>
              </a:rPr>
              <a:t> </a:t>
            </a:r>
            <a:r>
              <a:rPr lang="ru-RU" sz="1000" dirty="0" err="1">
                <a:latin typeface="Cambria" panose="02040503050406030204" pitchFamily="18" charset="0"/>
              </a:rPr>
              <a:t>on</a:t>
            </a:r>
            <a:r>
              <a:rPr lang="ru-RU" sz="1000" dirty="0">
                <a:latin typeface="Cambria" panose="02040503050406030204" pitchFamily="18" charset="0"/>
              </a:rPr>
              <a:t> </a:t>
            </a:r>
            <a:r>
              <a:rPr lang="ru-RU" sz="1000" dirty="0" err="1">
                <a:latin typeface="Cambria" panose="02040503050406030204" pitchFamily="18" charset="0"/>
              </a:rPr>
              <a:t>Biomedical</a:t>
            </a:r>
            <a:r>
              <a:rPr lang="ru-RU" sz="1000" dirty="0">
                <a:latin typeface="Cambria" panose="02040503050406030204" pitchFamily="18" charset="0"/>
              </a:rPr>
              <a:t> </a:t>
            </a:r>
            <a:r>
              <a:rPr lang="ru-RU" sz="1000" dirty="0" err="1">
                <a:latin typeface="Cambria" panose="02040503050406030204" pitchFamily="18" charset="0"/>
              </a:rPr>
              <a:t>Engineering</a:t>
            </a:r>
            <a:r>
              <a:rPr lang="ru-RU" sz="1000" dirty="0">
                <a:latin typeface="Cambria" panose="02040503050406030204" pitchFamily="18" charset="0"/>
              </a:rPr>
              <a:t> 32(3):230-236, 1985</a:t>
            </a:r>
            <a:r>
              <a:rPr lang="ru-RU" sz="1000" dirty="0" smtClean="0">
                <a:latin typeface="Cambria" panose="02040503050406030204" pitchFamily="18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Cambria" panose="02040503050406030204" pitchFamily="18" charset="0"/>
              </a:rPr>
              <a:t>Laguna P. New Electrocardiographic Signal Processing Techniques: Application to Long-term Records. Ph. D. dissertation, Science Faculty, University of Zaragoza, 1990.</a:t>
            </a:r>
            <a:endParaRPr lang="ru-RU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пика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2692" y="740312"/>
                <a:ext cx="1800200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" y="740312"/>
                <a:ext cx="1800200" cy="40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468789" y="2172353"/>
                <a:ext cx="2168006" cy="44191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89" y="2172353"/>
                <a:ext cx="2168006" cy="441912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632699" y="212249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43171" y="2652522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1051653" y="1442248"/>
                <a:ext cx="1002278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53" y="1442248"/>
                <a:ext cx="1002278" cy="4090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>
            <a:stCxn id="11" idx="2"/>
            <a:endCxn id="46" idx="0"/>
          </p:cNvCxnSpPr>
          <p:nvPr/>
        </p:nvCxnSpPr>
        <p:spPr>
          <a:xfrm>
            <a:off x="1552792" y="1149387"/>
            <a:ext cx="0" cy="29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46" idx="2"/>
            <a:endCxn id="14" idx="0"/>
          </p:cNvCxnSpPr>
          <p:nvPr/>
        </p:nvCxnSpPr>
        <p:spPr>
          <a:xfrm>
            <a:off x="1552792" y="1851323"/>
            <a:ext cx="0" cy="32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Ромб 50"/>
              <p:cNvSpPr/>
              <p:nvPr/>
            </p:nvSpPr>
            <p:spPr>
              <a:xfrm>
                <a:off x="5205536" y="785167"/>
                <a:ext cx="275542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Ромб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36" y="785167"/>
                <a:ext cx="2755420" cy="695659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Ромб 58"/>
              <p:cNvSpPr/>
              <p:nvPr/>
            </p:nvSpPr>
            <p:spPr>
              <a:xfrm>
                <a:off x="5205536" y="1776462"/>
                <a:ext cx="275542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Ромб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36" y="1776462"/>
                <a:ext cx="2755420" cy="695659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1951753" y="3432693"/>
                <a:ext cx="1002278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53" y="3432693"/>
                <a:ext cx="1002278" cy="4090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Ромб 83"/>
              <p:cNvSpPr/>
              <p:nvPr/>
            </p:nvSpPr>
            <p:spPr>
              <a:xfrm>
                <a:off x="4783046" y="2764112"/>
                <a:ext cx="360040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Ромб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46" y="2764112"/>
                <a:ext cx="3600400" cy="695659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Ромб 87"/>
              <p:cNvSpPr/>
              <p:nvPr/>
            </p:nvSpPr>
            <p:spPr>
              <a:xfrm>
                <a:off x="4783046" y="3773433"/>
                <a:ext cx="3600400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Ромб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46" y="3773433"/>
                <a:ext cx="3600400" cy="695659"/>
              </a:xfrm>
              <a:prstGeom prst="diamond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Ромб 88"/>
              <p:cNvSpPr/>
              <p:nvPr/>
            </p:nvSpPr>
            <p:spPr>
              <a:xfrm>
                <a:off x="4531018" y="4762879"/>
                <a:ext cx="4104456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Ромб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18" y="4762879"/>
                <a:ext cx="4104456" cy="695659"/>
              </a:xfrm>
              <a:prstGeom prst="diamond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Ромб 89"/>
              <p:cNvSpPr/>
              <p:nvPr/>
            </p:nvSpPr>
            <p:spPr>
              <a:xfrm>
                <a:off x="4531018" y="5752325"/>
                <a:ext cx="4104456" cy="695659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𝑚𝑚𝑖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Ромб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18" y="5752325"/>
                <a:ext cx="4104456" cy="695659"/>
              </a:xfrm>
              <a:prstGeom prst="diamond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Прямоугольник 90"/>
              <p:cNvSpPr/>
              <p:nvPr/>
            </p:nvSpPr>
            <p:spPr>
              <a:xfrm>
                <a:off x="511521" y="5589091"/>
                <a:ext cx="1251370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Прямоугольник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1" y="5589091"/>
                <a:ext cx="1251370" cy="4090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Прямоугольник 91"/>
              <p:cNvSpPr/>
              <p:nvPr/>
            </p:nvSpPr>
            <p:spPr>
              <a:xfrm>
                <a:off x="501213" y="4713725"/>
                <a:ext cx="1251370" cy="4090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Прямоугольник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13" y="4713725"/>
                <a:ext cx="1251370" cy="4090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Соединительная линия уступом 55"/>
          <p:cNvCxnSpPr>
            <a:stCxn id="14" idx="2"/>
            <a:endCxn id="60" idx="0"/>
          </p:cNvCxnSpPr>
          <p:nvPr/>
        </p:nvCxnSpPr>
        <p:spPr>
          <a:xfrm rot="16200000" flipH="1">
            <a:off x="1593628" y="2573429"/>
            <a:ext cx="818428" cy="90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14" idx="3"/>
            <a:endCxn id="51" idx="0"/>
          </p:cNvCxnSpPr>
          <p:nvPr/>
        </p:nvCxnSpPr>
        <p:spPr>
          <a:xfrm flipV="1">
            <a:off x="2636795" y="785167"/>
            <a:ext cx="3946451" cy="1608142"/>
          </a:xfrm>
          <a:prstGeom prst="bentConnector4">
            <a:avLst>
              <a:gd name="adj1" fmla="val 18643"/>
              <a:gd name="adj2" fmla="val 111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1" idx="1"/>
            <a:endCxn id="60" idx="3"/>
          </p:cNvCxnSpPr>
          <p:nvPr/>
        </p:nvCxnSpPr>
        <p:spPr>
          <a:xfrm rot="10800000" flipV="1">
            <a:off x="2954032" y="1132997"/>
            <a:ext cx="2251505" cy="2504234"/>
          </a:xfrm>
          <a:prstGeom prst="bentConnector3">
            <a:avLst>
              <a:gd name="adj1" fmla="val 6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1" idx="2"/>
            <a:endCxn id="59" idx="0"/>
          </p:cNvCxnSpPr>
          <p:nvPr/>
        </p:nvCxnSpPr>
        <p:spPr>
          <a:xfrm>
            <a:off x="6583246" y="1480826"/>
            <a:ext cx="0" cy="29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59" idx="1"/>
            <a:endCxn id="60" idx="3"/>
          </p:cNvCxnSpPr>
          <p:nvPr/>
        </p:nvCxnSpPr>
        <p:spPr>
          <a:xfrm rot="10800000" flipV="1">
            <a:off x="2954032" y="2124291"/>
            <a:ext cx="2251505" cy="1512939"/>
          </a:xfrm>
          <a:prstGeom prst="bentConnector3">
            <a:avLst>
              <a:gd name="adj1" fmla="val 6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9" idx="2"/>
            <a:endCxn id="84" idx="0"/>
          </p:cNvCxnSpPr>
          <p:nvPr/>
        </p:nvCxnSpPr>
        <p:spPr>
          <a:xfrm>
            <a:off x="6583246" y="2472121"/>
            <a:ext cx="0" cy="2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84" idx="1"/>
            <a:endCxn id="60" idx="3"/>
          </p:cNvCxnSpPr>
          <p:nvPr/>
        </p:nvCxnSpPr>
        <p:spPr>
          <a:xfrm rot="10800000" flipV="1">
            <a:off x="2954032" y="3111941"/>
            <a:ext cx="1829015" cy="525289"/>
          </a:xfrm>
          <a:prstGeom prst="bentConnector3">
            <a:avLst>
              <a:gd name="adj1" fmla="val 51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4" idx="2"/>
            <a:endCxn id="88" idx="0"/>
          </p:cNvCxnSpPr>
          <p:nvPr/>
        </p:nvCxnSpPr>
        <p:spPr>
          <a:xfrm>
            <a:off x="6583246" y="3459771"/>
            <a:ext cx="0" cy="3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88" idx="1"/>
            <a:endCxn id="60" idx="3"/>
          </p:cNvCxnSpPr>
          <p:nvPr/>
        </p:nvCxnSpPr>
        <p:spPr>
          <a:xfrm rot="10800000">
            <a:off x="2954032" y="3637231"/>
            <a:ext cx="1829015" cy="484032"/>
          </a:xfrm>
          <a:prstGeom prst="bentConnector3">
            <a:avLst>
              <a:gd name="adj1" fmla="val 50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8" idx="2"/>
            <a:endCxn id="89" idx="0"/>
          </p:cNvCxnSpPr>
          <p:nvPr/>
        </p:nvCxnSpPr>
        <p:spPr>
          <a:xfrm>
            <a:off x="6583246" y="4469092"/>
            <a:ext cx="0" cy="2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9" idx="2"/>
            <a:endCxn id="90" idx="0"/>
          </p:cNvCxnSpPr>
          <p:nvPr/>
        </p:nvCxnSpPr>
        <p:spPr>
          <a:xfrm>
            <a:off x="6583246" y="5458538"/>
            <a:ext cx="0" cy="2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89" idx="1"/>
            <a:endCxn id="60" idx="3"/>
          </p:cNvCxnSpPr>
          <p:nvPr/>
        </p:nvCxnSpPr>
        <p:spPr>
          <a:xfrm rot="10800000">
            <a:off x="2954032" y="3637231"/>
            <a:ext cx="1576987" cy="1473478"/>
          </a:xfrm>
          <a:prstGeom prst="bentConnector3">
            <a:avLst>
              <a:gd name="adj1" fmla="val 43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90" idx="1"/>
            <a:endCxn id="60" idx="3"/>
          </p:cNvCxnSpPr>
          <p:nvPr/>
        </p:nvCxnSpPr>
        <p:spPr>
          <a:xfrm rot="10800000">
            <a:off x="2954032" y="3637231"/>
            <a:ext cx="1576987" cy="2462924"/>
          </a:xfrm>
          <a:prstGeom prst="bentConnector3">
            <a:avLst>
              <a:gd name="adj1" fmla="val 43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90" idx="2"/>
            <a:endCxn id="91" idx="2"/>
          </p:cNvCxnSpPr>
          <p:nvPr/>
        </p:nvCxnSpPr>
        <p:spPr>
          <a:xfrm rot="5400000" flipH="1">
            <a:off x="3635317" y="3500055"/>
            <a:ext cx="449818" cy="5446040"/>
          </a:xfrm>
          <a:prstGeom prst="bentConnector3">
            <a:avLst>
              <a:gd name="adj1" fmla="val -50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1" idx="0"/>
            <a:endCxn id="92" idx="2"/>
          </p:cNvCxnSpPr>
          <p:nvPr/>
        </p:nvCxnSpPr>
        <p:spPr>
          <a:xfrm flipH="1" flipV="1">
            <a:off x="1126898" y="5122800"/>
            <a:ext cx="10308" cy="4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92" idx="0"/>
            <a:endCxn id="14" idx="1"/>
          </p:cNvCxnSpPr>
          <p:nvPr/>
        </p:nvCxnSpPr>
        <p:spPr>
          <a:xfrm rot="16200000" flipV="1">
            <a:off x="-362364" y="3224462"/>
            <a:ext cx="2320416" cy="658109"/>
          </a:xfrm>
          <a:prstGeom prst="bentConnector4">
            <a:avLst>
              <a:gd name="adj1" fmla="val 45239"/>
              <a:gd name="adj2" fmla="val 134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645818" y="1467924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645818" y="2490452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645818" y="3496434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642311" y="4505755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642311" y="549449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2311" y="6458679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55419" y="900769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755419" y="1867497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317286" y="2831386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05434" y="3815994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079784" y="4779762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070407" y="5769207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Проверка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бифазности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655673" y="712271"/>
                <a:ext cx="1759068" cy="528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3" y="712271"/>
                <a:ext cx="1759068" cy="5284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11" idx="2"/>
            <a:endCxn id="62" idx="0"/>
          </p:cNvCxnSpPr>
          <p:nvPr/>
        </p:nvCxnSpPr>
        <p:spPr>
          <a:xfrm flipH="1">
            <a:off x="2535205" y="1240719"/>
            <a:ext cx="2" cy="27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796059" y="1162323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не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Ромб 61"/>
              <p:cNvSpPr/>
              <p:nvPr/>
            </p:nvSpPr>
            <p:spPr>
              <a:xfrm>
                <a:off x="1317173" y="1512163"/>
                <a:ext cx="2436063" cy="59250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Ромб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3" y="1512163"/>
                <a:ext cx="2436063" cy="592502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1563096" y="2385441"/>
                <a:ext cx="1944216" cy="3762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ru-RU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96" y="2385441"/>
                <a:ext cx="1944216" cy="376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Соединительная линия уступом 25"/>
          <p:cNvCxnSpPr>
            <a:stCxn id="62" idx="3"/>
            <a:endCxn id="61" idx="1"/>
          </p:cNvCxnSpPr>
          <p:nvPr/>
        </p:nvCxnSpPr>
        <p:spPr>
          <a:xfrm flipV="1">
            <a:off x="3753236" y="1426547"/>
            <a:ext cx="2042823" cy="381867"/>
          </a:xfrm>
          <a:prstGeom prst="bentConnector3">
            <a:avLst>
              <a:gd name="adj1" fmla="val 75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2" idx="2"/>
            <a:endCxn id="64" idx="0"/>
          </p:cNvCxnSpPr>
          <p:nvPr/>
        </p:nvCxnSpPr>
        <p:spPr>
          <a:xfrm flipH="1">
            <a:off x="2535204" y="2104665"/>
            <a:ext cx="1" cy="28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33111" y="151287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62515" y="2061834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Прямая со стрелкой 30"/>
          <p:cNvCxnSpPr>
            <a:stCxn id="64" idx="2"/>
            <a:endCxn id="86" idx="0"/>
          </p:cNvCxnSpPr>
          <p:nvPr/>
        </p:nvCxnSpPr>
        <p:spPr>
          <a:xfrm>
            <a:off x="2535204" y="2761668"/>
            <a:ext cx="0" cy="28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Ромб 85"/>
              <p:cNvSpPr/>
              <p:nvPr/>
            </p:nvSpPr>
            <p:spPr>
              <a:xfrm>
                <a:off x="266952" y="3044037"/>
                <a:ext cx="4536504" cy="90221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Ромб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2" y="3044037"/>
                <a:ext cx="4536504" cy="902216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/>
          <p:cNvSpPr/>
          <p:nvPr/>
        </p:nvSpPr>
        <p:spPr>
          <a:xfrm>
            <a:off x="5796059" y="5373216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Соединительная линия уступом 27"/>
          <p:cNvCxnSpPr>
            <a:stCxn id="86" idx="3"/>
            <a:endCxn id="61" idx="1"/>
          </p:cNvCxnSpPr>
          <p:nvPr/>
        </p:nvCxnSpPr>
        <p:spPr>
          <a:xfrm flipV="1">
            <a:off x="4803456" y="1426547"/>
            <a:ext cx="992603" cy="2068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95736" y="395162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1472" y="3218146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Ромб 51"/>
              <p:cNvSpPr/>
              <p:nvPr/>
            </p:nvSpPr>
            <p:spPr>
              <a:xfrm>
                <a:off x="319946" y="4378031"/>
                <a:ext cx="4430515" cy="73339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Ромб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6" y="4378031"/>
                <a:ext cx="4430515" cy="733397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Соединительная линия уступом 32"/>
          <p:cNvCxnSpPr>
            <a:stCxn id="52" idx="3"/>
            <a:endCxn id="61" idx="1"/>
          </p:cNvCxnSpPr>
          <p:nvPr/>
        </p:nvCxnSpPr>
        <p:spPr>
          <a:xfrm flipV="1">
            <a:off x="4750461" y="1426547"/>
            <a:ext cx="1045598" cy="3318183"/>
          </a:xfrm>
          <a:prstGeom prst="bentConnector3">
            <a:avLst>
              <a:gd name="adj1" fmla="val 52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6" idx="2"/>
            <a:endCxn id="52" idx="0"/>
          </p:cNvCxnSpPr>
          <p:nvPr/>
        </p:nvCxnSpPr>
        <p:spPr>
          <a:xfrm>
            <a:off x="2535204" y="3946253"/>
            <a:ext cx="0" cy="43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3456" y="446773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stCxn id="52" idx="2"/>
            <a:endCxn id="93" idx="1"/>
          </p:cNvCxnSpPr>
          <p:nvPr/>
        </p:nvCxnSpPr>
        <p:spPr>
          <a:xfrm rot="16200000" flipH="1">
            <a:off x="3902625" y="3744006"/>
            <a:ext cx="526012" cy="3260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95736" y="518187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Проверка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бифазности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волны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655673" y="712271"/>
                <a:ext cx="1759068" cy="5284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3" y="712271"/>
                <a:ext cx="1759068" cy="5284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11" idx="2"/>
            <a:endCxn id="62" idx="0"/>
          </p:cNvCxnSpPr>
          <p:nvPr/>
        </p:nvCxnSpPr>
        <p:spPr>
          <a:xfrm flipH="1">
            <a:off x="2535205" y="1240719"/>
            <a:ext cx="2" cy="27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796059" y="1162323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не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Ромб 61"/>
              <p:cNvSpPr/>
              <p:nvPr/>
            </p:nvSpPr>
            <p:spPr>
              <a:xfrm>
                <a:off x="1317173" y="1512163"/>
                <a:ext cx="2436063" cy="592502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𝑝𝑒𝑎𝑘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ru-R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Ромб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3" y="1512163"/>
                <a:ext cx="2436063" cy="592502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1563096" y="2385441"/>
                <a:ext cx="1944216" cy="3762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ru-RU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96" y="2385441"/>
                <a:ext cx="1944216" cy="376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Соединительная линия уступом 25"/>
          <p:cNvCxnSpPr>
            <a:stCxn id="62" idx="3"/>
            <a:endCxn id="61" idx="1"/>
          </p:cNvCxnSpPr>
          <p:nvPr/>
        </p:nvCxnSpPr>
        <p:spPr>
          <a:xfrm flipV="1">
            <a:off x="3753236" y="1426547"/>
            <a:ext cx="2042823" cy="381867"/>
          </a:xfrm>
          <a:prstGeom prst="bentConnector3">
            <a:avLst>
              <a:gd name="adj1" fmla="val 75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2" idx="2"/>
            <a:endCxn id="64" idx="0"/>
          </p:cNvCxnSpPr>
          <p:nvPr/>
        </p:nvCxnSpPr>
        <p:spPr>
          <a:xfrm flipH="1">
            <a:off x="2535204" y="2104665"/>
            <a:ext cx="1" cy="28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33111" y="1512871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62515" y="2061834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Прямая со стрелкой 30"/>
          <p:cNvCxnSpPr>
            <a:stCxn id="64" idx="2"/>
            <a:endCxn id="86" idx="0"/>
          </p:cNvCxnSpPr>
          <p:nvPr/>
        </p:nvCxnSpPr>
        <p:spPr>
          <a:xfrm>
            <a:off x="2535204" y="2761668"/>
            <a:ext cx="0" cy="28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Ромб 85"/>
              <p:cNvSpPr/>
              <p:nvPr/>
            </p:nvSpPr>
            <p:spPr>
              <a:xfrm>
                <a:off x="266952" y="3044037"/>
                <a:ext cx="4536504" cy="902216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𝑧𝑐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𝑚𝑚𝑣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𝑧𝑐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ru-RU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Ромб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2" y="3044037"/>
                <a:ext cx="4536504" cy="902216"/>
              </a:xfrm>
              <a:prstGeom prst="diamond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/>
          <p:cNvSpPr/>
          <p:nvPr/>
        </p:nvSpPr>
        <p:spPr>
          <a:xfrm>
            <a:off x="5796059" y="5373216"/>
            <a:ext cx="1759068" cy="528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Волна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является </a:t>
            </a:r>
            <a:r>
              <a:rPr lang="ru-RU" sz="1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бифазной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Соединительная линия уступом 27"/>
          <p:cNvCxnSpPr>
            <a:stCxn id="86" idx="3"/>
            <a:endCxn id="61" idx="1"/>
          </p:cNvCxnSpPr>
          <p:nvPr/>
        </p:nvCxnSpPr>
        <p:spPr>
          <a:xfrm flipV="1">
            <a:off x="4803456" y="1426547"/>
            <a:ext cx="992603" cy="2068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95736" y="3951623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1472" y="3218146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Ромб 51"/>
              <p:cNvSpPr/>
              <p:nvPr/>
            </p:nvSpPr>
            <p:spPr>
              <a:xfrm>
                <a:off x="319946" y="4378031"/>
                <a:ext cx="4430515" cy="73339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</m:t>
                          </m:r>
                        </m:sub>
                      </m:sSub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Ромб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6" y="4378031"/>
                <a:ext cx="4430515" cy="733397"/>
              </a:xfrm>
              <a:prstGeom prst="diamond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Соединительная линия уступом 32"/>
          <p:cNvCxnSpPr>
            <a:stCxn id="52" idx="3"/>
            <a:endCxn id="61" idx="1"/>
          </p:cNvCxnSpPr>
          <p:nvPr/>
        </p:nvCxnSpPr>
        <p:spPr>
          <a:xfrm flipV="1">
            <a:off x="4750461" y="1426547"/>
            <a:ext cx="1045598" cy="3318183"/>
          </a:xfrm>
          <a:prstGeom prst="bentConnector3">
            <a:avLst>
              <a:gd name="adj1" fmla="val 52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6" idx="2"/>
            <a:endCxn id="52" idx="0"/>
          </p:cNvCxnSpPr>
          <p:nvPr/>
        </p:nvCxnSpPr>
        <p:spPr>
          <a:xfrm>
            <a:off x="2535204" y="3946253"/>
            <a:ext cx="0" cy="43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3456" y="446773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stCxn id="52" idx="2"/>
            <a:endCxn id="93" idx="1"/>
          </p:cNvCxnSpPr>
          <p:nvPr/>
        </p:nvCxnSpPr>
        <p:spPr>
          <a:xfrm rot="16200000" flipH="1">
            <a:off x="3902625" y="3744006"/>
            <a:ext cx="526012" cy="3260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95736" y="5181876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начала волны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11560" y="650154"/>
                <a:ext cx="2016224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50154"/>
                <a:ext cx="2016224" cy="3384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305245" y="3652697"/>
                <a:ext cx="2615850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45" y="3652697"/>
                <a:ext cx="2615850" cy="595717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017327" y="365269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59374" y="4306433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Прямая со стрелкой 4"/>
          <p:cNvCxnSpPr>
            <a:stCxn id="11" idx="2"/>
            <a:endCxn id="47" idx="0"/>
          </p:cNvCxnSpPr>
          <p:nvPr/>
        </p:nvCxnSpPr>
        <p:spPr>
          <a:xfrm flipH="1">
            <a:off x="1613171" y="988562"/>
            <a:ext cx="6501" cy="2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209015" y="1275068"/>
                <a:ext cx="2808312" cy="744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пересечение порога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слева от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𝑝𝑒𝑎𝑘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15" y="1275068"/>
                <a:ext cx="2808312" cy="744062"/>
              </a:xfrm>
              <a:prstGeom prst="rect">
                <a:avLst/>
              </a:prstGeom>
              <a:blipFill rotWithShape="0">
                <a:blip r:embed="rId5"/>
                <a:stretch>
                  <a:fillRect r="-4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391768" y="2298916"/>
                <a:ext cx="2442805" cy="3318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8" y="2298916"/>
                <a:ext cx="2442805" cy="3318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stCxn id="47" idx="2"/>
            <a:endCxn id="49" idx="0"/>
          </p:cNvCxnSpPr>
          <p:nvPr/>
        </p:nvCxnSpPr>
        <p:spPr>
          <a:xfrm>
            <a:off x="1613171" y="2019130"/>
            <a:ext cx="0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398269" y="2910552"/>
                <a:ext cx="2442805" cy="446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𝑀𝑀𝐿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𝑡𝑐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экстремумов слева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69" y="2910552"/>
                <a:ext cx="2442805" cy="446440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49" idx="2"/>
            <a:endCxn id="54" idx="0"/>
          </p:cNvCxnSpPr>
          <p:nvPr/>
        </p:nvCxnSpPr>
        <p:spPr>
          <a:xfrm>
            <a:off x="1613171" y="2630766"/>
            <a:ext cx="6501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5484309" y="655222"/>
                <a:ext cx="791232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09" y="655222"/>
                <a:ext cx="791232" cy="3384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Ромб 59"/>
              <p:cNvSpPr/>
              <p:nvPr/>
            </p:nvSpPr>
            <p:spPr>
              <a:xfrm>
                <a:off x="4572000" y="1310976"/>
                <a:ext cx="2615850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Ромб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10976"/>
                <a:ext cx="2615850" cy="595717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Ромб 60"/>
              <p:cNvSpPr/>
              <p:nvPr/>
            </p:nvSpPr>
            <p:spPr>
              <a:xfrm>
                <a:off x="5364088" y="2630766"/>
                <a:ext cx="3407938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Ромб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630766"/>
                <a:ext cx="3407938" cy="595717"/>
              </a:xfrm>
              <a:prstGeom prst="diamond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Соединительная линия уступом 22"/>
          <p:cNvCxnSpPr>
            <a:stCxn id="14" idx="3"/>
            <a:endCxn id="58" idx="1"/>
          </p:cNvCxnSpPr>
          <p:nvPr/>
        </p:nvCxnSpPr>
        <p:spPr>
          <a:xfrm flipV="1">
            <a:off x="2921095" y="824426"/>
            <a:ext cx="2563214" cy="3126130"/>
          </a:xfrm>
          <a:prstGeom prst="bentConnector3">
            <a:avLst>
              <a:gd name="adj1" fmla="val 3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520155" y="4821355"/>
                <a:ext cx="2186029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55" y="4821355"/>
                <a:ext cx="2186029" cy="3384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222617" y="5494781"/>
                <a:ext cx="781106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17" y="5494781"/>
                <a:ext cx="781106" cy="3384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14" idx="2"/>
            <a:endCxn id="64" idx="0"/>
          </p:cNvCxnSpPr>
          <p:nvPr/>
        </p:nvCxnSpPr>
        <p:spPr>
          <a:xfrm>
            <a:off x="1613170" y="4248414"/>
            <a:ext cx="0" cy="57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4" idx="2"/>
            <a:endCxn id="65" idx="0"/>
          </p:cNvCxnSpPr>
          <p:nvPr/>
        </p:nvCxnSpPr>
        <p:spPr>
          <a:xfrm>
            <a:off x="1613170" y="5159763"/>
            <a:ext cx="0" cy="33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8" idx="2"/>
            <a:endCxn id="60" idx="0"/>
          </p:cNvCxnSpPr>
          <p:nvPr/>
        </p:nvCxnSpPr>
        <p:spPr>
          <a:xfrm>
            <a:off x="5879925" y="993630"/>
            <a:ext cx="0" cy="31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60" idx="1"/>
            <a:endCxn id="64" idx="3"/>
          </p:cNvCxnSpPr>
          <p:nvPr/>
        </p:nvCxnSpPr>
        <p:spPr>
          <a:xfrm rot="10800000" flipV="1">
            <a:off x="2706184" y="1608835"/>
            <a:ext cx="1865816" cy="3381724"/>
          </a:xfrm>
          <a:prstGeom prst="bentConnector3">
            <a:avLst>
              <a:gd name="adj1" fmla="val 25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4" idx="2"/>
            <a:endCxn id="14" idx="0"/>
          </p:cNvCxnSpPr>
          <p:nvPr/>
        </p:nvCxnSpPr>
        <p:spPr>
          <a:xfrm flipH="1">
            <a:off x="1613170" y="3356992"/>
            <a:ext cx="6502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06322" y="137010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21763" y="1362213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Соединительная линия уступом 42"/>
          <p:cNvCxnSpPr>
            <a:stCxn id="60" idx="3"/>
            <a:endCxn id="61" idx="0"/>
          </p:cNvCxnSpPr>
          <p:nvPr/>
        </p:nvCxnSpPr>
        <p:spPr>
          <a:xfrm flipH="1">
            <a:off x="7068057" y="1608835"/>
            <a:ext cx="119793" cy="1021931"/>
          </a:xfrm>
          <a:prstGeom prst="bentConnector4">
            <a:avLst>
              <a:gd name="adj1" fmla="val -413463"/>
              <a:gd name="adj2" fmla="val 57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>
                <a:off x="6604203" y="3922392"/>
                <a:ext cx="942935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203" y="3922392"/>
                <a:ext cx="942935" cy="3384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/>
              <p:cNvSpPr/>
              <p:nvPr/>
            </p:nvSpPr>
            <p:spPr>
              <a:xfrm>
                <a:off x="4711508" y="3929696"/>
                <a:ext cx="791232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08" y="3929696"/>
                <a:ext cx="791232" cy="33840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/>
          <p:cNvCxnSpPr>
            <a:stCxn id="61" idx="2"/>
            <a:endCxn id="85" idx="0"/>
          </p:cNvCxnSpPr>
          <p:nvPr/>
        </p:nvCxnSpPr>
        <p:spPr>
          <a:xfrm>
            <a:off x="7068057" y="3226483"/>
            <a:ext cx="7614" cy="6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61" idx="1"/>
            <a:endCxn id="86" idx="0"/>
          </p:cNvCxnSpPr>
          <p:nvPr/>
        </p:nvCxnSpPr>
        <p:spPr>
          <a:xfrm rot="10800000" flipV="1">
            <a:off x="5107124" y="2928624"/>
            <a:ext cx="256964" cy="1001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85" idx="1"/>
            <a:endCxn id="86" idx="3"/>
          </p:cNvCxnSpPr>
          <p:nvPr/>
        </p:nvCxnSpPr>
        <p:spPr>
          <a:xfrm flipH="1">
            <a:off x="5502740" y="4091596"/>
            <a:ext cx="1101463" cy="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86" idx="1"/>
            <a:endCxn id="60" idx="2"/>
          </p:cNvCxnSpPr>
          <p:nvPr/>
        </p:nvCxnSpPr>
        <p:spPr>
          <a:xfrm rot="10800000" flipH="1">
            <a:off x="4711507" y="1906694"/>
            <a:ext cx="1168417" cy="2192207"/>
          </a:xfrm>
          <a:prstGeom prst="bentConnector4">
            <a:avLst>
              <a:gd name="adj1" fmla="val -19565"/>
              <a:gd name="adj2" fmla="val 75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75670" y="324084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07812" y="265946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Определение окончания волны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11560" y="650154"/>
                <a:ext cx="2016224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50154"/>
                <a:ext cx="2016224" cy="3384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Ромб 13"/>
              <p:cNvSpPr/>
              <p:nvPr/>
            </p:nvSpPr>
            <p:spPr>
              <a:xfrm>
                <a:off x="305245" y="3652697"/>
                <a:ext cx="2615850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Ромб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45" y="3652697"/>
                <a:ext cx="2615850" cy="595717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017327" y="3652697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59374" y="4306433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Прямая со стрелкой 4"/>
          <p:cNvCxnSpPr>
            <a:stCxn id="11" idx="2"/>
            <a:endCxn id="47" idx="0"/>
          </p:cNvCxnSpPr>
          <p:nvPr/>
        </p:nvCxnSpPr>
        <p:spPr>
          <a:xfrm flipH="1">
            <a:off x="1613171" y="988562"/>
            <a:ext cx="6501" cy="2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209015" y="1275068"/>
                <a:ext cx="2808312" cy="744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определяется как пересечение порога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справа от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𝑝𝑒𝑎𝑘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15" y="1275068"/>
                <a:ext cx="2808312" cy="744062"/>
              </a:xfrm>
              <a:prstGeom prst="rect">
                <a:avLst/>
              </a:prstGeom>
              <a:blipFill rotWithShape="0">
                <a:blip r:embed="rId5"/>
                <a:stretch>
                  <a:fillRect r="-4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391768" y="2298916"/>
                <a:ext cx="2442805" cy="3318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8" y="2298916"/>
                <a:ext cx="2442805" cy="3318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stCxn id="47" idx="2"/>
            <a:endCxn id="49" idx="0"/>
          </p:cNvCxnSpPr>
          <p:nvPr/>
        </p:nvCxnSpPr>
        <p:spPr>
          <a:xfrm>
            <a:off x="1613171" y="2019130"/>
            <a:ext cx="0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398269" y="2910552"/>
                <a:ext cx="2442805" cy="446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Формировани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 списка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𝑀𝑀𝐿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𝑡𝑐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экстремумов справа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69" y="2910552"/>
                <a:ext cx="2442805" cy="446440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49" idx="2"/>
            <a:endCxn id="54" idx="0"/>
          </p:cNvCxnSpPr>
          <p:nvPr/>
        </p:nvCxnSpPr>
        <p:spPr>
          <a:xfrm>
            <a:off x="1613171" y="2630766"/>
            <a:ext cx="6501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5484309" y="655222"/>
                <a:ext cx="791232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09" y="655222"/>
                <a:ext cx="791232" cy="3384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Ромб 59"/>
              <p:cNvSpPr/>
              <p:nvPr/>
            </p:nvSpPr>
            <p:spPr>
              <a:xfrm>
                <a:off x="4572000" y="1310976"/>
                <a:ext cx="2615850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Ромб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10976"/>
                <a:ext cx="2615850" cy="595717"/>
              </a:xfrm>
              <a:prstGeom prst="diamond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Ромб 60"/>
              <p:cNvSpPr/>
              <p:nvPr/>
            </p:nvSpPr>
            <p:spPr>
              <a:xfrm>
                <a:off x="5364088" y="2630766"/>
                <a:ext cx="3407938" cy="595717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𝑀𝑀𝐿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ru-RU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Ромб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630766"/>
                <a:ext cx="3407938" cy="595717"/>
              </a:xfrm>
              <a:prstGeom prst="diamond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Соединительная линия уступом 22"/>
          <p:cNvCxnSpPr>
            <a:stCxn id="14" idx="3"/>
            <a:endCxn id="58" idx="1"/>
          </p:cNvCxnSpPr>
          <p:nvPr/>
        </p:nvCxnSpPr>
        <p:spPr>
          <a:xfrm flipV="1">
            <a:off x="2921095" y="824426"/>
            <a:ext cx="2563214" cy="3126130"/>
          </a:xfrm>
          <a:prstGeom prst="bentConnector3">
            <a:avLst>
              <a:gd name="adj1" fmla="val 31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459212" y="4821355"/>
                <a:ext cx="2307915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" y="4821355"/>
                <a:ext cx="2307915" cy="3384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222617" y="5494781"/>
                <a:ext cx="781106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17" y="5494781"/>
                <a:ext cx="781106" cy="3384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14" idx="2"/>
            <a:endCxn id="64" idx="0"/>
          </p:cNvCxnSpPr>
          <p:nvPr/>
        </p:nvCxnSpPr>
        <p:spPr>
          <a:xfrm>
            <a:off x="1613170" y="4248414"/>
            <a:ext cx="0" cy="57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4" idx="2"/>
            <a:endCxn id="65" idx="0"/>
          </p:cNvCxnSpPr>
          <p:nvPr/>
        </p:nvCxnSpPr>
        <p:spPr>
          <a:xfrm>
            <a:off x="1613170" y="5159763"/>
            <a:ext cx="0" cy="33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8" idx="2"/>
            <a:endCxn id="60" idx="0"/>
          </p:cNvCxnSpPr>
          <p:nvPr/>
        </p:nvCxnSpPr>
        <p:spPr>
          <a:xfrm>
            <a:off x="5879925" y="993630"/>
            <a:ext cx="0" cy="31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60" idx="1"/>
            <a:endCxn id="64" idx="3"/>
          </p:cNvCxnSpPr>
          <p:nvPr/>
        </p:nvCxnSpPr>
        <p:spPr>
          <a:xfrm rot="10800000" flipV="1">
            <a:off x="2767128" y="1608835"/>
            <a:ext cx="1804873" cy="3381724"/>
          </a:xfrm>
          <a:prstGeom prst="bentConnector3">
            <a:avLst>
              <a:gd name="adj1" fmla="val 30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4" idx="2"/>
            <a:endCxn id="14" idx="0"/>
          </p:cNvCxnSpPr>
          <p:nvPr/>
        </p:nvCxnSpPr>
        <p:spPr>
          <a:xfrm flipH="1">
            <a:off x="1613170" y="3356992"/>
            <a:ext cx="6502" cy="2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06322" y="137010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21763" y="1362213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Соединительная линия уступом 42"/>
          <p:cNvCxnSpPr>
            <a:stCxn id="60" idx="3"/>
            <a:endCxn id="61" idx="0"/>
          </p:cNvCxnSpPr>
          <p:nvPr/>
        </p:nvCxnSpPr>
        <p:spPr>
          <a:xfrm flipH="1">
            <a:off x="7068057" y="1608835"/>
            <a:ext cx="119793" cy="1021931"/>
          </a:xfrm>
          <a:prstGeom prst="bentConnector4">
            <a:avLst>
              <a:gd name="adj1" fmla="val -413463"/>
              <a:gd name="adj2" fmla="val 57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>
                <a:off x="6604203" y="3922392"/>
                <a:ext cx="942935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203" y="3922392"/>
                <a:ext cx="942935" cy="3384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/>
              <p:cNvSpPr/>
              <p:nvPr/>
            </p:nvSpPr>
            <p:spPr>
              <a:xfrm>
                <a:off x="4711508" y="3929696"/>
                <a:ext cx="791232" cy="3384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Прямоуголь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08" y="3929696"/>
                <a:ext cx="791232" cy="33840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/>
          <p:cNvCxnSpPr>
            <a:stCxn id="61" idx="2"/>
            <a:endCxn id="85" idx="0"/>
          </p:cNvCxnSpPr>
          <p:nvPr/>
        </p:nvCxnSpPr>
        <p:spPr>
          <a:xfrm>
            <a:off x="7068057" y="3226483"/>
            <a:ext cx="7614" cy="69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61" idx="1"/>
            <a:endCxn id="86" idx="0"/>
          </p:cNvCxnSpPr>
          <p:nvPr/>
        </p:nvCxnSpPr>
        <p:spPr>
          <a:xfrm rot="10800000" flipV="1">
            <a:off x="5107124" y="2928624"/>
            <a:ext cx="256964" cy="1001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85" idx="1"/>
            <a:endCxn id="86" idx="3"/>
          </p:cNvCxnSpPr>
          <p:nvPr/>
        </p:nvCxnSpPr>
        <p:spPr>
          <a:xfrm flipH="1">
            <a:off x="5502740" y="4091596"/>
            <a:ext cx="1101463" cy="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86" idx="1"/>
            <a:endCxn id="60" idx="2"/>
          </p:cNvCxnSpPr>
          <p:nvPr/>
        </p:nvCxnSpPr>
        <p:spPr>
          <a:xfrm rot="10800000" flipH="1">
            <a:off x="4711507" y="1906694"/>
            <a:ext cx="1168417" cy="2192207"/>
          </a:xfrm>
          <a:prstGeom prst="bentConnector4">
            <a:avLst>
              <a:gd name="adj1" fmla="val -19565"/>
              <a:gd name="adj2" fmla="val 75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75670" y="3240840"/>
            <a:ext cx="50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да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07812" y="2659460"/>
            <a:ext cx="481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нет</a:t>
            </a:r>
            <a:endParaRPr lang="ru-RU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бифазный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Т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c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перегибом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6" y="1124744"/>
            <a:ext cx="8412984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4" y="638140"/>
            <a:ext cx="8578549" cy="4544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956" y="5452643"/>
            <a:ext cx="631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Оригинальная сегментация не всегда корректна</a:t>
            </a:r>
            <a:r>
              <a:rPr lang="en-US" sz="1600" dirty="0" smtClean="0"/>
              <a:t> (</a:t>
            </a:r>
            <a:r>
              <a:rPr lang="ru-RU" sz="1600" dirty="0" smtClean="0"/>
              <a:t>лишний </a:t>
            </a:r>
            <a:r>
              <a:rPr lang="en-US" sz="1600" dirty="0" smtClean="0"/>
              <a:t>QRS)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Пропуск </a:t>
            </a:r>
            <a:r>
              <a:rPr lang="en-US" sz="1600" dirty="0" smtClean="0"/>
              <a:t>P </a:t>
            </a:r>
            <a:r>
              <a:rPr lang="ru-RU" sz="1600" dirty="0" smtClean="0"/>
              <a:t>в нашей разметке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068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" y="638140"/>
            <a:ext cx="8797207" cy="45910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956" y="5452643"/>
            <a:ext cx="631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Оригинальная сегментация не всегда корректна</a:t>
            </a:r>
            <a:r>
              <a:rPr lang="en-US" sz="1600" dirty="0" smtClean="0"/>
              <a:t> (</a:t>
            </a:r>
            <a:r>
              <a:rPr lang="ru-RU" sz="1600" dirty="0" smtClean="0"/>
              <a:t>лишний </a:t>
            </a:r>
            <a:r>
              <a:rPr lang="en-US" sz="1600" dirty="0" smtClean="0"/>
              <a:t>QRS)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Необходимо уточнение зубца </a:t>
            </a:r>
            <a:r>
              <a:rPr lang="en-US" sz="1600" dirty="0" smtClean="0"/>
              <a:t>P </a:t>
            </a:r>
            <a:r>
              <a:rPr lang="ru-RU" sz="1600" dirty="0" smtClean="0"/>
              <a:t>в нашей разметке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273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56" y="5452643"/>
            <a:ext cx="855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Оригинальная сегментация не всегда корректна: неправильно сегментированный </a:t>
            </a:r>
            <a:r>
              <a:rPr lang="en-US" sz="1600" dirty="0" smtClean="0"/>
              <a:t>QRS </a:t>
            </a:r>
            <a:r>
              <a:rPr lang="ru-RU" sz="1600" dirty="0" smtClean="0"/>
              <a:t>вызывает ошибку при сегментации </a:t>
            </a:r>
            <a:r>
              <a:rPr lang="en-US" sz="1600" dirty="0" smtClean="0"/>
              <a:t>T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4"/>
            <a:ext cx="8909114" cy="46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56" y="5452643"/>
            <a:ext cx="855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Оригинальная сегментация не всегда корректна: неправильно сегментированный </a:t>
            </a:r>
            <a:r>
              <a:rPr lang="en-US" sz="1600" dirty="0" smtClean="0"/>
              <a:t>QRS </a:t>
            </a:r>
            <a:r>
              <a:rPr lang="ru-RU" sz="1600" dirty="0" smtClean="0"/>
              <a:t>вызывает ошибку при сегментации </a:t>
            </a:r>
            <a:r>
              <a:rPr lang="en-US" sz="1600" dirty="0" smtClean="0"/>
              <a:t>T</a:t>
            </a:r>
            <a:endParaRPr lang="ru-RU" sz="16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" y="712365"/>
            <a:ext cx="8856523" cy="46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31" y="123627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База сигналов ЭКГ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4151"/>
            <a:ext cx="8834129" cy="11901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2482979"/>
            <a:ext cx="5364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QT Database </a:t>
            </a:r>
            <a:r>
              <a:rPr lang="ru-RU" sz="1600" dirty="0" smtClean="0">
                <a:latin typeface="Cambria" panose="02040503050406030204" pitchFamily="18" charset="0"/>
              </a:rPr>
              <a:t>включает в себя сигналы ЭКГ из различных открытых баз данных: </a:t>
            </a:r>
            <a:r>
              <a:rPr lang="en-US" sz="1600" dirty="0" smtClean="0">
                <a:latin typeface="Cambria" panose="02040503050406030204" pitchFamily="18" charset="0"/>
              </a:rPr>
              <a:t>MIT-BIH Arrhythmia Database, European Society of Cardiology ST-T Database </a:t>
            </a:r>
            <a:r>
              <a:rPr lang="ru-RU" sz="1600" dirty="0" smtClean="0">
                <a:latin typeface="Cambria" panose="02040503050406030204" pitchFamily="18" charset="0"/>
              </a:rPr>
              <a:t>и др.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5373216"/>
            <a:ext cx="888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mbria" panose="02040503050406030204" pitchFamily="18" charset="0"/>
              </a:rPr>
              <a:t>Сигналы отбирались таким образом, чтобы представить многообразие различных морфологий сигнала ЭКГ и, в частности, комплекса </a:t>
            </a:r>
            <a:r>
              <a:rPr lang="en-US" sz="1600" dirty="0" smtClean="0">
                <a:latin typeface="Cambria" panose="02040503050406030204" pitchFamily="18" charset="0"/>
              </a:rPr>
              <a:t>QRS.</a:t>
            </a:r>
            <a:r>
              <a:rPr lang="ru-RU" sz="1600" dirty="0" smtClean="0">
                <a:latin typeface="Cambria" panose="02040503050406030204" pitchFamily="18" charset="0"/>
              </a:rPr>
              <a:t> В базу не включались сильно зашумленные сигналы, а также сигналы со значительным </a:t>
            </a:r>
            <a:r>
              <a:rPr lang="ru-RU" sz="1600" dirty="0" err="1" smtClean="0">
                <a:latin typeface="Cambria" panose="02040503050406030204" pitchFamily="18" charset="0"/>
              </a:rPr>
              <a:t>дрифтом</a:t>
            </a:r>
            <a:r>
              <a:rPr lang="ru-RU" sz="1600" dirty="0" smtClean="0">
                <a:latin typeface="Cambria" panose="02040503050406030204" pitchFamily="18" charset="0"/>
              </a:rPr>
              <a:t> изолинии.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46" y="3013474"/>
            <a:ext cx="3441978" cy="1147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174319"/>
            <a:ext cx="539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mbria" panose="02040503050406030204" pitchFamily="18" charset="0"/>
              </a:rPr>
              <a:t>База содержит 105 записей длительностью 15 минут, по 2 отведения для каждой записи. </a:t>
            </a:r>
          </a:p>
        </p:txBody>
      </p:sp>
    </p:spTree>
    <p:extLst>
      <p:ext uri="{BB962C8B-B14F-4D97-AF65-F5344CB8AC3E}">
        <p14:creationId xmlns:p14="http://schemas.microsoft.com/office/powerpoint/2010/main" val="35596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56" y="5452643"/>
            <a:ext cx="855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Оригинальная сегментация не всегда корректна: неправильно сегментированный </a:t>
            </a:r>
            <a:r>
              <a:rPr lang="en-US" sz="1600" dirty="0" smtClean="0"/>
              <a:t>QRS </a:t>
            </a:r>
            <a:r>
              <a:rPr lang="ru-RU" sz="1600" dirty="0" smtClean="0"/>
              <a:t>вызывает ошибку при сегментации </a:t>
            </a:r>
            <a:r>
              <a:rPr lang="en-US" sz="1600" dirty="0" smtClean="0"/>
              <a:t>T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" y="671580"/>
            <a:ext cx="9039567" cy="45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56" y="5452643"/>
            <a:ext cx="855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Оригинальный и наш вариант сегментации являются идентичными в случае, если сигнал имеет стандартный вид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" y="638140"/>
            <a:ext cx="8944131" cy="46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56" y="5452643"/>
            <a:ext cx="855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Оригинальный и наш вариант сегментации являются идентичными в случае, если сигнал имеет стандартный вид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51116"/>
            <a:ext cx="8972553" cy="45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56" y="5452643"/>
            <a:ext cx="855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Оригинальный и наш вариант сегментации являются идентичными в случае, если сигнал имеет стандартный вид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" y="732850"/>
            <a:ext cx="8903992" cy="46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бифазный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" y="1700808"/>
            <a:ext cx="8959417" cy="44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 </a:t>
            </a:r>
            <a:r>
              <a:rPr lang="ru-RU" sz="3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бифазный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Т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c </a:t>
            </a:r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перегибом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6" y="1124744"/>
            <a:ext cx="8412984" cy="5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 Общий случай (1)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" y="1628800"/>
            <a:ext cx="909610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 Общий случай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(2)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" y="1412776"/>
            <a:ext cx="9134712" cy="46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0956" y="76066"/>
            <a:ext cx="7620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Пример: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9032074" cy="44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31" y="123627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База сигналов ЭКГ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48245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mbria" panose="02040503050406030204" pitchFamily="18" charset="0"/>
              </a:rPr>
              <a:t>Для каждого сигнала в базе существует 2 типа разметки:</a:t>
            </a:r>
          </a:p>
          <a:p>
            <a:endParaRPr lang="ru-RU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mbria" panose="02040503050406030204" pitchFamily="18" charset="0"/>
              </a:rPr>
              <a:t>Разметка, выполненная вручную врачами-кардиологами:</a:t>
            </a:r>
          </a:p>
          <a:p>
            <a:endParaRPr lang="ru-RU" sz="1600" dirty="0" smtClean="0">
              <a:latin typeface="Cambria" panose="02040503050406030204" pitchFamily="18" charset="0"/>
            </a:endParaRPr>
          </a:p>
          <a:p>
            <a:r>
              <a:rPr lang="ru-RU" sz="1600" dirty="0" smtClean="0">
                <a:latin typeface="Cambria" panose="02040503050406030204" pitchFamily="18" charset="0"/>
              </a:rPr>
              <a:t>Всего размечено 3622 комплекса для всех сигналов в базе (в среднем 5-6 </a:t>
            </a:r>
            <a:r>
              <a:rPr lang="en-US" sz="1600" dirty="0" smtClean="0">
                <a:latin typeface="Cambria" panose="02040503050406030204" pitchFamily="18" charset="0"/>
              </a:rPr>
              <a:t>RR-</a:t>
            </a:r>
            <a:r>
              <a:rPr lang="ru-RU" sz="1600" dirty="0" smtClean="0">
                <a:latin typeface="Cambria" panose="02040503050406030204" pitchFamily="18" charset="0"/>
              </a:rPr>
              <a:t>интервалов для каждого отведения).</a:t>
            </a:r>
          </a:p>
          <a:p>
            <a:r>
              <a:rPr lang="ru-RU" sz="1600" dirty="0" smtClean="0">
                <a:latin typeface="Cambria" panose="02040503050406030204" pitchFamily="18" charset="0"/>
              </a:rPr>
              <a:t>Выделены наиболее представительные морфологии для каждого сигнала.</a:t>
            </a:r>
          </a:p>
          <a:p>
            <a:endParaRPr lang="ru-RU" sz="16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mbria" panose="02040503050406030204" pitchFamily="18" charset="0"/>
              </a:rPr>
              <a:t>Разметка, выполненная автоматически с использованием функции </a:t>
            </a:r>
            <a:r>
              <a:rPr lang="en-US" sz="1600" dirty="0" smtClean="0">
                <a:latin typeface="Cambria" panose="02040503050406030204" pitchFamily="18" charset="0"/>
              </a:rPr>
              <a:t>ECGPUWAVE:</a:t>
            </a:r>
            <a:endParaRPr lang="ru-RU" sz="16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Cambria" panose="02040503050406030204" pitchFamily="18" charset="0"/>
            </a:endParaRPr>
          </a:p>
          <a:p>
            <a:r>
              <a:rPr lang="ru-RU" sz="1600" dirty="0" smtClean="0">
                <a:latin typeface="Cambria" panose="02040503050406030204" pitchFamily="18" charset="0"/>
              </a:rPr>
              <a:t>Размечены все сигналы целиком.</a:t>
            </a:r>
          </a:p>
          <a:p>
            <a:r>
              <a:rPr lang="ru-RU" sz="1600" dirty="0" smtClean="0">
                <a:latin typeface="Cambria" panose="02040503050406030204" pitchFamily="18" charset="0"/>
              </a:rPr>
              <a:t>Разметка не всегда является корректной.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685701"/>
            <a:ext cx="4139952" cy="61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err="1" smtClean="0">
                <a:latin typeface="Cambria" panose="02040503050406030204" pitchFamily="18" charset="0"/>
              </a:rPr>
              <a:t>Вейвлеты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4702084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 smtClean="0">
                    <a:latin typeface="Cambria" panose="02040503050406030204" pitchFamily="18" charset="0"/>
                  </a:rPr>
                  <a:t>Это набор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800" dirty="0" smtClean="0">
                    <a:latin typeface="Cambria" panose="02040503050406030204" pitchFamily="18" charset="0"/>
                  </a:rPr>
                  <a:t> («дочерние </a:t>
                </a:r>
                <a:r>
                  <a:rPr lang="ru-RU" sz="1800" dirty="0" err="1" smtClean="0">
                    <a:latin typeface="Cambria" panose="02040503050406030204" pitchFamily="18" charset="0"/>
                  </a:rPr>
                  <a:t>вейвлеты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»), полученных путем масштабирования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1800" dirty="0" smtClean="0">
                    <a:latin typeface="Cambria" panose="02040503050406030204" pitchFamily="18" charset="0"/>
                  </a:rPr>
                  <a:t> и сдвига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800" dirty="0" smtClean="0">
                    <a:latin typeface="Cambria" panose="02040503050406030204" pitchFamily="18" charset="0"/>
                  </a:rPr>
                  <a:t> некоторой быстро затухающей осциллирующей функции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800" dirty="0" smtClean="0">
                    <a:latin typeface="Cambria" panose="02040503050406030204" pitchFamily="18" charset="0"/>
                  </a:rPr>
                  <a:t> («материнского </a:t>
                </a:r>
                <a:r>
                  <a:rPr lang="ru-RU" sz="1800" dirty="0" err="1" smtClean="0">
                    <a:latin typeface="Cambria" panose="02040503050406030204" pitchFamily="18" charset="0"/>
                  </a:rPr>
                  <a:t>вейвлета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»).</a:t>
                </a:r>
              </a:p>
              <a:p>
                <a:pPr marL="0" indent="0">
                  <a:buNone/>
                </a:pPr>
                <a:endParaRPr lang="en-US" sz="18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 err="1" smtClean="0">
                    <a:latin typeface="Cambria" panose="02040503050406030204" pitchFamily="18" charset="0"/>
                  </a:rPr>
                  <a:t>Вейвлеты</a:t>
                </a:r>
                <a:r>
                  <a:rPr lang="ru-RU" sz="1800" dirty="0">
                    <a:latin typeface="Cambria" panose="02040503050406030204" pitchFamily="18" charset="0"/>
                  </a:rPr>
                  <a:t> </a:t>
                </a:r>
                <a:r>
                  <a:rPr lang="ru-RU" sz="1800" dirty="0" smtClean="0">
                    <a:latin typeface="Cambria" panose="02040503050406030204" pitchFamily="18" charset="0"/>
                  </a:rPr>
                  <a:t>используются </a:t>
                </a:r>
                <a:r>
                  <a:rPr lang="ru-RU" sz="1800" dirty="0">
                    <a:latin typeface="Cambria" panose="02040503050406030204" pitchFamily="18" charset="0"/>
                  </a:rPr>
                  <a:t>для изучения частотного состава функций в различных масштабах и для разложения/синтеза функций в компрессии и обработке сигналов</a:t>
                </a: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4702084" cy="5544616"/>
              </a:xfrm>
              <a:blipFill rotWithShape="0">
                <a:blip r:embed="rId3"/>
                <a:stretch>
                  <a:fillRect l="-1038" t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0"/>
            <a:ext cx="2453909" cy="1844824"/>
          </a:xfrm>
          <a:prstGeom prst="rect">
            <a:avLst/>
          </a:prstGeom>
        </p:spPr>
      </p:pic>
      <p:pic>
        <p:nvPicPr>
          <p:cNvPr id="6" name="Picture 9" descr="Wavelet_-_Mey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03017"/>
            <a:ext cx="2499137" cy="18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avelet_-_Mex_H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48542"/>
            <a:ext cx="2499137" cy="18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721018" y="1805484"/>
            <a:ext cx="892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dirty="0" err="1"/>
              <a:t>Mortlet</a:t>
            </a:r>
            <a:endParaRPr lang="ru-RU" altLang="ru-RU" dirty="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492806" y="6319742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dirty="0"/>
              <a:t>Mexican hat</a:t>
            </a:r>
            <a:endParaRPr lang="ru-RU" altLang="ru-RU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790463" y="4114396"/>
            <a:ext cx="79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dirty="0"/>
              <a:t>Meyer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698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Непрерывное </a:t>
            </a:r>
            <a:r>
              <a:rPr lang="ru-RU" sz="3200" b="1" dirty="0">
                <a:latin typeface="Cambria" panose="02040503050406030204" pitchFamily="18" charset="0"/>
              </a:rPr>
              <a:t>в</a:t>
            </a:r>
            <a:r>
              <a:rPr lang="ru-RU" sz="3200" b="1" dirty="0" smtClean="0">
                <a:latin typeface="Cambria" panose="02040503050406030204" pitchFamily="18" charset="0"/>
              </a:rPr>
              <a:t>ейвлет-преобразование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6379" y="895673"/>
                <a:ext cx="8856984" cy="21012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Cambria" panose="02040503050406030204" pitchFamily="18" charset="0"/>
                  </a:rPr>
                  <a:t>Представляет собой декомпозицию исходного сигнала в комбинацию наборов базисных функций, полученных путем масштабирования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1600" dirty="0" smtClean="0"/>
                  <a:t> </a:t>
                </a:r>
                <a:r>
                  <a:rPr lang="ru-RU" sz="1600" dirty="0" smtClean="0">
                    <a:latin typeface="Cambria" panose="02040503050406030204" pitchFamily="18" charset="0"/>
                  </a:rPr>
                  <a:t>и сдвига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>
                    <a:latin typeface="Cambria" panose="02040503050406030204" pitchFamily="18" charset="0"/>
                  </a:rPr>
                  <a:t>материнского </a:t>
                </a:r>
                <a:r>
                  <a:rPr lang="ru-RU" sz="1600" dirty="0" err="1" smtClean="0">
                    <a:latin typeface="Cambria" panose="02040503050406030204" pitchFamily="18" charset="0"/>
                  </a:rPr>
                  <a:t>вейвлета</a:t>
                </a:r>
                <a:r>
                  <a:rPr lang="ru-RU" sz="16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600" dirty="0" smtClean="0"/>
                  <a:t>. 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 smtClean="0">
                    <a:latin typeface="Cambria" panose="02040503050406030204" pitchFamily="18" charset="0"/>
                  </a:rPr>
                  <a:t>Непрерывное вейвлет-преобразование сигнала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600" dirty="0" smtClean="0"/>
                  <a:t> </a:t>
                </a:r>
                <a:r>
                  <a:rPr lang="ru-RU" sz="1600" dirty="0" smtClean="0">
                    <a:latin typeface="Cambria" panose="02040503050406030204" pitchFamily="18" charset="0"/>
                  </a:rPr>
                  <a:t>определяется:</a:t>
                </a:r>
              </a:p>
              <a:p>
                <a:pPr marL="0" indent="0">
                  <a:buNone/>
                </a:pPr>
                <a:endParaRPr lang="ru-RU" sz="16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nary>
                      <m:naryPr>
                        <m:limLoc m:val="undOvr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 smtClean="0">
                    <a:latin typeface="Cambria" panose="02040503050406030204" pitchFamily="18" charset="0"/>
                  </a:rPr>
                  <a:t> </a:t>
                </a:r>
                <a:endParaRPr lang="ru-RU" sz="16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379" y="895673"/>
                <a:ext cx="8856984" cy="2101279"/>
              </a:xfrm>
              <a:blipFill rotWithShape="0">
                <a:blip r:embed="rId3"/>
                <a:stretch>
                  <a:fillRect l="-344" t="-2319" b="-8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80395" y="630269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*</a:t>
            </a:r>
            <a:r>
              <a:rPr lang="en-US" sz="1200" dirty="0"/>
              <a:t> S. </a:t>
            </a:r>
            <a:r>
              <a:rPr lang="en-US" sz="1200" dirty="0" err="1"/>
              <a:t>Mallat</a:t>
            </a:r>
            <a:r>
              <a:rPr lang="en-US" sz="1200" dirty="0"/>
              <a:t> and S. </a:t>
            </a:r>
            <a:r>
              <a:rPr lang="en-US" sz="1200" dirty="0" err="1"/>
              <a:t>Zhong</a:t>
            </a:r>
            <a:r>
              <a:rPr lang="en-US" sz="1200" dirty="0"/>
              <a:t>, “Characterization of signals from </a:t>
            </a:r>
            <a:r>
              <a:rPr lang="en-US" sz="1200" dirty="0" smtClean="0"/>
              <a:t>multiscale edge</a:t>
            </a:r>
            <a:r>
              <a:rPr lang="en-US" sz="1200" dirty="0"/>
              <a:t>,” </a:t>
            </a:r>
            <a:r>
              <a:rPr lang="en-US" sz="1200" i="1" dirty="0"/>
              <a:t>IEEE Trans. Pattern Anal. Machine </a:t>
            </a:r>
            <a:r>
              <a:rPr lang="en-US" sz="1200" i="1" dirty="0" err="1"/>
              <a:t>Intell</a:t>
            </a:r>
            <a:r>
              <a:rPr lang="en-US" sz="1200" i="1" dirty="0"/>
              <a:t>.</a:t>
            </a:r>
            <a:r>
              <a:rPr lang="en-US" sz="1200" dirty="0"/>
              <a:t>, vol. 14, pp. 710–732, July 1992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36257" y="2924944"/>
                <a:ext cx="5573560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" panose="02040503050406030204" pitchFamily="18" charset="0"/>
                  </a:rPr>
                  <a:t>Чем больше коэффициент масштабирования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1600" dirty="0">
                    <a:latin typeface="Cambria" panose="02040503050406030204" pitchFamily="18" charset="0"/>
                  </a:rPr>
                  <a:t>, тем шире базисная функция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>
                    <a:latin typeface="Cambria" panose="02040503050406030204" pitchFamily="18" charset="0"/>
                  </a:rPr>
                  <a:t>соответствующий коэффициент дает информацию о более низких частотных составляющих сигнала.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" panose="02040503050406030204" pitchFamily="18" charset="0"/>
                  </a:rPr>
                  <a:t>Вейвлет-образ на шкале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Cambria" panose="02040503050406030204" pitchFamily="18" charset="0"/>
                  </a:rPr>
                  <a:t>пропорционален производной от фильтрованного сигнала со сглаживающим откликом на шкале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1600" dirty="0">
                    <a:latin typeface="Cambria" panose="02040503050406030204" pitchFamily="18" charset="0"/>
                  </a:rPr>
                  <a:t> </a:t>
                </a:r>
                <a:r>
                  <a:rPr lang="en-US" sz="1600" dirty="0">
                    <a:latin typeface="Cambria" panose="02040503050406030204" pitchFamily="18" charset="0"/>
                  </a:rPr>
                  <a:t>(*)</a:t>
                </a:r>
                <a:r>
                  <a:rPr lang="ru-RU" sz="1600" dirty="0">
                    <a:latin typeface="Cambria" panose="02040503050406030204" pitchFamily="18" charset="0"/>
                  </a:rPr>
                  <a:t>.</a:t>
                </a:r>
                <a:endParaRPr lang="ru-RU" sz="16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>
                    <a:latin typeface="Cambria" panose="02040503050406030204" pitchFamily="18" charset="0"/>
                  </a:rPr>
                  <a:t>Пересечения нуля вейвлет-образом соответствуют локальным максимумам и минимумам сглаженного исходного сигнала на разных шкалах, абсолютные максимумы вейвлет-образов соответствуют максимальным по модулю значениям производных фильтрованного сигнала.</a:t>
                </a:r>
                <a:endParaRPr lang="en-US" sz="16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7" y="2924944"/>
                <a:ext cx="5573560" cy="3293209"/>
              </a:xfrm>
              <a:prstGeom prst="rect">
                <a:avLst/>
              </a:prstGeom>
              <a:blipFill rotWithShape="0">
                <a:blip r:embed="rId4"/>
                <a:stretch>
                  <a:fillRect l="-437" t="-741" b="-1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20" y="2204864"/>
            <a:ext cx="349162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ru-RU" sz="3200" b="1" dirty="0" smtClean="0">
                <a:latin typeface="Cambria" panose="02040503050406030204" pitchFamily="18" charset="0"/>
              </a:rPr>
              <a:t>Дискретное вейвлет-преобразование</a:t>
            </a:r>
            <a:endParaRPr lang="ru-RU" sz="3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784976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Cambria" panose="02040503050406030204" pitchFamily="18" charset="0"/>
                  </a:rPr>
                  <a:t>Дискретное вейвлет-преобразование производит декомпозицию сигнала на составляющие, характеризующие различные диапазоны частот. Оно сводится к применению различных фильтров низких и высоких частот, коэффициенты которых определяются видом материнского </a:t>
                </a:r>
                <a:r>
                  <a:rPr lang="ru-RU" sz="2000" dirty="0" err="1" smtClean="0">
                    <a:latin typeface="Cambria" panose="02040503050406030204" pitchFamily="18" charset="0"/>
                  </a:rPr>
                  <a:t>вейвлета</a:t>
                </a:r>
                <a:r>
                  <a:rPr lang="ru-RU" sz="2000" dirty="0" smtClean="0">
                    <a:latin typeface="Cambria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 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Cambria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– фильтр низких частот,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 smtClean="0">
                    <a:latin typeface="Cambria" panose="02040503050406030204" pitchFamily="18" charset="0"/>
                  </a:rPr>
                  <a:t> – высоких частот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  <a:endParaRPr lang="ru-RU" sz="2000" dirty="0" smtClean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784976" cy="5328592"/>
              </a:xfrm>
              <a:blipFill rotWithShape="0">
                <a:blip r:embed="rId3"/>
                <a:stretch>
                  <a:fillRect l="-693" t="-1259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96193"/>
            <a:ext cx="6606981" cy="33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19154</TotalTime>
  <Words>1786</Words>
  <Application>Microsoft Office PowerPoint</Application>
  <PresentationFormat>Экран (4:3)</PresentationFormat>
  <Paragraphs>747</Paragraphs>
  <Slides>58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Cambria Math</vt:lpstr>
      <vt:lpstr>Тема Office</vt:lpstr>
      <vt:lpstr>Сегментация сигнала ЭКГ</vt:lpstr>
      <vt:lpstr>Место в ПП «Диагностика»</vt:lpstr>
      <vt:lpstr>Актуальность</vt:lpstr>
      <vt:lpstr>Открытые существующие решения</vt:lpstr>
      <vt:lpstr>База сигналов ЭКГ</vt:lpstr>
      <vt:lpstr>База сигналов ЭКГ</vt:lpstr>
      <vt:lpstr>Вейвлеты</vt:lpstr>
      <vt:lpstr>Непрерывное вейвлет-преобразование</vt:lpstr>
      <vt:lpstr>Дискретное вейвлет-преобразование</vt:lpstr>
      <vt:lpstr>Дискретное вейвлет-преобразование</vt:lpstr>
      <vt:lpstr>Дискретное вейвлет-преобразование</vt:lpstr>
      <vt:lpstr>Дискретное вейвлет-преобразование</vt:lpstr>
      <vt:lpstr>Фильтрация</vt:lpstr>
      <vt:lpstr>Алгоритм сегментации сигнала ЭКГ</vt:lpstr>
      <vt:lpstr>Алгоритм сегментации сигнала ЭКГ</vt:lpstr>
      <vt:lpstr>Обозначения(1)</vt:lpstr>
      <vt:lpstr>Обозначения(2)</vt:lpstr>
      <vt:lpstr>Обозначения(3)</vt:lpstr>
      <vt:lpstr>Обозначения(4)</vt:lpstr>
      <vt:lpstr>Обозначения: Пример</vt:lpstr>
      <vt:lpstr>Предобработка</vt:lpstr>
      <vt:lpstr>QRS. Выявление кандидатов (1)</vt:lpstr>
      <vt:lpstr>QRS. Выявление кандидатов (2)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Archie</dc:creator>
  <cp:lastModifiedBy>Archie Hewitt</cp:lastModifiedBy>
  <cp:revision>430</cp:revision>
  <dcterms:created xsi:type="dcterms:W3CDTF">2014-02-23T21:37:17Z</dcterms:created>
  <dcterms:modified xsi:type="dcterms:W3CDTF">2017-02-08T14:05:19Z</dcterms:modified>
</cp:coreProperties>
</file>