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94" r:id="rId4"/>
    <p:sldId id="295" r:id="rId5"/>
    <p:sldId id="259" r:id="rId6"/>
    <p:sldId id="265" r:id="rId7"/>
    <p:sldId id="266" r:id="rId8"/>
    <p:sldId id="296" r:id="rId9"/>
    <p:sldId id="268" r:id="rId10"/>
    <p:sldId id="297" r:id="rId11"/>
    <p:sldId id="301" r:id="rId12"/>
    <p:sldId id="302" r:id="rId13"/>
    <p:sldId id="303" r:id="rId14"/>
    <p:sldId id="291" r:id="rId15"/>
    <p:sldId id="298" r:id="rId16"/>
    <p:sldId id="299" r:id="rId17"/>
    <p:sldId id="300" r:id="rId18"/>
    <p:sldId id="282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0" autoAdjust="0"/>
    <p:restoredTop sz="96437" autoAdjust="0"/>
  </p:normalViewPr>
  <p:slideViewPr>
    <p:cSldViewPr snapToGrid="0">
      <p:cViewPr varScale="1">
        <p:scale>
          <a:sx n="115" d="100"/>
          <a:sy n="115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0F44109-6525-4707-8FCB-831590E4D85F}" type="datetime1">
              <a:rPr lang="fr-FR" smtClean="0"/>
              <a:t>19/09/2023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55600FC2-B0C2-47FF-9826-EA7F77C89DB9}" type="datetime1">
              <a:rPr lang="fr-FR" smtClean="0"/>
              <a:pPr/>
              <a:t>19/09/2023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C8DC57A8-AE18-4654-B6AF-04B3577165B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3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21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4" name="Grou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6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2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3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97" name="Espace réservé d’image 33" descr="Espace réservé vide pour ajouter une image. Cliquez sur l’espace réservé et sélectionnez l’image à ajouter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98" name="Grou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1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2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6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7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0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11" name="Espace réservé d’image 33" descr="Espace réservé vide pour ajouter une image. Cliquez sur l’espace réservé et sélectionnez l’image à ajouter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112" name="Grou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4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5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6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7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8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9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0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1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2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3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4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25" name="Espace réservé d’image 33" descr="Espace réservé vide pour ajouter une image. Cliquez sur l’espace réservé et sélectionnez l’image à ajouter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26" name="Espace réservé du texte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405801-45BA-4E16-B90B-05CB4F3B494B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5D402225-A0BB-4261-999F-CF28F5F94268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 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orme libre 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" name="Forme libre 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e libre 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Forme lib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12" name="Forme libre 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" name="Forme libre 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4" name="Forme libre 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5" name="Forme libre 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6" name="Forme lib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7" name="Forme lib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 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E19890-E203-4F29-91EA-9D8FCF3B97FC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D71D5E-8FED-49D7-918A-BA1D8CCD7B9F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D6B917-7E14-4B31-A1D5-38C55D264C09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5D6175-BB73-49DE-94C2-615D1D73AF89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4F6FEE-9449-414B-97F1-D10EBE0251EA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32E50F-0813-49A5-B43A-301177A5BFA8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910A9B-8775-4FA2-9053-97A28704979B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48D7F-F53C-490F-B39B-4D2B15AA61C8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9" name="Groupe 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4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5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6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7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6" name="Espace réservé d’image 33" descr="Espace réservé vide pour ajouter une image. Cliquez sur l’espace réservé et sélectionnez l’image à ajouter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9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6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7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8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9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0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1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2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4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7" name="Espace réservé d’image 33" descr="Espace réservé vide pour ajouter une image. Cliquez sur l’espace réservé et sélectionnez l’image à ajouter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0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B1B75E-BFC9-4E45-91F6-B0A6FBA59631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52" name="Grou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4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9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9" name="Espace réservé d’image 33" descr="Espace réservé vide pour ajouter une image. Cliquez sur l’espace réservé et sélectionnez l’image à ajouter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1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grpSp>
        <p:nvGrpSpPr>
          <p:cNvPr id="84" name="Grou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6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2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3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8" name="Espace réservé d’image 33" descr="Espace réservé vide pour ajouter une image. Cliquez sur l’espace réservé et sélectionnez l’image à ajouter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2" name="Espace réservé du texte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grpSp>
        <p:nvGrpSpPr>
          <p:cNvPr id="97" name="Grou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9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1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2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6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7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80" name="Espace réservé d’image 33" descr="Espace réservé vide pour ajouter une image. Cliquez sur l’espace réservé et sélectionnez l’image à ajouter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3" name="Espace réservé du texte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85032-1B3C-4C66-B6F6-444778CB4E74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AE8FE1FB-D325-4094-B07B-EA12C6CC1C7D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Cours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IDE + création d’un projet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7620-48CC-45E3-868D-8C2B400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D96C9-260C-41D9-B298-3770CFA7F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1" y="1825625"/>
            <a:ext cx="8859181" cy="1548196"/>
          </a:xfrm>
        </p:spPr>
        <p:txBody>
          <a:bodyPr/>
          <a:lstStyle/>
          <a:p>
            <a:r>
              <a:rPr lang="fr-FR" dirty="0"/>
              <a:t>Ouvrir le fichier « </a:t>
            </a:r>
            <a:r>
              <a:rPr lang="fr-FR" dirty="0" err="1"/>
              <a:t>HelloApplication</a:t>
            </a:r>
            <a:r>
              <a:rPr lang="fr-FR" dirty="0"/>
              <a:t> »</a:t>
            </a:r>
          </a:p>
          <a:p>
            <a:r>
              <a:rPr lang="fr-FR" dirty="0"/>
              <a:t>Cliquer sur le bouton    dans </a:t>
            </a:r>
            <a:r>
              <a:rPr lang="fr-FR" dirty="0" err="1"/>
              <a:t>IntelliJ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AC7CDA-B2FA-7EB3-EDAD-1CDF6646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9" y="2413985"/>
            <a:ext cx="381000" cy="371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6EEEEB-0094-AF86-6326-5A02CBE8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90" y="3429000"/>
            <a:ext cx="2734332" cy="23031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6B44D2-35DC-78D5-ADD0-24A127E6A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160" y="3429000"/>
            <a:ext cx="2734333" cy="2303193"/>
          </a:xfrm>
          <a:prstGeom prst="rect">
            <a:avLst/>
          </a:prstGeom>
        </p:spPr>
      </p:pic>
      <p:sp>
        <p:nvSpPr>
          <p:cNvPr id="11" name="Bulle narrative : ronde 10">
            <a:extLst>
              <a:ext uri="{FF2B5EF4-FFF2-40B4-BE49-F238E27FC236}">
                <a16:creationId xmlns:a16="http://schemas.microsoft.com/office/drawing/2014/main" id="{9826CD39-FE2A-4DD0-A28E-11FC19B9D255}"/>
              </a:ext>
            </a:extLst>
          </p:cNvPr>
          <p:cNvSpPr/>
          <p:nvPr/>
        </p:nvSpPr>
        <p:spPr>
          <a:xfrm>
            <a:off x="3729858" y="3962181"/>
            <a:ext cx="2065282" cy="906517"/>
          </a:xfrm>
          <a:prstGeom prst="wedgeEllipseCallout">
            <a:avLst>
              <a:gd name="adj1" fmla="val -50101"/>
              <a:gd name="adj2" fmla="val 738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 démarrage</a:t>
            </a:r>
          </a:p>
        </p:txBody>
      </p:sp>
      <p:sp>
        <p:nvSpPr>
          <p:cNvPr id="12" name="Bulle narrative : ronde 11">
            <a:extLst>
              <a:ext uri="{FF2B5EF4-FFF2-40B4-BE49-F238E27FC236}">
                <a16:creationId xmlns:a16="http://schemas.microsoft.com/office/drawing/2014/main" id="{66E6B03B-9977-0B88-01A8-218FB0085D21}"/>
              </a:ext>
            </a:extLst>
          </p:cNvPr>
          <p:cNvSpPr/>
          <p:nvPr/>
        </p:nvSpPr>
        <p:spPr>
          <a:xfrm>
            <a:off x="9203120" y="3962181"/>
            <a:ext cx="2065282" cy="906517"/>
          </a:xfrm>
          <a:prstGeom prst="wedgeEllipseCallout">
            <a:avLst>
              <a:gd name="adj1" fmla="val -50101"/>
              <a:gd name="adj2" fmla="val 738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 clic du bouton</a:t>
            </a:r>
          </a:p>
        </p:txBody>
      </p:sp>
    </p:spTree>
    <p:extLst>
      <p:ext uri="{BB962C8B-B14F-4D97-AF65-F5344CB8AC3E}">
        <p14:creationId xmlns:p14="http://schemas.microsoft.com/office/powerpoint/2010/main" val="27930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7620-48CC-45E3-868D-8C2B400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D96C9-260C-41D9-B298-3770CFA7F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1" y="1825625"/>
            <a:ext cx="8859181" cy="3376996"/>
          </a:xfrm>
        </p:spPr>
        <p:txBody>
          <a:bodyPr/>
          <a:lstStyle/>
          <a:p>
            <a:r>
              <a:rPr lang="fr-FR" dirty="0"/>
              <a:t>Pour pouvoir exécuter votre application sans être positionné sur le fichier « </a:t>
            </a:r>
            <a:r>
              <a:rPr lang="fr-FR" dirty="0" err="1"/>
              <a:t>HelloApplication</a:t>
            </a:r>
            <a:r>
              <a:rPr lang="fr-FR" dirty="0"/>
              <a:t> », vous devez éditer la configuration</a:t>
            </a:r>
          </a:p>
          <a:p>
            <a:r>
              <a:rPr lang="fr-FR" dirty="0"/>
              <a:t>Dans </a:t>
            </a:r>
            <a:r>
              <a:rPr lang="fr-FR" dirty="0" err="1"/>
              <a:t>IntelliJ</a:t>
            </a:r>
            <a:r>
              <a:rPr lang="fr-FR" dirty="0"/>
              <a:t>, choisir l’option « Edit Configurations 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A3D2E2-CC47-6BA6-2C20-83D195F3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1" y="4461723"/>
            <a:ext cx="4695825" cy="5143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196ABC-396C-BC08-4EF5-C7EEDDF06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39" y="4095010"/>
            <a:ext cx="44481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3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7620-48CC-45E3-868D-8C2B400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D96C9-260C-41D9-B298-3770CFA7F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1" y="1825625"/>
            <a:ext cx="8859181" cy="337699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Dans la fenêtre ci-contre, 3 possibilités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Puis choisir « Application 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A0AAF2B-B563-581E-7DDA-BCDE04B349A3}"/>
              </a:ext>
            </a:extLst>
          </p:cNvPr>
          <p:cNvGrpSpPr/>
          <p:nvPr/>
        </p:nvGrpSpPr>
        <p:grpSpPr>
          <a:xfrm>
            <a:off x="7993500" y="1386817"/>
            <a:ext cx="3562624" cy="2798928"/>
            <a:chOff x="3491023" y="2447925"/>
            <a:chExt cx="5154775" cy="368950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6A449E0-C236-2C1C-ADF1-F534E8B6A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3027" y="2447925"/>
              <a:ext cx="5102771" cy="3689504"/>
            </a:xfrm>
            <a:prstGeom prst="rect">
              <a:avLst/>
            </a:prstGeom>
          </p:spPr>
        </p:pic>
        <p:sp>
          <p:nvSpPr>
            <p:cNvPr id="7" name="Heptagone 6">
              <a:extLst>
                <a:ext uri="{FF2B5EF4-FFF2-40B4-BE49-F238E27FC236}">
                  <a16:creationId xmlns:a16="http://schemas.microsoft.com/office/drawing/2014/main" id="{658383B4-D6FE-8B61-4BE8-B05A69B805AE}"/>
                </a:ext>
              </a:extLst>
            </p:cNvPr>
            <p:cNvSpPr/>
            <p:nvPr/>
          </p:nvSpPr>
          <p:spPr>
            <a:xfrm>
              <a:off x="3491023" y="2932386"/>
              <a:ext cx="378372" cy="378372"/>
            </a:xfrm>
            <a:prstGeom prst="hept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  <p:sp>
          <p:nvSpPr>
            <p:cNvPr id="8" name="Heptagone 7">
              <a:extLst>
                <a:ext uri="{FF2B5EF4-FFF2-40B4-BE49-F238E27FC236}">
                  <a16:creationId xmlns:a16="http://schemas.microsoft.com/office/drawing/2014/main" id="{82C8BFAD-BE96-DF20-5780-DFB2BE7B9177}"/>
                </a:ext>
              </a:extLst>
            </p:cNvPr>
            <p:cNvSpPr/>
            <p:nvPr/>
          </p:nvSpPr>
          <p:spPr>
            <a:xfrm>
              <a:off x="4132154" y="3991304"/>
              <a:ext cx="378372" cy="378372"/>
            </a:xfrm>
            <a:prstGeom prst="hept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  <p:sp>
          <p:nvSpPr>
            <p:cNvPr id="10" name="Heptagone 9">
              <a:extLst>
                <a:ext uri="{FF2B5EF4-FFF2-40B4-BE49-F238E27FC236}">
                  <a16:creationId xmlns:a16="http://schemas.microsoft.com/office/drawing/2014/main" id="{8362AA67-C5DB-4F15-B946-D86BF9B27CB7}"/>
                </a:ext>
              </a:extLst>
            </p:cNvPr>
            <p:cNvSpPr/>
            <p:nvPr/>
          </p:nvSpPr>
          <p:spPr>
            <a:xfrm>
              <a:off x="6830685" y="3310758"/>
              <a:ext cx="378372" cy="378372"/>
            </a:xfrm>
            <a:prstGeom prst="hept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</a:t>
              </a:r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2B13E33E-DE8E-0352-DDDA-3B584DFDC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46" y="4467554"/>
            <a:ext cx="1617838" cy="2085646"/>
          </a:xfrm>
          <a:prstGeom prst="rect">
            <a:avLst/>
          </a:prstGeom>
        </p:spPr>
      </p:pic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CBB85E94-37FD-1D9A-17A0-DCF62E2AFC95}"/>
              </a:ext>
            </a:extLst>
          </p:cNvPr>
          <p:cNvSpPr/>
          <p:nvPr/>
        </p:nvSpPr>
        <p:spPr>
          <a:xfrm>
            <a:off x="7008294" y="4735149"/>
            <a:ext cx="464562" cy="270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65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7620-48CC-45E3-868D-8C2B400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D96C9-260C-41D9-B298-3770CFA7F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1" y="1825624"/>
            <a:ext cx="5030789" cy="4141623"/>
          </a:xfrm>
        </p:spPr>
        <p:txBody>
          <a:bodyPr/>
          <a:lstStyle/>
          <a:p>
            <a:r>
              <a:rPr lang="fr-FR" dirty="0"/>
              <a:t>Donner un nom</a:t>
            </a:r>
          </a:p>
          <a:p>
            <a:r>
              <a:rPr lang="fr-FR" dirty="0"/>
              <a:t>Choisir le fichier désiré</a:t>
            </a:r>
          </a:p>
          <a:p>
            <a:r>
              <a:rPr lang="fr-FR" dirty="0"/>
              <a:t>Cliquer sur le bouton « OK »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B67545B-1520-A53F-F136-261BCC60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891" y="1825624"/>
            <a:ext cx="5540544" cy="4104442"/>
          </a:xfrm>
          <a:prstGeom prst="rect">
            <a:avLst/>
          </a:prstGeom>
        </p:spPr>
      </p:pic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48087AFF-FE6A-93DE-C6AC-9D2E680F3490}"/>
              </a:ext>
            </a:extLst>
          </p:cNvPr>
          <p:cNvSpPr/>
          <p:nvPr/>
        </p:nvSpPr>
        <p:spPr>
          <a:xfrm>
            <a:off x="9176052" y="2094424"/>
            <a:ext cx="464562" cy="270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4D06B9A1-5905-AE22-1CB4-27C9E5372815}"/>
              </a:ext>
            </a:extLst>
          </p:cNvPr>
          <p:cNvSpPr/>
          <p:nvPr/>
        </p:nvSpPr>
        <p:spPr>
          <a:xfrm>
            <a:off x="11186156" y="3174363"/>
            <a:ext cx="464562" cy="270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6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AAAD3-FB4A-40D3-95A5-5C41FE0E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F23E8-6881-47B5-F8F4-2572B687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Maintenant que la configuration du lancement est établie, nous la voyons dans la barre d’outils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Cliquer sur le bouton     pour relancer votre application à partir de n’importe quel fichier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FD8302-9495-EB5C-8517-C9E6BFA2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06" y="3875033"/>
            <a:ext cx="391633" cy="4028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B1E201-DD3D-CA5B-0566-A987CA8D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399" y="2875564"/>
            <a:ext cx="5353050" cy="476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21602D-7A5C-FA01-D701-42694B7C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97" y="4801074"/>
            <a:ext cx="1796241" cy="15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7620-48CC-45E3-868D-8C2B400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ça fonctionne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D96C9-260C-41D9-B298-3770CFA7F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1" y="1825624"/>
            <a:ext cx="6532793" cy="432065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L’application est codée en créant une sous-classe de </a:t>
            </a:r>
            <a:r>
              <a:rPr lang="fr-FR" dirty="0">
                <a:solidFill>
                  <a:schemeClr val="accent3"/>
                </a:solidFill>
              </a:rPr>
              <a:t>Application</a:t>
            </a:r>
            <a:endParaRPr lang="fr-FR" dirty="0"/>
          </a:p>
          <a:p>
            <a:r>
              <a:rPr lang="fr-FR" dirty="0"/>
              <a:t>La fenêtre principale d’une application est représentée par un objet de type </a:t>
            </a:r>
            <a:r>
              <a:rPr lang="fr-FR" dirty="0">
                <a:solidFill>
                  <a:schemeClr val="accent3"/>
                </a:solidFill>
              </a:rPr>
              <a:t>Stage</a:t>
            </a:r>
            <a:r>
              <a:rPr lang="fr-FR" dirty="0"/>
              <a:t> qui est fourni par le système au lancement de l’application</a:t>
            </a:r>
          </a:p>
          <a:p>
            <a:r>
              <a:rPr lang="fr-FR" dirty="0"/>
              <a:t>L’interface graphique est représentée par un objet de type </a:t>
            </a:r>
            <a:r>
              <a:rPr lang="fr-FR" dirty="0" err="1">
                <a:solidFill>
                  <a:schemeClr val="accent3"/>
                </a:solidFill>
              </a:rPr>
              <a:t>Scene</a:t>
            </a:r>
            <a:r>
              <a:rPr lang="fr-FR" dirty="0"/>
              <a:t> qu’il faut créer et associer à la fenêtre (Stage)</a:t>
            </a:r>
          </a:p>
          <a:p>
            <a:r>
              <a:rPr lang="fr-FR" dirty="0"/>
              <a:t>La scène est composée des différents éléments de l’interface graphique qui sont des objets de type </a:t>
            </a:r>
            <a:r>
              <a:rPr lang="fr-FR" dirty="0">
                <a:solidFill>
                  <a:schemeClr val="accent3"/>
                </a:solidFill>
              </a:rPr>
              <a:t>Node</a:t>
            </a:r>
            <a:endParaRPr lang="fr-FR" dirty="0"/>
          </a:p>
          <a:p>
            <a:r>
              <a:rPr lang="fr-FR" dirty="0"/>
              <a:t>La méthode </a:t>
            </a:r>
            <a:r>
              <a:rPr lang="fr-FR" dirty="0">
                <a:solidFill>
                  <a:schemeClr val="accent3"/>
                </a:solidFill>
              </a:rPr>
              <a:t>start()</a:t>
            </a:r>
            <a:r>
              <a:rPr lang="fr-FR" dirty="0"/>
              <a:t> construit le tout.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2F2D6D-69BC-50DD-A69E-263D7C3E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170" y="2080147"/>
            <a:ext cx="4021939" cy="32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7620-48CC-45E3-868D-8C2B400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ça fonctionne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D96C9-260C-41D9-B298-3770CFA7F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1" y="1825625"/>
            <a:ext cx="8859181" cy="4023382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863FD3-EFF9-A5C8-F250-802DC2DC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8" y="2306425"/>
            <a:ext cx="5382129" cy="25389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73D132-85D7-3A1A-DCEF-9FF1792DE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544" y="1825625"/>
            <a:ext cx="3685734" cy="22509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90FF770-A0FE-AD04-45F6-4C3DA20D6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773" y="4491441"/>
            <a:ext cx="5215276" cy="2061759"/>
          </a:xfrm>
          <a:prstGeom prst="rect">
            <a:avLst/>
          </a:prstGeom>
        </p:spPr>
      </p:pic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6044BA49-F3BF-42A1-10DD-C12AC57CF3B9}"/>
              </a:ext>
            </a:extLst>
          </p:cNvPr>
          <p:cNvSpPr/>
          <p:nvPr/>
        </p:nvSpPr>
        <p:spPr>
          <a:xfrm rot="16200000">
            <a:off x="2838407" y="2798076"/>
            <a:ext cx="347854" cy="1525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2CE4C15-E290-9DD2-2BC7-99CA9E5FD7FF}"/>
              </a:ext>
            </a:extLst>
          </p:cNvPr>
          <p:cNvSpPr/>
          <p:nvPr/>
        </p:nvSpPr>
        <p:spPr>
          <a:xfrm>
            <a:off x="1954698" y="3294993"/>
            <a:ext cx="631197" cy="204952"/>
          </a:xfrm>
          <a:custGeom>
            <a:avLst/>
            <a:gdLst>
              <a:gd name="connsiteX0" fmla="*/ 504723 w 631197"/>
              <a:gd name="connsiteY0" fmla="*/ 31531 h 204952"/>
              <a:gd name="connsiteX1" fmla="*/ 339185 w 631197"/>
              <a:gd name="connsiteY1" fmla="*/ 23648 h 204952"/>
              <a:gd name="connsiteX2" fmla="*/ 307654 w 631197"/>
              <a:gd name="connsiteY2" fmla="*/ 15766 h 204952"/>
              <a:gd name="connsiteX3" fmla="*/ 189412 w 631197"/>
              <a:gd name="connsiteY3" fmla="*/ 0 h 204952"/>
              <a:gd name="connsiteX4" fmla="*/ 8109 w 631197"/>
              <a:gd name="connsiteY4" fmla="*/ 15766 h 204952"/>
              <a:gd name="connsiteX5" fmla="*/ 226 w 631197"/>
              <a:gd name="connsiteY5" fmla="*/ 39414 h 204952"/>
              <a:gd name="connsiteX6" fmla="*/ 15992 w 631197"/>
              <a:gd name="connsiteY6" fmla="*/ 110359 h 204952"/>
              <a:gd name="connsiteX7" fmla="*/ 23874 w 631197"/>
              <a:gd name="connsiteY7" fmla="*/ 134007 h 204952"/>
              <a:gd name="connsiteX8" fmla="*/ 126350 w 631197"/>
              <a:gd name="connsiteY8" fmla="*/ 189186 h 204952"/>
              <a:gd name="connsiteX9" fmla="*/ 149999 w 631197"/>
              <a:gd name="connsiteY9" fmla="*/ 197069 h 204952"/>
              <a:gd name="connsiteX10" fmla="*/ 181530 w 631197"/>
              <a:gd name="connsiteY10" fmla="*/ 204952 h 204952"/>
              <a:gd name="connsiteX11" fmla="*/ 622964 w 631197"/>
              <a:gd name="connsiteY11" fmla="*/ 189186 h 204952"/>
              <a:gd name="connsiteX12" fmla="*/ 630847 w 631197"/>
              <a:gd name="connsiteY12" fmla="*/ 165538 h 204952"/>
              <a:gd name="connsiteX13" fmla="*/ 607199 w 631197"/>
              <a:gd name="connsiteY13" fmla="*/ 55179 h 204952"/>
              <a:gd name="connsiteX14" fmla="*/ 544136 w 631197"/>
              <a:gd name="connsiteY14" fmla="*/ 39414 h 204952"/>
              <a:gd name="connsiteX15" fmla="*/ 520488 w 631197"/>
              <a:gd name="connsiteY15" fmla="*/ 31531 h 204952"/>
              <a:gd name="connsiteX16" fmla="*/ 504723 w 631197"/>
              <a:gd name="connsiteY16" fmla="*/ 31531 h 20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1197" h="204952">
                <a:moveTo>
                  <a:pt x="504723" y="31531"/>
                </a:moveTo>
                <a:cubicBezTo>
                  <a:pt x="474506" y="30217"/>
                  <a:pt x="394251" y="28053"/>
                  <a:pt x="339185" y="23648"/>
                </a:cubicBezTo>
                <a:cubicBezTo>
                  <a:pt x="328386" y="22784"/>
                  <a:pt x="318277" y="17891"/>
                  <a:pt x="307654" y="15766"/>
                </a:cubicBezTo>
                <a:cubicBezTo>
                  <a:pt x="263419" y="6919"/>
                  <a:pt x="236745" y="5259"/>
                  <a:pt x="189412" y="0"/>
                </a:cubicBezTo>
                <a:cubicBezTo>
                  <a:pt x="128978" y="5255"/>
                  <a:pt x="67496" y="3394"/>
                  <a:pt x="8109" y="15766"/>
                </a:cubicBezTo>
                <a:cubicBezTo>
                  <a:pt x="-25" y="17461"/>
                  <a:pt x="-464" y="31134"/>
                  <a:pt x="226" y="39414"/>
                </a:cubicBezTo>
                <a:cubicBezTo>
                  <a:pt x="2238" y="63556"/>
                  <a:pt x="10117" y="86857"/>
                  <a:pt x="15992" y="110359"/>
                </a:cubicBezTo>
                <a:cubicBezTo>
                  <a:pt x="18007" y="118420"/>
                  <a:pt x="17999" y="128132"/>
                  <a:pt x="23874" y="134007"/>
                </a:cubicBezTo>
                <a:cubicBezTo>
                  <a:pt x="81584" y="191718"/>
                  <a:pt x="69364" y="174940"/>
                  <a:pt x="126350" y="189186"/>
                </a:cubicBezTo>
                <a:cubicBezTo>
                  <a:pt x="134411" y="191201"/>
                  <a:pt x="142009" y="194786"/>
                  <a:pt x="149999" y="197069"/>
                </a:cubicBezTo>
                <a:cubicBezTo>
                  <a:pt x="160416" y="200045"/>
                  <a:pt x="171020" y="202324"/>
                  <a:pt x="181530" y="204952"/>
                </a:cubicBezTo>
                <a:cubicBezTo>
                  <a:pt x="328675" y="199697"/>
                  <a:pt x="476289" y="202052"/>
                  <a:pt x="622964" y="189186"/>
                </a:cubicBezTo>
                <a:cubicBezTo>
                  <a:pt x="631241" y="188460"/>
                  <a:pt x="631818" y="173790"/>
                  <a:pt x="630847" y="165538"/>
                </a:cubicBezTo>
                <a:cubicBezTo>
                  <a:pt x="626451" y="128174"/>
                  <a:pt x="628513" y="86181"/>
                  <a:pt x="607199" y="55179"/>
                </a:cubicBezTo>
                <a:cubicBezTo>
                  <a:pt x="594923" y="37324"/>
                  <a:pt x="565040" y="45115"/>
                  <a:pt x="544136" y="39414"/>
                </a:cubicBezTo>
                <a:cubicBezTo>
                  <a:pt x="536120" y="37228"/>
                  <a:pt x="528636" y="33161"/>
                  <a:pt x="520488" y="31531"/>
                </a:cubicBezTo>
                <a:cubicBezTo>
                  <a:pt x="515335" y="30500"/>
                  <a:pt x="534940" y="32845"/>
                  <a:pt x="504723" y="3153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A007A675-0E2A-3B6F-CC42-FAAD5F14FD19}"/>
              </a:ext>
            </a:extLst>
          </p:cNvPr>
          <p:cNvSpPr/>
          <p:nvPr/>
        </p:nvSpPr>
        <p:spPr>
          <a:xfrm>
            <a:off x="2411968" y="3849245"/>
            <a:ext cx="347854" cy="1525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6D3E2CFB-CC49-4A52-B1BB-12A6397A5FDE}"/>
              </a:ext>
            </a:extLst>
          </p:cNvPr>
          <p:cNvSpPr/>
          <p:nvPr/>
        </p:nvSpPr>
        <p:spPr>
          <a:xfrm>
            <a:off x="4934221" y="3373821"/>
            <a:ext cx="843841" cy="300760"/>
          </a:xfrm>
          <a:custGeom>
            <a:avLst/>
            <a:gdLst>
              <a:gd name="connsiteX0" fmla="*/ 765013 w 843841"/>
              <a:gd name="connsiteY0" fmla="*/ 55179 h 300760"/>
              <a:gd name="connsiteX1" fmla="*/ 646772 w 843841"/>
              <a:gd name="connsiteY1" fmla="*/ 23648 h 300760"/>
              <a:gd name="connsiteX2" fmla="*/ 560062 w 843841"/>
              <a:gd name="connsiteY2" fmla="*/ 0 h 300760"/>
              <a:gd name="connsiteX3" fmla="*/ 8269 w 843841"/>
              <a:gd name="connsiteY3" fmla="*/ 15765 h 300760"/>
              <a:gd name="connsiteX4" fmla="*/ 16151 w 843841"/>
              <a:gd name="connsiteY4" fmla="*/ 78827 h 300760"/>
              <a:gd name="connsiteX5" fmla="*/ 47682 w 843841"/>
              <a:gd name="connsiteY5" fmla="*/ 141889 h 300760"/>
              <a:gd name="connsiteX6" fmla="*/ 79213 w 843841"/>
              <a:gd name="connsiteY6" fmla="*/ 220717 h 300760"/>
              <a:gd name="connsiteX7" fmla="*/ 94979 w 843841"/>
              <a:gd name="connsiteY7" fmla="*/ 244365 h 300760"/>
              <a:gd name="connsiteX8" fmla="*/ 150158 w 843841"/>
              <a:gd name="connsiteY8" fmla="*/ 275896 h 300760"/>
              <a:gd name="connsiteX9" fmla="*/ 465469 w 843841"/>
              <a:gd name="connsiteY9" fmla="*/ 299545 h 300760"/>
              <a:gd name="connsiteX10" fmla="*/ 788662 w 843841"/>
              <a:gd name="connsiteY10" fmla="*/ 275896 h 300760"/>
              <a:gd name="connsiteX11" fmla="*/ 812310 w 843841"/>
              <a:gd name="connsiteY11" fmla="*/ 268013 h 300760"/>
              <a:gd name="connsiteX12" fmla="*/ 835958 w 843841"/>
              <a:gd name="connsiteY12" fmla="*/ 244365 h 300760"/>
              <a:gd name="connsiteX13" fmla="*/ 843841 w 843841"/>
              <a:gd name="connsiteY13" fmla="*/ 212834 h 300760"/>
              <a:gd name="connsiteX14" fmla="*/ 820193 w 843841"/>
              <a:gd name="connsiteY14" fmla="*/ 110358 h 300760"/>
              <a:gd name="connsiteX15" fmla="*/ 780779 w 843841"/>
              <a:gd name="connsiteY15" fmla="*/ 78827 h 300760"/>
              <a:gd name="connsiteX16" fmla="*/ 765013 w 843841"/>
              <a:gd name="connsiteY16" fmla="*/ 55179 h 3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841" h="300760">
                <a:moveTo>
                  <a:pt x="765013" y="55179"/>
                </a:moveTo>
                <a:cubicBezTo>
                  <a:pt x="742679" y="45983"/>
                  <a:pt x="761286" y="50913"/>
                  <a:pt x="646772" y="23648"/>
                </a:cubicBezTo>
                <a:cubicBezTo>
                  <a:pt x="617628" y="16709"/>
                  <a:pt x="588965" y="7883"/>
                  <a:pt x="560062" y="0"/>
                </a:cubicBezTo>
                <a:lnTo>
                  <a:pt x="8269" y="15765"/>
                </a:lnTo>
                <a:cubicBezTo>
                  <a:pt x="-12696" y="18803"/>
                  <a:pt x="12362" y="57984"/>
                  <a:pt x="16151" y="78827"/>
                </a:cubicBezTo>
                <a:cubicBezTo>
                  <a:pt x="21684" y="109258"/>
                  <a:pt x="33025" y="109645"/>
                  <a:pt x="47682" y="141889"/>
                </a:cubicBezTo>
                <a:cubicBezTo>
                  <a:pt x="83567" y="220834"/>
                  <a:pt x="44418" y="159826"/>
                  <a:pt x="79213" y="220717"/>
                </a:cubicBezTo>
                <a:cubicBezTo>
                  <a:pt x="83913" y="228943"/>
                  <a:pt x="88280" y="237666"/>
                  <a:pt x="94979" y="244365"/>
                </a:cubicBezTo>
                <a:cubicBezTo>
                  <a:pt x="103987" y="253373"/>
                  <a:pt x="140439" y="272362"/>
                  <a:pt x="150158" y="275896"/>
                </a:cubicBezTo>
                <a:cubicBezTo>
                  <a:pt x="256355" y="314513"/>
                  <a:pt x="333127" y="295534"/>
                  <a:pt x="465469" y="299545"/>
                </a:cubicBezTo>
                <a:cubicBezTo>
                  <a:pt x="522040" y="296402"/>
                  <a:pt x="690373" y="300469"/>
                  <a:pt x="788662" y="275896"/>
                </a:cubicBezTo>
                <a:cubicBezTo>
                  <a:pt x="796723" y="273881"/>
                  <a:pt x="804427" y="270641"/>
                  <a:pt x="812310" y="268013"/>
                </a:cubicBezTo>
                <a:cubicBezTo>
                  <a:pt x="820193" y="260130"/>
                  <a:pt x="830427" y="254044"/>
                  <a:pt x="835958" y="244365"/>
                </a:cubicBezTo>
                <a:cubicBezTo>
                  <a:pt x="841333" y="234959"/>
                  <a:pt x="843841" y="223668"/>
                  <a:pt x="843841" y="212834"/>
                </a:cubicBezTo>
                <a:cubicBezTo>
                  <a:pt x="843841" y="186535"/>
                  <a:pt x="842065" y="135354"/>
                  <a:pt x="820193" y="110358"/>
                </a:cubicBezTo>
                <a:cubicBezTo>
                  <a:pt x="809114" y="97696"/>
                  <a:pt x="794239" y="88922"/>
                  <a:pt x="780779" y="78827"/>
                </a:cubicBezTo>
                <a:cubicBezTo>
                  <a:pt x="761755" y="64559"/>
                  <a:pt x="787347" y="64375"/>
                  <a:pt x="765013" y="55179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CA62E414-076A-7062-B224-FD2B5806C27C}"/>
              </a:ext>
            </a:extLst>
          </p:cNvPr>
          <p:cNvSpPr/>
          <p:nvPr/>
        </p:nvSpPr>
        <p:spPr>
          <a:xfrm rot="9960070">
            <a:off x="5741104" y="3186788"/>
            <a:ext cx="1726534" cy="935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37B1D44-C1CE-BA09-6528-3371B398E283}"/>
              </a:ext>
            </a:extLst>
          </p:cNvPr>
          <p:cNvSpPr/>
          <p:nvPr/>
        </p:nvSpPr>
        <p:spPr>
          <a:xfrm>
            <a:off x="8968374" y="3657600"/>
            <a:ext cx="1539343" cy="283813"/>
          </a:xfrm>
          <a:custGeom>
            <a:avLst/>
            <a:gdLst>
              <a:gd name="connsiteX0" fmla="*/ 191392 w 1539343"/>
              <a:gd name="connsiteY0" fmla="*/ 47297 h 283813"/>
              <a:gd name="connsiteX1" fmla="*/ 88916 w 1539343"/>
              <a:gd name="connsiteY1" fmla="*/ 31531 h 283813"/>
              <a:gd name="connsiteX2" fmla="*/ 25854 w 1539343"/>
              <a:gd name="connsiteY2" fmla="*/ 47297 h 283813"/>
              <a:gd name="connsiteX3" fmla="*/ 2205 w 1539343"/>
              <a:gd name="connsiteY3" fmla="*/ 63062 h 283813"/>
              <a:gd name="connsiteX4" fmla="*/ 41619 w 1539343"/>
              <a:gd name="connsiteY4" fmla="*/ 197069 h 283813"/>
              <a:gd name="connsiteX5" fmla="*/ 73150 w 1539343"/>
              <a:gd name="connsiteY5" fmla="*/ 228600 h 283813"/>
              <a:gd name="connsiteX6" fmla="*/ 183509 w 1539343"/>
              <a:gd name="connsiteY6" fmla="*/ 252248 h 283813"/>
              <a:gd name="connsiteX7" fmla="*/ 262336 w 1539343"/>
              <a:gd name="connsiteY7" fmla="*/ 260131 h 283813"/>
              <a:gd name="connsiteX8" fmla="*/ 695888 w 1539343"/>
              <a:gd name="connsiteY8" fmla="*/ 268014 h 283813"/>
              <a:gd name="connsiteX9" fmla="*/ 1428985 w 1539343"/>
              <a:gd name="connsiteY9" fmla="*/ 260131 h 283813"/>
              <a:gd name="connsiteX10" fmla="*/ 1484164 w 1539343"/>
              <a:gd name="connsiteY10" fmla="*/ 236483 h 283813"/>
              <a:gd name="connsiteX11" fmla="*/ 1507812 w 1539343"/>
              <a:gd name="connsiteY11" fmla="*/ 204952 h 283813"/>
              <a:gd name="connsiteX12" fmla="*/ 1539343 w 1539343"/>
              <a:gd name="connsiteY12" fmla="*/ 134007 h 283813"/>
              <a:gd name="connsiteX13" fmla="*/ 1507812 w 1539343"/>
              <a:gd name="connsiteY13" fmla="*/ 47297 h 283813"/>
              <a:gd name="connsiteX14" fmla="*/ 1476281 w 1539343"/>
              <a:gd name="connsiteY14" fmla="*/ 31531 h 283813"/>
              <a:gd name="connsiteX15" fmla="*/ 1381688 w 1539343"/>
              <a:gd name="connsiteY15" fmla="*/ 15766 h 283813"/>
              <a:gd name="connsiteX16" fmla="*/ 703771 w 1539343"/>
              <a:gd name="connsiteY16" fmla="*/ 0 h 283813"/>
              <a:gd name="connsiteX17" fmla="*/ 451523 w 1539343"/>
              <a:gd name="connsiteY17" fmla="*/ 15766 h 283813"/>
              <a:gd name="connsiteX18" fmla="*/ 356929 w 1539343"/>
              <a:gd name="connsiteY18" fmla="*/ 31531 h 283813"/>
              <a:gd name="connsiteX19" fmla="*/ 191392 w 1539343"/>
              <a:gd name="connsiteY19" fmla="*/ 47297 h 28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39343" h="283813">
                <a:moveTo>
                  <a:pt x="191392" y="47297"/>
                </a:moveTo>
                <a:cubicBezTo>
                  <a:pt x="180615" y="45501"/>
                  <a:pt x="96160" y="31048"/>
                  <a:pt x="88916" y="31531"/>
                </a:cubicBezTo>
                <a:cubicBezTo>
                  <a:pt x="67296" y="32972"/>
                  <a:pt x="46875" y="42042"/>
                  <a:pt x="25854" y="47297"/>
                </a:cubicBezTo>
                <a:cubicBezTo>
                  <a:pt x="17971" y="52552"/>
                  <a:pt x="3763" y="53717"/>
                  <a:pt x="2205" y="63062"/>
                </a:cubicBezTo>
                <a:cubicBezTo>
                  <a:pt x="-6650" y="116192"/>
                  <a:pt x="12105" y="156488"/>
                  <a:pt x="41619" y="197069"/>
                </a:cubicBezTo>
                <a:cubicBezTo>
                  <a:pt x="50362" y="209090"/>
                  <a:pt x="59297" y="223213"/>
                  <a:pt x="73150" y="228600"/>
                </a:cubicBezTo>
                <a:cubicBezTo>
                  <a:pt x="108213" y="242236"/>
                  <a:pt x="146399" y="246063"/>
                  <a:pt x="183509" y="252248"/>
                </a:cubicBezTo>
                <a:cubicBezTo>
                  <a:pt x="209556" y="256589"/>
                  <a:pt x="235942" y="259319"/>
                  <a:pt x="262336" y="260131"/>
                </a:cubicBezTo>
                <a:cubicBezTo>
                  <a:pt x="406809" y="264576"/>
                  <a:pt x="551371" y="265386"/>
                  <a:pt x="695888" y="268014"/>
                </a:cubicBezTo>
                <a:cubicBezTo>
                  <a:pt x="1182126" y="289154"/>
                  <a:pt x="937758" y="291486"/>
                  <a:pt x="1428985" y="260131"/>
                </a:cubicBezTo>
                <a:cubicBezTo>
                  <a:pt x="1447378" y="252248"/>
                  <a:pt x="1467770" y="247959"/>
                  <a:pt x="1484164" y="236483"/>
                </a:cubicBezTo>
                <a:cubicBezTo>
                  <a:pt x="1494927" y="228949"/>
                  <a:pt x="1501053" y="216218"/>
                  <a:pt x="1507812" y="204952"/>
                </a:cubicBezTo>
                <a:cubicBezTo>
                  <a:pt x="1528334" y="170748"/>
                  <a:pt x="1529111" y="164701"/>
                  <a:pt x="1539343" y="134007"/>
                </a:cubicBezTo>
                <a:cubicBezTo>
                  <a:pt x="1528833" y="105104"/>
                  <a:pt x="1523931" y="73490"/>
                  <a:pt x="1507812" y="47297"/>
                </a:cubicBezTo>
                <a:cubicBezTo>
                  <a:pt x="1501653" y="37289"/>
                  <a:pt x="1487681" y="34381"/>
                  <a:pt x="1476281" y="31531"/>
                </a:cubicBezTo>
                <a:cubicBezTo>
                  <a:pt x="1445270" y="23778"/>
                  <a:pt x="1413627" y="17070"/>
                  <a:pt x="1381688" y="15766"/>
                </a:cubicBezTo>
                <a:cubicBezTo>
                  <a:pt x="1155843" y="6548"/>
                  <a:pt x="929743" y="5255"/>
                  <a:pt x="703771" y="0"/>
                </a:cubicBezTo>
                <a:cubicBezTo>
                  <a:pt x="619688" y="5255"/>
                  <a:pt x="535424" y="8139"/>
                  <a:pt x="451523" y="15766"/>
                </a:cubicBezTo>
                <a:cubicBezTo>
                  <a:pt x="419688" y="18660"/>
                  <a:pt x="388895" y="31531"/>
                  <a:pt x="356929" y="31531"/>
                </a:cubicBezTo>
                <a:lnTo>
                  <a:pt x="191392" y="47297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0B0192D6-8AFA-C83D-B7A7-D6121E7D5229}"/>
              </a:ext>
            </a:extLst>
          </p:cNvPr>
          <p:cNvSpPr/>
          <p:nvPr/>
        </p:nvSpPr>
        <p:spPr>
          <a:xfrm rot="17882005">
            <a:off x="8036812" y="5023868"/>
            <a:ext cx="2573780" cy="1416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53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7620-48CC-45E3-868D-8C2B400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générale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8D90FDE-9813-3F65-4F3E-82ED6FA6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11" y="1524000"/>
            <a:ext cx="7185178" cy="44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7620-48CC-45E3-868D-8C2B400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son interface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D96C9-260C-41D9-B298-3770CFA7F5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IHM : Interface Homme Machine</a:t>
            </a:r>
          </a:p>
          <a:p>
            <a:r>
              <a:rPr lang="fr-FR" dirty="0"/>
              <a:t>Clic droit sur le fichier « hello-</a:t>
            </a:r>
            <a:r>
              <a:rPr lang="fr-FR" dirty="0" err="1"/>
              <a:t>view.fxml</a:t>
            </a:r>
            <a:r>
              <a:rPr lang="fr-FR" dirty="0"/>
              <a:t> »</a:t>
            </a:r>
          </a:p>
          <a:p>
            <a:r>
              <a:rPr lang="fr-FR" dirty="0"/>
              <a:t>Choisir la commande « Open in </a:t>
            </a:r>
            <a:r>
              <a:rPr lang="fr-FR" dirty="0" err="1"/>
              <a:t>SceneBuilder</a:t>
            </a:r>
            <a:r>
              <a:rPr lang="fr-FR" dirty="0"/>
              <a:t> 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399D4F-4A6C-1628-431C-FC60CB45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49" y="1978338"/>
            <a:ext cx="4738709" cy="290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7620-48CC-45E3-868D-8C2B400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son interface graphique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5C11143-6210-1D41-FE3D-E399801E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89" y="1910500"/>
            <a:ext cx="6479448" cy="4035720"/>
          </a:xfrm>
          <a:prstGeom prst="rect">
            <a:avLst/>
          </a:prstGeom>
        </p:spPr>
      </p:pic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DAC81384-C3D5-5D03-AECF-9B39DA3BB21B}"/>
              </a:ext>
            </a:extLst>
          </p:cNvPr>
          <p:cNvSpPr/>
          <p:nvPr/>
        </p:nvSpPr>
        <p:spPr>
          <a:xfrm>
            <a:off x="777014" y="2393694"/>
            <a:ext cx="1826962" cy="684547"/>
          </a:xfrm>
          <a:prstGeom prst="wedgeRoundRectCallout">
            <a:avLst>
              <a:gd name="adj1" fmla="val 64315"/>
              <a:gd name="adj2" fmla="val 47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Palette graphique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C9F56741-7F82-36E8-55F9-D3C3074E95E8}"/>
              </a:ext>
            </a:extLst>
          </p:cNvPr>
          <p:cNvSpPr/>
          <p:nvPr/>
        </p:nvSpPr>
        <p:spPr>
          <a:xfrm>
            <a:off x="5496802" y="2951920"/>
            <a:ext cx="1047590" cy="477080"/>
          </a:xfrm>
          <a:prstGeom prst="wedgeRoundRectCallout">
            <a:avLst>
              <a:gd name="adj1" fmla="val -3255"/>
              <a:gd name="adj2" fmla="val 1098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11" name="Bulle narrative : rectangle à coins arrondis 10">
            <a:extLst>
              <a:ext uri="{FF2B5EF4-FFF2-40B4-BE49-F238E27FC236}">
                <a16:creationId xmlns:a16="http://schemas.microsoft.com/office/drawing/2014/main" id="{D29D57EA-56BB-B79F-3BD8-193DCA7B3F81}"/>
              </a:ext>
            </a:extLst>
          </p:cNvPr>
          <p:cNvSpPr/>
          <p:nvPr/>
        </p:nvSpPr>
        <p:spPr>
          <a:xfrm>
            <a:off x="378670" y="4907843"/>
            <a:ext cx="2225306" cy="849172"/>
          </a:xfrm>
          <a:prstGeom prst="wedgeRoundRectCallout">
            <a:avLst>
              <a:gd name="adj1" fmla="val 65532"/>
              <a:gd name="adj2" fmla="val -379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Liste des composants graphiques</a:t>
            </a: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03E393D4-4F09-BEC0-BF7F-4B095CFEDABA}"/>
              </a:ext>
            </a:extLst>
          </p:cNvPr>
          <p:cNvSpPr/>
          <p:nvPr/>
        </p:nvSpPr>
        <p:spPr>
          <a:xfrm>
            <a:off x="9616356" y="3405525"/>
            <a:ext cx="2225307" cy="1045669"/>
          </a:xfrm>
          <a:prstGeom prst="wedgeRoundRectCallout">
            <a:avLst>
              <a:gd name="adj1" fmla="val -78637"/>
              <a:gd name="adj2" fmla="val -248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propriétés des composants graphiques</a:t>
            </a:r>
          </a:p>
        </p:txBody>
      </p:sp>
    </p:spTree>
    <p:extLst>
      <p:ext uri="{BB962C8B-B14F-4D97-AF65-F5344CB8AC3E}">
        <p14:creationId xmlns:p14="http://schemas.microsoft.com/office/powerpoint/2010/main" val="1981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Agenda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065214" y="1752600"/>
            <a:ext cx="10058400" cy="451184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Architecture : concepts techniques</a:t>
            </a:r>
          </a:p>
          <a:p>
            <a:pPr lvl="1"/>
            <a:r>
              <a:rPr lang="fr-FR" dirty="0"/>
              <a:t>Présentation</a:t>
            </a:r>
          </a:p>
          <a:p>
            <a:pPr rtl="0"/>
            <a:r>
              <a:rPr lang="fr-FR" dirty="0"/>
              <a:t>Créer un projet </a:t>
            </a:r>
            <a:r>
              <a:rPr lang="fr-FR" dirty="0" err="1"/>
              <a:t>JavaFX</a:t>
            </a:r>
            <a:endParaRPr lang="fr-FR" dirty="0"/>
          </a:p>
          <a:p>
            <a:pPr lvl="1"/>
            <a:r>
              <a:rPr lang="fr-FR" dirty="0"/>
              <a:t>IDE = </a:t>
            </a:r>
            <a:r>
              <a:rPr lang="fr-FR" dirty="0" err="1"/>
              <a:t>IntelliJ</a:t>
            </a:r>
            <a:endParaRPr lang="fr-FR" dirty="0"/>
          </a:p>
          <a:p>
            <a:pPr lvl="1"/>
            <a:r>
              <a:rPr lang="fr-FR" dirty="0"/>
              <a:t>Nouveau projet</a:t>
            </a:r>
          </a:p>
          <a:p>
            <a:pPr lvl="1"/>
            <a:r>
              <a:rPr lang="fr-FR" dirty="0"/>
              <a:t>Arborescence</a:t>
            </a:r>
          </a:p>
          <a:p>
            <a:pPr lvl="1"/>
            <a:r>
              <a:rPr lang="fr-FR" dirty="0"/>
              <a:t>Exécution de l’application</a:t>
            </a:r>
          </a:p>
          <a:p>
            <a:pPr lvl="1"/>
            <a:r>
              <a:rPr lang="fr-FR" dirty="0"/>
              <a:t>Comment ça fonctionne ?</a:t>
            </a:r>
          </a:p>
          <a:p>
            <a:pPr lvl="1"/>
            <a:r>
              <a:rPr lang="fr-FR" dirty="0"/>
              <a:t>Structure générale</a:t>
            </a:r>
          </a:p>
          <a:p>
            <a:pPr lvl="1"/>
            <a:r>
              <a:rPr lang="fr-FR" dirty="0"/>
              <a:t>Construire son interface graphique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AFC4E-D7BE-77BD-4913-B8A1C5CB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son interface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F0E8B-5CF7-7D5F-3B55-66A77575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</a:t>
            </a:r>
            <a:r>
              <a:rPr lang="fr-FR" dirty="0" err="1"/>
              <a:t>SceneBuilder</a:t>
            </a:r>
            <a:r>
              <a:rPr lang="fr-FR" dirty="0"/>
              <a:t>, vous pouvez dessiner votre interface graphique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02E758-D727-E417-836A-2F0CB07A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336" y="2876201"/>
            <a:ext cx="6806153" cy="322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AFC4E-D7BE-77BD-4913-B8A1C5CB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son interface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F0E8B-5CF7-7D5F-3B55-66A77575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contrôle devra être renommé pour un usage ultérieur dans le code Java : voir document WORD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02E758-D727-E417-836A-2F0CB07A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336" y="2876201"/>
            <a:ext cx="6806153" cy="3227392"/>
          </a:xfrm>
          <a:prstGeom prst="rect">
            <a:avLst/>
          </a:prstGeom>
        </p:spPr>
      </p:pic>
      <p:sp>
        <p:nvSpPr>
          <p:cNvPr id="4" name="Flèche : gauche 3">
            <a:extLst>
              <a:ext uri="{FF2B5EF4-FFF2-40B4-BE49-F238E27FC236}">
                <a16:creationId xmlns:a16="http://schemas.microsoft.com/office/drawing/2014/main" id="{D2A4D8A6-16A2-D4D6-20D7-82E4436A8E1E}"/>
              </a:ext>
            </a:extLst>
          </p:cNvPr>
          <p:cNvSpPr/>
          <p:nvPr/>
        </p:nvSpPr>
        <p:spPr>
          <a:xfrm>
            <a:off x="8758266" y="4159707"/>
            <a:ext cx="464562" cy="270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gauche 5">
            <a:extLst>
              <a:ext uri="{FF2B5EF4-FFF2-40B4-BE49-F238E27FC236}">
                <a16:creationId xmlns:a16="http://schemas.microsoft.com/office/drawing/2014/main" id="{20D0CAAE-C5AC-2CEF-E73C-06DB1253E9F5}"/>
              </a:ext>
            </a:extLst>
          </p:cNvPr>
          <p:cNvSpPr/>
          <p:nvPr/>
        </p:nvSpPr>
        <p:spPr>
          <a:xfrm>
            <a:off x="9497489" y="3692533"/>
            <a:ext cx="464562" cy="270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gauche 6">
            <a:extLst>
              <a:ext uri="{FF2B5EF4-FFF2-40B4-BE49-F238E27FC236}">
                <a16:creationId xmlns:a16="http://schemas.microsoft.com/office/drawing/2014/main" id="{8CF4F37D-3D02-A9E5-B3CB-7A4BA4AC0042}"/>
              </a:ext>
            </a:extLst>
          </p:cNvPr>
          <p:cNvSpPr/>
          <p:nvPr/>
        </p:nvSpPr>
        <p:spPr>
          <a:xfrm rot="16200000">
            <a:off x="5933611" y="4215027"/>
            <a:ext cx="464562" cy="270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06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AFC4E-D7BE-77BD-4913-B8A1C5CB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son interface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F0E8B-5CF7-7D5F-3B55-66A77575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Préciser le fichier « Contrôleur » associé à votre interface graphique</a:t>
            </a:r>
          </a:p>
        </p:txBody>
      </p:sp>
      <p:sp>
        <p:nvSpPr>
          <p:cNvPr id="6" name="Flèche : gauche 5">
            <a:extLst>
              <a:ext uri="{FF2B5EF4-FFF2-40B4-BE49-F238E27FC236}">
                <a16:creationId xmlns:a16="http://schemas.microsoft.com/office/drawing/2014/main" id="{20D0CAAE-C5AC-2CEF-E73C-06DB1253E9F5}"/>
              </a:ext>
            </a:extLst>
          </p:cNvPr>
          <p:cNvSpPr/>
          <p:nvPr/>
        </p:nvSpPr>
        <p:spPr>
          <a:xfrm flipH="1">
            <a:off x="2867183" y="4298395"/>
            <a:ext cx="464562" cy="270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B425FE-DB87-9935-789D-06CA143F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45" y="2774733"/>
            <a:ext cx="5528509" cy="3365026"/>
          </a:xfrm>
          <a:prstGeom prst="rect">
            <a:avLst/>
          </a:prstGeom>
        </p:spPr>
      </p:pic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5E356CC8-DBFF-49ED-72DB-51FFBF240931}"/>
              </a:ext>
            </a:extLst>
          </p:cNvPr>
          <p:cNvSpPr/>
          <p:nvPr/>
        </p:nvSpPr>
        <p:spPr>
          <a:xfrm>
            <a:off x="4280825" y="4584564"/>
            <a:ext cx="464562" cy="270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4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AFC4E-D7BE-77BD-4913-B8A1C5CB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son interface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F0E8B-5CF7-7D5F-3B55-66A77575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N’oublier pas de sauvegarder votre interface graphique dans </a:t>
            </a:r>
            <a:r>
              <a:rPr lang="fr-FR" dirty="0" err="1"/>
              <a:t>SceneBuilder</a:t>
            </a:r>
            <a:endParaRPr lang="fr-FR" dirty="0"/>
          </a:p>
          <a:p>
            <a:pPr lvl="1"/>
            <a:r>
              <a:rPr lang="fr-FR" dirty="0"/>
              <a:t>Menu « File » puis « Save » ou Ctrl + S</a:t>
            </a:r>
          </a:p>
          <a:p>
            <a:r>
              <a:rPr lang="fr-FR" dirty="0"/>
              <a:t>Retourner dans </a:t>
            </a:r>
            <a:r>
              <a:rPr lang="fr-FR" dirty="0" err="1"/>
              <a:t>IntelliJ</a:t>
            </a:r>
            <a:endParaRPr lang="fr-FR" dirty="0"/>
          </a:p>
          <a:p>
            <a:pPr lvl="1"/>
            <a:r>
              <a:rPr lang="fr-FR" dirty="0"/>
              <a:t>Clic droit sur le fichier correspondant à votre interface graphique (.</a:t>
            </a:r>
            <a:r>
              <a:rPr lang="fr-FR" dirty="0" err="1"/>
              <a:t>fxml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Choisir la commande « Update Controller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FXML</a:t>
            </a:r>
            <a:r>
              <a:rPr lang="fr-FR" dirty="0"/>
              <a:t> »</a:t>
            </a:r>
          </a:p>
        </p:txBody>
      </p:sp>
      <p:sp>
        <p:nvSpPr>
          <p:cNvPr id="6" name="Flèche : gauche 5">
            <a:extLst>
              <a:ext uri="{FF2B5EF4-FFF2-40B4-BE49-F238E27FC236}">
                <a16:creationId xmlns:a16="http://schemas.microsoft.com/office/drawing/2014/main" id="{20D0CAAE-C5AC-2CEF-E73C-06DB1253E9F5}"/>
              </a:ext>
            </a:extLst>
          </p:cNvPr>
          <p:cNvSpPr/>
          <p:nvPr/>
        </p:nvSpPr>
        <p:spPr>
          <a:xfrm>
            <a:off x="7883087" y="5846498"/>
            <a:ext cx="464562" cy="270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81E96-D52D-FA62-0A4B-14703BB2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637" y="4920484"/>
            <a:ext cx="43624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AFC4E-D7BE-77BD-4913-B8A1C5CB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son interface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F0E8B-5CF7-7D5F-3B55-66A77575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fichier « Contrôleur » se met à jour mais il reste des erreurs que vous devrez corriger en pointant sur chaque mot en rouge et en choisissant la commande « Import class 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476CBD-D0A2-A227-7E1E-326EAB8F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36" y="3001360"/>
            <a:ext cx="2109204" cy="3320612"/>
          </a:xfrm>
          <a:prstGeom prst="rect">
            <a:avLst/>
          </a:prstGeom>
        </p:spPr>
      </p:pic>
      <p:sp>
        <p:nvSpPr>
          <p:cNvPr id="6" name="Flèche : gauche 5">
            <a:extLst>
              <a:ext uri="{FF2B5EF4-FFF2-40B4-BE49-F238E27FC236}">
                <a16:creationId xmlns:a16="http://schemas.microsoft.com/office/drawing/2014/main" id="{20D0CAAE-C5AC-2CEF-E73C-06DB1253E9F5}"/>
              </a:ext>
            </a:extLst>
          </p:cNvPr>
          <p:cNvSpPr/>
          <p:nvPr/>
        </p:nvSpPr>
        <p:spPr>
          <a:xfrm>
            <a:off x="3517359" y="4351848"/>
            <a:ext cx="464562" cy="270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C302D6-C454-6575-DD5F-40C642862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51" y="3889885"/>
            <a:ext cx="4514850" cy="923925"/>
          </a:xfrm>
          <a:prstGeom prst="rect">
            <a:avLst/>
          </a:prstGeom>
        </p:spPr>
      </p:pic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66C9FCCE-595D-7BF0-9C65-A2DEFB216F0F}"/>
              </a:ext>
            </a:extLst>
          </p:cNvPr>
          <p:cNvSpPr/>
          <p:nvPr/>
        </p:nvSpPr>
        <p:spPr>
          <a:xfrm rot="5400000">
            <a:off x="6653074" y="4848745"/>
            <a:ext cx="464562" cy="270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4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AFC4E-D7BE-77BD-4913-B8A1C5CB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son interface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F0E8B-5CF7-7D5F-3B55-66A77575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fichier </a:t>
            </a:r>
            <a:r>
              <a:rPr lang="fr-FR" dirty="0" err="1"/>
              <a:t>FXML</a:t>
            </a:r>
            <a:r>
              <a:rPr lang="fr-FR" dirty="0"/>
              <a:t> s’est également mis à jour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EFD88C-75F4-4367-7929-9724DFB9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10" y="2527356"/>
            <a:ext cx="6985606" cy="34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AFC4E-D7BE-77BD-4913-B8A1C5CB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son interface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F0E8B-5CF7-7D5F-3B55-66A77575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4" y="1752600"/>
            <a:ext cx="10348744" cy="4229100"/>
          </a:xfrm>
        </p:spPr>
        <p:txBody>
          <a:bodyPr/>
          <a:lstStyle/>
          <a:p>
            <a:r>
              <a:rPr lang="fr-FR" dirty="0"/>
              <a:t>Modifier la ligne ci-dessous dans le fichier « </a:t>
            </a:r>
            <a:r>
              <a:rPr lang="fr-FR" dirty="0" err="1"/>
              <a:t>HelloApplication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Cette ligne permet de prendre en compte la taille de votre interface graphique</a:t>
            </a:r>
          </a:p>
          <a:p>
            <a:r>
              <a:rPr lang="fr-FR" dirty="0"/>
              <a:t>Vous pouvez exécuter votre programme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6B92FC0-B443-14B3-657A-7D7B0516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507" y="4634986"/>
            <a:ext cx="3765812" cy="134671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6C6964-C5E7-944E-5E42-D5FA4CAD8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932" y="2314532"/>
            <a:ext cx="5022135" cy="3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101D9-FC4F-412E-9337-34D07596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: concepts techniques</a:t>
            </a:r>
          </a:p>
        </p:txBody>
      </p:sp>
    </p:spTree>
    <p:extLst>
      <p:ext uri="{BB962C8B-B14F-4D97-AF65-F5344CB8AC3E}">
        <p14:creationId xmlns:p14="http://schemas.microsoft.com/office/powerpoint/2010/main" val="34597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5E1C2-0E3C-4413-91DC-507B00B7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AE3AC-B772-463D-B2CA-32136C64F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10520330" cy="1040123"/>
          </a:xfrm>
        </p:spPr>
        <p:txBody>
          <a:bodyPr/>
          <a:lstStyle/>
          <a:p>
            <a:r>
              <a:rPr lang="fr-FR" dirty="0"/>
              <a:t>L’architecture technique de la plateforme </a:t>
            </a:r>
            <a:r>
              <a:rPr lang="fr-FR" dirty="0" err="1"/>
              <a:t>JavaFX</a:t>
            </a:r>
            <a:r>
              <a:rPr lang="fr-FR" dirty="0"/>
              <a:t> est composée de plusieurs couches qui reposent sur la machine virtuelle (</a:t>
            </a:r>
            <a:r>
              <a:rPr lang="fr-FR" dirty="0" err="1"/>
              <a:t>JVM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FB8C9-90FC-E5F1-3E33-F2FE8353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82" y="3429000"/>
            <a:ext cx="6967635" cy="22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1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101D9-FC4F-412E-9337-34D07596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projet </a:t>
            </a:r>
            <a:r>
              <a:rPr lang="fr-FR" dirty="0" err="1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3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5E1C2-0E3C-4413-91DC-507B00B7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 = </a:t>
            </a:r>
            <a:r>
              <a:rPr lang="fr-FR" dirty="0" err="1"/>
              <a:t>IntelliJ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AE3AC-B772-463D-B2CA-32136C64F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IDE = Integrated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endParaRPr lang="fr-FR" dirty="0"/>
          </a:p>
          <a:p>
            <a:r>
              <a:rPr lang="fr-FR" dirty="0"/>
              <a:t>Lancer </a:t>
            </a:r>
            <a:r>
              <a:rPr lang="fr-FR" dirty="0" err="1"/>
              <a:t>IntelliJ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DC2C6D3-8990-0AA5-AC65-D139F44972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3BF4D9-F3E4-ECCB-A171-1F476F50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4904174" cy="4010617"/>
          </a:xfrm>
          <a:prstGeom prst="rect">
            <a:avLst/>
          </a:prstGeom>
        </p:spPr>
      </p:pic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207BA462-3B5F-432F-9A0B-36758CEE183E}"/>
              </a:ext>
            </a:extLst>
          </p:cNvPr>
          <p:cNvSpPr/>
          <p:nvPr/>
        </p:nvSpPr>
        <p:spPr>
          <a:xfrm>
            <a:off x="9642794" y="2946548"/>
            <a:ext cx="2171700" cy="964903"/>
          </a:xfrm>
          <a:prstGeom prst="wedgeRoundRectCallout">
            <a:avLst>
              <a:gd name="adj1" fmla="val -46072"/>
              <a:gd name="adj2" fmla="val -113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Cliquer sur le bouton « New Project »</a:t>
            </a:r>
          </a:p>
        </p:txBody>
      </p:sp>
    </p:spTree>
    <p:extLst>
      <p:ext uri="{BB962C8B-B14F-4D97-AF65-F5344CB8AC3E}">
        <p14:creationId xmlns:p14="http://schemas.microsoft.com/office/powerpoint/2010/main" val="4669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7620-48CC-45E3-868D-8C2B400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Nouveau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D96C9-260C-41D9-B298-3770CFA7F5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Choisir les options suivantes</a:t>
            </a:r>
          </a:p>
          <a:p>
            <a:pPr lvl="1"/>
            <a:r>
              <a:rPr lang="fr-FR" dirty="0"/>
              <a:t>Nom du projet</a:t>
            </a:r>
          </a:p>
          <a:p>
            <a:pPr lvl="1"/>
            <a:r>
              <a:rPr lang="fr-FR" dirty="0"/>
              <a:t>Emplacement</a:t>
            </a:r>
          </a:p>
          <a:p>
            <a:pPr lvl="1"/>
            <a:r>
              <a:rPr lang="fr-FR" dirty="0"/>
              <a:t>Langage + </a:t>
            </a:r>
            <a:r>
              <a:rPr lang="fr-FR" dirty="0" err="1"/>
              <a:t>Build</a:t>
            </a:r>
            <a:endParaRPr lang="fr-FR" dirty="0"/>
          </a:p>
          <a:p>
            <a:pPr lvl="1"/>
            <a:r>
              <a:rPr lang="fr-FR" dirty="0"/>
              <a:t>Group</a:t>
            </a:r>
          </a:p>
          <a:p>
            <a:pPr lvl="1"/>
            <a:r>
              <a:rPr lang="fr-FR" dirty="0" err="1"/>
              <a:t>JDK</a:t>
            </a:r>
            <a:endParaRPr lang="fr-FR" dirty="0"/>
          </a:p>
          <a:p>
            <a:r>
              <a:rPr lang="fr-FR" dirty="0"/>
              <a:t>Cliquer sur le bouton « Next »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D6F74CC9-DE46-07E9-8A30-E58685C00D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55D19D-2BB3-5B70-7B41-C2A78E0D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394" y="1825252"/>
            <a:ext cx="5246400" cy="4187952"/>
          </a:xfrm>
          <a:prstGeom prst="rect">
            <a:avLst/>
          </a:prstGeom>
        </p:spPr>
      </p:pic>
      <p:sp>
        <p:nvSpPr>
          <p:cNvPr id="6" name="Flèche : gauche 5">
            <a:extLst>
              <a:ext uri="{FF2B5EF4-FFF2-40B4-BE49-F238E27FC236}">
                <a16:creationId xmlns:a16="http://schemas.microsoft.com/office/drawing/2014/main" id="{A541E40C-1142-4799-91CD-63DBA5D2689D}"/>
              </a:ext>
            </a:extLst>
          </p:cNvPr>
          <p:cNvSpPr/>
          <p:nvPr/>
        </p:nvSpPr>
        <p:spPr>
          <a:xfrm>
            <a:off x="8647907" y="2086541"/>
            <a:ext cx="723900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8F2BA1C6-0F31-9975-6D8A-F7A250AA168D}"/>
              </a:ext>
            </a:extLst>
          </p:cNvPr>
          <p:cNvSpPr/>
          <p:nvPr/>
        </p:nvSpPr>
        <p:spPr>
          <a:xfrm>
            <a:off x="8647907" y="3499891"/>
            <a:ext cx="723900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685812-9319-3E5D-6067-604D82F191BB}"/>
              </a:ext>
            </a:extLst>
          </p:cNvPr>
          <p:cNvSpPr/>
          <p:nvPr/>
        </p:nvSpPr>
        <p:spPr>
          <a:xfrm>
            <a:off x="8040565" y="3035728"/>
            <a:ext cx="1216557" cy="4651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gauche 7">
            <a:extLst>
              <a:ext uri="{FF2B5EF4-FFF2-40B4-BE49-F238E27FC236}">
                <a16:creationId xmlns:a16="http://schemas.microsoft.com/office/drawing/2014/main" id="{D36020BE-3706-4A6A-A93E-D9E91FED9C09}"/>
              </a:ext>
            </a:extLst>
          </p:cNvPr>
          <p:cNvSpPr/>
          <p:nvPr/>
        </p:nvSpPr>
        <p:spPr>
          <a:xfrm>
            <a:off x="10614713" y="2369334"/>
            <a:ext cx="723900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21BEE58F-E3E6-7BFB-D961-1A8A7E81E703}"/>
              </a:ext>
            </a:extLst>
          </p:cNvPr>
          <p:cNvSpPr/>
          <p:nvPr/>
        </p:nvSpPr>
        <p:spPr>
          <a:xfrm>
            <a:off x="9667410" y="4054312"/>
            <a:ext cx="723900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A096CCE0-E653-FDAF-00C4-F1135C36799D}"/>
              </a:ext>
            </a:extLst>
          </p:cNvPr>
          <p:cNvSpPr/>
          <p:nvPr/>
        </p:nvSpPr>
        <p:spPr>
          <a:xfrm>
            <a:off x="6651044" y="3249424"/>
            <a:ext cx="723900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7620-48CC-45E3-868D-8C2B400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Nouveau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D96C9-260C-41D9-B298-3770CFA7F5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Ne rien cocher ici</a:t>
            </a:r>
          </a:p>
          <a:p>
            <a:r>
              <a:rPr lang="fr-FR" dirty="0"/>
              <a:t>Les différentes librairies seront vues ultérieurement</a:t>
            </a:r>
          </a:p>
          <a:p>
            <a:r>
              <a:rPr lang="fr-FR" dirty="0"/>
              <a:t>Cliquer sur le bouton « </a:t>
            </a:r>
            <a:r>
              <a:rPr lang="fr-FR" dirty="0" err="1"/>
              <a:t>Create</a:t>
            </a:r>
            <a:r>
              <a:rPr lang="fr-FR" dirty="0"/>
              <a:t> »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D6F74CC9-DE46-07E9-8A30-E58685C00D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351DB90-7781-BAA3-7483-6DC48EFA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4951414" cy="42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7620-48CC-45E3-868D-8C2B400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Arborescence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D96C9-260C-41D9-B298-3770CFA7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502" y="1752600"/>
            <a:ext cx="6938112" cy="4229100"/>
          </a:xfrm>
        </p:spPr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HelloApplication</a:t>
            </a:r>
            <a:r>
              <a:rPr lang="fr-FR" dirty="0"/>
              <a:t> » permet de lancer le programme</a:t>
            </a:r>
          </a:p>
          <a:p>
            <a:r>
              <a:rPr lang="fr-FR" dirty="0"/>
              <a:t>« </a:t>
            </a:r>
            <a:r>
              <a:rPr lang="fr-FR" dirty="0" err="1"/>
              <a:t>HelloController</a:t>
            </a:r>
            <a:r>
              <a:rPr lang="fr-FR" dirty="0"/>
              <a:t> » permet de créer la logique métier de l’application</a:t>
            </a:r>
          </a:p>
          <a:p>
            <a:r>
              <a:rPr lang="fr-FR" dirty="0"/>
              <a:t>« hello-</a:t>
            </a:r>
            <a:r>
              <a:rPr lang="fr-FR" dirty="0" err="1"/>
              <a:t>view.fxml</a:t>
            </a:r>
            <a:r>
              <a:rPr lang="fr-FR" dirty="0"/>
              <a:t> » permet de créer son interface graphique (IHM)</a:t>
            </a:r>
          </a:p>
          <a:p>
            <a:r>
              <a:rPr lang="fr-FR" dirty="0"/>
              <a:t>« pom.xml » fichier de paramètres de votre 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77BF5C-F6E2-74C8-36F4-E62C0ADFD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1" y="1752600"/>
            <a:ext cx="2837381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llustration Nature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0_TF03431377_TF03431377.potx" id="{F05F1E57-AC66-42B0-9DE6-2615D392D1F4}" vid="{13E0EB68-91B4-47CB-AAA7-D055D1B77095}"/>
    </a:ext>
  </a:extLst>
</a:theme>
</file>

<file path=ppt/theme/theme2.xml><?xml version="1.0" encoding="utf-8"?>
<a:theme xmlns:a="http://schemas.openxmlformats.org/drawingml/2006/main" name="Thème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Nature, modèle paysage illustré (grand écran)</Template>
  <TotalTime>0</TotalTime>
  <Words>603</Words>
  <Application>Microsoft Macintosh PowerPoint</Application>
  <PresentationFormat>Grand écran</PresentationFormat>
  <Paragraphs>107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9" baseType="lpstr">
      <vt:lpstr>Arial</vt:lpstr>
      <vt:lpstr>Segoe Print</vt:lpstr>
      <vt:lpstr>Illustration Nature 16:9</vt:lpstr>
      <vt:lpstr>Cours JAVA</vt:lpstr>
      <vt:lpstr>Agenda</vt:lpstr>
      <vt:lpstr>Architecture : concepts techniques</vt:lpstr>
      <vt:lpstr>Présentation</vt:lpstr>
      <vt:lpstr>Créer un projet JavaFX</vt:lpstr>
      <vt:lpstr>IDE = IntelliJ</vt:lpstr>
      <vt:lpstr>Nouveau projet</vt:lpstr>
      <vt:lpstr>Nouveau projet</vt:lpstr>
      <vt:lpstr>Arborescence</vt:lpstr>
      <vt:lpstr>Exécution de l’application</vt:lpstr>
      <vt:lpstr>Exécution de l’application</vt:lpstr>
      <vt:lpstr>Exécution de l’application</vt:lpstr>
      <vt:lpstr>Exécution de l’application</vt:lpstr>
      <vt:lpstr>Exécution de l’application</vt:lpstr>
      <vt:lpstr>Comment ça fonctionne ?</vt:lpstr>
      <vt:lpstr>Comment ça fonctionne ?</vt:lpstr>
      <vt:lpstr>Structure générale</vt:lpstr>
      <vt:lpstr>Construire son interface graphique</vt:lpstr>
      <vt:lpstr>Construire son interface graphique</vt:lpstr>
      <vt:lpstr>Construire son interface graphique</vt:lpstr>
      <vt:lpstr>Construire son interface graphique</vt:lpstr>
      <vt:lpstr>Construire son interface graphique</vt:lpstr>
      <vt:lpstr>Construire son interface graphique</vt:lpstr>
      <vt:lpstr>Construire son interface graphique</vt:lpstr>
      <vt:lpstr>Construire son interface graphique</vt:lpstr>
      <vt:lpstr>Construire son interface graphique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JAVA</dc:title>
  <dc:creator>Jacques Buffeteau</dc:creator>
  <cp:lastModifiedBy>shirel boccara</cp:lastModifiedBy>
  <cp:revision>89</cp:revision>
  <dcterms:created xsi:type="dcterms:W3CDTF">2020-09-12T13:30:16Z</dcterms:created>
  <dcterms:modified xsi:type="dcterms:W3CDTF">2023-09-19T11:44:59Z</dcterms:modified>
</cp:coreProperties>
</file>