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58" r:id="rId3"/>
    <p:sldId id="261" r:id="rId4"/>
    <p:sldId id="280" r:id="rId5"/>
    <p:sldId id="281" r:id="rId6"/>
    <p:sldId id="282" r:id="rId7"/>
    <p:sldId id="283" r:id="rId8"/>
    <p:sldId id="284" r:id="rId9"/>
    <p:sldId id="285" r:id="rId10"/>
    <p:sldId id="276" r:id="rId11"/>
    <p:sldId id="277" r:id="rId12"/>
    <p:sldId id="262" r:id="rId13"/>
    <p:sldId id="278" r:id="rId14"/>
    <p:sldId id="275" r:id="rId15"/>
    <p:sldId id="279" r:id="rId16"/>
    <p:sldId id="287" r:id="rId17"/>
    <p:sldId id="288" r:id="rId18"/>
    <p:sldId id="289" r:id="rId19"/>
    <p:sldId id="263" r:id="rId20"/>
    <p:sldId id="264" r:id="rId21"/>
    <p:sldId id="265" r:id="rId22"/>
    <p:sldId id="266" r:id="rId23"/>
    <p:sldId id="267" r:id="rId24"/>
    <p:sldId id="268" r:id="rId25"/>
    <p:sldId id="269" r:id="rId26"/>
    <p:sldId id="270" r:id="rId27"/>
    <p:sldId id="271" r:id="rId28"/>
    <p:sldId id="273" r:id="rId29"/>
    <p:sldId id="272" r:id="rId30"/>
    <p:sldId id="274" r:id="rId3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6437" autoAdjust="0"/>
  </p:normalViewPr>
  <p:slideViewPr>
    <p:cSldViewPr snapToGrid="0">
      <p:cViewPr varScale="1">
        <p:scale>
          <a:sx n="115" d="100"/>
          <a:sy n="115" d="100"/>
        </p:scale>
        <p:origin x="504" y="184"/>
      </p:cViewPr>
      <p:guideLst/>
    </p:cSldViewPr>
  </p:slideViewPr>
  <p:notesTextViewPr>
    <p:cViewPr>
      <p:scale>
        <a:sx n="1" d="1"/>
        <a:sy n="1" d="1"/>
      </p:scale>
      <p:origin x="0" y="0"/>
    </p:cViewPr>
  </p:notesTextViewPr>
  <p:notesViewPr>
    <p:cSldViewPr snapToGrid="0">
      <p:cViewPr varScale="1">
        <p:scale>
          <a:sx n="89" d="100"/>
          <a:sy n="89" d="100"/>
        </p:scale>
        <p:origin x="300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30F44109-6525-4707-8FCB-831590E4D85F}" type="datetime1">
              <a:rPr lang="fr-FR" smtClean="0"/>
              <a:t>19/09/2023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fr-FR" smtClean="0"/>
              <a:pPr algn="r" rtl="0"/>
              <a:t>‹N°›</a:t>
            </a:fld>
            <a:endParaRPr lang="fr-FR" dirty="0"/>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55600FC2-B0C2-47FF-9826-EA7F77C89DB9}" type="datetime1">
              <a:rPr lang="fr-FR" smtClean="0"/>
              <a:pPr/>
              <a:t>19/09/2023</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C8DC57A8-AE18-4654-B6AF-04B3577165BE}" type="slidenum">
              <a:rPr lang="fr-FR" smtClean="0"/>
              <a:pPr algn="r"/>
              <a:t>‹N°›</a:t>
            </a:fld>
            <a:endParaRPr lang="fr-FR"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1</a:t>
            </a:fld>
            <a:endParaRPr lang="fr-FR" dirty="0"/>
          </a:p>
        </p:txBody>
      </p:sp>
    </p:spTree>
    <p:extLst>
      <p:ext uri="{BB962C8B-B14F-4D97-AF65-F5344CB8AC3E}">
        <p14:creationId xmlns:p14="http://schemas.microsoft.com/office/powerpoint/2010/main" val="15583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26</a:t>
            </a:fld>
            <a:endParaRPr lang="fr-FR" dirty="0"/>
          </a:p>
        </p:txBody>
      </p:sp>
    </p:spTree>
    <p:extLst>
      <p:ext uri="{BB962C8B-B14F-4D97-AF65-F5344CB8AC3E}">
        <p14:creationId xmlns:p14="http://schemas.microsoft.com/office/powerpoint/2010/main" val="199665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27</a:t>
            </a:fld>
            <a:endParaRPr lang="fr-FR" dirty="0"/>
          </a:p>
        </p:txBody>
      </p:sp>
    </p:spTree>
    <p:extLst>
      <p:ext uri="{BB962C8B-B14F-4D97-AF65-F5344CB8AC3E}">
        <p14:creationId xmlns:p14="http://schemas.microsoft.com/office/powerpoint/2010/main" val="413315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28</a:t>
            </a:fld>
            <a:endParaRPr lang="fr-FR" dirty="0"/>
          </a:p>
        </p:txBody>
      </p:sp>
    </p:spTree>
    <p:extLst>
      <p:ext uri="{BB962C8B-B14F-4D97-AF65-F5344CB8AC3E}">
        <p14:creationId xmlns:p14="http://schemas.microsoft.com/office/powerpoint/2010/main" val="285222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29</a:t>
            </a:fld>
            <a:endParaRPr lang="fr-FR" dirty="0"/>
          </a:p>
        </p:txBody>
      </p:sp>
    </p:spTree>
    <p:extLst>
      <p:ext uri="{BB962C8B-B14F-4D97-AF65-F5344CB8AC3E}">
        <p14:creationId xmlns:p14="http://schemas.microsoft.com/office/powerpoint/2010/main" val="558463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30</a:t>
            </a:fld>
            <a:endParaRPr lang="fr-FR" dirty="0"/>
          </a:p>
        </p:txBody>
      </p:sp>
    </p:spTree>
    <p:extLst>
      <p:ext uri="{BB962C8B-B14F-4D97-AF65-F5344CB8AC3E}">
        <p14:creationId xmlns:p14="http://schemas.microsoft.com/office/powerpoint/2010/main" val="280957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a:t>
            </a:fld>
            <a:endParaRPr lang="fr-FR" dirty="0"/>
          </a:p>
        </p:txBody>
      </p:sp>
    </p:spTree>
    <p:extLst>
      <p:ext uri="{BB962C8B-B14F-4D97-AF65-F5344CB8AC3E}">
        <p14:creationId xmlns:p14="http://schemas.microsoft.com/office/powerpoint/2010/main" val="371821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19</a:t>
            </a:fld>
            <a:endParaRPr lang="fr-FR" dirty="0"/>
          </a:p>
        </p:txBody>
      </p:sp>
    </p:spTree>
    <p:extLst>
      <p:ext uri="{BB962C8B-B14F-4D97-AF65-F5344CB8AC3E}">
        <p14:creationId xmlns:p14="http://schemas.microsoft.com/office/powerpoint/2010/main" val="1103328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20</a:t>
            </a:fld>
            <a:endParaRPr lang="fr-FR" dirty="0"/>
          </a:p>
        </p:txBody>
      </p:sp>
    </p:spTree>
    <p:extLst>
      <p:ext uri="{BB962C8B-B14F-4D97-AF65-F5344CB8AC3E}">
        <p14:creationId xmlns:p14="http://schemas.microsoft.com/office/powerpoint/2010/main" val="189517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21</a:t>
            </a:fld>
            <a:endParaRPr lang="fr-FR" dirty="0"/>
          </a:p>
        </p:txBody>
      </p:sp>
    </p:spTree>
    <p:extLst>
      <p:ext uri="{BB962C8B-B14F-4D97-AF65-F5344CB8AC3E}">
        <p14:creationId xmlns:p14="http://schemas.microsoft.com/office/powerpoint/2010/main" val="381876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22</a:t>
            </a:fld>
            <a:endParaRPr lang="fr-FR" dirty="0"/>
          </a:p>
        </p:txBody>
      </p:sp>
    </p:spTree>
    <p:extLst>
      <p:ext uri="{BB962C8B-B14F-4D97-AF65-F5344CB8AC3E}">
        <p14:creationId xmlns:p14="http://schemas.microsoft.com/office/powerpoint/2010/main" val="122508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23</a:t>
            </a:fld>
            <a:endParaRPr lang="fr-FR" dirty="0"/>
          </a:p>
        </p:txBody>
      </p:sp>
    </p:spTree>
    <p:extLst>
      <p:ext uri="{BB962C8B-B14F-4D97-AF65-F5344CB8AC3E}">
        <p14:creationId xmlns:p14="http://schemas.microsoft.com/office/powerpoint/2010/main" val="315174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24</a:t>
            </a:fld>
            <a:endParaRPr lang="fr-FR" dirty="0"/>
          </a:p>
        </p:txBody>
      </p:sp>
    </p:spTree>
    <p:extLst>
      <p:ext uri="{BB962C8B-B14F-4D97-AF65-F5344CB8AC3E}">
        <p14:creationId xmlns:p14="http://schemas.microsoft.com/office/powerpoint/2010/main" val="3607929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C8DC57A8-AE18-4654-B6AF-04B3577165BE}" type="slidenum">
              <a:rPr lang="fr-FR" smtClean="0"/>
              <a:pPr algn="r"/>
              <a:t>25</a:t>
            </a:fld>
            <a:endParaRPr lang="fr-FR" dirty="0"/>
          </a:p>
        </p:txBody>
      </p:sp>
    </p:spTree>
    <p:extLst>
      <p:ext uri="{BB962C8B-B14F-4D97-AF65-F5344CB8AC3E}">
        <p14:creationId xmlns:p14="http://schemas.microsoft.com/office/powerpoint/2010/main" val="705852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a:t>Modifiez le style des sous-titres du masque</a:t>
            </a:r>
            <a:endParaRPr lang="fr-FR"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ois images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066214" y="421594"/>
            <a:ext cx="2286000" cy="1885508"/>
          </a:xfrm>
        </p:spPr>
        <p:txBody>
          <a:bodyPr rtlCol="0">
            <a:normAutofit/>
          </a:bodyPr>
          <a:lstStyle>
            <a:lvl1pPr algn="l" rtl="0">
              <a:defRPr sz="2400"/>
            </a:lvl1pPr>
          </a:lstStyle>
          <a:p>
            <a:pPr rtl="0"/>
            <a:r>
              <a:rPr lang="fr-FR"/>
              <a:t>Modifiez le style du titre</a:t>
            </a:r>
            <a:endParaRPr lang="fr-FR" dirty="0"/>
          </a:p>
        </p:txBody>
      </p:sp>
      <p:grpSp>
        <p:nvGrpSpPr>
          <p:cNvPr id="84" name="Groupe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6"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7"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8"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9"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0"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1"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2"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3"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4"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5"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97" name="Espace réservé d’image 33" descr="Espace réservé vide pour ajouter une image. Cliquez sur l’espace réservé et sélectionnez l’image à ajouter."/>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grpSp>
        <p:nvGrpSpPr>
          <p:cNvPr id="98" name="Groupe 97"/>
          <p:cNvGrpSpPr/>
          <p:nvPr/>
        </p:nvGrpSpPr>
        <p:grpSpPr>
          <a:xfrm>
            <a:off x="5322489" y="319177"/>
            <a:ext cx="3389607" cy="2710838"/>
            <a:chOff x="895350" y="3313113"/>
            <a:chExt cx="3613151" cy="2790825"/>
          </a:xfrm>
          <a:solidFill>
            <a:schemeClr val="tx1">
              <a:lumMod val="50000"/>
            </a:schemeClr>
          </a:solidFill>
        </p:grpSpPr>
        <p:sp>
          <p:nvSpPr>
            <p:cNvPr id="99"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0"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1"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2"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3"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4"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5"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6"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7"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8"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9"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0"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111" name="Espace réservé d’image 33" descr="Espace réservé vide pour ajouter une image. Cliquez sur l’espace réservé et sélectionnez l’image à ajouter."/>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grpSp>
        <p:nvGrpSpPr>
          <p:cNvPr id="112" name="Groupe 111"/>
          <p:cNvGrpSpPr/>
          <p:nvPr/>
        </p:nvGrpSpPr>
        <p:grpSpPr>
          <a:xfrm>
            <a:off x="5322489" y="3245640"/>
            <a:ext cx="3389607" cy="2710838"/>
            <a:chOff x="895350" y="3313113"/>
            <a:chExt cx="3613151" cy="2790825"/>
          </a:xfrm>
          <a:solidFill>
            <a:schemeClr val="tx1">
              <a:lumMod val="50000"/>
            </a:schemeClr>
          </a:solidFill>
        </p:grpSpPr>
        <p:sp>
          <p:nvSpPr>
            <p:cNvPr id="113"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4"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5"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6"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7"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8"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9"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0"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1"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2"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3"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4"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125" name="Espace réservé d’image 33" descr="Espace réservé vide pour ajouter une image. Cliquez sur l’espace réservé et sélectionnez l’image à ajouter."/>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126" name="Espace réservé du texte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sp>
        <p:nvSpPr>
          <p:cNvPr id="8" name="Espace réservé du numéro de diapositive 7"/>
          <p:cNvSpPr>
            <a:spLocks noGrp="1"/>
          </p:cNvSpPr>
          <p:nvPr>
            <p:ph type="sldNum" sz="quarter" idx="12"/>
          </p:nvPr>
        </p:nvSpPr>
        <p:spPr/>
        <p:txBody>
          <a:bodyPr rtlCol="0"/>
          <a:lstStyle/>
          <a:p>
            <a:pPr rtl="0"/>
            <a:fld id="{022B156B-59AE-415F-B24B-8756D48BB977}" type="slidenum">
              <a:rPr lang="fr-FR" smtClean="0"/>
              <a:pPr/>
              <a:t>‹N°›</a:t>
            </a:fld>
            <a:endParaRPr lang="fr-FR" dirty="0"/>
          </a:p>
        </p:txBody>
      </p:sp>
      <p:sp>
        <p:nvSpPr>
          <p:cNvPr id="7" name="Espace réservé du pied de page 6"/>
          <p:cNvSpPr>
            <a:spLocks noGrp="1"/>
          </p:cNvSpPr>
          <p:nvPr>
            <p:ph type="ftr" sz="quarter" idx="11"/>
          </p:nvPr>
        </p:nvSpPr>
        <p:spPr/>
        <p:txBody>
          <a:bodyPr rtlCol="0"/>
          <a:lstStyle/>
          <a:p>
            <a:pPr rtl="0"/>
            <a:endParaRPr lang="fr-FR" dirty="0"/>
          </a:p>
        </p:txBody>
      </p:sp>
      <p:sp>
        <p:nvSpPr>
          <p:cNvPr id="6" name="Espace réservé de la date 5"/>
          <p:cNvSpPr>
            <a:spLocks noGrp="1"/>
          </p:cNvSpPr>
          <p:nvPr>
            <p:ph type="dt" sz="half" idx="10"/>
          </p:nvPr>
        </p:nvSpPr>
        <p:spPr/>
        <p:txBody>
          <a:bodyPr rtlCol="0"/>
          <a:lstStyle>
            <a:lvl1pPr>
              <a:defRPr/>
            </a:lvl1pPr>
          </a:lstStyle>
          <a:p>
            <a:fld id="{E8405801-45BA-4E16-B90B-05CB4F3B494B}" type="datetime1">
              <a:rPr lang="fr-FR" smtClean="0"/>
              <a:pPr/>
              <a:t>19/09/2023</a:t>
            </a:fld>
            <a:endParaRPr lang="fr-FR"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fr-FR"/>
              <a:t>Modifiez le style du titre</a:t>
            </a:r>
            <a:endParaRPr lang="fr-FR" dirty="0"/>
          </a:p>
        </p:txBody>
      </p:sp>
      <p:sp>
        <p:nvSpPr>
          <p:cNvPr id="3" name="Espace réservé du contenu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sp>
        <p:nvSpPr>
          <p:cNvPr id="7" name="Espace réservé du numéro de diapositive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fr-FR" smtClean="0"/>
              <a:pPr/>
              <a:t>‹N°›</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a:xfrm>
            <a:off x="8075611" y="6019801"/>
            <a:ext cx="1396260" cy="228600"/>
          </a:xfrm>
        </p:spPr>
        <p:txBody>
          <a:bodyPr rtlCol="0"/>
          <a:lstStyle>
            <a:lvl1pPr>
              <a:defRPr/>
            </a:lvl1pPr>
          </a:lstStyle>
          <a:p>
            <a:fld id="{5D402225-A0BB-4261-999F-CF28F5F94268}" type="datetime1">
              <a:rPr lang="fr-FR" smtClean="0"/>
              <a:pPr/>
              <a:t>19/09/2023</a:t>
            </a:fld>
            <a:endParaRPr lang="fr-FR"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492891" y="1330347"/>
            <a:ext cx="3840480" cy="2103120"/>
          </a:xfrm>
        </p:spPr>
        <p:txBody>
          <a:bodyPr rtlCol="0" anchor="b">
            <a:normAutofit/>
          </a:bodyPr>
          <a:lstStyle>
            <a:lvl1pPr algn="l" rtl="0">
              <a:defRPr sz="3600"/>
            </a:lvl1pPr>
          </a:lstStyle>
          <a:p>
            <a:pPr rtl="0"/>
            <a:r>
              <a:rPr lang="fr-FR"/>
              <a:t>Modifiez le style du titre</a:t>
            </a:r>
            <a:endParaRPr lang="fr-FR" dirty="0"/>
          </a:p>
        </p:txBody>
      </p:sp>
      <p:grpSp>
        <p:nvGrpSpPr>
          <p:cNvPr id="8" name="Groupe 7"/>
          <p:cNvGrpSpPr/>
          <p:nvPr/>
        </p:nvGrpSpPr>
        <p:grpSpPr>
          <a:xfrm>
            <a:off x="595546" y="781398"/>
            <a:ext cx="6433398" cy="5053665"/>
            <a:chOff x="5162444" y="781398"/>
            <a:chExt cx="6433398" cy="5053665"/>
          </a:xfrm>
        </p:grpSpPr>
        <p:sp>
          <p:nvSpPr>
            <p:cNvPr id="9" name="Forme libre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 name="Forme libre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11" name="Groupe 10"/>
            <p:cNvGrpSpPr/>
            <p:nvPr/>
          </p:nvGrpSpPr>
          <p:grpSpPr>
            <a:xfrm>
              <a:off x="5814205" y="859113"/>
              <a:ext cx="5129146" cy="4880471"/>
              <a:chOff x="7856559" y="859113"/>
              <a:chExt cx="3086791" cy="4880471"/>
            </a:xfrm>
          </p:grpSpPr>
          <p:sp>
            <p:nvSpPr>
              <p:cNvPr id="20" name="Forme libre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12" name="Forme libre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3" name="Forme libre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5" name="Forme libre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6" name="Forme libre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7" name="Forme libre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8" name="Forme libre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 name="Espace réservé d’image 2" descr="Espace réservé vide pour ajouter une image. Cliquez sur l’espace réservé et sélectionnez l’image à ajouter."/>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dirty="0"/>
              <a:t>Cliquez sur l'icône pour ajouter une image</a:t>
            </a:r>
          </a:p>
        </p:txBody>
      </p:sp>
      <p:sp>
        <p:nvSpPr>
          <p:cNvPr id="4" name="Espace réservé du texte 3"/>
          <p:cNvSpPr>
            <a:spLocks noGrp="1"/>
          </p:cNvSpPr>
          <p:nvPr>
            <p:ph type="body" sz="half" idx="2"/>
          </p:nvPr>
        </p:nvSpPr>
        <p:spPr>
          <a:xfrm>
            <a:off x="7492891" y="3555521"/>
            <a:ext cx="3840480" cy="216851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sp>
        <p:nvSpPr>
          <p:cNvPr id="7" name="Espace réservé du numéro de diapositive 6"/>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CFE19890-E203-4F29-91EA-9D8FCF3B97FC}" type="datetime1">
              <a:rPr lang="fr-FR" smtClean="0"/>
              <a:pPr/>
              <a:t>19/09/2023</a:t>
            </a:fld>
            <a:endParaRPr lang="fr-FR"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numéro de diapositive 5"/>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02D71D5E-8FED-49D7-918A-BA1D8CCD7B9F}" type="datetime1">
              <a:rPr lang="fr-FR" smtClean="0"/>
              <a:pPr/>
              <a:t>19/09/2023</a:t>
            </a:fld>
            <a:endParaRPr lang="fr-FR"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624268" y="304800"/>
            <a:ext cx="1729531" cy="56769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838199" y="304800"/>
            <a:ext cx="8633671" cy="56769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numéro de diapositive 5"/>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9ED6B917-7E14-4B31-A1D5-38C55D264C09}" type="datetime1">
              <a:rPr lang="fr-FR" smtClean="0"/>
              <a:pPr/>
              <a:t>19/09/2023</a:t>
            </a:fld>
            <a:endParaRPr lang="fr-FR"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numéro de diapositive 5"/>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755D6175-BB73-49DE-94C2-615D1D73AF89}" type="datetime1">
              <a:rPr lang="fr-FR" smtClean="0"/>
              <a:pPr/>
              <a:t>19/09/2023</a:t>
            </a:fld>
            <a:endParaRPr lang="fr-FR"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fr-FR"/>
              <a:t>Modifiez le style du titre</a:t>
            </a:r>
            <a:endParaRPr lang="fr-FR" dirty="0"/>
          </a:p>
        </p:txBody>
      </p:sp>
      <p:sp>
        <p:nvSpPr>
          <p:cNvPr id="3" name="Espace réservé du texte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a:t>Cliquez pour modifier les styles du texte du masque</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sz="half" idx="1"/>
          </p:nvPr>
        </p:nvSpPr>
        <p:spPr>
          <a:xfrm>
            <a:off x="1065212" y="1825625"/>
            <a:ext cx="4954588" cy="4187952"/>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172200" y="1825625"/>
            <a:ext cx="4951414" cy="4187952"/>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u numéro de diapositive 6"/>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554F6FEE-9449-414B-97F1-D10EBE0251EA}" type="datetime1">
              <a:rPr lang="fr-FR" smtClean="0"/>
              <a:pPr/>
              <a:t>19/09/2023</a:t>
            </a:fld>
            <a:endParaRPr lang="fr-FR"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505075"/>
            <a:ext cx="4956048" cy="3476625"/>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172200" y="2505075"/>
            <a:ext cx="4956048" cy="3476625"/>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9" name="Espace réservé du numéro de diapositive 8"/>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7" name="Espace réservé de la date 6"/>
          <p:cNvSpPr>
            <a:spLocks noGrp="1"/>
          </p:cNvSpPr>
          <p:nvPr>
            <p:ph type="dt" sz="half" idx="10"/>
          </p:nvPr>
        </p:nvSpPr>
        <p:spPr/>
        <p:txBody>
          <a:bodyPr rtlCol="0"/>
          <a:lstStyle>
            <a:lvl1pPr>
              <a:defRPr/>
            </a:lvl1pPr>
          </a:lstStyle>
          <a:p>
            <a:fld id="{E132E50F-0813-49A5-B43A-301177A5BFA8}" type="datetime1">
              <a:rPr lang="fr-FR" smtClean="0"/>
              <a:pPr/>
              <a:t>19/09/2023</a:t>
            </a:fld>
            <a:endParaRPr lang="fr-FR"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5" name="Espace réservé du numéro de diapositive 4"/>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3" name="Espace réservé de la date 2"/>
          <p:cNvSpPr>
            <a:spLocks noGrp="1"/>
          </p:cNvSpPr>
          <p:nvPr>
            <p:ph type="dt" sz="half" idx="10"/>
          </p:nvPr>
        </p:nvSpPr>
        <p:spPr/>
        <p:txBody>
          <a:bodyPr rtlCol="0"/>
          <a:lstStyle>
            <a:lvl1pPr>
              <a:defRPr/>
            </a:lvl1pPr>
          </a:lstStyle>
          <a:p>
            <a:fld id="{D9910A9B-8775-4FA2-9053-97A28704979B}" type="datetime1">
              <a:rPr lang="fr-FR" smtClean="0"/>
              <a:pPr/>
              <a:t>19/09/2023</a:t>
            </a:fld>
            <a:endParaRPr lang="fr-FR"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rtlCol="0"/>
          <a:lstStyle/>
          <a:p>
            <a:pPr rtl="0"/>
            <a:fld id="{022B156B-59AE-415F-B24B-8756D48BB977}" type="slidenum">
              <a:rPr lang="fr-FR" smtClean="0"/>
              <a:t>‹N°›</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2" name="Espace réservé de la date 1"/>
          <p:cNvSpPr>
            <a:spLocks noGrp="1"/>
          </p:cNvSpPr>
          <p:nvPr>
            <p:ph type="dt" sz="half" idx="10"/>
          </p:nvPr>
        </p:nvSpPr>
        <p:spPr/>
        <p:txBody>
          <a:bodyPr rtlCol="0"/>
          <a:lstStyle>
            <a:lvl1pPr>
              <a:defRPr/>
            </a:lvl1pPr>
          </a:lstStyle>
          <a:p>
            <a:fld id="{55048D7F-F53C-490F-B39B-4D2B15AA61C8}" type="datetime1">
              <a:rPr lang="fr-FR" smtClean="0"/>
              <a:pPr/>
              <a:t>19/09/2023</a:t>
            </a:fld>
            <a:endParaRPr lang="fr-FR"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65212" y="304799"/>
            <a:ext cx="10058402" cy="1216152"/>
          </a:xfrm>
        </p:spPr>
        <p:txBody>
          <a:bodyPr rtlCol="0"/>
          <a:lstStyle>
            <a:lvl1pPr algn="l" rtl="0">
              <a:defRPr/>
            </a:lvl1pPr>
          </a:lstStyle>
          <a:p>
            <a:pPr rtl="0"/>
            <a:r>
              <a:rPr lang="fr-FR"/>
              <a:t>Modifiez le style du titre</a:t>
            </a:r>
            <a:endParaRPr lang="fr-FR" dirty="0"/>
          </a:p>
        </p:txBody>
      </p:sp>
      <p:grpSp>
        <p:nvGrpSpPr>
          <p:cNvPr id="9" name="Groupe 8"/>
          <p:cNvGrpSpPr/>
          <p:nvPr/>
        </p:nvGrpSpPr>
        <p:grpSpPr>
          <a:xfrm>
            <a:off x="1052422" y="1733550"/>
            <a:ext cx="4360503" cy="3050038"/>
            <a:chOff x="895350" y="3313113"/>
            <a:chExt cx="3613151" cy="2790825"/>
          </a:xfrm>
          <a:solidFill>
            <a:schemeClr val="tx1">
              <a:lumMod val="50000"/>
            </a:schemeClr>
          </a:solidFill>
        </p:grpSpPr>
        <p:sp>
          <p:nvSpPr>
            <p:cNvPr id="10"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1"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2"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3"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4"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5"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6"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7"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8"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1"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6" name="Espace réservé d’image 33" descr="Espace réservé vide pour ajouter une image. Cliquez sur l’espace réservé et sélectionnez l’image à ajouter."/>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39" name="Espace réservé du texte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grpSp>
        <p:nvGrpSpPr>
          <p:cNvPr id="22" name="Groupe 21"/>
          <p:cNvGrpSpPr/>
          <p:nvPr/>
        </p:nvGrpSpPr>
        <p:grpSpPr>
          <a:xfrm>
            <a:off x="6763111" y="1733550"/>
            <a:ext cx="4360503" cy="3050038"/>
            <a:chOff x="895350" y="3313113"/>
            <a:chExt cx="3613151" cy="2790825"/>
          </a:xfrm>
          <a:solidFill>
            <a:schemeClr val="tx1">
              <a:lumMod val="50000"/>
            </a:schemeClr>
          </a:solidFill>
        </p:grpSpPr>
        <p:sp>
          <p:nvSpPr>
            <p:cNvPr id="23"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4"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5"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6"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7"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8"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29"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0"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1"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2"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34"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7" name="Espace réservé d’image 33" descr="Espace réservé vide pour ajouter une image. Cliquez sur l’espace réservé et sélectionnez l’image à ajouter."/>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40" name="Espace réservé du texte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sp>
        <p:nvSpPr>
          <p:cNvPr id="8" name="Espace réservé du numéro de diapositive 7"/>
          <p:cNvSpPr>
            <a:spLocks noGrp="1"/>
          </p:cNvSpPr>
          <p:nvPr>
            <p:ph type="sldNum" sz="quarter" idx="12"/>
          </p:nvPr>
        </p:nvSpPr>
        <p:spPr/>
        <p:txBody>
          <a:bodyPr rtlCol="0"/>
          <a:lstStyle/>
          <a:p>
            <a:pPr rtl="0"/>
            <a:fld id="{022B156B-59AE-415F-B24B-8756D48BB977}" type="slidenum">
              <a:rPr lang="fr-FR" smtClean="0"/>
              <a:pPr/>
              <a:t>‹N°›</a:t>
            </a:fld>
            <a:endParaRPr lang="fr-FR" dirty="0"/>
          </a:p>
        </p:txBody>
      </p:sp>
      <p:sp>
        <p:nvSpPr>
          <p:cNvPr id="7" name="Espace réservé du pied de page 6"/>
          <p:cNvSpPr>
            <a:spLocks noGrp="1"/>
          </p:cNvSpPr>
          <p:nvPr>
            <p:ph type="ftr" sz="quarter" idx="11"/>
          </p:nvPr>
        </p:nvSpPr>
        <p:spPr/>
        <p:txBody>
          <a:bodyPr rtlCol="0"/>
          <a:lstStyle/>
          <a:p>
            <a:pPr rtl="0"/>
            <a:endParaRPr lang="fr-FR" dirty="0"/>
          </a:p>
        </p:txBody>
      </p:sp>
      <p:sp>
        <p:nvSpPr>
          <p:cNvPr id="6" name="Espace réservé de la date 5"/>
          <p:cNvSpPr>
            <a:spLocks noGrp="1"/>
          </p:cNvSpPr>
          <p:nvPr>
            <p:ph type="dt" sz="half" idx="10"/>
          </p:nvPr>
        </p:nvSpPr>
        <p:spPr/>
        <p:txBody>
          <a:bodyPr rtlCol="0"/>
          <a:lstStyle>
            <a:lvl1pPr>
              <a:defRPr/>
            </a:lvl1pPr>
          </a:lstStyle>
          <a:p>
            <a:fld id="{EBB1B75E-BFC9-4E45-91F6-B0A6FBA59631}" type="datetime1">
              <a:rPr lang="fr-FR" smtClean="0"/>
              <a:pPr/>
              <a:t>19/09/2023</a:t>
            </a:fld>
            <a:endParaRPr lang="fr-FR"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ois images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grpSp>
        <p:nvGrpSpPr>
          <p:cNvPr id="52" name="Groupe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4"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5"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6"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8"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9"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0"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1"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2"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3"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64"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9" name="Espace réservé d’image 33" descr="Espace réservé vide pour ajouter une image. Cliquez sur l’espace réservé et sélectionnez l’image à ajouter."/>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81" name="Espace réservé du texte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grpSp>
        <p:nvGrpSpPr>
          <p:cNvPr id="84" name="Groupe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6"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7"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8"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89"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0"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1"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2"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3"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4"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5"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6"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8" name="Espace réservé d’image 33" descr="Espace réservé vide pour ajouter une image. Cliquez sur l’espace réservé et sélectionnez l’image à ajouter."/>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82" name="Espace réservé du texte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grpSp>
        <p:nvGrpSpPr>
          <p:cNvPr id="97" name="Groupe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orme libre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99" name="Forme libre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0" name="Forme libre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1" name="Forme libre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2" name="Forme libre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3" name="Forme libre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4" name="Forme libre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5" name="Forme libre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6" name="Forme libre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7" name="Forme libre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8" name="Forme libre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109" name="Forme libre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80" name="Espace réservé d’image 33" descr="Espace réservé vide pour ajouter une image. Cliquez sur l’espace réservé et sélectionnez l’image à ajouter."/>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vl1pPr>
          </a:lstStyle>
          <a:p>
            <a:pPr rtl="0"/>
            <a:r>
              <a:rPr lang="fr-FR" dirty="0"/>
              <a:t>Cliquez sur l'icône pour ajouter une image</a:t>
            </a:r>
          </a:p>
        </p:txBody>
      </p:sp>
      <p:sp>
        <p:nvSpPr>
          <p:cNvPr id="83" name="Espace réservé du texte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a:t>Cliquez pour modifier les styles du texte du masque</a:t>
            </a:r>
          </a:p>
        </p:txBody>
      </p:sp>
      <p:sp>
        <p:nvSpPr>
          <p:cNvPr id="8" name="Espace réservé du numéro de diapositive 7"/>
          <p:cNvSpPr>
            <a:spLocks noGrp="1"/>
          </p:cNvSpPr>
          <p:nvPr>
            <p:ph type="sldNum" sz="quarter" idx="12"/>
          </p:nvPr>
        </p:nvSpPr>
        <p:spPr/>
        <p:txBody>
          <a:bodyPr rtlCol="0"/>
          <a:lstStyle/>
          <a:p>
            <a:pPr rtl="0"/>
            <a:fld id="{022B156B-59AE-415F-B24B-8756D48BB977}" type="slidenum">
              <a:rPr lang="fr-FR" smtClean="0"/>
              <a:pPr/>
              <a:t>‹N°›</a:t>
            </a:fld>
            <a:endParaRPr lang="fr-FR" dirty="0"/>
          </a:p>
        </p:txBody>
      </p:sp>
      <p:sp>
        <p:nvSpPr>
          <p:cNvPr id="7" name="Espace réservé du pied de page 6"/>
          <p:cNvSpPr>
            <a:spLocks noGrp="1"/>
          </p:cNvSpPr>
          <p:nvPr>
            <p:ph type="ftr" sz="quarter" idx="11"/>
          </p:nvPr>
        </p:nvSpPr>
        <p:spPr/>
        <p:txBody>
          <a:bodyPr rtlCol="0"/>
          <a:lstStyle/>
          <a:p>
            <a:pPr rtl="0"/>
            <a:endParaRPr lang="fr-FR" dirty="0"/>
          </a:p>
        </p:txBody>
      </p:sp>
      <p:sp>
        <p:nvSpPr>
          <p:cNvPr id="6" name="Espace réservé de la date 5"/>
          <p:cNvSpPr>
            <a:spLocks noGrp="1"/>
          </p:cNvSpPr>
          <p:nvPr>
            <p:ph type="dt" sz="half" idx="10"/>
          </p:nvPr>
        </p:nvSpPr>
        <p:spPr/>
        <p:txBody>
          <a:bodyPr rtlCol="0"/>
          <a:lstStyle>
            <a:lvl1pPr>
              <a:defRPr/>
            </a:lvl1pPr>
          </a:lstStyle>
          <a:p>
            <a:fld id="{D7B85032-1B3C-4C66-B6F6-444778CB4E74}" type="datetime1">
              <a:rPr lang="fr-FR" smtClean="0"/>
              <a:pPr/>
              <a:t>19/09/2023</a:t>
            </a:fld>
            <a:endParaRPr lang="fr-FR"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numéro de diapositive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defRPr>
            </a:lvl1pPr>
          </a:lstStyle>
          <a:p>
            <a:pPr rtl="0"/>
            <a:fld id="{022B156B-59AE-415F-B24B-8756D48BB977}" type="slidenum">
              <a:rPr lang="fr-FR" smtClean="0"/>
              <a:pPr rtl="0"/>
              <a:t>‹N°›</a:t>
            </a:fld>
            <a:endParaRPr lang="fr-FR" dirty="0"/>
          </a:p>
        </p:txBody>
      </p:sp>
      <p:sp>
        <p:nvSpPr>
          <p:cNvPr id="5" name="Espace réservé du pied de page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defRPr>
            </a:lvl1pPr>
          </a:lstStyle>
          <a:p>
            <a:pPr rtl="0"/>
            <a:endParaRPr lang="fr-FR" dirty="0"/>
          </a:p>
        </p:txBody>
      </p:sp>
      <p:sp>
        <p:nvSpPr>
          <p:cNvPr id="4" name="Espace réservé de la date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defRPr>
            </a:lvl1pPr>
          </a:lstStyle>
          <a:p>
            <a:fld id="{AE8FE1FB-D325-4094-B07B-EA12C6CC1C7D}" type="datetime1">
              <a:rPr lang="fr-FR" smtClean="0"/>
              <a:pPr/>
              <a:t>19/09/2023</a:t>
            </a:fld>
            <a:endParaRPr lang="fr-FR"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Cours Java</a:t>
            </a:r>
          </a:p>
        </p:txBody>
      </p:sp>
      <p:sp>
        <p:nvSpPr>
          <p:cNvPr id="3" name="Sous-titre 2"/>
          <p:cNvSpPr>
            <a:spLocks noGrp="1"/>
          </p:cNvSpPr>
          <p:nvPr>
            <p:ph type="subTitle" idx="1"/>
          </p:nvPr>
        </p:nvSpPr>
        <p:spPr/>
        <p:txBody>
          <a:bodyPr rtlCol="0"/>
          <a:lstStyle/>
          <a:p>
            <a:pPr rtl="0"/>
            <a:r>
              <a:rPr lang="fr-FR" dirty="0"/>
              <a:t>Les bases du langage</a:t>
            </a: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D58CA-BE6E-48FC-8BDB-EF7C04A9BAEA}"/>
              </a:ext>
            </a:extLst>
          </p:cNvPr>
          <p:cNvSpPr>
            <a:spLocks noGrp="1"/>
          </p:cNvSpPr>
          <p:nvPr>
            <p:ph type="title"/>
          </p:nvPr>
        </p:nvSpPr>
        <p:spPr/>
        <p:txBody>
          <a:bodyPr/>
          <a:lstStyle/>
          <a:p>
            <a:r>
              <a:rPr lang="fr-FR" dirty="0"/>
              <a:t>Déclaration</a:t>
            </a:r>
          </a:p>
        </p:txBody>
      </p:sp>
      <p:sp>
        <p:nvSpPr>
          <p:cNvPr id="3" name="Espace réservé du contenu 2">
            <a:extLst>
              <a:ext uri="{FF2B5EF4-FFF2-40B4-BE49-F238E27FC236}">
                <a16:creationId xmlns:a16="http://schemas.microsoft.com/office/drawing/2014/main" id="{703B7921-86E7-4845-A70C-3219E4D28AA2}"/>
              </a:ext>
            </a:extLst>
          </p:cNvPr>
          <p:cNvSpPr>
            <a:spLocks noGrp="1"/>
          </p:cNvSpPr>
          <p:nvPr>
            <p:ph idx="1"/>
          </p:nvPr>
        </p:nvSpPr>
        <p:spPr/>
        <p:txBody>
          <a:bodyPr>
            <a:noAutofit/>
          </a:bodyPr>
          <a:lstStyle/>
          <a:p>
            <a:pPr>
              <a:lnSpc>
                <a:spcPct val="120000"/>
              </a:lnSpc>
            </a:pPr>
            <a:r>
              <a:rPr lang="fr-FR" altLang="fr-FR" dirty="0"/>
              <a:t>En JAVA, toute variable a un type. Vous déclarez une variable en spécifiant d'abord son type, puis son nom.</a:t>
            </a:r>
          </a:p>
          <a:p>
            <a:pPr>
              <a:lnSpc>
                <a:spcPct val="120000"/>
              </a:lnSpc>
            </a:pPr>
            <a:r>
              <a:rPr lang="fr-FR" altLang="fr-FR" dirty="0"/>
              <a:t>Voici quelques exemples :</a:t>
            </a:r>
          </a:p>
          <a:p>
            <a:pPr marL="749808" lvl="2" indent="-347472">
              <a:lnSpc>
                <a:spcPct val="120000"/>
              </a:lnSpc>
              <a:spcBef>
                <a:spcPts val="1800"/>
              </a:spcBef>
            </a:pPr>
            <a:r>
              <a:rPr lang="fr-FR" altLang="fr-FR" sz="2000" dirty="0"/>
              <a:t>double salaire;</a:t>
            </a:r>
          </a:p>
          <a:p>
            <a:pPr marL="749808" lvl="2" indent="-347472">
              <a:lnSpc>
                <a:spcPct val="120000"/>
              </a:lnSpc>
              <a:spcBef>
                <a:spcPts val="1800"/>
              </a:spcBef>
            </a:pPr>
            <a:r>
              <a:rPr lang="fr-FR" altLang="fr-FR" sz="2000" dirty="0" err="1"/>
              <a:t>int</a:t>
            </a:r>
            <a:r>
              <a:rPr lang="fr-FR" altLang="fr-FR" sz="2000" dirty="0"/>
              <a:t> </a:t>
            </a:r>
            <a:r>
              <a:rPr lang="fr-FR" altLang="fr-FR" sz="2000" dirty="0" err="1"/>
              <a:t>joursVacances</a:t>
            </a:r>
            <a:r>
              <a:rPr lang="fr-FR" altLang="fr-FR" sz="2000" dirty="0"/>
              <a:t>;</a:t>
            </a:r>
          </a:p>
          <a:p>
            <a:pPr marL="749808" lvl="2" indent="-347472">
              <a:lnSpc>
                <a:spcPct val="120000"/>
              </a:lnSpc>
              <a:spcBef>
                <a:spcPts val="1800"/>
              </a:spcBef>
            </a:pPr>
            <a:r>
              <a:rPr lang="fr-FR" altLang="fr-FR" sz="2000" dirty="0"/>
              <a:t>long </a:t>
            </a:r>
            <a:r>
              <a:rPr lang="fr-FR" altLang="fr-FR" sz="2000" dirty="0" err="1"/>
              <a:t>populationMondiale</a:t>
            </a:r>
            <a:r>
              <a:rPr lang="fr-FR" altLang="fr-FR" sz="2000" dirty="0"/>
              <a:t>;</a:t>
            </a:r>
          </a:p>
          <a:p>
            <a:pPr marL="749808" lvl="2" indent="-347472">
              <a:lnSpc>
                <a:spcPct val="120000"/>
              </a:lnSpc>
              <a:spcBef>
                <a:spcPts val="1800"/>
              </a:spcBef>
            </a:pPr>
            <a:r>
              <a:rPr lang="fr-FR" altLang="fr-FR" sz="2000" dirty="0"/>
              <a:t>char </a:t>
            </a:r>
            <a:r>
              <a:rPr lang="fr-FR" altLang="fr-FR" sz="2000" dirty="0" err="1"/>
              <a:t>reponseOui</a:t>
            </a:r>
            <a:r>
              <a:rPr lang="fr-FR" altLang="fr-FR" sz="2000" dirty="0"/>
              <a:t>;</a:t>
            </a:r>
          </a:p>
          <a:p>
            <a:pPr marL="749808" lvl="2" indent="-347472">
              <a:lnSpc>
                <a:spcPct val="120000"/>
              </a:lnSpc>
              <a:spcBef>
                <a:spcPts val="1800"/>
              </a:spcBef>
            </a:pPr>
            <a:r>
              <a:rPr lang="fr-FR" altLang="fr-FR" sz="2000" dirty="0" err="1"/>
              <a:t>boolean</a:t>
            </a:r>
            <a:r>
              <a:rPr lang="fr-FR" altLang="fr-FR" sz="2000" dirty="0"/>
              <a:t> termine;</a:t>
            </a:r>
            <a:endParaRPr lang="fr-FR" sz="2000" dirty="0"/>
          </a:p>
        </p:txBody>
      </p:sp>
    </p:spTree>
    <p:extLst>
      <p:ext uri="{BB962C8B-B14F-4D97-AF65-F5344CB8AC3E}">
        <p14:creationId xmlns:p14="http://schemas.microsoft.com/office/powerpoint/2010/main" val="47369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EB964-2D0F-4497-9257-444F00F8D521}"/>
              </a:ext>
            </a:extLst>
          </p:cNvPr>
          <p:cNvSpPr>
            <a:spLocks noGrp="1"/>
          </p:cNvSpPr>
          <p:nvPr>
            <p:ph type="title"/>
          </p:nvPr>
        </p:nvSpPr>
        <p:spPr/>
        <p:txBody>
          <a:bodyPr/>
          <a:lstStyle/>
          <a:p>
            <a:r>
              <a:rPr lang="fr-FR" dirty="0"/>
              <a:t>Affectation et initialisation</a:t>
            </a:r>
          </a:p>
        </p:txBody>
      </p:sp>
      <p:sp>
        <p:nvSpPr>
          <p:cNvPr id="3" name="Espace réservé du contenu 2">
            <a:extLst>
              <a:ext uri="{FF2B5EF4-FFF2-40B4-BE49-F238E27FC236}">
                <a16:creationId xmlns:a16="http://schemas.microsoft.com/office/drawing/2014/main" id="{AD3E9966-A357-42CC-900F-A7C03D6B372B}"/>
              </a:ext>
            </a:extLst>
          </p:cNvPr>
          <p:cNvSpPr>
            <a:spLocks noGrp="1"/>
          </p:cNvSpPr>
          <p:nvPr>
            <p:ph idx="1"/>
          </p:nvPr>
        </p:nvSpPr>
        <p:spPr/>
        <p:txBody>
          <a:bodyPr/>
          <a:lstStyle/>
          <a:p>
            <a:r>
              <a:rPr lang="fr-FR" altLang="fr-FR" dirty="0"/>
              <a:t>Après avoir déclaré une variable, vous devez explicitement l'initialiser à l'aide d'une instruction d'affectation.</a:t>
            </a:r>
          </a:p>
          <a:p>
            <a:r>
              <a:rPr lang="fr-FR" altLang="fr-FR" dirty="0"/>
              <a:t>Voici quelques exemples :</a:t>
            </a:r>
          </a:p>
          <a:p>
            <a:pPr marL="749808" lvl="2" indent="-347472">
              <a:spcBef>
                <a:spcPts val="1800"/>
              </a:spcBef>
            </a:pPr>
            <a:r>
              <a:rPr lang="fr-FR" altLang="fr-FR" sz="2200" dirty="0" err="1"/>
              <a:t>int</a:t>
            </a:r>
            <a:r>
              <a:rPr lang="fr-FR" altLang="fr-FR" sz="2200" dirty="0"/>
              <a:t> </a:t>
            </a:r>
            <a:r>
              <a:rPr lang="fr-FR" altLang="fr-FR" sz="2200" dirty="0" err="1"/>
              <a:t>joursVacances</a:t>
            </a:r>
            <a:r>
              <a:rPr lang="fr-FR" altLang="fr-FR" sz="2200" dirty="0"/>
              <a:t>;			// ceci est une déclaration</a:t>
            </a:r>
          </a:p>
          <a:p>
            <a:pPr marL="749808" lvl="2" indent="-347472">
              <a:spcBef>
                <a:spcPts val="1800"/>
              </a:spcBef>
            </a:pPr>
            <a:r>
              <a:rPr lang="fr-FR" altLang="fr-FR" sz="2200" dirty="0" err="1"/>
              <a:t>joursVacances</a:t>
            </a:r>
            <a:r>
              <a:rPr lang="fr-FR" altLang="fr-FR" sz="2200" dirty="0"/>
              <a:t> = 12;			// ceci est une affectation</a:t>
            </a:r>
          </a:p>
          <a:p>
            <a:pPr marL="749808" lvl="2" indent="-347472">
              <a:spcBef>
                <a:spcPts val="1800"/>
              </a:spcBef>
            </a:pPr>
            <a:r>
              <a:rPr lang="fr-FR" altLang="fr-FR" sz="2200" dirty="0" err="1"/>
              <a:t>int</a:t>
            </a:r>
            <a:r>
              <a:rPr lang="fr-FR" altLang="fr-FR" sz="2200" dirty="0"/>
              <a:t> </a:t>
            </a:r>
            <a:r>
              <a:rPr lang="fr-FR" altLang="fr-FR" sz="2200" dirty="0" err="1"/>
              <a:t>joursVacances</a:t>
            </a:r>
            <a:r>
              <a:rPr lang="fr-FR" altLang="fr-FR" sz="2200" dirty="0"/>
              <a:t> = 12;		// ceci est une initialisation</a:t>
            </a:r>
          </a:p>
          <a:p>
            <a:endParaRPr lang="fr-FR" dirty="0"/>
          </a:p>
        </p:txBody>
      </p:sp>
    </p:spTree>
    <p:extLst>
      <p:ext uri="{BB962C8B-B14F-4D97-AF65-F5344CB8AC3E}">
        <p14:creationId xmlns:p14="http://schemas.microsoft.com/office/powerpoint/2010/main" val="30614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101D9-FC4F-412E-9337-34D075968057}"/>
              </a:ext>
            </a:extLst>
          </p:cNvPr>
          <p:cNvSpPr>
            <a:spLocks noGrp="1"/>
          </p:cNvSpPr>
          <p:nvPr>
            <p:ph type="title"/>
          </p:nvPr>
        </p:nvSpPr>
        <p:spPr/>
        <p:txBody>
          <a:bodyPr/>
          <a:lstStyle/>
          <a:p>
            <a:r>
              <a:rPr lang="fr-FR" dirty="0"/>
              <a:t>Les constantes</a:t>
            </a:r>
          </a:p>
        </p:txBody>
      </p:sp>
    </p:spTree>
    <p:extLst>
      <p:ext uri="{BB962C8B-B14F-4D97-AF65-F5344CB8AC3E}">
        <p14:creationId xmlns:p14="http://schemas.microsoft.com/office/powerpoint/2010/main" val="277634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38CD9-2957-4827-A090-76A7D45E828B}"/>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6FBFF794-A6EC-449E-9618-E2185C2EB881}"/>
              </a:ext>
            </a:extLst>
          </p:cNvPr>
          <p:cNvSpPr>
            <a:spLocks noGrp="1"/>
          </p:cNvSpPr>
          <p:nvPr>
            <p:ph idx="1"/>
          </p:nvPr>
        </p:nvSpPr>
        <p:spPr/>
        <p:txBody>
          <a:bodyPr/>
          <a:lstStyle/>
          <a:p>
            <a:r>
              <a:rPr lang="fr-FR" altLang="fr-FR" dirty="0"/>
              <a:t>En JAVA, le mot clé </a:t>
            </a:r>
            <a:r>
              <a:rPr lang="fr-FR" altLang="fr-FR" i="1" dirty="0">
                <a:solidFill>
                  <a:srgbClr val="00B0F0"/>
                </a:solidFill>
              </a:rPr>
              <a:t>final</a:t>
            </a:r>
            <a:r>
              <a:rPr lang="fr-FR" altLang="fr-FR" dirty="0"/>
              <a:t> sert à désigner une constante.</a:t>
            </a:r>
          </a:p>
          <a:p>
            <a:r>
              <a:rPr lang="fr-FR" altLang="fr-FR" dirty="0"/>
              <a:t>La valeur d’une constante ne change pas par rapport à celle d’une variable.</a:t>
            </a:r>
          </a:p>
          <a:p>
            <a:r>
              <a:rPr lang="fr-FR" altLang="fr-FR" dirty="0"/>
              <a:t>Voici un exemple :</a:t>
            </a:r>
          </a:p>
          <a:p>
            <a:pPr lvl="1"/>
            <a:r>
              <a:rPr lang="fr-FR" altLang="fr-FR" dirty="0"/>
              <a:t>final double taux = 20.6;</a:t>
            </a:r>
          </a:p>
          <a:p>
            <a:endParaRPr lang="fr-FR" dirty="0"/>
          </a:p>
        </p:txBody>
      </p:sp>
    </p:spTree>
    <p:extLst>
      <p:ext uri="{BB962C8B-B14F-4D97-AF65-F5344CB8AC3E}">
        <p14:creationId xmlns:p14="http://schemas.microsoft.com/office/powerpoint/2010/main" val="388898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101D9-FC4F-412E-9337-34D075968057}"/>
              </a:ext>
            </a:extLst>
          </p:cNvPr>
          <p:cNvSpPr>
            <a:spLocks noGrp="1"/>
          </p:cNvSpPr>
          <p:nvPr>
            <p:ph type="title"/>
          </p:nvPr>
        </p:nvSpPr>
        <p:spPr/>
        <p:txBody>
          <a:bodyPr/>
          <a:lstStyle/>
          <a:p>
            <a:r>
              <a:rPr lang="fr-FR" dirty="0"/>
              <a:t>Afficher un message</a:t>
            </a:r>
          </a:p>
        </p:txBody>
      </p:sp>
    </p:spTree>
    <p:extLst>
      <p:ext uri="{BB962C8B-B14F-4D97-AF65-F5344CB8AC3E}">
        <p14:creationId xmlns:p14="http://schemas.microsoft.com/office/powerpoint/2010/main" val="317950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BB8DB-876B-4345-814A-D50B3EA0FD0B}"/>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E8D299E7-D47C-4CC9-B96C-0450BF117017}"/>
              </a:ext>
            </a:extLst>
          </p:cNvPr>
          <p:cNvSpPr>
            <a:spLocks noGrp="1"/>
          </p:cNvSpPr>
          <p:nvPr>
            <p:ph idx="1"/>
          </p:nvPr>
        </p:nvSpPr>
        <p:spPr/>
        <p:txBody>
          <a:bodyPr/>
          <a:lstStyle/>
          <a:p>
            <a:r>
              <a:rPr lang="fr-FR" dirty="0"/>
              <a:t>Afficher un message simple</a:t>
            </a:r>
          </a:p>
          <a:p>
            <a:endParaRPr lang="fr-FR" dirty="0"/>
          </a:p>
          <a:p>
            <a:endParaRPr lang="fr-FR" dirty="0"/>
          </a:p>
          <a:p>
            <a:endParaRPr lang="fr-FR" dirty="0"/>
          </a:p>
          <a:p>
            <a:r>
              <a:rPr lang="fr-FR" dirty="0"/>
              <a:t>Afficher un message + le contenu d’une variable</a:t>
            </a:r>
          </a:p>
          <a:p>
            <a:endParaRPr lang="fr-FR" dirty="0"/>
          </a:p>
          <a:p>
            <a:endParaRPr lang="fr-FR" dirty="0"/>
          </a:p>
        </p:txBody>
      </p:sp>
      <p:pic>
        <p:nvPicPr>
          <p:cNvPr id="5" name="Image 4">
            <a:extLst>
              <a:ext uri="{FF2B5EF4-FFF2-40B4-BE49-F238E27FC236}">
                <a16:creationId xmlns:a16="http://schemas.microsoft.com/office/drawing/2014/main" id="{F7494034-FD49-B1CF-EC7D-321A65FDEC72}"/>
              </a:ext>
            </a:extLst>
          </p:cNvPr>
          <p:cNvPicPr>
            <a:picLocks noChangeAspect="1"/>
          </p:cNvPicPr>
          <p:nvPr/>
        </p:nvPicPr>
        <p:blipFill>
          <a:blip r:embed="rId2"/>
          <a:stretch>
            <a:fillRect/>
          </a:stretch>
        </p:blipFill>
        <p:spPr>
          <a:xfrm>
            <a:off x="6833887" y="2146419"/>
            <a:ext cx="3690116" cy="1811016"/>
          </a:xfrm>
          <a:prstGeom prst="rect">
            <a:avLst/>
          </a:prstGeom>
        </p:spPr>
      </p:pic>
      <p:pic>
        <p:nvPicPr>
          <p:cNvPr id="7" name="Image 6">
            <a:extLst>
              <a:ext uri="{FF2B5EF4-FFF2-40B4-BE49-F238E27FC236}">
                <a16:creationId xmlns:a16="http://schemas.microsoft.com/office/drawing/2014/main" id="{F89713FE-6857-58C6-7BF9-E982DBE36293}"/>
              </a:ext>
            </a:extLst>
          </p:cNvPr>
          <p:cNvPicPr>
            <a:picLocks noChangeAspect="1"/>
          </p:cNvPicPr>
          <p:nvPr/>
        </p:nvPicPr>
        <p:blipFill>
          <a:blip r:embed="rId3"/>
          <a:stretch>
            <a:fillRect/>
          </a:stretch>
        </p:blipFill>
        <p:spPr>
          <a:xfrm>
            <a:off x="1667997" y="2504239"/>
            <a:ext cx="4162425" cy="1095375"/>
          </a:xfrm>
          <a:prstGeom prst="rect">
            <a:avLst/>
          </a:prstGeom>
        </p:spPr>
      </p:pic>
      <p:pic>
        <p:nvPicPr>
          <p:cNvPr id="11" name="Image 10">
            <a:extLst>
              <a:ext uri="{FF2B5EF4-FFF2-40B4-BE49-F238E27FC236}">
                <a16:creationId xmlns:a16="http://schemas.microsoft.com/office/drawing/2014/main" id="{ED03A8D8-ED15-0B2E-F604-951902906EA6}"/>
              </a:ext>
            </a:extLst>
          </p:cNvPr>
          <p:cNvPicPr>
            <a:picLocks noChangeAspect="1"/>
          </p:cNvPicPr>
          <p:nvPr/>
        </p:nvPicPr>
        <p:blipFill>
          <a:blip r:embed="rId4"/>
          <a:stretch>
            <a:fillRect/>
          </a:stretch>
        </p:blipFill>
        <p:spPr>
          <a:xfrm>
            <a:off x="6833887" y="4742184"/>
            <a:ext cx="3690116" cy="1811016"/>
          </a:xfrm>
          <a:prstGeom prst="rect">
            <a:avLst/>
          </a:prstGeom>
        </p:spPr>
      </p:pic>
      <p:pic>
        <p:nvPicPr>
          <p:cNvPr id="15" name="Image 14">
            <a:extLst>
              <a:ext uri="{FF2B5EF4-FFF2-40B4-BE49-F238E27FC236}">
                <a16:creationId xmlns:a16="http://schemas.microsoft.com/office/drawing/2014/main" id="{F6847483-3024-FDD7-BF33-E26DFFE0BE7A}"/>
              </a:ext>
            </a:extLst>
          </p:cNvPr>
          <p:cNvPicPr>
            <a:picLocks noChangeAspect="1"/>
          </p:cNvPicPr>
          <p:nvPr/>
        </p:nvPicPr>
        <p:blipFill>
          <a:blip r:embed="rId5"/>
          <a:stretch>
            <a:fillRect/>
          </a:stretch>
        </p:blipFill>
        <p:spPr>
          <a:xfrm>
            <a:off x="455924" y="5004754"/>
            <a:ext cx="6038850" cy="1285875"/>
          </a:xfrm>
          <a:prstGeom prst="rect">
            <a:avLst/>
          </a:prstGeom>
        </p:spPr>
      </p:pic>
    </p:spTree>
    <p:extLst>
      <p:ext uri="{BB962C8B-B14F-4D97-AF65-F5344CB8AC3E}">
        <p14:creationId xmlns:p14="http://schemas.microsoft.com/office/powerpoint/2010/main" val="204419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BB8DB-876B-4345-814A-D50B3EA0FD0B}"/>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E8D299E7-D47C-4CC9-B96C-0450BF117017}"/>
              </a:ext>
            </a:extLst>
          </p:cNvPr>
          <p:cNvSpPr>
            <a:spLocks noGrp="1"/>
          </p:cNvSpPr>
          <p:nvPr>
            <p:ph idx="1"/>
          </p:nvPr>
        </p:nvSpPr>
        <p:spPr/>
        <p:txBody>
          <a:bodyPr/>
          <a:lstStyle/>
          <a:p>
            <a:r>
              <a:rPr lang="fr-FR" dirty="0"/>
              <a:t>Afficher un message avec plus d’options</a:t>
            </a:r>
          </a:p>
          <a:p>
            <a:pPr lvl="1"/>
            <a:r>
              <a:rPr lang="fr-FR" dirty="0" err="1"/>
              <a:t>AlertType</a:t>
            </a:r>
            <a:endParaRPr lang="fr-FR" dirty="0"/>
          </a:p>
          <a:p>
            <a:endParaRPr lang="fr-FR" dirty="0"/>
          </a:p>
          <a:p>
            <a:endParaRPr lang="fr-FR" dirty="0"/>
          </a:p>
        </p:txBody>
      </p:sp>
      <p:pic>
        <p:nvPicPr>
          <p:cNvPr id="6" name="Image 5">
            <a:extLst>
              <a:ext uri="{FF2B5EF4-FFF2-40B4-BE49-F238E27FC236}">
                <a16:creationId xmlns:a16="http://schemas.microsoft.com/office/drawing/2014/main" id="{97FC2DB8-1507-7AF1-1545-964EDA51E269}"/>
              </a:ext>
            </a:extLst>
          </p:cNvPr>
          <p:cNvPicPr>
            <a:picLocks noChangeAspect="1"/>
          </p:cNvPicPr>
          <p:nvPr/>
        </p:nvPicPr>
        <p:blipFill>
          <a:blip r:embed="rId2"/>
          <a:stretch>
            <a:fillRect/>
          </a:stretch>
        </p:blipFill>
        <p:spPr>
          <a:xfrm>
            <a:off x="765328" y="3939426"/>
            <a:ext cx="2763527" cy="1356270"/>
          </a:xfrm>
          <a:prstGeom prst="rect">
            <a:avLst/>
          </a:prstGeom>
        </p:spPr>
      </p:pic>
      <p:pic>
        <p:nvPicPr>
          <p:cNvPr id="9" name="Image 8">
            <a:extLst>
              <a:ext uri="{FF2B5EF4-FFF2-40B4-BE49-F238E27FC236}">
                <a16:creationId xmlns:a16="http://schemas.microsoft.com/office/drawing/2014/main" id="{444CDE07-D799-770C-227B-4BF8767357E1}"/>
              </a:ext>
            </a:extLst>
          </p:cNvPr>
          <p:cNvPicPr>
            <a:picLocks noChangeAspect="1"/>
          </p:cNvPicPr>
          <p:nvPr/>
        </p:nvPicPr>
        <p:blipFill>
          <a:blip r:embed="rId3"/>
          <a:stretch>
            <a:fillRect/>
          </a:stretch>
        </p:blipFill>
        <p:spPr>
          <a:xfrm>
            <a:off x="323055" y="2958885"/>
            <a:ext cx="3648075" cy="219075"/>
          </a:xfrm>
          <a:prstGeom prst="rect">
            <a:avLst/>
          </a:prstGeom>
        </p:spPr>
      </p:pic>
      <p:pic>
        <p:nvPicPr>
          <p:cNvPr id="11" name="Image 10">
            <a:extLst>
              <a:ext uri="{FF2B5EF4-FFF2-40B4-BE49-F238E27FC236}">
                <a16:creationId xmlns:a16="http://schemas.microsoft.com/office/drawing/2014/main" id="{F3296F8B-39D6-7C39-8BE2-BC4A847B06E6}"/>
              </a:ext>
            </a:extLst>
          </p:cNvPr>
          <p:cNvPicPr>
            <a:picLocks noChangeAspect="1"/>
          </p:cNvPicPr>
          <p:nvPr/>
        </p:nvPicPr>
        <p:blipFill>
          <a:blip r:embed="rId4"/>
          <a:stretch>
            <a:fillRect/>
          </a:stretch>
        </p:blipFill>
        <p:spPr>
          <a:xfrm>
            <a:off x="4198938" y="2958885"/>
            <a:ext cx="3790950" cy="219075"/>
          </a:xfrm>
          <a:prstGeom prst="rect">
            <a:avLst/>
          </a:prstGeom>
        </p:spPr>
      </p:pic>
      <p:pic>
        <p:nvPicPr>
          <p:cNvPr id="13" name="Image 12">
            <a:extLst>
              <a:ext uri="{FF2B5EF4-FFF2-40B4-BE49-F238E27FC236}">
                <a16:creationId xmlns:a16="http://schemas.microsoft.com/office/drawing/2014/main" id="{36B345F7-2816-1EB8-FE88-968C0DB29100}"/>
              </a:ext>
            </a:extLst>
          </p:cNvPr>
          <p:cNvPicPr>
            <a:picLocks noChangeAspect="1"/>
          </p:cNvPicPr>
          <p:nvPr/>
        </p:nvPicPr>
        <p:blipFill>
          <a:blip r:embed="rId5"/>
          <a:stretch>
            <a:fillRect/>
          </a:stretch>
        </p:blipFill>
        <p:spPr>
          <a:xfrm>
            <a:off x="4712649" y="3939426"/>
            <a:ext cx="2763527" cy="1356270"/>
          </a:xfrm>
          <a:prstGeom prst="rect">
            <a:avLst/>
          </a:prstGeom>
        </p:spPr>
      </p:pic>
      <p:pic>
        <p:nvPicPr>
          <p:cNvPr id="19" name="Image 18">
            <a:extLst>
              <a:ext uri="{FF2B5EF4-FFF2-40B4-BE49-F238E27FC236}">
                <a16:creationId xmlns:a16="http://schemas.microsoft.com/office/drawing/2014/main" id="{98D8D9E8-7C33-C822-00AE-21E142715E9C}"/>
              </a:ext>
            </a:extLst>
          </p:cNvPr>
          <p:cNvPicPr>
            <a:picLocks noChangeAspect="1"/>
          </p:cNvPicPr>
          <p:nvPr/>
        </p:nvPicPr>
        <p:blipFill>
          <a:blip r:embed="rId6"/>
          <a:stretch>
            <a:fillRect/>
          </a:stretch>
        </p:blipFill>
        <p:spPr>
          <a:xfrm>
            <a:off x="8660707" y="3940036"/>
            <a:ext cx="3280213" cy="1355660"/>
          </a:xfrm>
          <a:prstGeom prst="rect">
            <a:avLst/>
          </a:prstGeom>
        </p:spPr>
      </p:pic>
      <p:pic>
        <p:nvPicPr>
          <p:cNvPr id="21" name="Image 20">
            <a:extLst>
              <a:ext uri="{FF2B5EF4-FFF2-40B4-BE49-F238E27FC236}">
                <a16:creationId xmlns:a16="http://schemas.microsoft.com/office/drawing/2014/main" id="{CC4A2827-0BFC-4C47-3960-33E2419198D2}"/>
              </a:ext>
            </a:extLst>
          </p:cNvPr>
          <p:cNvPicPr>
            <a:picLocks noChangeAspect="1"/>
          </p:cNvPicPr>
          <p:nvPr/>
        </p:nvPicPr>
        <p:blipFill>
          <a:blip r:embed="rId7"/>
          <a:stretch>
            <a:fillRect/>
          </a:stretch>
        </p:blipFill>
        <p:spPr>
          <a:xfrm>
            <a:off x="8510113" y="2588254"/>
            <a:ext cx="3581400" cy="960335"/>
          </a:xfrm>
          <a:prstGeom prst="rect">
            <a:avLst/>
          </a:prstGeom>
        </p:spPr>
      </p:pic>
    </p:spTree>
    <p:extLst>
      <p:ext uri="{BB962C8B-B14F-4D97-AF65-F5344CB8AC3E}">
        <p14:creationId xmlns:p14="http://schemas.microsoft.com/office/powerpoint/2010/main" val="417095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BB8DB-876B-4345-814A-D50B3EA0FD0B}"/>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E8D299E7-D47C-4CC9-B96C-0450BF117017}"/>
              </a:ext>
            </a:extLst>
          </p:cNvPr>
          <p:cNvSpPr>
            <a:spLocks noGrp="1"/>
          </p:cNvSpPr>
          <p:nvPr>
            <p:ph idx="1"/>
          </p:nvPr>
        </p:nvSpPr>
        <p:spPr/>
        <p:txBody>
          <a:bodyPr/>
          <a:lstStyle/>
          <a:p>
            <a:r>
              <a:rPr lang="fr-FR" dirty="0"/>
              <a:t>Afficher un message avec « Confirmation »</a:t>
            </a:r>
          </a:p>
          <a:p>
            <a:endParaRPr lang="fr-FR" dirty="0"/>
          </a:p>
          <a:p>
            <a:endParaRPr lang="fr-FR" dirty="0"/>
          </a:p>
        </p:txBody>
      </p:sp>
      <p:pic>
        <p:nvPicPr>
          <p:cNvPr id="5" name="Image 4">
            <a:extLst>
              <a:ext uri="{FF2B5EF4-FFF2-40B4-BE49-F238E27FC236}">
                <a16:creationId xmlns:a16="http://schemas.microsoft.com/office/drawing/2014/main" id="{C9FB5A38-76EE-D358-2817-A846D9289264}"/>
              </a:ext>
            </a:extLst>
          </p:cNvPr>
          <p:cNvPicPr>
            <a:picLocks noChangeAspect="1"/>
          </p:cNvPicPr>
          <p:nvPr/>
        </p:nvPicPr>
        <p:blipFill>
          <a:blip r:embed="rId2"/>
          <a:stretch>
            <a:fillRect/>
          </a:stretch>
        </p:blipFill>
        <p:spPr>
          <a:xfrm>
            <a:off x="4909655" y="3246106"/>
            <a:ext cx="3031007" cy="1487542"/>
          </a:xfrm>
          <a:prstGeom prst="rect">
            <a:avLst/>
          </a:prstGeom>
        </p:spPr>
      </p:pic>
      <p:pic>
        <p:nvPicPr>
          <p:cNvPr id="8" name="Image 7">
            <a:extLst>
              <a:ext uri="{FF2B5EF4-FFF2-40B4-BE49-F238E27FC236}">
                <a16:creationId xmlns:a16="http://schemas.microsoft.com/office/drawing/2014/main" id="{A64AB36B-4371-D420-2C5F-EE89DE308B0F}"/>
              </a:ext>
            </a:extLst>
          </p:cNvPr>
          <p:cNvPicPr>
            <a:picLocks noChangeAspect="1"/>
          </p:cNvPicPr>
          <p:nvPr/>
        </p:nvPicPr>
        <p:blipFill>
          <a:blip r:embed="rId3"/>
          <a:stretch>
            <a:fillRect/>
          </a:stretch>
        </p:blipFill>
        <p:spPr>
          <a:xfrm>
            <a:off x="9000048" y="3246106"/>
            <a:ext cx="2563960" cy="1488751"/>
          </a:xfrm>
          <a:prstGeom prst="rect">
            <a:avLst/>
          </a:prstGeom>
        </p:spPr>
      </p:pic>
      <p:pic>
        <p:nvPicPr>
          <p:cNvPr id="12" name="Image 11">
            <a:extLst>
              <a:ext uri="{FF2B5EF4-FFF2-40B4-BE49-F238E27FC236}">
                <a16:creationId xmlns:a16="http://schemas.microsoft.com/office/drawing/2014/main" id="{545A4F07-28A8-B30C-4A94-C59772950F2C}"/>
              </a:ext>
            </a:extLst>
          </p:cNvPr>
          <p:cNvPicPr>
            <a:picLocks noChangeAspect="1"/>
          </p:cNvPicPr>
          <p:nvPr/>
        </p:nvPicPr>
        <p:blipFill>
          <a:blip r:embed="rId4"/>
          <a:stretch>
            <a:fillRect/>
          </a:stretch>
        </p:blipFill>
        <p:spPr>
          <a:xfrm>
            <a:off x="888945" y="2636454"/>
            <a:ext cx="3362395" cy="2708056"/>
          </a:xfrm>
          <a:prstGeom prst="rect">
            <a:avLst/>
          </a:prstGeom>
        </p:spPr>
      </p:pic>
    </p:spTree>
    <p:extLst>
      <p:ext uri="{BB962C8B-B14F-4D97-AF65-F5344CB8AC3E}">
        <p14:creationId xmlns:p14="http://schemas.microsoft.com/office/powerpoint/2010/main" val="347787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CBB8DB-876B-4345-814A-D50B3EA0FD0B}"/>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E8D299E7-D47C-4CC9-B96C-0450BF117017}"/>
              </a:ext>
            </a:extLst>
          </p:cNvPr>
          <p:cNvSpPr>
            <a:spLocks noGrp="1"/>
          </p:cNvSpPr>
          <p:nvPr>
            <p:ph idx="1"/>
          </p:nvPr>
        </p:nvSpPr>
        <p:spPr/>
        <p:txBody>
          <a:bodyPr/>
          <a:lstStyle/>
          <a:p>
            <a:r>
              <a:rPr lang="fr-FR" dirty="0"/>
              <a:t>Afficher un message personnalisé</a:t>
            </a:r>
          </a:p>
          <a:p>
            <a:endParaRPr lang="fr-FR" dirty="0"/>
          </a:p>
          <a:p>
            <a:endParaRPr lang="fr-FR" dirty="0"/>
          </a:p>
        </p:txBody>
      </p:sp>
      <p:pic>
        <p:nvPicPr>
          <p:cNvPr id="6" name="Image 5">
            <a:extLst>
              <a:ext uri="{FF2B5EF4-FFF2-40B4-BE49-F238E27FC236}">
                <a16:creationId xmlns:a16="http://schemas.microsoft.com/office/drawing/2014/main" id="{E81EAF3A-5435-C574-CE26-08BD60C16D06}"/>
              </a:ext>
            </a:extLst>
          </p:cNvPr>
          <p:cNvPicPr>
            <a:picLocks noChangeAspect="1"/>
          </p:cNvPicPr>
          <p:nvPr/>
        </p:nvPicPr>
        <p:blipFill>
          <a:blip r:embed="rId2"/>
          <a:stretch>
            <a:fillRect/>
          </a:stretch>
        </p:blipFill>
        <p:spPr>
          <a:xfrm>
            <a:off x="1279469" y="2495548"/>
            <a:ext cx="3787666" cy="1222601"/>
          </a:xfrm>
          <a:prstGeom prst="rect">
            <a:avLst/>
          </a:prstGeom>
        </p:spPr>
      </p:pic>
      <p:pic>
        <p:nvPicPr>
          <p:cNvPr id="9" name="Image 8">
            <a:extLst>
              <a:ext uri="{FF2B5EF4-FFF2-40B4-BE49-F238E27FC236}">
                <a16:creationId xmlns:a16="http://schemas.microsoft.com/office/drawing/2014/main" id="{857F1838-2D63-76D8-1CD1-6BE155C95293}"/>
              </a:ext>
            </a:extLst>
          </p:cNvPr>
          <p:cNvPicPr>
            <a:picLocks noChangeAspect="1"/>
          </p:cNvPicPr>
          <p:nvPr/>
        </p:nvPicPr>
        <p:blipFill>
          <a:blip r:embed="rId3"/>
          <a:stretch>
            <a:fillRect/>
          </a:stretch>
        </p:blipFill>
        <p:spPr>
          <a:xfrm>
            <a:off x="2120506" y="4287446"/>
            <a:ext cx="2105591" cy="1222601"/>
          </a:xfrm>
          <a:prstGeom prst="rect">
            <a:avLst/>
          </a:prstGeom>
        </p:spPr>
      </p:pic>
      <p:pic>
        <p:nvPicPr>
          <p:cNvPr id="11" name="Image 10">
            <a:extLst>
              <a:ext uri="{FF2B5EF4-FFF2-40B4-BE49-F238E27FC236}">
                <a16:creationId xmlns:a16="http://schemas.microsoft.com/office/drawing/2014/main" id="{C5B134FD-0E3D-9FE6-4CF3-110F6BDFDEFB}"/>
              </a:ext>
            </a:extLst>
          </p:cNvPr>
          <p:cNvPicPr>
            <a:picLocks noChangeAspect="1"/>
          </p:cNvPicPr>
          <p:nvPr/>
        </p:nvPicPr>
        <p:blipFill>
          <a:blip r:embed="rId4"/>
          <a:stretch>
            <a:fillRect/>
          </a:stretch>
        </p:blipFill>
        <p:spPr>
          <a:xfrm>
            <a:off x="5460890" y="2495548"/>
            <a:ext cx="6152040" cy="3014499"/>
          </a:xfrm>
          <a:prstGeom prst="rect">
            <a:avLst/>
          </a:prstGeom>
        </p:spPr>
      </p:pic>
    </p:spTree>
    <p:extLst>
      <p:ext uri="{BB962C8B-B14F-4D97-AF65-F5344CB8AC3E}">
        <p14:creationId xmlns:p14="http://schemas.microsoft.com/office/powerpoint/2010/main" val="346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Les opérateurs</a:t>
            </a:r>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Agenda</a:t>
            </a:r>
          </a:p>
        </p:txBody>
      </p:sp>
      <p:sp>
        <p:nvSpPr>
          <p:cNvPr id="14" name="Espace réservé du contenu 13"/>
          <p:cNvSpPr>
            <a:spLocks noGrp="1"/>
          </p:cNvSpPr>
          <p:nvPr>
            <p:ph sz="half" idx="1"/>
          </p:nvPr>
        </p:nvSpPr>
        <p:spPr/>
        <p:txBody>
          <a:bodyPr rtlCol="0">
            <a:normAutofit fontScale="85000" lnSpcReduction="20000"/>
          </a:bodyPr>
          <a:lstStyle/>
          <a:p>
            <a:pPr rtl="0"/>
            <a:r>
              <a:rPr lang="fr-FR" dirty="0"/>
              <a:t>Les variables</a:t>
            </a:r>
          </a:p>
          <a:p>
            <a:pPr rtl="0"/>
            <a:r>
              <a:rPr lang="fr-FR" dirty="0"/>
              <a:t>Les constantes</a:t>
            </a:r>
          </a:p>
          <a:p>
            <a:pPr rtl="0"/>
            <a:r>
              <a:rPr lang="fr-FR" dirty="0"/>
              <a:t>Afficher un message</a:t>
            </a:r>
          </a:p>
          <a:p>
            <a:pPr lvl="1"/>
            <a:r>
              <a:rPr lang="fr-FR" dirty="0" err="1"/>
              <a:t>Alert</a:t>
            </a:r>
            <a:endParaRPr lang="fr-FR" dirty="0"/>
          </a:p>
          <a:p>
            <a:pPr rtl="0"/>
            <a:r>
              <a:rPr lang="fr-FR" dirty="0"/>
              <a:t>Les opérateurs</a:t>
            </a:r>
          </a:p>
          <a:p>
            <a:pPr lvl="1"/>
            <a:r>
              <a:rPr lang="fr-FR" dirty="0"/>
              <a:t>Unaires</a:t>
            </a:r>
          </a:p>
          <a:p>
            <a:pPr lvl="1"/>
            <a:r>
              <a:rPr lang="fr-FR" dirty="0"/>
              <a:t>D’affectation</a:t>
            </a:r>
          </a:p>
          <a:p>
            <a:pPr lvl="1"/>
            <a:r>
              <a:rPr lang="fr-FR" dirty="0"/>
              <a:t>Arithmétiques</a:t>
            </a:r>
          </a:p>
          <a:p>
            <a:pPr lvl="1"/>
            <a:r>
              <a:rPr lang="fr-FR" dirty="0"/>
              <a:t>Logiques</a:t>
            </a:r>
          </a:p>
          <a:p>
            <a:pPr lvl="1"/>
            <a:r>
              <a:rPr lang="fr-FR" dirty="0"/>
              <a:t>De comparaison</a:t>
            </a:r>
          </a:p>
        </p:txBody>
      </p:sp>
      <p:sp>
        <p:nvSpPr>
          <p:cNvPr id="2" name="Espace réservé du contenu 1">
            <a:extLst>
              <a:ext uri="{FF2B5EF4-FFF2-40B4-BE49-F238E27FC236}">
                <a16:creationId xmlns:a16="http://schemas.microsoft.com/office/drawing/2014/main" id="{153196D4-4D4B-3C47-2904-20592438FBF3}"/>
              </a:ext>
            </a:extLst>
          </p:cNvPr>
          <p:cNvSpPr>
            <a:spLocks noGrp="1"/>
          </p:cNvSpPr>
          <p:nvPr>
            <p:ph sz="half" idx="2"/>
          </p:nvPr>
        </p:nvSpPr>
        <p:spPr/>
        <p:txBody>
          <a:bodyPr>
            <a:normAutofit fontScale="85000" lnSpcReduction="20000"/>
          </a:bodyPr>
          <a:lstStyle/>
          <a:p>
            <a:pPr rtl="0"/>
            <a:r>
              <a:rPr lang="fr-FR" dirty="0"/>
              <a:t>Les structures de contrôles</a:t>
            </a:r>
          </a:p>
          <a:p>
            <a:pPr lvl="1"/>
            <a:r>
              <a:rPr lang="fr-FR" dirty="0"/>
              <a:t>Le if</a:t>
            </a:r>
          </a:p>
          <a:p>
            <a:pPr lvl="1"/>
            <a:r>
              <a:rPr lang="fr-FR" dirty="0"/>
              <a:t>Le switch</a:t>
            </a:r>
          </a:p>
          <a:p>
            <a:pPr lvl="1"/>
            <a:r>
              <a:rPr lang="fr-FR" dirty="0"/>
              <a:t>La boucle </a:t>
            </a:r>
            <a:r>
              <a:rPr lang="fr-FR" dirty="0" err="1"/>
              <a:t>while</a:t>
            </a:r>
            <a:endParaRPr lang="fr-FR" dirty="0"/>
          </a:p>
          <a:p>
            <a:pPr lvl="1"/>
            <a:r>
              <a:rPr lang="fr-FR" dirty="0"/>
              <a:t>La boucle do…</a:t>
            </a:r>
            <a:r>
              <a:rPr lang="fr-FR" dirty="0" err="1"/>
              <a:t>while</a:t>
            </a:r>
            <a:endParaRPr lang="fr-FR" dirty="0"/>
          </a:p>
          <a:p>
            <a:pPr lvl="1"/>
            <a:r>
              <a:rPr lang="fr-FR" dirty="0"/>
              <a:t>La boucle for</a:t>
            </a:r>
          </a:p>
          <a:p>
            <a:endParaRPr lang="fr-FR"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Les opérateurs unaires</a:t>
            </a:r>
          </a:p>
        </p:txBody>
      </p:sp>
      <p:graphicFrame>
        <p:nvGraphicFramePr>
          <p:cNvPr id="2" name="Tableau 4">
            <a:extLst>
              <a:ext uri="{FF2B5EF4-FFF2-40B4-BE49-F238E27FC236}">
                <a16:creationId xmlns:a16="http://schemas.microsoft.com/office/drawing/2014/main" id="{98A90240-9C22-4968-8114-6689FDA737B6}"/>
              </a:ext>
            </a:extLst>
          </p:cNvPr>
          <p:cNvGraphicFramePr>
            <a:graphicFrameLocks noGrp="1"/>
          </p:cNvGraphicFramePr>
          <p:nvPr>
            <p:ph idx="1"/>
            <p:extLst>
              <p:ext uri="{D42A27DB-BD31-4B8C-83A1-F6EECF244321}">
                <p14:modId xmlns:p14="http://schemas.microsoft.com/office/powerpoint/2010/main" val="3523208202"/>
              </p:ext>
            </p:extLst>
          </p:nvPr>
        </p:nvGraphicFramePr>
        <p:xfrm>
          <a:off x="2474913" y="1618650"/>
          <a:ext cx="6912944" cy="1813270"/>
        </p:xfrm>
        <a:graphic>
          <a:graphicData uri="http://schemas.openxmlformats.org/drawingml/2006/table">
            <a:tbl>
              <a:tblPr firstRow="1" bandRow="1">
                <a:tableStyleId>{F5AB1C69-6EDB-4FF4-983F-18BD219EF322}</a:tableStyleId>
              </a:tblPr>
              <a:tblGrid>
                <a:gridCol w="3456472">
                  <a:extLst>
                    <a:ext uri="{9D8B030D-6E8A-4147-A177-3AD203B41FA5}">
                      <a16:colId xmlns:a16="http://schemas.microsoft.com/office/drawing/2014/main" val="3470741463"/>
                    </a:ext>
                  </a:extLst>
                </a:gridCol>
                <a:gridCol w="3456472">
                  <a:extLst>
                    <a:ext uri="{9D8B030D-6E8A-4147-A177-3AD203B41FA5}">
                      <a16:colId xmlns:a16="http://schemas.microsoft.com/office/drawing/2014/main" val="879129903"/>
                    </a:ext>
                  </a:extLst>
                </a:gridCol>
              </a:tblGrid>
              <a:tr h="715990">
                <a:tc>
                  <a:txBody>
                    <a:bodyPr/>
                    <a:lstStyle/>
                    <a:p>
                      <a:pPr algn="ctr"/>
                      <a:r>
                        <a:rPr lang="fr-FR" dirty="0"/>
                        <a:t>Opérateur</a:t>
                      </a:r>
                    </a:p>
                  </a:txBody>
                  <a:tcPr anchor="ctr"/>
                </a:tc>
                <a:tc>
                  <a:txBody>
                    <a:bodyPr/>
                    <a:lstStyle/>
                    <a:p>
                      <a:pPr algn="ctr"/>
                      <a:r>
                        <a:rPr lang="fr-FR" dirty="0"/>
                        <a:t>Action</a:t>
                      </a:r>
                    </a:p>
                  </a:txBody>
                  <a:tcPr anchor="ctr"/>
                </a:tc>
                <a:extLst>
                  <a:ext uri="{0D108BD9-81ED-4DB2-BD59-A6C34878D82A}">
                    <a16:rowId xmlns:a16="http://schemas.microsoft.com/office/drawing/2014/main" val="2580834665"/>
                  </a:ext>
                </a:extLst>
              </a:tr>
              <a:tr h="0">
                <a:tc>
                  <a:txBody>
                    <a:bodyPr/>
                    <a:lstStyle/>
                    <a:p>
                      <a:pPr algn="ctr"/>
                      <a:r>
                        <a:rPr lang="fr-FR" dirty="0"/>
                        <a:t>++</a:t>
                      </a:r>
                    </a:p>
                  </a:txBody>
                  <a:tcPr anchor="ctr"/>
                </a:tc>
                <a:tc>
                  <a:txBody>
                    <a:bodyPr/>
                    <a:lstStyle/>
                    <a:p>
                      <a:r>
                        <a:rPr lang="fr-FR" dirty="0"/>
                        <a:t>Incrémentation</a:t>
                      </a:r>
                    </a:p>
                  </a:txBody>
                  <a:tcPr anchor="ctr"/>
                </a:tc>
                <a:extLst>
                  <a:ext uri="{0D108BD9-81ED-4DB2-BD59-A6C34878D82A}">
                    <a16:rowId xmlns:a16="http://schemas.microsoft.com/office/drawing/2014/main" val="1806167344"/>
                  </a:ext>
                </a:extLst>
              </a:tr>
              <a:tr h="0">
                <a:tc>
                  <a:txBody>
                    <a:bodyPr/>
                    <a:lstStyle/>
                    <a:p>
                      <a:pPr algn="ctr"/>
                      <a:r>
                        <a:rPr lang="fr-FR" dirty="0"/>
                        <a:t>--</a:t>
                      </a:r>
                    </a:p>
                  </a:txBody>
                  <a:tcPr anchor="ctr"/>
                </a:tc>
                <a:tc>
                  <a:txBody>
                    <a:bodyPr/>
                    <a:lstStyle/>
                    <a:p>
                      <a:r>
                        <a:rPr lang="fr-FR" dirty="0"/>
                        <a:t>Décrémentation</a:t>
                      </a:r>
                    </a:p>
                  </a:txBody>
                  <a:tcPr anchor="ctr"/>
                </a:tc>
                <a:extLst>
                  <a:ext uri="{0D108BD9-81ED-4DB2-BD59-A6C34878D82A}">
                    <a16:rowId xmlns:a16="http://schemas.microsoft.com/office/drawing/2014/main" val="553405435"/>
                  </a:ext>
                </a:extLst>
              </a:tr>
              <a:tr h="0">
                <a:tc>
                  <a:txBody>
                    <a:bodyPr/>
                    <a:lstStyle/>
                    <a:p>
                      <a:pPr algn="ctr"/>
                      <a:r>
                        <a:rPr lang="fr-FR" dirty="0"/>
                        <a:t>!</a:t>
                      </a:r>
                    </a:p>
                  </a:txBody>
                  <a:tcPr anchor="ctr"/>
                </a:tc>
                <a:tc>
                  <a:txBody>
                    <a:bodyPr/>
                    <a:lstStyle/>
                    <a:p>
                      <a:r>
                        <a:rPr lang="fr-FR" dirty="0"/>
                        <a:t>Négation</a:t>
                      </a:r>
                    </a:p>
                  </a:txBody>
                  <a:tcPr anchor="ctr"/>
                </a:tc>
                <a:extLst>
                  <a:ext uri="{0D108BD9-81ED-4DB2-BD59-A6C34878D82A}">
                    <a16:rowId xmlns:a16="http://schemas.microsoft.com/office/drawing/2014/main" val="2710003820"/>
                  </a:ext>
                </a:extLst>
              </a:tr>
            </a:tbl>
          </a:graphicData>
        </a:graphic>
      </p:graphicFrame>
      <p:pic>
        <p:nvPicPr>
          <p:cNvPr id="4" name="Image 3">
            <a:extLst>
              <a:ext uri="{FF2B5EF4-FFF2-40B4-BE49-F238E27FC236}">
                <a16:creationId xmlns:a16="http://schemas.microsoft.com/office/drawing/2014/main" id="{9E099860-0FDF-15C9-28C3-F5DC37144B7E}"/>
              </a:ext>
            </a:extLst>
          </p:cNvPr>
          <p:cNvPicPr>
            <a:picLocks noChangeAspect="1"/>
          </p:cNvPicPr>
          <p:nvPr/>
        </p:nvPicPr>
        <p:blipFill>
          <a:blip r:embed="rId3"/>
          <a:stretch>
            <a:fillRect/>
          </a:stretch>
        </p:blipFill>
        <p:spPr>
          <a:xfrm>
            <a:off x="2879369" y="5045607"/>
            <a:ext cx="2160861" cy="1060496"/>
          </a:xfrm>
          <a:prstGeom prst="rect">
            <a:avLst/>
          </a:prstGeom>
        </p:spPr>
      </p:pic>
      <p:pic>
        <p:nvPicPr>
          <p:cNvPr id="6" name="Image 5">
            <a:extLst>
              <a:ext uri="{FF2B5EF4-FFF2-40B4-BE49-F238E27FC236}">
                <a16:creationId xmlns:a16="http://schemas.microsoft.com/office/drawing/2014/main" id="{ACD78B0C-F279-2A01-E6CC-83D42F42B099}"/>
              </a:ext>
            </a:extLst>
          </p:cNvPr>
          <p:cNvPicPr>
            <a:picLocks noChangeAspect="1"/>
          </p:cNvPicPr>
          <p:nvPr/>
        </p:nvPicPr>
        <p:blipFill>
          <a:blip r:embed="rId4"/>
          <a:stretch>
            <a:fillRect/>
          </a:stretch>
        </p:blipFill>
        <p:spPr>
          <a:xfrm>
            <a:off x="2474913" y="3796059"/>
            <a:ext cx="2969775" cy="1072419"/>
          </a:xfrm>
          <a:prstGeom prst="rect">
            <a:avLst/>
          </a:prstGeom>
        </p:spPr>
      </p:pic>
      <p:pic>
        <p:nvPicPr>
          <p:cNvPr id="9" name="Image 8">
            <a:extLst>
              <a:ext uri="{FF2B5EF4-FFF2-40B4-BE49-F238E27FC236}">
                <a16:creationId xmlns:a16="http://schemas.microsoft.com/office/drawing/2014/main" id="{7552B8E9-96C0-2F1C-79A2-F5F3D17D0F9B}"/>
              </a:ext>
            </a:extLst>
          </p:cNvPr>
          <p:cNvPicPr>
            <a:picLocks noChangeAspect="1"/>
          </p:cNvPicPr>
          <p:nvPr/>
        </p:nvPicPr>
        <p:blipFill>
          <a:blip r:embed="rId5"/>
          <a:stretch>
            <a:fillRect/>
          </a:stretch>
        </p:blipFill>
        <p:spPr>
          <a:xfrm>
            <a:off x="6375016" y="3796060"/>
            <a:ext cx="3012841" cy="1078500"/>
          </a:xfrm>
          <a:prstGeom prst="rect">
            <a:avLst/>
          </a:prstGeom>
        </p:spPr>
      </p:pic>
      <p:pic>
        <p:nvPicPr>
          <p:cNvPr id="14" name="Image 13">
            <a:extLst>
              <a:ext uri="{FF2B5EF4-FFF2-40B4-BE49-F238E27FC236}">
                <a16:creationId xmlns:a16="http://schemas.microsoft.com/office/drawing/2014/main" id="{EB2D6680-25AD-2997-6F33-9B65E06EA725}"/>
              </a:ext>
            </a:extLst>
          </p:cNvPr>
          <p:cNvPicPr>
            <a:picLocks noChangeAspect="1"/>
          </p:cNvPicPr>
          <p:nvPr/>
        </p:nvPicPr>
        <p:blipFill>
          <a:blip r:embed="rId6"/>
          <a:stretch>
            <a:fillRect/>
          </a:stretch>
        </p:blipFill>
        <p:spPr>
          <a:xfrm>
            <a:off x="6801005" y="5045607"/>
            <a:ext cx="2160861" cy="1060496"/>
          </a:xfrm>
          <a:prstGeom prst="rect">
            <a:avLst/>
          </a:prstGeom>
        </p:spPr>
      </p:pic>
    </p:spTree>
    <p:extLst>
      <p:ext uri="{BB962C8B-B14F-4D97-AF65-F5344CB8AC3E}">
        <p14:creationId xmlns:p14="http://schemas.microsoft.com/office/powerpoint/2010/main" val="215016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L’opérateur d’affectation</a:t>
            </a:r>
          </a:p>
        </p:txBody>
      </p:sp>
      <p:sp>
        <p:nvSpPr>
          <p:cNvPr id="14" name="Espace réservé du contenu 13"/>
          <p:cNvSpPr>
            <a:spLocks noGrp="1"/>
          </p:cNvSpPr>
          <p:nvPr>
            <p:ph idx="1"/>
          </p:nvPr>
        </p:nvSpPr>
        <p:spPr/>
        <p:txBody>
          <a:bodyPr rtlCol="0"/>
          <a:lstStyle/>
          <a:p>
            <a:pPr rtl="0"/>
            <a:r>
              <a:rPr lang="fr-FR" dirty="0"/>
              <a:t>Le seul opérateur disponible dans cette catégorie est l’opérateur =.</a:t>
            </a:r>
          </a:p>
          <a:p>
            <a:pPr rtl="0"/>
            <a:r>
              <a:rPr lang="fr-FR" dirty="0"/>
              <a:t>Il permet d’affecter une valeur à une variable. Le même opérateur est utilisé, quel que soit le type de la variable (numérique, chaîne de caractères...).</a:t>
            </a:r>
          </a:p>
          <a:p>
            <a:pPr rtl="0"/>
            <a:endParaRPr lang="fr-FR" dirty="0"/>
          </a:p>
        </p:txBody>
      </p:sp>
      <p:pic>
        <p:nvPicPr>
          <p:cNvPr id="3" name="Image 2">
            <a:extLst>
              <a:ext uri="{FF2B5EF4-FFF2-40B4-BE49-F238E27FC236}">
                <a16:creationId xmlns:a16="http://schemas.microsoft.com/office/drawing/2014/main" id="{1AE73ADB-A271-9B7E-AA1E-9494132A1371}"/>
              </a:ext>
            </a:extLst>
          </p:cNvPr>
          <p:cNvPicPr>
            <a:picLocks noChangeAspect="1"/>
          </p:cNvPicPr>
          <p:nvPr/>
        </p:nvPicPr>
        <p:blipFill>
          <a:blip r:embed="rId3"/>
          <a:stretch>
            <a:fillRect/>
          </a:stretch>
        </p:blipFill>
        <p:spPr>
          <a:xfrm>
            <a:off x="5080000" y="4075569"/>
            <a:ext cx="2706902" cy="2287523"/>
          </a:xfrm>
          <a:prstGeom prst="rect">
            <a:avLst/>
          </a:prstGeom>
        </p:spPr>
      </p:pic>
    </p:spTree>
    <p:extLst>
      <p:ext uri="{BB962C8B-B14F-4D97-AF65-F5344CB8AC3E}">
        <p14:creationId xmlns:p14="http://schemas.microsoft.com/office/powerpoint/2010/main" val="157709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Les opérateurs arithmétiques</a:t>
            </a:r>
          </a:p>
        </p:txBody>
      </p:sp>
      <p:graphicFrame>
        <p:nvGraphicFramePr>
          <p:cNvPr id="4" name="Tableau 4">
            <a:extLst>
              <a:ext uri="{FF2B5EF4-FFF2-40B4-BE49-F238E27FC236}">
                <a16:creationId xmlns:a16="http://schemas.microsoft.com/office/drawing/2014/main" id="{5F7FB08D-593B-4F32-BC38-72ABD50715FE}"/>
              </a:ext>
            </a:extLst>
          </p:cNvPr>
          <p:cNvGraphicFramePr>
            <a:graphicFrameLocks noGrp="1"/>
          </p:cNvGraphicFramePr>
          <p:nvPr>
            <p:ph idx="1"/>
            <p:extLst>
              <p:ext uri="{D42A27DB-BD31-4B8C-83A1-F6EECF244321}">
                <p14:modId xmlns:p14="http://schemas.microsoft.com/office/powerpoint/2010/main" val="909513414"/>
              </p:ext>
            </p:extLst>
          </p:nvPr>
        </p:nvGraphicFramePr>
        <p:xfrm>
          <a:off x="903288" y="1866900"/>
          <a:ext cx="10507662" cy="4303045"/>
        </p:xfrm>
        <a:graphic>
          <a:graphicData uri="http://schemas.openxmlformats.org/drawingml/2006/table">
            <a:tbl>
              <a:tblPr firstRow="1" bandRow="1">
                <a:tableStyleId>{F5AB1C69-6EDB-4FF4-983F-18BD219EF322}</a:tableStyleId>
              </a:tblPr>
              <a:tblGrid>
                <a:gridCol w="1919147">
                  <a:extLst>
                    <a:ext uri="{9D8B030D-6E8A-4147-A177-3AD203B41FA5}">
                      <a16:colId xmlns:a16="http://schemas.microsoft.com/office/drawing/2014/main" val="3470741463"/>
                    </a:ext>
                  </a:extLst>
                </a:gridCol>
                <a:gridCol w="8588515">
                  <a:extLst>
                    <a:ext uri="{9D8B030D-6E8A-4147-A177-3AD203B41FA5}">
                      <a16:colId xmlns:a16="http://schemas.microsoft.com/office/drawing/2014/main" val="879129903"/>
                    </a:ext>
                  </a:extLst>
                </a:gridCol>
              </a:tblGrid>
              <a:tr h="715990">
                <a:tc>
                  <a:txBody>
                    <a:bodyPr/>
                    <a:lstStyle/>
                    <a:p>
                      <a:pPr algn="ctr"/>
                      <a:r>
                        <a:rPr lang="fr-FR" dirty="0"/>
                        <a:t>Opérateur</a:t>
                      </a:r>
                    </a:p>
                  </a:txBody>
                  <a:tcPr anchor="ctr"/>
                </a:tc>
                <a:tc>
                  <a:txBody>
                    <a:bodyPr/>
                    <a:lstStyle/>
                    <a:p>
                      <a:pPr algn="ctr"/>
                      <a:r>
                        <a:rPr lang="fr-FR" dirty="0"/>
                        <a:t>Action</a:t>
                      </a:r>
                    </a:p>
                  </a:txBody>
                  <a:tcPr anchor="ctr"/>
                </a:tc>
                <a:extLst>
                  <a:ext uri="{0D108BD9-81ED-4DB2-BD59-A6C34878D82A}">
                    <a16:rowId xmlns:a16="http://schemas.microsoft.com/office/drawing/2014/main" val="2580834665"/>
                  </a:ext>
                </a:extLst>
              </a:tr>
              <a:tr h="717411">
                <a:tc>
                  <a:txBody>
                    <a:bodyPr/>
                    <a:lstStyle/>
                    <a:p>
                      <a:pPr algn="ctr"/>
                      <a:r>
                        <a:rPr lang="fr-FR" dirty="0"/>
                        <a:t>+</a:t>
                      </a:r>
                    </a:p>
                  </a:txBody>
                  <a:tcPr anchor="ctr"/>
                </a:tc>
                <a:tc>
                  <a:txBody>
                    <a:bodyPr/>
                    <a:lstStyle/>
                    <a:p>
                      <a:r>
                        <a:rPr lang="fr-FR" dirty="0"/>
                        <a:t>Addition pour les valeurs numériques ou concaténation pour des chaînes</a:t>
                      </a:r>
                    </a:p>
                  </a:txBody>
                  <a:tcPr anchor="ctr"/>
                </a:tc>
                <a:extLst>
                  <a:ext uri="{0D108BD9-81ED-4DB2-BD59-A6C34878D82A}">
                    <a16:rowId xmlns:a16="http://schemas.microsoft.com/office/drawing/2014/main" val="1806167344"/>
                  </a:ext>
                </a:extLst>
              </a:tr>
              <a:tr h="717411">
                <a:tc>
                  <a:txBody>
                    <a:bodyPr/>
                    <a:lstStyle/>
                    <a:p>
                      <a:pPr algn="ctr"/>
                      <a:r>
                        <a:rPr lang="fr-FR" dirty="0"/>
                        <a:t>-</a:t>
                      </a:r>
                    </a:p>
                  </a:txBody>
                  <a:tcPr anchor="ctr"/>
                </a:tc>
                <a:tc>
                  <a:txBody>
                    <a:bodyPr/>
                    <a:lstStyle/>
                    <a:p>
                      <a:r>
                        <a:rPr lang="fr-FR" dirty="0"/>
                        <a:t>Soustraction</a:t>
                      </a:r>
                    </a:p>
                  </a:txBody>
                  <a:tcPr anchor="ctr"/>
                </a:tc>
                <a:extLst>
                  <a:ext uri="{0D108BD9-81ED-4DB2-BD59-A6C34878D82A}">
                    <a16:rowId xmlns:a16="http://schemas.microsoft.com/office/drawing/2014/main" val="553405435"/>
                  </a:ext>
                </a:extLst>
              </a:tr>
              <a:tr h="717411">
                <a:tc>
                  <a:txBody>
                    <a:bodyPr/>
                    <a:lstStyle/>
                    <a:p>
                      <a:pPr algn="ctr"/>
                      <a:r>
                        <a:rPr lang="fr-FR" dirty="0"/>
                        <a:t>*</a:t>
                      </a:r>
                    </a:p>
                  </a:txBody>
                  <a:tcPr anchor="ctr"/>
                </a:tc>
                <a:tc>
                  <a:txBody>
                    <a:bodyPr/>
                    <a:lstStyle/>
                    <a:p>
                      <a:r>
                        <a:rPr lang="fr-FR" dirty="0"/>
                        <a:t>Multiplication</a:t>
                      </a:r>
                    </a:p>
                  </a:txBody>
                  <a:tcPr anchor="ctr"/>
                </a:tc>
                <a:extLst>
                  <a:ext uri="{0D108BD9-81ED-4DB2-BD59-A6C34878D82A}">
                    <a16:rowId xmlns:a16="http://schemas.microsoft.com/office/drawing/2014/main" val="2710003820"/>
                  </a:ext>
                </a:extLst>
              </a:tr>
              <a:tr h="717411">
                <a:tc>
                  <a:txBody>
                    <a:bodyPr/>
                    <a:lstStyle/>
                    <a:p>
                      <a:pPr algn="ctr"/>
                      <a:r>
                        <a:rPr lang="fr-FR" dirty="0"/>
                        <a:t>/</a:t>
                      </a:r>
                    </a:p>
                  </a:txBody>
                  <a:tcPr anchor="ctr"/>
                </a:tc>
                <a:tc>
                  <a:txBody>
                    <a:bodyPr/>
                    <a:lstStyle/>
                    <a:p>
                      <a:r>
                        <a:rPr lang="fr-FR" dirty="0"/>
                        <a:t>Division</a:t>
                      </a:r>
                    </a:p>
                  </a:txBody>
                  <a:tcPr anchor="ctr"/>
                </a:tc>
                <a:extLst>
                  <a:ext uri="{0D108BD9-81ED-4DB2-BD59-A6C34878D82A}">
                    <a16:rowId xmlns:a16="http://schemas.microsoft.com/office/drawing/2014/main" val="162046592"/>
                  </a:ext>
                </a:extLst>
              </a:tr>
              <a:tr h="717411">
                <a:tc>
                  <a:txBody>
                    <a:bodyPr/>
                    <a:lstStyle/>
                    <a:p>
                      <a:pPr algn="ctr"/>
                      <a:r>
                        <a:rPr lang="fr-FR" dirty="0"/>
                        <a:t>%</a:t>
                      </a:r>
                    </a:p>
                  </a:txBody>
                  <a:tcPr anchor="ctr"/>
                </a:tc>
                <a:tc>
                  <a:txBody>
                    <a:bodyPr/>
                    <a:lstStyle/>
                    <a:p>
                      <a:r>
                        <a:rPr lang="fr-FR" dirty="0"/>
                        <a:t>Modulo (reste de la division)</a:t>
                      </a:r>
                    </a:p>
                  </a:txBody>
                  <a:tcPr anchor="ctr"/>
                </a:tc>
                <a:extLst>
                  <a:ext uri="{0D108BD9-81ED-4DB2-BD59-A6C34878D82A}">
                    <a16:rowId xmlns:a16="http://schemas.microsoft.com/office/drawing/2014/main" val="1022344594"/>
                  </a:ext>
                </a:extLst>
              </a:tr>
            </a:tbl>
          </a:graphicData>
        </a:graphic>
      </p:graphicFrame>
    </p:spTree>
    <p:extLst>
      <p:ext uri="{BB962C8B-B14F-4D97-AF65-F5344CB8AC3E}">
        <p14:creationId xmlns:p14="http://schemas.microsoft.com/office/powerpoint/2010/main" val="193541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Les opérateurs logiques</a:t>
            </a:r>
          </a:p>
        </p:txBody>
      </p:sp>
      <p:graphicFrame>
        <p:nvGraphicFramePr>
          <p:cNvPr id="4" name="Tableau 4">
            <a:extLst>
              <a:ext uri="{FF2B5EF4-FFF2-40B4-BE49-F238E27FC236}">
                <a16:creationId xmlns:a16="http://schemas.microsoft.com/office/drawing/2014/main" id="{66BAFB11-9CE2-4DB8-9108-739049087F0A}"/>
              </a:ext>
            </a:extLst>
          </p:cNvPr>
          <p:cNvGraphicFramePr>
            <a:graphicFrameLocks noGrp="1"/>
          </p:cNvGraphicFramePr>
          <p:nvPr>
            <p:ph idx="1"/>
            <p:extLst>
              <p:ext uri="{D42A27DB-BD31-4B8C-83A1-F6EECF244321}">
                <p14:modId xmlns:p14="http://schemas.microsoft.com/office/powerpoint/2010/main" val="1210420648"/>
              </p:ext>
            </p:extLst>
          </p:nvPr>
        </p:nvGraphicFramePr>
        <p:xfrm>
          <a:off x="2637941" y="1666875"/>
          <a:ext cx="6912944" cy="2150812"/>
        </p:xfrm>
        <a:graphic>
          <a:graphicData uri="http://schemas.openxmlformats.org/drawingml/2006/table">
            <a:tbl>
              <a:tblPr firstRow="1" bandRow="1">
                <a:tableStyleId>{F5AB1C69-6EDB-4FF4-983F-18BD219EF322}</a:tableStyleId>
              </a:tblPr>
              <a:tblGrid>
                <a:gridCol w="3456472">
                  <a:extLst>
                    <a:ext uri="{9D8B030D-6E8A-4147-A177-3AD203B41FA5}">
                      <a16:colId xmlns:a16="http://schemas.microsoft.com/office/drawing/2014/main" val="3470741463"/>
                    </a:ext>
                  </a:extLst>
                </a:gridCol>
                <a:gridCol w="3456472">
                  <a:extLst>
                    <a:ext uri="{9D8B030D-6E8A-4147-A177-3AD203B41FA5}">
                      <a16:colId xmlns:a16="http://schemas.microsoft.com/office/drawing/2014/main" val="879129903"/>
                    </a:ext>
                  </a:extLst>
                </a:gridCol>
              </a:tblGrid>
              <a:tr h="715990">
                <a:tc>
                  <a:txBody>
                    <a:bodyPr/>
                    <a:lstStyle/>
                    <a:p>
                      <a:pPr algn="ctr"/>
                      <a:r>
                        <a:rPr lang="fr-FR" dirty="0"/>
                        <a:t>Opérateur</a:t>
                      </a:r>
                    </a:p>
                  </a:txBody>
                  <a:tcPr anchor="ctr"/>
                </a:tc>
                <a:tc>
                  <a:txBody>
                    <a:bodyPr/>
                    <a:lstStyle/>
                    <a:p>
                      <a:pPr algn="ctr"/>
                      <a:r>
                        <a:rPr lang="fr-FR" dirty="0"/>
                        <a:t>Action</a:t>
                      </a:r>
                    </a:p>
                  </a:txBody>
                  <a:tcPr anchor="ctr"/>
                </a:tc>
                <a:extLst>
                  <a:ext uri="{0D108BD9-81ED-4DB2-BD59-A6C34878D82A}">
                    <a16:rowId xmlns:a16="http://schemas.microsoft.com/office/drawing/2014/main" val="2580834665"/>
                  </a:ext>
                </a:extLst>
              </a:tr>
              <a:tr h="717411">
                <a:tc>
                  <a:txBody>
                    <a:bodyPr/>
                    <a:lstStyle/>
                    <a:p>
                      <a:pPr algn="ctr"/>
                      <a:r>
                        <a:rPr lang="fr-FR" dirty="0"/>
                        <a:t>&amp;&amp;</a:t>
                      </a:r>
                    </a:p>
                  </a:txBody>
                  <a:tcPr anchor="ctr"/>
                </a:tc>
                <a:tc>
                  <a:txBody>
                    <a:bodyPr/>
                    <a:lstStyle/>
                    <a:p>
                      <a:r>
                        <a:rPr lang="fr-FR" dirty="0"/>
                        <a:t>Et logique</a:t>
                      </a:r>
                    </a:p>
                  </a:txBody>
                  <a:tcPr anchor="ctr"/>
                </a:tc>
                <a:extLst>
                  <a:ext uri="{0D108BD9-81ED-4DB2-BD59-A6C34878D82A}">
                    <a16:rowId xmlns:a16="http://schemas.microsoft.com/office/drawing/2014/main" val="1806167344"/>
                  </a:ext>
                </a:extLst>
              </a:tr>
              <a:tr h="717411">
                <a:tc>
                  <a:txBody>
                    <a:bodyPr/>
                    <a:lstStyle/>
                    <a:p>
                      <a:pPr algn="ctr"/>
                      <a:r>
                        <a:rPr lang="fr-FR" dirty="0"/>
                        <a:t>||</a:t>
                      </a:r>
                    </a:p>
                  </a:txBody>
                  <a:tcPr anchor="ctr"/>
                </a:tc>
                <a:tc>
                  <a:txBody>
                    <a:bodyPr/>
                    <a:lstStyle/>
                    <a:p>
                      <a:r>
                        <a:rPr lang="fr-FR" dirty="0"/>
                        <a:t>Ou logique</a:t>
                      </a:r>
                    </a:p>
                  </a:txBody>
                  <a:tcPr anchor="ctr"/>
                </a:tc>
                <a:extLst>
                  <a:ext uri="{0D108BD9-81ED-4DB2-BD59-A6C34878D82A}">
                    <a16:rowId xmlns:a16="http://schemas.microsoft.com/office/drawing/2014/main" val="553405435"/>
                  </a:ext>
                </a:extLst>
              </a:tr>
            </a:tbl>
          </a:graphicData>
        </a:graphic>
      </p:graphicFrame>
      <p:pic>
        <p:nvPicPr>
          <p:cNvPr id="5" name="Image 4">
            <a:extLst>
              <a:ext uri="{FF2B5EF4-FFF2-40B4-BE49-F238E27FC236}">
                <a16:creationId xmlns:a16="http://schemas.microsoft.com/office/drawing/2014/main" id="{8FF60315-9F67-281F-A23E-BCEEF30F4D6D}"/>
              </a:ext>
            </a:extLst>
          </p:cNvPr>
          <p:cNvPicPr>
            <a:picLocks noChangeAspect="1"/>
          </p:cNvPicPr>
          <p:nvPr/>
        </p:nvPicPr>
        <p:blipFill>
          <a:blip r:embed="rId3"/>
          <a:stretch>
            <a:fillRect/>
          </a:stretch>
        </p:blipFill>
        <p:spPr>
          <a:xfrm>
            <a:off x="5154672" y="3960562"/>
            <a:ext cx="1882655" cy="2408047"/>
          </a:xfrm>
          <a:prstGeom prst="rect">
            <a:avLst/>
          </a:prstGeom>
        </p:spPr>
      </p:pic>
    </p:spTree>
    <p:extLst>
      <p:ext uri="{BB962C8B-B14F-4D97-AF65-F5344CB8AC3E}">
        <p14:creationId xmlns:p14="http://schemas.microsoft.com/office/powerpoint/2010/main" val="229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Les opérateurs de comparaison</a:t>
            </a:r>
          </a:p>
        </p:txBody>
      </p:sp>
      <p:graphicFrame>
        <p:nvGraphicFramePr>
          <p:cNvPr id="4" name="Tableau 4">
            <a:extLst>
              <a:ext uri="{FF2B5EF4-FFF2-40B4-BE49-F238E27FC236}">
                <a16:creationId xmlns:a16="http://schemas.microsoft.com/office/drawing/2014/main" id="{BC5BF583-4B4D-40D6-AB01-E972D7E0617A}"/>
              </a:ext>
            </a:extLst>
          </p:cNvPr>
          <p:cNvGraphicFramePr>
            <a:graphicFrameLocks noGrp="1"/>
          </p:cNvGraphicFramePr>
          <p:nvPr>
            <p:ph idx="1"/>
            <p:extLst>
              <p:ext uri="{D42A27DB-BD31-4B8C-83A1-F6EECF244321}">
                <p14:modId xmlns:p14="http://schemas.microsoft.com/office/powerpoint/2010/main" val="1675125419"/>
              </p:ext>
            </p:extLst>
          </p:nvPr>
        </p:nvGraphicFramePr>
        <p:xfrm>
          <a:off x="2532063" y="1695450"/>
          <a:ext cx="6912944" cy="4536000"/>
        </p:xfrm>
        <a:graphic>
          <a:graphicData uri="http://schemas.openxmlformats.org/drawingml/2006/table">
            <a:tbl>
              <a:tblPr firstRow="1" bandRow="1">
                <a:tableStyleId>{F5AB1C69-6EDB-4FF4-983F-18BD219EF322}</a:tableStyleId>
              </a:tblPr>
              <a:tblGrid>
                <a:gridCol w="3456472">
                  <a:extLst>
                    <a:ext uri="{9D8B030D-6E8A-4147-A177-3AD203B41FA5}">
                      <a16:colId xmlns:a16="http://schemas.microsoft.com/office/drawing/2014/main" val="3470741463"/>
                    </a:ext>
                  </a:extLst>
                </a:gridCol>
                <a:gridCol w="3456472">
                  <a:extLst>
                    <a:ext uri="{9D8B030D-6E8A-4147-A177-3AD203B41FA5}">
                      <a16:colId xmlns:a16="http://schemas.microsoft.com/office/drawing/2014/main" val="879129903"/>
                    </a:ext>
                  </a:extLst>
                </a:gridCol>
              </a:tblGrid>
              <a:tr h="648000">
                <a:tc>
                  <a:txBody>
                    <a:bodyPr/>
                    <a:lstStyle/>
                    <a:p>
                      <a:pPr algn="ctr"/>
                      <a:r>
                        <a:rPr lang="fr-FR" dirty="0"/>
                        <a:t>Opérateur</a:t>
                      </a:r>
                    </a:p>
                  </a:txBody>
                  <a:tcPr anchor="ctr"/>
                </a:tc>
                <a:tc>
                  <a:txBody>
                    <a:bodyPr/>
                    <a:lstStyle/>
                    <a:p>
                      <a:pPr algn="ctr"/>
                      <a:r>
                        <a:rPr lang="fr-FR" dirty="0"/>
                        <a:t>Action</a:t>
                      </a:r>
                    </a:p>
                  </a:txBody>
                  <a:tcPr anchor="ctr"/>
                </a:tc>
                <a:extLst>
                  <a:ext uri="{0D108BD9-81ED-4DB2-BD59-A6C34878D82A}">
                    <a16:rowId xmlns:a16="http://schemas.microsoft.com/office/drawing/2014/main" val="2580834665"/>
                  </a:ext>
                </a:extLst>
              </a:tr>
              <a:tr h="648000">
                <a:tc>
                  <a:txBody>
                    <a:bodyPr/>
                    <a:lstStyle/>
                    <a:p>
                      <a:pPr algn="ctr"/>
                      <a:r>
                        <a:rPr lang="fr-FR" dirty="0"/>
                        <a:t>==</a:t>
                      </a:r>
                    </a:p>
                  </a:txBody>
                  <a:tcPr anchor="ctr"/>
                </a:tc>
                <a:tc>
                  <a:txBody>
                    <a:bodyPr/>
                    <a:lstStyle/>
                    <a:p>
                      <a:r>
                        <a:rPr lang="fr-FR" dirty="0"/>
                        <a:t>Egalité</a:t>
                      </a:r>
                    </a:p>
                  </a:txBody>
                  <a:tcPr anchor="ctr"/>
                </a:tc>
                <a:extLst>
                  <a:ext uri="{0D108BD9-81ED-4DB2-BD59-A6C34878D82A}">
                    <a16:rowId xmlns:a16="http://schemas.microsoft.com/office/drawing/2014/main" val="1806167344"/>
                  </a:ext>
                </a:extLst>
              </a:tr>
              <a:tr h="648000">
                <a:tc>
                  <a:txBody>
                    <a:bodyPr/>
                    <a:lstStyle/>
                    <a:p>
                      <a:pPr algn="ctr"/>
                      <a:r>
                        <a:rPr lang="fr-FR" dirty="0"/>
                        <a:t>!=</a:t>
                      </a:r>
                    </a:p>
                  </a:txBody>
                  <a:tcPr anchor="ctr"/>
                </a:tc>
                <a:tc>
                  <a:txBody>
                    <a:bodyPr/>
                    <a:lstStyle/>
                    <a:p>
                      <a:r>
                        <a:rPr lang="fr-FR" dirty="0"/>
                        <a:t>Différent</a:t>
                      </a:r>
                    </a:p>
                  </a:txBody>
                  <a:tcPr anchor="ctr"/>
                </a:tc>
                <a:extLst>
                  <a:ext uri="{0D108BD9-81ED-4DB2-BD59-A6C34878D82A}">
                    <a16:rowId xmlns:a16="http://schemas.microsoft.com/office/drawing/2014/main" val="553405435"/>
                  </a:ext>
                </a:extLst>
              </a:tr>
              <a:tr h="648000">
                <a:tc>
                  <a:txBody>
                    <a:bodyPr/>
                    <a:lstStyle/>
                    <a:p>
                      <a:pPr algn="ctr"/>
                      <a:r>
                        <a:rPr lang="fr-FR" dirty="0"/>
                        <a:t>&lt;</a:t>
                      </a:r>
                    </a:p>
                  </a:txBody>
                  <a:tcPr anchor="ctr"/>
                </a:tc>
                <a:tc>
                  <a:txBody>
                    <a:bodyPr/>
                    <a:lstStyle/>
                    <a:p>
                      <a:r>
                        <a:rPr lang="fr-FR" dirty="0"/>
                        <a:t>Inférieur</a:t>
                      </a:r>
                    </a:p>
                  </a:txBody>
                  <a:tcPr anchor="ctr"/>
                </a:tc>
                <a:extLst>
                  <a:ext uri="{0D108BD9-81ED-4DB2-BD59-A6C34878D82A}">
                    <a16:rowId xmlns:a16="http://schemas.microsoft.com/office/drawing/2014/main" val="2710003820"/>
                  </a:ext>
                </a:extLst>
              </a:tr>
              <a:tr h="648000">
                <a:tc>
                  <a:txBody>
                    <a:bodyPr/>
                    <a:lstStyle/>
                    <a:p>
                      <a:pPr algn="ctr"/>
                      <a:r>
                        <a:rPr lang="fr-FR" dirty="0"/>
                        <a:t>&gt;</a:t>
                      </a:r>
                    </a:p>
                  </a:txBody>
                  <a:tcPr anchor="ctr"/>
                </a:tc>
                <a:tc>
                  <a:txBody>
                    <a:bodyPr/>
                    <a:lstStyle/>
                    <a:p>
                      <a:r>
                        <a:rPr lang="fr-FR" dirty="0"/>
                        <a:t>Supérieur</a:t>
                      </a:r>
                    </a:p>
                  </a:txBody>
                  <a:tcPr anchor="ctr"/>
                </a:tc>
                <a:extLst>
                  <a:ext uri="{0D108BD9-81ED-4DB2-BD59-A6C34878D82A}">
                    <a16:rowId xmlns:a16="http://schemas.microsoft.com/office/drawing/2014/main" val="2313228431"/>
                  </a:ext>
                </a:extLst>
              </a:tr>
              <a:tr h="648000">
                <a:tc>
                  <a:txBody>
                    <a:bodyPr/>
                    <a:lstStyle/>
                    <a:p>
                      <a:pPr algn="ctr"/>
                      <a:r>
                        <a:rPr lang="fr-FR" dirty="0"/>
                        <a:t>&lt;=</a:t>
                      </a:r>
                    </a:p>
                  </a:txBody>
                  <a:tcPr anchor="ctr"/>
                </a:tc>
                <a:tc>
                  <a:txBody>
                    <a:bodyPr/>
                    <a:lstStyle/>
                    <a:p>
                      <a:r>
                        <a:rPr lang="fr-FR" dirty="0"/>
                        <a:t>Inférieur ou égal</a:t>
                      </a:r>
                    </a:p>
                  </a:txBody>
                  <a:tcPr anchor="ctr"/>
                </a:tc>
                <a:extLst>
                  <a:ext uri="{0D108BD9-81ED-4DB2-BD59-A6C34878D82A}">
                    <a16:rowId xmlns:a16="http://schemas.microsoft.com/office/drawing/2014/main" val="878703742"/>
                  </a:ext>
                </a:extLst>
              </a:tr>
              <a:tr h="648000">
                <a:tc>
                  <a:txBody>
                    <a:bodyPr/>
                    <a:lstStyle/>
                    <a:p>
                      <a:pPr algn="ctr"/>
                      <a:r>
                        <a:rPr lang="fr-FR" dirty="0"/>
                        <a:t>&gt;=</a:t>
                      </a:r>
                    </a:p>
                  </a:txBody>
                  <a:tcPr anchor="ctr"/>
                </a:tc>
                <a:tc>
                  <a:txBody>
                    <a:bodyPr/>
                    <a:lstStyle/>
                    <a:p>
                      <a:r>
                        <a:rPr lang="fr-FR" dirty="0"/>
                        <a:t>Supérieur ou égal</a:t>
                      </a:r>
                    </a:p>
                  </a:txBody>
                  <a:tcPr anchor="ctr"/>
                </a:tc>
                <a:extLst>
                  <a:ext uri="{0D108BD9-81ED-4DB2-BD59-A6C34878D82A}">
                    <a16:rowId xmlns:a16="http://schemas.microsoft.com/office/drawing/2014/main" val="1002630499"/>
                  </a:ext>
                </a:extLst>
              </a:tr>
            </a:tbl>
          </a:graphicData>
        </a:graphic>
      </p:graphicFrame>
    </p:spTree>
    <p:extLst>
      <p:ext uri="{BB962C8B-B14F-4D97-AF65-F5344CB8AC3E}">
        <p14:creationId xmlns:p14="http://schemas.microsoft.com/office/powerpoint/2010/main" val="135651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Les structures de contrôles</a:t>
            </a:r>
          </a:p>
        </p:txBody>
      </p:sp>
    </p:spTree>
    <p:extLst>
      <p:ext uri="{BB962C8B-B14F-4D97-AF65-F5344CB8AC3E}">
        <p14:creationId xmlns:p14="http://schemas.microsoft.com/office/powerpoint/2010/main" val="373494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Structures conditionnelles</a:t>
            </a:r>
          </a:p>
        </p:txBody>
      </p:sp>
      <p:sp>
        <p:nvSpPr>
          <p:cNvPr id="14" name="Espace réservé du contenu 13"/>
          <p:cNvSpPr>
            <a:spLocks noGrp="1"/>
          </p:cNvSpPr>
          <p:nvPr>
            <p:ph idx="1"/>
          </p:nvPr>
        </p:nvSpPr>
        <p:spPr/>
        <p:txBody>
          <a:bodyPr rtlCol="0"/>
          <a:lstStyle/>
          <a:p>
            <a:pPr rtl="0"/>
            <a:r>
              <a:rPr lang="fr-FR" dirty="0"/>
              <a:t>Le if</a:t>
            </a:r>
          </a:p>
        </p:txBody>
      </p:sp>
      <p:pic>
        <p:nvPicPr>
          <p:cNvPr id="6" name="Image 5">
            <a:extLst>
              <a:ext uri="{FF2B5EF4-FFF2-40B4-BE49-F238E27FC236}">
                <a16:creationId xmlns:a16="http://schemas.microsoft.com/office/drawing/2014/main" id="{EF161866-A055-729F-025E-0361CB121BDE}"/>
              </a:ext>
            </a:extLst>
          </p:cNvPr>
          <p:cNvPicPr>
            <a:picLocks noChangeAspect="1"/>
          </p:cNvPicPr>
          <p:nvPr/>
        </p:nvPicPr>
        <p:blipFill>
          <a:blip r:embed="rId3"/>
          <a:stretch>
            <a:fillRect/>
          </a:stretch>
        </p:blipFill>
        <p:spPr>
          <a:xfrm>
            <a:off x="425932" y="2957511"/>
            <a:ext cx="3209925" cy="2219325"/>
          </a:xfrm>
          <a:prstGeom prst="rect">
            <a:avLst/>
          </a:prstGeom>
        </p:spPr>
      </p:pic>
      <p:pic>
        <p:nvPicPr>
          <p:cNvPr id="8" name="Image 7">
            <a:extLst>
              <a:ext uri="{FF2B5EF4-FFF2-40B4-BE49-F238E27FC236}">
                <a16:creationId xmlns:a16="http://schemas.microsoft.com/office/drawing/2014/main" id="{B1E67468-1797-020B-9924-61BE97006112}"/>
              </a:ext>
            </a:extLst>
          </p:cNvPr>
          <p:cNvPicPr>
            <a:picLocks noChangeAspect="1"/>
          </p:cNvPicPr>
          <p:nvPr/>
        </p:nvPicPr>
        <p:blipFill>
          <a:blip r:embed="rId4"/>
          <a:stretch>
            <a:fillRect/>
          </a:stretch>
        </p:blipFill>
        <p:spPr>
          <a:xfrm>
            <a:off x="4427538" y="2447925"/>
            <a:ext cx="3333750" cy="3438525"/>
          </a:xfrm>
          <a:prstGeom prst="rect">
            <a:avLst/>
          </a:prstGeom>
        </p:spPr>
      </p:pic>
      <p:pic>
        <p:nvPicPr>
          <p:cNvPr id="10" name="Image 9">
            <a:extLst>
              <a:ext uri="{FF2B5EF4-FFF2-40B4-BE49-F238E27FC236}">
                <a16:creationId xmlns:a16="http://schemas.microsoft.com/office/drawing/2014/main" id="{C793DFD1-62A1-2FE4-2959-9555B3A8B134}"/>
              </a:ext>
            </a:extLst>
          </p:cNvPr>
          <p:cNvPicPr>
            <a:picLocks noChangeAspect="1"/>
          </p:cNvPicPr>
          <p:nvPr/>
        </p:nvPicPr>
        <p:blipFill>
          <a:blip r:embed="rId5"/>
          <a:stretch>
            <a:fillRect/>
          </a:stretch>
        </p:blipFill>
        <p:spPr>
          <a:xfrm>
            <a:off x="8624545" y="1709737"/>
            <a:ext cx="3371850" cy="4714875"/>
          </a:xfrm>
          <a:prstGeom prst="rect">
            <a:avLst/>
          </a:prstGeom>
        </p:spPr>
      </p:pic>
    </p:spTree>
    <p:extLst>
      <p:ext uri="{BB962C8B-B14F-4D97-AF65-F5344CB8AC3E}">
        <p14:creationId xmlns:p14="http://schemas.microsoft.com/office/powerpoint/2010/main" val="24707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Structures conditionnelles</a:t>
            </a:r>
          </a:p>
        </p:txBody>
      </p:sp>
      <p:sp>
        <p:nvSpPr>
          <p:cNvPr id="14" name="Espace réservé du contenu 13"/>
          <p:cNvSpPr>
            <a:spLocks noGrp="1"/>
          </p:cNvSpPr>
          <p:nvPr>
            <p:ph idx="1"/>
          </p:nvPr>
        </p:nvSpPr>
        <p:spPr/>
        <p:txBody>
          <a:bodyPr rtlCol="0"/>
          <a:lstStyle/>
          <a:p>
            <a:pPr rtl="0"/>
            <a:r>
              <a:rPr lang="fr-FR" dirty="0"/>
              <a:t>Le switch</a:t>
            </a:r>
          </a:p>
        </p:txBody>
      </p:sp>
      <p:pic>
        <p:nvPicPr>
          <p:cNvPr id="3" name="Image 2">
            <a:extLst>
              <a:ext uri="{FF2B5EF4-FFF2-40B4-BE49-F238E27FC236}">
                <a16:creationId xmlns:a16="http://schemas.microsoft.com/office/drawing/2014/main" id="{4AD5F913-5B74-08D2-0702-F6ED6D7E80B8}"/>
              </a:ext>
            </a:extLst>
          </p:cNvPr>
          <p:cNvPicPr>
            <a:picLocks noChangeAspect="1"/>
          </p:cNvPicPr>
          <p:nvPr/>
        </p:nvPicPr>
        <p:blipFill>
          <a:blip r:embed="rId3"/>
          <a:stretch>
            <a:fillRect/>
          </a:stretch>
        </p:blipFill>
        <p:spPr>
          <a:xfrm>
            <a:off x="7558824" y="3397085"/>
            <a:ext cx="3162317" cy="1551986"/>
          </a:xfrm>
          <a:prstGeom prst="rect">
            <a:avLst/>
          </a:prstGeom>
        </p:spPr>
      </p:pic>
      <p:pic>
        <p:nvPicPr>
          <p:cNvPr id="6" name="Image 5">
            <a:extLst>
              <a:ext uri="{FF2B5EF4-FFF2-40B4-BE49-F238E27FC236}">
                <a16:creationId xmlns:a16="http://schemas.microsoft.com/office/drawing/2014/main" id="{EF6A5C11-FA79-8C42-C0C3-4A08FCC5DAAE}"/>
              </a:ext>
            </a:extLst>
          </p:cNvPr>
          <p:cNvPicPr>
            <a:picLocks noChangeAspect="1"/>
          </p:cNvPicPr>
          <p:nvPr/>
        </p:nvPicPr>
        <p:blipFill>
          <a:blip r:embed="rId4"/>
          <a:stretch>
            <a:fillRect/>
          </a:stretch>
        </p:blipFill>
        <p:spPr>
          <a:xfrm>
            <a:off x="2352763" y="2520393"/>
            <a:ext cx="3741650" cy="3305371"/>
          </a:xfrm>
          <a:prstGeom prst="rect">
            <a:avLst/>
          </a:prstGeom>
        </p:spPr>
      </p:pic>
    </p:spTree>
    <p:extLst>
      <p:ext uri="{BB962C8B-B14F-4D97-AF65-F5344CB8AC3E}">
        <p14:creationId xmlns:p14="http://schemas.microsoft.com/office/powerpoint/2010/main" val="281253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Structures de boucle</a:t>
            </a:r>
          </a:p>
        </p:txBody>
      </p:sp>
      <p:sp>
        <p:nvSpPr>
          <p:cNvPr id="14" name="Espace réservé du contenu 13"/>
          <p:cNvSpPr>
            <a:spLocks noGrp="1"/>
          </p:cNvSpPr>
          <p:nvPr>
            <p:ph idx="1"/>
          </p:nvPr>
        </p:nvSpPr>
        <p:spPr/>
        <p:txBody>
          <a:bodyPr rtlCol="0"/>
          <a:lstStyle/>
          <a:p>
            <a:pPr rtl="0"/>
            <a:r>
              <a:rPr lang="fr-FR" dirty="0"/>
              <a:t>La boucle </a:t>
            </a:r>
            <a:r>
              <a:rPr lang="fr-FR" dirty="0" err="1"/>
              <a:t>while</a:t>
            </a:r>
            <a:endParaRPr lang="fr-FR" dirty="0"/>
          </a:p>
          <a:p>
            <a:pPr lvl="1"/>
            <a:r>
              <a:rPr lang="fr-FR" dirty="0"/>
              <a:t>Cette structure exécute un bloc de façon répétitive tant que la condition est vraie.</a:t>
            </a:r>
          </a:p>
          <a:p>
            <a:pPr lvl="1"/>
            <a:r>
              <a:rPr lang="fr-FR" dirty="0"/>
              <a:t>La condition est évaluée avant le premier passage dans la boucle. Si le résultat est faux à cet instant, alors le bloc de code n’est pas exécuté. Après chaque exécution du bloc de code, la condition est à nouveau évaluée pour vérifier si une nouvelle exécution du bloc de code est nécessaire.</a:t>
            </a:r>
          </a:p>
        </p:txBody>
      </p:sp>
      <p:pic>
        <p:nvPicPr>
          <p:cNvPr id="4" name="Image 3">
            <a:extLst>
              <a:ext uri="{FF2B5EF4-FFF2-40B4-BE49-F238E27FC236}">
                <a16:creationId xmlns:a16="http://schemas.microsoft.com/office/drawing/2014/main" id="{1B6A8A6A-90E7-0E89-53A8-70DC3118D075}"/>
              </a:ext>
            </a:extLst>
          </p:cNvPr>
          <p:cNvPicPr>
            <a:picLocks noChangeAspect="1"/>
          </p:cNvPicPr>
          <p:nvPr/>
        </p:nvPicPr>
        <p:blipFill>
          <a:blip r:embed="rId3"/>
          <a:stretch>
            <a:fillRect/>
          </a:stretch>
        </p:blipFill>
        <p:spPr>
          <a:xfrm>
            <a:off x="7646769" y="4585712"/>
            <a:ext cx="1800524" cy="1902537"/>
          </a:xfrm>
          <a:prstGeom prst="rect">
            <a:avLst/>
          </a:prstGeom>
        </p:spPr>
      </p:pic>
      <p:pic>
        <p:nvPicPr>
          <p:cNvPr id="7" name="Image 6">
            <a:extLst>
              <a:ext uri="{FF2B5EF4-FFF2-40B4-BE49-F238E27FC236}">
                <a16:creationId xmlns:a16="http://schemas.microsoft.com/office/drawing/2014/main" id="{AF557613-00C1-727C-FB48-14460E24F2E3}"/>
              </a:ext>
            </a:extLst>
          </p:cNvPr>
          <p:cNvPicPr>
            <a:picLocks noChangeAspect="1"/>
          </p:cNvPicPr>
          <p:nvPr/>
        </p:nvPicPr>
        <p:blipFill>
          <a:blip r:embed="rId4"/>
          <a:stretch>
            <a:fillRect/>
          </a:stretch>
        </p:blipFill>
        <p:spPr>
          <a:xfrm>
            <a:off x="2413274" y="4882300"/>
            <a:ext cx="3419968" cy="1309359"/>
          </a:xfrm>
          <a:prstGeom prst="rect">
            <a:avLst/>
          </a:prstGeom>
        </p:spPr>
      </p:pic>
      <p:sp>
        <p:nvSpPr>
          <p:cNvPr id="6" name="Bulle narrative : rectangle à coins arrondis 5">
            <a:extLst>
              <a:ext uri="{FF2B5EF4-FFF2-40B4-BE49-F238E27FC236}">
                <a16:creationId xmlns:a16="http://schemas.microsoft.com/office/drawing/2014/main" id="{0CE15418-A915-4880-96E2-225D793E4AB5}"/>
              </a:ext>
            </a:extLst>
          </p:cNvPr>
          <p:cNvSpPr/>
          <p:nvPr/>
        </p:nvSpPr>
        <p:spPr>
          <a:xfrm>
            <a:off x="3631754" y="5204262"/>
            <a:ext cx="1531453" cy="219076"/>
          </a:xfrm>
          <a:prstGeom prst="wedgeRoundRectCallout">
            <a:avLst>
              <a:gd name="adj1" fmla="val -68076"/>
              <a:gd name="adj2" fmla="val 505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Pas de point-virgule</a:t>
            </a:r>
          </a:p>
        </p:txBody>
      </p:sp>
    </p:spTree>
    <p:extLst>
      <p:ext uri="{BB962C8B-B14F-4D97-AF65-F5344CB8AC3E}">
        <p14:creationId xmlns:p14="http://schemas.microsoft.com/office/powerpoint/2010/main" val="403171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Structures de boucle</a:t>
            </a:r>
          </a:p>
        </p:txBody>
      </p:sp>
      <p:sp>
        <p:nvSpPr>
          <p:cNvPr id="14" name="Espace réservé du contenu 13"/>
          <p:cNvSpPr>
            <a:spLocks noGrp="1"/>
          </p:cNvSpPr>
          <p:nvPr>
            <p:ph idx="1"/>
          </p:nvPr>
        </p:nvSpPr>
        <p:spPr/>
        <p:txBody>
          <a:bodyPr rtlCol="0"/>
          <a:lstStyle/>
          <a:p>
            <a:pPr rtl="0"/>
            <a:r>
              <a:rPr lang="fr-FR" dirty="0"/>
              <a:t>La boucle do … </a:t>
            </a:r>
            <a:r>
              <a:rPr lang="fr-FR" dirty="0" err="1"/>
              <a:t>while</a:t>
            </a:r>
            <a:endParaRPr lang="fr-FR" dirty="0"/>
          </a:p>
          <a:p>
            <a:pPr lvl="1"/>
            <a:r>
              <a:rPr lang="fr-FR" dirty="0"/>
              <a:t>Cette structure a un fonctionnement identique à la précédente. La différence réside dans le fait que la condition est examinée après l’exécution du bloc de code. Elle permet de garantir que le bloc de code est exécuté au moins une fois puisque la condition est évaluée pour la première fois après la première exécution du bloc de code. Si la condition est vraie, alors le bloc est exécuté une nouvelle fois jusqu’à ce que la condition soit fausse</a:t>
            </a:r>
          </a:p>
        </p:txBody>
      </p:sp>
      <p:pic>
        <p:nvPicPr>
          <p:cNvPr id="3" name="Image 2">
            <a:extLst>
              <a:ext uri="{FF2B5EF4-FFF2-40B4-BE49-F238E27FC236}">
                <a16:creationId xmlns:a16="http://schemas.microsoft.com/office/drawing/2014/main" id="{EE8F2550-CE52-3AAC-6B41-F0E02B63F0ED}"/>
              </a:ext>
            </a:extLst>
          </p:cNvPr>
          <p:cNvPicPr>
            <a:picLocks noChangeAspect="1"/>
          </p:cNvPicPr>
          <p:nvPr/>
        </p:nvPicPr>
        <p:blipFill>
          <a:blip r:embed="rId3"/>
          <a:stretch>
            <a:fillRect/>
          </a:stretch>
        </p:blipFill>
        <p:spPr>
          <a:xfrm>
            <a:off x="2299795" y="4619132"/>
            <a:ext cx="3864522" cy="1452883"/>
          </a:xfrm>
          <a:prstGeom prst="rect">
            <a:avLst/>
          </a:prstGeom>
        </p:spPr>
      </p:pic>
      <p:sp>
        <p:nvSpPr>
          <p:cNvPr id="5" name="Bulle narrative : rectangle à coins arrondis 4">
            <a:extLst>
              <a:ext uri="{FF2B5EF4-FFF2-40B4-BE49-F238E27FC236}">
                <a16:creationId xmlns:a16="http://schemas.microsoft.com/office/drawing/2014/main" id="{7EAF97C6-F6C9-7129-CDE1-52F337D40454}"/>
              </a:ext>
            </a:extLst>
          </p:cNvPr>
          <p:cNvSpPr/>
          <p:nvPr/>
        </p:nvSpPr>
        <p:spPr>
          <a:xfrm>
            <a:off x="3947064" y="5698244"/>
            <a:ext cx="2028067" cy="219076"/>
          </a:xfrm>
          <a:prstGeom prst="wedgeRoundRectCallout">
            <a:avLst>
              <a:gd name="adj1" fmla="val -69620"/>
              <a:gd name="adj2" fmla="val 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Mettre un de point-virgule</a:t>
            </a:r>
          </a:p>
        </p:txBody>
      </p:sp>
      <p:pic>
        <p:nvPicPr>
          <p:cNvPr id="8" name="Image 7">
            <a:extLst>
              <a:ext uri="{FF2B5EF4-FFF2-40B4-BE49-F238E27FC236}">
                <a16:creationId xmlns:a16="http://schemas.microsoft.com/office/drawing/2014/main" id="{571F2733-C33D-A47B-F703-1983B7CD02AB}"/>
              </a:ext>
            </a:extLst>
          </p:cNvPr>
          <p:cNvPicPr>
            <a:picLocks noChangeAspect="1"/>
          </p:cNvPicPr>
          <p:nvPr/>
        </p:nvPicPr>
        <p:blipFill>
          <a:blip r:embed="rId4"/>
          <a:stretch>
            <a:fillRect/>
          </a:stretch>
        </p:blipFill>
        <p:spPr>
          <a:xfrm>
            <a:off x="7811586" y="4394304"/>
            <a:ext cx="1800524" cy="1902537"/>
          </a:xfrm>
          <a:prstGeom prst="rect">
            <a:avLst/>
          </a:prstGeom>
        </p:spPr>
      </p:pic>
    </p:spTree>
    <p:extLst>
      <p:ext uri="{BB962C8B-B14F-4D97-AF65-F5344CB8AC3E}">
        <p14:creationId xmlns:p14="http://schemas.microsoft.com/office/powerpoint/2010/main" val="344878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101D9-FC4F-412E-9337-34D075968057}"/>
              </a:ext>
            </a:extLst>
          </p:cNvPr>
          <p:cNvSpPr>
            <a:spLocks noGrp="1"/>
          </p:cNvSpPr>
          <p:nvPr>
            <p:ph type="title"/>
          </p:nvPr>
        </p:nvSpPr>
        <p:spPr/>
        <p:txBody>
          <a:bodyPr/>
          <a:lstStyle/>
          <a:p>
            <a:r>
              <a:rPr lang="fr-FR" dirty="0"/>
              <a:t>Les variables</a:t>
            </a:r>
          </a:p>
        </p:txBody>
      </p:sp>
    </p:spTree>
    <p:extLst>
      <p:ext uri="{BB962C8B-B14F-4D97-AF65-F5344CB8AC3E}">
        <p14:creationId xmlns:p14="http://schemas.microsoft.com/office/powerpoint/2010/main" val="29933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t>Structures de boucle</a:t>
            </a:r>
          </a:p>
        </p:txBody>
      </p:sp>
      <p:sp>
        <p:nvSpPr>
          <p:cNvPr id="14" name="Espace réservé du contenu 13"/>
          <p:cNvSpPr>
            <a:spLocks noGrp="1"/>
          </p:cNvSpPr>
          <p:nvPr>
            <p:ph idx="1"/>
          </p:nvPr>
        </p:nvSpPr>
        <p:spPr/>
        <p:txBody>
          <a:bodyPr rtlCol="0"/>
          <a:lstStyle/>
          <a:p>
            <a:pPr rtl="0"/>
            <a:r>
              <a:rPr lang="fr-FR" dirty="0"/>
              <a:t>La boucle for</a:t>
            </a:r>
          </a:p>
          <a:p>
            <a:pPr lvl="1"/>
            <a:r>
              <a:rPr lang="fr-FR" dirty="0"/>
              <a:t>Lorsque vous connaissez le nombre d’itérations à réaliser dans une boucle, il est préférable d’utiliser la structure for</a:t>
            </a:r>
          </a:p>
        </p:txBody>
      </p:sp>
      <p:pic>
        <p:nvPicPr>
          <p:cNvPr id="3" name="Image 2">
            <a:extLst>
              <a:ext uri="{FF2B5EF4-FFF2-40B4-BE49-F238E27FC236}">
                <a16:creationId xmlns:a16="http://schemas.microsoft.com/office/drawing/2014/main" id="{A8E15538-86FE-C56A-5D65-DAF4394F5C16}"/>
              </a:ext>
            </a:extLst>
          </p:cNvPr>
          <p:cNvPicPr>
            <a:picLocks noChangeAspect="1"/>
          </p:cNvPicPr>
          <p:nvPr/>
        </p:nvPicPr>
        <p:blipFill>
          <a:blip r:embed="rId3"/>
          <a:stretch>
            <a:fillRect/>
          </a:stretch>
        </p:blipFill>
        <p:spPr>
          <a:xfrm>
            <a:off x="1065212" y="3758105"/>
            <a:ext cx="5000625" cy="1485900"/>
          </a:xfrm>
          <a:prstGeom prst="rect">
            <a:avLst/>
          </a:prstGeom>
        </p:spPr>
      </p:pic>
      <p:pic>
        <p:nvPicPr>
          <p:cNvPr id="4" name="Image 3">
            <a:extLst>
              <a:ext uri="{FF2B5EF4-FFF2-40B4-BE49-F238E27FC236}">
                <a16:creationId xmlns:a16="http://schemas.microsoft.com/office/drawing/2014/main" id="{C974DCD6-2D19-98BC-3216-0E9DEAB7C717}"/>
              </a:ext>
            </a:extLst>
          </p:cNvPr>
          <p:cNvPicPr>
            <a:picLocks noChangeAspect="1"/>
          </p:cNvPicPr>
          <p:nvPr/>
        </p:nvPicPr>
        <p:blipFill>
          <a:blip r:embed="rId4"/>
          <a:stretch>
            <a:fillRect/>
          </a:stretch>
        </p:blipFill>
        <p:spPr>
          <a:xfrm>
            <a:off x="7843838" y="3549786"/>
            <a:ext cx="1800524" cy="1902537"/>
          </a:xfrm>
          <a:prstGeom prst="rect">
            <a:avLst/>
          </a:prstGeom>
        </p:spPr>
      </p:pic>
    </p:spTree>
    <p:extLst>
      <p:ext uri="{BB962C8B-B14F-4D97-AF65-F5344CB8AC3E}">
        <p14:creationId xmlns:p14="http://schemas.microsoft.com/office/powerpoint/2010/main" val="275796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1016B6-3D69-4243-893E-D1DE8262126A}"/>
              </a:ext>
            </a:extLst>
          </p:cNvPr>
          <p:cNvSpPr>
            <a:spLocks noGrp="1"/>
          </p:cNvSpPr>
          <p:nvPr>
            <p:ph type="title"/>
          </p:nvPr>
        </p:nvSpPr>
        <p:spPr/>
        <p:txBody>
          <a:bodyPr/>
          <a:lstStyle/>
          <a:p>
            <a:r>
              <a:rPr lang="fr-FR" dirty="0"/>
              <a:t>Règles de nommage</a:t>
            </a:r>
          </a:p>
        </p:txBody>
      </p:sp>
      <p:sp>
        <p:nvSpPr>
          <p:cNvPr id="3" name="Espace réservé du contenu 2">
            <a:extLst>
              <a:ext uri="{FF2B5EF4-FFF2-40B4-BE49-F238E27FC236}">
                <a16:creationId xmlns:a16="http://schemas.microsoft.com/office/drawing/2014/main" id="{344F319C-6EBC-46CA-9086-B74DFA243AF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fr-FR" sz="2600" dirty="0"/>
              <a:t>Le nom d’une variable commence obligatoirement par une lettre.</a:t>
            </a:r>
          </a:p>
          <a:p>
            <a:pPr algn="l">
              <a:buFont typeface="Arial" panose="020B0604020202020204" pitchFamily="34" charset="0"/>
              <a:buChar char="•"/>
            </a:pPr>
            <a:r>
              <a:rPr lang="fr-FR" sz="2600" dirty="0"/>
              <a:t>Il peut être constitué de lettres, de chiffres ou du caractère souligné (_).</a:t>
            </a:r>
          </a:p>
          <a:p>
            <a:pPr algn="l">
              <a:buFont typeface="Arial" panose="020B0604020202020204" pitchFamily="34" charset="0"/>
              <a:buChar char="•"/>
            </a:pPr>
            <a:r>
              <a:rPr lang="fr-FR" sz="2600" dirty="0"/>
              <a:t>Il peut contenir un nombre quelconque de caractères (en pratique, il vaut mieux se limiter à une taille raisonnable).</a:t>
            </a:r>
          </a:p>
          <a:p>
            <a:pPr algn="l">
              <a:buFont typeface="Arial" panose="020B0604020202020204" pitchFamily="34" charset="0"/>
              <a:buChar char="•"/>
            </a:pPr>
            <a:r>
              <a:rPr lang="fr-FR" sz="2600" dirty="0"/>
              <a:t>Il y a une distinction entre minuscules et majuscules (la variable AGEDUCAPITAINE est différente de la variable </a:t>
            </a:r>
            <a:r>
              <a:rPr lang="fr-FR" sz="2600" dirty="0" err="1"/>
              <a:t>ageducapitaine</a:t>
            </a:r>
            <a:r>
              <a:rPr lang="fr-FR" sz="2600" dirty="0"/>
              <a:t>).</a:t>
            </a:r>
          </a:p>
          <a:p>
            <a:pPr algn="l">
              <a:buFont typeface="Arial" panose="020B0604020202020204" pitchFamily="34" charset="0"/>
              <a:buChar char="•"/>
            </a:pPr>
            <a:r>
              <a:rPr lang="fr-FR" sz="2600" dirty="0"/>
              <a:t>Les mots-clés du langage ne doivent pas être utilisés comme nom de variable.</a:t>
            </a:r>
          </a:p>
          <a:p>
            <a:pPr algn="l">
              <a:buFont typeface="Arial" panose="020B0604020202020204" pitchFamily="34" charset="0"/>
              <a:buChar char="•"/>
            </a:pPr>
            <a:r>
              <a:rPr lang="fr-FR" sz="2600" dirty="0">
                <a:solidFill>
                  <a:srgbClr val="00B0F0"/>
                </a:solidFill>
              </a:rPr>
              <a:t>Par convention, le nom des variables est orthographié en lettres minuscules sauf la première lettre de chaque mot (à partir du second mot) si le nom de la variable en comporte plusieurs (</a:t>
            </a:r>
            <a:r>
              <a:rPr lang="fr-FR" sz="2600" dirty="0" err="1">
                <a:solidFill>
                  <a:srgbClr val="00B0F0"/>
                </a:solidFill>
              </a:rPr>
              <a:t>ageDuCapitaine</a:t>
            </a:r>
            <a:r>
              <a:rPr lang="fr-FR" sz="2600" dirty="0">
                <a:solidFill>
                  <a:srgbClr val="00B0F0"/>
                </a:solidFill>
              </a:rPr>
              <a:t>).</a:t>
            </a:r>
          </a:p>
          <a:p>
            <a:endParaRPr lang="fr-FR" dirty="0"/>
          </a:p>
        </p:txBody>
      </p:sp>
    </p:spTree>
    <p:extLst>
      <p:ext uri="{BB962C8B-B14F-4D97-AF65-F5344CB8AC3E}">
        <p14:creationId xmlns:p14="http://schemas.microsoft.com/office/powerpoint/2010/main" val="228264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51935-8FDE-49F4-8B29-8E7DD95C1BF1}"/>
              </a:ext>
            </a:extLst>
          </p:cNvPr>
          <p:cNvSpPr>
            <a:spLocks noGrp="1"/>
          </p:cNvSpPr>
          <p:nvPr>
            <p:ph type="title"/>
          </p:nvPr>
        </p:nvSpPr>
        <p:spPr/>
        <p:txBody>
          <a:bodyPr/>
          <a:lstStyle/>
          <a:p>
            <a:r>
              <a:rPr lang="fr-FR" dirty="0"/>
              <a:t>Type de données</a:t>
            </a:r>
          </a:p>
        </p:txBody>
      </p:sp>
      <p:sp>
        <p:nvSpPr>
          <p:cNvPr id="3" name="Espace réservé du contenu 2">
            <a:extLst>
              <a:ext uri="{FF2B5EF4-FFF2-40B4-BE49-F238E27FC236}">
                <a16:creationId xmlns:a16="http://schemas.microsoft.com/office/drawing/2014/main" id="{05B16D59-A4DB-4370-AEB5-8295C1DC1CB0}"/>
              </a:ext>
            </a:extLst>
          </p:cNvPr>
          <p:cNvSpPr>
            <a:spLocks noGrp="1"/>
          </p:cNvSpPr>
          <p:nvPr>
            <p:ph idx="1"/>
          </p:nvPr>
        </p:nvSpPr>
        <p:spPr/>
        <p:txBody>
          <a:bodyPr/>
          <a:lstStyle/>
          <a:p>
            <a:r>
              <a:rPr lang="fr-FR" dirty="0"/>
              <a:t>Les entiers</a:t>
            </a:r>
          </a:p>
        </p:txBody>
      </p:sp>
      <p:graphicFrame>
        <p:nvGraphicFramePr>
          <p:cNvPr id="4" name="Tableau 4">
            <a:extLst>
              <a:ext uri="{FF2B5EF4-FFF2-40B4-BE49-F238E27FC236}">
                <a16:creationId xmlns:a16="http://schemas.microsoft.com/office/drawing/2014/main" id="{C2B1BD0F-E39F-4E1E-9366-91DEE70D7328}"/>
              </a:ext>
            </a:extLst>
          </p:cNvPr>
          <p:cNvGraphicFramePr>
            <a:graphicFrameLocks noGrp="1"/>
          </p:cNvGraphicFramePr>
          <p:nvPr/>
        </p:nvGraphicFramePr>
        <p:xfrm>
          <a:off x="1065210" y="2396066"/>
          <a:ext cx="10421940" cy="3585634"/>
        </p:xfrm>
        <a:graphic>
          <a:graphicData uri="http://schemas.openxmlformats.org/drawingml/2006/table">
            <a:tbl>
              <a:tblPr firstRow="1" bandRow="1">
                <a:tableStyleId>{F5AB1C69-6EDB-4FF4-983F-18BD219EF322}</a:tableStyleId>
              </a:tblPr>
              <a:tblGrid>
                <a:gridCol w="954090">
                  <a:extLst>
                    <a:ext uri="{9D8B030D-6E8A-4147-A177-3AD203B41FA5}">
                      <a16:colId xmlns:a16="http://schemas.microsoft.com/office/drawing/2014/main" val="182207890"/>
                    </a:ext>
                  </a:extLst>
                </a:gridCol>
                <a:gridCol w="3581400">
                  <a:extLst>
                    <a:ext uri="{9D8B030D-6E8A-4147-A177-3AD203B41FA5}">
                      <a16:colId xmlns:a16="http://schemas.microsoft.com/office/drawing/2014/main" val="3470741463"/>
                    </a:ext>
                  </a:extLst>
                </a:gridCol>
                <a:gridCol w="3581400">
                  <a:extLst>
                    <a:ext uri="{9D8B030D-6E8A-4147-A177-3AD203B41FA5}">
                      <a16:colId xmlns:a16="http://schemas.microsoft.com/office/drawing/2014/main" val="879129903"/>
                    </a:ext>
                  </a:extLst>
                </a:gridCol>
                <a:gridCol w="2305050">
                  <a:extLst>
                    <a:ext uri="{9D8B030D-6E8A-4147-A177-3AD203B41FA5}">
                      <a16:colId xmlns:a16="http://schemas.microsoft.com/office/drawing/2014/main" val="282875867"/>
                    </a:ext>
                  </a:extLst>
                </a:gridCol>
              </a:tblGrid>
              <a:tr h="715990">
                <a:tc>
                  <a:txBody>
                    <a:bodyPr/>
                    <a:lstStyle/>
                    <a:p>
                      <a:pPr algn="ctr"/>
                      <a:r>
                        <a:rPr lang="fr-FR" dirty="0"/>
                        <a:t>Type</a:t>
                      </a:r>
                    </a:p>
                  </a:txBody>
                  <a:tcPr anchor="ctr"/>
                </a:tc>
                <a:tc>
                  <a:txBody>
                    <a:bodyPr/>
                    <a:lstStyle/>
                    <a:p>
                      <a:pPr algn="ctr"/>
                      <a:r>
                        <a:rPr lang="fr-FR" dirty="0"/>
                        <a:t>Valeur minimale</a:t>
                      </a:r>
                    </a:p>
                  </a:txBody>
                  <a:tcPr anchor="ctr"/>
                </a:tc>
                <a:tc>
                  <a:txBody>
                    <a:bodyPr/>
                    <a:lstStyle/>
                    <a:p>
                      <a:pPr algn="ctr"/>
                      <a:r>
                        <a:rPr lang="fr-FR" dirty="0"/>
                        <a:t>Valeur maximale</a:t>
                      </a:r>
                    </a:p>
                  </a:txBody>
                  <a:tcPr anchor="ctr"/>
                </a:tc>
                <a:tc>
                  <a:txBody>
                    <a:bodyPr/>
                    <a:lstStyle/>
                    <a:p>
                      <a:pPr algn="ctr"/>
                      <a:r>
                        <a:rPr lang="fr-FR" dirty="0"/>
                        <a:t>Espace mémoire</a:t>
                      </a:r>
                    </a:p>
                  </a:txBody>
                  <a:tcPr anchor="ctr"/>
                </a:tc>
                <a:extLst>
                  <a:ext uri="{0D108BD9-81ED-4DB2-BD59-A6C34878D82A}">
                    <a16:rowId xmlns:a16="http://schemas.microsoft.com/office/drawing/2014/main" val="2580834665"/>
                  </a:ext>
                </a:extLst>
              </a:tr>
              <a:tr h="717411">
                <a:tc>
                  <a:txBody>
                    <a:bodyPr/>
                    <a:lstStyle/>
                    <a:p>
                      <a:r>
                        <a:rPr lang="fr-FR" dirty="0"/>
                        <a:t>byte</a:t>
                      </a:r>
                    </a:p>
                  </a:txBody>
                  <a:tcPr anchor="ctr"/>
                </a:tc>
                <a:tc>
                  <a:txBody>
                    <a:bodyPr/>
                    <a:lstStyle/>
                    <a:p>
                      <a:r>
                        <a:rPr lang="fr-FR" dirty="0"/>
                        <a:t>-128</a:t>
                      </a:r>
                    </a:p>
                  </a:txBody>
                  <a:tcPr anchor="ctr"/>
                </a:tc>
                <a:tc>
                  <a:txBody>
                    <a:bodyPr/>
                    <a:lstStyle/>
                    <a:p>
                      <a:r>
                        <a:rPr lang="fr-FR" dirty="0"/>
                        <a:t>127</a:t>
                      </a:r>
                    </a:p>
                  </a:txBody>
                  <a:tcPr anchor="ctr"/>
                </a:tc>
                <a:tc>
                  <a:txBody>
                    <a:bodyPr/>
                    <a:lstStyle/>
                    <a:p>
                      <a:r>
                        <a:rPr lang="fr-FR" dirty="0"/>
                        <a:t>8 bits (1 octet)</a:t>
                      </a:r>
                    </a:p>
                  </a:txBody>
                  <a:tcPr anchor="ctr"/>
                </a:tc>
                <a:extLst>
                  <a:ext uri="{0D108BD9-81ED-4DB2-BD59-A6C34878D82A}">
                    <a16:rowId xmlns:a16="http://schemas.microsoft.com/office/drawing/2014/main" val="1806167344"/>
                  </a:ext>
                </a:extLst>
              </a:tr>
              <a:tr h="717411">
                <a:tc>
                  <a:txBody>
                    <a:bodyPr/>
                    <a:lstStyle/>
                    <a:p>
                      <a:r>
                        <a:rPr lang="fr-FR" dirty="0"/>
                        <a:t>short</a:t>
                      </a:r>
                    </a:p>
                  </a:txBody>
                  <a:tcPr anchor="ctr"/>
                </a:tc>
                <a:tc>
                  <a:txBody>
                    <a:bodyPr/>
                    <a:lstStyle/>
                    <a:p>
                      <a:r>
                        <a:rPr lang="fr-FR" dirty="0"/>
                        <a:t>-32768</a:t>
                      </a:r>
                    </a:p>
                  </a:txBody>
                  <a:tcPr anchor="ctr"/>
                </a:tc>
                <a:tc>
                  <a:txBody>
                    <a:bodyPr/>
                    <a:lstStyle/>
                    <a:p>
                      <a:r>
                        <a:rPr lang="fr-FR" dirty="0"/>
                        <a:t>32767</a:t>
                      </a:r>
                    </a:p>
                  </a:txBody>
                  <a:tcPr anchor="ctr"/>
                </a:tc>
                <a:tc>
                  <a:txBody>
                    <a:bodyPr/>
                    <a:lstStyle/>
                    <a:p>
                      <a:r>
                        <a:rPr lang="fr-FR" dirty="0"/>
                        <a:t>16 bits (2 octets)</a:t>
                      </a:r>
                    </a:p>
                  </a:txBody>
                  <a:tcPr anchor="ctr"/>
                </a:tc>
                <a:extLst>
                  <a:ext uri="{0D108BD9-81ED-4DB2-BD59-A6C34878D82A}">
                    <a16:rowId xmlns:a16="http://schemas.microsoft.com/office/drawing/2014/main" val="553405435"/>
                  </a:ext>
                </a:extLst>
              </a:tr>
              <a:tr h="717411">
                <a:tc>
                  <a:txBody>
                    <a:bodyPr/>
                    <a:lstStyle/>
                    <a:p>
                      <a:r>
                        <a:rPr lang="fr-FR" dirty="0" err="1"/>
                        <a:t>int</a:t>
                      </a:r>
                      <a:endParaRPr lang="fr-FR" dirty="0"/>
                    </a:p>
                  </a:txBody>
                  <a:tcPr anchor="ctr"/>
                </a:tc>
                <a:tc>
                  <a:txBody>
                    <a:bodyPr/>
                    <a:lstStyle/>
                    <a:p>
                      <a:r>
                        <a:rPr lang="fr-FR" dirty="0"/>
                        <a:t>-2147483648</a:t>
                      </a:r>
                    </a:p>
                  </a:txBody>
                  <a:tcPr anchor="ctr"/>
                </a:tc>
                <a:tc>
                  <a:txBody>
                    <a:bodyPr/>
                    <a:lstStyle/>
                    <a:p>
                      <a:r>
                        <a:rPr lang="fr-FR" dirty="0"/>
                        <a:t>2147483647</a:t>
                      </a:r>
                    </a:p>
                  </a:txBody>
                  <a:tcPr anchor="ctr"/>
                </a:tc>
                <a:tc>
                  <a:txBody>
                    <a:bodyPr/>
                    <a:lstStyle/>
                    <a:p>
                      <a:r>
                        <a:rPr lang="fr-FR" dirty="0"/>
                        <a:t>32 bits (4 octets)</a:t>
                      </a:r>
                    </a:p>
                  </a:txBody>
                  <a:tcPr anchor="ctr"/>
                </a:tc>
                <a:extLst>
                  <a:ext uri="{0D108BD9-81ED-4DB2-BD59-A6C34878D82A}">
                    <a16:rowId xmlns:a16="http://schemas.microsoft.com/office/drawing/2014/main" val="2710003820"/>
                  </a:ext>
                </a:extLst>
              </a:tr>
              <a:tr h="717411">
                <a:tc>
                  <a:txBody>
                    <a:bodyPr/>
                    <a:lstStyle/>
                    <a:p>
                      <a:r>
                        <a:rPr lang="fr-FR" dirty="0"/>
                        <a:t>long</a:t>
                      </a:r>
                    </a:p>
                  </a:txBody>
                  <a:tcPr anchor="ctr"/>
                </a:tc>
                <a:tc>
                  <a:txBody>
                    <a:bodyPr/>
                    <a:lstStyle/>
                    <a:p>
                      <a:r>
                        <a:rPr lang="fr-FR" sz="1800" b="0" i="0" kern="1200" dirty="0">
                          <a:solidFill>
                            <a:schemeClr val="dk1"/>
                          </a:solidFill>
                          <a:effectLst/>
                          <a:latin typeface="+mn-lt"/>
                          <a:ea typeface="+mn-ea"/>
                          <a:cs typeface="+mn-cs"/>
                        </a:rPr>
                        <a:t>-9223372036854775808</a:t>
                      </a:r>
                      <a:endParaRPr lang="fr-FR" dirty="0"/>
                    </a:p>
                  </a:txBody>
                  <a:tcPr anchor="ctr"/>
                </a:tc>
                <a:tc>
                  <a:txBody>
                    <a:bodyPr/>
                    <a:lstStyle/>
                    <a:p>
                      <a:r>
                        <a:rPr lang="fr-FR" sz="1800" b="0" i="0" kern="1200" dirty="0">
                          <a:solidFill>
                            <a:schemeClr val="dk1"/>
                          </a:solidFill>
                          <a:effectLst/>
                          <a:latin typeface="+mn-lt"/>
                          <a:ea typeface="+mn-ea"/>
                          <a:cs typeface="+mn-cs"/>
                        </a:rPr>
                        <a:t>9223372036854775807</a:t>
                      </a:r>
                      <a:endParaRPr lang="fr-FR" dirty="0"/>
                    </a:p>
                  </a:txBody>
                  <a:tcPr anchor="ctr"/>
                </a:tc>
                <a:tc>
                  <a:txBody>
                    <a:bodyPr/>
                    <a:lstStyle/>
                    <a:p>
                      <a:r>
                        <a:rPr lang="fr-FR" dirty="0"/>
                        <a:t>64 bits (8 octets)</a:t>
                      </a:r>
                    </a:p>
                  </a:txBody>
                  <a:tcPr anchor="ctr"/>
                </a:tc>
                <a:extLst>
                  <a:ext uri="{0D108BD9-81ED-4DB2-BD59-A6C34878D82A}">
                    <a16:rowId xmlns:a16="http://schemas.microsoft.com/office/drawing/2014/main" val="3271684084"/>
                  </a:ext>
                </a:extLst>
              </a:tr>
            </a:tbl>
          </a:graphicData>
        </a:graphic>
      </p:graphicFrame>
    </p:spTree>
    <p:extLst>
      <p:ext uri="{BB962C8B-B14F-4D97-AF65-F5344CB8AC3E}">
        <p14:creationId xmlns:p14="http://schemas.microsoft.com/office/powerpoint/2010/main" val="239539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51935-8FDE-49F4-8B29-8E7DD95C1BF1}"/>
              </a:ext>
            </a:extLst>
          </p:cNvPr>
          <p:cNvSpPr>
            <a:spLocks noGrp="1"/>
          </p:cNvSpPr>
          <p:nvPr>
            <p:ph type="title"/>
          </p:nvPr>
        </p:nvSpPr>
        <p:spPr/>
        <p:txBody>
          <a:bodyPr/>
          <a:lstStyle/>
          <a:p>
            <a:r>
              <a:rPr lang="fr-FR" dirty="0"/>
              <a:t>Type de données</a:t>
            </a:r>
          </a:p>
        </p:txBody>
      </p:sp>
      <p:sp>
        <p:nvSpPr>
          <p:cNvPr id="3" name="Espace réservé du contenu 2">
            <a:extLst>
              <a:ext uri="{FF2B5EF4-FFF2-40B4-BE49-F238E27FC236}">
                <a16:creationId xmlns:a16="http://schemas.microsoft.com/office/drawing/2014/main" id="{05B16D59-A4DB-4370-AEB5-8295C1DC1CB0}"/>
              </a:ext>
            </a:extLst>
          </p:cNvPr>
          <p:cNvSpPr>
            <a:spLocks noGrp="1"/>
          </p:cNvSpPr>
          <p:nvPr>
            <p:ph idx="1"/>
          </p:nvPr>
        </p:nvSpPr>
        <p:spPr/>
        <p:txBody>
          <a:bodyPr/>
          <a:lstStyle/>
          <a:p>
            <a:r>
              <a:rPr lang="fr-FR" dirty="0"/>
              <a:t>Les décimaux</a:t>
            </a:r>
          </a:p>
        </p:txBody>
      </p:sp>
      <p:graphicFrame>
        <p:nvGraphicFramePr>
          <p:cNvPr id="4" name="Tableau 4">
            <a:extLst>
              <a:ext uri="{FF2B5EF4-FFF2-40B4-BE49-F238E27FC236}">
                <a16:creationId xmlns:a16="http://schemas.microsoft.com/office/drawing/2014/main" id="{C2B1BD0F-E39F-4E1E-9366-91DEE70D7328}"/>
              </a:ext>
            </a:extLst>
          </p:cNvPr>
          <p:cNvGraphicFramePr>
            <a:graphicFrameLocks noGrp="1"/>
          </p:cNvGraphicFramePr>
          <p:nvPr/>
        </p:nvGraphicFramePr>
        <p:xfrm>
          <a:off x="1350962" y="2943750"/>
          <a:ext cx="10421940" cy="1996149"/>
        </p:xfrm>
        <a:graphic>
          <a:graphicData uri="http://schemas.openxmlformats.org/drawingml/2006/table">
            <a:tbl>
              <a:tblPr firstRow="1" bandRow="1">
                <a:tableStyleId>{F5AB1C69-6EDB-4FF4-983F-18BD219EF322}</a:tableStyleId>
              </a:tblPr>
              <a:tblGrid>
                <a:gridCol w="954090">
                  <a:extLst>
                    <a:ext uri="{9D8B030D-6E8A-4147-A177-3AD203B41FA5}">
                      <a16:colId xmlns:a16="http://schemas.microsoft.com/office/drawing/2014/main" val="182207890"/>
                    </a:ext>
                  </a:extLst>
                </a:gridCol>
                <a:gridCol w="2571748">
                  <a:extLst>
                    <a:ext uri="{9D8B030D-6E8A-4147-A177-3AD203B41FA5}">
                      <a16:colId xmlns:a16="http://schemas.microsoft.com/office/drawing/2014/main" val="3470741463"/>
                    </a:ext>
                  </a:extLst>
                </a:gridCol>
                <a:gridCol w="4095750">
                  <a:extLst>
                    <a:ext uri="{9D8B030D-6E8A-4147-A177-3AD203B41FA5}">
                      <a16:colId xmlns:a16="http://schemas.microsoft.com/office/drawing/2014/main" val="879129903"/>
                    </a:ext>
                  </a:extLst>
                </a:gridCol>
                <a:gridCol w="2800352">
                  <a:extLst>
                    <a:ext uri="{9D8B030D-6E8A-4147-A177-3AD203B41FA5}">
                      <a16:colId xmlns:a16="http://schemas.microsoft.com/office/drawing/2014/main" val="282875867"/>
                    </a:ext>
                  </a:extLst>
                </a:gridCol>
              </a:tblGrid>
              <a:tr h="665383">
                <a:tc>
                  <a:txBody>
                    <a:bodyPr/>
                    <a:lstStyle/>
                    <a:p>
                      <a:pPr algn="ctr"/>
                      <a:r>
                        <a:rPr lang="fr-FR" dirty="0"/>
                        <a:t>Type</a:t>
                      </a:r>
                    </a:p>
                  </a:txBody>
                  <a:tcPr anchor="ctr"/>
                </a:tc>
                <a:tc>
                  <a:txBody>
                    <a:bodyPr/>
                    <a:lstStyle/>
                    <a:p>
                      <a:pPr algn="ctr"/>
                      <a:r>
                        <a:rPr lang="fr-FR" dirty="0"/>
                        <a:t>Valeur minimale</a:t>
                      </a:r>
                    </a:p>
                  </a:txBody>
                  <a:tcPr anchor="ctr"/>
                </a:tc>
                <a:tc>
                  <a:txBody>
                    <a:bodyPr/>
                    <a:lstStyle/>
                    <a:p>
                      <a:pPr algn="ctr"/>
                      <a:r>
                        <a:rPr lang="fr-FR" dirty="0"/>
                        <a:t>Valeur maximale</a:t>
                      </a:r>
                    </a:p>
                  </a:txBody>
                  <a:tcPr anchor="ctr"/>
                </a:tc>
                <a:tc>
                  <a:txBody>
                    <a:bodyPr/>
                    <a:lstStyle/>
                    <a:p>
                      <a:pPr algn="ctr"/>
                      <a:r>
                        <a:rPr lang="fr-FR" dirty="0"/>
                        <a:t>Espace mémoire</a:t>
                      </a:r>
                    </a:p>
                  </a:txBody>
                  <a:tcPr anchor="ctr"/>
                </a:tc>
                <a:extLst>
                  <a:ext uri="{0D108BD9-81ED-4DB2-BD59-A6C34878D82A}">
                    <a16:rowId xmlns:a16="http://schemas.microsoft.com/office/drawing/2014/main" val="2580834665"/>
                  </a:ext>
                </a:extLst>
              </a:tr>
              <a:tr h="665383">
                <a:tc>
                  <a:txBody>
                    <a:bodyPr/>
                    <a:lstStyle/>
                    <a:p>
                      <a:pPr marL="0" algn="l" defTabSz="914400" rtl="0" eaLnBrk="1" latinLnBrk="0" hangingPunct="1"/>
                      <a:r>
                        <a:rPr lang="fr-FR" sz="1800" kern="1200" dirty="0" err="1">
                          <a:solidFill>
                            <a:schemeClr val="dk1"/>
                          </a:solidFill>
                          <a:latin typeface="+mn-lt"/>
                          <a:ea typeface="+mn-ea"/>
                          <a:cs typeface="+mn-cs"/>
                        </a:rPr>
                        <a:t>float</a:t>
                      </a:r>
                      <a:endParaRPr lang="fr-FR" sz="1800" kern="1200" dirty="0">
                        <a:solidFill>
                          <a:schemeClr val="dk1"/>
                        </a:solidFill>
                        <a:latin typeface="+mn-lt"/>
                        <a:ea typeface="+mn-ea"/>
                        <a:cs typeface="+mn-cs"/>
                      </a:endParaRPr>
                    </a:p>
                  </a:txBody>
                  <a:tcPr anchor="ctr"/>
                </a:tc>
                <a:tc>
                  <a:txBody>
                    <a:bodyPr/>
                    <a:lstStyle/>
                    <a:p>
                      <a:pPr marL="0" algn="l" defTabSz="914400" rtl="0" eaLnBrk="1" fontAlgn="t" latinLnBrk="0" hangingPunct="1"/>
                      <a:r>
                        <a:rPr lang="fr-FR" sz="1800" kern="1200" dirty="0">
                          <a:solidFill>
                            <a:schemeClr val="dk1"/>
                          </a:solidFill>
                          <a:latin typeface="+mn-lt"/>
                          <a:ea typeface="+mn-ea"/>
                          <a:cs typeface="+mn-cs"/>
                        </a:rPr>
                        <a:t>1.4E-45</a:t>
                      </a:r>
                    </a:p>
                  </a:txBody>
                  <a:tcPr marL="38100" marR="76200" anchor="ctr"/>
                </a:tc>
                <a:tc>
                  <a:txBody>
                    <a:bodyPr/>
                    <a:lstStyle/>
                    <a:p>
                      <a:pPr marL="0" algn="l" defTabSz="914400" rtl="0" eaLnBrk="1" fontAlgn="t" latinLnBrk="0" hangingPunct="1"/>
                      <a:r>
                        <a:rPr lang="fr-FR" sz="1800" kern="1200" dirty="0">
                          <a:solidFill>
                            <a:schemeClr val="dk1"/>
                          </a:solidFill>
                          <a:latin typeface="+mn-lt"/>
                          <a:ea typeface="+mn-ea"/>
                          <a:cs typeface="+mn-cs"/>
                        </a:rPr>
                        <a:t>3.4028235E38</a:t>
                      </a:r>
                    </a:p>
                  </a:txBody>
                  <a:tcPr marL="38100" marR="76200" anchor="ctr"/>
                </a:tc>
                <a:tc>
                  <a:txBody>
                    <a:bodyPr/>
                    <a:lstStyle/>
                    <a:p>
                      <a:pPr marL="0" algn="l" defTabSz="914400" rtl="0" eaLnBrk="1" fontAlgn="t" latinLnBrk="0" hangingPunct="1"/>
                      <a:r>
                        <a:rPr lang="fr-FR" sz="1800" kern="1200" dirty="0">
                          <a:solidFill>
                            <a:schemeClr val="dk1"/>
                          </a:solidFill>
                          <a:latin typeface="+mn-lt"/>
                          <a:ea typeface="+mn-ea"/>
                          <a:cs typeface="+mn-cs"/>
                        </a:rPr>
                        <a:t>32 bits </a:t>
                      </a:r>
                      <a:r>
                        <a:rPr lang="fr-FR" dirty="0"/>
                        <a:t>(4 octets)</a:t>
                      </a:r>
                      <a:endParaRPr lang="fr-FR" sz="1800" kern="1200" dirty="0">
                        <a:solidFill>
                          <a:schemeClr val="dk1"/>
                        </a:solidFill>
                        <a:latin typeface="+mn-lt"/>
                        <a:ea typeface="+mn-ea"/>
                        <a:cs typeface="+mn-cs"/>
                      </a:endParaRPr>
                    </a:p>
                  </a:txBody>
                  <a:tcPr marL="38100" marR="76200" anchor="ctr"/>
                </a:tc>
                <a:extLst>
                  <a:ext uri="{0D108BD9-81ED-4DB2-BD59-A6C34878D82A}">
                    <a16:rowId xmlns:a16="http://schemas.microsoft.com/office/drawing/2014/main" val="1806167344"/>
                  </a:ext>
                </a:extLst>
              </a:tr>
              <a:tr h="665383">
                <a:tc>
                  <a:txBody>
                    <a:bodyPr/>
                    <a:lstStyle/>
                    <a:p>
                      <a:pPr algn="l"/>
                      <a:r>
                        <a:rPr lang="fr-FR" dirty="0"/>
                        <a:t>double</a:t>
                      </a:r>
                    </a:p>
                  </a:txBody>
                  <a:tcPr anchor="ctr"/>
                </a:tc>
                <a:tc>
                  <a:txBody>
                    <a:bodyPr/>
                    <a:lstStyle/>
                    <a:p>
                      <a:pPr algn="l" fontAlgn="t"/>
                      <a:r>
                        <a:rPr lang="fr-FR" dirty="0">
                          <a:effectLst/>
                        </a:rPr>
                        <a:t>4.9E-324</a:t>
                      </a:r>
                    </a:p>
                  </a:txBody>
                  <a:tcPr marL="38100" marR="76200" anchor="ctr"/>
                </a:tc>
                <a:tc>
                  <a:txBody>
                    <a:bodyPr/>
                    <a:lstStyle/>
                    <a:p>
                      <a:pPr algn="l" fontAlgn="t"/>
                      <a:r>
                        <a:rPr lang="fr-FR" dirty="0">
                          <a:effectLst/>
                        </a:rPr>
                        <a:t>1.7976931348623157E308</a:t>
                      </a:r>
                    </a:p>
                  </a:txBody>
                  <a:tcPr marL="38100" marR="76200" anchor="ctr"/>
                </a:tc>
                <a:tc>
                  <a:txBody>
                    <a:bodyPr/>
                    <a:lstStyle/>
                    <a:p>
                      <a:pPr algn="l" fontAlgn="t"/>
                      <a:r>
                        <a:rPr lang="fr-FR" dirty="0">
                          <a:effectLst/>
                        </a:rPr>
                        <a:t>64 bits </a:t>
                      </a:r>
                      <a:r>
                        <a:rPr lang="fr-FR" dirty="0"/>
                        <a:t>(8 octets)</a:t>
                      </a:r>
                      <a:endParaRPr lang="fr-FR" dirty="0">
                        <a:effectLst/>
                      </a:endParaRPr>
                    </a:p>
                  </a:txBody>
                  <a:tcPr marL="38100" marR="76200" anchor="ctr"/>
                </a:tc>
                <a:extLst>
                  <a:ext uri="{0D108BD9-81ED-4DB2-BD59-A6C34878D82A}">
                    <a16:rowId xmlns:a16="http://schemas.microsoft.com/office/drawing/2014/main" val="553405435"/>
                  </a:ext>
                </a:extLst>
              </a:tr>
            </a:tbl>
          </a:graphicData>
        </a:graphic>
      </p:graphicFrame>
    </p:spTree>
    <p:extLst>
      <p:ext uri="{BB962C8B-B14F-4D97-AF65-F5344CB8AC3E}">
        <p14:creationId xmlns:p14="http://schemas.microsoft.com/office/powerpoint/2010/main" val="25300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51935-8FDE-49F4-8B29-8E7DD95C1BF1}"/>
              </a:ext>
            </a:extLst>
          </p:cNvPr>
          <p:cNvSpPr>
            <a:spLocks noGrp="1"/>
          </p:cNvSpPr>
          <p:nvPr>
            <p:ph type="title"/>
          </p:nvPr>
        </p:nvSpPr>
        <p:spPr/>
        <p:txBody>
          <a:bodyPr/>
          <a:lstStyle/>
          <a:p>
            <a:r>
              <a:rPr lang="fr-FR" dirty="0"/>
              <a:t>Type de données</a:t>
            </a:r>
          </a:p>
        </p:txBody>
      </p:sp>
      <p:sp>
        <p:nvSpPr>
          <p:cNvPr id="3" name="Espace réservé du contenu 2">
            <a:extLst>
              <a:ext uri="{FF2B5EF4-FFF2-40B4-BE49-F238E27FC236}">
                <a16:creationId xmlns:a16="http://schemas.microsoft.com/office/drawing/2014/main" id="{05B16D59-A4DB-4370-AEB5-8295C1DC1CB0}"/>
              </a:ext>
            </a:extLst>
          </p:cNvPr>
          <p:cNvSpPr>
            <a:spLocks noGrp="1"/>
          </p:cNvSpPr>
          <p:nvPr>
            <p:ph idx="1"/>
          </p:nvPr>
        </p:nvSpPr>
        <p:spPr/>
        <p:txBody>
          <a:bodyPr/>
          <a:lstStyle/>
          <a:p>
            <a:r>
              <a:rPr lang="fr-FR" dirty="0"/>
              <a:t>Les caractères</a:t>
            </a:r>
          </a:p>
        </p:txBody>
      </p:sp>
      <p:graphicFrame>
        <p:nvGraphicFramePr>
          <p:cNvPr id="4" name="Tableau 4">
            <a:extLst>
              <a:ext uri="{FF2B5EF4-FFF2-40B4-BE49-F238E27FC236}">
                <a16:creationId xmlns:a16="http://schemas.microsoft.com/office/drawing/2014/main" id="{C2B1BD0F-E39F-4E1E-9366-91DEE70D7328}"/>
              </a:ext>
            </a:extLst>
          </p:cNvPr>
          <p:cNvGraphicFramePr>
            <a:graphicFrameLocks noGrp="1"/>
          </p:cNvGraphicFramePr>
          <p:nvPr/>
        </p:nvGraphicFramePr>
        <p:xfrm>
          <a:off x="2362199" y="2197200"/>
          <a:ext cx="7781924" cy="4356000"/>
        </p:xfrm>
        <a:graphic>
          <a:graphicData uri="http://schemas.openxmlformats.org/drawingml/2006/table">
            <a:tbl>
              <a:tblPr firstRow="1" bandRow="1">
                <a:tableStyleId>{F5AB1C69-6EDB-4FF4-983F-18BD219EF322}</a:tableStyleId>
              </a:tblPr>
              <a:tblGrid>
                <a:gridCol w="3114676">
                  <a:extLst>
                    <a:ext uri="{9D8B030D-6E8A-4147-A177-3AD203B41FA5}">
                      <a16:colId xmlns:a16="http://schemas.microsoft.com/office/drawing/2014/main" val="182207890"/>
                    </a:ext>
                  </a:extLst>
                </a:gridCol>
                <a:gridCol w="4667248">
                  <a:extLst>
                    <a:ext uri="{9D8B030D-6E8A-4147-A177-3AD203B41FA5}">
                      <a16:colId xmlns:a16="http://schemas.microsoft.com/office/drawing/2014/main" val="4168732556"/>
                    </a:ext>
                  </a:extLst>
                </a:gridCol>
              </a:tblGrid>
              <a:tr h="396000">
                <a:tc>
                  <a:txBody>
                    <a:bodyPr/>
                    <a:lstStyle/>
                    <a:p>
                      <a:pPr algn="ctr"/>
                      <a:r>
                        <a:rPr lang="fr-FR" dirty="0"/>
                        <a:t>Type</a:t>
                      </a:r>
                    </a:p>
                  </a:txBody>
                  <a:tcPr anchor="ctr"/>
                </a:tc>
                <a:tc>
                  <a:txBody>
                    <a:bodyPr/>
                    <a:lstStyle/>
                    <a:p>
                      <a:pPr algn="ctr"/>
                      <a:r>
                        <a:rPr lang="fr-FR" dirty="0"/>
                        <a:t>Espace mémoire</a:t>
                      </a:r>
                    </a:p>
                  </a:txBody>
                  <a:tcPr anchor="ctr"/>
                </a:tc>
                <a:extLst>
                  <a:ext uri="{0D108BD9-81ED-4DB2-BD59-A6C34878D82A}">
                    <a16:rowId xmlns:a16="http://schemas.microsoft.com/office/drawing/2014/main" val="2580834665"/>
                  </a:ext>
                </a:extLst>
              </a:tr>
              <a:tr h="396000">
                <a:tc>
                  <a:txBody>
                    <a:bodyPr/>
                    <a:lstStyle/>
                    <a:p>
                      <a:pPr algn="ctr"/>
                      <a:r>
                        <a:rPr lang="fr-FR" dirty="0"/>
                        <a:t>char</a:t>
                      </a:r>
                    </a:p>
                  </a:txBody>
                  <a:tcPr anchor="ctr"/>
                </a:tc>
                <a:tc>
                  <a:txBody>
                    <a:bodyPr/>
                    <a:lstStyle/>
                    <a:p>
                      <a:pPr algn="ctr"/>
                      <a:r>
                        <a:rPr lang="fr-FR" dirty="0"/>
                        <a:t>16 bits (2 octets)</a:t>
                      </a:r>
                    </a:p>
                  </a:txBody>
                  <a:tcPr marL="38100" marR="76200" anchor="ctr"/>
                </a:tc>
                <a:extLst>
                  <a:ext uri="{0D108BD9-81ED-4DB2-BD59-A6C34878D82A}">
                    <a16:rowId xmlns:a16="http://schemas.microsoft.com/office/drawing/2014/main" val="1806167344"/>
                  </a:ext>
                </a:extLst>
              </a:tr>
              <a:tr h="396000">
                <a:tc gridSpan="2">
                  <a:txBody>
                    <a:bodyPr/>
                    <a:lstStyle/>
                    <a:p>
                      <a:pPr algn="ctr"/>
                      <a:r>
                        <a:rPr lang="fr-FR" dirty="0"/>
                        <a:t>Caractères spéciaux</a:t>
                      </a:r>
                    </a:p>
                  </a:txBody>
                  <a:tcPr anchor="ctr">
                    <a:solidFill>
                      <a:srgbClr val="FFFF00"/>
                    </a:solidFill>
                  </a:tcPr>
                </a:tc>
                <a:tc hMerge="1">
                  <a:txBody>
                    <a:bodyPr/>
                    <a:lstStyle/>
                    <a:p>
                      <a:pPr algn="ctr"/>
                      <a:endParaRPr lang="fr-FR" dirty="0"/>
                    </a:p>
                  </a:txBody>
                  <a:tcPr anchor="ctr">
                    <a:solidFill>
                      <a:srgbClr val="FFFF00"/>
                    </a:solidFill>
                  </a:tcPr>
                </a:tc>
                <a:extLst>
                  <a:ext uri="{0D108BD9-81ED-4DB2-BD59-A6C34878D82A}">
                    <a16:rowId xmlns:a16="http://schemas.microsoft.com/office/drawing/2014/main" val="4260601428"/>
                  </a:ext>
                </a:extLst>
              </a:tr>
              <a:tr h="396000">
                <a:tc>
                  <a:txBody>
                    <a:bodyPr/>
                    <a:lstStyle/>
                    <a:p>
                      <a:pPr algn="ctr"/>
                      <a:r>
                        <a:rPr lang="fr-FR" dirty="0"/>
                        <a:t>Code d’échappement</a:t>
                      </a:r>
                    </a:p>
                  </a:txBody>
                  <a:tcPr anchor="ctr"/>
                </a:tc>
                <a:tc>
                  <a:txBody>
                    <a:bodyPr/>
                    <a:lstStyle/>
                    <a:p>
                      <a:pPr algn="ctr"/>
                      <a:r>
                        <a:rPr lang="fr-FR" dirty="0"/>
                        <a:t>Désignation</a:t>
                      </a:r>
                    </a:p>
                  </a:txBody>
                  <a:tcPr marL="38100" marR="76200" anchor="ctr"/>
                </a:tc>
                <a:extLst>
                  <a:ext uri="{0D108BD9-81ED-4DB2-BD59-A6C34878D82A}">
                    <a16:rowId xmlns:a16="http://schemas.microsoft.com/office/drawing/2014/main" val="2881222661"/>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\b</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Effacement arrière (</a:t>
                      </a:r>
                      <a:r>
                        <a:rPr lang="fr-FR" altLang="fr-FR" sz="1800" kern="1200" dirty="0" err="1">
                          <a:solidFill>
                            <a:schemeClr val="dk1"/>
                          </a:solidFill>
                          <a:latin typeface="+mn-lt"/>
                          <a:ea typeface="+mn-ea"/>
                          <a:cs typeface="+mn-cs"/>
                        </a:rPr>
                        <a:t>BackSpace</a:t>
                      </a:r>
                      <a:r>
                        <a:rPr lang="fr-FR" altLang="fr-FR" sz="1800" kern="1200" dirty="0">
                          <a:solidFill>
                            <a:schemeClr val="dk1"/>
                          </a:solidFill>
                          <a:latin typeface="+mn-lt"/>
                          <a:ea typeface="+mn-ea"/>
                          <a:cs typeface="+mn-cs"/>
                        </a:rPr>
                        <a:t>)</a:t>
                      </a:r>
                    </a:p>
                  </a:txBody>
                  <a:tcPr anchor="ctr" horzOverflow="overflow"/>
                </a:tc>
                <a:extLst>
                  <a:ext uri="{0D108BD9-81ED-4DB2-BD59-A6C34878D82A}">
                    <a16:rowId xmlns:a16="http://schemas.microsoft.com/office/drawing/2014/main" val="2467185020"/>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\t</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Tabulation horizontale</a:t>
                      </a:r>
                    </a:p>
                  </a:txBody>
                  <a:tcPr anchor="ctr" horzOverflow="overflow"/>
                </a:tc>
                <a:extLst>
                  <a:ext uri="{0D108BD9-81ED-4DB2-BD59-A6C34878D82A}">
                    <a16:rowId xmlns:a16="http://schemas.microsoft.com/office/drawing/2014/main" val="4126099630"/>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\n</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Saut de ligne</a:t>
                      </a:r>
                    </a:p>
                  </a:txBody>
                  <a:tcPr anchor="ctr" horzOverflow="overflow"/>
                </a:tc>
                <a:extLst>
                  <a:ext uri="{0D108BD9-81ED-4DB2-BD59-A6C34878D82A}">
                    <a16:rowId xmlns:a16="http://schemas.microsoft.com/office/drawing/2014/main" val="1415407781"/>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\r</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Retour chariot</a:t>
                      </a:r>
                    </a:p>
                  </a:txBody>
                  <a:tcPr anchor="ctr" horzOverflow="overflow"/>
                </a:tc>
                <a:extLst>
                  <a:ext uri="{0D108BD9-81ED-4DB2-BD59-A6C34878D82A}">
                    <a16:rowId xmlns:a16="http://schemas.microsoft.com/office/drawing/2014/main" val="3826234617"/>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Guillemets (double </a:t>
                      </a:r>
                      <a:r>
                        <a:rPr lang="fr-FR" altLang="fr-FR" sz="1800" kern="1200" dirty="0" err="1">
                          <a:solidFill>
                            <a:schemeClr val="dk1"/>
                          </a:solidFill>
                          <a:latin typeface="+mn-lt"/>
                          <a:ea typeface="+mn-ea"/>
                          <a:cs typeface="+mn-cs"/>
                        </a:rPr>
                        <a:t>quote</a:t>
                      </a:r>
                      <a:r>
                        <a:rPr lang="fr-FR" altLang="fr-FR" sz="1800" kern="1200" dirty="0">
                          <a:solidFill>
                            <a:schemeClr val="dk1"/>
                          </a:solidFill>
                          <a:latin typeface="+mn-lt"/>
                          <a:ea typeface="+mn-ea"/>
                          <a:cs typeface="+mn-cs"/>
                        </a:rPr>
                        <a:t>)</a:t>
                      </a:r>
                    </a:p>
                  </a:txBody>
                  <a:tcPr anchor="ctr" horzOverflow="overflow"/>
                </a:tc>
                <a:extLst>
                  <a:ext uri="{0D108BD9-81ED-4DB2-BD59-A6C34878D82A}">
                    <a16:rowId xmlns:a16="http://schemas.microsoft.com/office/drawing/2014/main" val="332969862"/>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Apostrophe (simple </a:t>
                      </a:r>
                      <a:r>
                        <a:rPr lang="fr-FR" altLang="fr-FR" sz="1800" kern="1200" dirty="0" err="1">
                          <a:solidFill>
                            <a:schemeClr val="dk1"/>
                          </a:solidFill>
                          <a:latin typeface="+mn-lt"/>
                          <a:ea typeface="+mn-ea"/>
                          <a:cs typeface="+mn-cs"/>
                        </a:rPr>
                        <a:t>quote</a:t>
                      </a:r>
                      <a:r>
                        <a:rPr lang="fr-FR" altLang="fr-FR" sz="1800" kern="1200" dirty="0">
                          <a:solidFill>
                            <a:schemeClr val="dk1"/>
                          </a:solidFill>
                          <a:latin typeface="+mn-lt"/>
                          <a:ea typeface="+mn-ea"/>
                          <a:cs typeface="+mn-cs"/>
                        </a:rPr>
                        <a:t>)</a:t>
                      </a:r>
                    </a:p>
                  </a:txBody>
                  <a:tcPr anchor="ctr" horzOverflow="overflow"/>
                </a:tc>
                <a:extLst>
                  <a:ext uri="{0D108BD9-81ED-4DB2-BD59-A6C34878D82A}">
                    <a16:rowId xmlns:a16="http://schemas.microsoft.com/office/drawing/2014/main" val="3569515840"/>
                  </a:ext>
                </a:extLst>
              </a:tr>
              <a:tr h="396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a:t>
                      </a: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fr-FR" altLang="fr-FR" sz="1800" kern="1200" dirty="0">
                          <a:solidFill>
                            <a:schemeClr val="dk1"/>
                          </a:solidFill>
                          <a:latin typeface="+mn-lt"/>
                          <a:ea typeface="+mn-ea"/>
                          <a:cs typeface="+mn-cs"/>
                        </a:rPr>
                        <a:t>Antislash</a:t>
                      </a:r>
                    </a:p>
                  </a:txBody>
                  <a:tcPr anchor="ctr" horzOverflow="overflow"/>
                </a:tc>
                <a:extLst>
                  <a:ext uri="{0D108BD9-81ED-4DB2-BD59-A6C34878D82A}">
                    <a16:rowId xmlns:a16="http://schemas.microsoft.com/office/drawing/2014/main" val="1023055325"/>
                  </a:ext>
                </a:extLst>
              </a:tr>
            </a:tbl>
          </a:graphicData>
        </a:graphic>
      </p:graphicFrame>
    </p:spTree>
    <p:extLst>
      <p:ext uri="{BB962C8B-B14F-4D97-AF65-F5344CB8AC3E}">
        <p14:creationId xmlns:p14="http://schemas.microsoft.com/office/powerpoint/2010/main" val="385256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51935-8FDE-49F4-8B29-8E7DD95C1BF1}"/>
              </a:ext>
            </a:extLst>
          </p:cNvPr>
          <p:cNvSpPr>
            <a:spLocks noGrp="1"/>
          </p:cNvSpPr>
          <p:nvPr>
            <p:ph type="title"/>
          </p:nvPr>
        </p:nvSpPr>
        <p:spPr/>
        <p:txBody>
          <a:bodyPr/>
          <a:lstStyle/>
          <a:p>
            <a:r>
              <a:rPr lang="fr-FR" dirty="0"/>
              <a:t>Type de données</a:t>
            </a:r>
          </a:p>
        </p:txBody>
      </p:sp>
      <p:sp>
        <p:nvSpPr>
          <p:cNvPr id="3" name="Espace réservé du contenu 2">
            <a:extLst>
              <a:ext uri="{FF2B5EF4-FFF2-40B4-BE49-F238E27FC236}">
                <a16:creationId xmlns:a16="http://schemas.microsoft.com/office/drawing/2014/main" id="{05B16D59-A4DB-4370-AEB5-8295C1DC1CB0}"/>
              </a:ext>
            </a:extLst>
          </p:cNvPr>
          <p:cNvSpPr>
            <a:spLocks noGrp="1"/>
          </p:cNvSpPr>
          <p:nvPr>
            <p:ph idx="1"/>
          </p:nvPr>
        </p:nvSpPr>
        <p:spPr/>
        <p:txBody>
          <a:bodyPr/>
          <a:lstStyle/>
          <a:p>
            <a:r>
              <a:rPr lang="fr-FR" dirty="0"/>
              <a:t>Les booléens</a:t>
            </a:r>
          </a:p>
          <a:p>
            <a:pPr lvl="1"/>
            <a:r>
              <a:rPr lang="fr-FR" sz="2400" dirty="0"/>
              <a:t>Le type « </a:t>
            </a:r>
            <a:r>
              <a:rPr lang="fr-FR" sz="2400" dirty="0" err="1"/>
              <a:t>boolean</a:t>
            </a:r>
            <a:r>
              <a:rPr lang="fr-FR" sz="2400" dirty="0"/>
              <a:t> » permet d’avoir une variable qui peut prendre deux états : vrai/faux, oui/non, on/off.</a:t>
            </a:r>
          </a:p>
          <a:p>
            <a:pPr lvl="1"/>
            <a:r>
              <a:rPr lang="fr-FR" sz="2400" dirty="0"/>
              <a:t>L’affectation se fait directement avec les valeurs « </a:t>
            </a:r>
            <a:r>
              <a:rPr lang="fr-FR" sz="2400" dirty="0" err="1"/>
              <a:t>true</a:t>
            </a:r>
            <a:r>
              <a:rPr lang="fr-FR" sz="2400" dirty="0"/>
              <a:t> » ou « false »</a:t>
            </a:r>
          </a:p>
          <a:p>
            <a:pPr lvl="1"/>
            <a:endParaRPr lang="fr-FR" dirty="0"/>
          </a:p>
        </p:txBody>
      </p:sp>
    </p:spTree>
    <p:extLst>
      <p:ext uri="{BB962C8B-B14F-4D97-AF65-F5344CB8AC3E}">
        <p14:creationId xmlns:p14="http://schemas.microsoft.com/office/powerpoint/2010/main" val="149338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51935-8FDE-49F4-8B29-8E7DD95C1BF1}"/>
              </a:ext>
            </a:extLst>
          </p:cNvPr>
          <p:cNvSpPr>
            <a:spLocks noGrp="1"/>
          </p:cNvSpPr>
          <p:nvPr>
            <p:ph type="title"/>
          </p:nvPr>
        </p:nvSpPr>
        <p:spPr/>
        <p:txBody>
          <a:bodyPr/>
          <a:lstStyle/>
          <a:p>
            <a:r>
              <a:rPr lang="fr-FR" dirty="0"/>
              <a:t>Type de données</a:t>
            </a:r>
          </a:p>
        </p:txBody>
      </p:sp>
      <p:sp>
        <p:nvSpPr>
          <p:cNvPr id="3" name="Espace réservé du contenu 2">
            <a:extLst>
              <a:ext uri="{FF2B5EF4-FFF2-40B4-BE49-F238E27FC236}">
                <a16:creationId xmlns:a16="http://schemas.microsoft.com/office/drawing/2014/main" id="{05B16D59-A4DB-4370-AEB5-8295C1DC1CB0}"/>
              </a:ext>
            </a:extLst>
          </p:cNvPr>
          <p:cNvSpPr>
            <a:spLocks noGrp="1"/>
          </p:cNvSpPr>
          <p:nvPr>
            <p:ph idx="1"/>
          </p:nvPr>
        </p:nvSpPr>
        <p:spPr/>
        <p:txBody>
          <a:bodyPr/>
          <a:lstStyle/>
          <a:p>
            <a:r>
              <a:rPr lang="fr-FR" dirty="0"/>
              <a:t>Les chaînes de caractères</a:t>
            </a:r>
          </a:p>
          <a:p>
            <a:pPr lvl="1"/>
            <a:r>
              <a:rPr lang="fr-FR" sz="2400" dirty="0"/>
              <a:t>Il faut utiliser le type « String » qui représente une suite de 0 à n caractères.</a:t>
            </a:r>
          </a:p>
          <a:p>
            <a:pPr lvl="1"/>
            <a:r>
              <a:rPr lang="fr-FR" sz="2400" dirty="0"/>
              <a:t>Ce type n’est pas un type de base, mais une classe.</a:t>
            </a:r>
          </a:p>
          <a:p>
            <a:pPr lvl="1"/>
            <a:r>
              <a:rPr lang="fr-FR" sz="2400" dirty="0"/>
              <a:t>Cependant, pour faciliter son emploi, il peut être utilisé comme un type de base du langage</a:t>
            </a:r>
          </a:p>
          <a:p>
            <a:pPr lvl="1"/>
            <a:endParaRPr lang="fr-FR" dirty="0"/>
          </a:p>
        </p:txBody>
      </p:sp>
    </p:spTree>
    <p:extLst>
      <p:ext uri="{BB962C8B-B14F-4D97-AF65-F5344CB8AC3E}">
        <p14:creationId xmlns:p14="http://schemas.microsoft.com/office/powerpoint/2010/main" val="195874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Illustration Nature 16: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60_TF03431377_TF03431377.potx" id="{F05F1E57-AC66-42B0-9DE6-2615D392D1F4}" vid="{13E0EB68-91B4-47CB-AAA7-D055D1B77095}"/>
    </a:ext>
  </a:extLst>
</a:theme>
</file>

<file path=ppt/theme/theme2.xml><?xml version="1.0" encoding="utf-8"?>
<a:theme xmlns:a="http://schemas.openxmlformats.org/drawingml/2006/main" name="Thème Offic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Nature, modèle paysage illustré (grand écran)</Template>
  <TotalTime>0</TotalTime>
  <Words>925</Words>
  <Application>Microsoft Macintosh PowerPoint</Application>
  <PresentationFormat>Grand écran</PresentationFormat>
  <Paragraphs>208</Paragraphs>
  <Slides>30</Slides>
  <Notes>14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30</vt:i4>
      </vt:variant>
    </vt:vector>
  </HeadingPairs>
  <TitlesOfParts>
    <vt:vector size="33" baseType="lpstr">
      <vt:lpstr>Arial</vt:lpstr>
      <vt:lpstr>Segoe Print</vt:lpstr>
      <vt:lpstr>Illustration Nature 16:9</vt:lpstr>
      <vt:lpstr>Cours Java</vt:lpstr>
      <vt:lpstr>Agenda</vt:lpstr>
      <vt:lpstr>Les variables</vt:lpstr>
      <vt:lpstr>Règles de nommage</vt:lpstr>
      <vt:lpstr>Type de données</vt:lpstr>
      <vt:lpstr>Type de données</vt:lpstr>
      <vt:lpstr>Type de données</vt:lpstr>
      <vt:lpstr>Type de données</vt:lpstr>
      <vt:lpstr>Type de données</vt:lpstr>
      <vt:lpstr>Déclaration</vt:lpstr>
      <vt:lpstr>Affectation et initialisation</vt:lpstr>
      <vt:lpstr>Les constantes</vt:lpstr>
      <vt:lpstr>Présentation</vt:lpstr>
      <vt:lpstr>Afficher un message</vt:lpstr>
      <vt:lpstr>Exemples</vt:lpstr>
      <vt:lpstr>Exemples</vt:lpstr>
      <vt:lpstr>Exemples</vt:lpstr>
      <vt:lpstr>Exemples</vt:lpstr>
      <vt:lpstr>Les opérateurs</vt:lpstr>
      <vt:lpstr>Les opérateurs unaires</vt:lpstr>
      <vt:lpstr>L’opérateur d’affectation</vt:lpstr>
      <vt:lpstr>Les opérateurs arithmétiques</vt:lpstr>
      <vt:lpstr>Les opérateurs logiques</vt:lpstr>
      <vt:lpstr>Les opérateurs de comparaison</vt:lpstr>
      <vt:lpstr>Les structures de contrôles</vt:lpstr>
      <vt:lpstr>Structures conditionnelles</vt:lpstr>
      <vt:lpstr>Structures conditionnelles</vt:lpstr>
      <vt:lpstr>Structures de boucle</vt:lpstr>
      <vt:lpstr>Structures de boucle</vt:lpstr>
      <vt:lpstr>Structures de boucle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Java</dc:title>
  <dc:creator>Jacques Buffeteau</dc:creator>
  <cp:lastModifiedBy>shirel boccara</cp:lastModifiedBy>
  <cp:revision>33</cp:revision>
  <dcterms:created xsi:type="dcterms:W3CDTF">2020-09-12T15:17:26Z</dcterms:created>
  <dcterms:modified xsi:type="dcterms:W3CDTF">2023-09-19T11:45:45Z</dcterms:modified>
</cp:coreProperties>
</file>