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7" r:id="rId2"/>
    <p:sldId id="258" r:id="rId3"/>
    <p:sldId id="30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272" r:id="rId12"/>
    <p:sldId id="284" r:id="rId13"/>
    <p:sldId id="312" r:id="rId14"/>
    <p:sldId id="286" r:id="rId15"/>
    <p:sldId id="313" r:id="rId16"/>
    <p:sldId id="287" r:id="rId17"/>
    <p:sldId id="288" r:id="rId18"/>
    <p:sldId id="334" r:id="rId19"/>
    <p:sldId id="335" r:id="rId20"/>
    <p:sldId id="315" r:id="rId21"/>
    <p:sldId id="292" r:id="rId22"/>
    <p:sldId id="317" r:id="rId23"/>
    <p:sldId id="336" r:id="rId24"/>
    <p:sldId id="337" r:id="rId25"/>
    <p:sldId id="318" r:id="rId26"/>
    <p:sldId id="294" r:id="rId27"/>
    <p:sldId id="310" r:id="rId28"/>
    <p:sldId id="338" r:id="rId29"/>
    <p:sldId id="339" r:id="rId30"/>
    <p:sldId id="311" r:id="rId31"/>
    <p:sldId id="298" r:id="rId32"/>
    <p:sldId id="340" r:id="rId33"/>
    <p:sldId id="341" r:id="rId34"/>
    <p:sldId id="299" r:id="rId35"/>
    <p:sldId id="319" r:id="rId36"/>
    <p:sldId id="320" r:id="rId37"/>
    <p:sldId id="321" r:id="rId38"/>
    <p:sldId id="322" r:id="rId39"/>
    <p:sldId id="324" r:id="rId4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 autoAdjust="0"/>
    <p:restoredTop sz="96437" autoAdjust="0"/>
  </p:normalViewPr>
  <p:slideViewPr>
    <p:cSldViewPr snapToGrid="0">
      <p:cViewPr varScale="1">
        <p:scale>
          <a:sx n="115" d="100"/>
          <a:sy n="115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20"/>
    </p:cViewPr>
  </p:sorterViewPr>
  <p:notesViewPr>
    <p:cSldViewPr snapToGrid="0">
      <p:cViewPr varScale="1">
        <p:scale>
          <a:sx n="89" d="100"/>
          <a:sy n="89" d="100"/>
        </p:scale>
        <p:origin x="300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0F44109-6525-4707-8FCB-831590E4D85F}" type="datetime1">
              <a:rPr lang="fr-FR" smtClean="0"/>
              <a:t>19/09/2023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57E03411-58E2-43FD-AE1D-AD77DFF8CB20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55600FC2-B0C2-47FF-9826-EA7F77C89DB9}" type="datetime1">
              <a:rPr lang="fr-FR" smtClean="0"/>
              <a:pPr/>
              <a:t>19/09/2023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C8DC57A8-AE18-4654-B6AF-04B3577165B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8DC57A8-AE18-4654-B6AF-04B3577165B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832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8DC57A8-AE18-4654-B6AF-04B3577165B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8219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8DC57A8-AE18-4654-B6AF-04B3577165B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7640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8DC57A8-AE18-4654-B6AF-04B3577165BE}" type="slidenum">
              <a:rPr lang="fr-FR" smtClean="0"/>
              <a:pPr algn="r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9113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8DC57A8-AE18-4654-B6AF-04B3577165BE}" type="slidenum">
              <a:rPr lang="fr-FR" smtClean="0"/>
              <a:pPr algn="r"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25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 algn="l" rtl="0">
              <a:defRPr sz="2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grpSp>
        <p:nvGrpSpPr>
          <p:cNvPr id="84" name="Groupe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orme libre 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6" name="Forme libre 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7" name="Forme libre 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8" name="Forme lib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9" name="Forme libre 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0" name="Forme libre 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1" name="Forme libre 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2" name="Forme libre 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3" name="Forme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4" name="Forme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5" name="Forme libre 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6" name="Forme libre 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97" name="Espace réservé d’image 33" descr="Espace réservé vide pour ajouter une image. Cliquez sur l’espace réservé et sélectionnez l’image à ajouter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98" name="Groupe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orme libre 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0" name="Forme libre 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1" name="Forme libre 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2" name="Forme lib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3" name="Forme libre 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4" name="Forme libre 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5" name="Forme libre 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6" name="Forme libre 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7" name="Forme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8" name="Forme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9" name="Forme libre 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0" name="Forme libre 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111" name="Espace réservé d’image 33" descr="Espace réservé vide pour ajouter une image. Cliquez sur l’espace réservé et sélectionnez l’image à ajouter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112" name="Groupe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orme libre 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4" name="Forme libre 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5" name="Forme libre 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6" name="Forme lib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7" name="Forme libre 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8" name="Forme libre 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9" name="Forme libre 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0" name="Forme libre 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1" name="Forme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2" name="Forme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3" name="Forme libre 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4" name="Forme libre 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125" name="Espace réservé d’image 33" descr="Espace réservé vide pour ajouter une image. Cliquez sur l’espace réservé et sélectionnez l’image à ajouter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26" name="Espace réservé du texte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405801-45BA-4E16-B90B-05CB4F3B494B}" type="datetime1">
              <a:rPr lang="fr-FR" smtClean="0"/>
              <a:pPr/>
              <a:t>19/09/2023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>
            <a:lvl1pPr>
              <a:defRPr/>
            </a:lvl1pPr>
          </a:lstStyle>
          <a:p>
            <a:fld id="{5D402225-A0BB-4261-999F-CF28F5F94268}" type="datetime1">
              <a:rPr lang="fr-FR" smtClean="0"/>
              <a:pPr/>
              <a:t>19/09/2023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grpSp>
        <p:nvGrpSpPr>
          <p:cNvPr id="8" name="Groupe 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orme libre 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" name="Forme libre 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11" name="Groupe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orme libre 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1" name="Forme libre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  <p:sp>
          <p:nvSpPr>
            <p:cNvPr id="12" name="Forme libre 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3" name="Forme libre 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4" name="Forme libre 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5" name="Forme libre 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6" name="Forme libre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7" name="Forme libre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" name="Forme libre 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 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FE19890-E203-4F29-91EA-9D8FCF3B97FC}" type="datetime1">
              <a:rPr lang="fr-FR" smtClean="0"/>
              <a:pPr/>
              <a:t>19/09/2023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D71D5E-8FED-49D7-918A-BA1D8CCD7B9F}" type="datetime1">
              <a:rPr lang="fr-FR" smtClean="0"/>
              <a:pPr/>
              <a:t>19/09/2023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D6B917-7E14-4B31-A1D5-38C55D264C09}" type="datetime1">
              <a:rPr lang="fr-FR" smtClean="0"/>
              <a:pPr/>
              <a:t>19/09/2023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55D6175-BB73-49DE-94C2-615D1D73AF89}" type="datetime1">
              <a:rPr lang="fr-FR" smtClean="0"/>
              <a:pPr/>
              <a:t>19/09/2023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4F6FEE-9449-414B-97F1-D10EBE0251EA}" type="datetime1">
              <a:rPr lang="fr-FR" smtClean="0"/>
              <a:pPr/>
              <a:t>19/09/2023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132E50F-0813-49A5-B43A-301177A5BFA8}" type="datetime1">
              <a:rPr lang="fr-FR" smtClean="0"/>
              <a:pPr/>
              <a:t>19/09/2023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9910A9B-8775-4FA2-9053-97A28704979B}" type="datetime1">
              <a:rPr lang="fr-FR" smtClean="0"/>
              <a:pPr/>
              <a:t>19/09/2023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48D7F-F53C-490F-B39B-4D2B15AA61C8}" type="datetime1">
              <a:rPr lang="fr-FR" smtClean="0"/>
              <a:pPr/>
              <a:t>19/09/2023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grpSp>
        <p:nvGrpSpPr>
          <p:cNvPr id="9" name="Groupe 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orme libre 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" name="Forme libre 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" name="Forme libre 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3" name="Forme lib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4" name="Forme libre 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5" name="Forme libre 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6" name="Forme libre 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7" name="Forme libre 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" name="Forme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0" name="Forme libre 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1" name="Forme libre 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36" name="Espace réservé d’image 33" descr="Espace réservé vide pour ajouter une image. Cliquez sur l’espace réservé et sélectionnez l’image à ajouter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39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grpSp>
        <p:nvGrpSpPr>
          <p:cNvPr id="22" name="Groupe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orme libre 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4" name="Forme libre 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5" name="Forme libre 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6" name="Forme lib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7" name="Forme libre 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8" name="Forme libre 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9" name="Forme libre 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0" name="Forme libre 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1" name="Forme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2" name="Forme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3" name="Forme libre 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4" name="Forme libre 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37" name="Espace réservé d’image 33" descr="Espace réservé vide pour ajouter une image. Cliquez sur l’espace réservé et sélectionnez l’image à ajouter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0" name="Espace réservé du texte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B1B75E-BFC9-4E45-91F6-B0A6FBA59631}" type="datetime1">
              <a:rPr lang="fr-FR" smtClean="0"/>
              <a:pPr/>
              <a:t>19/09/2023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grpSp>
        <p:nvGrpSpPr>
          <p:cNvPr id="52" name="Groupe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orme libre 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4" name="Forme libre 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5" name="Forme libre 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6" name="Forme lib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7" name="Forme libre 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8" name="Forme libre 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9" name="Forme libre 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0" name="Forme libre 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1" name="Forme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2" name="Forme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3" name="Forme libre 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4" name="Forme libre 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79" name="Espace réservé d’image 33" descr="Espace réservé vide pour ajouter une image. Cliquez sur l’espace réservé et sélectionnez l’image à ajouter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1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grpSp>
        <p:nvGrpSpPr>
          <p:cNvPr id="84" name="Groupe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orme libre 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6" name="Forme libre 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7" name="Forme libre 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8" name="Forme lib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9" name="Forme libre 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0" name="Forme libre 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1" name="Forme libre 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2" name="Forme libre 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3" name="Forme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4" name="Forme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5" name="Forme libre 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6" name="Forme libre 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78" name="Espace réservé d’image 33" descr="Espace réservé vide pour ajouter une image. Cliquez sur l’espace réservé et sélectionnez l’image à ajouter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2" name="Espace réservé du texte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grpSp>
        <p:nvGrpSpPr>
          <p:cNvPr id="97" name="Groupe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orme libre 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9" name="Forme libre 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0" name="Forme libre 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1" name="Forme lib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2" name="Forme libre 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3" name="Forme libre 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4" name="Forme libre 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5" name="Forme libre 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6" name="Forme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7" name="Forme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8" name="Forme libre 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9" name="Forme libre 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80" name="Espace réservé d’image 33" descr="Espace réservé vide pour ajouter une image. Cliquez sur l’espace réservé et sélectionnez l’image à ajouter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3" name="Espace réservé du texte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85032-1B3C-4C66-B6F6-444778CB4E74}" type="datetime1">
              <a:rPr lang="fr-FR" smtClean="0"/>
              <a:pPr/>
              <a:t>19/09/2023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22B156B-59AE-415F-B24B-8756D48BB977}" type="slidenum">
              <a:rPr lang="fr-FR" smtClean="0"/>
              <a:pPr rtl="0"/>
              <a:t>‹N°›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fld id="{AE8FE1FB-D325-4094-B07B-EA12C6CC1C7D}" type="datetime1">
              <a:rPr lang="fr-FR" smtClean="0"/>
              <a:pPr/>
              <a:t>19/09/2023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3600" dirty="0"/>
              <a:t>Les composants graphiques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err="1"/>
              <a:t>SceneBuilder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441C78-8CB9-84B4-DB5F-123E88DB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contrôles conteneurs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0483B4-DE06-2F41-6332-AC3C5BA71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StackPane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GridPane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C41911-D9AA-A7CC-DF80-F0EAE044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467" y="2446119"/>
            <a:ext cx="1351078" cy="12192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D7D4D50-7F16-B331-5B90-DABE02C30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995" y="2446118"/>
            <a:ext cx="1351079" cy="12192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8535F73-11AB-972B-3C86-FE2F76B6A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524" y="2446119"/>
            <a:ext cx="1351078" cy="12192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DA9BBC2-EB04-A437-BD88-FC0C9B002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069" y="2446119"/>
            <a:ext cx="1351078" cy="1219200"/>
          </a:xfrm>
          <a:prstGeom prst="rect">
            <a:avLst/>
          </a:prstGeom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7293C50D-5BA5-8A65-0F33-6A8187A0DDE3}"/>
              </a:ext>
            </a:extLst>
          </p:cNvPr>
          <p:cNvSpPr/>
          <p:nvPr/>
        </p:nvSpPr>
        <p:spPr>
          <a:xfrm>
            <a:off x="3085282" y="2846825"/>
            <a:ext cx="717331" cy="4177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Click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F43B9FD7-B170-77FA-A347-0C3FA471DED2}"/>
              </a:ext>
            </a:extLst>
          </p:cNvPr>
          <p:cNvSpPr/>
          <p:nvPr/>
        </p:nvSpPr>
        <p:spPr>
          <a:xfrm>
            <a:off x="5488811" y="2846825"/>
            <a:ext cx="717331" cy="4177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Click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3E90DDD1-D466-3EFB-B80A-5B64E9C11C88}"/>
              </a:ext>
            </a:extLst>
          </p:cNvPr>
          <p:cNvSpPr/>
          <p:nvPr/>
        </p:nvSpPr>
        <p:spPr>
          <a:xfrm>
            <a:off x="7856170" y="2846825"/>
            <a:ext cx="717331" cy="4177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Click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9B7AB94-821F-7822-38B9-13F8C0D9A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7940" y="4358836"/>
            <a:ext cx="2819072" cy="201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6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3200" dirty="0"/>
              <a:t>Les composants de base</a:t>
            </a:r>
          </a:p>
        </p:txBody>
      </p:sp>
    </p:spTree>
    <p:extLst>
      <p:ext uri="{BB962C8B-B14F-4D97-AF65-F5344CB8AC3E}">
        <p14:creationId xmlns:p14="http://schemas.microsoft.com/office/powerpoint/2010/main" val="159593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DBB03-0398-4FB3-83A4-BDC83F0F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ComboBox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CA9D1D3-D686-61D2-46C0-ABB8E66D4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1962807"/>
            <a:ext cx="5648512" cy="386255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6AEE156-5BF5-0B5B-555F-459207A49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182" y="1185698"/>
            <a:ext cx="2317039" cy="196096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79D4FAF-1123-4397-3AF3-B9F4BC3D7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171" y="3806847"/>
            <a:ext cx="3213443" cy="15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DBB03-0398-4FB3-83A4-BDC83F0F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ComboBox</a:t>
            </a:r>
            <a:r>
              <a:rPr lang="fr-FR" dirty="0"/>
              <a:t> : quelques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76F1EE-C869-A330-8A1D-65BBFD0B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Soit la « </a:t>
            </a:r>
            <a:r>
              <a:rPr lang="fr-FR" dirty="0" err="1"/>
              <a:t>JComboBox</a:t>
            </a:r>
            <a:r>
              <a:rPr lang="fr-FR" dirty="0"/>
              <a:t> » suivante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12CCC1-5295-B529-709A-6BCC3C12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30" y="2714625"/>
            <a:ext cx="2317039" cy="196096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B607461-B3E6-4BA9-F7DB-61D7B72DB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587" y="2400793"/>
            <a:ext cx="5981372" cy="15665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FD5D728-41D0-D2DD-6634-E6EBEEE0E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635" y="4424526"/>
            <a:ext cx="3343275" cy="164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3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9B6D8-F1E8-4409-A8C6-B863F1C1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ListView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17A3CB-5CA6-2A7F-CB5E-1E92CAF7C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1796083"/>
            <a:ext cx="5569048" cy="3816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B1F5356-FF19-F61A-7DA7-BB6B9EDEE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629" y="1357964"/>
            <a:ext cx="2442235" cy="19146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FFB4178-B2D8-9B42-7F3F-9386367B9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171" y="3806847"/>
            <a:ext cx="3213443" cy="15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4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DBB03-0398-4FB3-83A4-BDC83F0F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ListView</a:t>
            </a:r>
            <a:r>
              <a:rPr lang="fr-FR" dirty="0"/>
              <a:t> : quelques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76F1EE-C869-A330-8A1D-65BBFD0B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Soit le « </a:t>
            </a:r>
            <a:r>
              <a:rPr lang="fr-FR" dirty="0" err="1"/>
              <a:t>ListView</a:t>
            </a:r>
            <a:r>
              <a:rPr lang="fr-FR" dirty="0"/>
              <a:t> » suivant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6228BD3-7444-E6AC-CAD8-F4C3492C2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63" y="2909837"/>
            <a:ext cx="2442235" cy="19146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0C8621A-3AD3-F38F-8A8B-3E842A9F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663" y="4426516"/>
            <a:ext cx="3343275" cy="164079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84E3333-AA03-4A8D-2D33-0B9DF47C1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915" y="2528887"/>
            <a:ext cx="6212772" cy="164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3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81891-3F24-4BE5-8585-7E5BA5A1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CheckBox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2EE481A-71F1-DF60-CCC4-6BFBD81B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2743200"/>
            <a:ext cx="2833688" cy="170399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81DA1D9-9839-41A1-E8EB-0C68BF202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838" y="2743200"/>
            <a:ext cx="2833688" cy="17039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1227C86-DA94-81E6-CF0C-FF8DDB9B2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162" y="2267569"/>
            <a:ext cx="3300413" cy="26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6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04A40-F78D-4F82-8F3D-C08466CE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RadioButton</a:t>
            </a:r>
            <a:r>
              <a:rPr lang="fr-FR" dirty="0"/>
              <a:t> + </a:t>
            </a:r>
            <a:r>
              <a:rPr lang="fr-FR" dirty="0" err="1"/>
              <a:t>ToggleGroup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A029E2-540A-4CAA-9E5B-950B3C57C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Il est nécessaire d’insérer un « </a:t>
            </a:r>
            <a:r>
              <a:rPr lang="fr-FR" dirty="0" err="1"/>
              <a:t>ToggleGroup</a:t>
            </a:r>
            <a:r>
              <a:rPr lang="fr-FR" dirty="0"/>
              <a:t> » afin de permettre, lorsqu’un bouton radio est coché, que les autres se décochent automatiquement</a:t>
            </a:r>
          </a:p>
          <a:p>
            <a:pPr marL="0" indent="0">
              <a:buNone/>
            </a:pPr>
            <a:r>
              <a:rPr lang="fr-FR" dirty="0"/>
              <a:t>Il n’existe pas de contrôle graphique de type « </a:t>
            </a:r>
            <a:r>
              <a:rPr lang="fr-FR" dirty="0" err="1"/>
              <a:t>ToggleGroup</a:t>
            </a:r>
            <a:r>
              <a:rPr lang="fr-FR" dirty="0"/>
              <a:t> » dans </a:t>
            </a:r>
            <a:r>
              <a:rPr lang="fr-FR" dirty="0" err="1"/>
              <a:t>SceneBuilder</a:t>
            </a:r>
            <a:r>
              <a:rPr lang="fr-FR" dirty="0"/>
              <a:t>. C’est pourquoi vous devrez l’ajouter dans votre code Java.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271431B-2B93-2B8E-25E9-97727F38C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401" y="4662158"/>
            <a:ext cx="36385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3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04A40-F78D-4F82-8F3D-C08466CE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RadioButton</a:t>
            </a:r>
            <a:r>
              <a:rPr lang="fr-FR" dirty="0"/>
              <a:t> + </a:t>
            </a:r>
            <a:r>
              <a:rPr lang="fr-FR" dirty="0" err="1"/>
              <a:t>ToggleGroup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A029E2-540A-4CAA-9E5B-950B3C57C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Dans la méthode « </a:t>
            </a:r>
            <a:r>
              <a:rPr lang="fr-FR" dirty="0" err="1"/>
              <a:t>initialize</a:t>
            </a:r>
            <a:r>
              <a:rPr lang="fr-FR" dirty="0"/>
              <a:t> » vous devrez instancier votre objet « </a:t>
            </a:r>
            <a:r>
              <a:rPr lang="fr-FR" dirty="0" err="1"/>
              <a:t>ToggleGroup</a:t>
            </a:r>
            <a:r>
              <a:rPr lang="fr-FR" dirty="0"/>
              <a:t> » afin d’ajouter chaque »</a:t>
            </a:r>
            <a:r>
              <a:rPr lang="fr-FR" dirty="0" err="1"/>
              <a:t>RadioButton</a:t>
            </a:r>
            <a:r>
              <a:rPr lang="fr-FR" dirty="0"/>
              <a:t>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383CB8-27DE-7A84-4676-67977C315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176" y="3124600"/>
            <a:ext cx="4355553" cy="14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8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04A40-F78D-4F82-8F3D-C08466CE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RadioButton</a:t>
            </a:r>
            <a:r>
              <a:rPr lang="fr-FR" dirty="0"/>
              <a:t> + </a:t>
            </a:r>
            <a:r>
              <a:rPr lang="fr-FR" dirty="0" err="1"/>
              <a:t>ToggleGroup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A029E2-540A-4CAA-9E5B-950B3C57C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Evénement lors d’un clic sur le « </a:t>
            </a:r>
            <a:r>
              <a:rPr lang="fr-FR" dirty="0" err="1"/>
              <a:t>RadioButton</a:t>
            </a:r>
            <a:r>
              <a:rPr lang="fr-FR" dirty="0"/>
              <a:t> » </a:t>
            </a:r>
            <a:r>
              <a:rPr lang="fr-FR" dirty="0" err="1"/>
              <a:t>n°2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E4DD42-325F-2450-0CA2-567F8B926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89" y="4344377"/>
            <a:ext cx="1922354" cy="1155981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302B8750-C29A-FAB1-7CAC-5602695C6AD7}"/>
              </a:ext>
            </a:extLst>
          </p:cNvPr>
          <p:cNvSpPr/>
          <p:nvPr/>
        </p:nvSpPr>
        <p:spPr>
          <a:xfrm>
            <a:off x="3531644" y="4713474"/>
            <a:ext cx="717331" cy="4177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Click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6C86FC5-C766-C952-DB10-A86173180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063" y="4344377"/>
            <a:ext cx="2352508" cy="115455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CD3B034-5BC4-61A7-7EA7-417461130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776" y="4344377"/>
            <a:ext cx="1922354" cy="1155981"/>
          </a:xfrm>
          <a:prstGeom prst="rect">
            <a:avLst/>
          </a:prstGeom>
        </p:spPr>
      </p:pic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FB2B9E78-6B9A-A4D6-CB26-6C8BC6273D9D}"/>
              </a:ext>
            </a:extLst>
          </p:cNvPr>
          <p:cNvSpPr/>
          <p:nvPr/>
        </p:nvSpPr>
        <p:spPr>
          <a:xfrm>
            <a:off x="7004931" y="4713474"/>
            <a:ext cx="717331" cy="4177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DC05D36-E978-F7C0-145E-36B6E6465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0688" y="2345219"/>
            <a:ext cx="4592529" cy="151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2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Agenda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Les contrôles conteneurs</a:t>
            </a:r>
          </a:p>
          <a:p>
            <a:pPr rtl="0"/>
            <a:r>
              <a:rPr lang="fr-FR" dirty="0"/>
              <a:t>Les composants de base</a:t>
            </a:r>
          </a:p>
          <a:p>
            <a:pPr rtl="0"/>
            <a:r>
              <a:rPr lang="fr-FR" dirty="0"/>
              <a:t>Les événements : programmation événementielle</a:t>
            </a:r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04A40-F78D-4F82-8F3D-C08466CE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RadioButton</a:t>
            </a:r>
            <a:r>
              <a:rPr lang="fr-FR" dirty="0"/>
              <a:t> : quelques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A029E2-540A-4CAA-9E5B-950B3C57C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1CB7C9F-4222-7736-27B3-10FA0161A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863" y="2201588"/>
            <a:ext cx="42291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4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15B9BD-1CFF-4646-958B-390CB063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TextField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22E125C-2886-4B61-C13F-871B80FC2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09" y="2245437"/>
            <a:ext cx="4450540" cy="328826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EC45BD2-B66A-E53E-8E66-A51049F65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307" y="4087382"/>
            <a:ext cx="2947003" cy="144631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6C161DB-9FAB-84BE-7219-103717719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708" y="4059115"/>
            <a:ext cx="2452174" cy="147458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53FACC8-2882-32E9-0B9D-EC1177810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708" y="2245437"/>
            <a:ext cx="2452174" cy="147458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21A80FE-6D09-71CD-117C-ADC54677B2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5306" y="2245437"/>
            <a:ext cx="2947003" cy="1446315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1FA8136F-F6CC-AEB5-D303-A891A463A5AA}"/>
              </a:ext>
            </a:extLst>
          </p:cNvPr>
          <p:cNvSpPr/>
          <p:nvPr/>
        </p:nvSpPr>
        <p:spPr>
          <a:xfrm>
            <a:off x="8102440" y="2773834"/>
            <a:ext cx="717331" cy="4177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Click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2C489CED-0C75-0E7D-39C4-849496EAAEB4}"/>
              </a:ext>
            </a:extLst>
          </p:cNvPr>
          <p:cNvSpPr/>
          <p:nvPr/>
        </p:nvSpPr>
        <p:spPr>
          <a:xfrm>
            <a:off x="8102441" y="4601646"/>
            <a:ext cx="717331" cy="4177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336546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15B9BD-1CFF-4646-958B-390CB063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TextField</a:t>
            </a:r>
            <a:r>
              <a:rPr lang="fr-FR" dirty="0"/>
              <a:t> : quelques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5A30E4-75A8-76ED-008B-4056AF96C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Soit le « </a:t>
            </a:r>
            <a:r>
              <a:rPr lang="fr-FR" dirty="0" err="1"/>
              <a:t>TextField</a:t>
            </a:r>
            <a:r>
              <a:rPr lang="fr-FR" dirty="0"/>
              <a:t> » suivant</a:t>
            </a:r>
          </a:p>
          <a:p>
            <a:r>
              <a:rPr lang="fr-FR" dirty="0"/>
              <a:t>Au démarrage, on souhaite affecter une valeur par défaut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2761CF6-AEC2-56A5-785D-8E3B44AED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8" y="3429000"/>
            <a:ext cx="2971308" cy="178675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D1F8540-34A3-D848-0646-7AC98A2BA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3674677"/>
            <a:ext cx="75057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1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15B9BD-1CFF-4646-958B-390CB063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Slider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5A30E4-75A8-76ED-008B-4056AF96C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n’existe pas dans </a:t>
            </a:r>
            <a:r>
              <a:rPr lang="fr-FR" dirty="0" err="1"/>
              <a:t>SceneBuilder</a:t>
            </a:r>
            <a:r>
              <a:rPr lang="fr-FR" dirty="0"/>
              <a:t> l’événement « </a:t>
            </a:r>
            <a:r>
              <a:rPr lang="fr-FR" dirty="0" err="1"/>
              <a:t>changed</a:t>
            </a:r>
            <a:r>
              <a:rPr lang="fr-FR" dirty="0"/>
              <a:t> » sur le contrôle graphique « </a:t>
            </a:r>
            <a:r>
              <a:rPr lang="fr-FR" dirty="0" err="1"/>
              <a:t>Slider</a:t>
            </a:r>
            <a:r>
              <a:rPr lang="fr-FR" dirty="0"/>
              <a:t> ». C’est pourquoi vous devrez le créer dans la méthode « </a:t>
            </a:r>
            <a:r>
              <a:rPr lang="fr-FR" dirty="0" err="1"/>
              <a:t>initialize</a:t>
            </a:r>
            <a:r>
              <a:rPr lang="fr-FR" dirty="0"/>
              <a:t> »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E1905E7-15C5-69D8-F0DE-901F6517C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533" y="3429000"/>
            <a:ext cx="6739759" cy="192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7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15B9BD-1CFF-4646-958B-390CB063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Slider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5A30E4-75A8-76ED-008B-4056AF96C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n’existe pas dans </a:t>
            </a:r>
            <a:r>
              <a:rPr lang="fr-FR" dirty="0" err="1"/>
              <a:t>SceneBuilder</a:t>
            </a:r>
            <a:r>
              <a:rPr lang="fr-FR" dirty="0"/>
              <a:t> l’événement « </a:t>
            </a:r>
            <a:r>
              <a:rPr lang="fr-FR" dirty="0" err="1"/>
              <a:t>changed</a:t>
            </a:r>
            <a:r>
              <a:rPr lang="fr-FR" dirty="0"/>
              <a:t> » sur le contrôle graphique « </a:t>
            </a:r>
            <a:r>
              <a:rPr lang="fr-FR" dirty="0" err="1"/>
              <a:t>Slider</a:t>
            </a:r>
            <a:r>
              <a:rPr lang="fr-FR" dirty="0"/>
              <a:t> ». C’est pourquoi vous devrez le créer dans la méthode « </a:t>
            </a:r>
            <a:r>
              <a:rPr lang="fr-FR" dirty="0" err="1"/>
              <a:t>initialize</a:t>
            </a:r>
            <a:r>
              <a:rPr lang="fr-FR" dirty="0"/>
              <a:t> »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E1905E7-15C5-69D8-F0DE-901F6517C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533" y="3429000"/>
            <a:ext cx="6739759" cy="192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2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15B9BD-1CFF-4646-958B-390CB063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Slider</a:t>
            </a:r>
            <a:r>
              <a:rPr lang="fr-FR" dirty="0"/>
              <a:t> : quelques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5A30E4-75A8-76ED-008B-4056AF96C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Soit le « </a:t>
            </a:r>
            <a:r>
              <a:rPr lang="fr-FR" dirty="0" err="1"/>
              <a:t>Slider</a:t>
            </a:r>
            <a:r>
              <a:rPr lang="fr-FR" dirty="0"/>
              <a:t> » suivant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B665805-2807-4CC8-A526-49720E908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2936015"/>
            <a:ext cx="3096885" cy="18622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6DD193-F74E-841E-493A-198E833A4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940" y="2936015"/>
            <a:ext cx="5537425" cy="186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0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3B6D97-2DCC-49EB-871B-63ABFF93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DatePicker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323C0-1822-4D50-B00D-74D6D0A19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penser à gérer le format de la date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61FE59-ECCB-029D-CC9D-736AA686A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563" y="2411629"/>
            <a:ext cx="3082652" cy="185371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BFE1771-EAB8-BE32-494F-48C31157E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563" y="4539435"/>
            <a:ext cx="3082652" cy="151288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3B9C086-2AD8-9A21-C12E-1E3837EFE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235" y="3429000"/>
            <a:ext cx="6298484" cy="185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8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3B6D97-2DCC-49EB-871B-63ABFF93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ImageView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323C0-1822-4D50-B00D-74D6D0A19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 dossier « </a:t>
            </a:r>
            <a:r>
              <a:rPr lang="fr-FR" dirty="0" err="1"/>
              <a:t>resources</a:t>
            </a:r>
            <a:r>
              <a:rPr lang="fr-FR" dirty="0"/>
              <a:t> » on va créer un dossier « Images » dans lequel on stockera nos images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86580D-A790-C237-A543-34F3FE55C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263" y="3152775"/>
            <a:ext cx="24003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1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3B6D97-2DCC-49EB-871B-63ABFF93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ImageView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323C0-1822-4D50-B00D-74D6D0A19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affiche une liste de valeurs (chaînes de caractères) dans un « </a:t>
            </a:r>
            <a:r>
              <a:rPr lang="fr-FR" dirty="0" err="1"/>
              <a:t>ListView</a:t>
            </a:r>
            <a:r>
              <a:rPr lang="fr-FR" dirty="0"/>
              <a:t> »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F5EBA5E-9E8E-AB67-ABA3-0F20FA5F4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587" y="4318131"/>
            <a:ext cx="3183649" cy="189216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647AA1A-CDC1-B906-3339-5BC3C1864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47" y="2807222"/>
            <a:ext cx="8032531" cy="12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8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3B6D97-2DCC-49EB-871B-63ABFF93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ImageView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323C0-1822-4D50-B00D-74D6D0A19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fait en sorte que chaque valeur correspond au nom de l’image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4D4FDF-1FC3-DFFB-98C2-A3A371E67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02" y="2625564"/>
            <a:ext cx="8174421" cy="199698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B961C64-FE2E-90B6-C33A-18B0D1F46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4784833"/>
            <a:ext cx="2051354" cy="12192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3F07E27-59E6-A2C6-0999-D5A7D2EC4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240" y="4784833"/>
            <a:ext cx="2051354" cy="121920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08C28DD-1067-2797-B8B8-2FD96104D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268" y="4784833"/>
            <a:ext cx="2051354" cy="121920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D814193-CF26-83DC-0906-B327942F42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8296" y="4784833"/>
            <a:ext cx="205135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8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3200" dirty="0"/>
              <a:t>Les contrôles conteneurs</a:t>
            </a:r>
          </a:p>
        </p:txBody>
      </p:sp>
    </p:spTree>
    <p:extLst>
      <p:ext uri="{BB962C8B-B14F-4D97-AF65-F5344CB8AC3E}">
        <p14:creationId xmlns:p14="http://schemas.microsoft.com/office/powerpoint/2010/main" val="388450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3B6D97-2DCC-49EB-871B-63ABFF93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TableView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323C0-1822-4D50-B00D-74D6D0A19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Côté </a:t>
            </a:r>
            <a:r>
              <a:rPr lang="fr-FR" dirty="0" err="1"/>
              <a:t>SceneBuilder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060E82E-5D18-52E4-9090-09D03119A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03" y="2403543"/>
            <a:ext cx="3870763" cy="148039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7921202-C7F9-B87C-3F4A-6C362A4DD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03" y="4211200"/>
            <a:ext cx="1922248" cy="15826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D8851-4E8E-1E7A-4FBE-CCE0E0717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602" y="2403543"/>
            <a:ext cx="2469255" cy="290726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2B72D26-C05A-1329-D1DC-D68418728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4693" y="2923600"/>
            <a:ext cx="2570285" cy="1688717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52F93308-2E13-D11B-C6B7-B65037F3FF23}"/>
              </a:ext>
            </a:extLst>
          </p:cNvPr>
          <p:cNvSpPr/>
          <p:nvPr/>
        </p:nvSpPr>
        <p:spPr>
          <a:xfrm rot="13155143">
            <a:off x="1083803" y="2764673"/>
            <a:ext cx="371843" cy="1913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D562219F-8901-7FD7-ED6D-6B0A9163B916}"/>
              </a:ext>
            </a:extLst>
          </p:cNvPr>
          <p:cNvSpPr/>
          <p:nvPr/>
        </p:nvSpPr>
        <p:spPr>
          <a:xfrm rot="10800000">
            <a:off x="2082923" y="4906833"/>
            <a:ext cx="371843" cy="1913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212BE779-7382-AAE0-0F54-DEDCB030C186}"/>
              </a:ext>
            </a:extLst>
          </p:cNvPr>
          <p:cNvSpPr/>
          <p:nvPr/>
        </p:nvSpPr>
        <p:spPr>
          <a:xfrm rot="10800000">
            <a:off x="7995931" y="2572941"/>
            <a:ext cx="371843" cy="1913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2C6FFEB0-9F21-150E-9ACA-9B90D12E6EE7}"/>
              </a:ext>
            </a:extLst>
          </p:cNvPr>
          <p:cNvSpPr/>
          <p:nvPr/>
        </p:nvSpPr>
        <p:spPr>
          <a:xfrm rot="10800000">
            <a:off x="11471825" y="2860724"/>
            <a:ext cx="371843" cy="1913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20BA8D19-DC6E-87D3-608C-16E71C726587}"/>
              </a:ext>
            </a:extLst>
          </p:cNvPr>
          <p:cNvSpPr/>
          <p:nvPr/>
        </p:nvSpPr>
        <p:spPr>
          <a:xfrm rot="10800000">
            <a:off x="6686956" y="2928445"/>
            <a:ext cx="371843" cy="1913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99AFEC2F-67E4-F274-0DFB-7D5A531B2AED}"/>
              </a:ext>
            </a:extLst>
          </p:cNvPr>
          <p:cNvSpPr/>
          <p:nvPr/>
        </p:nvSpPr>
        <p:spPr>
          <a:xfrm rot="10800000">
            <a:off x="10093063" y="3237638"/>
            <a:ext cx="371843" cy="1913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41508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6C098-90EE-4472-90AD-DFFBADF1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TableView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83C25-02CD-438A-8883-3484AEC9B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Côté Java </a:t>
            </a:r>
            <a:r>
              <a:rPr lang="fr-FR" dirty="0">
                <a:sym typeface="Wingdings" panose="05000000000000000000" pitchFamily="2" charset="2"/>
              </a:rPr>
              <a:t> la classe « Métier »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D12FF2-6B1D-5147-B5A4-BCA4DB7EA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555" y="515652"/>
            <a:ext cx="4370520" cy="54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7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6C098-90EE-4472-90AD-DFFBADF1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TableView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83C25-02CD-438A-8883-3484AEC9B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Côté Java </a:t>
            </a:r>
            <a:r>
              <a:rPr lang="fr-FR" dirty="0">
                <a:sym typeface="Wingdings" panose="05000000000000000000" pitchFamily="2" charset="2"/>
              </a:rPr>
              <a:t> dans le contrôleur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On stocke dans une collection tous nos objets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03B0F87-64C6-3D29-D700-80DBE84A9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894" y="3097103"/>
            <a:ext cx="3956212" cy="33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6C098-90EE-4472-90AD-DFFBADF1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TableView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83C25-02CD-438A-8883-3484AEC9B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Côté Java </a:t>
            </a:r>
            <a:r>
              <a:rPr lang="fr-FR" dirty="0">
                <a:sym typeface="Wingdings" panose="05000000000000000000" pitchFamily="2" charset="2"/>
              </a:rPr>
              <a:t> dans le contrôleur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Au chargement (méthode « </a:t>
            </a:r>
            <a:r>
              <a:rPr lang="fr-FR" dirty="0" err="1">
                <a:sym typeface="Wingdings" panose="05000000000000000000" pitchFamily="2" charset="2"/>
              </a:rPr>
              <a:t>initialize</a:t>
            </a:r>
            <a:r>
              <a:rPr lang="fr-FR" dirty="0">
                <a:sym typeface="Wingdings" panose="05000000000000000000" pitchFamily="2" charset="2"/>
              </a:rPr>
              <a:t> ») on crée nos objets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629E7DD-76D5-3779-F96D-A9F0BC103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729" y="2854873"/>
            <a:ext cx="4462541" cy="378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6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6C098-90EE-4472-90AD-DFFBADF1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TableView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83C25-02CD-438A-8883-3484AEC9B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Côté Java </a:t>
            </a:r>
            <a:r>
              <a:rPr lang="fr-FR" dirty="0">
                <a:sym typeface="Wingdings" panose="05000000000000000000" pitchFamily="2" charset="2"/>
              </a:rPr>
              <a:t> dans le contrôleur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A8FE5D-21D4-D1BD-3255-3BBF15B83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895" y="2565067"/>
            <a:ext cx="7304962" cy="119972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72D868C-F7CF-F028-BA04-AE16DCBBE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95" y="2565067"/>
            <a:ext cx="3957251" cy="17145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F179E85-FEC4-55B6-2B75-623E91AD8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491" y="4470476"/>
            <a:ext cx="2862427" cy="1404807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5081DD6E-F8EF-B9F0-D862-2AB566241201}"/>
              </a:ext>
            </a:extLst>
          </p:cNvPr>
          <p:cNvSpPr/>
          <p:nvPr/>
        </p:nvSpPr>
        <p:spPr>
          <a:xfrm rot="5400000">
            <a:off x="8149637" y="3938955"/>
            <a:ext cx="588830" cy="357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6986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6C098-90EE-4472-90AD-DFFBADF1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TableView</a:t>
            </a:r>
            <a:r>
              <a:rPr lang="fr-FR" dirty="0"/>
              <a:t> : quelques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83C25-02CD-438A-8883-3484AEC9B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Soit le « </a:t>
            </a:r>
            <a:r>
              <a:rPr lang="fr-FR" dirty="0" err="1"/>
              <a:t>TableView</a:t>
            </a:r>
            <a:r>
              <a:rPr lang="fr-FR" dirty="0"/>
              <a:t> » suivant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3DAF93-1E81-BAFF-8136-D73E3DACE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27" y="3429000"/>
            <a:ext cx="3188706" cy="138152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834F462-0E9C-2728-4727-9B3BA7FAF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828" y="2413588"/>
            <a:ext cx="2814987" cy="13815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43AA73D-1DE3-2D4D-81F3-C7C37AD2B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680" y="2997417"/>
            <a:ext cx="2181225" cy="1905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D89BEEE-9C26-729A-4038-50C0B296B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827" y="4505003"/>
            <a:ext cx="2814987" cy="138152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69DD9C8-D18A-F639-C323-6D8AAC29F6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1106" y="5086227"/>
            <a:ext cx="37623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3200" dirty="0"/>
              <a:t>Les événements</a:t>
            </a:r>
          </a:p>
        </p:txBody>
      </p:sp>
    </p:spTree>
    <p:extLst>
      <p:ext uri="{BB962C8B-B14F-4D97-AF65-F5344CB8AC3E}">
        <p14:creationId xmlns:p14="http://schemas.microsoft.com/office/powerpoint/2010/main" val="225561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6C098-90EE-4472-90AD-DFFBADF1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événements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83C25-02CD-438A-8883-3484AEC9B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événement correspond, souvent mais pas toujours, à une action réalisée par l’utilisateur :</a:t>
            </a:r>
          </a:p>
          <a:p>
            <a:pPr lvl="1"/>
            <a:r>
              <a:rPr lang="fr-FR" dirty="0"/>
              <a:t>Au chargement du formulaire</a:t>
            </a:r>
          </a:p>
          <a:p>
            <a:pPr lvl="1"/>
            <a:r>
              <a:rPr lang="fr-FR" dirty="0"/>
              <a:t>Clic sur un bouton</a:t>
            </a:r>
          </a:p>
          <a:p>
            <a:pPr lvl="1"/>
            <a:r>
              <a:rPr lang="fr-FR" dirty="0"/>
              <a:t>Sélectionner un élément dans une liste</a:t>
            </a:r>
          </a:p>
        </p:txBody>
      </p:sp>
    </p:spTree>
    <p:extLst>
      <p:ext uri="{BB962C8B-B14F-4D97-AF65-F5344CB8AC3E}">
        <p14:creationId xmlns:p14="http://schemas.microsoft.com/office/powerpoint/2010/main" val="277362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6C098-90EE-4472-90AD-DFFBADF1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événements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83C25-02CD-438A-8883-3484AEC9B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créer un événement</a:t>
            </a:r>
          </a:p>
          <a:p>
            <a:pPr lvl="1"/>
            <a:r>
              <a:rPr lang="fr-FR" dirty="0"/>
              <a:t>Dans </a:t>
            </a:r>
            <a:r>
              <a:rPr lang="fr-FR" dirty="0" err="1"/>
              <a:t>SceneBuilder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 fenêtre des propriétés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Exemple sur un bouton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2DBBFF-C749-F5BB-9175-197170145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564" y="4984492"/>
            <a:ext cx="2381250" cy="116865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7EC7C5C-2D42-BF2E-116F-6025BE041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3543300"/>
            <a:ext cx="1362075" cy="130917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D0D1641-372D-EFB1-6D9B-D13A34220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153" y="3429000"/>
            <a:ext cx="3400425" cy="109600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6F99BC0-BD6F-0821-E3F7-D3211B557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5914" y="3438525"/>
            <a:ext cx="4286250" cy="105727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6B233D3-86F1-3976-9CD3-4B11B08272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5914" y="5329237"/>
            <a:ext cx="4171950" cy="485775"/>
          </a:xfrm>
          <a:prstGeom prst="rect">
            <a:avLst/>
          </a:prstGeom>
        </p:spPr>
      </p:pic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72B0233E-9072-4505-1467-596A67CF041A}"/>
              </a:ext>
            </a:extLst>
          </p:cNvPr>
          <p:cNvSpPr/>
          <p:nvPr/>
        </p:nvSpPr>
        <p:spPr>
          <a:xfrm rot="10800000">
            <a:off x="7142164" y="3447619"/>
            <a:ext cx="371843" cy="1913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C8B26BC3-9CC4-EA87-93D9-C4E3A2472BAB}"/>
              </a:ext>
            </a:extLst>
          </p:cNvPr>
          <p:cNvSpPr/>
          <p:nvPr/>
        </p:nvSpPr>
        <p:spPr>
          <a:xfrm rot="10800000">
            <a:off x="5103630" y="4102208"/>
            <a:ext cx="371843" cy="1913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A8491FC2-673A-6ADE-1323-2121618A7733}"/>
              </a:ext>
            </a:extLst>
          </p:cNvPr>
          <p:cNvSpPr/>
          <p:nvPr/>
        </p:nvSpPr>
        <p:spPr>
          <a:xfrm rot="10800000">
            <a:off x="4160839" y="5568821"/>
            <a:ext cx="371843" cy="1913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82064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6C098-90EE-4472-90AD-DFFBADF1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événements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83C25-02CD-438A-8883-3484AEC9B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 chargement du formulaire</a:t>
            </a:r>
          </a:p>
          <a:p>
            <a:pPr lvl="1"/>
            <a:r>
              <a:rPr lang="fr-FR" dirty="0"/>
              <a:t>Lorsque la fenêtre s’ouvre</a:t>
            </a:r>
          </a:p>
          <a:p>
            <a:r>
              <a:rPr lang="fr-FR" dirty="0"/>
              <a:t>Méthode « </a:t>
            </a:r>
            <a:r>
              <a:rPr lang="fr-FR" dirty="0" err="1"/>
              <a:t>initialize</a:t>
            </a:r>
            <a:r>
              <a:rPr lang="fr-FR" dirty="0"/>
              <a:t>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17CBD1-87D6-9EB7-AECC-BF631099C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099" y="3600450"/>
            <a:ext cx="4852023" cy="23812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F502E9B-42A7-42C9-26F8-136EB73B2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" y="3600450"/>
            <a:ext cx="4290888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2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441C78-8CB9-84B4-DB5F-123E88DB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0483B4-DE06-2F41-6332-AC3C5BA71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La qualité d’une interface graphique repose sur de nombreux éléments mais la disposition des composants figure certainement parmi les plus importants</a:t>
            </a:r>
          </a:p>
          <a:p>
            <a:r>
              <a:rPr lang="fr-FR" dirty="0"/>
              <a:t>Quand on parle de la disposition (</a:t>
            </a:r>
            <a:r>
              <a:rPr lang="fr-FR" dirty="0" err="1"/>
              <a:t>layout</a:t>
            </a:r>
            <a:r>
              <a:rPr lang="fr-FR" dirty="0"/>
              <a:t>) d’une interface, on s’intéresse plus particulièrement :</a:t>
            </a:r>
          </a:p>
          <a:p>
            <a:pPr lvl="1"/>
            <a:r>
              <a:rPr lang="fr-FR" dirty="0"/>
              <a:t>A la taille des composants</a:t>
            </a:r>
          </a:p>
          <a:p>
            <a:pPr lvl="1"/>
            <a:r>
              <a:rPr lang="fr-FR" dirty="0"/>
              <a:t>A la position des composants</a:t>
            </a:r>
          </a:p>
          <a:p>
            <a:pPr lvl="2"/>
            <a:r>
              <a:rPr lang="fr-FR" dirty="0"/>
              <a:t>Position dans la fenêtre</a:t>
            </a:r>
          </a:p>
          <a:p>
            <a:pPr lvl="2"/>
            <a:r>
              <a:rPr lang="fr-FR" dirty="0"/>
              <a:t>Position relative des éléments les uns par rapport aux autres</a:t>
            </a:r>
          </a:p>
          <a:p>
            <a:pPr lvl="1"/>
            <a:r>
              <a:rPr lang="fr-FR" dirty="0"/>
              <a:t>Aux alignements et espacements</a:t>
            </a:r>
          </a:p>
          <a:p>
            <a:pPr lvl="1"/>
            <a:r>
              <a:rPr lang="fr-FR" dirty="0"/>
              <a:t>Aux bordures et aux marges</a:t>
            </a:r>
          </a:p>
          <a:p>
            <a:pPr lvl="1"/>
            <a:r>
              <a:rPr lang="fr-FR" dirty="0"/>
              <a:t>Au comportement dynamique de l’interface lorsque l’on redimensionne la fenêtre</a:t>
            </a:r>
          </a:p>
        </p:txBody>
      </p:sp>
    </p:spTree>
    <p:extLst>
      <p:ext uri="{BB962C8B-B14F-4D97-AF65-F5344CB8AC3E}">
        <p14:creationId xmlns:p14="http://schemas.microsoft.com/office/powerpoint/2010/main" val="322826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8CC42-8258-B7B2-823D-7B1B812C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528D520-43F7-9FE5-AE6F-B0A548D3B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173123"/>
              </p:ext>
            </p:extLst>
          </p:nvPr>
        </p:nvGraphicFramePr>
        <p:xfrm>
          <a:off x="1065213" y="1752600"/>
          <a:ext cx="10058400" cy="3997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74146">
                  <a:extLst>
                    <a:ext uri="{9D8B030D-6E8A-4147-A177-3AD203B41FA5}">
                      <a16:colId xmlns:a16="http://schemas.microsoft.com/office/drawing/2014/main" val="2357199854"/>
                    </a:ext>
                  </a:extLst>
                </a:gridCol>
                <a:gridCol w="7584254">
                  <a:extLst>
                    <a:ext uri="{9D8B030D-6E8A-4147-A177-3AD203B41FA5}">
                      <a16:colId xmlns:a16="http://schemas.microsoft.com/office/drawing/2014/main" val="4233706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Conteneurs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98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/>
                        <a:t>HBox</a:t>
                      </a:r>
                      <a:r>
                        <a:rPr lang="fr-FR" sz="1600" dirty="0"/>
                        <a:t>, </a:t>
                      </a:r>
                      <a:r>
                        <a:rPr lang="fr-FR" sz="1600" dirty="0" err="1"/>
                        <a:t>VBox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Place les composants horizontalement (sur une ligne) ou verticalement (sur une colonne)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269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/>
                        <a:t>FlowPane</a:t>
                      </a:r>
                      <a:r>
                        <a:rPr lang="fr-FR" sz="1600" dirty="0"/>
                        <a:t> (horizontal)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Place les composants horizontalement sur une ligne et passe à la ligne suivante s’il n’y a plus assez de place dans le conteneur (orientation)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79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/>
                        <a:t>FlowPane</a:t>
                      </a:r>
                      <a:r>
                        <a:rPr lang="fr-FR" sz="1600" dirty="0"/>
                        <a:t> (vertical)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Place les composants verticalement sur une colonne et passe à la colonne suivante s’il n’y a plus assez de place dans le conteneur (orientation)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508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/>
                        <a:t>TilePane</a:t>
                      </a:r>
                      <a:r>
                        <a:rPr lang="fr-FR" sz="1600" dirty="0"/>
                        <a:t> (horizontal)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Place les composants dans une grille dont les cellules ont toutes la même taille. Les composants sont ajoutés horizontalement, ligne par ligne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636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/>
                        <a:t>TilePane</a:t>
                      </a:r>
                      <a:r>
                        <a:rPr lang="fr-FR" sz="1600" dirty="0"/>
                        <a:t>(Vertical)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Place les composants dans une grille dont les cellules ont toutes la même taille. Les composants sont ajoutés verticalement, colonne par colonne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7605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95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8CC42-8258-B7B2-823D-7B1B812C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528D520-43F7-9FE5-AE6F-B0A548D3B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926884"/>
              </p:ext>
            </p:extLst>
          </p:nvPr>
        </p:nvGraphicFramePr>
        <p:xfrm>
          <a:off x="1065213" y="1752600"/>
          <a:ext cx="10058400" cy="3662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74146">
                  <a:extLst>
                    <a:ext uri="{9D8B030D-6E8A-4147-A177-3AD203B41FA5}">
                      <a16:colId xmlns:a16="http://schemas.microsoft.com/office/drawing/2014/main" val="2357199854"/>
                    </a:ext>
                  </a:extLst>
                </a:gridCol>
                <a:gridCol w="7584254">
                  <a:extLst>
                    <a:ext uri="{9D8B030D-6E8A-4147-A177-3AD203B41FA5}">
                      <a16:colId xmlns:a16="http://schemas.microsoft.com/office/drawing/2014/main" val="4233706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Conteneurs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98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/>
                        <a:t>BorderPane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Dispose de 5 emplacements pour placer les composants : Top, Bottom, </a:t>
                      </a:r>
                      <a:r>
                        <a:rPr lang="fr-FR" sz="1600" dirty="0" err="1"/>
                        <a:t>Left</a:t>
                      </a:r>
                      <a:r>
                        <a:rPr lang="fr-FR" sz="1600" dirty="0"/>
                        <a:t>, Right, Center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269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/>
                        <a:t>AnchorPane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Place les composants en respectant une contrainte de distance par rapport à un ou plusieurs bords du conteneur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79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/>
                        <a:t>StackPane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Place les composants les uns au-dessus des autres (empilement).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Le dernier ajouté est placé au-dessus des autres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508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/>
                        <a:t>GridPane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Place les composants dans une grille potentiellement irrégulière (par défaut, la taille des lignes et des colonnes est déterminée par le plus grand composant qui y est placé).</a:t>
                      </a:r>
                    </a:p>
                    <a:p>
                      <a:r>
                        <a:rPr lang="fr-FR" sz="1600" dirty="0"/>
                        <a:t>La zone d’un composant n’est pas limitée à une seule cellule, elle peut s’étendre sur plusieurs colonnes ou plusieurs lignes (</a:t>
                      </a:r>
                      <a:r>
                        <a:rPr lang="fr-FR" sz="1600" dirty="0" err="1"/>
                        <a:t>spanning</a:t>
                      </a:r>
                      <a:r>
                        <a:rPr lang="fr-FR" sz="1600" dirty="0"/>
                        <a:t>).</a:t>
                      </a:r>
                    </a:p>
                    <a:p>
                      <a:r>
                        <a:rPr lang="fr-FR" sz="1600" dirty="0"/>
                        <a:t>Un composant peut s’agrandir pour occuper toute sa zone.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636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16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441C78-8CB9-84B4-DB5F-123E88DB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contrôles conteneurs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0483B4-DE06-2F41-6332-AC3C5BA71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HBox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VBox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7A7D60-D468-CD3E-4D5F-0A804EB99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988" y="2314575"/>
            <a:ext cx="3752850" cy="12573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80216E8-1270-6E21-CAE6-9CA70F43A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092" y="3940967"/>
            <a:ext cx="2489816" cy="236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441C78-8CB9-84B4-DB5F-123E88DB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contrôles conteneurs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0483B4-DE06-2F41-6332-AC3C5BA71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FlowPane</a:t>
            </a:r>
            <a:r>
              <a:rPr lang="fr-FR" dirty="0"/>
              <a:t> : Orientation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Horizontal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FlowPane</a:t>
            </a:r>
            <a:r>
              <a:rPr lang="fr-FR" dirty="0"/>
              <a:t> : Orientation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Vertical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18510E7-4482-0BCE-56D3-CBAA2AAC9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088" y="2452195"/>
            <a:ext cx="1866900" cy="133995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51C6F9A-5E69-25CF-B6A3-213D87B74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112" y="2893571"/>
            <a:ext cx="3619500" cy="4572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E08C940-57E6-7E80-4266-A5860E46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687" y="5276850"/>
            <a:ext cx="3590925" cy="4953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9FB815C-6A9F-9296-AEA1-A271AF327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4088" y="4854524"/>
            <a:ext cx="1866900" cy="133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441C78-8CB9-84B4-DB5F-123E88DB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contrôles conteneurs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0483B4-DE06-2F41-6332-AC3C5BA71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BorderPane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AnchorPane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552396-5711-3B08-0252-3D8F9DCF3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243" y="4681537"/>
            <a:ext cx="3334339" cy="152876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87255E7-62DF-077C-98E8-3D61589B6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607" y="2047875"/>
            <a:ext cx="192878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Illustration Nature 16: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660_TF03431377_TF03431377.potx" id="{F05F1E57-AC66-42B0-9DE6-2615D392D1F4}" vid="{13E0EB68-91B4-47CB-AAA7-D055D1B77095}"/>
    </a:ext>
  </a:extLst>
</a:theme>
</file>

<file path=ppt/theme/theme2.xml><?xml version="1.0" encoding="utf-8"?>
<a:theme xmlns:a="http://schemas.openxmlformats.org/drawingml/2006/main" name="Thème Offic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Nature, modèle paysage illustré (grand écran)</Template>
  <TotalTime>0</TotalTime>
  <Words>803</Words>
  <Application>Microsoft Macintosh PowerPoint</Application>
  <PresentationFormat>Grand écran</PresentationFormat>
  <Paragraphs>146</Paragraphs>
  <Slides>39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2" baseType="lpstr">
      <vt:lpstr>Arial</vt:lpstr>
      <vt:lpstr>Segoe Print</vt:lpstr>
      <vt:lpstr>Illustration Nature 16:9</vt:lpstr>
      <vt:lpstr>Les composants graphiques</vt:lpstr>
      <vt:lpstr>Agenda</vt:lpstr>
      <vt:lpstr>Les contrôles conteneurs</vt:lpstr>
      <vt:lpstr>Présentation</vt:lpstr>
      <vt:lpstr>Résumé</vt:lpstr>
      <vt:lpstr>Résumé</vt:lpstr>
      <vt:lpstr>Les contrôles conteneurs</vt:lpstr>
      <vt:lpstr>Les contrôles conteneurs</vt:lpstr>
      <vt:lpstr>Les contrôles conteneurs</vt:lpstr>
      <vt:lpstr>Les contrôles conteneurs</vt:lpstr>
      <vt:lpstr>Les composants de base</vt:lpstr>
      <vt:lpstr>ComboBox</vt:lpstr>
      <vt:lpstr>ComboBox : quelques méthodes</vt:lpstr>
      <vt:lpstr>ListView</vt:lpstr>
      <vt:lpstr>ListView : quelques méthodes</vt:lpstr>
      <vt:lpstr>CheckBox</vt:lpstr>
      <vt:lpstr>RadioButton + ToggleGroup</vt:lpstr>
      <vt:lpstr>RadioButton + ToggleGroup</vt:lpstr>
      <vt:lpstr>RadioButton + ToggleGroup</vt:lpstr>
      <vt:lpstr>RadioButton : quelques méthodes</vt:lpstr>
      <vt:lpstr>TextField</vt:lpstr>
      <vt:lpstr>TextField : quelques méthodes</vt:lpstr>
      <vt:lpstr>Slider</vt:lpstr>
      <vt:lpstr>Slider</vt:lpstr>
      <vt:lpstr>Slider : quelques méthodes</vt:lpstr>
      <vt:lpstr>DatePicker</vt:lpstr>
      <vt:lpstr>ImageView</vt:lpstr>
      <vt:lpstr>ImageView</vt:lpstr>
      <vt:lpstr>ImageView</vt:lpstr>
      <vt:lpstr>TableView</vt:lpstr>
      <vt:lpstr>TableView</vt:lpstr>
      <vt:lpstr>TableView</vt:lpstr>
      <vt:lpstr>TableView</vt:lpstr>
      <vt:lpstr>TableView</vt:lpstr>
      <vt:lpstr>TableView : quelques méthodes</vt:lpstr>
      <vt:lpstr>Les événements</vt:lpstr>
      <vt:lpstr>Les événements</vt:lpstr>
      <vt:lpstr>Les événements</vt:lpstr>
      <vt:lpstr>Les événements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composants graphiques</dc:title>
  <dc:creator>Jacques Buffeteau</dc:creator>
  <cp:lastModifiedBy>shirel boccara</cp:lastModifiedBy>
  <cp:revision>165</cp:revision>
  <dcterms:created xsi:type="dcterms:W3CDTF">2019-08-23T13:36:12Z</dcterms:created>
  <dcterms:modified xsi:type="dcterms:W3CDTF">2023-09-19T11:45:32Z</dcterms:modified>
</cp:coreProperties>
</file>