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2746" autoAdjust="0"/>
  </p:normalViewPr>
  <p:slideViewPr>
    <p:cSldViewPr snapToGrid="0">
      <p:cViewPr>
        <p:scale>
          <a:sx n="50" d="100"/>
          <a:sy n="50" d="100"/>
        </p:scale>
        <p:origin x="16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3DDD-FD17-461F-BF04-A01E322D28E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D31AC-2F2A-4F12-A426-0A328F61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 are also not sensitive to outliers since the splitting happens based on proportion of samples within the split ranges and not on absolute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D31AC-2F2A-4F12-A426-0A328F613A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718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067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1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3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C18B89-95CA-421E-BC83-07067ABC01E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533B5C-B307-469C-A83A-78F7FD1041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4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F3B-6F72-4DBF-9D40-41CA7ED48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Boston housing price prediction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C1727-0FCA-44B7-AD44-65D3585F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671" y="4300835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S.Boshika</a:t>
            </a:r>
          </a:p>
          <a:p>
            <a:r>
              <a:rPr lang="en-IN" dirty="0"/>
              <a:t>960521104017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F9087-ED03-4BFD-8873-46FF1970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BF79-00D8-4F8A-B08A-595F9885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r>
              <a:rPr lang="en-US" sz="1800"/>
              <a:t>Introduction</a:t>
            </a:r>
          </a:p>
          <a:p>
            <a:r>
              <a:rPr lang="en-US" sz="1800"/>
              <a:t>Data Cleaning</a:t>
            </a:r>
          </a:p>
          <a:p>
            <a:r>
              <a:rPr lang="en-US" sz="1800"/>
              <a:t>Decision Tree (baseline model)</a:t>
            </a:r>
          </a:p>
          <a:p>
            <a:r>
              <a:rPr lang="en-US" sz="1800"/>
              <a:t>Bagging</a:t>
            </a:r>
          </a:p>
          <a:p>
            <a:r>
              <a:rPr lang="en-US" sz="1800"/>
              <a:t>Random Forest</a:t>
            </a:r>
          </a:p>
          <a:p>
            <a:r>
              <a:rPr lang="en-US" sz="1800"/>
              <a:t>Boosting</a:t>
            </a:r>
          </a:p>
          <a:p>
            <a:r>
              <a:rPr lang="en-US" sz="1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52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0199-5EDE-4BB7-9773-21BB716C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81E1-C6F0-4018-8A58-805CB243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Goal: predict sale price of houses in Ames, Iowa. </a:t>
            </a:r>
          </a:p>
          <a:p>
            <a:r>
              <a:rPr lang="en-US" dirty="0"/>
              <a:t>The dataset has 79 predictor variables, 1 dependent variable </a:t>
            </a:r>
            <a:r>
              <a:rPr lang="en-US" dirty="0" err="1"/>
              <a:t>SalePrice</a:t>
            </a:r>
            <a:r>
              <a:rPr lang="en-US" dirty="0"/>
              <a:t>, and an ID variable. </a:t>
            </a:r>
          </a:p>
          <a:p>
            <a:r>
              <a:rPr lang="en-US" dirty="0"/>
              <a:t>The train and test data set each consist of 1460 rows and 81 columns. </a:t>
            </a:r>
          </a:p>
          <a:p>
            <a:r>
              <a:rPr lang="en-US" dirty="0"/>
              <a:t>Evaluation metric: </a:t>
            </a:r>
            <a:r>
              <a:rPr lang="en-US" b="1" dirty="0"/>
              <a:t>Root Mean Squared Error (RMSE) </a:t>
            </a:r>
            <a:r>
              <a:rPr lang="en-US" dirty="0"/>
              <a:t>between </a:t>
            </a:r>
            <a:r>
              <a:rPr lang="en-US" dirty="0" err="1"/>
              <a:t>logpredictedvalue</a:t>
            </a:r>
            <a:r>
              <a:rPr lang="en-US" dirty="0"/>
              <a:t> and </a:t>
            </a:r>
            <a:r>
              <a:rPr lang="en-US" dirty="0" err="1"/>
              <a:t>logactualvalue</a:t>
            </a:r>
            <a:r>
              <a:rPr lang="en-US" dirty="0"/>
              <a:t>. </a:t>
            </a:r>
          </a:p>
          <a:p>
            <a:r>
              <a:rPr lang="en-US" dirty="0"/>
              <a:t>Split train dataset further into 50% train and 50% test. </a:t>
            </a:r>
          </a:p>
        </p:txBody>
      </p:sp>
    </p:spTree>
    <p:extLst>
      <p:ext uri="{BB962C8B-B14F-4D97-AF65-F5344CB8AC3E}">
        <p14:creationId xmlns:p14="http://schemas.microsoft.com/office/powerpoint/2010/main" val="13528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6726-A58F-447F-9906-B60CE356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20" y="565701"/>
            <a:ext cx="9601200" cy="1485900"/>
          </a:xfrm>
        </p:spPr>
        <p:txBody>
          <a:bodyPr/>
          <a:lstStyle/>
          <a:p>
            <a:r>
              <a:rPr lang="en-US" b="1" dirty="0"/>
              <a:t>Data Cleaning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774C0-8744-4D5B-8825-F7BC922B0D8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49854"/>
          <a:stretch/>
        </p:blipFill>
        <p:spPr>
          <a:xfrm>
            <a:off x="1219200" y="1693793"/>
            <a:ext cx="9228406" cy="2454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FBC4A3-89D2-4439-B310-5EDF0B55CDB5}"/>
              </a:ext>
            </a:extLst>
          </p:cNvPr>
          <p:cNvSpPr txBox="1">
            <a:spLocks/>
          </p:cNvSpPr>
          <p:nvPr/>
        </p:nvSpPr>
        <p:spPr>
          <a:xfrm>
            <a:off x="1123120" y="4533850"/>
            <a:ext cx="10790583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Converting NA to None for some categorical variables, e.g. NA in Alley meant “No Alley Access”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NA to most occurring value for some categorical variables, e.g. </a:t>
            </a:r>
            <a:r>
              <a:rPr lang="en-US" dirty="0" err="1"/>
              <a:t>KitchenQual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NA to average value for certain numeric variables, e.g. Garage Area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NA to other values for other variables, e.g. NA in </a:t>
            </a:r>
            <a:r>
              <a:rPr lang="en-US" dirty="0" err="1"/>
              <a:t>GarageYrBuilt</a:t>
            </a:r>
            <a:r>
              <a:rPr lang="en-US" dirty="0"/>
              <a:t> = </a:t>
            </a:r>
            <a:r>
              <a:rPr lang="en-US" dirty="0" err="1"/>
              <a:t>YrHouseBuilt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B8A5-645C-4BC4-ADEA-5C3CDF0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8925"/>
            <a:ext cx="9601200" cy="1485900"/>
          </a:xfrm>
        </p:spPr>
        <p:txBody>
          <a:bodyPr/>
          <a:lstStyle/>
          <a:p>
            <a:r>
              <a:rPr lang="en-US" dirty="0"/>
              <a:t>Regression Decision Tree (baseline)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E634-4AE7-429E-A90E-E958CAF8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7056"/>
            <a:ext cx="9601200" cy="42638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Advantages of decision trees: data preparation, missing values, scale differences, outlier insensitivity, feature selection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B634A-6F30-4276-B096-FC73E39900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5808883"/>
            <a:ext cx="9601200" cy="887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92883-325B-4E10-A233-2933A9EA9A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2311013"/>
            <a:ext cx="5731510" cy="3249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2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D4E5-4C59-4CD6-BD34-06BD3F4C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488D-4FDB-4139-9CBA-12815BFC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4626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Advantages: stable models, reduce variance of estimates, prevents overfitting</a:t>
            </a:r>
          </a:p>
          <a:p>
            <a:pPr algn="just"/>
            <a:r>
              <a:rPr lang="en-US" dirty="0"/>
              <a:t>Important variables: </a:t>
            </a:r>
            <a:r>
              <a:rPr lang="en-US" dirty="0" err="1"/>
              <a:t>MSSubClass</a:t>
            </a:r>
            <a:r>
              <a:rPr lang="en-US" dirty="0"/>
              <a:t> and </a:t>
            </a:r>
            <a:r>
              <a:rPr lang="en-US" dirty="0" err="1"/>
              <a:t>MSZoning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4D29F-4C52-491C-93B1-F1536C22A0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5338464"/>
            <a:ext cx="8077200" cy="1119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B40CB-DD11-4D39-B7B8-BDD2D41D07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2808860"/>
            <a:ext cx="8077200" cy="2249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53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9EDB-C7C9-4184-B137-E3E9F87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69579"/>
            <a:ext cx="9601200" cy="14859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188F-DAE5-45BD-B15B-BEA31F27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0096"/>
            <a:ext cx="9601200" cy="4351129"/>
          </a:xfrm>
        </p:spPr>
        <p:txBody>
          <a:bodyPr/>
          <a:lstStyle/>
          <a:p>
            <a:pPr algn="just"/>
            <a:r>
              <a:rPr lang="en-US" dirty="0"/>
              <a:t>Advantages: data preparation, missing values, feature selection, decrease the overfitting risk</a:t>
            </a:r>
          </a:p>
          <a:p>
            <a:pPr algn="just"/>
            <a:r>
              <a:rPr lang="en-US" dirty="0"/>
              <a:t>Important variables: </a:t>
            </a:r>
            <a:r>
              <a:rPr lang="en-US" dirty="0" err="1"/>
              <a:t>MSSubClass</a:t>
            </a:r>
            <a:r>
              <a:rPr lang="en-US" dirty="0"/>
              <a:t> and </a:t>
            </a:r>
            <a:r>
              <a:rPr lang="en-US" dirty="0" err="1"/>
              <a:t>MSZoning</a:t>
            </a:r>
            <a:endParaRPr lang="tr-T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CB5D4-126A-494F-87D4-DC8554C80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599" y="5366440"/>
            <a:ext cx="8375375" cy="1249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6B467-36FA-40CD-8F2D-3F9BCD0BDD04}"/>
              </a:ext>
            </a:extLst>
          </p:cNvPr>
          <p:cNvPicPr/>
          <p:nvPr/>
        </p:nvPicPr>
        <p:blipFill rotWithShape="1">
          <a:blip r:embed="rId3"/>
          <a:srcRect t="49144"/>
          <a:stretch/>
        </p:blipFill>
        <p:spPr>
          <a:xfrm>
            <a:off x="1371599" y="3110810"/>
            <a:ext cx="8375375" cy="2070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785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84A9-2C90-4BE2-8921-3C00CD0F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3929-EA17-469F-A797-1A8006D3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6400"/>
            <a:ext cx="9601200" cy="3945835"/>
          </a:xfrm>
        </p:spPr>
        <p:txBody>
          <a:bodyPr/>
          <a:lstStyle/>
          <a:p>
            <a:pPr algn="just"/>
            <a:r>
              <a:rPr lang="en-US" dirty="0"/>
              <a:t>Advantages: stable models, reduce variance of estimates.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5E93A-B938-4646-B893-41C1ED478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5582235"/>
            <a:ext cx="8176591" cy="111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58044-5BAF-4609-89B1-1C7692BF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4527"/>
            <a:ext cx="7808126" cy="30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D9FE-15CB-41EB-B457-C0235F80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11825"/>
            <a:ext cx="9601200" cy="14859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C645-5257-438A-8B7D-5D630263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6725"/>
            <a:ext cx="9601200" cy="1324128"/>
          </a:xfrm>
        </p:spPr>
        <p:txBody>
          <a:bodyPr/>
          <a:lstStyle/>
          <a:p>
            <a:r>
              <a:rPr lang="en-US" dirty="0"/>
              <a:t>This score also landed us in the top 1105</a:t>
            </a:r>
            <a:r>
              <a:rPr lang="en-US" baseline="30000" dirty="0"/>
              <a:t>th</a:t>
            </a:r>
            <a:r>
              <a:rPr lang="en-US" dirty="0"/>
              <a:t> position out of a total 2923 teams. Hence, we performed better than 62% of the teams.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6929B-47B3-4363-A301-93682B547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5124450"/>
            <a:ext cx="8134350" cy="1295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D0013-ACED-4739-AED7-17C863D7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2762250"/>
            <a:ext cx="8811111" cy="2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87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126</TotalTime>
  <Words>318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Boston housing price prediction</vt:lpstr>
      <vt:lpstr>Agenda</vt:lpstr>
      <vt:lpstr>Introduction</vt:lpstr>
      <vt:lpstr>Data Cleaning</vt:lpstr>
      <vt:lpstr>Regression Decision Tree (baseline)</vt:lpstr>
      <vt:lpstr>Bagging</vt:lpstr>
      <vt:lpstr>Random Forest</vt:lpstr>
      <vt:lpstr>Boosting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sümeyye çangal</dc:creator>
  <cp:lastModifiedBy>S. Boshika</cp:lastModifiedBy>
  <cp:revision>16</cp:revision>
  <dcterms:created xsi:type="dcterms:W3CDTF">2017-12-20T16:57:12Z</dcterms:created>
  <dcterms:modified xsi:type="dcterms:W3CDTF">2024-04-29T09:17:23Z</dcterms:modified>
</cp:coreProperties>
</file>