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0" r:id="rId3"/>
    <p:sldId id="262"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70C67-6C5B-4D8D-8599-FED4687C220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16501A5-AB55-4070-854D-4476EB63897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C865245-4F44-41E9-AFA7-0E1553732783}"/>
              </a:ext>
            </a:extLst>
          </p:cNvPr>
          <p:cNvSpPr>
            <a:spLocks noGrp="1"/>
          </p:cNvSpPr>
          <p:nvPr>
            <p:ph type="dt" sz="half" idx="10"/>
          </p:nvPr>
        </p:nvSpPr>
        <p:spPr/>
        <p:txBody>
          <a:bodyPr/>
          <a:lstStyle/>
          <a:p>
            <a:fld id="{0EC2EA1A-7B0F-4FE1-944B-63E2D4A38BCC}" type="datetimeFigureOut">
              <a:rPr lang="en-US" smtClean="0"/>
              <a:t>6/26/2021</a:t>
            </a:fld>
            <a:endParaRPr lang="en-US"/>
          </a:p>
        </p:txBody>
      </p:sp>
      <p:sp>
        <p:nvSpPr>
          <p:cNvPr id="5" name="Footer Placeholder 4">
            <a:extLst>
              <a:ext uri="{FF2B5EF4-FFF2-40B4-BE49-F238E27FC236}">
                <a16:creationId xmlns:a16="http://schemas.microsoft.com/office/drawing/2014/main" id="{0F3A026C-0044-48F9-BDAE-581736930B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339C0F-61CE-4819-A2C9-40C36C2D4E5A}"/>
              </a:ext>
            </a:extLst>
          </p:cNvPr>
          <p:cNvSpPr>
            <a:spLocks noGrp="1"/>
          </p:cNvSpPr>
          <p:nvPr>
            <p:ph type="sldNum" sz="quarter" idx="12"/>
          </p:nvPr>
        </p:nvSpPr>
        <p:spPr/>
        <p:txBody>
          <a:bodyPr/>
          <a:lstStyle/>
          <a:p>
            <a:fld id="{50A1AA9D-5660-484B-810B-62C073FA56FC}" type="slidenum">
              <a:rPr lang="en-US" smtClean="0"/>
              <a:t>‹#›</a:t>
            </a:fld>
            <a:endParaRPr lang="en-US"/>
          </a:p>
        </p:txBody>
      </p:sp>
    </p:spTree>
    <p:extLst>
      <p:ext uri="{BB962C8B-B14F-4D97-AF65-F5344CB8AC3E}">
        <p14:creationId xmlns:p14="http://schemas.microsoft.com/office/powerpoint/2010/main" val="35339422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5B9AF-B2D2-4A16-8CC8-0D19A0770A4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3E0D52C-743C-4258-8931-A2A56E5987E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D321E1-8812-4866-8EFC-2122F086F2FE}"/>
              </a:ext>
            </a:extLst>
          </p:cNvPr>
          <p:cNvSpPr>
            <a:spLocks noGrp="1"/>
          </p:cNvSpPr>
          <p:nvPr>
            <p:ph type="dt" sz="half" idx="10"/>
          </p:nvPr>
        </p:nvSpPr>
        <p:spPr/>
        <p:txBody>
          <a:bodyPr/>
          <a:lstStyle/>
          <a:p>
            <a:fld id="{0EC2EA1A-7B0F-4FE1-944B-63E2D4A38BCC}" type="datetimeFigureOut">
              <a:rPr lang="en-US" smtClean="0"/>
              <a:t>6/26/2021</a:t>
            </a:fld>
            <a:endParaRPr lang="en-US"/>
          </a:p>
        </p:txBody>
      </p:sp>
      <p:sp>
        <p:nvSpPr>
          <p:cNvPr id="5" name="Footer Placeholder 4">
            <a:extLst>
              <a:ext uri="{FF2B5EF4-FFF2-40B4-BE49-F238E27FC236}">
                <a16:creationId xmlns:a16="http://schemas.microsoft.com/office/drawing/2014/main" id="{474532BA-868A-4A79-9A5A-8149D2A086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688E9F-EFA5-4D05-9570-9F408FFFF579}"/>
              </a:ext>
            </a:extLst>
          </p:cNvPr>
          <p:cNvSpPr>
            <a:spLocks noGrp="1"/>
          </p:cNvSpPr>
          <p:nvPr>
            <p:ph type="sldNum" sz="quarter" idx="12"/>
          </p:nvPr>
        </p:nvSpPr>
        <p:spPr/>
        <p:txBody>
          <a:bodyPr/>
          <a:lstStyle/>
          <a:p>
            <a:fld id="{50A1AA9D-5660-484B-810B-62C073FA56FC}" type="slidenum">
              <a:rPr lang="en-US" smtClean="0"/>
              <a:t>‹#›</a:t>
            </a:fld>
            <a:endParaRPr lang="en-US"/>
          </a:p>
        </p:txBody>
      </p:sp>
    </p:spTree>
    <p:extLst>
      <p:ext uri="{BB962C8B-B14F-4D97-AF65-F5344CB8AC3E}">
        <p14:creationId xmlns:p14="http://schemas.microsoft.com/office/powerpoint/2010/main" val="42277051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F086EE-4A61-49CE-8052-6BF349633FB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AEA7E77-8C3A-460A-B7A8-A9EFAEAA224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528574-3E67-4157-BFB1-B92DCB6CF3AC}"/>
              </a:ext>
            </a:extLst>
          </p:cNvPr>
          <p:cNvSpPr>
            <a:spLocks noGrp="1"/>
          </p:cNvSpPr>
          <p:nvPr>
            <p:ph type="dt" sz="half" idx="10"/>
          </p:nvPr>
        </p:nvSpPr>
        <p:spPr/>
        <p:txBody>
          <a:bodyPr/>
          <a:lstStyle/>
          <a:p>
            <a:fld id="{0EC2EA1A-7B0F-4FE1-944B-63E2D4A38BCC}" type="datetimeFigureOut">
              <a:rPr lang="en-US" smtClean="0"/>
              <a:t>6/26/2021</a:t>
            </a:fld>
            <a:endParaRPr lang="en-US"/>
          </a:p>
        </p:txBody>
      </p:sp>
      <p:sp>
        <p:nvSpPr>
          <p:cNvPr id="5" name="Footer Placeholder 4">
            <a:extLst>
              <a:ext uri="{FF2B5EF4-FFF2-40B4-BE49-F238E27FC236}">
                <a16:creationId xmlns:a16="http://schemas.microsoft.com/office/drawing/2014/main" id="{82952F9A-ED1A-4655-A178-E5BCC40987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B0EDBF-EF0C-4CD9-BAC8-E0A2BBDE3910}"/>
              </a:ext>
            </a:extLst>
          </p:cNvPr>
          <p:cNvSpPr>
            <a:spLocks noGrp="1"/>
          </p:cNvSpPr>
          <p:nvPr>
            <p:ph type="sldNum" sz="quarter" idx="12"/>
          </p:nvPr>
        </p:nvSpPr>
        <p:spPr/>
        <p:txBody>
          <a:bodyPr/>
          <a:lstStyle/>
          <a:p>
            <a:fld id="{50A1AA9D-5660-484B-810B-62C073FA56FC}" type="slidenum">
              <a:rPr lang="en-US" smtClean="0"/>
              <a:t>‹#›</a:t>
            </a:fld>
            <a:endParaRPr lang="en-US"/>
          </a:p>
        </p:txBody>
      </p:sp>
    </p:spTree>
    <p:extLst>
      <p:ext uri="{BB962C8B-B14F-4D97-AF65-F5344CB8AC3E}">
        <p14:creationId xmlns:p14="http://schemas.microsoft.com/office/powerpoint/2010/main" val="3435207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6288A-DDBD-4F2F-B494-CD851BF0972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A0ABFDB-2942-4449-9E69-15965515AFF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4F8F52-41D9-4C84-9DF4-5B93C9CBBFAA}"/>
              </a:ext>
            </a:extLst>
          </p:cNvPr>
          <p:cNvSpPr>
            <a:spLocks noGrp="1"/>
          </p:cNvSpPr>
          <p:nvPr>
            <p:ph type="dt" sz="half" idx="10"/>
          </p:nvPr>
        </p:nvSpPr>
        <p:spPr/>
        <p:txBody>
          <a:bodyPr/>
          <a:lstStyle/>
          <a:p>
            <a:fld id="{0EC2EA1A-7B0F-4FE1-944B-63E2D4A38BCC}" type="datetimeFigureOut">
              <a:rPr lang="en-US" smtClean="0"/>
              <a:t>6/26/2021</a:t>
            </a:fld>
            <a:endParaRPr lang="en-US"/>
          </a:p>
        </p:txBody>
      </p:sp>
      <p:sp>
        <p:nvSpPr>
          <p:cNvPr id="5" name="Footer Placeholder 4">
            <a:extLst>
              <a:ext uri="{FF2B5EF4-FFF2-40B4-BE49-F238E27FC236}">
                <a16:creationId xmlns:a16="http://schemas.microsoft.com/office/drawing/2014/main" id="{CE3062E8-D539-4CAB-A9F4-839A92E62A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E036DF-7889-4F05-81E9-E6BA4700D552}"/>
              </a:ext>
            </a:extLst>
          </p:cNvPr>
          <p:cNvSpPr>
            <a:spLocks noGrp="1"/>
          </p:cNvSpPr>
          <p:nvPr>
            <p:ph type="sldNum" sz="quarter" idx="12"/>
          </p:nvPr>
        </p:nvSpPr>
        <p:spPr/>
        <p:txBody>
          <a:bodyPr/>
          <a:lstStyle/>
          <a:p>
            <a:fld id="{50A1AA9D-5660-484B-810B-62C073FA56FC}" type="slidenum">
              <a:rPr lang="en-US" smtClean="0"/>
              <a:t>‹#›</a:t>
            </a:fld>
            <a:endParaRPr lang="en-US"/>
          </a:p>
        </p:txBody>
      </p:sp>
    </p:spTree>
    <p:extLst>
      <p:ext uri="{BB962C8B-B14F-4D97-AF65-F5344CB8AC3E}">
        <p14:creationId xmlns:p14="http://schemas.microsoft.com/office/powerpoint/2010/main" val="7617583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F101B-DC42-44A9-A66B-4FC5C8B3BE8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D37DB51-D6DB-4EDD-A53F-384CBBF03DE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C4ABC99-E048-4405-842F-3C61FE7E86BD}"/>
              </a:ext>
            </a:extLst>
          </p:cNvPr>
          <p:cNvSpPr>
            <a:spLocks noGrp="1"/>
          </p:cNvSpPr>
          <p:nvPr>
            <p:ph type="dt" sz="half" idx="10"/>
          </p:nvPr>
        </p:nvSpPr>
        <p:spPr/>
        <p:txBody>
          <a:bodyPr/>
          <a:lstStyle/>
          <a:p>
            <a:fld id="{0EC2EA1A-7B0F-4FE1-944B-63E2D4A38BCC}" type="datetimeFigureOut">
              <a:rPr lang="en-US" smtClean="0"/>
              <a:t>6/26/2021</a:t>
            </a:fld>
            <a:endParaRPr lang="en-US"/>
          </a:p>
        </p:txBody>
      </p:sp>
      <p:sp>
        <p:nvSpPr>
          <p:cNvPr id="5" name="Footer Placeholder 4">
            <a:extLst>
              <a:ext uri="{FF2B5EF4-FFF2-40B4-BE49-F238E27FC236}">
                <a16:creationId xmlns:a16="http://schemas.microsoft.com/office/drawing/2014/main" id="{CDDFEB14-27BD-4333-99B1-4C2669BEF4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F0963A-D725-40A7-B619-3AE229572256}"/>
              </a:ext>
            </a:extLst>
          </p:cNvPr>
          <p:cNvSpPr>
            <a:spLocks noGrp="1"/>
          </p:cNvSpPr>
          <p:nvPr>
            <p:ph type="sldNum" sz="quarter" idx="12"/>
          </p:nvPr>
        </p:nvSpPr>
        <p:spPr/>
        <p:txBody>
          <a:bodyPr/>
          <a:lstStyle/>
          <a:p>
            <a:fld id="{50A1AA9D-5660-484B-810B-62C073FA56FC}" type="slidenum">
              <a:rPr lang="en-US" smtClean="0"/>
              <a:t>‹#›</a:t>
            </a:fld>
            <a:endParaRPr lang="en-US"/>
          </a:p>
        </p:txBody>
      </p:sp>
    </p:spTree>
    <p:extLst>
      <p:ext uri="{BB962C8B-B14F-4D97-AF65-F5344CB8AC3E}">
        <p14:creationId xmlns:p14="http://schemas.microsoft.com/office/powerpoint/2010/main" val="4573982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ABF8E-94E2-40FD-A632-6B3BF9D344D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39C077C-02F9-4270-ABA6-3FB558A2B67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4273ADE-BA80-4638-9F04-3EAF124E2FB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16B5343-83F9-48DD-95FE-BFF0DB607A54}"/>
              </a:ext>
            </a:extLst>
          </p:cNvPr>
          <p:cNvSpPr>
            <a:spLocks noGrp="1"/>
          </p:cNvSpPr>
          <p:nvPr>
            <p:ph type="dt" sz="half" idx="10"/>
          </p:nvPr>
        </p:nvSpPr>
        <p:spPr/>
        <p:txBody>
          <a:bodyPr/>
          <a:lstStyle/>
          <a:p>
            <a:fld id="{0EC2EA1A-7B0F-4FE1-944B-63E2D4A38BCC}" type="datetimeFigureOut">
              <a:rPr lang="en-US" smtClean="0"/>
              <a:t>6/26/2021</a:t>
            </a:fld>
            <a:endParaRPr lang="en-US"/>
          </a:p>
        </p:txBody>
      </p:sp>
      <p:sp>
        <p:nvSpPr>
          <p:cNvPr id="6" name="Footer Placeholder 5">
            <a:extLst>
              <a:ext uri="{FF2B5EF4-FFF2-40B4-BE49-F238E27FC236}">
                <a16:creationId xmlns:a16="http://schemas.microsoft.com/office/drawing/2014/main" id="{64BE1438-A7AA-43CB-B8F4-E037FD5C6D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C8ED16-4B78-4D24-AB2A-B1AB512391B2}"/>
              </a:ext>
            </a:extLst>
          </p:cNvPr>
          <p:cNvSpPr>
            <a:spLocks noGrp="1"/>
          </p:cNvSpPr>
          <p:nvPr>
            <p:ph type="sldNum" sz="quarter" idx="12"/>
          </p:nvPr>
        </p:nvSpPr>
        <p:spPr/>
        <p:txBody>
          <a:bodyPr/>
          <a:lstStyle/>
          <a:p>
            <a:fld id="{50A1AA9D-5660-484B-810B-62C073FA56FC}" type="slidenum">
              <a:rPr lang="en-US" smtClean="0"/>
              <a:t>‹#›</a:t>
            </a:fld>
            <a:endParaRPr lang="en-US"/>
          </a:p>
        </p:txBody>
      </p:sp>
    </p:spTree>
    <p:extLst>
      <p:ext uri="{BB962C8B-B14F-4D97-AF65-F5344CB8AC3E}">
        <p14:creationId xmlns:p14="http://schemas.microsoft.com/office/powerpoint/2010/main" val="41161021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8C374-AC54-4536-853D-EFDA4F428C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57B007F-CD70-4D0A-B592-68BD45F55D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26A9089-D7BC-47F6-B29C-75A0C27247A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BBF8406-89B2-4098-912C-30C0322C5DF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FF2BDBF-2B09-42B9-BD0A-77460DC887E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36A7A52-363C-417E-97FD-454DB7FB7BBE}"/>
              </a:ext>
            </a:extLst>
          </p:cNvPr>
          <p:cNvSpPr>
            <a:spLocks noGrp="1"/>
          </p:cNvSpPr>
          <p:nvPr>
            <p:ph type="dt" sz="half" idx="10"/>
          </p:nvPr>
        </p:nvSpPr>
        <p:spPr/>
        <p:txBody>
          <a:bodyPr/>
          <a:lstStyle/>
          <a:p>
            <a:fld id="{0EC2EA1A-7B0F-4FE1-944B-63E2D4A38BCC}" type="datetimeFigureOut">
              <a:rPr lang="en-US" smtClean="0"/>
              <a:t>6/26/2021</a:t>
            </a:fld>
            <a:endParaRPr lang="en-US"/>
          </a:p>
        </p:txBody>
      </p:sp>
      <p:sp>
        <p:nvSpPr>
          <p:cNvPr id="8" name="Footer Placeholder 7">
            <a:extLst>
              <a:ext uri="{FF2B5EF4-FFF2-40B4-BE49-F238E27FC236}">
                <a16:creationId xmlns:a16="http://schemas.microsoft.com/office/drawing/2014/main" id="{96D1B8B8-ED16-4844-9D65-B88578379AD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D40E623-7E9B-4C0B-936F-1BAE0D1DCF09}"/>
              </a:ext>
            </a:extLst>
          </p:cNvPr>
          <p:cNvSpPr>
            <a:spLocks noGrp="1"/>
          </p:cNvSpPr>
          <p:nvPr>
            <p:ph type="sldNum" sz="quarter" idx="12"/>
          </p:nvPr>
        </p:nvSpPr>
        <p:spPr/>
        <p:txBody>
          <a:bodyPr/>
          <a:lstStyle/>
          <a:p>
            <a:fld id="{50A1AA9D-5660-484B-810B-62C073FA56FC}" type="slidenum">
              <a:rPr lang="en-US" smtClean="0"/>
              <a:t>‹#›</a:t>
            </a:fld>
            <a:endParaRPr lang="en-US"/>
          </a:p>
        </p:txBody>
      </p:sp>
    </p:spTree>
    <p:extLst>
      <p:ext uri="{BB962C8B-B14F-4D97-AF65-F5344CB8AC3E}">
        <p14:creationId xmlns:p14="http://schemas.microsoft.com/office/powerpoint/2010/main" val="10047876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D7BB3-1A13-4F2B-96D2-23A0F4F729E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81BA9C8-E7CA-42E6-A671-71FEF49B515E}"/>
              </a:ext>
            </a:extLst>
          </p:cNvPr>
          <p:cNvSpPr>
            <a:spLocks noGrp="1"/>
          </p:cNvSpPr>
          <p:nvPr>
            <p:ph type="dt" sz="half" idx="10"/>
          </p:nvPr>
        </p:nvSpPr>
        <p:spPr/>
        <p:txBody>
          <a:bodyPr/>
          <a:lstStyle/>
          <a:p>
            <a:fld id="{0EC2EA1A-7B0F-4FE1-944B-63E2D4A38BCC}" type="datetimeFigureOut">
              <a:rPr lang="en-US" smtClean="0"/>
              <a:t>6/26/2021</a:t>
            </a:fld>
            <a:endParaRPr lang="en-US"/>
          </a:p>
        </p:txBody>
      </p:sp>
      <p:sp>
        <p:nvSpPr>
          <p:cNvPr id="4" name="Footer Placeholder 3">
            <a:extLst>
              <a:ext uri="{FF2B5EF4-FFF2-40B4-BE49-F238E27FC236}">
                <a16:creationId xmlns:a16="http://schemas.microsoft.com/office/drawing/2014/main" id="{68414D42-B783-4405-AD63-9FC50A7676E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2EDF71E-ABE9-4600-8CE0-9CFA3AF2BB41}"/>
              </a:ext>
            </a:extLst>
          </p:cNvPr>
          <p:cNvSpPr>
            <a:spLocks noGrp="1"/>
          </p:cNvSpPr>
          <p:nvPr>
            <p:ph type="sldNum" sz="quarter" idx="12"/>
          </p:nvPr>
        </p:nvSpPr>
        <p:spPr/>
        <p:txBody>
          <a:bodyPr/>
          <a:lstStyle/>
          <a:p>
            <a:fld id="{50A1AA9D-5660-484B-810B-62C073FA56FC}" type="slidenum">
              <a:rPr lang="en-US" smtClean="0"/>
              <a:t>‹#›</a:t>
            </a:fld>
            <a:endParaRPr lang="en-US"/>
          </a:p>
        </p:txBody>
      </p:sp>
    </p:spTree>
    <p:extLst>
      <p:ext uri="{BB962C8B-B14F-4D97-AF65-F5344CB8AC3E}">
        <p14:creationId xmlns:p14="http://schemas.microsoft.com/office/powerpoint/2010/main" val="19418497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446F05-A4D8-4AB0-A741-A2B6616C8B07}"/>
              </a:ext>
            </a:extLst>
          </p:cNvPr>
          <p:cNvSpPr>
            <a:spLocks noGrp="1"/>
          </p:cNvSpPr>
          <p:nvPr>
            <p:ph type="dt" sz="half" idx="10"/>
          </p:nvPr>
        </p:nvSpPr>
        <p:spPr/>
        <p:txBody>
          <a:bodyPr/>
          <a:lstStyle/>
          <a:p>
            <a:fld id="{0EC2EA1A-7B0F-4FE1-944B-63E2D4A38BCC}" type="datetimeFigureOut">
              <a:rPr lang="en-US" smtClean="0"/>
              <a:t>6/26/2021</a:t>
            </a:fld>
            <a:endParaRPr lang="en-US"/>
          </a:p>
        </p:txBody>
      </p:sp>
      <p:sp>
        <p:nvSpPr>
          <p:cNvPr id="3" name="Footer Placeholder 2">
            <a:extLst>
              <a:ext uri="{FF2B5EF4-FFF2-40B4-BE49-F238E27FC236}">
                <a16:creationId xmlns:a16="http://schemas.microsoft.com/office/drawing/2014/main" id="{E4C3FD9F-497D-4FA8-8916-2152B45B20D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C96434-59FE-4F91-958A-3C53B1359519}"/>
              </a:ext>
            </a:extLst>
          </p:cNvPr>
          <p:cNvSpPr>
            <a:spLocks noGrp="1"/>
          </p:cNvSpPr>
          <p:nvPr>
            <p:ph type="sldNum" sz="quarter" idx="12"/>
          </p:nvPr>
        </p:nvSpPr>
        <p:spPr/>
        <p:txBody>
          <a:bodyPr/>
          <a:lstStyle/>
          <a:p>
            <a:fld id="{50A1AA9D-5660-484B-810B-62C073FA56FC}" type="slidenum">
              <a:rPr lang="en-US" smtClean="0"/>
              <a:t>‹#›</a:t>
            </a:fld>
            <a:endParaRPr lang="en-US"/>
          </a:p>
        </p:txBody>
      </p:sp>
    </p:spTree>
    <p:extLst>
      <p:ext uri="{BB962C8B-B14F-4D97-AF65-F5344CB8AC3E}">
        <p14:creationId xmlns:p14="http://schemas.microsoft.com/office/powerpoint/2010/main" val="17466607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0B0C9-4E38-43B7-ABE6-C6DFD10998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83E6B81-9CA9-4F01-8B01-B896530BABC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9C3BD74-B525-4118-BB0D-67041F420B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9B70A3B-6561-4D44-B7B8-ECF614BC994B}"/>
              </a:ext>
            </a:extLst>
          </p:cNvPr>
          <p:cNvSpPr>
            <a:spLocks noGrp="1"/>
          </p:cNvSpPr>
          <p:nvPr>
            <p:ph type="dt" sz="half" idx="10"/>
          </p:nvPr>
        </p:nvSpPr>
        <p:spPr/>
        <p:txBody>
          <a:bodyPr/>
          <a:lstStyle/>
          <a:p>
            <a:fld id="{0EC2EA1A-7B0F-4FE1-944B-63E2D4A38BCC}" type="datetimeFigureOut">
              <a:rPr lang="en-US" smtClean="0"/>
              <a:t>6/26/2021</a:t>
            </a:fld>
            <a:endParaRPr lang="en-US"/>
          </a:p>
        </p:txBody>
      </p:sp>
      <p:sp>
        <p:nvSpPr>
          <p:cNvPr id="6" name="Footer Placeholder 5">
            <a:extLst>
              <a:ext uri="{FF2B5EF4-FFF2-40B4-BE49-F238E27FC236}">
                <a16:creationId xmlns:a16="http://schemas.microsoft.com/office/drawing/2014/main" id="{837FD569-81C9-4055-A849-37E6DCF429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E5D126-F3D9-4B3A-A4AC-9025CDA8D6AB}"/>
              </a:ext>
            </a:extLst>
          </p:cNvPr>
          <p:cNvSpPr>
            <a:spLocks noGrp="1"/>
          </p:cNvSpPr>
          <p:nvPr>
            <p:ph type="sldNum" sz="quarter" idx="12"/>
          </p:nvPr>
        </p:nvSpPr>
        <p:spPr/>
        <p:txBody>
          <a:bodyPr/>
          <a:lstStyle/>
          <a:p>
            <a:fld id="{50A1AA9D-5660-484B-810B-62C073FA56FC}" type="slidenum">
              <a:rPr lang="en-US" smtClean="0"/>
              <a:t>‹#›</a:t>
            </a:fld>
            <a:endParaRPr lang="en-US"/>
          </a:p>
        </p:txBody>
      </p:sp>
    </p:spTree>
    <p:extLst>
      <p:ext uri="{BB962C8B-B14F-4D97-AF65-F5344CB8AC3E}">
        <p14:creationId xmlns:p14="http://schemas.microsoft.com/office/powerpoint/2010/main" val="420079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24D32-671E-48E3-B338-6CF8AEFCD7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B71EF84-5871-4E8A-8558-FD0A282C328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3FCBA69-4F84-4BDE-AB98-AF121B65D9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399B0E-E77D-4387-B19B-5A1B16868903}"/>
              </a:ext>
            </a:extLst>
          </p:cNvPr>
          <p:cNvSpPr>
            <a:spLocks noGrp="1"/>
          </p:cNvSpPr>
          <p:nvPr>
            <p:ph type="dt" sz="half" idx="10"/>
          </p:nvPr>
        </p:nvSpPr>
        <p:spPr/>
        <p:txBody>
          <a:bodyPr/>
          <a:lstStyle/>
          <a:p>
            <a:fld id="{0EC2EA1A-7B0F-4FE1-944B-63E2D4A38BCC}" type="datetimeFigureOut">
              <a:rPr lang="en-US" smtClean="0"/>
              <a:t>6/26/2021</a:t>
            </a:fld>
            <a:endParaRPr lang="en-US"/>
          </a:p>
        </p:txBody>
      </p:sp>
      <p:sp>
        <p:nvSpPr>
          <p:cNvPr id="6" name="Footer Placeholder 5">
            <a:extLst>
              <a:ext uri="{FF2B5EF4-FFF2-40B4-BE49-F238E27FC236}">
                <a16:creationId xmlns:a16="http://schemas.microsoft.com/office/drawing/2014/main" id="{768BA3F5-F00E-4BE4-84FC-C5C6F96B91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CD3DB0-C1C6-4E3A-9AB7-69A7A902CE47}"/>
              </a:ext>
            </a:extLst>
          </p:cNvPr>
          <p:cNvSpPr>
            <a:spLocks noGrp="1"/>
          </p:cNvSpPr>
          <p:nvPr>
            <p:ph type="sldNum" sz="quarter" idx="12"/>
          </p:nvPr>
        </p:nvSpPr>
        <p:spPr/>
        <p:txBody>
          <a:bodyPr/>
          <a:lstStyle/>
          <a:p>
            <a:fld id="{50A1AA9D-5660-484B-810B-62C073FA56FC}" type="slidenum">
              <a:rPr lang="en-US" smtClean="0"/>
              <a:t>‹#›</a:t>
            </a:fld>
            <a:endParaRPr lang="en-US"/>
          </a:p>
        </p:txBody>
      </p:sp>
    </p:spTree>
    <p:extLst>
      <p:ext uri="{BB962C8B-B14F-4D97-AF65-F5344CB8AC3E}">
        <p14:creationId xmlns:p14="http://schemas.microsoft.com/office/powerpoint/2010/main" val="39899954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779A44-83DD-4814-B2E5-DEFECFC125B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479EA77-7D4C-45EB-A62D-966C7ACD667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46D3B5-8270-433D-97DC-96D86B8C655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C2EA1A-7B0F-4FE1-944B-63E2D4A38BCC}" type="datetimeFigureOut">
              <a:rPr lang="en-US" smtClean="0"/>
              <a:t>6/26/2021</a:t>
            </a:fld>
            <a:endParaRPr lang="en-US"/>
          </a:p>
        </p:txBody>
      </p:sp>
      <p:sp>
        <p:nvSpPr>
          <p:cNvPr id="5" name="Footer Placeholder 4">
            <a:extLst>
              <a:ext uri="{FF2B5EF4-FFF2-40B4-BE49-F238E27FC236}">
                <a16:creationId xmlns:a16="http://schemas.microsoft.com/office/drawing/2014/main" id="{8DC5952C-A252-4057-9AB6-9421DCF75CA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ACE31F8-DFE0-493A-8A2A-3E37F1693C8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A1AA9D-5660-484B-810B-62C073FA56FC}" type="slidenum">
              <a:rPr lang="en-US" smtClean="0"/>
              <a:t>‹#›</a:t>
            </a:fld>
            <a:endParaRPr lang="en-US"/>
          </a:p>
        </p:txBody>
      </p:sp>
    </p:spTree>
    <p:extLst>
      <p:ext uri="{BB962C8B-B14F-4D97-AF65-F5344CB8AC3E}">
        <p14:creationId xmlns:p14="http://schemas.microsoft.com/office/powerpoint/2010/main" val="33943232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4" descr="Chart&#10;&#10;Description automatically generated">
            <a:extLst>
              <a:ext uri="{FF2B5EF4-FFF2-40B4-BE49-F238E27FC236}">
                <a16:creationId xmlns:a16="http://schemas.microsoft.com/office/drawing/2014/main" id="{F52ADFC1-AA3B-4AF0-813B-1A236177FA2C}"/>
              </a:ext>
            </a:extLst>
          </p:cNvPr>
          <p:cNvPicPr>
            <a:picLocks noChangeAspect="1"/>
          </p:cNvPicPr>
          <p:nvPr/>
        </p:nvPicPr>
        <p:blipFill>
          <a:blip r:embed="rId2"/>
          <a:stretch>
            <a:fillRect/>
          </a:stretch>
        </p:blipFill>
        <p:spPr>
          <a:xfrm>
            <a:off x="7609110" y="701158"/>
            <a:ext cx="2354227" cy="5455683"/>
          </a:xfrm>
          <a:prstGeom prst="roundRect">
            <a:avLst>
              <a:gd name="adj" fmla="val 1858"/>
            </a:avLst>
          </a:prstGeom>
          <a:effectLst>
            <a:outerShdw blurRad="50800" dist="50800" dir="5400000" algn="tl" rotWithShape="0">
              <a:srgbClr val="000000">
                <a:alpha val="43000"/>
              </a:srgbClr>
            </a:outerShdw>
          </a:effectLst>
        </p:spPr>
      </p:pic>
      <p:sp>
        <p:nvSpPr>
          <p:cNvPr id="4" name="TextBox 3">
            <a:extLst>
              <a:ext uri="{FF2B5EF4-FFF2-40B4-BE49-F238E27FC236}">
                <a16:creationId xmlns:a16="http://schemas.microsoft.com/office/drawing/2014/main" id="{82D0C894-B8DE-40BE-9C1F-8D4FAABB21B6}"/>
              </a:ext>
            </a:extLst>
          </p:cNvPr>
          <p:cNvSpPr txBox="1"/>
          <p:nvPr/>
        </p:nvSpPr>
        <p:spPr>
          <a:xfrm>
            <a:off x="357809" y="701158"/>
            <a:ext cx="6096000" cy="954107"/>
          </a:xfrm>
          <a:prstGeom prst="rect">
            <a:avLst/>
          </a:prstGeom>
          <a:noFill/>
        </p:spPr>
        <p:txBody>
          <a:bodyPr wrap="square">
            <a:spAutoFit/>
          </a:bodyPr>
          <a:lstStyle/>
          <a:p>
            <a:r>
              <a:rPr lang="en-US" sz="3600" b="0" i="0" kern="1200" dirty="0">
                <a:latin typeface="+mj-lt"/>
                <a:ea typeface="+mj-ea"/>
                <a:cs typeface="+mj-cs"/>
              </a:rPr>
              <a:t>Bankrupt vs Non Bankrupt</a:t>
            </a:r>
            <a:br>
              <a:rPr lang="en-US" sz="1800" b="0" i="0" kern="1200" dirty="0">
                <a:latin typeface="+mj-lt"/>
                <a:ea typeface="+mj-ea"/>
                <a:cs typeface="+mj-cs"/>
              </a:rPr>
            </a:br>
            <a:r>
              <a:rPr lang="en-US" sz="2000" b="0" i="0" kern="1200" dirty="0">
                <a:latin typeface="+mj-lt"/>
                <a:ea typeface="+mj-ea"/>
                <a:cs typeface="+mj-cs"/>
              </a:rPr>
              <a:t>Indicator comparison</a:t>
            </a:r>
            <a:endParaRPr lang="en-US" dirty="0"/>
          </a:p>
        </p:txBody>
      </p:sp>
      <p:sp>
        <p:nvSpPr>
          <p:cNvPr id="7" name="TextBox 6">
            <a:extLst>
              <a:ext uri="{FF2B5EF4-FFF2-40B4-BE49-F238E27FC236}">
                <a16:creationId xmlns:a16="http://schemas.microsoft.com/office/drawing/2014/main" id="{05068B5D-E640-43C3-A30F-B8CB2801AAD2}"/>
              </a:ext>
            </a:extLst>
          </p:cNvPr>
          <p:cNvSpPr txBox="1"/>
          <p:nvPr/>
        </p:nvSpPr>
        <p:spPr>
          <a:xfrm>
            <a:off x="507690" y="1783357"/>
            <a:ext cx="5796238" cy="3970318"/>
          </a:xfrm>
          <a:prstGeom prst="rect">
            <a:avLst/>
          </a:prstGeom>
          <a:noFill/>
        </p:spPr>
        <p:txBody>
          <a:bodyPr wrap="square" rtlCol="0">
            <a:spAutoFit/>
          </a:bodyPr>
          <a:lstStyle/>
          <a:p>
            <a:r>
              <a:rPr lang="en-US" dirty="0"/>
              <a:t>We were able to use Tableau for a basic visual. </a:t>
            </a:r>
          </a:p>
          <a:p>
            <a:endParaRPr lang="en-US" dirty="0"/>
          </a:p>
          <a:p>
            <a:r>
              <a:rPr lang="en-US" dirty="0"/>
              <a:t>This graph shows what you would expect when you  compare the average ratio for cash/assets and cash/ liabilities for bankrupt and non bankrupt companies. </a:t>
            </a:r>
          </a:p>
          <a:p>
            <a:endParaRPr lang="en-US" dirty="0"/>
          </a:p>
          <a:p>
            <a:r>
              <a:rPr lang="en-US" dirty="0"/>
              <a:t>Assets are anything of value that can be converted to cash,  in the data the non bankrupt companies have an average ratio of .12664 and  bankrupt companies .04774. </a:t>
            </a:r>
          </a:p>
          <a:p>
            <a:endParaRPr lang="en-US" dirty="0"/>
          </a:p>
          <a:p>
            <a:r>
              <a:rPr lang="en-US" dirty="0"/>
              <a:t>Liabilities  is something a company owes, the non bankrupt companies have an average liability of $30M and  bankrupt companies is $256M. </a:t>
            </a:r>
          </a:p>
          <a:p>
            <a:endParaRPr lang="en-US" dirty="0"/>
          </a:p>
        </p:txBody>
      </p:sp>
    </p:spTree>
    <p:extLst>
      <p:ext uri="{BB962C8B-B14F-4D97-AF65-F5344CB8AC3E}">
        <p14:creationId xmlns:p14="http://schemas.microsoft.com/office/powerpoint/2010/main" val="22683535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B3BBEE5-0500-4853-A7EA-B719E5A804C1}"/>
              </a:ext>
            </a:extLst>
          </p:cNvPr>
          <p:cNvPicPr>
            <a:picLocks noChangeAspect="1"/>
          </p:cNvPicPr>
          <p:nvPr/>
        </p:nvPicPr>
        <p:blipFill>
          <a:blip r:embed="rId2"/>
          <a:stretch>
            <a:fillRect/>
          </a:stretch>
        </p:blipFill>
        <p:spPr>
          <a:xfrm>
            <a:off x="351511" y="1113181"/>
            <a:ext cx="9973242" cy="4981344"/>
          </a:xfrm>
          <a:prstGeom prst="rect">
            <a:avLst/>
          </a:prstGeom>
        </p:spPr>
      </p:pic>
      <p:sp>
        <p:nvSpPr>
          <p:cNvPr id="5" name="TextBox 4">
            <a:extLst>
              <a:ext uri="{FF2B5EF4-FFF2-40B4-BE49-F238E27FC236}">
                <a16:creationId xmlns:a16="http://schemas.microsoft.com/office/drawing/2014/main" id="{5F95FC49-5859-4B7E-9B6A-A5EC3829D504}"/>
              </a:ext>
            </a:extLst>
          </p:cNvPr>
          <p:cNvSpPr txBox="1"/>
          <p:nvPr/>
        </p:nvSpPr>
        <p:spPr>
          <a:xfrm>
            <a:off x="440799" y="326153"/>
            <a:ext cx="6096000" cy="538609"/>
          </a:xfrm>
          <a:prstGeom prst="rect">
            <a:avLst/>
          </a:prstGeom>
          <a:noFill/>
        </p:spPr>
        <p:txBody>
          <a:bodyPr wrap="square">
            <a:spAutoFit/>
          </a:bodyPr>
          <a:lstStyle/>
          <a:p>
            <a:r>
              <a:rPr lang="en-US" sz="1800" b="0" i="0" kern="1200" dirty="0">
                <a:latin typeface="+mj-lt"/>
                <a:ea typeface="+mj-ea"/>
                <a:cs typeface="+mj-cs"/>
              </a:rPr>
              <a:t>Bankrupt vs Non Bankrupt</a:t>
            </a:r>
            <a:br>
              <a:rPr lang="en-US" sz="1050" b="0" i="0" kern="1200" dirty="0">
                <a:latin typeface="+mj-lt"/>
                <a:ea typeface="+mj-ea"/>
                <a:cs typeface="+mj-cs"/>
              </a:rPr>
            </a:br>
            <a:r>
              <a:rPr lang="en-US" sz="1100" b="0" i="0" kern="1200" dirty="0">
                <a:latin typeface="+mj-lt"/>
                <a:ea typeface="+mj-ea"/>
                <a:cs typeface="+mj-cs"/>
              </a:rPr>
              <a:t>Indicator comparison</a:t>
            </a:r>
            <a:endParaRPr lang="en-US" dirty="0"/>
          </a:p>
        </p:txBody>
      </p:sp>
      <p:sp>
        <p:nvSpPr>
          <p:cNvPr id="6" name="TextBox 5">
            <a:extLst>
              <a:ext uri="{FF2B5EF4-FFF2-40B4-BE49-F238E27FC236}">
                <a16:creationId xmlns:a16="http://schemas.microsoft.com/office/drawing/2014/main" id="{479DBA8C-DF63-4B75-AE16-6B637EDE921B}"/>
              </a:ext>
            </a:extLst>
          </p:cNvPr>
          <p:cNvSpPr txBox="1"/>
          <p:nvPr/>
        </p:nvSpPr>
        <p:spPr>
          <a:xfrm>
            <a:off x="768626" y="6094525"/>
            <a:ext cx="9382539" cy="461665"/>
          </a:xfrm>
          <a:prstGeom prst="rect">
            <a:avLst/>
          </a:prstGeom>
          <a:noFill/>
        </p:spPr>
        <p:txBody>
          <a:bodyPr wrap="square" rtlCol="0">
            <a:spAutoFit/>
          </a:bodyPr>
          <a:lstStyle/>
          <a:p>
            <a:r>
              <a:rPr lang="en-US" sz="1200" dirty="0"/>
              <a:t>In Tableau, it was a challenge to put together visuals to analyze individual factors by each company as we had too many companies and we wanted to show more than one ratio. This is a visual of what the data looked like when we attempted to this. </a:t>
            </a:r>
          </a:p>
        </p:txBody>
      </p:sp>
    </p:spTree>
    <p:extLst>
      <p:ext uri="{BB962C8B-B14F-4D97-AF65-F5344CB8AC3E}">
        <p14:creationId xmlns:p14="http://schemas.microsoft.com/office/powerpoint/2010/main" val="15826666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4" descr="Chart, bar chart&#10;&#10;Description automatically generated">
            <a:extLst>
              <a:ext uri="{FF2B5EF4-FFF2-40B4-BE49-F238E27FC236}">
                <a16:creationId xmlns:a16="http://schemas.microsoft.com/office/drawing/2014/main" id="{7B5B28CA-0851-41AA-9008-0AFB2FFB0282}"/>
              </a:ext>
            </a:extLst>
          </p:cNvPr>
          <p:cNvPicPr>
            <a:picLocks noChangeAspect="1"/>
          </p:cNvPicPr>
          <p:nvPr/>
        </p:nvPicPr>
        <p:blipFill>
          <a:blip r:embed="rId2"/>
          <a:stretch>
            <a:fillRect/>
          </a:stretch>
        </p:blipFill>
        <p:spPr>
          <a:xfrm>
            <a:off x="874644" y="1664328"/>
            <a:ext cx="6551125" cy="4094452"/>
          </a:xfrm>
          <a:prstGeom prst="roundRect">
            <a:avLst>
              <a:gd name="adj" fmla="val 1858"/>
            </a:avLst>
          </a:prstGeom>
          <a:effectLst>
            <a:outerShdw blurRad="50800" dist="50800" dir="5400000" algn="tl" rotWithShape="0">
              <a:srgbClr val="000000">
                <a:alpha val="43000"/>
              </a:srgbClr>
            </a:outerShdw>
          </a:effectLst>
        </p:spPr>
      </p:pic>
      <p:sp>
        <p:nvSpPr>
          <p:cNvPr id="4" name="TextBox 3">
            <a:extLst>
              <a:ext uri="{FF2B5EF4-FFF2-40B4-BE49-F238E27FC236}">
                <a16:creationId xmlns:a16="http://schemas.microsoft.com/office/drawing/2014/main" id="{A0101301-A25D-4673-A894-A056D9367EA4}"/>
              </a:ext>
            </a:extLst>
          </p:cNvPr>
          <p:cNvSpPr txBox="1"/>
          <p:nvPr/>
        </p:nvSpPr>
        <p:spPr>
          <a:xfrm>
            <a:off x="874644" y="661896"/>
            <a:ext cx="6096000" cy="538609"/>
          </a:xfrm>
          <a:prstGeom prst="rect">
            <a:avLst/>
          </a:prstGeom>
          <a:noFill/>
        </p:spPr>
        <p:txBody>
          <a:bodyPr wrap="square">
            <a:spAutoFit/>
          </a:bodyPr>
          <a:lstStyle/>
          <a:p>
            <a:r>
              <a:rPr lang="en-US" sz="1800" b="0" i="0" kern="1200" dirty="0">
                <a:latin typeface="+mj-lt"/>
                <a:ea typeface="+mj-ea"/>
                <a:cs typeface="+mj-cs"/>
              </a:rPr>
              <a:t>Bankrupt vs Non Bankrupt</a:t>
            </a:r>
            <a:br>
              <a:rPr lang="en-US" sz="1050" b="0" i="0" kern="1200" dirty="0">
                <a:latin typeface="+mj-lt"/>
                <a:ea typeface="+mj-ea"/>
                <a:cs typeface="+mj-cs"/>
              </a:rPr>
            </a:br>
            <a:r>
              <a:rPr lang="en-US" sz="1100" b="0" i="0" kern="1200" dirty="0">
                <a:latin typeface="+mj-lt"/>
                <a:ea typeface="+mj-ea"/>
                <a:cs typeface="+mj-cs"/>
              </a:rPr>
              <a:t>Indicator comparison</a:t>
            </a:r>
            <a:endParaRPr lang="en-US" dirty="0"/>
          </a:p>
        </p:txBody>
      </p:sp>
      <p:sp>
        <p:nvSpPr>
          <p:cNvPr id="5" name="TextBox 4">
            <a:extLst>
              <a:ext uri="{FF2B5EF4-FFF2-40B4-BE49-F238E27FC236}">
                <a16:creationId xmlns:a16="http://schemas.microsoft.com/office/drawing/2014/main" id="{436093AE-CBEA-47AD-B82F-F026BFFFC887}"/>
              </a:ext>
            </a:extLst>
          </p:cNvPr>
          <p:cNvSpPr txBox="1"/>
          <p:nvPr/>
        </p:nvSpPr>
        <p:spPr>
          <a:xfrm>
            <a:off x="7739270" y="2265409"/>
            <a:ext cx="4068417" cy="3785652"/>
          </a:xfrm>
          <a:prstGeom prst="rect">
            <a:avLst/>
          </a:prstGeom>
          <a:noFill/>
        </p:spPr>
        <p:txBody>
          <a:bodyPr wrap="square" rtlCol="0">
            <a:spAutoFit/>
          </a:bodyPr>
          <a:lstStyle/>
          <a:p>
            <a:r>
              <a:rPr lang="en-US" sz="1600" dirty="0"/>
              <a:t>This is a graph based on the previous slide which was modified to make it more understandable.  We removed the individual company from the columns  and  looked at 4 of the top prediction factors identified through machine learning. There was a total of 41 factors which could not all be included in one graph.  Issues we ran into with this was that some indicators were ratios while others were dollars so the ratios did not appear since they were decimals. The four factors we used did not have a drastic variances like we saw with the liability and asset when we compared them for the bankrupt and non bankrupt companies.</a:t>
            </a:r>
          </a:p>
        </p:txBody>
      </p:sp>
    </p:spTree>
    <p:extLst>
      <p:ext uri="{BB962C8B-B14F-4D97-AF65-F5344CB8AC3E}">
        <p14:creationId xmlns:p14="http://schemas.microsoft.com/office/powerpoint/2010/main" val="2936991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TotalTime>
  <Words>282</Words>
  <Application>Microsoft Office PowerPoint</Application>
  <PresentationFormat>Widescreen</PresentationFormat>
  <Paragraphs>12</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Stacey Boyce</dc:creator>
  <cp:lastModifiedBy>Stacey Boyce</cp:lastModifiedBy>
  <cp:revision>5</cp:revision>
  <dcterms:created xsi:type="dcterms:W3CDTF">2021-06-26T15:41:29Z</dcterms:created>
  <dcterms:modified xsi:type="dcterms:W3CDTF">2021-06-26T16:16:15Z</dcterms:modified>
</cp:coreProperties>
</file>