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04" autoAdjust="0"/>
    <p:restoredTop sz="94660"/>
  </p:normalViewPr>
  <p:slideViewPr>
    <p:cSldViewPr snapToGrid="0">
      <p:cViewPr varScale="1">
        <p:scale>
          <a:sx n="119" d="100"/>
          <a:sy n="119" d="100"/>
        </p:scale>
        <p:origin x="20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B3DB3633-E6B0-4449-A94F-6277ACFFAED0}" type="datetimeFigureOut">
              <a:rPr lang="es-ES" smtClean="0"/>
              <a:t>17/04/2020</a:t>
            </a:fld>
            <a:endParaRPr lang="es-ES"/>
          </a:p>
        </p:txBody>
      </p:sp>
      <p:sp>
        <p:nvSpPr>
          <p:cNvPr id="5" name="Footer Placeholder 4"/>
          <p:cNvSpPr>
            <a:spLocks noGrp="1"/>
          </p:cNvSpPr>
          <p:nvPr>
            <p:ph type="ftr" sz="quarter" idx="11"/>
          </p:nvPr>
        </p:nvSpPr>
        <p:spPr>
          <a:xfrm>
            <a:off x="5332412" y="5883275"/>
            <a:ext cx="4324044" cy="365125"/>
          </a:xfrm>
        </p:spPr>
        <p:txBody>
          <a:bodyPr/>
          <a:lstStyle/>
          <a:p>
            <a:endParaRPr lang="es-ES"/>
          </a:p>
        </p:txBody>
      </p:sp>
      <p:sp>
        <p:nvSpPr>
          <p:cNvPr id="6" name="Slide Number Placeholder 5"/>
          <p:cNvSpPr>
            <a:spLocks noGrp="1"/>
          </p:cNvSpPr>
          <p:nvPr>
            <p:ph type="sldNum" sz="quarter" idx="12"/>
          </p:nvPr>
        </p:nvSpPr>
        <p:spPr/>
        <p:txBody>
          <a:bodyPr/>
          <a:lstStyle/>
          <a:p>
            <a:fld id="{02A02D61-1EA2-4C6A-9DC1-2F4066A94E74}" type="slidenum">
              <a:rPr lang="es-ES" smtClean="0"/>
              <a:t>‹Nº›</a:t>
            </a:fld>
            <a:endParaRPr lang="es-ES"/>
          </a:p>
        </p:txBody>
      </p:sp>
    </p:spTree>
    <p:extLst>
      <p:ext uri="{BB962C8B-B14F-4D97-AF65-F5344CB8AC3E}">
        <p14:creationId xmlns:p14="http://schemas.microsoft.com/office/powerpoint/2010/main" val="40115937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3DB3633-E6B0-4449-A94F-6277ACFFAED0}" type="datetimeFigureOut">
              <a:rPr lang="es-ES" smtClean="0"/>
              <a:t>17/04/2020</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02A02D61-1EA2-4C6A-9DC1-2F4066A94E74}" type="slidenum">
              <a:rPr lang="es-ES" smtClean="0"/>
              <a:t>‹Nº›</a:t>
            </a:fld>
            <a:endParaRPr lang="es-ES"/>
          </a:p>
        </p:txBody>
      </p:sp>
    </p:spTree>
    <p:extLst>
      <p:ext uri="{BB962C8B-B14F-4D97-AF65-F5344CB8AC3E}">
        <p14:creationId xmlns:p14="http://schemas.microsoft.com/office/powerpoint/2010/main" val="22544589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3DB3633-E6B0-4449-A94F-6277ACFFAED0}" type="datetimeFigureOut">
              <a:rPr lang="es-ES" smtClean="0"/>
              <a:t>17/04/2020</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02A02D61-1EA2-4C6A-9DC1-2F4066A94E74}" type="slidenum">
              <a:rPr lang="es-ES" smtClean="0"/>
              <a:t>‹Nº›</a:t>
            </a:fld>
            <a:endParaRPr lang="es-ES"/>
          </a:p>
        </p:txBody>
      </p:sp>
    </p:spTree>
    <p:extLst>
      <p:ext uri="{BB962C8B-B14F-4D97-AF65-F5344CB8AC3E}">
        <p14:creationId xmlns:p14="http://schemas.microsoft.com/office/powerpoint/2010/main" val="6479585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3DB3633-E6B0-4449-A94F-6277ACFFAED0}" type="datetimeFigureOut">
              <a:rPr lang="es-ES" smtClean="0"/>
              <a:t>17/04/2020</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02A02D61-1EA2-4C6A-9DC1-2F4066A94E74}" type="slidenum">
              <a:rPr lang="es-ES" smtClean="0"/>
              <a:t>‹Nº›</a:t>
            </a:fld>
            <a:endParaRPr lang="es-ES"/>
          </a:p>
        </p:txBody>
      </p:sp>
    </p:spTree>
    <p:extLst>
      <p:ext uri="{BB962C8B-B14F-4D97-AF65-F5344CB8AC3E}">
        <p14:creationId xmlns:p14="http://schemas.microsoft.com/office/powerpoint/2010/main" val="31244743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3DB3633-E6B0-4449-A94F-6277ACFFAED0}" type="datetimeFigureOut">
              <a:rPr lang="es-ES" smtClean="0"/>
              <a:t>17/04/2020</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02A02D61-1EA2-4C6A-9DC1-2F4066A94E74}" type="slidenum">
              <a:rPr lang="es-ES" smtClean="0"/>
              <a:t>‹Nº›</a:t>
            </a:fld>
            <a:endParaRPr lang="es-ES"/>
          </a:p>
        </p:txBody>
      </p:sp>
    </p:spTree>
    <p:extLst>
      <p:ext uri="{BB962C8B-B14F-4D97-AF65-F5344CB8AC3E}">
        <p14:creationId xmlns:p14="http://schemas.microsoft.com/office/powerpoint/2010/main" val="3754727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s-ES"/>
              <a:t>Haga clic para modificar los estilos de texto del patrón</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3DB3633-E6B0-4449-A94F-6277ACFFAED0}" type="datetimeFigureOut">
              <a:rPr lang="es-ES" smtClean="0"/>
              <a:t>17/04/2020</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02A02D61-1EA2-4C6A-9DC1-2F4066A94E74}" type="slidenum">
              <a:rPr lang="es-ES" smtClean="0"/>
              <a:t>‹Nº›</a:t>
            </a:fld>
            <a:endParaRPr lang="es-ES"/>
          </a:p>
        </p:txBody>
      </p:sp>
    </p:spTree>
    <p:extLst>
      <p:ext uri="{BB962C8B-B14F-4D97-AF65-F5344CB8AC3E}">
        <p14:creationId xmlns:p14="http://schemas.microsoft.com/office/powerpoint/2010/main" val="8182613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s-ES"/>
              <a:t>Haga clic para modificar el estilo de título del patrón</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s-ES"/>
              <a:t>Haga clic para modificar los estilos de texto del patrón</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3DB3633-E6B0-4449-A94F-6277ACFFAED0}" type="datetimeFigureOut">
              <a:rPr lang="es-ES" smtClean="0"/>
              <a:t>17/04/2020</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02A02D61-1EA2-4C6A-9DC1-2F4066A94E74}" type="slidenum">
              <a:rPr lang="es-ES" smtClean="0"/>
              <a:t>‹Nº›</a:t>
            </a:fld>
            <a:endParaRPr lang="es-ES"/>
          </a:p>
        </p:txBody>
      </p:sp>
    </p:spTree>
    <p:extLst>
      <p:ext uri="{BB962C8B-B14F-4D97-AF65-F5344CB8AC3E}">
        <p14:creationId xmlns:p14="http://schemas.microsoft.com/office/powerpoint/2010/main" val="25449874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3DB3633-E6B0-4449-A94F-6277ACFFAED0}" type="datetimeFigureOut">
              <a:rPr lang="es-ES" smtClean="0"/>
              <a:t>17/04/2020</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02A02D61-1EA2-4C6A-9DC1-2F4066A94E74}" type="slidenum">
              <a:rPr lang="es-ES" smtClean="0"/>
              <a:t>‹Nº›</a:t>
            </a:fld>
            <a:endParaRPr lang="es-ES"/>
          </a:p>
        </p:txBody>
      </p:sp>
    </p:spTree>
    <p:extLst>
      <p:ext uri="{BB962C8B-B14F-4D97-AF65-F5344CB8AC3E}">
        <p14:creationId xmlns:p14="http://schemas.microsoft.com/office/powerpoint/2010/main" val="36901752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3DB3633-E6B0-4449-A94F-6277ACFFAED0}" type="datetimeFigureOut">
              <a:rPr lang="es-ES" smtClean="0"/>
              <a:t>17/04/2020</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02A02D61-1EA2-4C6A-9DC1-2F4066A94E74}" type="slidenum">
              <a:rPr lang="es-ES" smtClean="0"/>
              <a:t>‹Nº›</a:t>
            </a:fld>
            <a:endParaRPr lang="es-ES"/>
          </a:p>
        </p:txBody>
      </p:sp>
    </p:spTree>
    <p:extLst>
      <p:ext uri="{BB962C8B-B14F-4D97-AF65-F5344CB8AC3E}">
        <p14:creationId xmlns:p14="http://schemas.microsoft.com/office/powerpoint/2010/main" val="17563718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3DB3633-E6B0-4449-A94F-6277ACFFAED0}" type="datetimeFigureOut">
              <a:rPr lang="es-ES" smtClean="0"/>
              <a:t>17/04/2020</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a:xfrm>
            <a:off x="10951856" y="5867131"/>
            <a:ext cx="551167" cy="365125"/>
          </a:xfrm>
        </p:spPr>
        <p:txBody>
          <a:bodyPr/>
          <a:lstStyle/>
          <a:p>
            <a:fld id="{02A02D61-1EA2-4C6A-9DC1-2F4066A94E74}" type="slidenum">
              <a:rPr lang="es-ES" smtClean="0"/>
              <a:t>‹Nº›</a:t>
            </a:fld>
            <a:endParaRPr lang="es-ES"/>
          </a:p>
        </p:txBody>
      </p:sp>
    </p:spTree>
    <p:extLst>
      <p:ext uri="{BB962C8B-B14F-4D97-AF65-F5344CB8AC3E}">
        <p14:creationId xmlns:p14="http://schemas.microsoft.com/office/powerpoint/2010/main" val="614338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3DB3633-E6B0-4449-A94F-6277ACFFAED0}" type="datetimeFigureOut">
              <a:rPr lang="es-ES" smtClean="0"/>
              <a:t>17/04/2020</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02A02D61-1EA2-4C6A-9DC1-2F4066A94E74}" type="slidenum">
              <a:rPr lang="es-ES" smtClean="0"/>
              <a:t>‹Nº›</a:t>
            </a:fld>
            <a:endParaRPr lang="es-ES"/>
          </a:p>
        </p:txBody>
      </p:sp>
    </p:spTree>
    <p:extLst>
      <p:ext uri="{BB962C8B-B14F-4D97-AF65-F5344CB8AC3E}">
        <p14:creationId xmlns:p14="http://schemas.microsoft.com/office/powerpoint/2010/main" val="16061457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B3DB3633-E6B0-4449-A94F-6277ACFFAED0}" type="datetimeFigureOut">
              <a:rPr lang="es-ES" smtClean="0"/>
              <a:t>17/04/2020</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02A02D61-1EA2-4C6A-9DC1-2F4066A94E74}" type="slidenum">
              <a:rPr lang="es-ES" smtClean="0"/>
              <a:t>‹Nº›</a:t>
            </a:fld>
            <a:endParaRPr lang="es-ES"/>
          </a:p>
        </p:txBody>
      </p:sp>
    </p:spTree>
    <p:extLst>
      <p:ext uri="{BB962C8B-B14F-4D97-AF65-F5344CB8AC3E}">
        <p14:creationId xmlns:p14="http://schemas.microsoft.com/office/powerpoint/2010/main" val="1307782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3DB3633-E6B0-4449-A94F-6277ACFFAED0}" type="datetimeFigureOut">
              <a:rPr lang="es-ES" smtClean="0"/>
              <a:t>17/04/2020</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02A02D61-1EA2-4C6A-9DC1-2F4066A94E74}" type="slidenum">
              <a:rPr lang="es-ES" smtClean="0"/>
              <a:t>‹Nº›</a:t>
            </a:fld>
            <a:endParaRPr lang="es-ES"/>
          </a:p>
        </p:txBody>
      </p:sp>
    </p:spTree>
    <p:extLst>
      <p:ext uri="{BB962C8B-B14F-4D97-AF65-F5344CB8AC3E}">
        <p14:creationId xmlns:p14="http://schemas.microsoft.com/office/powerpoint/2010/main" val="15298968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B3DB3633-E6B0-4449-A94F-6277ACFFAED0}" type="datetimeFigureOut">
              <a:rPr lang="es-ES" smtClean="0"/>
              <a:t>17/04/2020</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02A02D61-1EA2-4C6A-9DC1-2F4066A94E74}" type="slidenum">
              <a:rPr lang="es-ES" smtClean="0"/>
              <a:t>‹Nº›</a:t>
            </a:fld>
            <a:endParaRPr lang="es-ES"/>
          </a:p>
        </p:txBody>
      </p:sp>
    </p:spTree>
    <p:extLst>
      <p:ext uri="{BB962C8B-B14F-4D97-AF65-F5344CB8AC3E}">
        <p14:creationId xmlns:p14="http://schemas.microsoft.com/office/powerpoint/2010/main" val="41350139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DB3633-E6B0-4449-A94F-6277ACFFAED0}" type="datetimeFigureOut">
              <a:rPr lang="es-ES" smtClean="0"/>
              <a:t>17/04/2020</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02A02D61-1EA2-4C6A-9DC1-2F4066A94E74}" type="slidenum">
              <a:rPr lang="es-ES" smtClean="0"/>
              <a:t>‹Nº›</a:t>
            </a:fld>
            <a:endParaRPr lang="es-ES"/>
          </a:p>
        </p:txBody>
      </p:sp>
    </p:spTree>
    <p:extLst>
      <p:ext uri="{BB962C8B-B14F-4D97-AF65-F5344CB8AC3E}">
        <p14:creationId xmlns:p14="http://schemas.microsoft.com/office/powerpoint/2010/main" val="2092306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3DB3633-E6B0-4449-A94F-6277ACFFAED0}" type="datetimeFigureOut">
              <a:rPr lang="es-ES" smtClean="0"/>
              <a:t>17/04/2020</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02A02D61-1EA2-4C6A-9DC1-2F4066A94E74}" type="slidenum">
              <a:rPr lang="es-ES" smtClean="0"/>
              <a:t>‹Nº›</a:t>
            </a:fld>
            <a:endParaRPr lang="es-ES"/>
          </a:p>
        </p:txBody>
      </p:sp>
    </p:spTree>
    <p:extLst>
      <p:ext uri="{BB962C8B-B14F-4D97-AF65-F5344CB8AC3E}">
        <p14:creationId xmlns:p14="http://schemas.microsoft.com/office/powerpoint/2010/main" val="8317039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s-ES"/>
              <a:t>Haga clic para modificar el estilo de título del patrón</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3DB3633-E6B0-4449-A94F-6277ACFFAED0}" type="datetimeFigureOut">
              <a:rPr lang="es-ES" smtClean="0"/>
              <a:t>17/04/2020</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02A02D61-1EA2-4C6A-9DC1-2F4066A94E74}" type="slidenum">
              <a:rPr lang="es-ES" smtClean="0"/>
              <a:t>‹Nº›</a:t>
            </a:fld>
            <a:endParaRPr lang="es-ES"/>
          </a:p>
        </p:txBody>
      </p:sp>
    </p:spTree>
    <p:extLst>
      <p:ext uri="{BB962C8B-B14F-4D97-AF65-F5344CB8AC3E}">
        <p14:creationId xmlns:p14="http://schemas.microsoft.com/office/powerpoint/2010/main" val="855949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3DB3633-E6B0-4449-A94F-6277ACFFAED0}" type="datetimeFigureOut">
              <a:rPr lang="es-ES" smtClean="0"/>
              <a:t>17/04/2020</a:t>
            </a:fld>
            <a:endParaRPr lang="es-E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s-E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2A02D61-1EA2-4C6A-9DC1-2F4066A94E74}" type="slidenum">
              <a:rPr lang="es-ES" smtClean="0"/>
              <a:t>‹Nº›</a:t>
            </a:fld>
            <a:endParaRPr lang="es-ES"/>
          </a:p>
        </p:txBody>
      </p:sp>
    </p:spTree>
    <p:extLst>
      <p:ext uri="{BB962C8B-B14F-4D97-AF65-F5344CB8AC3E}">
        <p14:creationId xmlns:p14="http://schemas.microsoft.com/office/powerpoint/2010/main" val="171888448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34E5878-4668-44B5-B07D-7B86720E773E}"/>
              </a:ext>
            </a:extLst>
          </p:cNvPr>
          <p:cNvSpPr>
            <a:spLocks noGrp="1"/>
          </p:cNvSpPr>
          <p:nvPr>
            <p:ph type="ctrTitle"/>
          </p:nvPr>
        </p:nvSpPr>
        <p:spPr/>
        <p:txBody>
          <a:bodyPr>
            <a:normAutofit fontScale="90000"/>
          </a:bodyPr>
          <a:lstStyle/>
          <a:p>
            <a:r>
              <a:rPr lang="en-US" dirty="0"/>
              <a:t>Study of the Neighborhoods of Toronto and New York</a:t>
            </a:r>
            <a:endParaRPr lang="es-ES" dirty="0"/>
          </a:p>
        </p:txBody>
      </p:sp>
    </p:spTree>
    <p:extLst>
      <p:ext uri="{BB962C8B-B14F-4D97-AF65-F5344CB8AC3E}">
        <p14:creationId xmlns:p14="http://schemas.microsoft.com/office/powerpoint/2010/main" val="14797126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924FB7A5-0B2A-46BD-9215-E83549B1247E}"/>
              </a:ext>
            </a:extLst>
          </p:cNvPr>
          <p:cNvSpPr>
            <a:spLocks noGrp="1"/>
          </p:cNvSpPr>
          <p:nvPr>
            <p:ph idx="1"/>
          </p:nvPr>
        </p:nvSpPr>
        <p:spPr>
          <a:xfrm>
            <a:off x="2261937" y="2606842"/>
            <a:ext cx="9770066" cy="2947737"/>
          </a:xfrm>
        </p:spPr>
        <p:txBody>
          <a:bodyPr>
            <a:normAutofit/>
          </a:bodyPr>
          <a:lstStyle/>
          <a:p>
            <a:r>
              <a:rPr lang="en-US" sz="2000" dirty="0"/>
              <a:t>Clusters 3, 4 and 5 are very similar, each one with 1% or one data point. </a:t>
            </a:r>
          </a:p>
          <a:p>
            <a:r>
              <a:rPr lang="en-US" sz="2000" dirty="0"/>
              <a:t>Cluster 3 is dominated by Cafeterias, Cluster 4 Golf Courses and Cluster 5 Playgrounds. </a:t>
            </a:r>
          </a:p>
          <a:p>
            <a:r>
              <a:rPr lang="en-US" sz="2000" dirty="0"/>
              <a:t>Then are followed by Women's Stores, Doner and Dim Sum restaurants, Diner and Discount Stores.</a:t>
            </a:r>
          </a:p>
        </p:txBody>
      </p:sp>
      <p:sp>
        <p:nvSpPr>
          <p:cNvPr id="2" name="Rectángulo 1">
            <a:extLst>
              <a:ext uri="{FF2B5EF4-FFF2-40B4-BE49-F238E27FC236}">
                <a16:creationId xmlns:a16="http://schemas.microsoft.com/office/drawing/2014/main" id="{360AF70A-A209-43B9-971F-34562679D96A}"/>
              </a:ext>
            </a:extLst>
          </p:cNvPr>
          <p:cNvSpPr/>
          <p:nvPr/>
        </p:nvSpPr>
        <p:spPr>
          <a:xfrm>
            <a:off x="4781960" y="21705"/>
            <a:ext cx="2932791" cy="369332"/>
          </a:xfrm>
          <a:prstGeom prst="rect">
            <a:avLst/>
          </a:prstGeom>
        </p:spPr>
        <p:txBody>
          <a:bodyPr wrap="none">
            <a:spAutoFit/>
          </a:bodyPr>
          <a:lstStyle/>
          <a:p>
            <a:r>
              <a:rPr lang="en-US" b="1" dirty="0"/>
              <a:t>Data points for each Cluster</a:t>
            </a:r>
            <a:endParaRPr lang="es-ES" b="1" dirty="0"/>
          </a:p>
        </p:txBody>
      </p:sp>
      <p:graphicFrame>
        <p:nvGraphicFramePr>
          <p:cNvPr id="4" name="Tabla 3">
            <a:extLst>
              <a:ext uri="{FF2B5EF4-FFF2-40B4-BE49-F238E27FC236}">
                <a16:creationId xmlns:a16="http://schemas.microsoft.com/office/drawing/2014/main" id="{0E945183-EB97-405B-8528-CE8DA090F14A}"/>
              </a:ext>
            </a:extLst>
          </p:cNvPr>
          <p:cNvGraphicFramePr>
            <a:graphicFrameLocks noGrp="1"/>
          </p:cNvGraphicFramePr>
          <p:nvPr/>
        </p:nvGraphicFramePr>
        <p:xfrm>
          <a:off x="3022555" y="387209"/>
          <a:ext cx="6451600" cy="381000"/>
        </p:xfrm>
        <a:graphic>
          <a:graphicData uri="http://schemas.openxmlformats.org/drawingml/2006/table">
            <a:tbl>
              <a:tblPr firstRow="1" firstCol="1" bandRow="1">
                <a:tableStyleId>{5C22544A-7EE6-4342-B048-85BDC9FD1C3A}</a:tableStyleId>
              </a:tblPr>
              <a:tblGrid>
                <a:gridCol w="850900">
                  <a:extLst>
                    <a:ext uri="{9D8B030D-6E8A-4147-A177-3AD203B41FA5}">
                      <a16:colId xmlns:a16="http://schemas.microsoft.com/office/drawing/2014/main" val="3069470713"/>
                    </a:ext>
                  </a:extLst>
                </a:gridCol>
                <a:gridCol w="800100">
                  <a:extLst>
                    <a:ext uri="{9D8B030D-6E8A-4147-A177-3AD203B41FA5}">
                      <a16:colId xmlns:a16="http://schemas.microsoft.com/office/drawing/2014/main" val="3904152599"/>
                    </a:ext>
                  </a:extLst>
                </a:gridCol>
                <a:gridCol w="800100">
                  <a:extLst>
                    <a:ext uri="{9D8B030D-6E8A-4147-A177-3AD203B41FA5}">
                      <a16:colId xmlns:a16="http://schemas.microsoft.com/office/drawing/2014/main" val="391622085"/>
                    </a:ext>
                  </a:extLst>
                </a:gridCol>
                <a:gridCol w="800100">
                  <a:extLst>
                    <a:ext uri="{9D8B030D-6E8A-4147-A177-3AD203B41FA5}">
                      <a16:colId xmlns:a16="http://schemas.microsoft.com/office/drawing/2014/main" val="2135036858"/>
                    </a:ext>
                  </a:extLst>
                </a:gridCol>
                <a:gridCol w="800100">
                  <a:extLst>
                    <a:ext uri="{9D8B030D-6E8A-4147-A177-3AD203B41FA5}">
                      <a16:colId xmlns:a16="http://schemas.microsoft.com/office/drawing/2014/main" val="423379226"/>
                    </a:ext>
                  </a:extLst>
                </a:gridCol>
                <a:gridCol w="800100">
                  <a:extLst>
                    <a:ext uri="{9D8B030D-6E8A-4147-A177-3AD203B41FA5}">
                      <a16:colId xmlns:a16="http://schemas.microsoft.com/office/drawing/2014/main" val="525468381"/>
                    </a:ext>
                  </a:extLst>
                </a:gridCol>
                <a:gridCol w="800100">
                  <a:extLst>
                    <a:ext uri="{9D8B030D-6E8A-4147-A177-3AD203B41FA5}">
                      <a16:colId xmlns:a16="http://schemas.microsoft.com/office/drawing/2014/main" val="2601609327"/>
                    </a:ext>
                  </a:extLst>
                </a:gridCol>
                <a:gridCol w="800100">
                  <a:extLst>
                    <a:ext uri="{9D8B030D-6E8A-4147-A177-3AD203B41FA5}">
                      <a16:colId xmlns:a16="http://schemas.microsoft.com/office/drawing/2014/main" val="2149756478"/>
                    </a:ext>
                  </a:extLst>
                </a:gridCol>
              </a:tblGrid>
              <a:tr h="190500">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100" dirty="0">
                          <a:effectLst/>
                        </a:rPr>
                        <a:t>Cluster 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100">
                          <a:effectLst/>
                        </a:rPr>
                        <a:t>Cluster 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100">
                          <a:effectLst/>
                        </a:rPr>
                        <a:t>Cluster 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100">
                          <a:effectLst/>
                        </a:rPr>
                        <a:t>Cluster 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100">
                          <a:effectLst/>
                        </a:rPr>
                        <a:t>Cluster 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100">
                          <a:effectLst/>
                        </a:rPr>
                        <a:t>Cluster 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100">
                          <a:effectLst/>
                        </a:rPr>
                        <a:t>Cluster 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437136531"/>
                  </a:ext>
                </a:extLst>
              </a:tr>
              <a:tr h="190500">
                <a:tc>
                  <a:txBody>
                    <a:bodyPr/>
                    <a:lstStyle/>
                    <a:p>
                      <a:pPr marL="0" marR="0" algn="ctr">
                        <a:lnSpc>
                          <a:spcPct val="107000"/>
                        </a:lnSpc>
                        <a:spcBef>
                          <a:spcPts val="0"/>
                        </a:spcBef>
                        <a:spcAft>
                          <a:spcPts val="0"/>
                        </a:spcAft>
                      </a:pPr>
                      <a:r>
                        <a:rPr lang="en-US" sz="1100">
                          <a:effectLst/>
                        </a:rPr>
                        <a:t>Data Points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100">
                          <a:effectLst/>
                        </a:rPr>
                        <a:t>76.24%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100">
                          <a:effectLst/>
                        </a:rPr>
                        <a:t>2.97%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100">
                          <a:effectLst/>
                        </a:rPr>
                        <a:t>0.99%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100">
                          <a:effectLst/>
                        </a:rPr>
                        <a:t>0.99%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100">
                          <a:effectLst/>
                        </a:rPr>
                        <a:t>0.99%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100">
                          <a:effectLst/>
                        </a:rPr>
                        <a:t>9.90%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100" dirty="0">
                          <a:effectLst/>
                        </a:rPr>
                        <a:t>7.92%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797718014"/>
                  </a:ext>
                </a:extLst>
              </a:tr>
            </a:tbl>
          </a:graphicData>
        </a:graphic>
      </p:graphicFrame>
    </p:spTree>
    <p:extLst>
      <p:ext uri="{BB962C8B-B14F-4D97-AF65-F5344CB8AC3E}">
        <p14:creationId xmlns:p14="http://schemas.microsoft.com/office/powerpoint/2010/main" val="18227990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924FB7A5-0B2A-46BD-9215-E83549B1247E}"/>
              </a:ext>
            </a:extLst>
          </p:cNvPr>
          <p:cNvSpPr>
            <a:spLocks noGrp="1"/>
          </p:cNvSpPr>
          <p:nvPr>
            <p:ph idx="1"/>
          </p:nvPr>
        </p:nvSpPr>
        <p:spPr>
          <a:xfrm>
            <a:off x="1507958" y="3290825"/>
            <a:ext cx="10933119" cy="4010527"/>
          </a:xfrm>
        </p:spPr>
        <p:txBody>
          <a:bodyPr>
            <a:normAutofit/>
          </a:bodyPr>
          <a:lstStyle/>
          <a:p>
            <a:endParaRPr lang="en-US" dirty="0"/>
          </a:p>
          <a:p>
            <a:endParaRPr lang="en-US" sz="2000" dirty="0"/>
          </a:p>
          <a:p>
            <a:r>
              <a:rPr lang="en-US" sz="2000" dirty="0"/>
              <a:t>Cluster 6 unlike previous clusters, the most common venue is much more prominent: Pizza Places.</a:t>
            </a:r>
          </a:p>
          <a:p>
            <a:r>
              <a:rPr lang="en-US" sz="2000" dirty="0"/>
              <a:t>Followed by Pharmacies, Women’s Stores, Discount stores and Food: Dim Sum (Chinese) Restaurants, Diner, Sandwich, Donuts, Dessert.</a:t>
            </a:r>
          </a:p>
        </p:txBody>
      </p:sp>
      <p:sp>
        <p:nvSpPr>
          <p:cNvPr id="2" name="Rectángulo 1">
            <a:extLst>
              <a:ext uri="{FF2B5EF4-FFF2-40B4-BE49-F238E27FC236}">
                <a16:creationId xmlns:a16="http://schemas.microsoft.com/office/drawing/2014/main" id="{360AF70A-A209-43B9-971F-34562679D96A}"/>
              </a:ext>
            </a:extLst>
          </p:cNvPr>
          <p:cNvSpPr/>
          <p:nvPr/>
        </p:nvSpPr>
        <p:spPr>
          <a:xfrm>
            <a:off x="4781960" y="21705"/>
            <a:ext cx="2932791" cy="369332"/>
          </a:xfrm>
          <a:prstGeom prst="rect">
            <a:avLst/>
          </a:prstGeom>
        </p:spPr>
        <p:txBody>
          <a:bodyPr wrap="none">
            <a:spAutoFit/>
          </a:bodyPr>
          <a:lstStyle/>
          <a:p>
            <a:r>
              <a:rPr lang="en-US" b="1" dirty="0"/>
              <a:t>Data points for each Cluster</a:t>
            </a:r>
            <a:endParaRPr lang="es-ES" b="1" dirty="0"/>
          </a:p>
        </p:txBody>
      </p:sp>
      <p:graphicFrame>
        <p:nvGraphicFramePr>
          <p:cNvPr id="4" name="Tabla 3">
            <a:extLst>
              <a:ext uri="{FF2B5EF4-FFF2-40B4-BE49-F238E27FC236}">
                <a16:creationId xmlns:a16="http://schemas.microsoft.com/office/drawing/2014/main" id="{0E945183-EB97-405B-8528-CE8DA090F14A}"/>
              </a:ext>
            </a:extLst>
          </p:cNvPr>
          <p:cNvGraphicFramePr>
            <a:graphicFrameLocks noGrp="1"/>
          </p:cNvGraphicFramePr>
          <p:nvPr/>
        </p:nvGraphicFramePr>
        <p:xfrm>
          <a:off x="3022555" y="387209"/>
          <a:ext cx="6451600" cy="381000"/>
        </p:xfrm>
        <a:graphic>
          <a:graphicData uri="http://schemas.openxmlformats.org/drawingml/2006/table">
            <a:tbl>
              <a:tblPr firstRow="1" firstCol="1" bandRow="1">
                <a:tableStyleId>{5C22544A-7EE6-4342-B048-85BDC9FD1C3A}</a:tableStyleId>
              </a:tblPr>
              <a:tblGrid>
                <a:gridCol w="850900">
                  <a:extLst>
                    <a:ext uri="{9D8B030D-6E8A-4147-A177-3AD203B41FA5}">
                      <a16:colId xmlns:a16="http://schemas.microsoft.com/office/drawing/2014/main" val="3069470713"/>
                    </a:ext>
                  </a:extLst>
                </a:gridCol>
                <a:gridCol w="800100">
                  <a:extLst>
                    <a:ext uri="{9D8B030D-6E8A-4147-A177-3AD203B41FA5}">
                      <a16:colId xmlns:a16="http://schemas.microsoft.com/office/drawing/2014/main" val="3904152599"/>
                    </a:ext>
                  </a:extLst>
                </a:gridCol>
                <a:gridCol w="800100">
                  <a:extLst>
                    <a:ext uri="{9D8B030D-6E8A-4147-A177-3AD203B41FA5}">
                      <a16:colId xmlns:a16="http://schemas.microsoft.com/office/drawing/2014/main" val="391622085"/>
                    </a:ext>
                  </a:extLst>
                </a:gridCol>
                <a:gridCol w="800100">
                  <a:extLst>
                    <a:ext uri="{9D8B030D-6E8A-4147-A177-3AD203B41FA5}">
                      <a16:colId xmlns:a16="http://schemas.microsoft.com/office/drawing/2014/main" val="2135036858"/>
                    </a:ext>
                  </a:extLst>
                </a:gridCol>
                <a:gridCol w="800100">
                  <a:extLst>
                    <a:ext uri="{9D8B030D-6E8A-4147-A177-3AD203B41FA5}">
                      <a16:colId xmlns:a16="http://schemas.microsoft.com/office/drawing/2014/main" val="423379226"/>
                    </a:ext>
                  </a:extLst>
                </a:gridCol>
                <a:gridCol w="800100">
                  <a:extLst>
                    <a:ext uri="{9D8B030D-6E8A-4147-A177-3AD203B41FA5}">
                      <a16:colId xmlns:a16="http://schemas.microsoft.com/office/drawing/2014/main" val="525468381"/>
                    </a:ext>
                  </a:extLst>
                </a:gridCol>
                <a:gridCol w="800100">
                  <a:extLst>
                    <a:ext uri="{9D8B030D-6E8A-4147-A177-3AD203B41FA5}">
                      <a16:colId xmlns:a16="http://schemas.microsoft.com/office/drawing/2014/main" val="2601609327"/>
                    </a:ext>
                  </a:extLst>
                </a:gridCol>
                <a:gridCol w="800100">
                  <a:extLst>
                    <a:ext uri="{9D8B030D-6E8A-4147-A177-3AD203B41FA5}">
                      <a16:colId xmlns:a16="http://schemas.microsoft.com/office/drawing/2014/main" val="2149756478"/>
                    </a:ext>
                  </a:extLst>
                </a:gridCol>
              </a:tblGrid>
              <a:tr h="190500">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100" dirty="0">
                          <a:effectLst/>
                        </a:rPr>
                        <a:t>Cluster 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100">
                          <a:effectLst/>
                        </a:rPr>
                        <a:t>Cluster 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100">
                          <a:effectLst/>
                        </a:rPr>
                        <a:t>Cluster 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100">
                          <a:effectLst/>
                        </a:rPr>
                        <a:t>Cluster 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100">
                          <a:effectLst/>
                        </a:rPr>
                        <a:t>Cluster 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100">
                          <a:effectLst/>
                        </a:rPr>
                        <a:t>Cluster 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100">
                          <a:effectLst/>
                        </a:rPr>
                        <a:t>Cluster 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437136531"/>
                  </a:ext>
                </a:extLst>
              </a:tr>
              <a:tr h="190500">
                <a:tc>
                  <a:txBody>
                    <a:bodyPr/>
                    <a:lstStyle/>
                    <a:p>
                      <a:pPr marL="0" marR="0" algn="ctr">
                        <a:lnSpc>
                          <a:spcPct val="107000"/>
                        </a:lnSpc>
                        <a:spcBef>
                          <a:spcPts val="0"/>
                        </a:spcBef>
                        <a:spcAft>
                          <a:spcPts val="0"/>
                        </a:spcAft>
                      </a:pPr>
                      <a:r>
                        <a:rPr lang="en-US" sz="1100">
                          <a:effectLst/>
                        </a:rPr>
                        <a:t>Data Points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100">
                          <a:effectLst/>
                        </a:rPr>
                        <a:t>76.24%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100">
                          <a:effectLst/>
                        </a:rPr>
                        <a:t>2.97%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100">
                          <a:effectLst/>
                        </a:rPr>
                        <a:t>0.99%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100">
                          <a:effectLst/>
                        </a:rPr>
                        <a:t>0.99%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100">
                          <a:effectLst/>
                        </a:rPr>
                        <a:t>0.99%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100">
                          <a:effectLst/>
                        </a:rPr>
                        <a:t>9.90%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100" dirty="0">
                          <a:effectLst/>
                        </a:rPr>
                        <a:t>7.92%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797718014"/>
                  </a:ext>
                </a:extLst>
              </a:tr>
            </a:tbl>
          </a:graphicData>
        </a:graphic>
      </p:graphicFrame>
      <p:pic>
        <p:nvPicPr>
          <p:cNvPr id="8" name="Imagen 7">
            <a:extLst>
              <a:ext uri="{FF2B5EF4-FFF2-40B4-BE49-F238E27FC236}">
                <a16:creationId xmlns:a16="http://schemas.microsoft.com/office/drawing/2014/main" id="{95CA9E42-B392-4838-8BC7-A422CD991881}"/>
              </a:ext>
            </a:extLst>
          </p:cNvPr>
          <p:cNvPicPr>
            <a:picLocks noChangeAspect="1"/>
          </p:cNvPicPr>
          <p:nvPr/>
        </p:nvPicPr>
        <p:blipFill>
          <a:blip r:embed="rId2"/>
          <a:stretch>
            <a:fillRect/>
          </a:stretch>
        </p:blipFill>
        <p:spPr>
          <a:xfrm>
            <a:off x="3962401" y="849728"/>
            <a:ext cx="5205662" cy="4364842"/>
          </a:xfrm>
          <a:prstGeom prst="rect">
            <a:avLst/>
          </a:prstGeom>
        </p:spPr>
      </p:pic>
    </p:spTree>
    <p:extLst>
      <p:ext uri="{BB962C8B-B14F-4D97-AF65-F5344CB8AC3E}">
        <p14:creationId xmlns:p14="http://schemas.microsoft.com/office/powerpoint/2010/main" val="33689570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924FB7A5-0B2A-46BD-9215-E83549B1247E}"/>
              </a:ext>
            </a:extLst>
          </p:cNvPr>
          <p:cNvSpPr>
            <a:spLocks noGrp="1"/>
          </p:cNvSpPr>
          <p:nvPr>
            <p:ph idx="1"/>
          </p:nvPr>
        </p:nvSpPr>
        <p:spPr>
          <a:xfrm>
            <a:off x="1507958" y="3290825"/>
            <a:ext cx="10933119" cy="4010527"/>
          </a:xfrm>
        </p:spPr>
        <p:txBody>
          <a:bodyPr>
            <a:normAutofit/>
          </a:bodyPr>
          <a:lstStyle/>
          <a:p>
            <a:endParaRPr lang="en-US" dirty="0"/>
          </a:p>
          <a:p>
            <a:endParaRPr lang="en-US" sz="2000" dirty="0"/>
          </a:p>
          <a:p>
            <a:r>
              <a:rPr lang="en-US" sz="2000" dirty="0"/>
              <a:t>Cluster 7 is dominated by Parks and Dessert Shops. </a:t>
            </a:r>
          </a:p>
          <a:p>
            <a:r>
              <a:rPr lang="en-US" sz="2000" dirty="0"/>
              <a:t>Then Distribution Centers, Discount Stores, Diner, Dog Runs, Dim Sum (Chinese) Restaurants and Department Stores.</a:t>
            </a:r>
          </a:p>
        </p:txBody>
      </p:sp>
      <p:sp>
        <p:nvSpPr>
          <p:cNvPr id="2" name="Rectángulo 1">
            <a:extLst>
              <a:ext uri="{FF2B5EF4-FFF2-40B4-BE49-F238E27FC236}">
                <a16:creationId xmlns:a16="http://schemas.microsoft.com/office/drawing/2014/main" id="{360AF70A-A209-43B9-971F-34562679D96A}"/>
              </a:ext>
            </a:extLst>
          </p:cNvPr>
          <p:cNvSpPr/>
          <p:nvPr/>
        </p:nvSpPr>
        <p:spPr>
          <a:xfrm>
            <a:off x="4781960" y="21705"/>
            <a:ext cx="2932791" cy="369332"/>
          </a:xfrm>
          <a:prstGeom prst="rect">
            <a:avLst/>
          </a:prstGeom>
        </p:spPr>
        <p:txBody>
          <a:bodyPr wrap="none">
            <a:spAutoFit/>
          </a:bodyPr>
          <a:lstStyle/>
          <a:p>
            <a:r>
              <a:rPr lang="en-US" b="1" dirty="0"/>
              <a:t>Data points for each Cluster</a:t>
            </a:r>
            <a:endParaRPr lang="es-ES" b="1" dirty="0"/>
          </a:p>
        </p:txBody>
      </p:sp>
      <p:graphicFrame>
        <p:nvGraphicFramePr>
          <p:cNvPr id="4" name="Tabla 3">
            <a:extLst>
              <a:ext uri="{FF2B5EF4-FFF2-40B4-BE49-F238E27FC236}">
                <a16:creationId xmlns:a16="http://schemas.microsoft.com/office/drawing/2014/main" id="{0E945183-EB97-405B-8528-CE8DA090F14A}"/>
              </a:ext>
            </a:extLst>
          </p:cNvPr>
          <p:cNvGraphicFramePr>
            <a:graphicFrameLocks noGrp="1"/>
          </p:cNvGraphicFramePr>
          <p:nvPr/>
        </p:nvGraphicFramePr>
        <p:xfrm>
          <a:off x="3022555" y="387209"/>
          <a:ext cx="6451600" cy="381000"/>
        </p:xfrm>
        <a:graphic>
          <a:graphicData uri="http://schemas.openxmlformats.org/drawingml/2006/table">
            <a:tbl>
              <a:tblPr firstRow="1" firstCol="1" bandRow="1">
                <a:tableStyleId>{5C22544A-7EE6-4342-B048-85BDC9FD1C3A}</a:tableStyleId>
              </a:tblPr>
              <a:tblGrid>
                <a:gridCol w="850900">
                  <a:extLst>
                    <a:ext uri="{9D8B030D-6E8A-4147-A177-3AD203B41FA5}">
                      <a16:colId xmlns:a16="http://schemas.microsoft.com/office/drawing/2014/main" val="3069470713"/>
                    </a:ext>
                  </a:extLst>
                </a:gridCol>
                <a:gridCol w="800100">
                  <a:extLst>
                    <a:ext uri="{9D8B030D-6E8A-4147-A177-3AD203B41FA5}">
                      <a16:colId xmlns:a16="http://schemas.microsoft.com/office/drawing/2014/main" val="3904152599"/>
                    </a:ext>
                  </a:extLst>
                </a:gridCol>
                <a:gridCol w="800100">
                  <a:extLst>
                    <a:ext uri="{9D8B030D-6E8A-4147-A177-3AD203B41FA5}">
                      <a16:colId xmlns:a16="http://schemas.microsoft.com/office/drawing/2014/main" val="391622085"/>
                    </a:ext>
                  </a:extLst>
                </a:gridCol>
                <a:gridCol w="800100">
                  <a:extLst>
                    <a:ext uri="{9D8B030D-6E8A-4147-A177-3AD203B41FA5}">
                      <a16:colId xmlns:a16="http://schemas.microsoft.com/office/drawing/2014/main" val="2135036858"/>
                    </a:ext>
                  </a:extLst>
                </a:gridCol>
                <a:gridCol w="800100">
                  <a:extLst>
                    <a:ext uri="{9D8B030D-6E8A-4147-A177-3AD203B41FA5}">
                      <a16:colId xmlns:a16="http://schemas.microsoft.com/office/drawing/2014/main" val="423379226"/>
                    </a:ext>
                  </a:extLst>
                </a:gridCol>
                <a:gridCol w="800100">
                  <a:extLst>
                    <a:ext uri="{9D8B030D-6E8A-4147-A177-3AD203B41FA5}">
                      <a16:colId xmlns:a16="http://schemas.microsoft.com/office/drawing/2014/main" val="525468381"/>
                    </a:ext>
                  </a:extLst>
                </a:gridCol>
                <a:gridCol w="800100">
                  <a:extLst>
                    <a:ext uri="{9D8B030D-6E8A-4147-A177-3AD203B41FA5}">
                      <a16:colId xmlns:a16="http://schemas.microsoft.com/office/drawing/2014/main" val="2601609327"/>
                    </a:ext>
                  </a:extLst>
                </a:gridCol>
                <a:gridCol w="800100">
                  <a:extLst>
                    <a:ext uri="{9D8B030D-6E8A-4147-A177-3AD203B41FA5}">
                      <a16:colId xmlns:a16="http://schemas.microsoft.com/office/drawing/2014/main" val="2149756478"/>
                    </a:ext>
                  </a:extLst>
                </a:gridCol>
              </a:tblGrid>
              <a:tr h="190500">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100" dirty="0">
                          <a:effectLst/>
                        </a:rPr>
                        <a:t>Cluster 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100">
                          <a:effectLst/>
                        </a:rPr>
                        <a:t>Cluster 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100">
                          <a:effectLst/>
                        </a:rPr>
                        <a:t>Cluster 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100">
                          <a:effectLst/>
                        </a:rPr>
                        <a:t>Cluster 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100">
                          <a:effectLst/>
                        </a:rPr>
                        <a:t>Cluster 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100">
                          <a:effectLst/>
                        </a:rPr>
                        <a:t>Cluster 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100">
                          <a:effectLst/>
                        </a:rPr>
                        <a:t>Cluster 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437136531"/>
                  </a:ext>
                </a:extLst>
              </a:tr>
              <a:tr h="190500">
                <a:tc>
                  <a:txBody>
                    <a:bodyPr/>
                    <a:lstStyle/>
                    <a:p>
                      <a:pPr marL="0" marR="0" algn="ctr">
                        <a:lnSpc>
                          <a:spcPct val="107000"/>
                        </a:lnSpc>
                        <a:spcBef>
                          <a:spcPts val="0"/>
                        </a:spcBef>
                        <a:spcAft>
                          <a:spcPts val="0"/>
                        </a:spcAft>
                      </a:pPr>
                      <a:r>
                        <a:rPr lang="en-US" sz="1100">
                          <a:effectLst/>
                        </a:rPr>
                        <a:t>Data Points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100">
                          <a:effectLst/>
                        </a:rPr>
                        <a:t>76.24%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100">
                          <a:effectLst/>
                        </a:rPr>
                        <a:t>2.97%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100">
                          <a:effectLst/>
                        </a:rPr>
                        <a:t>0.99%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100">
                          <a:effectLst/>
                        </a:rPr>
                        <a:t>0.99%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100">
                          <a:effectLst/>
                        </a:rPr>
                        <a:t>0.99%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100">
                          <a:effectLst/>
                        </a:rPr>
                        <a:t>9.90%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100" dirty="0">
                          <a:effectLst/>
                        </a:rPr>
                        <a:t>7.92%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797718014"/>
                  </a:ext>
                </a:extLst>
              </a:tr>
            </a:tbl>
          </a:graphicData>
        </a:graphic>
      </p:graphicFrame>
      <p:pic>
        <p:nvPicPr>
          <p:cNvPr id="5" name="Imagen 4">
            <a:extLst>
              <a:ext uri="{FF2B5EF4-FFF2-40B4-BE49-F238E27FC236}">
                <a16:creationId xmlns:a16="http://schemas.microsoft.com/office/drawing/2014/main" id="{4A0FDD4B-7EF0-4271-9F45-DDC0AB3522CD}"/>
              </a:ext>
            </a:extLst>
          </p:cNvPr>
          <p:cNvPicPr>
            <a:picLocks noChangeAspect="1"/>
          </p:cNvPicPr>
          <p:nvPr/>
        </p:nvPicPr>
        <p:blipFill>
          <a:blip r:embed="rId2"/>
          <a:stretch>
            <a:fillRect/>
          </a:stretch>
        </p:blipFill>
        <p:spPr>
          <a:xfrm>
            <a:off x="3948499" y="826167"/>
            <a:ext cx="5171438" cy="4394840"/>
          </a:xfrm>
          <a:prstGeom prst="rect">
            <a:avLst/>
          </a:prstGeom>
        </p:spPr>
      </p:pic>
    </p:spTree>
    <p:extLst>
      <p:ext uri="{BB962C8B-B14F-4D97-AF65-F5344CB8AC3E}">
        <p14:creationId xmlns:p14="http://schemas.microsoft.com/office/powerpoint/2010/main" val="10817103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924FB7A5-0B2A-46BD-9215-E83549B1247E}"/>
              </a:ext>
            </a:extLst>
          </p:cNvPr>
          <p:cNvSpPr>
            <a:spLocks noGrp="1"/>
          </p:cNvSpPr>
          <p:nvPr>
            <p:ph idx="1"/>
          </p:nvPr>
        </p:nvSpPr>
        <p:spPr>
          <a:xfrm>
            <a:off x="1347537" y="1558277"/>
            <a:ext cx="10933119" cy="4010527"/>
          </a:xfrm>
        </p:spPr>
        <p:txBody>
          <a:bodyPr>
            <a:normAutofit/>
          </a:bodyPr>
          <a:lstStyle/>
          <a:p>
            <a:endParaRPr lang="en-US" dirty="0"/>
          </a:p>
          <a:p>
            <a:endParaRPr lang="en-US" sz="2000" dirty="0"/>
          </a:p>
          <a:p>
            <a:r>
              <a:rPr lang="en-US" sz="2000" dirty="0"/>
              <a:t>When creating clusters for New York and Manhattan, I concluded that Manhattan and Toronto are more suited to perform comparatives.</a:t>
            </a:r>
          </a:p>
          <a:p>
            <a:r>
              <a:rPr lang="en-US" sz="2000" dirty="0"/>
              <a:t>Manhattan serves as New York economic and administrative center, cultural identifier.</a:t>
            </a:r>
          </a:p>
          <a:p>
            <a:r>
              <a:rPr lang="en-US" sz="2000" dirty="0"/>
              <a:t>Described as the cultural, financial, media, and entertainment capital of the world.</a:t>
            </a:r>
          </a:p>
          <a:p>
            <a:r>
              <a:rPr lang="en-US" sz="2000" dirty="0"/>
              <a:t>Similarly Toronto is an international center of business, finance, arts, and culture.</a:t>
            </a:r>
          </a:p>
          <a:p>
            <a:r>
              <a:rPr lang="en-US" sz="2000" dirty="0"/>
              <a:t>Its home to the Toronto Stock Exchange, the headquarters of Canada's five largest banks. </a:t>
            </a:r>
          </a:p>
          <a:p>
            <a:pPr marL="0" indent="0">
              <a:buNone/>
            </a:pPr>
            <a:r>
              <a:rPr lang="en-US" sz="2000" dirty="0"/>
              <a:t>(Source: Wikipedia)</a:t>
            </a:r>
          </a:p>
        </p:txBody>
      </p:sp>
      <p:sp>
        <p:nvSpPr>
          <p:cNvPr id="2" name="Rectángulo 1">
            <a:extLst>
              <a:ext uri="{FF2B5EF4-FFF2-40B4-BE49-F238E27FC236}">
                <a16:creationId xmlns:a16="http://schemas.microsoft.com/office/drawing/2014/main" id="{360AF70A-A209-43B9-971F-34562679D96A}"/>
              </a:ext>
            </a:extLst>
          </p:cNvPr>
          <p:cNvSpPr/>
          <p:nvPr/>
        </p:nvSpPr>
        <p:spPr>
          <a:xfrm>
            <a:off x="1701876" y="1289196"/>
            <a:ext cx="5373394" cy="584775"/>
          </a:xfrm>
          <a:prstGeom prst="rect">
            <a:avLst/>
          </a:prstGeom>
        </p:spPr>
        <p:txBody>
          <a:bodyPr wrap="none">
            <a:spAutoFit/>
          </a:bodyPr>
          <a:lstStyle/>
          <a:p>
            <a:r>
              <a:rPr lang="en-US" sz="3200" b="1" dirty="0"/>
              <a:t>All of New York or Manhattan</a:t>
            </a:r>
            <a:endParaRPr lang="es-ES" sz="3200" b="1" dirty="0"/>
          </a:p>
        </p:txBody>
      </p:sp>
    </p:spTree>
    <p:extLst>
      <p:ext uri="{BB962C8B-B14F-4D97-AF65-F5344CB8AC3E}">
        <p14:creationId xmlns:p14="http://schemas.microsoft.com/office/powerpoint/2010/main" val="5635184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924FB7A5-0B2A-46BD-9215-E83549B1247E}"/>
              </a:ext>
            </a:extLst>
          </p:cNvPr>
          <p:cNvSpPr>
            <a:spLocks noGrp="1"/>
          </p:cNvSpPr>
          <p:nvPr>
            <p:ph idx="1"/>
          </p:nvPr>
        </p:nvSpPr>
        <p:spPr>
          <a:xfrm>
            <a:off x="2078030" y="3753853"/>
            <a:ext cx="10113970" cy="2870292"/>
          </a:xfrm>
        </p:spPr>
        <p:txBody>
          <a:bodyPr>
            <a:normAutofit fontScale="92500" lnSpcReduction="20000"/>
          </a:bodyPr>
          <a:lstStyle/>
          <a:p>
            <a:endParaRPr lang="en-US" dirty="0"/>
          </a:p>
          <a:p>
            <a:endParaRPr lang="en-US" sz="2000" dirty="0"/>
          </a:p>
          <a:p>
            <a:r>
              <a:rPr lang="en-US" sz="2000" dirty="0"/>
              <a:t>With Toronto 7 centroids where used, but only was possible to find 4 clusters, the 3 other clusters having 1 data point or neighborhood. New York have 300 neighborhoods vs 100 of Toronto, having enough data points to create clusters with no problems.</a:t>
            </a:r>
          </a:p>
          <a:p>
            <a:r>
              <a:rPr lang="en-US" sz="2000" dirty="0"/>
              <a:t>Instead Manhattan have 40 Neighborhoods and like with Toronto, is harder to find the right number of centroids. Was possible to distinguish 2 clusters with 2 – 3 centroids, and 3 clusters with 4 – 7 centroids. With 8 and 9 centroids more clusters where created. I chose 4 centroids, finding a good balance between the amount of clusters and data points in them.</a:t>
            </a:r>
          </a:p>
        </p:txBody>
      </p:sp>
      <p:sp>
        <p:nvSpPr>
          <p:cNvPr id="2" name="Rectángulo 1">
            <a:extLst>
              <a:ext uri="{FF2B5EF4-FFF2-40B4-BE49-F238E27FC236}">
                <a16:creationId xmlns:a16="http://schemas.microsoft.com/office/drawing/2014/main" id="{360AF70A-A209-43B9-971F-34562679D96A}"/>
              </a:ext>
            </a:extLst>
          </p:cNvPr>
          <p:cNvSpPr/>
          <p:nvPr/>
        </p:nvSpPr>
        <p:spPr>
          <a:xfrm>
            <a:off x="1594573" y="0"/>
            <a:ext cx="1018099" cy="338554"/>
          </a:xfrm>
          <a:prstGeom prst="rect">
            <a:avLst/>
          </a:prstGeom>
        </p:spPr>
        <p:txBody>
          <a:bodyPr wrap="none">
            <a:spAutoFit/>
          </a:bodyPr>
          <a:lstStyle/>
          <a:p>
            <a:r>
              <a:rPr lang="en-US" sz="1600" b="1" dirty="0"/>
              <a:t>New York</a:t>
            </a:r>
            <a:endParaRPr lang="es-ES" sz="1600" b="1" dirty="0"/>
          </a:p>
        </p:txBody>
      </p:sp>
      <p:sp>
        <p:nvSpPr>
          <p:cNvPr id="4" name="Rectángulo 3">
            <a:extLst>
              <a:ext uri="{FF2B5EF4-FFF2-40B4-BE49-F238E27FC236}">
                <a16:creationId xmlns:a16="http://schemas.microsoft.com/office/drawing/2014/main" id="{C3D98A80-69C5-4C24-A5F1-30BE7AEA48BA}"/>
              </a:ext>
            </a:extLst>
          </p:cNvPr>
          <p:cNvSpPr/>
          <p:nvPr/>
        </p:nvSpPr>
        <p:spPr>
          <a:xfrm>
            <a:off x="6607894" y="38648"/>
            <a:ext cx="1172116" cy="338554"/>
          </a:xfrm>
          <a:prstGeom prst="rect">
            <a:avLst/>
          </a:prstGeom>
        </p:spPr>
        <p:txBody>
          <a:bodyPr wrap="none">
            <a:spAutoFit/>
          </a:bodyPr>
          <a:lstStyle/>
          <a:p>
            <a:r>
              <a:rPr lang="en-US" sz="1600" b="1" dirty="0"/>
              <a:t>Manhattan</a:t>
            </a:r>
            <a:endParaRPr lang="es-ES" sz="1600" b="1" dirty="0"/>
          </a:p>
        </p:txBody>
      </p:sp>
      <p:pic>
        <p:nvPicPr>
          <p:cNvPr id="5" name="Imagen 4">
            <a:extLst>
              <a:ext uri="{FF2B5EF4-FFF2-40B4-BE49-F238E27FC236}">
                <a16:creationId xmlns:a16="http://schemas.microsoft.com/office/drawing/2014/main" id="{085446F8-B079-4C4B-AD4D-6BA9F6AC8205}"/>
              </a:ext>
            </a:extLst>
          </p:cNvPr>
          <p:cNvPicPr>
            <a:picLocks noChangeAspect="1"/>
          </p:cNvPicPr>
          <p:nvPr/>
        </p:nvPicPr>
        <p:blipFill>
          <a:blip r:embed="rId2"/>
          <a:stretch>
            <a:fillRect/>
          </a:stretch>
        </p:blipFill>
        <p:spPr>
          <a:xfrm>
            <a:off x="1659886" y="335525"/>
            <a:ext cx="4436113" cy="4106573"/>
          </a:xfrm>
          <a:prstGeom prst="rect">
            <a:avLst/>
          </a:prstGeom>
        </p:spPr>
      </p:pic>
      <p:pic>
        <p:nvPicPr>
          <p:cNvPr id="6" name="Imagen 5">
            <a:extLst>
              <a:ext uri="{FF2B5EF4-FFF2-40B4-BE49-F238E27FC236}">
                <a16:creationId xmlns:a16="http://schemas.microsoft.com/office/drawing/2014/main" id="{23038AE8-A111-4E46-BF80-B9E10500EBA6}"/>
              </a:ext>
            </a:extLst>
          </p:cNvPr>
          <p:cNvPicPr>
            <a:picLocks noChangeAspect="1"/>
          </p:cNvPicPr>
          <p:nvPr/>
        </p:nvPicPr>
        <p:blipFill>
          <a:blip r:embed="rId3"/>
          <a:stretch>
            <a:fillRect/>
          </a:stretch>
        </p:blipFill>
        <p:spPr>
          <a:xfrm>
            <a:off x="6702686" y="335526"/>
            <a:ext cx="4419983" cy="4139543"/>
          </a:xfrm>
          <a:prstGeom prst="rect">
            <a:avLst/>
          </a:prstGeom>
        </p:spPr>
      </p:pic>
    </p:spTree>
    <p:extLst>
      <p:ext uri="{BB962C8B-B14F-4D97-AF65-F5344CB8AC3E}">
        <p14:creationId xmlns:p14="http://schemas.microsoft.com/office/powerpoint/2010/main" val="32847188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924FB7A5-0B2A-46BD-9215-E83549B1247E}"/>
              </a:ext>
            </a:extLst>
          </p:cNvPr>
          <p:cNvSpPr>
            <a:spLocks noGrp="1"/>
          </p:cNvSpPr>
          <p:nvPr>
            <p:ph idx="1"/>
          </p:nvPr>
        </p:nvSpPr>
        <p:spPr>
          <a:xfrm>
            <a:off x="1852863" y="3850105"/>
            <a:ext cx="10411326" cy="2870292"/>
          </a:xfrm>
        </p:spPr>
        <p:txBody>
          <a:bodyPr>
            <a:normAutofit fontScale="85000" lnSpcReduction="20000"/>
          </a:bodyPr>
          <a:lstStyle/>
          <a:p>
            <a:endParaRPr lang="en-US" dirty="0"/>
          </a:p>
          <a:p>
            <a:endParaRPr lang="en-US" sz="2000" dirty="0"/>
          </a:p>
          <a:p>
            <a:r>
              <a:rPr lang="en-US" sz="2000" dirty="0"/>
              <a:t>With Toronto 7 centroids where used, but only was possible to find 4 clusters, the 3 other clusters having 1 data point or neighborhood. New York have 300 neighborhoods vs 100 of Toronto, having enough data points to create clusters with no problems.</a:t>
            </a:r>
          </a:p>
          <a:p>
            <a:r>
              <a:rPr lang="en-US" sz="2000" dirty="0"/>
              <a:t>Instead Manhattan have 40 Neighborhoods and like with Toronto, is harder to find the right number of centroids. Was possible to distinguish 2 clusters with 2 – 3 centroids, and 3 clusters with 4 – 7 centroids. With 8 and 9 centroids more clusters where created. I chose 4 centroids, finding a good balance between the amount of clusters and data points in them.</a:t>
            </a:r>
          </a:p>
          <a:p>
            <a:r>
              <a:rPr lang="en-US" sz="2000" dirty="0"/>
              <a:t>The analysis of New York was performed in the notebook. Instead I'm focusing in Toronto and Manhattan here.</a:t>
            </a:r>
          </a:p>
        </p:txBody>
      </p:sp>
      <p:sp>
        <p:nvSpPr>
          <p:cNvPr id="2" name="Rectángulo 1">
            <a:extLst>
              <a:ext uri="{FF2B5EF4-FFF2-40B4-BE49-F238E27FC236}">
                <a16:creationId xmlns:a16="http://schemas.microsoft.com/office/drawing/2014/main" id="{360AF70A-A209-43B9-971F-34562679D96A}"/>
              </a:ext>
            </a:extLst>
          </p:cNvPr>
          <p:cNvSpPr/>
          <p:nvPr/>
        </p:nvSpPr>
        <p:spPr>
          <a:xfrm>
            <a:off x="1594573" y="0"/>
            <a:ext cx="1018099" cy="338554"/>
          </a:xfrm>
          <a:prstGeom prst="rect">
            <a:avLst/>
          </a:prstGeom>
        </p:spPr>
        <p:txBody>
          <a:bodyPr wrap="none">
            <a:spAutoFit/>
          </a:bodyPr>
          <a:lstStyle/>
          <a:p>
            <a:r>
              <a:rPr lang="en-US" sz="1600" b="1" dirty="0"/>
              <a:t>New York</a:t>
            </a:r>
            <a:endParaRPr lang="es-ES" sz="1600" b="1" dirty="0"/>
          </a:p>
        </p:txBody>
      </p:sp>
      <p:sp>
        <p:nvSpPr>
          <p:cNvPr id="4" name="Rectángulo 3">
            <a:extLst>
              <a:ext uri="{FF2B5EF4-FFF2-40B4-BE49-F238E27FC236}">
                <a16:creationId xmlns:a16="http://schemas.microsoft.com/office/drawing/2014/main" id="{C3D98A80-69C5-4C24-A5F1-30BE7AEA48BA}"/>
              </a:ext>
            </a:extLst>
          </p:cNvPr>
          <p:cNvSpPr/>
          <p:nvPr/>
        </p:nvSpPr>
        <p:spPr>
          <a:xfrm>
            <a:off x="6607894" y="38648"/>
            <a:ext cx="1172116" cy="338554"/>
          </a:xfrm>
          <a:prstGeom prst="rect">
            <a:avLst/>
          </a:prstGeom>
        </p:spPr>
        <p:txBody>
          <a:bodyPr wrap="none">
            <a:spAutoFit/>
          </a:bodyPr>
          <a:lstStyle/>
          <a:p>
            <a:r>
              <a:rPr lang="en-US" sz="1600" b="1" dirty="0"/>
              <a:t>Manhattan</a:t>
            </a:r>
            <a:endParaRPr lang="es-ES" sz="1600" b="1" dirty="0"/>
          </a:p>
        </p:txBody>
      </p:sp>
      <p:pic>
        <p:nvPicPr>
          <p:cNvPr id="5" name="Imagen 4">
            <a:extLst>
              <a:ext uri="{FF2B5EF4-FFF2-40B4-BE49-F238E27FC236}">
                <a16:creationId xmlns:a16="http://schemas.microsoft.com/office/drawing/2014/main" id="{085446F8-B079-4C4B-AD4D-6BA9F6AC8205}"/>
              </a:ext>
            </a:extLst>
          </p:cNvPr>
          <p:cNvPicPr>
            <a:picLocks noChangeAspect="1"/>
          </p:cNvPicPr>
          <p:nvPr/>
        </p:nvPicPr>
        <p:blipFill>
          <a:blip r:embed="rId2"/>
          <a:stretch>
            <a:fillRect/>
          </a:stretch>
        </p:blipFill>
        <p:spPr>
          <a:xfrm>
            <a:off x="1659886" y="335525"/>
            <a:ext cx="4436113" cy="4106573"/>
          </a:xfrm>
          <a:prstGeom prst="rect">
            <a:avLst/>
          </a:prstGeom>
        </p:spPr>
      </p:pic>
      <p:pic>
        <p:nvPicPr>
          <p:cNvPr id="6" name="Imagen 5">
            <a:extLst>
              <a:ext uri="{FF2B5EF4-FFF2-40B4-BE49-F238E27FC236}">
                <a16:creationId xmlns:a16="http://schemas.microsoft.com/office/drawing/2014/main" id="{23038AE8-A111-4E46-BF80-B9E10500EBA6}"/>
              </a:ext>
            </a:extLst>
          </p:cNvPr>
          <p:cNvPicPr>
            <a:picLocks noChangeAspect="1"/>
          </p:cNvPicPr>
          <p:nvPr/>
        </p:nvPicPr>
        <p:blipFill>
          <a:blip r:embed="rId3"/>
          <a:stretch>
            <a:fillRect/>
          </a:stretch>
        </p:blipFill>
        <p:spPr>
          <a:xfrm>
            <a:off x="6702686" y="335526"/>
            <a:ext cx="4419983" cy="4139543"/>
          </a:xfrm>
          <a:prstGeom prst="rect">
            <a:avLst/>
          </a:prstGeom>
        </p:spPr>
      </p:pic>
    </p:spTree>
    <p:extLst>
      <p:ext uri="{BB962C8B-B14F-4D97-AF65-F5344CB8AC3E}">
        <p14:creationId xmlns:p14="http://schemas.microsoft.com/office/powerpoint/2010/main" val="13033835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924FB7A5-0B2A-46BD-9215-E83549B1247E}"/>
              </a:ext>
            </a:extLst>
          </p:cNvPr>
          <p:cNvSpPr>
            <a:spLocks noGrp="1"/>
          </p:cNvSpPr>
          <p:nvPr>
            <p:ph idx="1"/>
          </p:nvPr>
        </p:nvSpPr>
        <p:spPr>
          <a:xfrm>
            <a:off x="1868905" y="3874168"/>
            <a:ext cx="10323095" cy="2870292"/>
          </a:xfrm>
        </p:spPr>
        <p:txBody>
          <a:bodyPr>
            <a:normAutofit/>
          </a:bodyPr>
          <a:lstStyle/>
          <a:p>
            <a:endParaRPr lang="en-US" dirty="0"/>
          </a:p>
          <a:p>
            <a:endParaRPr lang="en-US" sz="2000" dirty="0"/>
          </a:p>
          <a:p>
            <a:r>
              <a:rPr lang="en-US" sz="2000" dirty="0"/>
              <a:t>Cluster 1 is dominated by Coffee Shops and Italian Restaurants. Followed by Pizza places, Cafes, Bars, Bakery, Gyms and Yoga.</a:t>
            </a:r>
          </a:p>
          <a:p>
            <a:r>
              <a:rPr lang="en-US" sz="2000" dirty="0"/>
              <a:t>Restaurants: American, French, Japanese and Chinese.</a:t>
            </a:r>
          </a:p>
        </p:txBody>
      </p:sp>
      <p:pic>
        <p:nvPicPr>
          <p:cNvPr id="7" name="Imagen 6">
            <a:extLst>
              <a:ext uri="{FF2B5EF4-FFF2-40B4-BE49-F238E27FC236}">
                <a16:creationId xmlns:a16="http://schemas.microsoft.com/office/drawing/2014/main" id="{854B7EF4-0614-44C7-BAD2-B5A871D8CD2F}"/>
              </a:ext>
            </a:extLst>
          </p:cNvPr>
          <p:cNvPicPr>
            <a:picLocks noChangeAspect="1"/>
          </p:cNvPicPr>
          <p:nvPr/>
        </p:nvPicPr>
        <p:blipFill>
          <a:blip r:embed="rId2"/>
          <a:stretch>
            <a:fillRect/>
          </a:stretch>
        </p:blipFill>
        <p:spPr>
          <a:xfrm>
            <a:off x="4830788" y="0"/>
            <a:ext cx="3011685" cy="499915"/>
          </a:xfrm>
          <a:prstGeom prst="rect">
            <a:avLst/>
          </a:prstGeom>
        </p:spPr>
      </p:pic>
      <p:graphicFrame>
        <p:nvGraphicFramePr>
          <p:cNvPr id="9" name="Tabla 8">
            <a:extLst>
              <a:ext uri="{FF2B5EF4-FFF2-40B4-BE49-F238E27FC236}">
                <a16:creationId xmlns:a16="http://schemas.microsoft.com/office/drawing/2014/main" id="{DF6F7189-BC8E-4A1B-BA42-CC7BF59FC584}"/>
              </a:ext>
            </a:extLst>
          </p:cNvPr>
          <p:cNvGraphicFramePr>
            <a:graphicFrameLocks noGrp="1"/>
          </p:cNvGraphicFramePr>
          <p:nvPr>
            <p:extLst>
              <p:ext uri="{D42A27DB-BD31-4B8C-83A1-F6EECF244321}">
                <p14:modId xmlns:p14="http://schemas.microsoft.com/office/powerpoint/2010/main" val="2580116149"/>
              </p:ext>
            </p:extLst>
          </p:nvPr>
        </p:nvGraphicFramePr>
        <p:xfrm>
          <a:off x="4219367" y="499915"/>
          <a:ext cx="4051300" cy="381000"/>
        </p:xfrm>
        <a:graphic>
          <a:graphicData uri="http://schemas.openxmlformats.org/drawingml/2006/table">
            <a:tbl>
              <a:tblPr firstRow="1" firstCol="1" bandRow="1">
                <a:tableStyleId>{5C22544A-7EE6-4342-B048-85BDC9FD1C3A}</a:tableStyleId>
              </a:tblPr>
              <a:tblGrid>
                <a:gridCol w="850900">
                  <a:extLst>
                    <a:ext uri="{9D8B030D-6E8A-4147-A177-3AD203B41FA5}">
                      <a16:colId xmlns:a16="http://schemas.microsoft.com/office/drawing/2014/main" val="1904532892"/>
                    </a:ext>
                  </a:extLst>
                </a:gridCol>
                <a:gridCol w="800100">
                  <a:extLst>
                    <a:ext uri="{9D8B030D-6E8A-4147-A177-3AD203B41FA5}">
                      <a16:colId xmlns:a16="http://schemas.microsoft.com/office/drawing/2014/main" val="3709166600"/>
                    </a:ext>
                  </a:extLst>
                </a:gridCol>
                <a:gridCol w="800100">
                  <a:extLst>
                    <a:ext uri="{9D8B030D-6E8A-4147-A177-3AD203B41FA5}">
                      <a16:colId xmlns:a16="http://schemas.microsoft.com/office/drawing/2014/main" val="2564494327"/>
                    </a:ext>
                  </a:extLst>
                </a:gridCol>
                <a:gridCol w="800100">
                  <a:extLst>
                    <a:ext uri="{9D8B030D-6E8A-4147-A177-3AD203B41FA5}">
                      <a16:colId xmlns:a16="http://schemas.microsoft.com/office/drawing/2014/main" val="426252146"/>
                    </a:ext>
                  </a:extLst>
                </a:gridCol>
                <a:gridCol w="800100">
                  <a:extLst>
                    <a:ext uri="{9D8B030D-6E8A-4147-A177-3AD203B41FA5}">
                      <a16:colId xmlns:a16="http://schemas.microsoft.com/office/drawing/2014/main" val="1173204450"/>
                    </a:ext>
                  </a:extLst>
                </a:gridCol>
              </a:tblGrid>
              <a:tr h="190500">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100">
                          <a:effectLst/>
                        </a:rPr>
                        <a:t>Cluster 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100">
                          <a:effectLst/>
                        </a:rPr>
                        <a:t>Cluster 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100">
                          <a:effectLst/>
                        </a:rPr>
                        <a:t>Cluster 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100">
                          <a:effectLst/>
                        </a:rPr>
                        <a:t>Cluster 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4057234081"/>
                  </a:ext>
                </a:extLst>
              </a:tr>
              <a:tr h="190500">
                <a:tc>
                  <a:txBody>
                    <a:bodyPr/>
                    <a:lstStyle/>
                    <a:p>
                      <a:pPr marL="0" marR="0" algn="ctr">
                        <a:lnSpc>
                          <a:spcPct val="107000"/>
                        </a:lnSpc>
                        <a:spcBef>
                          <a:spcPts val="0"/>
                        </a:spcBef>
                        <a:spcAft>
                          <a:spcPts val="0"/>
                        </a:spcAft>
                      </a:pPr>
                      <a:r>
                        <a:rPr lang="en-US" sz="1100">
                          <a:effectLst/>
                        </a:rPr>
                        <a:t>Data Points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100">
                          <a:effectLst/>
                        </a:rPr>
                        <a:t>47.5%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100">
                          <a:effectLst/>
                        </a:rPr>
                        <a:t>30.0%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100">
                          <a:effectLst/>
                        </a:rPr>
                        <a:t>2.5%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100" dirty="0">
                          <a:effectLst/>
                        </a:rPr>
                        <a:t>20.0%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790402349"/>
                  </a:ext>
                </a:extLst>
              </a:tr>
            </a:tbl>
          </a:graphicData>
        </a:graphic>
      </p:graphicFrame>
      <p:pic>
        <p:nvPicPr>
          <p:cNvPr id="10" name="Imagen 9">
            <a:extLst>
              <a:ext uri="{FF2B5EF4-FFF2-40B4-BE49-F238E27FC236}">
                <a16:creationId xmlns:a16="http://schemas.microsoft.com/office/drawing/2014/main" id="{075CA250-9295-49BC-B799-C92948CBC2ED}"/>
              </a:ext>
            </a:extLst>
          </p:cNvPr>
          <p:cNvPicPr>
            <a:picLocks noChangeAspect="1"/>
          </p:cNvPicPr>
          <p:nvPr/>
        </p:nvPicPr>
        <p:blipFill>
          <a:blip r:embed="rId3"/>
          <a:stretch>
            <a:fillRect/>
          </a:stretch>
        </p:blipFill>
        <p:spPr>
          <a:xfrm>
            <a:off x="2131923" y="999830"/>
            <a:ext cx="4898529" cy="4118967"/>
          </a:xfrm>
          <a:prstGeom prst="rect">
            <a:avLst/>
          </a:prstGeom>
        </p:spPr>
      </p:pic>
      <p:pic>
        <p:nvPicPr>
          <p:cNvPr id="11" name="Imagen 10">
            <a:extLst>
              <a:ext uri="{FF2B5EF4-FFF2-40B4-BE49-F238E27FC236}">
                <a16:creationId xmlns:a16="http://schemas.microsoft.com/office/drawing/2014/main" id="{D289A752-6A5E-429F-9CDF-44E5CF7B15CB}"/>
              </a:ext>
            </a:extLst>
          </p:cNvPr>
          <p:cNvPicPr>
            <a:picLocks noChangeAspect="1"/>
          </p:cNvPicPr>
          <p:nvPr/>
        </p:nvPicPr>
        <p:blipFill>
          <a:blip r:embed="rId4"/>
          <a:stretch>
            <a:fillRect/>
          </a:stretch>
        </p:blipFill>
        <p:spPr>
          <a:xfrm>
            <a:off x="8053137" y="1124037"/>
            <a:ext cx="3721769" cy="3994760"/>
          </a:xfrm>
          <a:prstGeom prst="rect">
            <a:avLst/>
          </a:prstGeom>
        </p:spPr>
      </p:pic>
      <p:sp>
        <p:nvSpPr>
          <p:cNvPr id="14" name="Rectángulo 13">
            <a:extLst>
              <a:ext uri="{FF2B5EF4-FFF2-40B4-BE49-F238E27FC236}">
                <a16:creationId xmlns:a16="http://schemas.microsoft.com/office/drawing/2014/main" id="{E23D8574-1605-4B98-A1E0-F4D0892E9F73}"/>
              </a:ext>
            </a:extLst>
          </p:cNvPr>
          <p:cNvSpPr/>
          <p:nvPr/>
        </p:nvSpPr>
        <p:spPr>
          <a:xfrm>
            <a:off x="8954463" y="785483"/>
            <a:ext cx="1919115" cy="338554"/>
          </a:xfrm>
          <a:prstGeom prst="rect">
            <a:avLst/>
          </a:prstGeom>
        </p:spPr>
        <p:txBody>
          <a:bodyPr wrap="none">
            <a:spAutoFit/>
          </a:bodyPr>
          <a:lstStyle/>
          <a:p>
            <a:r>
              <a:rPr lang="en-US" sz="1600" b="1" dirty="0"/>
              <a:t>Manhattan Clusters</a:t>
            </a:r>
          </a:p>
        </p:txBody>
      </p:sp>
    </p:spTree>
    <p:extLst>
      <p:ext uri="{BB962C8B-B14F-4D97-AF65-F5344CB8AC3E}">
        <p14:creationId xmlns:p14="http://schemas.microsoft.com/office/powerpoint/2010/main" val="35532850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924FB7A5-0B2A-46BD-9215-E83549B1247E}"/>
              </a:ext>
            </a:extLst>
          </p:cNvPr>
          <p:cNvSpPr>
            <a:spLocks noGrp="1"/>
          </p:cNvSpPr>
          <p:nvPr>
            <p:ph idx="1"/>
          </p:nvPr>
        </p:nvSpPr>
        <p:spPr>
          <a:xfrm>
            <a:off x="1868905" y="3874168"/>
            <a:ext cx="10323095" cy="2870292"/>
          </a:xfrm>
        </p:spPr>
        <p:txBody>
          <a:bodyPr>
            <a:normAutofit/>
          </a:bodyPr>
          <a:lstStyle/>
          <a:p>
            <a:endParaRPr lang="en-US" dirty="0"/>
          </a:p>
          <a:p>
            <a:endParaRPr lang="en-US" sz="2000" dirty="0"/>
          </a:p>
          <a:p>
            <a:r>
              <a:rPr lang="en-US" sz="2000" dirty="0"/>
              <a:t>Cluster 2 is dominated by Hotels, Coffees, Gyms, Cocktail Bars, and Spa.</a:t>
            </a:r>
          </a:p>
          <a:p>
            <a:r>
              <a:rPr lang="en-US" sz="2000" dirty="0"/>
              <a:t>Restaurants: American, Japanese, Italian and Thai. Then Chinese, Mexican and Mediterranean.</a:t>
            </a:r>
          </a:p>
        </p:txBody>
      </p:sp>
      <p:pic>
        <p:nvPicPr>
          <p:cNvPr id="7" name="Imagen 6">
            <a:extLst>
              <a:ext uri="{FF2B5EF4-FFF2-40B4-BE49-F238E27FC236}">
                <a16:creationId xmlns:a16="http://schemas.microsoft.com/office/drawing/2014/main" id="{854B7EF4-0614-44C7-BAD2-B5A871D8CD2F}"/>
              </a:ext>
            </a:extLst>
          </p:cNvPr>
          <p:cNvPicPr>
            <a:picLocks noChangeAspect="1"/>
          </p:cNvPicPr>
          <p:nvPr/>
        </p:nvPicPr>
        <p:blipFill>
          <a:blip r:embed="rId2"/>
          <a:stretch>
            <a:fillRect/>
          </a:stretch>
        </p:blipFill>
        <p:spPr>
          <a:xfrm>
            <a:off x="4830788" y="0"/>
            <a:ext cx="3011685" cy="499915"/>
          </a:xfrm>
          <a:prstGeom prst="rect">
            <a:avLst/>
          </a:prstGeom>
        </p:spPr>
      </p:pic>
      <p:graphicFrame>
        <p:nvGraphicFramePr>
          <p:cNvPr id="9" name="Tabla 8">
            <a:extLst>
              <a:ext uri="{FF2B5EF4-FFF2-40B4-BE49-F238E27FC236}">
                <a16:creationId xmlns:a16="http://schemas.microsoft.com/office/drawing/2014/main" id="{DF6F7189-BC8E-4A1B-BA42-CC7BF59FC584}"/>
              </a:ext>
            </a:extLst>
          </p:cNvPr>
          <p:cNvGraphicFramePr>
            <a:graphicFrameLocks noGrp="1"/>
          </p:cNvGraphicFramePr>
          <p:nvPr/>
        </p:nvGraphicFramePr>
        <p:xfrm>
          <a:off x="4219367" y="499915"/>
          <a:ext cx="4051300" cy="381000"/>
        </p:xfrm>
        <a:graphic>
          <a:graphicData uri="http://schemas.openxmlformats.org/drawingml/2006/table">
            <a:tbl>
              <a:tblPr firstRow="1" firstCol="1" bandRow="1">
                <a:tableStyleId>{5C22544A-7EE6-4342-B048-85BDC9FD1C3A}</a:tableStyleId>
              </a:tblPr>
              <a:tblGrid>
                <a:gridCol w="850900">
                  <a:extLst>
                    <a:ext uri="{9D8B030D-6E8A-4147-A177-3AD203B41FA5}">
                      <a16:colId xmlns:a16="http://schemas.microsoft.com/office/drawing/2014/main" val="1904532892"/>
                    </a:ext>
                  </a:extLst>
                </a:gridCol>
                <a:gridCol w="800100">
                  <a:extLst>
                    <a:ext uri="{9D8B030D-6E8A-4147-A177-3AD203B41FA5}">
                      <a16:colId xmlns:a16="http://schemas.microsoft.com/office/drawing/2014/main" val="3709166600"/>
                    </a:ext>
                  </a:extLst>
                </a:gridCol>
                <a:gridCol w="800100">
                  <a:extLst>
                    <a:ext uri="{9D8B030D-6E8A-4147-A177-3AD203B41FA5}">
                      <a16:colId xmlns:a16="http://schemas.microsoft.com/office/drawing/2014/main" val="2564494327"/>
                    </a:ext>
                  </a:extLst>
                </a:gridCol>
                <a:gridCol w="800100">
                  <a:extLst>
                    <a:ext uri="{9D8B030D-6E8A-4147-A177-3AD203B41FA5}">
                      <a16:colId xmlns:a16="http://schemas.microsoft.com/office/drawing/2014/main" val="426252146"/>
                    </a:ext>
                  </a:extLst>
                </a:gridCol>
                <a:gridCol w="800100">
                  <a:extLst>
                    <a:ext uri="{9D8B030D-6E8A-4147-A177-3AD203B41FA5}">
                      <a16:colId xmlns:a16="http://schemas.microsoft.com/office/drawing/2014/main" val="1173204450"/>
                    </a:ext>
                  </a:extLst>
                </a:gridCol>
              </a:tblGrid>
              <a:tr h="190500">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100">
                          <a:effectLst/>
                        </a:rPr>
                        <a:t>Cluster 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100">
                          <a:effectLst/>
                        </a:rPr>
                        <a:t>Cluster 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100">
                          <a:effectLst/>
                        </a:rPr>
                        <a:t>Cluster 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100">
                          <a:effectLst/>
                        </a:rPr>
                        <a:t>Cluster 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4057234081"/>
                  </a:ext>
                </a:extLst>
              </a:tr>
              <a:tr h="190500">
                <a:tc>
                  <a:txBody>
                    <a:bodyPr/>
                    <a:lstStyle/>
                    <a:p>
                      <a:pPr marL="0" marR="0" algn="ctr">
                        <a:lnSpc>
                          <a:spcPct val="107000"/>
                        </a:lnSpc>
                        <a:spcBef>
                          <a:spcPts val="0"/>
                        </a:spcBef>
                        <a:spcAft>
                          <a:spcPts val="0"/>
                        </a:spcAft>
                      </a:pPr>
                      <a:r>
                        <a:rPr lang="en-US" sz="1100">
                          <a:effectLst/>
                        </a:rPr>
                        <a:t>Data Points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100">
                          <a:effectLst/>
                        </a:rPr>
                        <a:t>47.5%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100">
                          <a:effectLst/>
                        </a:rPr>
                        <a:t>30.0%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100">
                          <a:effectLst/>
                        </a:rPr>
                        <a:t>2.5%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100" dirty="0">
                          <a:effectLst/>
                        </a:rPr>
                        <a:t>20.0%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790402349"/>
                  </a:ext>
                </a:extLst>
              </a:tr>
            </a:tbl>
          </a:graphicData>
        </a:graphic>
      </p:graphicFrame>
      <p:pic>
        <p:nvPicPr>
          <p:cNvPr id="2" name="Imagen 1">
            <a:extLst>
              <a:ext uri="{FF2B5EF4-FFF2-40B4-BE49-F238E27FC236}">
                <a16:creationId xmlns:a16="http://schemas.microsoft.com/office/drawing/2014/main" id="{B05BD090-F4B5-4D09-9B96-ADC19D6F9755}"/>
              </a:ext>
            </a:extLst>
          </p:cNvPr>
          <p:cNvPicPr>
            <a:picLocks noChangeAspect="1"/>
          </p:cNvPicPr>
          <p:nvPr/>
        </p:nvPicPr>
        <p:blipFill>
          <a:blip r:embed="rId3"/>
          <a:stretch>
            <a:fillRect/>
          </a:stretch>
        </p:blipFill>
        <p:spPr>
          <a:xfrm>
            <a:off x="3544255" y="974682"/>
            <a:ext cx="5401524" cy="4334632"/>
          </a:xfrm>
          <a:prstGeom prst="rect">
            <a:avLst/>
          </a:prstGeom>
        </p:spPr>
      </p:pic>
    </p:spTree>
    <p:extLst>
      <p:ext uri="{BB962C8B-B14F-4D97-AF65-F5344CB8AC3E}">
        <p14:creationId xmlns:p14="http://schemas.microsoft.com/office/powerpoint/2010/main" val="23932178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924FB7A5-0B2A-46BD-9215-E83549B1247E}"/>
              </a:ext>
            </a:extLst>
          </p:cNvPr>
          <p:cNvSpPr>
            <a:spLocks noGrp="1"/>
          </p:cNvSpPr>
          <p:nvPr>
            <p:ph idx="1"/>
          </p:nvPr>
        </p:nvSpPr>
        <p:spPr>
          <a:xfrm>
            <a:off x="2109536" y="4080105"/>
            <a:ext cx="10323095" cy="2870292"/>
          </a:xfrm>
        </p:spPr>
        <p:txBody>
          <a:bodyPr>
            <a:normAutofit/>
          </a:bodyPr>
          <a:lstStyle/>
          <a:p>
            <a:endParaRPr lang="en-US" dirty="0"/>
          </a:p>
          <a:p>
            <a:endParaRPr lang="en-US" sz="2000" dirty="0"/>
          </a:p>
          <a:p>
            <a:r>
              <a:rPr lang="en-US" sz="2000" dirty="0"/>
              <a:t>Cluster 4 is dominated by Mexican Restaurants, Cafes, Parks, Bodegas, Bakery, Pizza places. </a:t>
            </a:r>
          </a:p>
          <a:p>
            <a:r>
              <a:rPr lang="en-US" sz="2000" dirty="0"/>
              <a:t>Restaurants: Chinese, Greek, Latin American, Spanish and American.</a:t>
            </a:r>
          </a:p>
          <a:p>
            <a:r>
              <a:rPr lang="en-US" sz="2000" dirty="0"/>
              <a:t>Cluster 3 consists of only one neighborhood, with Boats or Ferry the most common venue, followed by Parks, Gas Stations, Baseball Fields and Harbor/Marina.</a:t>
            </a:r>
          </a:p>
        </p:txBody>
      </p:sp>
      <p:pic>
        <p:nvPicPr>
          <p:cNvPr id="7" name="Imagen 6">
            <a:extLst>
              <a:ext uri="{FF2B5EF4-FFF2-40B4-BE49-F238E27FC236}">
                <a16:creationId xmlns:a16="http://schemas.microsoft.com/office/drawing/2014/main" id="{854B7EF4-0614-44C7-BAD2-B5A871D8CD2F}"/>
              </a:ext>
            </a:extLst>
          </p:cNvPr>
          <p:cNvPicPr>
            <a:picLocks noChangeAspect="1"/>
          </p:cNvPicPr>
          <p:nvPr/>
        </p:nvPicPr>
        <p:blipFill>
          <a:blip r:embed="rId2"/>
          <a:stretch>
            <a:fillRect/>
          </a:stretch>
        </p:blipFill>
        <p:spPr>
          <a:xfrm>
            <a:off x="4830788" y="0"/>
            <a:ext cx="3011685" cy="499915"/>
          </a:xfrm>
          <a:prstGeom prst="rect">
            <a:avLst/>
          </a:prstGeom>
        </p:spPr>
      </p:pic>
      <p:graphicFrame>
        <p:nvGraphicFramePr>
          <p:cNvPr id="9" name="Tabla 8">
            <a:extLst>
              <a:ext uri="{FF2B5EF4-FFF2-40B4-BE49-F238E27FC236}">
                <a16:creationId xmlns:a16="http://schemas.microsoft.com/office/drawing/2014/main" id="{DF6F7189-BC8E-4A1B-BA42-CC7BF59FC584}"/>
              </a:ext>
            </a:extLst>
          </p:cNvPr>
          <p:cNvGraphicFramePr>
            <a:graphicFrameLocks noGrp="1"/>
          </p:cNvGraphicFramePr>
          <p:nvPr/>
        </p:nvGraphicFramePr>
        <p:xfrm>
          <a:off x="4219367" y="499915"/>
          <a:ext cx="4051300" cy="381000"/>
        </p:xfrm>
        <a:graphic>
          <a:graphicData uri="http://schemas.openxmlformats.org/drawingml/2006/table">
            <a:tbl>
              <a:tblPr firstRow="1" firstCol="1" bandRow="1">
                <a:tableStyleId>{5C22544A-7EE6-4342-B048-85BDC9FD1C3A}</a:tableStyleId>
              </a:tblPr>
              <a:tblGrid>
                <a:gridCol w="850900">
                  <a:extLst>
                    <a:ext uri="{9D8B030D-6E8A-4147-A177-3AD203B41FA5}">
                      <a16:colId xmlns:a16="http://schemas.microsoft.com/office/drawing/2014/main" val="1904532892"/>
                    </a:ext>
                  </a:extLst>
                </a:gridCol>
                <a:gridCol w="800100">
                  <a:extLst>
                    <a:ext uri="{9D8B030D-6E8A-4147-A177-3AD203B41FA5}">
                      <a16:colId xmlns:a16="http://schemas.microsoft.com/office/drawing/2014/main" val="3709166600"/>
                    </a:ext>
                  </a:extLst>
                </a:gridCol>
                <a:gridCol w="800100">
                  <a:extLst>
                    <a:ext uri="{9D8B030D-6E8A-4147-A177-3AD203B41FA5}">
                      <a16:colId xmlns:a16="http://schemas.microsoft.com/office/drawing/2014/main" val="2564494327"/>
                    </a:ext>
                  </a:extLst>
                </a:gridCol>
                <a:gridCol w="800100">
                  <a:extLst>
                    <a:ext uri="{9D8B030D-6E8A-4147-A177-3AD203B41FA5}">
                      <a16:colId xmlns:a16="http://schemas.microsoft.com/office/drawing/2014/main" val="426252146"/>
                    </a:ext>
                  </a:extLst>
                </a:gridCol>
                <a:gridCol w="800100">
                  <a:extLst>
                    <a:ext uri="{9D8B030D-6E8A-4147-A177-3AD203B41FA5}">
                      <a16:colId xmlns:a16="http://schemas.microsoft.com/office/drawing/2014/main" val="1173204450"/>
                    </a:ext>
                  </a:extLst>
                </a:gridCol>
              </a:tblGrid>
              <a:tr h="190500">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100">
                          <a:effectLst/>
                        </a:rPr>
                        <a:t>Cluster 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100">
                          <a:effectLst/>
                        </a:rPr>
                        <a:t>Cluster 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100">
                          <a:effectLst/>
                        </a:rPr>
                        <a:t>Cluster 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100">
                          <a:effectLst/>
                        </a:rPr>
                        <a:t>Cluster 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4057234081"/>
                  </a:ext>
                </a:extLst>
              </a:tr>
              <a:tr h="190500">
                <a:tc>
                  <a:txBody>
                    <a:bodyPr/>
                    <a:lstStyle/>
                    <a:p>
                      <a:pPr marL="0" marR="0" algn="ctr">
                        <a:lnSpc>
                          <a:spcPct val="107000"/>
                        </a:lnSpc>
                        <a:spcBef>
                          <a:spcPts val="0"/>
                        </a:spcBef>
                        <a:spcAft>
                          <a:spcPts val="0"/>
                        </a:spcAft>
                      </a:pPr>
                      <a:r>
                        <a:rPr lang="en-US" sz="1100">
                          <a:effectLst/>
                        </a:rPr>
                        <a:t>Data Points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100">
                          <a:effectLst/>
                        </a:rPr>
                        <a:t>47.5%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100">
                          <a:effectLst/>
                        </a:rPr>
                        <a:t>30.0%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100">
                          <a:effectLst/>
                        </a:rPr>
                        <a:t>2.5%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100" dirty="0">
                          <a:effectLst/>
                        </a:rPr>
                        <a:t>20.0%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790402349"/>
                  </a:ext>
                </a:extLst>
              </a:tr>
            </a:tbl>
          </a:graphicData>
        </a:graphic>
      </p:graphicFrame>
      <p:pic>
        <p:nvPicPr>
          <p:cNvPr id="4" name="Imagen 3">
            <a:extLst>
              <a:ext uri="{FF2B5EF4-FFF2-40B4-BE49-F238E27FC236}">
                <a16:creationId xmlns:a16="http://schemas.microsoft.com/office/drawing/2014/main" id="{5B58E968-1BCD-4DC2-8320-C8586377F2A9}"/>
              </a:ext>
            </a:extLst>
          </p:cNvPr>
          <p:cNvPicPr>
            <a:picLocks noChangeAspect="1"/>
          </p:cNvPicPr>
          <p:nvPr/>
        </p:nvPicPr>
        <p:blipFill>
          <a:blip r:embed="rId3"/>
          <a:stretch>
            <a:fillRect/>
          </a:stretch>
        </p:blipFill>
        <p:spPr>
          <a:xfrm>
            <a:off x="3486266" y="880915"/>
            <a:ext cx="5219468" cy="4253336"/>
          </a:xfrm>
          <a:prstGeom prst="rect">
            <a:avLst/>
          </a:prstGeom>
        </p:spPr>
      </p:pic>
    </p:spTree>
    <p:extLst>
      <p:ext uri="{BB962C8B-B14F-4D97-AF65-F5344CB8AC3E}">
        <p14:creationId xmlns:p14="http://schemas.microsoft.com/office/powerpoint/2010/main" val="4055548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924FB7A5-0B2A-46BD-9215-E83549B1247E}"/>
              </a:ext>
            </a:extLst>
          </p:cNvPr>
          <p:cNvSpPr>
            <a:spLocks noGrp="1"/>
          </p:cNvSpPr>
          <p:nvPr>
            <p:ph idx="1"/>
          </p:nvPr>
        </p:nvSpPr>
        <p:spPr>
          <a:xfrm>
            <a:off x="1427747" y="657725"/>
            <a:ext cx="10940715" cy="5510463"/>
          </a:xfrm>
        </p:spPr>
        <p:txBody>
          <a:bodyPr>
            <a:normAutofit/>
          </a:bodyPr>
          <a:lstStyle/>
          <a:p>
            <a:endParaRPr lang="en-US" dirty="0"/>
          </a:p>
          <a:p>
            <a:endParaRPr lang="en-US" sz="2000" dirty="0"/>
          </a:p>
          <a:p>
            <a:r>
              <a:rPr lang="en-US" sz="2000" dirty="0"/>
              <a:t>Chinese Restaurants, Coffee shops, Dog Runs and Women Stores are very characteristic of Toronto.</a:t>
            </a:r>
          </a:p>
          <a:p>
            <a:r>
              <a:rPr lang="en-US" sz="2000" dirty="0"/>
              <a:t>For Manhattan Coffee Shops, Gyms, Pizzas and Bakery.</a:t>
            </a:r>
          </a:p>
          <a:p>
            <a:r>
              <a:rPr lang="en-US" sz="2000" dirty="0"/>
              <a:t>This information denotes preferences, the cultural differences and similarities between these two great financial centers of their respective nations.</a:t>
            </a:r>
          </a:p>
          <a:p>
            <a:r>
              <a:rPr lang="en-US" sz="2000" dirty="0"/>
              <a:t>Distribution center and discount stores have great success in Toronto given the amount of them.</a:t>
            </a:r>
          </a:p>
          <a:p>
            <a:r>
              <a:rPr lang="en-US" sz="2000" dirty="0"/>
              <a:t>In Toronto opening stores directed to dog owners can be a big opportunity.</a:t>
            </a:r>
          </a:p>
          <a:p>
            <a:r>
              <a:rPr lang="en-US" sz="2000" dirty="0"/>
              <a:t>Coffee is very good option in both Manhattan and Toronto.</a:t>
            </a:r>
          </a:p>
          <a:p>
            <a:r>
              <a:rPr lang="en-US" sz="2000" dirty="0"/>
              <a:t>The number of venues for this business makes them great opportunities to invest, especially in cluster with lower presence, with the potential to be easier to compete and dominate the market. </a:t>
            </a:r>
          </a:p>
        </p:txBody>
      </p:sp>
      <p:sp>
        <p:nvSpPr>
          <p:cNvPr id="2" name="Rectángulo 1">
            <a:extLst>
              <a:ext uri="{FF2B5EF4-FFF2-40B4-BE49-F238E27FC236}">
                <a16:creationId xmlns:a16="http://schemas.microsoft.com/office/drawing/2014/main" id="{FF21483A-3A7D-4480-B0CB-964CC90D0088}"/>
              </a:ext>
            </a:extLst>
          </p:cNvPr>
          <p:cNvSpPr/>
          <p:nvPr/>
        </p:nvSpPr>
        <p:spPr>
          <a:xfrm>
            <a:off x="4800136" y="461029"/>
            <a:ext cx="2297424" cy="584775"/>
          </a:xfrm>
          <a:prstGeom prst="rect">
            <a:avLst/>
          </a:prstGeom>
        </p:spPr>
        <p:txBody>
          <a:bodyPr wrap="none">
            <a:spAutoFit/>
          </a:bodyPr>
          <a:lstStyle/>
          <a:p>
            <a:r>
              <a:rPr lang="en-US" sz="3200" b="1" dirty="0"/>
              <a:t>Conclusions</a:t>
            </a:r>
          </a:p>
        </p:txBody>
      </p:sp>
    </p:spTree>
    <p:extLst>
      <p:ext uri="{BB962C8B-B14F-4D97-AF65-F5344CB8AC3E}">
        <p14:creationId xmlns:p14="http://schemas.microsoft.com/office/powerpoint/2010/main" val="1991499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2EEE8C-E8C0-4419-AF9F-0D13B65E72FF}"/>
              </a:ext>
            </a:extLst>
          </p:cNvPr>
          <p:cNvSpPr>
            <a:spLocks noGrp="1"/>
          </p:cNvSpPr>
          <p:nvPr>
            <p:ph type="title"/>
          </p:nvPr>
        </p:nvSpPr>
        <p:spPr/>
        <p:txBody>
          <a:bodyPr>
            <a:normAutofit/>
          </a:bodyPr>
          <a:lstStyle/>
          <a:p>
            <a:pPr algn="l"/>
            <a:r>
              <a:rPr lang="en-US" sz="3200" b="1" dirty="0"/>
              <a:t>Introduction</a:t>
            </a:r>
            <a:endParaRPr lang="es-ES" sz="3200" b="1" dirty="0"/>
          </a:p>
        </p:txBody>
      </p:sp>
      <p:sp>
        <p:nvSpPr>
          <p:cNvPr id="3" name="Marcador de contenido 2">
            <a:extLst>
              <a:ext uri="{FF2B5EF4-FFF2-40B4-BE49-F238E27FC236}">
                <a16:creationId xmlns:a16="http://schemas.microsoft.com/office/drawing/2014/main" id="{7A64D988-07F7-429E-B520-F467D7D02BB2}"/>
              </a:ext>
            </a:extLst>
          </p:cNvPr>
          <p:cNvSpPr>
            <a:spLocks noGrp="1"/>
          </p:cNvSpPr>
          <p:nvPr>
            <p:ph idx="1"/>
          </p:nvPr>
        </p:nvSpPr>
        <p:spPr/>
        <p:txBody>
          <a:bodyPr>
            <a:normAutofit fontScale="77500" lnSpcReduction="20000"/>
          </a:bodyPr>
          <a:lstStyle/>
          <a:p>
            <a:r>
              <a:rPr lang="en-US" dirty="0"/>
              <a:t>Objective: Extract useful information of differences between cities and opportunities, for people looking to open a business or even for instance, wants to move to a similar place where he can make the most of it.</a:t>
            </a:r>
          </a:p>
          <a:p>
            <a:r>
              <a:rPr lang="en-US" dirty="0"/>
              <a:t>When someone is looking to invest in a profitable business, first must look for opportunities, needs that have not been covered yet and discover the most successful cases. Using analytics is possible to extract this information.</a:t>
            </a:r>
          </a:p>
          <a:p>
            <a:r>
              <a:rPr lang="en-US" dirty="0"/>
              <a:t>The neighborhoods for the cities of Toronto and New York are compared and is decided if is better to study Toronto and New York, or Manhattan instead.</a:t>
            </a:r>
          </a:p>
          <a:p>
            <a:r>
              <a:rPr lang="en-US" dirty="0"/>
              <a:t>For this purpose, I’m using the machine learning clustering algorithm of k means. This allow to find groups of neighborhoods with similar features and with some other methods then find the optimal number of clusters.</a:t>
            </a:r>
            <a:endParaRPr lang="es-ES" dirty="0"/>
          </a:p>
        </p:txBody>
      </p:sp>
      <p:pic>
        <p:nvPicPr>
          <p:cNvPr id="5" name="Imagen 4" descr="Imagen que contiene dibujo&#10;&#10;Descripción generada automáticamente">
            <a:extLst>
              <a:ext uri="{FF2B5EF4-FFF2-40B4-BE49-F238E27FC236}">
                <a16:creationId xmlns:a16="http://schemas.microsoft.com/office/drawing/2014/main" id="{B4AA7F4B-83B4-4D8A-BC2F-BCC1B6EDD8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89240" y="-168139"/>
            <a:ext cx="4422169" cy="3051297"/>
          </a:xfrm>
          <a:prstGeom prst="rect">
            <a:avLst/>
          </a:prstGeom>
        </p:spPr>
      </p:pic>
      <p:sp>
        <p:nvSpPr>
          <p:cNvPr id="6" name="CuadroTexto 5">
            <a:extLst>
              <a:ext uri="{FF2B5EF4-FFF2-40B4-BE49-F238E27FC236}">
                <a16:creationId xmlns:a16="http://schemas.microsoft.com/office/drawing/2014/main" id="{1626AD9F-504E-4E44-B405-2FD87C7D979F}"/>
              </a:ext>
            </a:extLst>
          </p:cNvPr>
          <p:cNvSpPr txBox="1"/>
          <p:nvPr/>
        </p:nvSpPr>
        <p:spPr>
          <a:xfrm>
            <a:off x="5327340" y="2559277"/>
            <a:ext cx="2860078" cy="184666"/>
          </a:xfrm>
          <a:prstGeom prst="rect">
            <a:avLst/>
          </a:prstGeom>
          <a:noFill/>
        </p:spPr>
        <p:txBody>
          <a:bodyPr wrap="none" rtlCol="0">
            <a:spAutoFit/>
          </a:bodyPr>
          <a:lstStyle/>
          <a:p>
            <a:r>
              <a:rPr lang="en-US" sz="600" dirty="0"/>
              <a:t>Image Source: https://www.sba.gov/build/71bd57d80e04f91d53641835ce6d7acc.png</a:t>
            </a:r>
            <a:endParaRPr lang="es-ES" sz="600" dirty="0"/>
          </a:p>
        </p:txBody>
      </p:sp>
    </p:spTree>
    <p:extLst>
      <p:ext uri="{BB962C8B-B14F-4D97-AF65-F5344CB8AC3E}">
        <p14:creationId xmlns:p14="http://schemas.microsoft.com/office/powerpoint/2010/main" val="18054319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BB4D27-FCD1-4EE8-A880-0671B931DEA3}"/>
              </a:ext>
            </a:extLst>
          </p:cNvPr>
          <p:cNvSpPr>
            <a:spLocks noGrp="1"/>
          </p:cNvSpPr>
          <p:nvPr>
            <p:ph type="title"/>
          </p:nvPr>
        </p:nvSpPr>
        <p:spPr/>
        <p:txBody>
          <a:bodyPr>
            <a:normAutofit/>
          </a:bodyPr>
          <a:lstStyle/>
          <a:p>
            <a:pPr algn="l"/>
            <a:r>
              <a:rPr lang="en-US" sz="3200" b="1" dirty="0"/>
              <a:t>Data Acquisition</a:t>
            </a:r>
            <a:endParaRPr lang="es-ES" sz="3200" b="1" dirty="0"/>
          </a:p>
        </p:txBody>
      </p:sp>
      <p:sp>
        <p:nvSpPr>
          <p:cNvPr id="3" name="Marcador de contenido 2">
            <a:extLst>
              <a:ext uri="{FF2B5EF4-FFF2-40B4-BE49-F238E27FC236}">
                <a16:creationId xmlns:a16="http://schemas.microsoft.com/office/drawing/2014/main" id="{924FB7A5-0B2A-46BD-9215-E83549B1247E}"/>
              </a:ext>
            </a:extLst>
          </p:cNvPr>
          <p:cNvSpPr>
            <a:spLocks noGrp="1"/>
          </p:cNvSpPr>
          <p:nvPr>
            <p:ph idx="1"/>
          </p:nvPr>
        </p:nvSpPr>
        <p:spPr/>
        <p:txBody>
          <a:bodyPr/>
          <a:lstStyle/>
          <a:p>
            <a:r>
              <a:rPr lang="en-US" dirty="0"/>
              <a:t>Data Sources:</a:t>
            </a:r>
          </a:p>
          <a:p>
            <a:pPr lvl="1"/>
            <a:r>
              <a:rPr lang="en-US" dirty="0"/>
              <a:t>Foursquare API to get the most common venues categories for every neighborhoods</a:t>
            </a:r>
          </a:p>
          <a:p>
            <a:pPr lvl="1"/>
            <a:r>
              <a:rPr lang="en-US" dirty="0"/>
              <a:t>Postal code data from Wikipedia for Toronto</a:t>
            </a:r>
          </a:p>
          <a:p>
            <a:pPr lvl="1"/>
            <a:r>
              <a:rPr lang="en-US" dirty="0"/>
              <a:t>Geospatial coordinates of latitude and longitude </a:t>
            </a:r>
          </a:p>
          <a:p>
            <a:pPr lvl="1"/>
            <a:r>
              <a:rPr lang="en-US" dirty="0"/>
              <a:t>New York University spatial data repository published by the New York (City). Department of City Planning.</a:t>
            </a:r>
            <a:endParaRPr lang="es-ES" dirty="0"/>
          </a:p>
        </p:txBody>
      </p:sp>
      <p:pic>
        <p:nvPicPr>
          <p:cNvPr id="5" name="Imagen 4" descr="Imagen que contiene cuarto, taza, botella&#10;&#10;Descripción generada automáticamente">
            <a:extLst>
              <a:ext uri="{FF2B5EF4-FFF2-40B4-BE49-F238E27FC236}">
                <a16:creationId xmlns:a16="http://schemas.microsoft.com/office/drawing/2014/main" id="{037EF009-BDA9-45E9-A3F7-021D1FDB0A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55029" y="583602"/>
            <a:ext cx="2077176" cy="2077176"/>
          </a:xfrm>
          <a:prstGeom prst="rect">
            <a:avLst/>
          </a:prstGeom>
        </p:spPr>
      </p:pic>
      <p:sp>
        <p:nvSpPr>
          <p:cNvPr id="6" name="CuadroTexto 5">
            <a:extLst>
              <a:ext uri="{FF2B5EF4-FFF2-40B4-BE49-F238E27FC236}">
                <a16:creationId xmlns:a16="http://schemas.microsoft.com/office/drawing/2014/main" id="{776B30FC-2A29-4319-80CE-8F247B51B42D}"/>
              </a:ext>
            </a:extLst>
          </p:cNvPr>
          <p:cNvSpPr txBox="1"/>
          <p:nvPr/>
        </p:nvSpPr>
        <p:spPr>
          <a:xfrm>
            <a:off x="4768649" y="2704712"/>
            <a:ext cx="2419252" cy="184666"/>
          </a:xfrm>
          <a:prstGeom prst="rect">
            <a:avLst/>
          </a:prstGeom>
          <a:noFill/>
        </p:spPr>
        <p:txBody>
          <a:bodyPr wrap="none" rtlCol="0">
            <a:spAutoFit/>
          </a:bodyPr>
          <a:lstStyle/>
          <a:p>
            <a:r>
              <a:rPr lang="en-US" sz="600" dirty="0"/>
              <a:t>Image Source: https://www.mindseyetech.net/database-management</a:t>
            </a:r>
            <a:endParaRPr lang="es-ES" sz="600" dirty="0"/>
          </a:p>
        </p:txBody>
      </p:sp>
    </p:spTree>
    <p:extLst>
      <p:ext uri="{BB962C8B-B14F-4D97-AF65-F5344CB8AC3E}">
        <p14:creationId xmlns:p14="http://schemas.microsoft.com/office/powerpoint/2010/main" val="37691306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BB4D27-FCD1-4EE8-A880-0671B931DEA3}"/>
              </a:ext>
            </a:extLst>
          </p:cNvPr>
          <p:cNvSpPr>
            <a:spLocks noGrp="1"/>
          </p:cNvSpPr>
          <p:nvPr>
            <p:ph type="title"/>
          </p:nvPr>
        </p:nvSpPr>
        <p:spPr/>
        <p:txBody>
          <a:bodyPr>
            <a:normAutofit/>
          </a:bodyPr>
          <a:lstStyle/>
          <a:p>
            <a:pPr algn="l"/>
            <a:r>
              <a:rPr lang="en-US" sz="3200" b="1" dirty="0"/>
              <a:t>Feature selection</a:t>
            </a:r>
            <a:endParaRPr lang="es-ES" sz="3200" b="1" dirty="0"/>
          </a:p>
        </p:txBody>
      </p:sp>
      <p:sp>
        <p:nvSpPr>
          <p:cNvPr id="3" name="Marcador de contenido 2">
            <a:extLst>
              <a:ext uri="{FF2B5EF4-FFF2-40B4-BE49-F238E27FC236}">
                <a16:creationId xmlns:a16="http://schemas.microsoft.com/office/drawing/2014/main" id="{924FB7A5-0B2A-46BD-9215-E83549B1247E}"/>
              </a:ext>
            </a:extLst>
          </p:cNvPr>
          <p:cNvSpPr>
            <a:spLocks noGrp="1"/>
          </p:cNvSpPr>
          <p:nvPr>
            <p:ph idx="1"/>
          </p:nvPr>
        </p:nvSpPr>
        <p:spPr/>
        <p:txBody>
          <a:bodyPr/>
          <a:lstStyle/>
          <a:p>
            <a:r>
              <a:rPr lang="en-US" dirty="0"/>
              <a:t>New York dataset: Stored in a .json file with all the relevant data inside the feature key, containing the list of neighborhoods.</a:t>
            </a:r>
          </a:p>
          <a:p>
            <a:r>
              <a:rPr lang="en-US" dirty="0"/>
              <a:t>Toronto: Borough, Neighborhood, Latitude and Longitude are used.</a:t>
            </a:r>
          </a:p>
          <a:p>
            <a:r>
              <a:rPr lang="en-US" dirty="0"/>
              <a:t>Foursquare API: The top 100 venues for every neighborhood within a radius of 500 meters are added. Finally the 10 most common venues are selected.</a:t>
            </a:r>
            <a:endParaRPr lang="es-ES" dirty="0"/>
          </a:p>
        </p:txBody>
      </p:sp>
      <p:pic>
        <p:nvPicPr>
          <p:cNvPr id="7" name="Imagen 6" descr="Imagen que contiene reloj, señal, dibujo&#10;&#10;Descripción generada automáticamente">
            <a:extLst>
              <a:ext uri="{FF2B5EF4-FFF2-40B4-BE49-F238E27FC236}">
                <a16:creationId xmlns:a16="http://schemas.microsoft.com/office/drawing/2014/main" id="{D5694D93-E25A-4B8F-8896-A1D65D5FA3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39941" y="5393373"/>
            <a:ext cx="2088089" cy="1252854"/>
          </a:xfrm>
          <a:prstGeom prst="rect">
            <a:avLst/>
          </a:prstGeom>
        </p:spPr>
      </p:pic>
      <p:pic>
        <p:nvPicPr>
          <p:cNvPr id="11" name="Imagen 10">
            <a:extLst>
              <a:ext uri="{FF2B5EF4-FFF2-40B4-BE49-F238E27FC236}">
                <a16:creationId xmlns:a16="http://schemas.microsoft.com/office/drawing/2014/main" id="{BE513A02-4282-43DD-926C-46E3246C16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25817" y="0"/>
            <a:ext cx="2920482" cy="2920482"/>
          </a:xfrm>
          <a:prstGeom prst="rect">
            <a:avLst/>
          </a:prstGeom>
        </p:spPr>
      </p:pic>
      <p:sp>
        <p:nvSpPr>
          <p:cNvPr id="12" name="CuadroTexto 11">
            <a:extLst>
              <a:ext uri="{FF2B5EF4-FFF2-40B4-BE49-F238E27FC236}">
                <a16:creationId xmlns:a16="http://schemas.microsoft.com/office/drawing/2014/main" id="{17AEA76B-408A-48E1-8FC5-AB26F33A1DF0}"/>
              </a:ext>
            </a:extLst>
          </p:cNvPr>
          <p:cNvSpPr txBox="1"/>
          <p:nvPr/>
        </p:nvSpPr>
        <p:spPr>
          <a:xfrm>
            <a:off x="6725817" y="2920482"/>
            <a:ext cx="3066865" cy="184666"/>
          </a:xfrm>
          <a:prstGeom prst="rect">
            <a:avLst/>
          </a:prstGeom>
          <a:noFill/>
        </p:spPr>
        <p:txBody>
          <a:bodyPr wrap="none" rtlCol="0">
            <a:spAutoFit/>
          </a:bodyPr>
          <a:lstStyle/>
          <a:p>
            <a:r>
              <a:rPr lang="en-US" sz="600" dirty="0"/>
              <a:t>Image Source: https://cdn.pixabay.com/photo/2012/04/16/11/33/globe-35588_960_720.png</a:t>
            </a:r>
            <a:endParaRPr lang="es-ES" sz="600" dirty="0"/>
          </a:p>
        </p:txBody>
      </p:sp>
    </p:spTree>
    <p:extLst>
      <p:ext uri="{BB962C8B-B14F-4D97-AF65-F5344CB8AC3E}">
        <p14:creationId xmlns:p14="http://schemas.microsoft.com/office/powerpoint/2010/main" val="34537379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BB4D27-FCD1-4EE8-A880-0671B931DEA3}"/>
              </a:ext>
            </a:extLst>
          </p:cNvPr>
          <p:cNvSpPr>
            <a:spLocks noGrp="1"/>
          </p:cNvSpPr>
          <p:nvPr>
            <p:ph type="title"/>
          </p:nvPr>
        </p:nvSpPr>
        <p:spPr/>
        <p:txBody>
          <a:bodyPr>
            <a:normAutofit/>
          </a:bodyPr>
          <a:lstStyle/>
          <a:p>
            <a:pPr algn="l"/>
            <a:r>
              <a:rPr lang="en-US" sz="3200" b="1" dirty="0"/>
              <a:t>Data Analysis</a:t>
            </a:r>
            <a:endParaRPr lang="es-ES" sz="3200" b="1" dirty="0"/>
          </a:p>
        </p:txBody>
      </p:sp>
      <p:sp>
        <p:nvSpPr>
          <p:cNvPr id="3" name="Marcador de contenido 2">
            <a:extLst>
              <a:ext uri="{FF2B5EF4-FFF2-40B4-BE49-F238E27FC236}">
                <a16:creationId xmlns:a16="http://schemas.microsoft.com/office/drawing/2014/main" id="{924FB7A5-0B2A-46BD-9215-E83549B1247E}"/>
              </a:ext>
            </a:extLst>
          </p:cNvPr>
          <p:cNvSpPr>
            <a:spLocks noGrp="1"/>
          </p:cNvSpPr>
          <p:nvPr>
            <p:ph idx="1"/>
          </p:nvPr>
        </p:nvSpPr>
        <p:spPr>
          <a:xfrm>
            <a:off x="1484310" y="2334126"/>
            <a:ext cx="10018713" cy="4010527"/>
          </a:xfrm>
        </p:spPr>
        <p:txBody>
          <a:bodyPr>
            <a:normAutofit/>
          </a:bodyPr>
          <a:lstStyle/>
          <a:p>
            <a:endParaRPr lang="en-US" dirty="0"/>
          </a:p>
          <a:p>
            <a:endParaRPr lang="en-US" dirty="0"/>
          </a:p>
          <a:p>
            <a:r>
              <a:rPr lang="en-US" dirty="0"/>
              <a:t>To perform the data analysis the k-means algorithm is used to create groups of similar neighborhoods and then categorize them. </a:t>
            </a:r>
          </a:p>
          <a:p>
            <a:r>
              <a:rPr lang="en-US" dirty="0"/>
              <a:t>The most common venues in each neighborhood are grouped in a cluster.</a:t>
            </a:r>
          </a:p>
          <a:p>
            <a:r>
              <a:rPr lang="en-US" dirty="0"/>
              <a:t>Starting with the neighborhoods from Toronto, the coordinates are plotted into a map pointing at their locations. This map would be useful later to displaying the clusters and distribution of datapoints.</a:t>
            </a:r>
          </a:p>
          <a:p>
            <a:endParaRPr lang="en-US" dirty="0"/>
          </a:p>
        </p:txBody>
      </p:sp>
      <p:pic>
        <p:nvPicPr>
          <p:cNvPr id="4" name="Imagen 3">
            <a:extLst>
              <a:ext uri="{FF2B5EF4-FFF2-40B4-BE49-F238E27FC236}">
                <a16:creationId xmlns:a16="http://schemas.microsoft.com/office/drawing/2014/main" id="{A7D3EC22-A2A0-447E-B8EE-703E4F8AB49E}"/>
              </a:ext>
            </a:extLst>
          </p:cNvPr>
          <p:cNvPicPr>
            <a:picLocks noChangeAspect="1"/>
          </p:cNvPicPr>
          <p:nvPr/>
        </p:nvPicPr>
        <p:blipFill>
          <a:blip r:embed="rId2"/>
          <a:stretch>
            <a:fillRect/>
          </a:stretch>
        </p:blipFill>
        <p:spPr>
          <a:xfrm>
            <a:off x="5866150" y="114301"/>
            <a:ext cx="4145299" cy="2958584"/>
          </a:xfrm>
          <a:prstGeom prst="rect">
            <a:avLst/>
          </a:prstGeom>
        </p:spPr>
      </p:pic>
    </p:spTree>
    <p:extLst>
      <p:ext uri="{BB962C8B-B14F-4D97-AF65-F5344CB8AC3E}">
        <p14:creationId xmlns:p14="http://schemas.microsoft.com/office/powerpoint/2010/main" val="24106415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BB4D27-FCD1-4EE8-A880-0671B931DEA3}"/>
              </a:ext>
            </a:extLst>
          </p:cNvPr>
          <p:cNvSpPr>
            <a:spLocks noGrp="1"/>
          </p:cNvSpPr>
          <p:nvPr>
            <p:ph type="title"/>
          </p:nvPr>
        </p:nvSpPr>
        <p:spPr/>
        <p:txBody>
          <a:bodyPr>
            <a:normAutofit/>
          </a:bodyPr>
          <a:lstStyle/>
          <a:p>
            <a:pPr algn="l"/>
            <a:r>
              <a:rPr lang="en-US" sz="3200" b="1" dirty="0"/>
              <a:t>K means</a:t>
            </a:r>
            <a:endParaRPr lang="es-ES" sz="3200" b="1" dirty="0"/>
          </a:p>
        </p:txBody>
      </p:sp>
      <p:sp>
        <p:nvSpPr>
          <p:cNvPr id="3" name="Marcador de contenido 2">
            <a:extLst>
              <a:ext uri="{FF2B5EF4-FFF2-40B4-BE49-F238E27FC236}">
                <a16:creationId xmlns:a16="http://schemas.microsoft.com/office/drawing/2014/main" id="{924FB7A5-0B2A-46BD-9215-E83549B1247E}"/>
              </a:ext>
            </a:extLst>
          </p:cNvPr>
          <p:cNvSpPr>
            <a:spLocks noGrp="1"/>
          </p:cNvSpPr>
          <p:nvPr>
            <p:ph idx="1"/>
          </p:nvPr>
        </p:nvSpPr>
        <p:spPr>
          <a:xfrm>
            <a:off x="1484310" y="2334126"/>
            <a:ext cx="10018713" cy="4010527"/>
          </a:xfrm>
        </p:spPr>
        <p:txBody>
          <a:bodyPr>
            <a:normAutofit/>
          </a:bodyPr>
          <a:lstStyle/>
          <a:p>
            <a:endParaRPr lang="en-US" dirty="0"/>
          </a:p>
          <a:p>
            <a:endParaRPr lang="en-US" dirty="0"/>
          </a:p>
          <a:p>
            <a:r>
              <a:rPr lang="en-US" dirty="0"/>
              <a:t>To find the optimal amount of K the model is tested with 1 to 10 clusters and the results are plotted using the elbow method to find the best K. As clearly seen, there is not definitive answer for this problem. </a:t>
            </a:r>
          </a:p>
          <a:p>
            <a:r>
              <a:rPr lang="en-US" dirty="0"/>
              <a:t>The same happens for New York. An alternative method is used in his place.</a:t>
            </a:r>
          </a:p>
          <a:p>
            <a:endParaRPr lang="en-US" dirty="0"/>
          </a:p>
        </p:txBody>
      </p:sp>
      <p:pic>
        <p:nvPicPr>
          <p:cNvPr id="5" name="Imagen 4">
            <a:extLst>
              <a:ext uri="{FF2B5EF4-FFF2-40B4-BE49-F238E27FC236}">
                <a16:creationId xmlns:a16="http://schemas.microsoft.com/office/drawing/2014/main" id="{4DE2C373-B5EA-4533-ACD7-6598CDEE6300}"/>
              </a:ext>
            </a:extLst>
          </p:cNvPr>
          <p:cNvPicPr>
            <a:picLocks noChangeAspect="1"/>
          </p:cNvPicPr>
          <p:nvPr/>
        </p:nvPicPr>
        <p:blipFill>
          <a:blip r:embed="rId2"/>
          <a:stretch>
            <a:fillRect/>
          </a:stretch>
        </p:blipFill>
        <p:spPr>
          <a:xfrm>
            <a:off x="3877975" y="142958"/>
            <a:ext cx="6637625" cy="3461154"/>
          </a:xfrm>
          <a:prstGeom prst="rect">
            <a:avLst/>
          </a:prstGeom>
        </p:spPr>
      </p:pic>
    </p:spTree>
    <p:extLst>
      <p:ext uri="{BB962C8B-B14F-4D97-AF65-F5344CB8AC3E}">
        <p14:creationId xmlns:p14="http://schemas.microsoft.com/office/powerpoint/2010/main" val="29857209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924FB7A5-0B2A-46BD-9215-E83549B1247E}"/>
              </a:ext>
            </a:extLst>
          </p:cNvPr>
          <p:cNvSpPr>
            <a:spLocks noGrp="1"/>
          </p:cNvSpPr>
          <p:nvPr>
            <p:ph idx="1"/>
          </p:nvPr>
        </p:nvSpPr>
        <p:spPr>
          <a:xfrm>
            <a:off x="1804743" y="3336758"/>
            <a:ext cx="10018713" cy="4010527"/>
          </a:xfrm>
        </p:spPr>
        <p:txBody>
          <a:bodyPr>
            <a:normAutofit/>
          </a:bodyPr>
          <a:lstStyle/>
          <a:p>
            <a:endParaRPr lang="en-US" dirty="0"/>
          </a:p>
          <a:p>
            <a:endParaRPr lang="en-US" dirty="0"/>
          </a:p>
          <a:p>
            <a:r>
              <a:rPr lang="en-US" dirty="0"/>
              <a:t>With 2 – 5 centroids, only 2 clusters are created, the smaller ones having only one data point. With 6 and 7 centroids, I have 3 and 4 clusters. </a:t>
            </a:r>
          </a:p>
          <a:p>
            <a:r>
              <a:rPr lang="en-US" dirty="0"/>
              <a:t>Using 7 centroids is possible to find a good balance between the amount of clusters and data points in them.</a:t>
            </a:r>
          </a:p>
          <a:p>
            <a:endParaRPr lang="en-US" dirty="0"/>
          </a:p>
        </p:txBody>
      </p:sp>
      <p:pic>
        <p:nvPicPr>
          <p:cNvPr id="7" name="Imagen 6">
            <a:extLst>
              <a:ext uri="{FF2B5EF4-FFF2-40B4-BE49-F238E27FC236}">
                <a16:creationId xmlns:a16="http://schemas.microsoft.com/office/drawing/2014/main" id="{45251852-AF7E-4130-A3DF-C5F2B34697BD}"/>
              </a:ext>
            </a:extLst>
          </p:cNvPr>
          <p:cNvPicPr>
            <a:picLocks noChangeAspect="1"/>
          </p:cNvPicPr>
          <p:nvPr/>
        </p:nvPicPr>
        <p:blipFill>
          <a:blip r:embed="rId2"/>
          <a:stretch>
            <a:fillRect/>
          </a:stretch>
        </p:blipFill>
        <p:spPr>
          <a:xfrm>
            <a:off x="1732553" y="553453"/>
            <a:ext cx="4239516" cy="3951923"/>
          </a:xfrm>
          <a:prstGeom prst="rect">
            <a:avLst/>
          </a:prstGeom>
        </p:spPr>
      </p:pic>
      <p:pic>
        <p:nvPicPr>
          <p:cNvPr id="8" name="Imagen 7">
            <a:extLst>
              <a:ext uri="{FF2B5EF4-FFF2-40B4-BE49-F238E27FC236}">
                <a16:creationId xmlns:a16="http://schemas.microsoft.com/office/drawing/2014/main" id="{EE010D66-4B9A-4D35-9DC1-C7F81F74BCB7}"/>
              </a:ext>
            </a:extLst>
          </p:cNvPr>
          <p:cNvPicPr>
            <a:picLocks noChangeAspect="1"/>
          </p:cNvPicPr>
          <p:nvPr/>
        </p:nvPicPr>
        <p:blipFill>
          <a:blip r:embed="rId3"/>
          <a:stretch>
            <a:fillRect/>
          </a:stretch>
        </p:blipFill>
        <p:spPr>
          <a:xfrm>
            <a:off x="6608516" y="1005282"/>
            <a:ext cx="4578493" cy="3048264"/>
          </a:xfrm>
          <a:prstGeom prst="rect">
            <a:avLst/>
          </a:prstGeom>
        </p:spPr>
      </p:pic>
      <p:sp>
        <p:nvSpPr>
          <p:cNvPr id="10" name="Rectángulo 9">
            <a:extLst>
              <a:ext uri="{FF2B5EF4-FFF2-40B4-BE49-F238E27FC236}">
                <a16:creationId xmlns:a16="http://schemas.microsoft.com/office/drawing/2014/main" id="{32287AE2-9874-45AF-BCA3-6B5866F6F7B1}"/>
              </a:ext>
            </a:extLst>
          </p:cNvPr>
          <p:cNvSpPr/>
          <p:nvPr/>
        </p:nvSpPr>
        <p:spPr>
          <a:xfrm>
            <a:off x="4653542" y="0"/>
            <a:ext cx="3427349" cy="584775"/>
          </a:xfrm>
          <a:prstGeom prst="rect">
            <a:avLst/>
          </a:prstGeom>
        </p:spPr>
        <p:txBody>
          <a:bodyPr wrap="none">
            <a:spAutoFit/>
          </a:bodyPr>
          <a:lstStyle/>
          <a:p>
            <a:r>
              <a:rPr lang="en-US" sz="3200" b="1" dirty="0">
                <a:latin typeface="Calibri" panose="020F0502020204030204" pitchFamily="34" charset="0"/>
                <a:ea typeface="Calibri" panose="020F0502020204030204" pitchFamily="34" charset="0"/>
                <a:cs typeface="Times New Roman" panose="02020603050405020304" pitchFamily="18" charset="0"/>
              </a:rPr>
              <a:t>The City of Toronto</a:t>
            </a:r>
            <a:endParaRPr lang="es-ES" sz="3200" dirty="0"/>
          </a:p>
        </p:txBody>
      </p:sp>
    </p:spTree>
    <p:extLst>
      <p:ext uri="{BB962C8B-B14F-4D97-AF65-F5344CB8AC3E}">
        <p14:creationId xmlns:p14="http://schemas.microsoft.com/office/powerpoint/2010/main" val="12522348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924FB7A5-0B2A-46BD-9215-E83549B1247E}"/>
              </a:ext>
            </a:extLst>
          </p:cNvPr>
          <p:cNvSpPr>
            <a:spLocks noGrp="1"/>
          </p:cNvSpPr>
          <p:nvPr>
            <p:ph idx="1"/>
          </p:nvPr>
        </p:nvSpPr>
        <p:spPr>
          <a:xfrm>
            <a:off x="2237880" y="3429000"/>
            <a:ext cx="10018713" cy="4010527"/>
          </a:xfrm>
        </p:spPr>
        <p:txBody>
          <a:bodyPr>
            <a:normAutofit/>
          </a:bodyPr>
          <a:lstStyle/>
          <a:p>
            <a:endParaRPr lang="en-US" dirty="0"/>
          </a:p>
          <a:p>
            <a:endParaRPr lang="en-US" sz="2000" dirty="0"/>
          </a:p>
          <a:p>
            <a:r>
              <a:rPr lang="en-US" sz="2000" dirty="0"/>
              <a:t>Cluster 1 is dominated by Cafes (Coffee Shops and Cafés), Restaurants (and Diners), including from Chinese (Dim Sum), Italian, Turkish (Doner) and of Japanese origin. </a:t>
            </a:r>
          </a:p>
          <a:p>
            <a:r>
              <a:rPr lang="en-US" sz="2000" dirty="0"/>
              <a:t>Strong presence of Discount Stores, Distribution Centers and Women’s Stores. </a:t>
            </a:r>
          </a:p>
          <a:p>
            <a:r>
              <a:rPr lang="en-US" sz="2000" dirty="0"/>
              <a:t>Dog Runs are of important to note, being very common for all the clusters studied, the same happens with Dim Sum restaurants.</a:t>
            </a:r>
          </a:p>
        </p:txBody>
      </p:sp>
      <p:sp>
        <p:nvSpPr>
          <p:cNvPr id="2" name="Rectángulo 1">
            <a:extLst>
              <a:ext uri="{FF2B5EF4-FFF2-40B4-BE49-F238E27FC236}">
                <a16:creationId xmlns:a16="http://schemas.microsoft.com/office/drawing/2014/main" id="{360AF70A-A209-43B9-971F-34562679D96A}"/>
              </a:ext>
            </a:extLst>
          </p:cNvPr>
          <p:cNvSpPr/>
          <p:nvPr/>
        </p:nvSpPr>
        <p:spPr>
          <a:xfrm>
            <a:off x="4781960" y="21705"/>
            <a:ext cx="2932791" cy="369332"/>
          </a:xfrm>
          <a:prstGeom prst="rect">
            <a:avLst/>
          </a:prstGeom>
        </p:spPr>
        <p:txBody>
          <a:bodyPr wrap="none">
            <a:spAutoFit/>
          </a:bodyPr>
          <a:lstStyle/>
          <a:p>
            <a:r>
              <a:rPr lang="en-US" b="1" dirty="0"/>
              <a:t>Data points for each Cluster</a:t>
            </a:r>
            <a:endParaRPr lang="es-ES" b="1" dirty="0"/>
          </a:p>
        </p:txBody>
      </p:sp>
      <p:graphicFrame>
        <p:nvGraphicFramePr>
          <p:cNvPr id="4" name="Tabla 3">
            <a:extLst>
              <a:ext uri="{FF2B5EF4-FFF2-40B4-BE49-F238E27FC236}">
                <a16:creationId xmlns:a16="http://schemas.microsoft.com/office/drawing/2014/main" id="{0E945183-EB97-405B-8528-CE8DA090F14A}"/>
              </a:ext>
            </a:extLst>
          </p:cNvPr>
          <p:cNvGraphicFramePr>
            <a:graphicFrameLocks noGrp="1"/>
          </p:cNvGraphicFramePr>
          <p:nvPr>
            <p:extLst>
              <p:ext uri="{D42A27DB-BD31-4B8C-83A1-F6EECF244321}">
                <p14:modId xmlns:p14="http://schemas.microsoft.com/office/powerpoint/2010/main" val="3561837055"/>
              </p:ext>
            </p:extLst>
          </p:nvPr>
        </p:nvGraphicFramePr>
        <p:xfrm>
          <a:off x="3022555" y="387209"/>
          <a:ext cx="6451600" cy="381000"/>
        </p:xfrm>
        <a:graphic>
          <a:graphicData uri="http://schemas.openxmlformats.org/drawingml/2006/table">
            <a:tbl>
              <a:tblPr firstRow="1" firstCol="1" bandRow="1">
                <a:tableStyleId>{5C22544A-7EE6-4342-B048-85BDC9FD1C3A}</a:tableStyleId>
              </a:tblPr>
              <a:tblGrid>
                <a:gridCol w="850900">
                  <a:extLst>
                    <a:ext uri="{9D8B030D-6E8A-4147-A177-3AD203B41FA5}">
                      <a16:colId xmlns:a16="http://schemas.microsoft.com/office/drawing/2014/main" val="3069470713"/>
                    </a:ext>
                  </a:extLst>
                </a:gridCol>
                <a:gridCol w="800100">
                  <a:extLst>
                    <a:ext uri="{9D8B030D-6E8A-4147-A177-3AD203B41FA5}">
                      <a16:colId xmlns:a16="http://schemas.microsoft.com/office/drawing/2014/main" val="3904152599"/>
                    </a:ext>
                  </a:extLst>
                </a:gridCol>
                <a:gridCol w="800100">
                  <a:extLst>
                    <a:ext uri="{9D8B030D-6E8A-4147-A177-3AD203B41FA5}">
                      <a16:colId xmlns:a16="http://schemas.microsoft.com/office/drawing/2014/main" val="391622085"/>
                    </a:ext>
                  </a:extLst>
                </a:gridCol>
                <a:gridCol w="800100">
                  <a:extLst>
                    <a:ext uri="{9D8B030D-6E8A-4147-A177-3AD203B41FA5}">
                      <a16:colId xmlns:a16="http://schemas.microsoft.com/office/drawing/2014/main" val="2135036858"/>
                    </a:ext>
                  </a:extLst>
                </a:gridCol>
                <a:gridCol w="800100">
                  <a:extLst>
                    <a:ext uri="{9D8B030D-6E8A-4147-A177-3AD203B41FA5}">
                      <a16:colId xmlns:a16="http://schemas.microsoft.com/office/drawing/2014/main" val="423379226"/>
                    </a:ext>
                  </a:extLst>
                </a:gridCol>
                <a:gridCol w="800100">
                  <a:extLst>
                    <a:ext uri="{9D8B030D-6E8A-4147-A177-3AD203B41FA5}">
                      <a16:colId xmlns:a16="http://schemas.microsoft.com/office/drawing/2014/main" val="525468381"/>
                    </a:ext>
                  </a:extLst>
                </a:gridCol>
                <a:gridCol w="800100">
                  <a:extLst>
                    <a:ext uri="{9D8B030D-6E8A-4147-A177-3AD203B41FA5}">
                      <a16:colId xmlns:a16="http://schemas.microsoft.com/office/drawing/2014/main" val="2601609327"/>
                    </a:ext>
                  </a:extLst>
                </a:gridCol>
                <a:gridCol w="800100">
                  <a:extLst>
                    <a:ext uri="{9D8B030D-6E8A-4147-A177-3AD203B41FA5}">
                      <a16:colId xmlns:a16="http://schemas.microsoft.com/office/drawing/2014/main" val="2149756478"/>
                    </a:ext>
                  </a:extLst>
                </a:gridCol>
              </a:tblGrid>
              <a:tr h="190500">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100" dirty="0">
                          <a:effectLst/>
                        </a:rPr>
                        <a:t>Cluster 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100">
                          <a:effectLst/>
                        </a:rPr>
                        <a:t>Cluster 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100">
                          <a:effectLst/>
                        </a:rPr>
                        <a:t>Cluster 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100">
                          <a:effectLst/>
                        </a:rPr>
                        <a:t>Cluster 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100">
                          <a:effectLst/>
                        </a:rPr>
                        <a:t>Cluster 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100">
                          <a:effectLst/>
                        </a:rPr>
                        <a:t>Cluster 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100">
                          <a:effectLst/>
                        </a:rPr>
                        <a:t>Cluster 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437136531"/>
                  </a:ext>
                </a:extLst>
              </a:tr>
              <a:tr h="190500">
                <a:tc>
                  <a:txBody>
                    <a:bodyPr/>
                    <a:lstStyle/>
                    <a:p>
                      <a:pPr marL="0" marR="0" algn="ctr">
                        <a:lnSpc>
                          <a:spcPct val="107000"/>
                        </a:lnSpc>
                        <a:spcBef>
                          <a:spcPts val="0"/>
                        </a:spcBef>
                        <a:spcAft>
                          <a:spcPts val="0"/>
                        </a:spcAft>
                      </a:pPr>
                      <a:r>
                        <a:rPr lang="en-US" sz="1100">
                          <a:effectLst/>
                        </a:rPr>
                        <a:t>Data Points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100">
                          <a:effectLst/>
                        </a:rPr>
                        <a:t>76.24%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100">
                          <a:effectLst/>
                        </a:rPr>
                        <a:t>2.97%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100">
                          <a:effectLst/>
                        </a:rPr>
                        <a:t>0.99%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100">
                          <a:effectLst/>
                        </a:rPr>
                        <a:t>0.99%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100">
                          <a:effectLst/>
                        </a:rPr>
                        <a:t>0.99%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100">
                          <a:effectLst/>
                        </a:rPr>
                        <a:t>9.90%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100" dirty="0">
                          <a:effectLst/>
                        </a:rPr>
                        <a:t>7.92%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797718014"/>
                  </a:ext>
                </a:extLst>
              </a:tr>
            </a:tbl>
          </a:graphicData>
        </a:graphic>
      </p:graphicFrame>
      <p:pic>
        <p:nvPicPr>
          <p:cNvPr id="5" name="Imagen 4">
            <a:extLst>
              <a:ext uri="{FF2B5EF4-FFF2-40B4-BE49-F238E27FC236}">
                <a16:creationId xmlns:a16="http://schemas.microsoft.com/office/drawing/2014/main" id="{52E3E12C-908A-4168-A288-29E2882D11A7}"/>
              </a:ext>
            </a:extLst>
          </p:cNvPr>
          <p:cNvPicPr>
            <a:picLocks noChangeAspect="1"/>
          </p:cNvPicPr>
          <p:nvPr/>
        </p:nvPicPr>
        <p:blipFill>
          <a:blip r:embed="rId2"/>
          <a:stretch>
            <a:fillRect/>
          </a:stretch>
        </p:blipFill>
        <p:spPr>
          <a:xfrm>
            <a:off x="3806890" y="848580"/>
            <a:ext cx="4882930" cy="4100409"/>
          </a:xfrm>
          <a:prstGeom prst="rect">
            <a:avLst/>
          </a:prstGeom>
        </p:spPr>
      </p:pic>
    </p:spTree>
    <p:extLst>
      <p:ext uri="{BB962C8B-B14F-4D97-AF65-F5344CB8AC3E}">
        <p14:creationId xmlns:p14="http://schemas.microsoft.com/office/powerpoint/2010/main" val="28673821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924FB7A5-0B2A-46BD-9215-E83549B1247E}"/>
              </a:ext>
            </a:extLst>
          </p:cNvPr>
          <p:cNvSpPr>
            <a:spLocks noGrp="1"/>
          </p:cNvSpPr>
          <p:nvPr>
            <p:ph idx="1"/>
          </p:nvPr>
        </p:nvSpPr>
        <p:spPr>
          <a:xfrm>
            <a:off x="2237880" y="3429000"/>
            <a:ext cx="10018713" cy="4010527"/>
          </a:xfrm>
        </p:spPr>
        <p:txBody>
          <a:bodyPr>
            <a:normAutofit/>
          </a:bodyPr>
          <a:lstStyle/>
          <a:p>
            <a:endParaRPr lang="en-US" dirty="0"/>
          </a:p>
          <a:p>
            <a:endParaRPr lang="en-US" sz="2000" dirty="0"/>
          </a:p>
          <a:p>
            <a:r>
              <a:rPr lang="en-US" sz="2000" dirty="0"/>
              <a:t>Cluster 2 is dominated by Parks, Banks, Convenience and Electronic stores. </a:t>
            </a:r>
          </a:p>
          <a:p>
            <a:r>
              <a:rPr lang="en-US" sz="2000" dirty="0"/>
              <a:t>Empanadas (Hispanic), Dumpling (Chinese), Eastern European restaurants, as well Colombian, Ethiopian and Dim Sum (Chinese) restaurants.</a:t>
            </a:r>
          </a:p>
        </p:txBody>
      </p:sp>
      <p:sp>
        <p:nvSpPr>
          <p:cNvPr id="2" name="Rectángulo 1">
            <a:extLst>
              <a:ext uri="{FF2B5EF4-FFF2-40B4-BE49-F238E27FC236}">
                <a16:creationId xmlns:a16="http://schemas.microsoft.com/office/drawing/2014/main" id="{360AF70A-A209-43B9-971F-34562679D96A}"/>
              </a:ext>
            </a:extLst>
          </p:cNvPr>
          <p:cNvSpPr/>
          <p:nvPr/>
        </p:nvSpPr>
        <p:spPr>
          <a:xfrm>
            <a:off x="4781960" y="21705"/>
            <a:ext cx="2932791" cy="369332"/>
          </a:xfrm>
          <a:prstGeom prst="rect">
            <a:avLst/>
          </a:prstGeom>
        </p:spPr>
        <p:txBody>
          <a:bodyPr wrap="none">
            <a:spAutoFit/>
          </a:bodyPr>
          <a:lstStyle/>
          <a:p>
            <a:r>
              <a:rPr lang="en-US" b="1" dirty="0"/>
              <a:t>Data points for each Cluster</a:t>
            </a:r>
            <a:endParaRPr lang="es-ES" b="1" dirty="0"/>
          </a:p>
        </p:txBody>
      </p:sp>
      <p:graphicFrame>
        <p:nvGraphicFramePr>
          <p:cNvPr id="4" name="Tabla 3">
            <a:extLst>
              <a:ext uri="{FF2B5EF4-FFF2-40B4-BE49-F238E27FC236}">
                <a16:creationId xmlns:a16="http://schemas.microsoft.com/office/drawing/2014/main" id="{0E945183-EB97-405B-8528-CE8DA090F14A}"/>
              </a:ext>
            </a:extLst>
          </p:cNvPr>
          <p:cNvGraphicFramePr>
            <a:graphicFrameLocks noGrp="1"/>
          </p:cNvGraphicFramePr>
          <p:nvPr/>
        </p:nvGraphicFramePr>
        <p:xfrm>
          <a:off x="3022555" y="387209"/>
          <a:ext cx="6451600" cy="381000"/>
        </p:xfrm>
        <a:graphic>
          <a:graphicData uri="http://schemas.openxmlformats.org/drawingml/2006/table">
            <a:tbl>
              <a:tblPr firstRow="1" firstCol="1" bandRow="1">
                <a:tableStyleId>{5C22544A-7EE6-4342-B048-85BDC9FD1C3A}</a:tableStyleId>
              </a:tblPr>
              <a:tblGrid>
                <a:gridCol w="850900">
                  <a:extLst>
                    <a:ext uri="{9D8B030D-6E8A-4147-A177-3AD203B41FA5}">
                      <a16:colId xmlns:a16="http://schemas.microsoft.com/office/drawing/2014/main" val="3069470713"/>
                    </a:ext>
                  </a:extLst>
                </a:gridCol>
                <a:gridCol w="800100">
                  <a:extLst>
                    <a:ext uri="{9D8B030D-6E8A-4147-A177-3AD203B41FA5}">
                      <a16:colId xmlns:a16="http://schemas.microsoft.com/office/drawing/2014/main" val="3904152599"/>
                    </a:ext>
                  </a:extLst>
                </a:gridCol>
                <a:gridCol w="800100">
                  <a:extLst>
                    <a:ext uri="{9D8B030D-6E8A-4147-A177-3AD203B41FA5}">
                      <a16:colId xmlns:a16="http://schemas.microsoft.com/office/drawing/2014/main" val="391622085"/>
                    </a:ext>
                  </a:extLst>
                </a:gridCol>
                <a:gridCol w="800100">
                  <a:extLst>
                    <a:ext uri="{9D8B030D-6E8A-4147-A177-3AD203B41FA5}">
                      <a16:colId xmlns:a16="http://schemas.microsoft.com/office/drawing/2014/main" val="2135036858"/>
                    </a:ext>
                  </a:extLst>
                </a:gridCol>
                <a:gridCol w="800100">
                  <a:extLst>
                    <a:ext uri="{9D8B030D-6E8A-4147-A177-3AD203B41FA5}">
                      <a16:colId xmlns:a16="http://schemas.microsoft.com/office/drawing/2014/main" val="423379226"/>
                    </a:ext>
                  </a:extLst>
                </a:gridCol>
                <a:gridCol w="800100">
                  <a:extLst>
                    <a:ext uri="{9D8B030D-6E8A-4147-A177-3AD203B41FA5}">
                      <a16:colId xmlns:a16="http://schemas.microsoft.com/office/drawing/2014/main" val="525468381"/>
                    </a:ext>
                  </a:extLst>
                </a:gridCol>
                <a:gridCol w="800100">
                  <a:extLst>
                    <a:ext uri="{9D8B030D-6E8A-4147-A177-3AD203B41FA5}">
                      <a16:colId xmlns:a16="http://schemas.microsoft.com/office/drawing/2014/main" val="2601609327"/>
                    </a:ext>
                  </a:extLst>
                </a:gridCol>
                <a:gridCol w="800100">
                  <a:extLst>
                    <a:ext uri="{9D8B030D-6E8A-4147-A177-3AD203B41FA5}">
                      <a16:colId xmlns:a16="http://schemas.microsoft.com/office/drawing/2014/main" val="2149756478"/>
                    </a:ext>
                  </a:extLst>
                </a:gridCol>
              </a:tblGrid>
              <a:tr h="190500">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100" dirty="0">
                          <a:effectLst/>
                        </a:rPr>
                        <a:t>Cluster 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100">
                          <a:effectLst/>
                        </a:rPr>
                        <a:t>Cluster 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100">
                          <a:effectLst/>
                        </a:rPr>
                        <a:t>Cluster 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100">
                          <a:effectLst/>
                        </a:rPr>
                        <a:t>Cluster 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100">
                          <a:effectLst/>
                        </a:rPr>
                        <a:t>Cluster 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100">
                          <a:effectLst/>
                        </a:rPr>
                        <a:t>Cluster 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100">
                          <a:effectLst/>
                        </a:rPr>
                        <a:t>Cluster 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437136531"/>
                  </a:ext>
                </a:extLst>
              </a:tr>
              <a:tr h="190500">
                <a:tc>
                  <a:txBody>
                    <a:bodyPr/>
                    <a:lstStyle/>
                    <a:p>
                      <a:pPr marL="0" marR="0" algn="ctr">
                        <a:lnSpc>
                          <a:spcPct val="107000"/>
                        </a:lnSpc>
                        <a:spcBef>
                          <a:spcPts val="0"/>
                        </a:spcBef>
                        <a:spcAft>
                          <a:spcPts val="0"/>
                        </a:spcAft>
                      </a:pPr>
                      <a:r>
                        <a:rPr lang="en-US" sz="1100">
                          <a:effectLst/>
                        </a:rPr>
                        <a:t>Data Points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100">
                          <a:effectLst/>
                        </a:rPr>
                        <a:t>76.24%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100">
                          <a:effectLst/>
                        </a:rPr>
                        <a:t>2.97%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100">
                          <a:effectLst/>
                        </a:rPr>
                        <a:t>0.99%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100">
                          <a:effectLst/>
                        </a:rPr>
                        <a:t>0.99%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100">
                          <a:effectLst/>
                        </a:rPr>
                        <a:t>0.99%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100">
                          <a:effectLst/>
                        </a:rPr>
                        <a:t>9.90%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100" dirty="0">
                          <a:effectLst/>
                        </a:rPr>
                        <a:t>7.92%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797718014"/>
                  </a:ext>
                </a:extLst>
              </a:tr>
            </a:tbl>
          </a:graphicData>
        </a:graphic>
      </p:graphicFrame>
      <p:pic>
        <p:nvPicPr>
          <p:cNvPr id="6" name="Imagen 5">
            <a:extLst>
              <a:ext uri="{FF2B5EF4-FFF2-40B4-BE49-F238E27FC236}">
                <a16:creationId xmlns:a16="http://schemas.microsoft.com/office/drawing/2014/main" id="{320E9067-D2F0-45F3-9402-296EECECD8B0}"/>
              </a:ext>
            </a:extLst>
          </p:cNvPr>
          <p:cNvPicPr>
            <a:picLocks noChangeAspect="1"/>
          </p:cNvPicPr>
          <p:nvPr/>
        </p:nvPicPr>
        <p:blipFill>
          <a:blip r:embed="rId2"/>
          <a:stretch>
            <a:fillRect/>
          </a:stretch>
        </p:blipFill>
        <p:spPr>
          <a:xfrm>
            <a:off x="3773893" y="839138"/>
            <a:ext cx="5167725" cy="4125893"/>
          </a:xfrm>
          <a:prstGeom prst="rect">
            <a:avLst/>
          </a:prstGeom>
        </p:spPr>
      </p:pic>
    </p:spTree>
    <p:extLst>
      <p:ext uri="{BB962C8B-B14F-4D97-AF65-F5344CB8AC3E}">
        <p14:creationId xmlns:p14="http://schemas.microsoft.com/office/powerpoint/2010/main" val="360234812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Parallax</Template>
  <TotalTime>80</TotalTime>
  <Words>1608</Words>
  <Application>Microsoft Office PowerPoint</Application>
  <PresentationFormat>Panorámica</PresentationFormat>
  <Paragraphs>216</Paragraphs>
  <Slides>19</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19</vt:i4>
      </vt:variant>
    </vt:vector>
  </HeadingPairs>
  <TitlesOfParts>
    <vt:vector size="23" baseType="lpstr">
      <vt:lpstr>Arial</vt:lpstr>
      <vt:lpstr>Calibri</vt:lpstr>
      <vt:lpstr>Corbel</vt:lpstr>
      <vt:lpstr>Parallax</vt:lpstr>
      <vt:lpstr>Study of the Neighborhoods of Toronto and New York</vt:lpstr>
      <vt:lpstr>Introduction</vt:lpstr>
      <vt:lpstr>Data Acquisition</vt:lpstr>
      <vt:lpstr>Feature selection</vt:lpstr>
      <vt:lpstr>Data Analysis</vt:lpstr>
      <vt:lpstr>K means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Study of the Neighborhoods of Toronto and New York</dc:title>
  <dc:creator>Sebastian Brandt</dc:creator>
  <cp:lastModifiedBy>Sebastian Brandt</cp:lastModifiedBy>
  <cp:revision>38</cp:revision>
  <dcterms:created xsi:type="dcterms:W3CDTF">2020-04-17T04:19:48Z</dcterms:created>
  <dcterms:modified xsi:type="dcterms:W3CDTF">2020-04-17T05:40:20Z</dcterms:modified>
</cp:coreProperties>
</file>