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0" r:id="rId9"/>
    <p:sldId id="263" r:id="rId10"/>
    <p:sldId id="262" r:id="rId11"/>
  </p:sldIdLst>
  <p:sldSz cx="18288000" cy="10287000"/>
  <p:notesSz cx="6858000" cy="9144000"/>
  <p:embeddedFontLst>
    <p:embeddedFont>
      <p:font typeface="ADLaM Display" panose="02010000000000000000" pitchFamily="2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YrPGbmpifr7OsEagCLZQ9LkkF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1" autoAdjust="0"/>
    <p:restoredTop sz="97133" autoAdjust="0"/>
  </p:normalViewPr>
  <p:slideViewPr>
    <p:cSldViewPr snapToGrid="0">
      <p:cViewPr varScale="1">
        <p:scale>
          <a:sx n="107" d="100"/>
          <a:sy n="107" d="100"/>
        </p:scale>
        <p:origin x="8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0be08b7f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g340be08b7f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0be08b7f4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40be08b7f4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8757394" y="4886435"/>
            <a:ext cx="14099416" cy="14099416"/>
            <a:chOff x="0" y="0"/>
            <a:chExt cx="812800" cy="8128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7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917549" y="3186796"/>
            <a:ext cx="8694600" cy="31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756" b="1" i="0" u="none" strike="noStrike" cap="none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LoMo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156" b="1" i="0" u="none" strike="noStrike" cap="none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Case Challenge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F0AB2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2" name="Google Shape;92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9A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FF91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 extrusionOk="0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98" name="Google Shape;98;p1"/>
          <p:cNvGrpSpPr/>
          <p:nvPr/>
        </p:nvGrpSpPr>
        <p:grpSpPr>
          <a:xfrm>
            <a:off x="9017015" y="3358246"/>
            <a:ext cx="8771671" cy="5031325"/>
            <a:chOff x="0" y="0"/>
            <a:chExt cx="7981950" cy="4578350"/>
          </a:xfrm>
        </p:grpSpPr>
        <p:sp>
          <p:nvSpPr>
            <p:cNvPr id="99" name="Google Shape;99;p1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 extrusionOk="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 extrusionOk="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 extrusionOk="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 extrusionOk="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 extrusionOk="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526" r="-1526"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" name="Google Shape;104;p1"/>
          <p:cNvSpPr/>
          <p:nvPr/>
        </p:nvSpPr>
        <p:spPr>
          <a:xfrm>
            <a:off x="181006" y="150167"/>
            <a:ext cx="2817739" cy="2100946"/>
          </a:xfrm>
          <a:custGeom>
            <a:avLst/>
            <a:gdLst/>
            <a:ahLst/>
            <a:cxnLst/>
            <a:rect l="l" t="t" r="r" b="b"/>
            <a:pathLst>
              <a:path w="2817739" h="2100946" extrusionOk="0">
                <a:moveTo>
                  <a:pt x="0" y="0"/>
                </a:moveTo>
                <a:lnTo>
                  <a:pt x="2817740" y="0"/>
                </a:lnTo>
                <a:lnTo>
                  <a:pt x="2817740" y="2100946"/>
                </a:lnTo>
                <a:lnTo>
                  <a:pt x="0" y="2100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7"/>
          <p:cNvGrpSpPr/>
          <p:nvPr/>
        </p:nvGrpSpPr>
        <p:grpSpPr>
          <a:xfrm>
            <a:off x="4428968" y="3411821"/>
            <a:ext cx="5078780" cy="4929594"/>
            <a:chOff x="-23042" y="66269"/>
            <a:chExt cx="6542159" cy="6349987"/>
          </a:xfrm>
        </p:grpSpPr>
        <p:sp>
          <p:nvSpPr>
            <p:cNvPr id="273" name="Google Shape;273;p7"/>
            <p:cNvSpPr/>
            <p:nvPr/>
          </p:nvSpPr>
          <p:spPr>
            <a:xfrm flipH="1"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 extrusionOk="0">
                  <a:moveTo>
                    <a:pt x="3271080" y="4996"/>
                  </a:moveTo>
                  <a:cubicBezTo>
                    <a:pt x="4388043" y="0"/>
                    <a:pt x="5422303" y="593026"/>
                    <a:pt x="5982231" y="1559521"/>
                  </a:cubicBezTo>
                  <a:cubicBezTo>
                    <a:pt x="6542160" y="2526015"/>
                    <a:pt x="6542160" y="3718228"/>
                    <a:pt x="5982231" y="4684723"/>
                  </a:cubicBezTo>
                  <a:cubicBezTo>
                    <a:pt x="5422303" y="5651217"/>
                    <a:pt x="4388043" y="6244243"/>
                    <a:pt x="3271080" y="6239248"/>
                  </a:cubicBezTo>
                  <a:cubicBezTo>
                    <a:pt x="2154117" y="6244243"/>
                    <a:pt x="1119857" y="5651217"/>
                    <a:pt x="559929" y="4684723"/>
                  </a:cubicBezTo>
                  <a:cubicBezTo>
                    <a:pt x="0" y="3718229"/>
                    <a:pt x="0" y="2526015"/>
                    <a:pt x="559929" y="1559521"/>
                  </a:cubicBezTo>
                  <a:cubicBezTo>
                    <a:pt x="1119857" y="593027"/>
                    <a:pt x="2154117" y="1"/>
                    <a:pt x="3271080" y="4996"/>
                  </a:cubicBez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l="222" r="222" b="-531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 extrusionOk="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7"/>
          <p:cNvSpPr/>
          <p:nvPr/>
        </p:nvSpPr>
        <p:spPr>
          <a:xfrm>
            <a:off x="-4696322" y="2938337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 extrusionOk="0">
                <a:moveTo>
                  <a:pt x="0" y="0"/>
                </a:moveTo>
                <a:lnTo>
                  <a:pt x="9392644" y="0"/>
                </a:lnTo>
                <a:lnTo>
                  <a:pt x="9392644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0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6" name="Google Shape;276;p7"/>
          <p:cNvSpPr/>
          <p:nvPr/>
        </p:nvSpPr>
        <p:spPr>
          <a:xfrm>
            <a:off x="9730461" y="4148546"/>
            <a:ext cx="4044197" cy="3649441"/>
          </a:xfrm>
          <a:custGeom>
            <a:avLst/>
            <a:gdLst/>
            <a:ahLst/>
            <a:cxnLst/>
            <a:rect l="l" t="t" r="r" b="b"/>
            <a:pathLst>
              <a:path w="4044197" h="3649441" extrusionOk="0">
                <a:moveTo>
                  <a:pt x="0" y="0"/>
                </a:moveTo>
                <a:lnTo>
                  <a:pt x="4044196" y="0"/>
                </a:lnTo>
                <a:lnTo>
                  <a:pt x="4044196" y="3649441"/>
                </a:lnTo>
                <a:lnTo>
                  <a:pt x="0" y="36494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21175" t="-34082" r="-18148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7" name="Google Shape;277;p7"/>
          <p:cNvSpPr/>
          <p:nvPr/>
        </p:nvSpPr>
        <p:spPr>
          <a:xfrm flipH="1">
            <a:off x="13546057" y="3367272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 extrusionOk="0">
                <a:moveTo>
                  <a:pt x="9392643" y="0"/>
                </a:moveTo>
                <a:lnTo>
                  <a:pt x="0" y="0"/>
                </a:lnTo>
                <a:lnTo>
                  <a:pt x="0" y="9529477"/>
                </a:lnTo>
                <a:lnTo>
                  <a:pt x="9392643" y="9529477"/>
                </a:lnTo>
                <a:lnTo>
                  <a:pt x="9392643" y="0"/>
                </a:lnTo>
                <a:close/>
              </a:path>
            </a:pathLst>
          </a:custGeom>
          <a:blipFill rotWithShape="1">
            <a:blip r:embed="rId4">
              <a:alphaModFix amt="20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8" name="Google Shape;278;p7"/>
          <p:cNvSpPr txBox="1"/>
          <p:nvPr/>
        </p:nvSpPr>
        <p:spPr>
          <a:xfrm>
            <a:off x="6033972" y="1575810"/>
            <a:ext cx="6220056" cy="693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5" b="1" i="0" u="none" strike="noStrike" cap="none">
                <a:solidFill>
                  <a:srgbClr val="8C52FF"/>
                </a:solidFill>
                <a:latin typeface="Poppins"/>
                <a:ea typeface="Poppins"/>
                <a:cs typeface="Poppins"/>
                <a:sym typeface="Poppins"/>
              </a:rPr>
              <a:t>Santasila Bryan Kusno</a:t>
            </a:r>
            <a:endParaRPr/>
          </a:p>
        </p:txBody>
      </p:sp>
      <p:sp>
        <p:nvSpPr>
          <p:cNvPr id="279" name="Google Shape;279;p7"/>
          <p:cNvSpPr txBox="1"/>
          <p:nvPr/>
        </p:nvSpPr>
        <p:spPr>
          <a:xfrm>
            <a:off x="5324414" y="2322439"/>
            <a:ext cx="7639172" cy="3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6" b="0" i="1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Science and Business Analytics Undergraduate</a:t>
            </a:r>
            <a:endParaRPr/>
          </a:p>
        </p:txBody>
      </p:sp>
      <p:sp>
        <p:nvSpPr>
          <p:cNvPr id="280" name="Google Shape;280;p7"/>
          <p:cNvSpPr txBox="1"/>
          <p:nvPr/>
        </p:nvSpPr>
        <p:spPr>
          <a:xfrm>
            <a:off x="10482108" y="3773671"/>
            <a:ext cx="2305212" cy="37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399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16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LinkedIn Profile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-6656283" y="-2445901"/>
            <a:ext cx="15178802" cy="15178802"/>
            <a:chOff x="0" y="0"/>
            <a:chExt cx="812800" cy="8128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A9A18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007842" y="-1797460"/>
            <a:ext cx="13881919" cy="13881919"/>
            <a:chOff x="0" y="0"/>
            <a:chExt cx="812800" cy="812800"/>
          </a:xfrm>
        </p:grpSpPr>
        <p:sp>
          <p:nvSpPr>
            <p:cNvPr id="113" name="Google Shape;113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26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 txBox="1"/>
          <p:nvPr/>
        </p:nvSpPr>
        <p:spPr>
          <a:xfrm>
            <a:off x="1546105" y="2022516"/>
            <a:ext cx="3477198" cy="162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80" b="1" i="0" u="none" strike="noStrike" cap="none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Executive Summary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581908" y="4793667"/>
            <a:ext cx="5885945" cy="157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0" b="0" i="0" u="none" strike="noStrike" cap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LoMo, an e-commerce platform in Portugal planing to enter Thailand (Asia Pacific) market. </a:t>
            </a:r>
            <a:endParaRPr/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30" b="0" i="0" u="none" strike="noStrike" cap="none">
              <a:solidFill>
                <a:srgbClr val="FDFDF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8178410" y="1169440"/>
            <a:ext cx="966719" cy="966719"/>
          </a:xfrm>
          <a:custGeom>
            <a:avLst/>
            <a:gdLst/>
            <a:ahLst/>
            <a:cxnLst/>
            <a:rect l="l" t="t" r="r" b="b"/>
            <a:pathLst>
              <a:path w="966719" h="966719" extrusionOk="0">
                <a:moveTo>
                  <a:pt x="0" y="0"/>
                </a:moveTo>
                <a:lnTo>
                  <a:pt x="966719" y="0"/>
                </a:lnTo>
                <a:lnTo>
                  <a:pt x="966719" y="966719"/>
                </a:lnTo>
                <a:lnTo>
                  <a:pt x="0" y="9667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8" name="Google Shape;118;p2"/>
          <p:cNvSpPr txBox="1"/>
          <p:nvPr/>
        </p:nvSpPr>
        <p:spPr>
          <a:xfrm>
            <a:off x="9355212" y="1545801"/>
            <a:ext cx="70629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5" b="0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11 Datasets = </a:t>
            </a:r>
            <a:r>
              <a:rPr lang="en-US" sz="1865" b="1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9 (Operational) + 2 (MQL)</a:t>
            </a:r>
            <a:endParaRPr sz="1865" b="1" i="0" u="none" strike="noStrike" cap="none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8763159" y="2656032"/>
            <a:ext cx="1031706" cy="1031706"/>
          </a:xfrm>
          <a:custGeom>
            <a:avLst/>
            <a:gdLst/>
            <a:ahLst/>
            <a:cxnLst/>
            <a:rect l="l" t="t" r="r" b="b"/>
            <a:pathLst>
              <a:path w="1031706" h="1031706" extrusionOk="0">
                <a:moveTo>
                  <a:pt x="0" y="0"/>
                </a:moveTo>
                <a:lnTo>
                  <a:pt x="1031706" y="0"/>
                </a:lnTo>
                <a:lnTo>
                  <a:pt x="1031706" y="1031706"/>
                </a:lnTo>
                <a:lnTo>
                  <a:pt x="0" y="1031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0" name="Google Shape;120;p2"/>
          <p:cNvSpPr txBox="1"/>
          <p:nvPr/>
        </p:nvSpPr>
        <p:spPr>
          <a:xfrm>
            <a:off x="9966340" y="2531677"/>
            <a:ext cx="4507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33540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1682"/>
              <a:buAutoNum type="arabicPeriod"/>
            </a:pPr>
            <a:r>
              <a:rPr lang="en-US" sz="1682" b="1" i="1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Master dataset</a:t>
            </a:r>
            <a:r>
              <a:rPr lang="en-US" sz="168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has missing value due to inconsistent order id with the item id. </a:t>
            </a:r>
            <a:r>
              <a:rPr lang="en-US" sz="1682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168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 product information</a:t>
            </a:r>
            <a:r>
              <a:rPr lang="en-US" sz="168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  <a:p>
            <a:pPr marL="457200" lvl="0" indent="-3354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51D40"/>
              </a:buClr>
              <a:buSzPts val="1682"/>
              <a:buFont typeface="Poppins"/>
              <a:buAutoNum type="arabicPeriod"/>
            </a:pPr>
            <a:r>
              <a:rPr lang="en-US" sz="1665" b="1" i="1" dirty="0" err="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Mql</a:t>
            </a:r>
            <a:r>
              <a:rPr lang="en-US" sz="166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has</a:t>
            </a:r>
            <a:r>
              <a:rPr lang="en-US" sz="1665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66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~90% unsuccessful deals</a:t>
            </a:r>
            <a:endParaRPr sz="1682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10274794" y="4700942"/>
            <a:ext cx="7432500" cy="3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&gt; 95% </a:t>
            </a:r>
            <a:r>
              <a:rPr lang="en-US" sz="198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of the order is delivered </a:t>
            </a:r>
            <a:endParaRPr dirty="0"/>
          </a:p>
        </p:txBody>
      </p:sp>
      <p:sp>
        <p:nvSpPr>
          <p:cNvPr id="122" name="Google Shape;122;p2"/>
          <p:cNvSpPr txBox="1"/>
          <p:nvPr/>
        </p:nvSpPr>
        <p:spPr>
          <a:xfrm>
            <a:off x="8763159" y="7367965"/>
            <a:ext cx="1134140" cy="80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84" b="0" i="0" u="none" strike="noStrike" cap="none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/>
          </a:p>
        </p:txBody>
      </p:sp>
      <p:grpSp>
        <p:nvGrpSpPr>
          <p:cNvPr id="123" name="Google Shape;123;p2"/>
          <p:cNvGrpSpPr/>
          <p:nvPr/>
        </p:nvGrpSpPr>
        <p:grpSpPr>
          <a:xfrm>
            <a:off x="7905455" y="2656032"/>
            <a:ext cx="373607" cy="373607"/>
            <a:chOff x="0" y="0"/>
            <a:chExt cx="812800" cy="812800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85725" cap="sq" cmpd="sng">
              <a:solidFill>
                <a:srgbClr val="FF91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8260012" y="4180490"/>
            <a:ext cx="373607" cy="373607"/>
            <a:chOff x="0" y="0"/>
            <a:chExt cx="812800" cy="812800"/>
          </a:xfrm>
        </p:grpSpPr>
        <p:sp>
          <p:nvSpPr>
            <p:cNvPr id="127" name="Google Shape;127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85725" cap="sq" cmpd="sng">
              <a:solidFill>
                <a:srgbClr val="FF91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7944228" y="7402839"/>
            <a:ext cx="373607" cy="373607"/>
            <a:chOff x="0" y="0"/>
            <a:chExt cx="812800" cy="812800"/>
          </a:xfrm>
        </p:grpSpPr>
        <p:sp>
          <p:nvSpPr>
            <p:cNvPr id="130" name="Google Shape;130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85725" cap="sq" cmpd="sng">
              <a:solidFill>
                <a:srgbClr val="FF91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8269537" y="5760481"/>
            <a:ext cx="373607" cy="373607"/>
            <a:chOff x="0" y="0"/>
            <a:chExt cx="812800" cy="812800"/>
          </a:xfrm>
        </p:grpSpPr>
        <p:sp>
          <p:nvSpPr>
            <p:cNvPr id="133" name="Google Shape;133;p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85725" cap="sq" cmpd="sng">
              <a:solidFill>
                <a:srgbClr val="FF914D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2"/>
          <p:cNvSpPr txBox="1"/>
          <p:nvPr/>
        </p:nvSpPr>
        <p:spPr>
          <a:xfrm>
            <a:off x="581908" y="6648522"/>
            <a:ext cx="5885945" cy="144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0" b="0" i="0" u="none" strike="noStrike" cap="none" dirty="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They have 3 years of data that covers ~110k orders and ~8k marketing leads between 2016 and 2018.</a:t>
            </a:r>
            <a:endParaRPr dirty="0"/>
          </a:p>
        </p:txBody>
      </p:sp>
      <p:cxnSp>
        <p:nvCxnSpPr>
          <p:cNvPr id="136" name="Google Shape;136;p2"/>
          <p:cNvCxnSpPr/>
          <p:nvPr/>
        </p:nvCxnSpPr>
        <p:spPr>
          <a:xfrm>
            <a:off x="581908" y="6346735"/>
            <a:ext cx="5885945" cy="0"/>
          </a:xfrm>
          <a:prstGeom prst="straightConnector1">
            <a:avLst/>
          </a:prstGeom>
          <a:noFill/>
          <a:ln w="38100" cap="flat" cmpd="sng">
            <a:solidFill>
              <a:srgbClr val="FDFDF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7" name="Google Shape;137;p2"/>
          <p:cNvSpPr txBox="1"/>
          <p:nvPr/>
        </p:nvSpPr>
        <p:spPr>
          <a:xfrm>
            <a:off x="9221329" y="1188490"/>
            <a:ext cx="70629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5" b="0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Mostly Cleaned and No Duplicate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14955758" y="2829844"/>
            <a:ext cx="3240989" cy="592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Operational = Master_file.csv</a:t>
            </a:r>
            <a:endParaRPr/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MWL = df_mql_closed.csv</a:t>
            </a:r>
            <a:endParaRPr/>
          </a:p>
        </p:txBody>
      </p:sp>
      <p:sp>
        <p:nvSpPr>
          <p:cNvPr id="139" name="Google Shape;139;p2"/>
          <p:cNvSpPr txBox="1"/>
          <p:nvPr/>
        </p:nvSpPr>
        <p:spPr>
          <a:xfrm>
            <a:off x="10274794" y="5081273"/>
            <a:ext cx="70629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5" b="1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&gt; 70% </a:t>
            </a:r>
            <a:r>
              <a:rPr lang="en-US" sz="1865" b="0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of the order count is made by Credit Card</a:t>
            </a:r>
            <a:endParaRPr/>
          </a:p>
        </p:txBody>
      </p:sp>
      <p:sp>
        <p:nvSpPr>
          <p:cNvPr id="140" name="Google Shape;140;p2"/>
          <p:cNvSpPr txBox="1"/>
          <p:nvPr/>
        </p:nvSpPr>
        <p:spPr>
          <a:xfrm>
            <a:off x="10239833" y="6614798"/>
            <a:ext cx="7062764" cy="35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Data ranging from </a:t>
            </a:r>
            <a:r>
              <a:rPr lang="en-US" sz="1665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Q3 2016 to Q3 2018</a:t>
            </a:r>
            <a:r>
              <a:rPr lang="en-US" sz="1665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dirty="0"/>
          </a:p>
        </p:txBody>
      </p:sp>
      <p:sp>
        <p:nvSpPr>
          <p:cNvPr id="141" name="Google Shape;141;p2"/>
          <p:cNvSpPr txBox="1"/>
          <p:nvPr/>
        </p:nvSpPr>
        <p:spPr>
          <a:xfrm>
            <a:off x="9794865" y="8245102"/>
            <a:ext cx="7062764" cy="30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Organic Search</a:t>
            </a:r>
            <a:r>
              <a:rPr lang="en-US" sz="1665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lead the source of MQL Closed deal origin</a:t>
            </a:r>
            <a:endParaRPr dirty="0"/>
          </a:p>
        </p:txBody>
      </p:sp>
      <p:sp>
        <p:nvSpPr>
          <p:cNvPr id="142" name="Google Shape;142;p2"/>
          <p:cNvSpPr txBox="1"/>
          <p:nvPr/>
        </p:nvSpPr>
        <p:spPr>
          <a:xfrm>
            <a:off x="9723407" y="8640904"/>
            <a:ext cx="7062764" cy="30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1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70% </a:t>
            </a:r>
            <a:r>
              <a:rPr lang="en-US" sz="1665" b="0" i="0" u="none" strike="noStrike" cap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of Sellers MQL is a ‘Captain America’</a:t>
            </a:r>
            <a:endParaRPr/>
          </a:p>
        </p:txBody>
      </p:sp>
      <p:sp>
        <p:nvSpPr>
          <p:cNvPr id="143" name="Google Shape;143;p2"/>
          <p:cNvSpPr/>
          <p:nvPr/>
        </p:nvSpPr>
        <p:spPr>
          <a:xfrm>
            <a:off x="9089579" y="4526197"/>
            <a:ext cx="1031706" cy="1031706"/>
          </a:xfrm>
          <a:custGeom>
            <a:avLst/>
            <a:gdLst/>
            <a:ahLst/>
            <a:cxnLst/>
            <a:rect l="l" t="t" r="r" b="b"/>
            <a:pathLst>
              <a:path w="1031706" h="1031706" extrusionOk="0">
                <a:moveTo>
                  <a:pt x="0" y="0"/>
                </a:moveTo>
                <a:lnTo>
                  <a:pt x="1031706" y="0"/>
                </a:lnTo>
                <a:lnTo>
                  <a:pt x="1031706" y="1031707"/>
                </a:lnTo>
                <a:lnTo>
                  <a:pt x="0" y="1031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4" name="Google Shape;144;p2"/>
          <p:cNvSpPr/>
          <p:nvPr/>
        </p:nvSpPr>
        <p:spPr>
          <a:xfrm>
            <a:off x="9089579" y="6426500"/>
            <a:ext cx="1031706" cy="1031706"/>
          </a:xfrm>
          <a:custGeom>
            <a:avLst/>
            <a:gdLst/>
            <a:ahLst/>
            <a:cxnLst/>
            <a:rect l="l" t="t" r="r" b="b"/>
            <a:pathLst>
              <a:path w="1031706" h="1031706" extrusionOk="0">
                <a:moveTo>
                  <a:pt x="0" y="0"/>
                </a:moveTo>
                <a:lnTo>
                  <a:pt x="1031706" y="0"/>
                </a:lnTo>
                <a:lnTo>
                  <a:pt x="1031706" y="1031706"/>
                </a:lnTo>
                <a:lnTo>
                  <a:pt x="0" y="1031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5" name="Google Shape;145;p2"/>
          <p:cNvSpPr/>
          <p:nvPr/>
        </p:nvSpPr>
        <p:spPr>
          <a:xfrm>
            <a:off x="8502033" y="8038631"/>
            <a:ext cx="1031706" cy="1031706"/>
          </a:xfrm>
          <a:custGeom>
            <a:avLst/>
            <a:gdLst/>
            <a:ahLst/>
            <a:cxnLst/>
            <a:rect l="l" t="t" r="r" b="b"/>
            <a:pathLst>
              <a:path w="1031706" h="1031706" extrusionOk="0">
                <a:moveTo>
                  <a:pt x="0" y="0"/>
                </a:moveTo>
                <a:lnTo>
                  <a:pt x="1031707" y="0"/>
                </a:lnTo>
                <a:lnTo>
                  <a:pt x="1031707" y="1031707"/>
                </a:lnTo>
                <a:lnTo>
                  <a:pt x="0" y="10317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46" name="Google Shape;146;p2"/>
          <p:cNvCxnSpPr/>
          <p:nvPr/>
        </p:nvCxnSpPr>
        <p:spPr>
          <a:xfrm>
            <a:off x="14797425" y="2490553"/>
            <a:ext cx="0" cy="1362663"/>
          </a:xfrm>
          <a:prstGeom prst="straightConnector1">
            <a:avLst/>
          </a:prstGeom>
          <a:noFill/>
          <a:ln w="38100" cap="flat" cmpd="sng">
            <a:solidFill>
              <a:srgbClr val="051D4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7" name="Google Shape;147;p2"/>
          <p:cNvSpPr txBox="1"/>
          <p:nvPr/>
        </p:nvSpPr>
        <p:spPr>
          <a:xfrm>
            <a:off x="10230308" y="6972104"/>
            <a:ext cx="7062764" cy="358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5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&gt; </a:t>
            </a:r>
            <a:r>
              <a:rPr lang="en-US" sz="1665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99</a:t>
            </a:r>
            <a:r>
              <a:rPr lang="en-US" sz="1665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sz="1665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cleaned</a:t>
            </a:r>
            <a:r>
              <a:rPr lang="en-US" sz="1665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number of</a:t>
            </a:r>
            <a:r>
              <a:rPr lang="en-US" sz="1665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records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3"/>
          <p:cNvCxnSpPr>
            <a:cxnSpLocks/>
          </p:cNvCxnSpPr>
          <p:nvPr/>
        </p:nvCxnSpPr>
        <p:spPr>
          <a:xfrm>
            <a:off x="6018819" y="6792428"/>
            <a:ext cx="6455318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52" name="Google Shape;152;p3"/>
          <p:cNvSpPr/>
          <p:nvPr/>
        </p:nvSpPr>
        <p:spPr>
          <a:xfrm>
            <a:off x="7007230" y="7507776"/>
            <a:ext cx="4126426" cy="622749"/>
          </a:xfrm>
          <a:custGeom>
            <a:avLst/>
            <a:gdLst/>
            <a:ahLst/>
            <a:cxnLst/>
            <a:rect l="l" t="t" r="r" b="b"/>
            <a:pathLst>
              <a:path w="4126426" h="622749" extrusionOk="0">
                <a:moveTo>
                  <a:pt x="0" y="0"/>
                </a:moveTo>
                <a:lnTo>
                  <a:pt x="4126426" y="0"/>
                </a:lnTo>
                <a:lnTo>
                  <a:pt x="4126426" y="622750"/>
                </a:lnTo>
                <a:lnTo>
                  <a:pt x="0" y="622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0833" r="-761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53" name="Google Shape;153;p3"/>
          <p:cNvGrpSpPr/>
          <p:nvPr/>
        </p:nvGrpSpPr>
        <p:grpSpPr>
          <a:xfrm>
            <a:off x="7035200" y="3371201"/>
            <a:ext cx="4126391" cy="4430235"/>
            <a:chOff x="0" y="-38100"/>
            <a:chExt cx="1321714" cy="1441946"/>
          </a:xfrm>
        </p:grpSpPr>
        <p:sp>
          <p:nvSpPr>
            <p:cNvPr id="154" name="Google Shape;154;p3"/>
            <p:cNvSpPr/>
            <p:nvPr/>
          </p:nvSpPr>
          <p:spPr>
            <a:xfrm>
              <a:off x="0" y="0"/>
              <a:ext cx="1321714" cy="1403846"/>
            </a:xfrm>
            <a:custGeom>
              <a:avLst/>
              <a:gdLst/>
              <a:ahLst/>
              <a:cxnLst/>
              <a:rect l="l" t="t" r="r" b="b"/>
              <a:pathLst>
                <a:path w="1321714" h="1403846" extrusionOk="0">
                  <a:moveTo>
                    <a:pt x="46905" y="0"/>
                  </a:moveTo>
                  <a:lnTo>
                    <a:pt x="1274810" y="0"/>
                  </a:lnTo>
                  <a:cubicBezTo>
                    <a:pt x="1287250" y="0"/>
                    <a:pt x="1299180" y="4942"/>
                    <a:pt x="1307976" y="13738"/>
                  </a:cubicBezTo>
                  <a:cubicBezTo>
                    <a:pt x="1316773" y="22534"/>
                    <a:pt x="1321714" y="34465"/>
                    <a:pt x="1321714" y="46905"/>
                  </a:cubicBezTo>
                  <a:lnTo>
                    <a:pt x="1321714" y="1356942"/>
                  </a:lnTo>
                  <a:cubicBezTo>
                    <a:pt x="1321714" y="1369382"/>
                    <a:pt x="1316773" y="1381312"/>
                    <a:pt x="1307976" y="1390108"/>
                  </a:cubicBezTo>
                  <a:cubicBezTo>
                    <a:pt x="1299180" y="1398905"/>
                    <a:pt x="1287250" y="1403846"/>
                    <a:pt x="1274810" y="1403846"/>
                  </a:cubicBezTo>
                  <a:lnTo>
                    <a:pt x="46905" y="1403846"/>
                  </a:lnTo>
                  <a:cubicBezTo>
                    <a:pt x="34465" y="1403846"/>
                    <a:pt x="22534" y="1398905"/>
                    <a:pt x="13738" y="1390108"/>
                  </a:cubicBezTo>
                  <a:cubicBezTo>
                    <a:pt x="4942" y="1381312"/>
                    <a:pt x="0" y="1369382"/>
                    <a:pt x="0" y="1356942"/>
                  </a:cubicBezTo>
                  <a:lnTo>
                    <a:pt x="0" y="46905"/>
                  </a:lnTo>
                  <a:cubicBezTo>
                    <a:pt x="0" y="34465"/>
                    <a:pt x="4942" y="22534"/>
                    <a:pt x="13738" y="13738"/>
                  </a:cubicBezTo>
                  <a:cubicBezTo>
                    <a:pt x="22534" y="4942"/>
                    <a:pt x="34465" y="0"/>
                    <a:pt x="46905" y="0"/>
                  </a:cubicBezTo>
                  <a:close/>
                </a:path>
              </a:pathLst>
            </a:custGeom>
            <a:solidFill>
              <a:srgbClr val="FDFDFD"/>
            </a:solidFill>
            <a:ln w="66675" cap="rnd" cmpd="sng">
              <a:solidFill>
                <a:srgbClr val="FF91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0" y="-38100"/>
              <a:ext cx="1321714" cy="14419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3"/>
          <p:cNvSpPr/>
          <p:nvPr/>
        </p:nvSpPr>
        <p:spPr>
          <a:xfrm>
            <a:off x="2014850" y="8337200"/>
            <a:ext cx="3894173" cy="787462"/>
          </a:xfrm>
          <a:custGeom>
            <a:avLst/>
            <a:gdLst/>
            <a:ahLst/>
            <a:cxnLst/>
            <a:rect l="l" t="t" r="r" b="b"/>
            <a:pathLst>
              <a:path w="4120818" h="787462" extrusionOk="0">
                <a:moveTo>
                  <a:pt x="0" y="0"/>
                </a:moveTo>
                <a:lnTo>
                  <a:pt x="4120818" y="0"/>
                </a:lnTo>
                <a:lnTo>
                  <a:pt x="4120818" y="787462"/>
                </a:lnTo>
                <a:lnTo>
                  <a:pt x="0" y="787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9575" t="-40833" r="-26686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58" name="Google Shape;158;p3"/>
          <p:cNvGrpSpPr/>
          <p:nvPr/>
        </p:nvGrpSpPr>
        <p:grpSpPr>
          <a:xfrm>
            <a:off x="1998450" y="3116100"/>
            <a:ext cx="3960083" cy="5689708"/>
            <a:chOff x="0" y="-38100"/>
            <a:chExt cx="1427417" cy="1847068"/>
          </a:xfrm>
        </p:grpSpPr>
        <p:sp>
          <p:nvSpPr>
            <p:cNvPr id="159" name="Google Shape;159;p3"/>
            <p:cNvSpPr/>
            <p:nvPr/>
          </p:nvSpPr>
          <p:spPr>
            <a:xfrm>
              <a:off x="0" y="0"/>
              <a:ext cx="1427417" cy="1808968"/>
            </a:xfrm>
            <a:custGeom>
              <a:avLst/>
              <a:gdLst/>
              <a:ahLst/>
              <a:cxnLst/>
              <a:rect l="l" t="t" r="r" b="b"/>
              <a:pathLst>
                <a:path w="1427417" h="1808968" extrusionOk="0">
                  <a:moveTo>
                    <a:pt x="46968" y="0"/>
                  </a:moveTo>
                  <a:lnTo>
                    <a:pt x="1380448" y="0"/>
                  </a:lnTo>
                  <a:cubicBezTo>
                    <a:pt x="1406388" y="0"/>
                    <a:pt x="1427417" y="21028"/>
                    <a:pt x="1427417" y="46968"/>
                  </a:cubicBezTo>
                  <a:lnTo>
                    <a:pt x="1427417" y="1762000"/>
                  </a:lnTo>
                  <a:cubicBezTo>
                    <a:pt x="1427417" y="1787940"/>
                    <a:pt x="1406388" y="1808968"/>
                    <a:pt x="1380448" y="1808968"/>
                  </a:cubicBezTo>
                  <a:lnTo>
                    <a:pt x="46968" y="1808968"/>
                  </a:lnTo>
                  <a:cubicBezTo>
                    <a:pt x="21028" y="1808968"/>
                    <a:pt x="0" y="1787940"/>
                    <a:pt x="0" y="1762000"/>
                  </a:cubicBezTo>
                  <a:lnTo>
                    <a:pt x="0" y="46968"/>
                  </a:lnTo>
                  <a:cubicBezTo>
                    <a:pt x="0" y="21028"/>
                    <a:pt x="21028" y="0"/>
                    <a:pt x="46968" y="0"/>
                  </a:cubicBezTo>
                  <a:close/>
                </a:path>
              </a:pathLst>
            </a:custGeom>
            <a:solidFill>
              <a:srgbClr val="FDFDFD"/>
            </a:solidFill>
            <a:ln w="66675" cap="rnd" cmpd="sng">
              <a:solidFill>
                <a:srgbClr val="FF91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0" y="-38100"/>
              <a:ext cx="1427417" cy="18470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3"/>
          <p:cNvSpPr/>
          <p:nvPr/>
        </p:nvSpPr>
        <p:spPr>
          <a:xfrm>
            <a:off x="12329469" y="7507776"/>
            <a:ext cx="3890875" cy="660880"/>
          </a:xfrm>
          <a:custGeom>
            <a:avLst/>
            <a:gdLst/>
            <a:ahLst/>
            <a:cxnLst/>
            <a:rect l="l" t="t" r="r" b="b"/>
            <a:pathLst>
              <a:path w="4189950" h="660880" extrusionOk="0">
                <a:moveTo>
                  <a:pt x="0" y="0"/>
                </a:moveTo>
                <a:lnTo>
                  <a:pt x="4189950" y="0"/>
                </a:lnTo>
                <a:lnTo>
                  <a:pt x="4189950" y="660880"/>
                </a:lnTo>
                <a:lnTo>
                  <a:pt x="0" y="6608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0833" r="-1247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62" name="Google Shape;162;p3"/>
          <p:cNvGrpSpPr/>
          <p:nvPr/>
        </p:nvGrpSpPr>
        <p:grpSpPr>
          <a:xfrm>
            <a:off x="12398675" y="3258626"/>
            <a:ext cx="3890875" cy="4603680"/>
            <a:chOff x="0" y="-38100"/>
            <a:chExt cx="1244744" cy="1340149"/>
          </a:xfrm>
        </p:grpSpPr>
        <p:sp>
          <p:nvSpPr>
            <p:cNvPr id="163" name="Google Shape;163;p3"/>
            <p:cNvSpPr/>
            <p:nvPr/>
          </p:nvSpPr>
          <p:spPr>
            <a:xfrm>
              <a:off x="0" y="0"/>
              <a:ext cx="1244744" cy="1302049"/>
            </a:xfrm>
            <a:custGeom>
              <a:avLst/>
              <a:gdLst/>
              <a:ahLst/>
              <a:cxnLst/>
              <a:rect l="l" t="t" r="r" b="b"/>
              <a:pathLst>
                <a:path w="1244744" h="1302049" extrusionOk="0">
                  <a:moveTo>
                    <a:pt x="46193" y="0"/>
                  </a:moveTo>
                  <a:lnTo>
                    <a:pt x="1198551" y="0"/>
                  </a:lnTo>
                  <a:cubicBezTo>
                    <a:pt x="1224062" y="0"/>
                    <a:pt x="1244744" y="20681"/>
                    <a:pt x="1244744" y="46193"/>
                  </a:cubicBezTo>
                  <a:lnTo>
                    <a:pt x="1244744" y="1255856"/>
                  </a:lnTo>
                  <a:cubicBezTo>
                    <a:pt x="1244744" y="1281368"/>
                    <a:pt x="1224062" y="1302049"/>
                    <a:pt x="1198551" y="1302049"/>
                  </a:cubicBezTo>
                  <a:lnTo>
                    <a:pt x="46193" y="1302049"/>
                  </a:lnTo>
                  <a:cubicBezTo>
                    <a:pt x="20681" y="1302049"/>
                    <a:pt x="0" y="1281368"/>
                    <a:pt x="0" y="1255856"/>
                  </a:cubicBezTo>
                  <a:lnTo>
                    <a:pt x="0" y="46193"/>
                  </a:lnTo>
                  <a:cubicBezTo>
                    <a:pt x="0" y="20681"/>
                    <a:pt x="20681" y="0"/>
                    <a:pt x="46193" y="0"/>
                  </a:cubicBezTo>
                  <a:close/>
                </a:path>
              </a:pathLst>
            </a:custGeom>
            <a:solidFill>
              <a:srgbClr val="FDFDFD"/>
            </a:solidFill>
            <a:ln w="66675" cap="rnd" cmpd="sng">
              <a:solidFill>
                <a:srgbClr val="FF91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0" y="-38100"/>
              <a:ext cx="1244744" cy="13401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3"/>
          <p:cNvSpPr txBox="1"/>
          <p:nvPr/>
        </p:nvSpPr>
        <p:spPr>
          <a:xfrm>
            <a:off x="4598192" y="532882"/>
            <a:ext cx="894450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sz="6600" b="1" dirty="0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PROCESS</a:t>
            </a:r>
            <a:endParaRPr sz="6600" b="1" dirty="0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7193845" y="6156578"/>
            <a:ext cx="3765900" cy="12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9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Merging 9 datasets into single master dataset. Merging MQL and Closed Deal Dataset into single smql_closed dataset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7307550" y="5409686"/>
            <a:ext cx="3672900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60" b="1" i="0" u="none" strike="noStrike" cap="none">
                <a:solidFill>
                  <a:srgbClr val="FA261A"/>
                </a:solidFill>
                <a:latin typeface="Poppins"/>
                <a:ea typeface="Poppins"/>
                <a:cs typeface="Poppins"/>
                <a:sym typeface="Poppins"/>
              </a:rPr>
              <a:t>Merging Data</a:t>
            </a:r>
            <a:endParaRPr sz="1600"/>
          </a:p>
        </p:txBody>
      </p:sp>
      <p:sp>
        <p:nvSpPr>
          <p:cNvPr id="168" name="Google Shape;168;p3"/>
          <p:cNvSpPr txBox="1"/>
          <p:nvPr/>
        </p:nvSpPr>
        <p:spPr>
          <a:xfrm>
            <a:off x="2220849" y="6145030"/>
            <a:ext cx="3482184" cy="253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Inspecting and cleaning both datasets. Include steps such as identify null and duplicate value, handling missing value (e.g., dropping irrelevant or nulls, mode imputation, or “</a:t>
            </a:r>
            <a:r>
              <a:rPr lang="en-US" sz="1469" dirty="0">
                <a:latin typeface="Poppins"/>
                <a:ea typeface="Poppins"/>
                <a:cs typeface="Poppins"/>
                <a:sym typeface="Poppins"/>
              </a:rPr>
              <a:t>Not Available</a:t>
            </a:r>
            <a:r>
              <a:rPr lang="en-US" sz="1469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” placeholders). and perform feature engineering</a:t>
            </a:r>
            <a:endParaRPr dirty="0"/>
          </a:p>
        </p:txBody>
      </p:sp>
      <p:sp>
        <p:nvSpPr>
          <p:cNvPr id="169" name="Google Shape;169;p3"/>
          <p:cNvSpPr txBox="1"/>
          <p:nvPr/>
        </p:nvSpPr>
        <p:spPr>
          <a:xfrm>
            <a:off x="2144650" y="5088325"/>
            <a:ext cx="3672900" cy="8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FA261A"/>
                </a:solidFill>
                <a:latin typeface="Poppins"/>
                <a:ea typeface="Poppins"/>
                <a:cs typeface="Poppins"/>
                <a:sym typeface="Poppins"/>
              </a:rPr>
              <a:t>Cleaning</a:t>
            </a:r>
            <a:r>
              <a:rPr lang="en-US" sz="2767" b="1" i="0" u="none" strike="noStrike" cap="none" dirty="0">
                <a:solidFill>
                  <a:srgbClr val="FA261A"/>
                </a:solidFill>
                <a:latin typeface="Poppins"/>
                <a:ea typeface="Poppins"/>
                <a:cs typeface="Poppins"/>
                <a:sym typeface="Poppins"/>
              </a:rPr>
              <a:t> and Feature Engineering</a:t>
            </a:r>
            <a:endParaRPr sz="1800" dirty="0"/>
          </a:p>
        </p:txBody>
      </p:sp>
      <p:sp>
        <p:nvSpPr>
          <p:cNvPr id="170" name="Google Shape;170;p3"/>
          <p:cNvSpPr txBox="1"/>
          <p:nvPr/>
        </p:nvSpPr>
        <p:spPr>
          <a:xfrm>
            <a:off x="12701751" y="6435039"/>
            <a:ext cx="33654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12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Uncover several key features detail about key features inside the datasets </a:t>
            </a:r>
            <a:endParaRPr dirty="0"/>
          </a:p>
        </p:txBody>
      </p:sp>
      <p:sp>
        <p:nvSpPr>
          <p:cNvPr id="171" name="Google Shape;171;p3"/>
          <p:cNvSpPr txBox="1"/>
          <p:nvPr/>
        </p:nvSpPr>
        <p:spPr>
          <a:xfrm>
            <a:off x="12670966" y="5405433"/>
            <a:ext cx="33654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60" b="1" i="0" u="none" strike="noStrike" cap="none" dirty="0">
                <a:solidFill>
                  <a:srgbClr val="FA261A"/>
                </a:solidFill>
                <a:latin typeface="Poppins"/>
                <a:ea typeface="Poppins"/>
                <a:cs typeface="Poppins"/>
                <a:sym typeface="Poppins"/>
              </a:rPr>
              <a:t>Explore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60" b="1" i="0" u="none" strike="noStrike" cap="none" dirty="0">
                <a:solidFill>
                  <a:srgbClr val="FA261A"/>
                </a:solidFill>
                <a:latin typeface="Poppins"/>
                <a:ea typeface="Poppins"/>
                <a:cs typeface="Poppins"/>
                <a:sym typeface="Poppins"/>
              </a:rPr>
              <a:t>Dataset </a:t>
            </a:r>
            <a:endParaRPr dirty="0"/>
          </a:p>
        </p:txBody>
      </p:sp>
      <p:sp>
        <p:nvSpPr>
          <p:cNvPr id="172" name="Google Shape;172;p3"/>
          <p:cNvSpPr/>
          <p:nvPr/>
        </p:nvSpPr>
        <p:spPr>
          <a:xfrm>
            <a:off x="8523931" y="3777079"/>
            <a:ext cx="1093023" cy="1455600"/>
          </a:xfrm>
          <a:custGeom>
            <a:avLst/>
            <a:gdLst/>
            <a:ahLst/>
            <a:cxnLst/>
            <a:rect l="l" t="t" r="r" b="b"/>
            <a:pathLst>
              <a:path w="1093023" h="1455600" extrusionOk="0">
                <a:moveTo>
                  <a:pt x="0" y="0"/>
                </a:moveTo>
                <a:lnTo>
                  <a:pt x="1093024" y="0"/>
                </a:lnTo>
                <a:lnTo>
                  <a:pt x="1093024" y="1455601"/>
                </a:lnTo>
                <a:lnTo>
                  <a:pt x="0" y="14556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3" name="Google Shape;173;p3"/>
          <p:cNvSpPr/>
          <p:nvPr/>
        </p:nvSpPr>
        <p:spPr>
          <a:xfrm>
            <a:off x="13826473" y="3650185"/>
            <a:ext cx="1035277" cy="1467531"/>
          </a:xfrm>
          <a:custGeom>
            <a:avLst/>
            <a:gdLst/>
            <a:ahLst/>
            <a:cxnLst/>
            <a:rect l="l" t="t" r="r" b="b"/>
            <a:pathLst>
              <a:path w="1035277" h="1467531" extrusionOk="0">
                <a:moveTo>
                  <a:pt x="0" y="0"/>
                </a:moveTo>
                <a:lnTo>
                  <a:pt x="1035276" y="0"/>
                </a:lnTo>
                <a:lnTo>
                  <a:pt x="1035276" y="1467531"/>
                </a:lnTo>
                <a:lnTo>
                  <a:pt x="0" y="14675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4" name="Google Shape;174;p3"/>
          <p:cNvSpPr/>
          <p:nvPr/>
        </p:nvSpPr>
        <p:spPr>
          <a:xfrm>
            <a:off x="3278099" y="3513029"/>
            <a:ext cx="1281866" cy="1300787"/>
          </a:xfrm>
          <a:custGeom>
            <a:avLst/>
            <a:gdLst/>
            <a:ahLst/>
            <a:cxnLst/>
            <a:rect l="l" t="t" r="r" b="b"/>
            <a:pathLst>
              <a:path w="1281866" h="1300787" extrusionOk="0">
                <a:moveTo>
                  <a:pt x="0" y="0"/>
                </a:moveTo>
                <a:lnTo>
                  <a:pt x="1281866" y="0"/>
                </a:lnTo>
                <a:lnTo>
                  <a:pt x="1281866" y="1300787"/>
                </a:lnTo>
                <a:lnTo>
                  <a:pt x="0" y="13007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176" name="Google Shape;176;p3"/>
          <p:cNvCxnSpPr/>
          <p:nvPr/>
        </p:nvCxnSpPr>
        <p:spPr>
          <a:xfrm rot="10800000">
            <a:off x="5965839" y="5818787"/>
            <a:ext cx="956100" cy="60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" name="Google Shape;176;p3">
            <a:extLst>
              <a:ext uri="{FF2B5EF4-FFF2-40B4-BE49-F238E27FC236}">
                <a16:creationId xmlns:a16="http://schemas.microsoft.com/office/drawing/2014/main" id="{E33F7DD5-DEF0-FA85-541E-45BD58213A21}"/>
              </a:ext>
            </a:extLst>
          </p:cNvPr>
          <p:cNvCxnSpPr>
            <a:cxnSpLocks/>
          </p:cNvCxnSpPr>
          <p:nvPr/>
        </p:nvCxnSpPr>
        <p:spPr>
          <a:xfrm>
            <a:off x="5968425" y="5560466"/>
            <a:ext cx="1038805" cy="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340be08b7f4_0_165"/>
          <p:cNvGrpSpPr/>
          <p:nvPr/>
        </p:nvGrpSpPr>
        <p:grpSpPr>
          <a:xfrm>
            <a:off x="13266830" y="-144662"/>
            <a:ext cx="5021203" cy="10431728"/>
            <a:chOff x="0" y="-38100"/>
            <a:chExt cx="1322448" cy="2747433"/>
          </a:xfrm>
        </p:grpSpPr>
        <p:sp>
          <p:nvSpPr>
            <p:cNvPr id="182" name="Google Shape;182;g340be08b7f4_0_165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 extrusionOk="0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Google Shape;183;g340be08b7f4_0_165"/>
            <p:cNvSpPr txBox="1"/>
            <p:nvPr/>
          </p:nvSpPr>
          <p:spPr>
            <a:xfrm>
              <a:off x="0" y="-38100"/>
              <a:ext cx="13224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g340be08b7f4_0_165"/>
          <p:cNvSpPr/>
          <p:nvPr/>
        </p:nvSpPr>
        <p:spPr>
          <a:xfrm>
            <a:off x="9789686" y="448824"/>
            <a:ext cx="8025240" cy="9592510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27998" r="-51457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g340be08b7f4_0_165"/>
          <p:cNvGrpSpPr/>
          <p:nvPr/>
        </p:nvGrpSpPr>
        <p:grpSpPr>
          <a:xfrm>
            <a:off x="-1698920" y="-2088477"/>
            <a:ext cx="3564209" cy="3564209"/>
            <a:chOff x="0" y="0"/>
            <a:chExt cx="812800" cy="812800"/>
          </a:xfrm>
        </p:grpSpPr>
        <p:sp>
          <p:nvSpPr>
            <p:cNvPr id="186" name="Google Shape;186;g340be08b7f4_0_1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C13207">
                  <a:alpha val="1529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g340be08b7f4_0_16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g340be08b7f4_0_165"/>
          <p:cNvGrpSpPr/>
          <p:nvPr/>
        </p:nvGrpSpPr>
        <p:grpSpPr>
          <a:xfrm>
            <a:off x="14700679" y="7074186"/>
            <a:ext cx="5946932" cy="5946932"/>
            <a:chOff x="0" y="0"/>
            <a:chExt cx="812800" cy="812800"/>
          </a:xfrm>
        </p:grpSpPr>
        <p:sp>
          <p:nvSpPr>
            <p:cNvPr id="189" name="Google Shape;189;g340be08b7f4_0_1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FF3131">
                  <a:alpha val="1529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g340be08b7f4_0_16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g340be08b7f4_0_165"/>
          <p:cNvSpPr/>
          <p:nvPr/>
        </p:nvSpPr>
        <p:spPr>
          <a:xfrm>
            <a:off x="1009375" y="5907325"/>
            <a:ext cx="4760403" cy="711357"/>
          </a:xfrm>
          <a:custGeom>
            <a:avLst/>
            <a:gdLst/>
            <a:ahLst/>
            <a:cxnLst/>
            <a:rect l="l" t="t" r="r" b="b"/>
            <a:pathLst>
              <a:path w="11402164" h="711357" extrusionOk="0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21656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2" name="Google Shape;192;g340be08b7f4_0_165"/>
          <p:cNvSpPr txBox="1"/>
          <p:nvPr/>
        </p:nvSpPr>
        <p:spPr>
          <a:xfrm>
            <a:off x="2298850" y="600075"/>
            <a:ext cx="39915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CHALLENGE </a:t>
            </a:r>
            <a:endParaRPr dirty="0"/>
          </a:p>
        </p:txBody>
      </p:sp>
      <p:grpSp>
        <p:nvGrpSpPr>
          <p:cNvPr id="193" name="Google Shape;193;g340be08b7f4_0_165"/>
          <p:cNvGrpSpPr/>
          <p:nvPr/>
        </p:nvGrpSpPr>
        <p:grpSpPr>
          <a:xfrm>
            <a:off x="2076085" y="2652467"/>
            <a:ext cx="2614547" cy="1241874"/>
            <a:chOff x="-113857" y="-34495"/>
            <a:chExt cx="1018245" cy="262992"/>
          </a:xfrm>
        </p:grpSpPr>
        <p:sp>
          <p:nvSpPr>
            <p:cNvPr id="194" name="Google Shape;194;g340be08b7f4_0_165"/>
            <p:cNvSpPr/>
            <p:nvPr/>
          </p:nvSpPr>
          <p:spPr>
            <a:xfrm>
              <a:off x="-113857" y="-22088"/>
              <a:ext cx="1013291" cy="250585"/>
            </a:xfrm>
            <a:custGeom>
              <a:avLst/>
              <a:gdLst/>
              <a:ahLst/>
              <a:cxnLst/>
              <a:rect l="l" t="t" r="r" b="b"/>
              <a:pathLst>
                <a:path w="1013291" h="250585" extrusionOk="0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>
              <a:gsLst>
                <a:gs pos="0">
                  <a:srgbClr val="FF3131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g340be08b7f4_0_165"/>
            <p:cNvSpPr txBox="1"/>
            <p:nvPr/>
          </p:nvSpPr>
          <p:spPr>
            <a:xfrm>
              <a:off x="-109012" y="-34495"/>
              <a:ext cx="1013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86" b="1" i="0" u="none" strike="noStrike" cap="none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CMO</a:t>
              </a:r>
              <a:endParaRPr sz="5500" dirty="0"/>
            </a:p>
          </p:txBody>
        </p:sp>
      </p:grpSp>
      <p:grpSp>
        <p:nvGrpSpPr>
          <p:cNvPr id="196" name="Google Shape;196;g340be08b7f4_0_165"/>
          <p:cNvGrpSpPr/>
          <p:nvPr/>
        </p:nvGrpSpPr>
        <p:grpSpPr>
          <a:xfrm>
            <a:off x="1007038" y="3982988"/>
            <a:ext cx="4765064" cy="2503790"/>
            <a:chOff x="0" y="-38100"/>
            <a:chExt cx="1254988" cy="741600"/>
          </a:xfrm>
        </p:grpSpPr>
        <p:sp>
          <p:nvSpPr>
            <p:cNvPr id="197" name="Google Shape;197;g340be08b7f4_0_165"/>
            <p:cNvSpPr/>
            <p:nvPr/>
          </p:nvSpPr>
          <p:spPr>
            <a:xfrm>
              <a:off x="0" y="0"/>
              <a:ext cx="1254988" cy="703395"/>
            </a:xfrm>
            <a:custGeom>
              <a:avLst/>
              <a:gdLst/>
              <a:ahLst/>
              <a:cxnLst/>
              <a:rect l="l" t="t" r="r" b="b"/>
              <a:pathLst>
                <a:path w="1254988" h="703395" extrusionOk="0">
                  <a:moveTo>
                    <a:pt x="82862" y="0"/>
                  </a:moveTo>
                  <a:lnTo>
                    <a:pt x="1172126" y="0"/>
                  </a:lnTo>
                  <a:cubicBezTo>
                    <a:pt x="1194102" y="0"/>
                    <a:pt x="1215178" y="8730"/>
                    <a:pt x="1230718" y="24270"/>
                  </a:cubicBezTo>
                  <a:cubicBezTo>
                    <a:pt x="1246258" y="39809"/>
                    <a:pt x="1254988" y="60885"/>
                    <a:pt x="1254988" y="82862"/>
                  </a:cubicBezTo>
                  <a:lnTo>
                    <a:pt x="1254988" y="620533"/>
                  </a:lnTo>
                  <a:cubicBezTo>
                    <a:pt x="1254988" y="642509"/>
                    <a:pt x="1246258" y="663585"/>
                    <a:pt x="1230718" y="679125"/>
                  </a:cubicBezTo>
                  <a:cubicBezTo>
                    <a:pt x="1215178" y="694664"/>
                    <a:pt x="1194102" y="703395"/>
                    <a:pt x="1172126" y="703395"/>
                  </a:cubicBezTo>
                  <a:lnTo>
                    <a:pt x="82862" y="703395"/>
                  </a:lnTo>
                  <a:cubicBezTo>
                    <a:pt x="60885" y="703395"/>
                    <a:pt x="39809" y="694664"/>
                    <a:pt x="24270" y="679125"/>
                  </a:cubicBezTo>
                  <a:cubicBezTo>
                    <a:pt x="8730" y="663585"/>
                    <a:pt x="0" y="642509"/>
                    <a:pt x="0" y="620533"/>
                  </a:cubicBezTo>
                  <a:lnTo>
                    <a:pt x="0" y="82862"/>
                  </a:lnTo>
                  <a:cubicBezTo>
                    <a:pt x="0" y="60885"/>
                    <a:pt x="8730" y="39809"/>
                    <a:pt x="24270" y="24270"/>
                  </a:cubicBezTo>
                  <a:cubicBezTo>
                    <a:pt x="39809" y="8730"/>
                    <a:pt x="60885" y="0"/>
                    <a:pt x="82862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g340be08b7f4_0_165"/>
            <p:cNvSpPr txBox="1"/>
            <p:nvPr/>
          </p:nvSpPr>
          <p:spPr>
            <a:xfrm>
              <a:off x="0" y="-38100"/>
              <a:ext cx="1254900" cy="7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g340be08b7f4_0_165"/>
          <p:cNvSpPr txBox="1"/>
          <p:nvPr/>
        </p:nvSpPr>
        <p:spPr>
          <a:xfrm>
            <a:off x="1100971" y="4273679"/>
            <a:ext cx="44799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7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Which product categories </a:t>
            </a:r>
            <a:r>
              <a:rPr lang="en-US" sz="2067" b="1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perform the best and which shows the highest potential?</a:t>
            </a:r>
            <a:endParaRPr sz="2067" b="1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g340be08b7f4_0_165"/>
          <p:cNvSpPr/>
          <p:nvPr/>
        </p:nvSpPr>
        <p:spPr>
          <a:xfrm>
            <a:off x="1063417" y="9855021"/>
            <a:ext cx="11402164" cy="711357"/>
          </a:xfrm>
          <a:custGeom>
            <a:avLst/>
            <a:gdLst/>
            <a:ahLst/>
            <a:cxnLst/>
            <a:rect l="l" t="t" r="r" b="b"/>
            <a:pathLst>
              <a:path w="11402164" h="711357" extrusionOk="0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21656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1" name="Google Shape;201;g340be08b7f4_0_165"/>
          <p:cNvSpPr txBox="1"/>
          <p:nvPr/>
        </p:nvSpPr>
        <p:spPr>
          <a:xfrm>
            <a:off x="1100971" y="5607595"/>
            <a:ext cx="44799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7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should </a:t>
            </a:r>
            <a:r>
              <a:rPr lang="en-US" sz="2067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marketing strategy differ across regions</a:t>
            </a:r>
            <a:r>
              <a:rPr lang="en-US" sz="2067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(states)?</a:t>
            </a:r>
            <a:endParaRPr sz="2067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g340be08b7f4_0_165"/>
          <p:cNvSpPr/>
          <p:nvPr/>
        </p:nvSpPr>
        <p:spPr>
          <a:xfrm>
            <a:off x="6794008" y="929148"/>
            <a:ext cx="7595100" cy="8537263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40be08b7f4_0_165"/>
          <p:cNvSpPr txBox="1"/>
          <p:nvPr/>
        </p:nvSpPr>
        <p:spPr>
          <a:xfrm>
            <a:off x="7264182" y="4500055"/>
            <a:ext cx="6784800" cy="5128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Actions</a:t>
            </a:r>
            <a:endParaRPr dirty="0"/>
          </a:p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-34556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D40"/>
              </a:buClr>
              <a:buSzPts val="1842"/>
              <a:buAutoNum type="arabicPeriod"/>
            </a:pP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Focus on h</a:t>
            </a:r>
            <a:r>
              <a:rPr lang="en-US" sz="1842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igh Revenue</a:t>
            </a: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categories</a:t>
            </a: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for brand-building and cross-selling.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2" b="0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2. Invest in categories </a:t>
            </a: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sz="1842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consistent</a:t>
            </a: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MoM</a:t>
            </a: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growth.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2" b="0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3. States with the highest revenue foster </a:t>
            </a: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more targeted campaigns and loyalty programs</a:t>
            </a: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2" b="0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4. Categories with </a:t>
            </a: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lower current sales but high growth </a:t>
            </a: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rate can indicate potential, </a:t>
            </a: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keep brand presence and run localized promotions.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42" b="1" dirty="0">
              <a:solidFill>
                <a:srgbClr val="051D40"/>
              </a:solidFill>
              <a:latin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2" dirty="0">
                <a:solidFill>
                  <a:srgbClr val="051D40"/>
                </a:solidFill>
                <a:latin typeface="Poppins"/>
                <a:cs typeface="Poppins"/>
                <a:sym typeface="Poppins"/>
              </a:rPr>
              <a:t>5. </a:t>
            </a:r>
            <a:r>
              <a:rPr lang="en-US" sz="1842" b="1" dirty="0">
                <a:solidFill>
                  <a:srgbClr val="051D40"/>
                </a:solidFill>
                <a:latin typeface="Poppins"/>
                <a:cs typeface="Poppins"/>
                <a:sym typeface="Poppins"/>
              </a:rPr>
              <a:t>High Frequency and Monetary </a:t>
            </a:r>
            <a:r>
              <a:rPr lang="en-US" sz="1842" dirty="0">
                <a:solidFill>
                  <a:srgbClr val="051D40"/>
                </a:solidFill>
                <a:latin typeface="Poppins"/>
                <a:cs typeface="Poppins"/>
                <a:sym typeface="Poppins"/>
              </a:rPr>
              <a:t>customer segment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2" b="1" dirty="0">
                <a:solidFill>
                  <a:srgbClr val="051D40"/>
                </a:solidFill>
                <a:latin typeface="Poppins"/>
                <a:cs typeface="Poppins"/>
                <a:sym typeface="Poppins"/>
              </a:rPr>
              <a:t>to</a:t>
            </a:r>
            <a:r>
              <a:rPr lang="en-US" sz="1842" dirty="0">
                <a:solidFill>
                  <a:srgbClr val="051D40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en-US" sz="1842" b="1" dirty="0">
                <a:solidFill>
                  <a:srgbClr val="051D40"/>
                </a:solidFill>
                <a:latin typeface="Poppins"/>
                <a:cs typeface="Poppins"/>
                <a:sym typeface="Poppins"/>
              </a:rPr>
              <a:t>be prioritized. </a:t>
            </a:r>
            <a:endParaRPr dirty="0"/>
          </a:p>
          <a:p>
            <a:pPr marL="0" marR="0" lvl="0" indent="0" algn="ctr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2" b="1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4" name="Google Shape;204;g340be08b7f4_0_165"/>
          <p:cNvSpPr txBox="1"/>
          <p:nvPr/>
        </p:nvSpPr>
        <p:spPr>
          <a:xfrm>
            <a:off x="6993882" y="2753336"/>
            <a:ext cx="7325400" cy="159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 - Revenue Leaders: Products with the </a:t>
            </a:r>
            <a:r>
              <a:rPr lang="en-US" sz="1799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H</a:t>
            </a:r>
            <a:r>
              <a:rPr lang="en-US" sz="1799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ighest </a:t>
            </a:r>
            <a:r>
              <a:rPr lang="en-US" sz="1799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1799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evenue</a:t>
            </a:r>
            <a:r>
              <a:rPr lang="en-US" sz="179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</a:t>
            </a:r>
            <a:endParaRPr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 - Highest Potential: Measured by </a:t>
            </a:r>
            <a:r>
              <a:rPr lang="en-US" sz="1799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MoM /</a:t>
            </a:r>
            <a:r>
              <a:rPr lang="en-US" sz="179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799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YoY growth</a:t>
            </a:r>
            <a:r>
              <a:rPr lang="en-US" sz="179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9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(2016 to 2018)</a:t>
            </a:r>
          </a:p>
          <a:p>
            <a:pPr marL="28575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799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Identify customer based on </a:t>
            </a:r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799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Recency, Frequency, and Monetary </a:t>
            </a:r>
            <a:endParaRPr sz="1799" b="1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205" name="Google Shape;205;g340be08b7f4_0_165"/>
          <p:cNvCxnSpPr/>
          <p:nvPr/>
        </p:nvCxnSpPr>
        <p:spPr>
          <a:xfrm>
            <a:off x="7072108" y="4425447"/>
            <a:ext cx="7038900" cy="19200"/>
          </a:xfrm>
          <a:prstGeom prst="straightConnector1">
            <a:avLst/>
          </a:prstGeom>
          <a:noFill/>
          <a:ln w="38100" cap="flat" cmpd="sng">
            <a:solidFill>
              <a:srgbClr val="FF91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g340be08b7f4_0_165"/>
          <p:cNvSpPr/>
          <p:nvPr/>
        </p:nvSpPr>
        <p:spPr>
          <a:xfrm>
            <a:off x="7547194" y="1141149"/>
            <a:ext cx="6012240" cy="1483039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40be08b7f4_0_165"/>
          <p:cNvSpPr txBox="1"/>
          <p:nvPr/>
        </p:nvSpPr>
        <p:spPr>
          <a:xfrm>
            <a:off x="7643532" y="1281149"/>
            <a:ext cx="5984995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ANALYZE PRODUCT CATEGORY PERFORMANCE, REVENUE BY REGION, AND EXAMINE GROWTH</a:t>
            </a: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rectangular shapes with dots&#10;&#10;AI-generated content may be incorrect.">
            <a:extLst>
              <a:ext uri="{FF2B5EF4-FFF2-40B4-BE49-F238E27FC236}">
                <a16:creationId xmlns:a16="http://schemas.microsoft.com/office/drawing/2014/main" id="{F5E8F451-3F1A-E0CF-A7F6-0142CE7C0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1845"/>
            <a:ext cx="18288000" cy="4818272"/>
          </a:xfrm>
          <a:prstGeom prst="rect">
            <a:avLst/>
          </a:prstGeom>
        </p:spPr>
      </p:pic>
      <p:pic>
        <p:nvPicPr>
          <p:cNvPr id="7" name="Picture 6" descr="A colorful squares with different colored squares&#10;&#10;AI-generated content may be incorrect.">
            <a:extLst>
              <a:ext uri="{FF2B5EF4-FFF2-40B4-BE49-F238E27FC236}">
                <a16:creationId xmlns:a16="http://schemas.microsoft.com/office/drawing/2014/main" id="{9E250D51-41F0-D871-C166-3CAED7B94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0202"/>
            <a:ext cx="18288000" cy="47732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7ACEED2-3B7E-860B-1C1C-2E2FC30C8325}"/>
              </a:ext>
            </a:extLst>
          </p:cNvPr>
          <p:cNvSpPr/>
          <p:nvPr/>
        </p:nvSpPr>
        <p:spPr>
          <a:xfrm>
            <a:off x="0" y="197526"/>
            <a:ext cx="18288000" cy="708212"/>
          </a:xfrm>
          <a:prstGeom prst="rect">
            <a:avLst/>
          </a:prstGeom>
          <a:solidFill>
            <a:schemeClr val="tx2">
              <a:lumMod val="90000"/>
            </a:scheme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TOP 10 ORDER MARKET SHARE</a:t>
            </a:r>
            <a:endParaRPr lang="en-US" sz="40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1DC483-FED8-953A-DBC8-F415FCA1DB18}"/>
              </a:ext>
            </a:extLst>
          </p:cNvPr>
          <p:cNvSpPr/>
          <p:nvPr/>
        </p:nvSpPr>
        <p:spPr>
          <a:xfrm>
            <a:off x="0" y="5311845"/>
            <a:ext cx="18288000" cy="7082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TOP 10 REVENUE MARKET SHARE</a:t>
            </a:r>
            <a:endParaRPr lang="en-US" sz="40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0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AC57B-B7B5-D280-621B-EFDCB6CD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colored lines&#10;&#10;AI-generated content may be incorrect.">
            <a:extLst>
              <a:ext uri="{FF2B5EF4-FFF2-40B4-BE49-F238E27FC236}">
                <a16:creationId xmlns:a16="http://schemas.microsoft.com/office/drawing/2014/main" id="{3379E89D-6710-AE29-709F-689E5250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1034"/>
            <a:ext cx="18288000" cy="4762846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D6A915-66DD-10DD-C617-6FEB78EB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55" y="5319946"/>
            <a:ext cx="12520991" cy="47628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87E888-BA53-3767-CFAD-1308C05455FE}"/>
              </a:ext>
            </a:extLst>
          </p:cNvPr>
          <p:cNvSpPr/>
          <p:nvPr/>
        </p:nvSpPr>
        <p:spPr>
          <a:xfrm>
            <a:off x="3173506" y="5683622"/>
            <a:ext cx="12145340" cy="2312894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D61A2-26F8-9697-DF90-8E65A4B85C2C}"/>
              </a:ext>
            </a:extLst>
          </p:cNvPr>
          <p:cNvSpPr/>
          <p:nvPr/>
        </p:nvSpPr>
        <p:spPr>
          <a:xfrm>
            <a:off x="0" y="0"/>
            <a:ext cx="18288000" cy="70821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40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TOP 10 PRODUCT CATEGORIES (MoM + RANK)</a:t>
            </a:r>
            <a:endParaRPr lang="en-US" sz="4000" dirty="0">
              <a:solidFill>
                <a:schemeClr val="tx1"/>
              </a:solidFill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9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6EACDA-272E-4472-852A-83CAB4091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8287998" cy="6400799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8E7674-EC8C-49CF-884A-222BCA865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3B005-189B-4C78-B153-4B558C1B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73501D-A515-4725-8404-1315A59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64008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87EA2ABA-A6D6-1919-2A05-8E9DE714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243" b="-1"/>
          <a:stretch/>
        </p:blipFill>
        <p:spPr>
          <a:xfrm>
            <a:off x="145820" y="401216"/>
            <a:ext cx="18022918" cy="9498564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059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0be08b7f4_0_255"/>
          <p:cNvSpPr/>
          <p:nvPr/>
        </p:nvSpPr>
        <p:spPr>
          <a:xfrm>
            <a:off x="12467913" y="6371425"/>
            <a:ext cx="4760403" cy="711357"/>
          </a:xfrm>
          <a:custGeom>
            <a:avLst/>
            <a:gdLst/>
            <a:ahLst/>
            <a:cxnLst/>
            <a:rect l="l" t="t" r="r" b="b"/>
            <a:pathLst>
              <a:path w="11402164" h="711357" extrusionOk="0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1656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13" name="Google Shape;213;g340be08b7f4_0_255"/>
          <p:cNvGrpSpPr/>
          <p:nvPr/>
        </p:nvGrpSpPr>
        <p:grpSpPr>
          <a:xfrm>
            <a:off x="-296470" y="-144737"/>
            <a:ext cx="5021203" cy="10431728"/>
            <a:chOff x="0" y="-38100"/>
            <a:chExt cx="1322448" cy="2747433"/>
          </a:xfrm>
        </p:grpSpPr>
        <p:sp>
          <p:nvSpPr>
            <p:cNvPr id="214" name="Google Shape;214;g340be08b7f4_0_255"/>
            <p:cNvSpPr/>
            <p:nvPr/>
          </p:nvSpPr>
          <p:spPr>
            <a:xfrm>
              <a:off x="0" y="0"/>
              <a:ext cx="1322448" cy="2709333"/>
            </a:xfrm>
            <a:custGeom>
              <a:avLst/>
              <a:gdLst/>
              <a:ahLst/>
              <a:cxnLst/>
              <a:rect l="l" t="t" r="r" b="b"/>
              <a:pathLst>
                <a:path w="1322448" h="2709333" extrusionOk="0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Google Shape;215;g340be08b7f4_0_255"/>
            <p:cNvSpPr txBox="1"/>
            <p:nvPr/>
          </p:nvSpPr>
          <p:spPr>
            <a:xfrm>
              <a:off x="0" y="-38100"/>
              <a:ext cx="1322400" cy="27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g340be08b7f4_0_255"/>
          <p:cNvSpPr/>
          <p:nvPr/>
        </p:nvSpPr>
        <p:spPr>
          <a:xfrm flipH="1">
            <a:off x="281986" y="347249"/>
            <a:ext cx="8025240" cy="9592510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27998" r="-51457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g340be08b7f4_0_255"/>
          <p:cNvGrpSpPr/>
          <p:nvPr/>
        </p:nvGrpSpPr>
        <p:grpSpPr>
          <a:xfrm>
            <a:off x="15724830" y="-1492802"/>
            <a:ext cx="3564209" cy="3564209"/>
            <a:chOff x="0" y="0"/>
            <a:chExt cx="812800" cy="812800"/>
          </a:xfrm>
        </p:grpSpPr>
        <p:sp>
          <p:nvSpPr>
            <p:cNvPr id="218" name="Google Shape;218;g340be08b7f4_0_2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C13207">
                  <a:alpha val="1529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g340be08b7f4_0_25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g340be08b7f4_0_255"/>
          <p:cNvGrpSpPr/>
          <p:nvPr/>
        </p:nvGrpSpPr>
        <p:grpSpPr>
          <a:xfrm>
            <a:off x="-2379371" y="7653611"/>
            <a:ext cx="5946932" cy="5946932"/>
            <a:chOff x="0" y="0"/>
            <a:chExt cx="812800" cy="812800"/>
          </a:xfrm>
        </p:grpSpPr>
        <p:sp>
          <p:nvSpPr>
            <p:cNvPr id="221" name="Google Shape;221;g340be08b7f4_0_2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solidFill>
                <a:srgbClr val="FF3131">
                  <a:alpha val="15290"/>
                </a:srgb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g340be08b7f4_0_25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g340be08b7f4_0_255"/>
          <p:cNvSpPr/>
          <p:nvPr/>
        </p:nvSpPr>
        <p:spPr>
          <a:xfrm>
            <a:off x="1009375" y="5907325"/>
            <a:ext cx="4760403" cy="711357"/>
          </a:xfrm>
          <a:custGeom>
            <a:avLst/>
            <a:gdLst/>
            <a:ahLst/>
            <a:cxnLst/>
            <a:rect l="l" t="t" r="r" b="b"/>
            <a:pathLst>
              <a:path w="11402164" h="711357" extrusionOk="0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1656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224" name="Google Shape;224;g340be08b7f4_0_255"/>
          <p:cNvGrpSpPr/>
          <p:nvPr/>
        </p:nvGrpSpPr>
        <p:grpSpPr>
          <a:xfrm>
            <a:off x="13534610" y="3182307"/>
            <a:ext cx="2614547" cy="1256621"/>
            <a:chOff x="-113857" y="-37618"/>
            <a:chExt cx="1018245" cy="266115"/>
          </a:xfrm>
        </p:grpSpPr>
        <p:sp>
          <p:nvSpPr>
            <p:cNvPr id="225" name="Google Shape;225;g340be08b7f4_0_255"/>
            <p:cNvSpPr/>
            <p:nvPr/>
          </p:nvSpPr>
          <p:spPr>
            <a:xfrm>
              <a:off x="-113857" y="-22088"/>
              <a:ext cx="1013291" cy="250585"/>
            </a:xfrm>
            <a:custGeom>
              <a:avLst/>
              <a:gdLst/>
              <a:ahLst/>
              <a:cxnLst/>
              <a:rect l="l" t="t" r="r" b="b"/>
              <a:pathLst>
                <a:path w="1013291" h="250585" extrusionOk="0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>
              <a:gsLst>
                <a:gs pos="0">
                  <a:srgbClr val="FF3131"/>
                </a:gs>
                <a:gs pos="100000">
                  <a:srgbClr val="FF914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g340be08b7f4_0_255"/>
            <p:cNvSpPr txBox="1"/>
            <p:nvPr/>
          </p:nvSpPr>
          <p:spPr>
            <a:xfrm>
              <a:off x="-109012" y="-37618"/>
              <a:ext cx="1013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399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586" b="1" i="0" u="none" strike="noStrike" cap="none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</a:t>
              </a:r>
              <a:r>
                <a:rPr lang="en-US" sz="6586" b="1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r>
                <a:rPr lang="en-US" sz="6586" b="1" i="0" u="none" strike="noStrike" cap="none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endParaRPr sz="5500" dirty="0"/>
            </a:p>
          </p:txBody>
        </p:sp>
      </p:grpSp>
      <p:grpSp>
        <p:nvGrpSpPr>
          <p:cNvPr id="227" name="Google Shape;227;g340be08b7f4_0_255"/>
          <p:cNvGrpSpPr/>
          <p:nvPr/>
        </p:nvGrpSpPr>
        <p:grpSpPr>
          <a:xfrm>
            <a:off x="12465575" y="4527576"/>
            <a:ext cx="4765064" cy="2091090"/>
            <a:chOff x="0" y="-38100"/>
            <a:chExt cx="1254988" cy="741600"/>
          </a:xfrm>
        </p:grpSpPr>
        <p:sp>
          <p:nvSpPr>
            <p:cNvPr id="228" name="Google Shape;228;g340be08b7f4_0_255"/>
            <p:cNvSpPr/>
            <p:nvPr/>
          </p:nvSpPr>
          <p:spPr>
            <a:xfrm>
              <a:off x="0" y="0"/>
              <a:ext cx="1254988" cy="703395"/>
            </a:xfrm>
            <a:custGeom>
              <a:avLst/>
              <a:gdLst/>
              <a:ahLst/>
              <a:cxnLst/>
              <a:rect l="l" t="t" r="r" b="b"/>
              <a:pathLst>
                <a:path w="1254988" h="703395" extrusionOk="0">
                  <a:moveTo>
                    <a:pt x="82862" y="0"/>
                  </a:moveTo>
                  <a:lnTo>
                    <a:pt x="1172126" y="0"/>
                  </a:lnTo>
                  <a:cubicBezTo>
                    <a:pt x="1194102" y="0"/>
                    <a:pt x="1215178" y="8730"/>
                    <a:pt x="1230718" y="24270"/>
                  </a:cubicBezTo>
                  <a:cubicBezTo>
                    <a:pt x="1246258" y="39809"/>
                    <a:pt x="1254988" y="60885"/>
                    <a:pt x="1254988" y="82862"/>
                  </a:cubicBezTo>
                  <a:lnTo>
                    <a:pt x="1254988" y="620533"/>
                  </a:lnTo>
                  <a:cubicBezTo>
                    <a:pt x="1254988" y="642509"/>
                    <a:pt x="1246258" y="663585"/>
                    <a:pt x="1230718" y="679125"/>
                  </a:cubicBezTo>
                  <a:cubicBezTo>
                    <a:pt x="1215178" y="694664"/>
                    <a:pt x="1194102" y="703395"/>
                    <a:pt x="1172126" y="703395"/>
                  </a:cubicBezTo>
                  <a:lnTo>
                    <a:pt x="82862" y="703395"/>
                  </a:lnTo>
                  <a:cubicBezTo>
                    <a:pt x="60885" y="703395"/>
                    <a:pt x="39809" y="694664"/>
                    <a:pt x="24270" y="679125"/>
                  </a:cubicBezTo>
                  <a:cubicBezTo>
                    <a:pt x="8730" y="663585"/>
                    <a:pt x="0" y="642509"/>
                    <a:pt x="0" y="620533"/>
                  </a:cubicBezTo>
                  <a:lnTo>
                    <a:pt x="0" y="82862"/>
                  </a:lnTo>
                  <a:cubicBezTo>
                    <a:pt x="0" y="60885"/>
                    <a:pt x="8730" y="39809"/>
                    <a:pt x="24270" y="24270"/>
                  </a:cubicBezTo>
                  <a:cubicBezTo>
                    <a:pt x="39809" y="8730"/>
                    <a:pt x="60885" y="0"/>
                    <a:pt x="82862" y="0"/>
                  </a:cubicBezTo>
                  <a:close/>
                </a:path>
              </a:pathLst>
            </a:custGeom>
            <a:solidFill>
              <a:srgbClr val="FFDE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g340be08b7f4_0_255"/>
            <p:cNvSpPr txBox="1"/>
            <p:nvPr/>
          </p:nvSpPr>
          <p:spPr>
            <a:xfrm>
              <a:off x="0" y="-38100"/>
              <a:ext cx="1254900" cy="74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g340be08b7f4_0_255"/>
          <p:cNvSpPr txBox="1"/>
          <p:nvPr/>
        </p:nvSpPr>
        <p:spPr>
          <a:xfrm>
            <a:off x="12559496" y="4818267"/>
            <a:ext cx="44799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7">
                <a:latin typeface="Poppins"/>
                <a:ea typeface="Poppins"/>
                <a:cs typeface="Poppins"/>
                <a:sym typeface="Poppins"/>
              </a:rPr>
              <a:t>How is the trend of </a:t>
            </a:r>
            <a:r>
              <a:rPr lang="en-US" sz="2067" b="1">
                <a:latin typeface="Poppins"/>
                <a:ea typeface="Poppins"/>
                <a:cs typeface="Poppins"/>
                <a:sym typeface="Poppins"/>
              </a:rPr>
              <a:t>delivery performance</a:t>
            </a:r>
            <a:r>
              <a:rPr lang="en-US" sz="2067">
                <a:latin typeface="Poppins"/>
                <a:ea typeface="Poppins"/>
                <a:cs typeface="Poppins"/>
                <a:sym typeface="Poppins"/>
              </a:rPr>
              <a:t> (on-time vs. late)?</a:t>
            </a:r>
            <a:endParaRPr sz="20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1" name="Google Shape;231;g340be08b7f4_0_255"/>
          <p:cNvSpPr txBox="1"/>
          <p:nvPr/>
        </p:nvSpPr>
        <p:spPr>
          <a:xfrm>
            <a:off x="12523271" y="5671057"/>
            <a:ext cx="44799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7">
                <a:latin typeface="Poppins"/>
                <a:ea typeface="Poppins"/>
                <a:cs typeface="Poppins"/>
                <a:sym typeface="Poppins"/>
              </a:rPr>
              <a:t>How should </a:t>
            </a:r>
            <a:r>
              <a:rPr lang="en-US" sz="2067" b="1">
                <a:latin typeface="Poppins"/>
                <a:ea typeface="Poppins"/>
                <a:cs typeface="Poppins"/>
                <a:sym typeface="Poppins"/>
              </a:rPr>
              <a:t>SDR/SR recruitment strategy adapt</a:t>
            </a:r>
            <a:r>
              <a:rPr lang="en-US" sz="2067">
                <a:latin typeface="Poppins"/>
                <a:ea typeface="Poppins"/>
                <a:cs typeface="Poppins"/>
                <a:sym typeface="Poppins"/>
              </a:rPr>
              <a:t> to lead types?</a:t>
            </a:r>
            <a:endParaRPr sz="20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2" name="Google Shape;232;g340be08b7f4_0_255"/>
          <p:cNvSpPr/>
          <p:nvPr/>
        </p:nvSpPr>
        <p:spPr>
          <a:xfrm>
            <a:off x="3810075" y="1936687"/>
            <a:ext cx="7595100" cy="6728938"/>
          </a:xfrm>
          <a:prstGeom prst="roundRect">
            <a:avLst>
              <a:gd name="adj" fmla="val 16667"/>
            </a:avLst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40be08b7f4_0_255"/>
          <p:cNvSpPr/>
          <p:nvPr/>
        </p:nvSpPr>
        <p:spPr>
          <a:xfrm>
            <a:off x="4563116" y="2217400"/>
            <a:ext cx="6076136" cy="142205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40be08b7f4_0_255"/>
          <p:cNvSpPr txBox="1"/>
          <p:nvPr/>
        </p:nvSpPr>
        <p:spPr>
          <a:xfrm>
            <a:off x="4215153" y="5320013"/>
            <a:ext cx="6784800" cy="3029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42" b="1" dirty="0">
                <a:solidFill>
                  <a:srgbClr val="051D40"/>
                </a:solidFill>
                <a:latin typeface="Poppins"/>
                <a:cs typeface="Poppins"/>
                <a:sym typeface="Poppins"/>
              </a:rPr>
              <a:t>Insights:</a:t>
            </a:r>
            <a:endParaRPr dirty="0"/>
          </a:p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1. States with higher late ratios indicate logistic bottlenecks. </a:t>
            </a:r>
            <a:r>
              <a:rPr lang="en-US" sz="1839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Enhance the supply chain system and fleet</a:t>
            </a:r>
            <a:r>
              <a:rPr lang="en-US" sz="1839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39" b="0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2. Lead origins with </a:t>
            </a:r>
            <a:r>
              <a:rPr lang="en-US" sz="1842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shorter closure times to be assigned to less experienced</a:t>
            </a: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SDRs for quick wins.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2" b="0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42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lang="en-US" sz="1842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Number of converted leads from </a:t>
            </a:r>
            <a:r>
              <a:rPr lang="en-US" sz="1842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top SR /SDR is low</a:t>
            </a:r>
            <a:r>
              <a:rPr lang="en-US" sz="1842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. Those SDR/SR should </a:t>
            </a:r>
            <a:r>
              <a:rPr lang="en-US" sz="1842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handle the right seller type</a:t>
            </a:r>
            <a:endParaRPr sz="1842" b="1" i="0" u="none" strike="noStrike" cap="none" dirty="0">
              <a:solidFill>
                <a:srgbClr val="051D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5" name="Google Shape;235;g340be08b7f4_0_255"/>
          <p:cNvSpPr txBox="1"/>
          <p:nvPr/>
        </p:nvSpPr>
        <p:spPr>
          <a:xfrm>
            <a:off x="4909194" y="3877958"/>
            <a:ext cx="5396700" cy="84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7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 - </a:t>
            </a:r>
            <a:r>
              <a:rPr lang="en-US" sz="1837" b="1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Average</a:t>
            </a:r>
            <a:r>
              <a:rPr lang="en-US" sz="1837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Late Delivery Ratio: 13 </a:t>
            </a:r>
            <a:r>
              <a:rPr lang="en-US" sz="1837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%   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7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   -</a:t>
            </a:r>
            <a:r>
              <a:rPr lang="en-US" sz="1837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Average Delivery Time: 12 days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37" b="0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1837" b="1" i="0" u="none" strike="noStrike" cap="none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Lead Closure Origin : Organic Search</a:t>
            </a:r>
            <a:endParaRPr dirty="0"/>
          </a:p>
        </p:txBody>
      </p:sp>
      <p:cxnSp>
        <p:nvCxnSpPr>
          <p:cNvPr id="236" name="Google Shape;236;g340be08b7f4_0_255"/>
          <p:cNvCxnSpPr/>
          <p:nvPr/>
        </p:nvCxnSpPr>
        <p:spPr>
          <a:xfrm>
            <a:off x="4088182" y="5136050"/>
            <a:ext cx="7038900" cy="19200"/>
          </a:xfrm>
          <a:prstGeom prst="straightConnector1">
            <a:avLst/>
          </a:prstGeom>
          <a:noFill/>
          <a:ln w="38100" cap="flat" cmpd="sng">
            <a:solidFill>
              <a:srgbClr val="FF914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340be08b7f4_0_255"/>
          <p:cNvSpPr txBox="1"/>
          <p:nvPr/>
        </p:nvSpPr>
        <p:spPr>
          <a:xfrm>
            <a:off x="4742515" y="2284030"/>
            <a:ext cx="5730058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INVESTIGATE DELIVERY TIMES, LATE DELIVERY RATIOS, LEAD CLOSURE RATES BY ORIGIN</a:t>
            </a:r>
            <a:endParaRPr lang="en-US" sz="18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087E04-C99E-4195-8EBA-1BD4C4511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6EACDA-272E-4472-852A-83CAB4091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8287998" cy="6400799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B8E7674-EC8C-49CF-884A-222BCA865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B3B005-189B-4C78-B153-4B558C1B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73501D-A515-4725-8404-1315A591A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64008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BC9884AF-820D-A985-6EC7-A8FB702D80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" r="765" b="-15170"/>
          <a:stretch/>
        </p:blipFill>
        <p:spPr>
          <a:xfrm>
            <a:off x="211182" y="923365"/>
            <a:ext cx="17865632" cy="936363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60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543</Words>
  <Application>Microsoft Office PowerPoint</Application>
  <PresentationFormat>Custom</PresentationFormat>
  <Paragraphs>69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Montserrat</vt:lpstr>
      <vt:lpstr>Poppins</vt:lpstr>
      <vt:lpstr>ADLaM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Santasila Bryan</cp:lastModifiedBy>
  <cp:revision>3</cp:revision>
  <dcterms:created xsi:type="dcterms:W3CDTF">2006-08-16T00:00:00Z</dcterms:created>
  <dcterms:modified xsi:type="dcterms:W3CDTF">2025-03-27T10:51:41Z</dcterms:modified>
</cp:coreProperties>
</file>