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51653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61173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07582" y="363222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2456" y="450204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570119" y="4536327"/>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dirty="0">
                <a:solidFill>
                  <a:srgbClr val="374151"/>
                </a:solidFill>
                <a:effectLst/>
                <a:latin typeface="+mn-lt"/>
              </a:rPr>
              <a:t>Big Mountain Resort in Montana, known for its expansive trails and premium services, recently incorporated a new chair lift. This addition, while beneficial for distributing guests, has raised operational costs. With the current pricing strategy pegged merely above market average, there's a need to re-evaluate. The goal is to ensure that the ticket price mirrors the resort's offerings while optimizing revenues, especially in light of the added expenses. The resort aims to harness data analytics for an informed decision on this front.</a:t>
            </a:r>
            <a:endParaRPr sz="1000" dirty="0">
              <a:latin typeface="+mn-lt"/>
            </a:endParaRPr>
          </a:p>
        </p:txBody>
      </p:sp>
      <p:sp>
        <p:nvSpPr>
          <p:cNvPr id="35" name="Google Shape;35;p1"/>
          <p:cNvSpPr txBox="1"/>
          <p:nvPr/>
        </p:nvSpPr>
        <p:spPr>
          <a:xfrm>
            <a:off x="143108" y="3538875"/>
            <a:ext cx="4324418" cy="974230"/>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sz="1000" b="0" i="0" dirty="0">
                <a:solidFill>
                  <a:srgbClr val="374151"/>
                </a:solidFill>
                <a:effectLst/>
                <a:latin typeface="+mn-lt"/>
              </a:rPr>
              <a:t>Achieving at least a 10% increase in revenue from ticket sales.</a:t>
            </a:r>
          </a:p>
          <a:p>
            <a:pPr algn="l">
              <a:buFont typeface="+mj-lt"/>
              <a:buAutoNum type="arabicPeriod"/>
            </a:pPr>
            <a:r>
              <a:rPr lang="en-US" sz="1000" b="0" i="0" dirty="0">
                <a:solidFill>
                  <a:srgbClr val="374151"/>
                </a:solidFill>
                <a:effectLst/>
                <a:latin typeface="+mn-lt"/>
              </a:rPr>
              <a:t>Maintaining or increasing the annual visitor count.</a:t>
            </a:r>
          </a:p>
          <a:p>
            <a:pPr algn="l">
              <a:buFont typeface="+mj-lt"/>
              <a:buAutoNum type="arabicPeriod"/>
            </a:pPr>
            <a:r>
              <a:rPr lang="en-US" sz="1000" b="0" i="0" dirty="0">
                <a:solidFill>
                  <a:srgbClr val="374151"/>
                </a:solidFill>
                <a:effectLst/>
                <a:latin typeface="+mn-lt"/>
              </a:rPr>
              <a:t>Positive guest feedback indicating satisfaction with the new pricing in relation to the facilities and services offered.</a:t>
            </a:r>
          </a:p>
          <a:p>
            <a:pPr algn="l">
              <a:buFont typeface="+mj-lt"/>
              <a:buAutoNum type="arabicPeriod"/>
            </a:pPr>
            <a:r>
              <a:rPr lang="en-US" sz="1000" b="0" i="0" dirty="0">
                <a:solidFill>
                  <a:srgbClr val="374151"/>
                </a:solidFill>
                <a:effectLst/>
                <a:latin typeface="+mn-lt"/>
              </a:rPr>
              <a:t>Implementation of cost-effective measures that either enhance guest experience or maintain current standards without additional expenditure.</a:t>
            </a:r>
          </a:p>
        </p:txBody>
      </p:sp>
      <p:sp>
        <p:nvSpPr>
          <p:cNvPr id="36" name="Google Shape;36;p1"/>
          <p:cNvSpPr txBox="1"/>
          <p:nvPr/>
        </p:nvSpPr>
        <p:spPr>
          <a:xfrm>
            <a:off x="186842" y="4737531"/>
            <a:ext cx="4324418" cy="2003838"/>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sz="1000" i="0" dirty="0">
                <a:solidFill>
                  <a:srgbClr val="374151"/>
                </a:solidFill>
                <a:effectLst/>
                <a:latin typeface="+mn-lt"/>
              </a:rPr>
              <a:t>Ticket Pricing Optimization: Re-evaluating and adjusting the ticket price to accurately reflect the value of the resort's offerings, especially considering the new chair lift addition.</a:t>
            </a:r>
          </a:p>
          <a:p>
            <a:pPr algn="l">
              <a:buFont typeface="+mj-lt"/>
              <a:buAutoNum type="arabicPeriod"/>
            </a:pPr>
            <a:r>
              <a:rPr lang="en-US" sz="1000" i="0" dirty="0">
                <a:solidFill>
                  <a:srgbClr val="374151"/>
                </a:solidFill>
                <a:effectLst/>
                <a:latin typeface="+mn-lt"/>
              </a:rPr>
              <a:t>Cost-Benefit Analysis: Assessing the impact of the new chair lift on both operational costs and guest distribution, and determining if its benefits outweigh its costs.</a:t>
            </a:r>
          </a:p>
          <a:p>
            <a:pPr algn="l">
              <a:buFont typeface="+mj-lt"/>
              <a:buAutoNum type="arabicPeriod"/>
            </a:pPr>
            <a:r>
              <a:rPr lang="en-US" sz="1000" i="0" dirty="0">
                <a:solidFill>
                  <a:srgbClr val="374151"/>
                </a:solidFill>
                <a:effectLst/>
                <a:latin typeface="+mn-lt"/>
              </a:rPr>
              <a:t>Competitive Market Analysis: Understanding how Big Mountain Resort's pricing and offerings compare to other resorts in the market to ensure they remain competitive yet profitable.</a:t>
            </a:r>
          </a:p>
          <a:p>
            <a:pPr algn="l">
              <a:buFont typeface="+mj-lt"/>
              <a:buAutoNum type="arabicPeriod"/>
            </a:pPr>
            <a:r>
              <a:rPr lang="en-US" sz="1000" i="0" dirty="0">
                <a:solidFill>
                  <a:srgbClr val="374151"/>
                </a:solidFill>
                <a:effectLst/>
                <a:latin typeface="+mn-lt"/>
              </a:rPr>
              <a:t>Guest Experience: Ensuring that any changes made, whether they're related to pricing or facilities, do not compromise the quality of the guest experience but instead aim to enhance it.</a:t>
            </a: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rot="10800000" flipV="1">
            <a:off x="4668374" y="1905879"/>
            <a:ext cx="4263169" cy="1639261"/>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sz="1000" i="0" dirty="0">
                <a:solidFill>
                  <a:srgbClr val="374151"/>
                </a:solidFill>
                <a:effectLst/>
                <a:latin typeface="+mn-lt"/>
              </a:rPr>
              <a:t>Operational Costs: The added cost of the new chair lift might not be the only increasing expense. Other unforeseen operational costs or maintenance needs could arise, offsetting any potential gains from adjusted ticket prices.</a:t>
            </a:r>
          </a:p>
          <a:p>
            <a:pPr algn="l">
              <a:buFont typeface="+mj-lt"/>
              <a:buAutoNum type="arabicPeriod"/>
            </a:pPr>
            <a:r>
              <a:rPr lang="en-US" sz="1000" i="0" dirty="0">
                <a:solidFill>
                  <a:srgbClr val="374151"/>
                </a:solidFill>
                <a:effectLst/>
                <a:latin typeface="+mn-lt"/>
              </a:rPr>
              <a:t>Guest Pushback: A significant increase in ticket prices might not sit well with regular visitors, leading to negative feedback or reduced visitor counts.</a:t>
            </a:r>
          </a:p>
          <a:p>
            <a:pPr algn="l">
              <a:buFont typeface="+mj-lt"/>
              <a:buAutoNum type="arabicPeriod"/>
            </a:pPr>
            <a:r>
              <a:rPr lang="en-US" sz="1000" i="0" dirty="0">
                <a:effectLst/>
                <a:latin typeface="+mn-lt"/>
              </a:rPr>
              <a:t>Weather Dependency:</a:t>
            </a:r>
            <a:r>
              <a:rPr lang="en-US" sz="1000" i="0" dirty="0">
                <a:solidFill>
                  <a:srgbClr val="374151"/>
                </a:solidFill>
                <a:effectLst/>
                <a:latin typeface="+mn-lt"/>
              </a:rPr>
              <a:t> Ski resorts are highly dependent on weather conditions. A season with less snowfall or unfavorable skiing conditions can drastically reduce visitor numbers, regardless of pricing strategies.</a:t>
            </a:r>
            <a:endParaRPr lang="en-US" sz="800" i="0" dirty="0">
              <a:solidFill>
                <a:srgbClr val="374151"/>
              </a:solidFill>
              <a:effectLst/>
              <a:latin typeface="+mn-lt"/>
            </a:endParaRPr>
          </a:p>
        </p:txBody>
      </p:sp>
      <p:sp>
        <p:nvSpPr>
          <p:cNvPr id="38" name="Google Shape;38;p1"/>
          <p:cNvSpPr txBox="1"/>
          <p:nvPr/>
        </p:nvSpPr>
        <p:spPr>
          <a:xfrm>
            <a:off x="4590928" y="5085174"/>
            <a:ext cx="4324418" cy="11719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err="1"/>
              <a:t>MetaData</a:t>
            </a:r>
            <a:r>
              <a:rPr lang="en-US" sz="1000" dirty="0"/>
              <a:t> CSV file </a:t>
            </a:r>
            <a:endParaRPr sz="100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956969"/>
            <a:ext cx="4324418" cy="6716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b="0" i="0" u="none" strike="noStrike" cap="none" dirty="0">
                <a:solidFill>
                  <a:srgbClr val="000000"/>
                </a:solidFill>
                <a:latin typeface="Arial"/>
                <a:ea typeface="Arial"/>
                <a:cs typeface="Arial"/>
                <a:sym typeface="Arial"/>
              </a:rPr>
              <a:t>Jimmy Blackburn – Director of Operations</a:t>
            </a:r>
          </a:p>
          <a:p>
            <a:pPr marL="0" marR="0" lvl="0" indent="0" algn="l" rtl="0">
              <a:lnSpc>
                <a:spcPct val="100000"/>
              </a:lnSpc>
              <a:spcBef>
                <a:spcPts val="0"/>
              </a:spcBef>
              <a:spcAft>
                <a:spcPts val="0"/>
              </a:spcAft>
              <a:buNone/>
            </a:pPr>
            <a:r>
              <a:rPr lang="en-US" sz="1000" dirty="0"/>
              <a:t>Alesha Eisen – Database Manager</a:t>
            </a:r>
            <a:endParaRPr sz="10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829150" cy="81161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0" i="0" dirty="0">
                <a:solidFill>
                  <a:srgbClr val="374151"/>
                </a:solidFill>
                <a:effectLst/>
                <a:latin typeface="+mn-lt"/>
              </a:rPr>
              <a:t>Within the next three months, how can Big Mountain Resort, given its increased operational costs and premium service brand, achieve a 10% increase in revenue, while maintaining or enhancing the guest experience</a:t>
            </a:r>
            <a:endParaRPr b="1" i="0" u="none" strike="noStrike" cap="none" dirty="0">
              <a:solidFill>
                <a:srgbClr val="000000"/>
              </a:solidFill>
              <a:latin typeface="+mn-lt"/>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746</Words>
  <Application>Microsoft Office PowerPoint</Application>
  <PresentationFormat>On-screen Show (4:3)</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Saba Saeedi</cp:lastModifiedBy>
  <cp:revision>2</cp:revision>
  <dcterms:modified xsi:type="dcterms:W3CDTF">2023-10-02T05:26:51Z</dcterms:modified>
</cp:coreProperties>
</file>