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creasing Overall-f1 score by removing featur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Increasing Overall-f1 score by removing features</a:t>
            </a:r>
          </a:p>
        </p:txBody>
      </p:sp>
      <p:sp>
        <p:nvSpPr>
          <p:cNvPr id="120" name="Sebastien Church"/>
          <p:cNvSpPr txBox="1"/>
          <p:nvPr>
            <p:ph type="subTitle" sz="quarter" idx="1"/>
          </p:nvPr>
        </p:nvSpPr>
        <p:spPr>
          <a:xfrm>
            <a:off x="1270000" y="74676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Sebastien Church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ine dataset (classification)"/>
          <p:cNvSpPr txBox="1"/>
          <p:nvPr/>
        </p:nvSpPr>
        <p:spPr>
          <a:xfrm>
            <a:off x="1078788" y="633070"/>
            <a:ext cx="68042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Wine dataset (classification)</a:t>
            </a:r>
          </a:p>
        </p:txBody>
      </p:sp>
      <p:sp>
        <p:nvSpPr>
          <p:cNvPr id="123" name="alcohol…"/>
          <p:cNvSpPr txBox="1"/>
          <p:nvPr/>
        </p:nvSpPr>
        <p:spPr>
          <a:xfrm>
            <a:off x="1305751" y="1745908"/>
            <a:ext cx="10393298" cy="488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alcohol</a:t>
            </a:r>
          </a:p>
          <a:p>
            <a:pPr marL="333375" indent="-333375" algn="l">
              <a:buSzPct val="145000"/>
              <a:buChar char="•"/>
            </a:pPr>
            <a:r>
              <a:t>malic_acid</a:t>
            </a:r>
          </a:p>
          <a:p>
            <a:pPr marL="333375" indent="-333375" algn="l">
              <a:buSzPct val="145000"/>
              <a:buChar char="•"/>
            </a:pPr>
            <a:r>
              <a:t>ash</a:t>
            </a:r>
          </a:p>
          <a:p>
            <a:pPr marL="333375" indent="-333375" algn="l">
              <a:buSzPct val="145000"/>
              <a:buChar char="•"/>
            </a:pPr>
            <a:r>
              <a:t>alcalinity_of_ash</a:t>
            </a:r>
          </a:p>
          <a:p>
            <a:pPr marL="333375" indent="-333375" algn="l">
              <a:buSzPct val="145000"/>
              <a:buChar char="•"/>
            </a:pPr>
            <a:r>
              <a:t>magnesium</a:t>
            </a:r>
          </a:p>
          <a:p>
            <a:pPr marL="333375" indent="-333375" algn="l">
              <a:buSzPct val="145000"/>
              <a:buChar char="•"/>
            </a:pPr>
            <a:r>
              <a:t>total_phenols</a:t>
            </a:r>
          </a:p>
          <a:p>
            <a:pPr marL="333375" indent="-333375" algn="l">
              <a:buSzPct val="145000"/>
              <a:buChar char="•"/>
            </a:pPr>
            <a:r>
              <a:t>flavanoids</a:t>
            </a:r>
          </a:p>
          <a:p>
            <a:pPr marL="333375" indent="-333375" algn="l">
              <a:buSzPct val="145000"/>
              <a:buChar char="•"/>
            </a:pPr>
            <a:r>
              <a:t>nonflavanoid_phenols</a:t>
            </a:r>
          </a:p>
          <a:p>
            <a:pPr marL="333375" indent="-333375" algn="l">
              <a:buSzPct val="145000"/>
              <a:buChar char="•"/>
            </a:pPr>
            <a:r>
              <a:t>proanthocyanins</a:t>
            </a:r>
          </a:p>
          <a:p>
            <a:pPr marL="333375" indent="-333375" algn="l">
              <a:buSzPct val="145000"/>
              <a:buChar char="•"/>
            </a:pPr>
            <a:r>
              <a:t>color_intensity</a:t>
            </a:r>
          </a:p>
          <a:p>
            <a:pPr marL="333375" indent="-333375" algn="l">
              <a:buSzPct val="145000"/>
              <a:buChar char="•"/>
            </a:pPr>
            <a:r>
              <a:t>hue</a:t>
            </a:r>
          </a:p>
          <a:p>
            <a:pPr marL="333375" indent="-333375" algn="l">
              <a:buSzPct val="145000"/>
              <a:buChar char="•"/>
            </a:pPr>
            <a:r>
              <a:t>od280/od315_of_diluted_wines</a:t>
            </a:r>
          </a:p>
          <a:p>
            <a:pPr marL="333375" indent="-333375" algn="l">
              <a:buSzPct val="145000"/>
              <a:buChar char="•"/>
            </a:pPr>
            <a:r>
              <a:t>proline</a:t>
            </a:r>
          </a:p>
        </p:txBody>
      </p:sp>
      <p:sp>
        <p:nvSpPr>
          <p:cNvPr id="124" name="- 3 classes"/>
          <p:cNvSpPr txBox="1"/>
          <p:nvPr/>
        </p:nvSpPr>
        <p:spPr>
          <a:xfrm>
            <a:off x="1078788" y="6719545"/>
            <a:ext cx="68042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 - 3 classes</a:t>
            </a:r>
          </a:p>
        </p:txBody>
      </p:sp>
      <p:sp>
        <p:nvSpPr>
          <p:cNvPr id="125" name="- 13 features"/>
          <p:cNvSpPr txBox="1"/>
          <p:nvPr/>
        </p:nvSpPr>
        <p:spPr>
          <a:xfrm>
            <a:off x="1041399" y="1315695"/>
            <a:ext cx="19379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- 13 features</a:t>
            </a:r>
          </a:p>
        </p:txBody>
      </p:sp>
      <p:sp>
        <p:nvSpPr>
          <p:cNvPr id="126" name="- Estimator : SVC (linear)"/>
          <p:cNvSpPr txBox="1"/>
          <p:nvPr/>
        </p:nvSpPr>
        <p:spPr>
          <a:xfrm>
            <a:off x="1172413" y="8648358"/>
            <a:ext cx="367497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 Estimator : SVC (linear)</a:t>
            </a:r>
          </a:p>
        </p:txBody>
      </p:sp>
      <p:sp>
        <p:nvSpPr>
          <p:cNvPr id="127" name="Class 1…"/>
          <p:cNvSpPr txBox="1"/>
          <p:nvPr/>
        </p:nvSpPr>
        <p:spPr>
          <a:xfrm>
            <a:off x="1353350" y="7273583"/>
            <a:ext cx="1593419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>
              <a:buSzPct val="145000"/>
              <a:buChar char="•"/>
            </a:pPr>
            <a:r>
              <a:t>Class 1</a:t>
            </a:r>
          </a:p>
          <a:p>
            <a:pPr marL="333375" indent="-333375">
              <a:buSzPct val="145000"/>
              <a:buChar char="•"/>
            </a:pPr>
            <a:r>
              <a:t>Class 2</a:t>
            </a:r>
          </a:p>
          <a:p>
            <a:pPr marL="333375" indent="-333375">
              <a:buSzPct val="145000"/>
              <a:buChar char="•"/>
            </a:pPr>
            <a:r>
              <a:t>Class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ingle_removal_features.png" descr="Single_removal_featur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3022"/>
            <a:ext cx="13004800" cy="650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ingle removal of features"/>
          <p:cNvSpPr txBox="1"/>
          <p:nvPr/>
        </p:nvSpPr>
        <p:spPr>
          <a:xfrm>
            <a:off x="4548936" y="6741770"/>
            <a:ext cx="39069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Single removal of features</a:t>
            </a:r>
          </a:p>
        </p:txBody>
      </p:sp>
      <p:sp>
        <p:nvSpPr>
          <p:cNvPr id="131" name="Please note the features that have an increase in the overall f1-score…"/>
          <p:cNvSpPr txBox="1"/>
          <p:nvPr/>
        </p:nvSpPr>
        <p:spPr>
          <a:xfrm>
            <a:off x="1423974" y="7694270"/>
            <a:ext cx="1015685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Please note the features that have an increase in the overall f1-score</a:t>
            </a:r>
          </a:p>
          <a:p>
            <a:pPr/>
            <a:r>
              <a:t>Notably: proantocyanins, alcalinity_of_ash and magnesium</a:t>
            </a:r>
          </a:p>
          <a:p>
            <a:pPr algn="l"/>
            <a:r>
              <a:t> </a:t>
            </a:r>
          </a:p>
        </p:txBody>
      </p:sp>
      <p:sp>
        <p:nvSpPr>
          <p:cNvPr id="132" name="Single removal of features"/>
          <p:cNvSpPr txBox="1"/>
          <p:nvPr/>
        </p:nvSpPr>
        <p:spPr>
          <a:xfrm>
            <a:off x="5181091" y="587515"/>
            <a:ext cx="2642617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Single removal of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w to choose the right feature(s) to remove ?"/>
          <p:cNvSpPr txBox="1"/>
          <p:nvPr>
            <p:ph type="ctrTitle"/>
          </p:nvPr>
        </p:nvSpPr>
        <p:spPr>
          <a:xfrm>
            <a:off x="1168400" y="-508000"/>
            <a:ext cx="10464800" cy="3302000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How to choose the right feature(s) to remove ?</a:t>
            </a:r>
          </a:p>
        </p:txBody>
      </p:sp>
      <p:sp>
        <p:nvSpPr>
          <p:cNvPr id="135" name="By a using an approach of selecting the features based on the correlation values as we all have seen in the heat map"/>
          <p:cNvSpPr txBox="1"/>
          <p:nvPr>
            <p:ph type="subTitle" sz="quarter" idx="1"/>
          </p:nvPr>
        </p:nvSpPr>
        <p:spPr>
          <a:xfrm>
            <a:off x="1358900" y="3175000"/>
            <a:ext cx="10464800" cy="1130300"/>
          </a:xfrm>
          <a:prstGeom prst="rect">
            <a:avLst/>
          </a:prstGeom>
        </p:spPr>
        <p:txBody>
          <a:bodyPr/>
          <a:lstStyle>
            <a:lvl1pPr defTabSz="490727">
              <a:defRPr sz="3108"/>
            </a:lvl1pPr>
          </a:lstStyle>
          <a:p>
            <a:pPr/>
            <a:r>
              <a:t>By a using an approach of selecting the features based on the correlation values as we all have seen in the heat map </a:t>
            </a:r>
          </a:p>
        </p:txBody>
      </p:sp>
      <p:pic>
        <p:nvPicPr>
          <p:cNvPr id="136" name="wine_correlation_heatmap.png" descr="wine_correlation_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015" y="4686300"/>
            <a:ext cx="4685458" cy="468545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election based on a low value"/>
          <p:cNvSpPr txBox="1"/>
          <p:nvPr/>
        </p:nvSpPr>
        <p:spPr>
          <a:xfrm>
            <a:off x="6489700" y="4686299"/>
            <a:ext cx="46009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/>
          </a:lstStyle>
          <a:p>
            <a:pPr/>
            <a:r>
              <a:t>Selection based on a low value</a:t>
            </a:r>
          </a:p>
        </p:txBody>
      </p:sp>
      <p:sp>
        <p:nvSpPr>
          <p:cNvPr id="138" name="In this case a correlation value of 0.05 was chosen"/>
          <p:cNvSpPr txBox="1"/>
          <p:nvPr/>
        </p:nvSpPr>
        <p:spPr>
          <a:xfrm>
            <a:off x="6476999" y="5186020"/>
            <a:ext cx="559491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 this case a correlation value of 0.05</a:t>
            </a:r>
            <a:br/>
            <a:r>
              <a:t>was chosen</a:t>
            </a:r>
          </a:p>
        </p:txBody>
      </p:sp>
      <p:sp>
        <p:nvSpPr>
          <p:cNvPr id="139" name="In each case the mapped feature was  selected and it’s count was increased"/>
          <p:cNvSpPr txBox="1"/>
          <p:nvPr/>
        </p:nvSpPr>
        <p:spPr>
          <a:xfrm>
            <a:off x="6368440" y="6922061"/>
            <a:ext cx="563422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 each case the mapped feature was </a:t>
            </a:r>
            <a:br/>
            <a:r>
              <a:t>selected and it’s count was increased</a:t>
            </a:r>
          </a:p>
        </p:txBody>
      </p:sp>
      <p:sp>
        <p:nvSpPr>
          <p:cNvPr id="140" name="The selected features were found programmatically"/>
          <p:cNvSpPr txBox="1"/>
          <p:nvPr/>
        </p:nvSpPr>
        <p:spPr>
          <a:xfrm>
            <a:off x="6400800" y="6054041"/>
            <a:ext cx="496854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 selected features were found</a:t>
            </a:r>
            <a:br/>
            <a:r>
              <a:t>programmatically</a:t>
            </a:r>
          </a:p>
        </p:txBody>
      </p:sp>
      <p:sp>
        <p:nvSpPr>
          <p:cNvPr id="141" name="Finally the features were used with  highest number of occurence first"/>
          <p:cNvSpPr txBox="1"/>
          <p:nvPr/>
        </p:nvSpPr>
        <p:spPr>
          <a:xfrm>
            <a:off x="6375400" y="7790082"/>
            <a:ext cx="523890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Finally the features were used with </a:t>
            </a:r>
            <a:br/>
            <a:r>
              <a:t>highest number of occurence first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ere is the list and their occurence"/>
          <p:cNvSpPr txBox="1"/>
          <p:nvPr>
            <p:ph type="subTitle" sz="quarter" idx="1"/>
          </p:nvPr>
        </p:nvSpPr>
        <p:spPr>
          <a:xfrm>
            <a:off x="1270000" y="5842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Here is the list and their occurence</a:t>
            </a:r>
          </a:p>
        </p:txBody>
      </p:sp>
      <p:sp>
        <p:nvSpPr>
          <p:cNvPr id="144" name="ash  and  proanthocyanins…"/>
          <p:cNvSpPr txBox="1"/>
          <p:nvPr/>
        </p:nvSpPr>
        <p:spPr>
          <a:xfrm>
            <a:off x="3473450" y="2044700"/>
            <a:ext cx="6057901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ash  and  proanthocyanins</a:t>
            </a:r>
          </a:p>
          <a:p>
            <a:pPr/>
            <a:r>
              <a:t>ash  and  od280/od315_of_diluted_wines</a:t>
            </a:r>
          </a:p>
          <a:p>
            <a:pPr/>
            <a:r>
              <a:t>alcalinity_of_ash  and  color_intensity</a:t>
            </a:r>
          </a:p>
          <a:p>
            <a:pPr/>
            <a:r>
              <a:t>proanthocyanins  and  color_intensity</a:t>
            </a:r>
          </a:p>
        </p:txBody>
      </p:sp>
      <p:sp>
        <p:nvSpPr>
          <p:cNvPr id="145" name="4 matches were found within the correlation range of -0.05 to 0.05"/>
          <p:cNvSpPr txBox="1"/>
          <p:nvPr/>
        </p:nvSpPr>
        <p:spPr>
          <a:xfrm>
            <a:off x="1675587" y="1420470"/>
            <a:ext cx="96536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4 matches were found within the correlation range of -0.05 to 0.05</a:t>
            </a:r>
          </a:p>
        </p:txBody>
      </p:sp>
      <p:sp>
        <p:nvSpPr>
          <p:cNvPr id="146" name="alcohol has count of 0…"/>
          <p:cNvSpPr txBox="1"/>
          <p:nvPr/>
        </p:nvSpPr>
        <p:spPr>
          <a:xfrm>
            <a:off x="3100831" y="4455770"/>
            <a:ext cx="6803137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alcohol has count of 0</a:t>
            </a:r>
          </a:p>
          <a:p>
            <a:pPr/>
            <a:r>
              <a:t>malic_acid has count of 0</a:t>
            </a:r>
          </a:p>
          <a:p>
            <a:pPr/>
            <a:r>
              <a:t>ash has count of 2</a:t>
            </a:r>
          </a:p>
          <a:p>
            <a:pPr/>
            <a:r>
              <a:t>alcalinity_of_ash has count of 1</a:t>
            </a:r>
          </a:p>
          <a:p>
            <a:pPr/>
            <a:r>
              <a:t>magnesium has count of 0</a:t>
            </a:r>
          </a:p>
          <a:p>
            <a:pPr/>
            <a:r>
              <a:t>total_phenols has count of 0</a:t>
            </a:r>
          </a:p>
          <a:p>
            <a:pPr/>
            <a:r>
              <a:t>flavanoids has count of 0</a:t>
            </a:r>
          </a:p>
          <a:p>
            <a:pPr/>
            <a:r>
              <a:t>nonflavanoid_phenols has count of 0</a:t>
            </a:r>
          </a:p>
          <a:p>
            <a:pPr/>
            <a:r>
              <a:t>proanthocyanins has count of 2</a:t>
            </a:r>
          </a:p>
          <a:p>
            <a:pPr/>
            <a:r>
              <a:t>color_intensity has count of 2</a:t>
            </a:r>
          </a:p>
          <a:p>
            <a:pPr/>
            <a:r>
              <a:t>hue has count of 0</a:t>
            </a:r>
          </a:p>
          <a:p>
            <a:pPr/>
            <a:r>
              <a:t>od280/od315_of_diluted_wines has count of 1</a:t>
            </a:r>
          </a:p>
          <a:p>
            <a:pPr/>
            <a:r>
              <a:t>proline has count of 0</a:t>
            </a:r>
          </a:p>
        </p:txBody>
      </p:sp>
      <p:sp>
        <p:nvSpPr>
          <p:cNvPr id="147" name="Occurence count for the 13 features"/>
          <p:cNvSpPr txBox="1"/>
          <p:nvPr/>
        </p:nvSpPr>
        <p:spPr>
          <a:xfrm>
            <a:off x="3825493" y="3940858"/>
            <a:ext cx="535381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Occurence count for the 13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o the final array for incremental removal is as follows:"/>
          <p:cNvSpPr txBox="1"/>
          <p:nvPr>
            <p:ph type="subTitle" sz="quarter" idx="1"/>
          </p:nvPr>
        </p:nvSpPr>
        <p:spPr>
          <a:xfrm>
            <a:off x="1270000" y="927100"/>
            <a:ext cx="10464800" cy="1130300"/>
          </a:xfrm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So the final array for incremental removal is as follows:</a:t>
            </a:r>
          </a:p>
        </p:txBody>
      </p:sp>
      <p:sp>
        <p:nvSpPr>
          <p:cNvPr id="150" name="[(2, 'ash'), (2, 'proanthocyanins'), (2, 'color_intensity'), (1, 'alcalinity_of_ash'), (1, 'od280/od315_of_diluted_wines'), (0, 'alcohol'), (0, 'malic_acid'), (0, 'magnesium'), (0, 'total_phenols'), (0, 'flavanoids'), (0, 'nonflavanoid_phenols'), (0, 'hue'), (0, 'proline')]"/>
          <p:cNvSpPr txBox="1"/>
          <p:nvPr/>
        </p:nvSpPr>
        <p:spPr>
          <a:xfrm>
            <a:off x="188163" y="2568856"/>
            <a:ext cx="12628474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[(2, 'ash'), (2, 'proanthocyanins'), (2, 'color_intensity'), (1, 'alcalinity_of_ash'), (1, 'od280/od315_of_diluted_wines'), (0, 'alcohol'), (0, 'malic_acid'), (0, 'magnesium'), (0, 'total_phenols'), (0, 'flavanoids'), (0, 'nonflavanoid_phenols'), (0, 'hue'), (0, 'proline')]</a:t>
            </a:r>
          </a:p>
        </p:txBody>
      </p:sp>
      <p:sp>
        <p:nvSpPr>
          <p:cNvPr id="151" name="You can see that the 5 first features are represented with their weight"/>
          <p:cNvSpPr txBox="1"/>
          <p:nvPr/>
        </p:nvSpPr>
        <p:spPr>
          <a:xfrm>
            <a:off x="1429613" y="4646270"/>
            <a:ext cx="101455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You can see that the 5 first features are represented with their weight</a:t>
            </a:r>
          </a:p>
        </p:txBody>
      </p:sp>
      <p:sp>
        <p:nvSpPr>
          <p:cNvPr id="152" name="Ash (2) Proanthocyanins (2)…"/>
          <p:cNvSpPr txBox="1"/>
          <p:nvPr/>
        </p:nvSpPr>
        <p:spPr>
          <a:xfrm>
            <a:off x="4495596" y="5344770"/>
            <a:ext cx="4013608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Ash (2)</a:t>
            </a:r>
            <a:br/>
            <a:r>
              <a:t>Proanthocyanins (2)</a:t>
            </a:r>
          </a:p>
          <a:p>
            <a:pPr/>
            <a:r>
              <a:t>color_intensity (2)</a:t>
            </a:r>
          </a:p>
          <a:p>
            <a:pPr/>
            <a:r>
              <a:t>alcalinity_of_ash (1)</a:t>
            </a:r>
          </a:p>
          <a:p>
            <a:pPr/>
            <a:r>
              <a:t>od315_of_diluted_wines 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ncremental_removal_features.png" descr="Incremental_removal_featur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4607" y="308297"/>
            <a:ext cx="7015586" cy="701558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Incremental removal of features"/>
          <p:cNvSpPr txBox="1"/>
          <p:nvPr/>
        </p:nvSpPr>
        <p:spPr>
          <a:xfrm>
            <a:off x="5165947" y="701262"/>
            <a:ext cx="2672906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Incremental removal of features</a:t>
            </a:r>
          </a:p>
        </p:txBody>
      </p:sp>
      <p:sp>
        <p:nvSpPr>
          <p:cNvPr id="156" name="There is almost no negative effect in overall f1-score  when removing the selected features"/>
          <p:cNvSpPr txBox="1"/>
          <p:nvPr/>
        </p:nvSpPr>
        <p:spPr>
          <a:xfrm>
            <a:off x="2600807" y="7713320"/>
            <a:ext cx="780318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There is almost no negative effect in overall f1-score </a:t>
            </a:r>
            <a:br/>
            <a:r>
              <a:t>when removing the selected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Histogram_mean_values.png" descr="Histogram_mean_valu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4566" y="723754"/>
            <a:ext cx="4271468" cy="427146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Mean values indicate  better overall-f1 score when dropping the  first 4 features"/>
          <p:cNvSpPr txBox="1"/>
          <p:nvPr/>
        </p:nvSpPr>
        <p:spPr>
          <a:xfrm>
            <a:off x="559511" y="5484470"/>
            <a:ext cx="6221578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Mean values indicate </a:t>
            </a:r>
            <a:br/>
            <a:r>
              <a:t>better overall-f1 score when dropping the </a:t>
            </a:r>
            <a:br/>
            <a:r>
              <a:t>first 4 features </a:t>
            </a:r>
          </a:p>
        </p:txBody>
      </p:sp>
      <p:pic>
        <p:nvPicPr>
          <p:cNvPr id="160" name="Histogram_percentage_variation_values.png" descr="Histogram_percentage_variation_valu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3411" y="723754"/>
            <a:ext cx="5695289" cy="427146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here is a 0.264862 percent increase  in overall-f1 score after removal of the first 4 feature"/>
          <p:cNvSpPr txBox="1"/>
          <p:nvPr/>
        </p:nvSpPr>
        <p:spPr>
          <a:xfrm>
            <a:off x="6785559" y="5484470"/>
            <a:ext cx="565099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There is a 0.264862 percent increase </a:t>
            </a:r>
            <a:br/>
            <a:r>
              <a:t>in overall-f1 score after removal of the</a:t>
            </a:r>
            <a:br/>
            <a:r>
              <a:t>first 4 feature</a:t>
            </a:r>
          </a:p>
        </p:txBody>
      </p:sp>
      <p:sp>
        <p:nvSpPr>
          <p:cNvPr id="162" name="This percent increase does improve the overall f1-score but not significantly"/>
          <p:cNvSpPr txBox="1"/>
          <p:nvPr/>
        </p:nvSpPr>
        <p:spPr>
          <a:xfrm>
            <a:off x="1032128" y="7038766"/>
            <a:ext cx="10940543" cy="954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This percent increase does improve the overall f1-score but not significantly</a:t>
            </a:r>
          </a:p>
        </p:txBody>
      </p:sp>
      <p:sp>
        <p:nvSpPr>
          <p:cNvPr id="163" name="We can also see that the removal of low correlated features does  not significantly affect the overall f1-score"/>
          <p:cNvSpPr txBox="1"/>
          <p:nvPr/>
        </p:nvSpPr>
        <p:spPr>
          <a:xfrm>
            <a:off x="1102353" y="8107573"/>
            <a:ext cx="10800094" cy="929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We can also see that the removal of low correlated features does </a:t>
            </a:r>
            <a:br/>
            <a:r>
              <a:t>not significantly affect the overall f1-score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ther interesting graphs  kdeplot to show class distribution per feature"/>
          <p:cNvSpPr txBox="1"/>
          <p:nvPr>
            <p:ph type="subTitle" sz="quarter" idx="1"/>
          </p:nvPr>
        </p:nvSpPr>
        <p:spPr>
          <a:xfrm>
            <a:off x="1270000" y="3683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Other interesting graphs</a:t>
            </a:r>
            <a:br/>
            <a:r>
              <a:t> kdeplot to show class distribution per feature</a:t>
            </a:r>
          </a:p>
        </p:txBody>
      </p:sp>
      <p:pic>
        <p:nvPicPr>
          <p:cNvPr id="166" name="ash_class.png" descr="ash_cla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65" y="2011883"/>
            <a:ext cx="3529336" cy="3529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roanthocyanins_class.png" descr="proanthocyanins_clas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7732" y="2011883"/>
            <a:ext cx="3529336" cy="3529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od280_class.png" descr="od280_cla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56699" y="2011883"/>
            <a:ext cx="3529336" cy="3529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color_intensity_class.png" descr="color_intensity_clas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37732" y="5770240"/>
            <a:ext cx="3529336" cy="3529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alcalinity_of_ash_class.png" descr="alcalinity_of_ash_clas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8765" y="5770240"/>
            <a:ext cx="3529336" cy="3529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alcohol_class.png" descr="alcohol_clas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56699" y="5770240"/>
            <a:ext cx="3529336" cy="3529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