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8" r:id="rId2"/>
    <p:sldId id="402" r:id="rId3"/>
    <p:sldId id="389" r:id="rId4"/>
    <p:sldId id="39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9886" autoAdjust="0"/>
  </p:normalViewPr>
  <p:slideViewPr>
    <p:cSldViewPr snapToGrid="0">
      <p:cViewPr varScale="1">
        <p:scale>
          <a:sx n="68" d="100"/>
          <a:sy n="68" d="100"/>
        </p:scale>
        <p:origin x="132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Hoja_de_c_lculo_de_Microsoft_Excel2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Casos totales</c:v>
                </c:pt>
              </c:strCache>
            </c:strRef>
          </c:tx>
          <c:spPr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92D050"/>
              </a:solidFill>
            </a:ln>
            <a:effectLst/>
          </c:spPr>
          <c:invertIfNegative val="0"/>
          <c:cat>
            <c:strRef>
              <c:f>Hoja1!$A$2:$A$16</c:f>
              <c:strCache>
                <c:ptCount val="14"/>
                <c:pt idx="0">
                  <c:v>0-4</c:v>
                </c:pt>
                <c:pt idx="1">
                  <c:v>5-9.</c:v>
                </c:pt>
                <c:pt idx="2">
                  <c:v>10-14.</c:v>
                </c:pt>
                <c:pt idx="3">
                  <c:v>15-19.</c:v>
                </c:pt>
                <c:pt idx="4">
                  <c:v>20-24</c:v>
                </c:pt>
                <c:pt idx="5">
                  <c:v>25-29</c:v>
                </c:pt>
                <c:pt idx="6">
                  <c:v>30-34</c:v>
                </c:pt>
                <c:pt idx="7">
                  <c:v>35-39</c:v>
                </c:pt>
                <c:pt idx="8">
                  <c:v>40-44</c:v>
                </c:pt>
                <c:pt idx="9">
                  <c:v>45-49</c:v>
                </c:pt>
                <c:pt idx="10">
                  <c:v>50-54</c:v>
                </c:pt>
                <c:pt idx="11">
                  <c:v>55-59</c:v>
                </c:pt>
                <c:pt idx="12">
                  <c:v>60-64</c:v>
                </c:pt>
                <c:pt idx="13">
                  <c:v>65 y mas</c:v>
                </c:pt>
              </c:strCache>
            </c:strRef>
          </c:cat>
          <c:val>
            <c:numRef>
              <c:f>Hoja1!$B$2:$B$16</c:f>
              <c:numCache>
                <c:formatCode>General</c:formatCode>
                <c:ptCount val="15"/>
                <c:pt idx="0">
                  <c:v>0</c:v>
                </c:pt>
                <c:pt idx="2">
                  <c:v>0</c:v>
                </c:pt>
                <c:pt idx="3">
                  <c:v>3</c:v>
                </c:pt>
                <c:pt idx="4">
                  <c:v>1</c:v>
                </c:pt>
                <c:pt idx="5">
                  <c:v>2</c:v>
                </c:pt>
                <c:pt idx="6">
                  <c:v>0</c:v>
                </c:pt>
                <c:pt idx="7">
                  <c:v>1</c:v>
                </c:pt>
                <c:pt idx="8">
                  <c:v>3</c:v>
                </c:pt>
                <c:pt idx="9">
                  <c:v>2</c:v>
                </c:pt>
                <c:pt idx="10">
                  <c:v>0</c:v>
                </c:pt>
                <c:pt idx="11">
                  <c:v>3</c:v>
                </c:pt>
                <c:pt idx="12">
                  <c:v>1</c:v>
                </c:pt>
                <c:pt idx="13">
                  <c:v>1</c:v>
                </c:pt>
              </c:numCache>
            </c:numRef>
          </c:val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Hospitalizados</c:v>
                </c:pt>
              </c:strCache>
            </c:strRef>
          </c:tx>
          <c:spPr>
            <a:gradFill flip="none" rotWithShape="1">
              <a:gsLst>
                <a:gs pos="0">
                  <a:schemeClr val="accent2">
                    <a:shade val="30000"/>
                    <a:satMod val="115000"/>
                  </a:schemeClr>
                </a:gs>
                <a:gs pos="50000">
                  <a:schemeClr val="accent2">
                    <a:shade val="67500"/>
                    <a:satMod val="115000"/>
                  </a:schemeClr>
                </a:gs>
                <a:gs pos="100000">
                  <a:schemeClr val="accent2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solidFill>
                <a:schemeClr val="accent2"/>
              </a:solidFill>
            </a:ln>
            <a:effectLst/>
          </c:spPr>
          <c:invertIfNegative val="0"/>
          <c:cat>
            <c:strRef>
              <c:f>Hoja1!$A$2:$A$16</c:f>
              <c:strCache>
                <c:ptCount val="14"/>
                <c:pt idx="0">
                  <c:v>0-4</c:v>
                </c:pt>
                <c:pt idx="1">
                  <c:v>5-9.</c:v>
                </c:pt>
                <c:pt idx="2">
                  <c:v>10-14.</c:v>
                </c:pt>
                <c:pt idx="3">
                  <c:v>15-19.</c:v>
                </c:pt>
                <c:pt idx="4">
                  <c:v>20-24</c:v>
                </c:pt>
                <c:pt idx="5">
                  <c:v>25-29</c:v>
                </c:pt>
                <c:pt idx="6">
                  <c:v>30-34</c:v>
                </c:pt>
                <c:pt idx="7">
                  <c:v>35-39</c:v>
                </c:pt>
                <c:pt idx="8">
                  <c:v>40-44</c:v>
                </c:pt>
                <c:pt idx="9">
                  <c:v>45-49</c:v>
                </c:pt>
                <c:pt idx="10">
                  <c:v>50-54</c:v>
                </c:pt>
                <c:pt idx="11">
                  <c:v>55-59</c:v>
                </c:pt>
                <c:pt idx="12">
                  <c:v>60-64</c:v>
                </c:pt>
                <c:pt idx="13">
                  <c:v>65 y mas</c:v>
                </c:pt>
              </c:strCache>
            </c:strRef>
          </c:cat>
          <c:val>
            <c:numRef>
              <c:f>Hoja1!$C$2:$C$16</c:f>
              <c:numCache>
                <c:formatCode>General</c:formatCode>
                <c:ptCount val="15"/>
                <c:pt idx="5">
                  <c:v>1</c:v>
                </c:pt>
                <c:pt idx="8">
                  <c:v>2</c:v>
                </c:pt>
                <c:pt idx="12">
                  <c:v>1</c:v>
                </c:pt>
              </c:numCache>
            </c:numRef>
          </c:val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UTI</c:v>
                </c:pt>
              </c:strCache>
            </c:strRef>
          </c:tx>
          <c:spPr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C00000"/>
              </a:solidFill>
            </a:ln>
            <a:effectLst/>
          </c:spPr>
          <c:invertIfNegative val="0"/>
          <c:cat>
            <c:strRef>
              <c:f>Hoja1!$A$2:$A$16</c:f>
              <c:strCache>
                <c:ptCount val="14"/>
                <c:pt idx="0">
                  <c:v>0-4</c:v>
                </c:pt>
                <c:pt idx="1">
                  <c:v>5-9.</c:v>
                </c:pt>
                <c:pt idx="2">
                  <c:v>10-14.</c:v>
                </c:pt>
                <c:pt idx="3">
                  <c:v>15-19.</c:v>
                </c:pt>
                <c:pt idx="4">
                  <c:v>20-24</c:v>
                </c:pt>
                <c:pt idx="5">
                  <c:v>25-29</c:v>
                </c:pt>
                <c:pt idx="6">
                  <c:v>30-34</c:v>
                </c:pt>
                <c:pt idx="7">
                  <c:v>35-39</c:v>
                </c:pt>
                <c:pt idx="8">
                  <c:v>40-44</c:v>
                </c:pt>
                <c:pt idx="9">
                  <c:v>45-49</c:v>
                </c:pt>
                <c:pt idx="10">
                  <c:v>50-54</c:v>
                </c:pt>
                <c:pt idx="11">
                  <c:v>55-59</c:v>
                </c:pt>
                <c:pt idx="12">
                  <c:v>60-64</c:v>
                </c:pt>
                <c:pt idx="13">
                  <c:v>65 y mas</c:v>
                </c:pt>
              </c:strCache>
            </c:strRef>
          </c:cat>
          <c:val>
            <c:numRef>
              <c:f>Hoja1!$D$2:$D$16</c:f>
              <c:numCache>
                <c:formatCode>General</c:formatCode>
                <c:ptCount val="15"/>
                <c:pt idx="8">
                  <c:v>1</c:v>
                </c:pt>
                <c:pt idx="12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54300480"/>
        <c:axId val="693085888"/>
      </c:barChart>
      <c:catAx>
        <c:axId val="654300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693085888"/>
        <c:crosses val="autoZero"/>
        <c:auto val="1"/>
        <c:lblAlgn val="ctr"/>
        <c:lblOffset val="100"/>
        <c:noMultiLvlLbl val="0"/>
      </c:catAx>
      <c:valAx>
        <c:axId val="693085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654300480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2.7056367954005751E-2"/>
          <c:y val="0.11620886772814149"/>
          <c:w val="0.96553622463858679"/>
          <c:h val="0.6184693062667867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'19_03'!$G$2</c:f>
              <c:strCache>
                <c:ptCount val="1"/>
                <c:pt idx="0">
                  <c:v>Sospechosos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cat>
            <c:numRef>
              <c:f>'19_03'!$F$3:$F$45</c:f>
              <c:numCache>
                <c:formatCode>m/d/yyyy</c:formatCode>
                <c:ptCount val="43"/>
                <c:pt idx="0">
                  <c:v>43876</c:v>
                </c:pt>
                <c:pt idx="1">
                  <c:v>43877</c:v>
                </c:pt>
                <c:pt idx="2">
                  <c:v>43878</c:v>
                </c:pt>
                <c:pt idx="3">
                  <c:v>43879</c:v>
                </c:pt>
                <c:pt idx="4">
                  <c:v>43880</c:v>
                </c:pt>
                <c:pt idx="5">
                  <c:v>43881</c:v>
                </c:pt>
                <c:pt idx="6">
                  <c:v>43882</c:v>
                </c:pt>
                <c:pt idx="7">
                  <c:v>43883</c:v>
                </c:pt>
                <c:pt idx="8">
                  <c:v>43884</c:v>
                </c:pt>
                <c:pt idx="9">
                  <c:v>43885</c:v>
                </c:pt>
                <c:pt idx="10">
                  <c:v>43886</c:v>
                </c:pt>
                <c:pt idx="11">
                  <c:v>43887</c:v>
                </c:pt>
                <c:pt idx="12">
                  <c:v>43888</c:v>
                </c:pt>
                <c:pt idx="13">
                  <c:v>43889</c:v>
                </c:pt>
                <c:pt idx="14">
                  <c:v>43890</c:v>
                </c:pt>
                <c:pt idx="15">
                  <c:v>43891</c:v>
                </c:pt>
                <c:pt idx="16">
                  <c:v>43892</c:v>
                </c:pt>
                <c:pt idx="17">
                  <c:v>43893</c:v>
                </c:pt>
                <c:pt idx="18">
                  <c:v>43894</c:v>
                </c:pt>
                <c:pt idx="19">
                  <c:v>43895</c:v>
                </c:pt>
                <c:pt idx="20">
                  <c:v>43896</c:v>
                </c:pt>
                <c:pt idx="21">
                  <c:v>43897</c:v>
                </c:pt>
                <c:pt idx="22">
                  <c:v>43898</c:v>
                </c:pt>
                <c:pt idx="23">
                  <c:v>43899</c:v>
                </c:pt>
                <c:pt idx="24">
                  <c:v>43900</c:v>
                </c:pt>
                <c:pt idx="25">
                  <c:v>43901</c:v>
                </c:pt>
                <c:pt idx="26">
                  <c:v>43902</c:v>
                </c:pt>
                <c:pt idx="27">
                  <c:v>43903</c:v>
                </c:pt>
                <c:pt idx="28">
                  <c:v>43904</c:v>
                </c:pt>
                <c:pt idx="29">
                  <c:v>43905</c:v>
                </c:pt>
                <c:pt idx="30">
                  <c:v>43906</c:v>
                </c:pt>
                <c:pt idx="31">
                  <c:v>43907</c:v>
                </c:pt>
                <c:pt idx="32">
                  <c:v>43908</c:v>
                </c:pt>
                <c:pt idx="33">
                  <c:v>43909</c:v>
                </c:pt>
                <c:pt idx="34">
                  <c:v>43910</c:v>
                </c:pt>
                <c:pt idx="35">
                  <c:v>43911</c:v>
                </c:pt>
                <c:pt idx="36">
                  <c:v>43912</c:v>
                </c:pt>
                <c:pt idx="37">
                  <c:v>43913</c:v>
                </c:pt>
                <c:pt idx="38">
                  <c:v>43914</c:v>
                </c:pt>
                <c:pt idx="39">
                  <c:v>43915</c:v>
                </c:pt>
                <c:pt idx="40">
                  <c:v>43916</c:v>
                </c:pt>
                <c:pt idx="41">
                  <c:v>43917</c:v>
                </c:pt>
                <c:pt idx="42">
                  <c:v>43918</c:v>
                </c:pt>
              </c:numCache>
            </c:numRef>
          </c:cat>
          <c:val>
            <c:numRef>
              <c:f>'19_03'!$G$3:$G$45</c:f>
              <c:numCache>
                <c:formatCode>General</c:formatCode>
                <c:ptCount val="4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</c:v>
                </c:pt>
                <c:pt idx="31">
                  <c:v>0</c:v>
                </c:pt>
                <c:pt idx="32">
                  <c:v>3</c:v>
                </c:pt>
                <c:pt idx="33">
                  <c:v>1</c:v>
                </c:pt>
                <c:pt idx="34">
                  <c:v>3</c:v>
                </c:pt>
                <c:pt idx="35">
                  <c:v>1</c:v>
                </c:pt>
                <c:pt idx="36">
                  <c:v>11</c:v>
                </c:pt>
                <c:pt idx="37">
                  <c:v>7</c:v>
                </c:pt>
                <c:pt idx="38">
                  <c:v>6</c:v>
                </c:pt>
                <c:pt idx="39">
                  <c:v>6</c:v>
                </c:pt>
                <c:pt idx="40">
                  <c:v>3</c:v>
                </c:pt>
                <c:pt idx="41">
                  <c:v>3</c:v>
                </c:pt>
                <c:pt idx="42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19E-41F7-A8AB-A5860125B516}"/>
            </c:ext>
          </c:extLst>
        </c:ser>
        <c:ser>
          <c:idx val="1"/>
          <c:order val="1"/>
          <c:tx>
            <c:strRef>
              <c:f>'19_03'!$H$2</c:f>
              <c:strCache>
                <c:ptCount val="1"/>
                <c:pt idx="0">
                  <c:v>Confirmados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numRef>
              <c:f>'19_03'!$F$3:$F$45</c:f>
              <c:numCache>
                <c:formatCode>m/d/yyyy</c:formatCode>
                <c:ptCount val="43"/>
                <c:pt idx="0">
                  <c:v>43876</c:v>
                </c:pt>
                <c:pt idx="1">
                  <c:v>43877</c:v>
                </c:pt>
                <c:pt idx="2">
                  <c:v>43878</c:v>
                </c:pt>
                <c:pt idx="3">
                  <c:v>43879</c:v>
                </c:pt>
                <c:pt idx="4">
                  <c:v>43880</c:v>
                </c:pt>
                <c:pt idx="5">
                  <c:v>43881</c:v>
                </c:pt>
                <c:pt idx="6">
                  <c:v>43882</c:v>
                </c:pt>
                <c:pt idx="7">
                  <c:v>43883</c:v>
                </c:pt>
                <c:pt idx="8">
                  <c:v>43884</c:v>
                </c:pt>
                <c:pt idx="9">
                  <c:v>43885</c:v>
                </c:pt>
                <c:pt idx="10">
                  <c:v>43886</c:v>
                </c:pt>
                <c:pt idx="11">
                  <c:v>43887</c:v>
                </c:pt>
                <c:pt idx="12">
                  <c:v>43888</c:v>
                </c:pt>
                <c:pt idx="13">
                  <c:v>43889</c:v>
                </c:pt>
                <c:pt idx="14">
                  <c:v>43890</c:v>
                </c:pt>
                <c:pt idx="15">
                  <c:v>43891</c:v>
                </c:pt>
                <c:pt idx="16">
                  <c:v>43892</c:v>
                </c:pt>
                <c:pt idx="17">
                  <c:v>43893</c:v>
                </c:pt>
                <c:pt idx="18">
                  <c:v>43894</c:v>
                </c:pt>
                <c:pt idx="19">
                  <c:v>43895</c:v>
                </c:pt>
                <c:pt idx="20">
                  <c:v>43896</c:v>
                </c:pt>
                <c:pt idx="21">
                  <c:v>43897</c:v>
                </c:pt>
                <c:pt idx="22">
                  <c:v>43898</c:v>
                </c:pt>
                <c:pt idx="23">
                  <c:v>43899</c:v>
                </c:pt>
                <c:pt idx="24">
                  <c:v>43900</c:v>
                </c:pt>
                <c:pt idx="25">
                  <c:v>43901</c:v>
                </c:pt>
                <c:pt idx="26">
                  <c:v>43902</c:v>
                </c:pt>
                <c:pt idx="27">
                  <c:v>43903</c:v>
                </c:pt>
                <c:pt idx="28">
                  <c:v>43904</c:v>
                </c:pt>
                <c:pt idx="29">
                  <c:v>43905</c:v>
                </c:pt>
                <c:pt idx="30">
                  <c:v>43906</c:v>
                </c:pt>
                <c:pt idx="31">
                  <c:v>43907</c:v>
                </c:pt>
                <c:pt idx="32">
                  <c:v>43908</c:v>
                </c:pt>
                <c:pt idx="33">
                  <c:v>43909</c:v>
                </c:pt>
                <c:pt idx="34">
                  <c:v>43910</c:v>
                </c:pt>
                <c:pt idx="35">
                  <c:v>43911</c:v>
                </c:pt>
                <c:pt idx="36">
                  <c:v>43912</c:v>
                </c:pt>
                <c:pt idx="37">
                  <c:v>43913</c:v>
                </c:pt>
                <c:pt idx="38">
                  <c:v>43914</c:v>
                </c:pt>
                <c:pt idx="39">
                  <c:v>43915</c:v>
                </c:pt>
                <c:pt idx="40">
                  <c:v>43916</c:v>
                </c:pt>
                <c:pt idx="41">
                  <c:v>43917</c:v>
                </c:pt>
                <c:pt idx="42">
                  <c:v>43918</c:v>
                </c:pt>
              </c:numCache>
            </c:numRef>
          </c:cat>
          <c:val>
            <c:numRef>
              <c:f>'19_03'!$H$3:$H$45</c:f>
              <c:numCache>
                <c:formatCode>General</c:formatCode>
                <c:ptCount val="4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1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1</c:v>
                </c:pt>
                <c:pt idx="27">
                  <c:v>2</c:v>
                </c:pt>
                <c:pt idx="28">
                  <c:v>1</c:v>
                </c:pt>
                <c:pt idx="29">
                  <c:v>0</c:v>
                </c:pt>
                <c:pt idx="30">
                  <c:v>1</c:v>
                </c:pt>
                <c:pt idx="31">
                  <c:v>0</c:v>
                </c:pt>
                <c:pt idx="32">
                  <c:v>2</c:v>
                </c:pt>
                <c:pt idx="33">
                  <c:v>1</c:v>
                </c:pt>
                <c:pt idx="34">
                  <c:v>2</c:v>
                </c:pt>
                <c:pt idx="35">
                  <c:v>1</c:v>
                </c:pt>
                <c:pt idx="36">
                  <c:v>0</c:v>
                </c:pt>
                <c:pt idx="37">
                  <c:v>2</c:v>
                </c:pt>
                <c:pt idx="38">
                  <c:v>1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619E-41F7-A8AB-A5860125B516}"/>
            </c:ext>
          </c:extLst>
        </c:ser>
        <c:ser>
          <c:idx val="2"/>
          <c:order val="2"/>
          <c:tx>
            <c:strRef>
              <c:f>'19_03'!$I$2</c:f>
              <c:strCache>
                <c:ptCount val="1"/>
                <c:pt idx="0">
                  <c:v>Descartados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numRef>
              <c:f>'19_03'!$F$3:$F$45</c:f>
              <c:numCache>
                <c:formatCode>m/d/yyyy</c:formatCode>
                <c:ptCount val="43"/>
                <c:pt idx="0">
                  <c:v>43876</c:v>
                </c:pt>
                <c:pt idx="1">
                  <c:v>43877</c:v>
                </c:pt>
                <c:pt idx="2">
                  <c:v>43878</c:v>
                </c:pt>
                <c:pt idx="3">
                  <c:v>43879</c:v>
                </c:pt>
                <c:pt idx="4">
                  <c:v>43880</c:v>
                </c:pt>
                <c:pt idx="5">
                  <c:v>43881</c:v>
                </c:pt>
                <c:pt idx="6">
                  <c:v>43882</c:v>
                </c:pt>
                <c:pt idx="7">
                  <c:v>43883</c:v>
                </c:pt>
                <c:pt idx="8">
                  <c:v>43884</c:v>
                </c:pt>
                <c:pt idx="9">
                  <c:v>43885</c:v>
                </c:pt>
                <c:pt idx="10">
                  <c:v>43886</c:v>
                </c:pt>
                <c:pt idx="11">
                  <c:v>43887</c:v>
                </c:pt>
                <c:pt idx="12">
                  <c:v>43888</c:v>
                </c:pt>
                <c:pt idx="13">
                  <c:v>43889</c:v>
                </c:pt>
                <c:pt idx="14">
                  <c:v>43890</c:v>
                </c:pt>
                <c:pt idx="15">
                  <c:v>43891</c:v>
                </c:pt>
                <c:pt idx="16">
                  <c:v>43892</c:v>
                </c:pt>
                <c:pt idx="17">
                  <c:v>43893</c:v>
                </c:pt>
                <c:pt idx="18">
                  <c:v>43894</c:v>
                </c:pt>
                <c:pt idx="19">
                  <c:v>43895</c:v>
                </c:pt>
                <c:pt idx="20">
                  <c:v>43896</c:v>
                </c:pt>
                <c:pt idx="21">
                  <c:v>43897</c:v>
                </c:pt>
                <c:pt idx="22">
                  <c:v>43898</c:v>
                </c:pt>
                <c:pt idx="23">
                  <c:v>43899</c:v>
                </c:pt>
                <c:pt idx="24">
                  <c:v>43900</c:v>
                </c:pt>
                <c:pt idx="25">
                  <c:v>43901</c:v>
                </c:pt>
                <c:pt idx="26">
                  <c:v>43902</c:v>
                </c:pt>
                <c:pt idx="27">
                  <c:v>43903</c:v>
                </c:pt>
                <c:pt idx="28">
                  <c:v>43904</c:v>
                </c:pt>
                <c:pt idx="29">
                  <c:v>43905</c:v>
                </c:pt>
                <c:pt idx="30">
                  <c:v>43906</c:v>
                </c:pt>
                <c:pt idx="31">
                  <c:v>43907</c:v>
                </c:pt>
                <c:pt idx="32">
                  <c:v>43908</c:v>
                </c:pt>
                <c:pt idx="33">
                  <c:v>43909</c:v>
                </c:pt>
                <c:pt idx="34">
                  <c:v>43910</c:v>
                </c:pt>
                <c:pt idx="35">
                  <c:v>43911</c:v>
                </c:pt>
                <c:pt idx="36">
                  <c:v>43912</c:v>
                </c:pt>
                <c:pt idx="37">
                  <c:v>43913</c:v>
                </c:pt>
                <c:pt idx="38">
                  <c:v>43914</c:v>
                </c:pt>
                <c:pt idx="39">
                  <c:v>43915</c:v>
                </c:pt>
                <c:pt idx="40">
                  <c:v>43916</c:v>
                </c:pt>
                <c:pt idx="41">
                  <c:v>43917</c:v>
                </c:pt>
                <c:pt idx="42">
                  <c:v>43918</c:v>
                </c:pt>
              </c:numCache>
            </c:numRef>
          </c:cat>
          <c:val>
            <c:numRef>
              <c:f>'19_03'!$I$3:$I$45</c:f>
              <c:numCache>
                <c:formatCode>General</c:formatCode>
                <c:ptCount val="43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1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2</c:v>
                </c:pt>
                <c:pt idx="19">
                  <c:v>0</c:v>
                </c:pt>
                <c:pt idx="20">
                  <c:v>2</c:v>
                </c:pt>
                <c:pt idx="21">
                  <c:v>3</c:v>
                </c:pt>
                <c:pt idx="22">
                  <c:v>0</c:v>
                </c:pt>
                <c:pt idx="23">
                  <c:v>2</c:v>
                </c:pt>
                <c:pt idx="24">
                  <c:v>0</c:v>
                </c:pt>
                <c:pt idx="25">
                  <c:v>4</c:v>
                </c:pt>
                <c:pt idx="26">
                  <c:v>4</c:v>
                </c:pt>
                <c:pt idx="27">
                  <c:v>2</c:v>
                </c:pt>
                <c:pt idx="28">
                  <c:v>5</c:v>
                </c:pt>
                <c:pt idx="29">
                  <c:v>2</c:v>
                </c:pt>
                <c:pt idx="30">
                  <c:v>5</c:v>
                </c:pt>
                <c:pt idx="31">
                  <c:v>3</c:v>
                </c:pt>
                <c:pt idx="32">
                  <c:v>4</c:v>
                </c:pt>
                <c:pt idx="33">
                  <c:v>9</c:v>
                </c:pt>
                <c:pt idx="34">
                  <c:v>12</c:v>
                </c:pt>
                <c:pt idx="35">
                  <c:v>6</c:v>
                </c:pt>
                <c:pt idx="36">
                  <c:v>4</c:v>
                </c:pt>
                <c:pt idx="37">
                  <c:v>15</c:v>
                </c:pt>
                <c:pt idx="38">
                  <c:v>24</c:v>
                </c:pt>
                <c:pt idx="39">
                  <c:v>12</c:v>
                </c:pt>
                <c:pt idx="40">
                  <c:v>10</c:v>
                </c:pt>
                <c:pt idx="41">
                  <c:v>3</c:v>
                </c:pt>
                <c:pt idx="42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619E-41F7-A8AB-A5860125B516}"/>
            </c:ext>
          </c:extLst>
        </c:ser>
        <c:ser>
          <c:idx val="3"/>
          <c:order val="3"/>
          <c:tx>
            <c:strRef>
              <c:f>'19_03'!$J$2</c:f>
              <c:strCache>
                <c:ptCount val="1"/>
                <c:pt idx="0">
                  <c:v>Positivo 1ra Muestra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'19_03'!$F$3:$F$45</c:f>
              <c:numCache>
                <c:formatCode>m/d/yyyy</c:formatCode>
                <c:ptCount val="43"/>
                <c:pt idx="0">
                  <c:v>43876</c:v>
                </c:pt>
                <c:pt idx="1">
                  <c:v>43877</c:v>
                </c:pt>
                <c:pt idx="2">
                  <c:v>43878</c:v>
                </c:pt>
                <c:pt idx="3">
                  <c:v>43879</c:v>
                </c:pt>
                <c:pt idx="4">
                  <c:v>43880</c:v>
                </c:pt>
                <c:pt idx="5">
                  <c:v>43881</c:v>
                </c:pt>
                <c:pt idx="6">
                  <c:v>43882</c:v>
                </c:pt>
                <c:pt idx="7">
                  <c:v>43883</c:v>
                </c:pt>
                <c:pt idx="8">
                  <c:v>43884</c:v>
                </c:pt>
                <c:pt idx="9">
                  <c:v>43885</c:v>
                </c:pt>
                <c:pt idx="10">
                  <c:v>43886</c:v>
                </c:pt>
                <c:pt idx="11">
                  <c:v>43887</c:v>
                </c:pt>
                <c:pt idx="12">
                  <c:v>43888</c:v>
                </c:pt>
                <c:pt idx="13">
                  <c:v>43889</c:v>
                </c:pt>
                <c:pt idx="14">
                  <c:v>43890</c:v>
                </c:pt>
                <c:pt idx="15">
                  <c:v>43891</c:v>
                </c:pt>
                <c:pt idx="16">
                  <c:v>43892</c:v>
                </c:pt>
                <c:pt idx="17">
                  <c:v>43893</c:v>
                </c:pt>
                <c:pt idx="18">
                  <c:v>43894</c:v>
                </c:pt>
                <c:pt idx="19">
                  <c:v>43895</c:v>
                </c:pt>
                <c:pt idx="20">
                  <c:v>43896</c:v>
                </c:pt>
                <c:pt idx="21">
                  <c:v>43897</c:v>
                </c:pt>
                <c:pt idx="22">
                  <c:v>43898</c:v>
                </c:pt>
                <c:pt idx="23">
                  <c:v>43899</c:v>
                </c:pt>
                <c:pt idx="24">
                  <c:v>43900</c:v>
                </c:pt>
                <c:pt idx="25">
                  <c:v>43901</c:v>
                </c:pt>
                <c:pt idx="26">
                  <c:v>43902</c:v>
                </c:pt>
                <c:pt idx="27">
                  <c:v>43903</c:v>
                </c:pt>
                <c:pt idx="28">
                  <c:v>43904</c:v>
                </c:pt>
                <c:pt idx="29">
                  <c:v>43905</c:v>
                </c:pt>
                <c:pt idx="30">
                  <c:v>43906</c:v>
                </c:pt>
                <c:pt idx="31">
                  <c:v>43907</c:v>
                </c:pt>
                <c:pt idx="32">
                  <c:v>43908</c:v>
                </c:pt>
                <c:pt idx="33">
                  <c:v>43909</c:v>
                </c:pt>
                <c:pt idx="34">
                  <c:v>43910</c:v>
                </c:pt>
                <c:pt idx="35">
                  <c:v>43911</c:v>
                </c:pt>
                <c:pt idx="36">
                  <c:v>43912</c:v>
                </c:pt>
                <c:pt idx="37">
                  <c:v>43913</c:v>
                </c:pt>
                <c:pt idx="38">
                  <c:v>43914</c:v>
                </c:pt>
                <c:pt idx="39">
                  <c:v>43915</c:v>
                </c:pt>
                <c:pt idx="40">
                  <c:v>43916</c:v>
                </c:pt>
                <c:pt idx="41">
                  <c:v>43917</c:v>
                </c:pt>
                <c:pt idx="42">
                  <c:v>43918</c:v>
                </c:pt>
              </c:numCache>
            </c:numRef>
          </c:cat>
          <c:val>
            <c:numRef>
              <c:f>'19_03'!$J$3:$J$45</c:f>
              <c:numCache>
                <c:formatCode>General</c:formatCode>
                <c:ptCount val="43"/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619E-41F7-A8AB-A5860125B516}"/>
            </c:ext>
          </c:extLst>
        </c:ser>
        <c:ser>
          <c:idx val="4"/>
          <c:order val="4"/>
          <c:tx>
            <c:strRef>
              <c:f>'19_03'!$K$2</c:f>
              <c:strCache>
                <c:ptCount val="1"/>
                <c:pt idx="0">
                  <c:v>Defunción</c:v>
                </c:pt>
              </c:strCache>
            </c:strRef>
          </c:tx>
          <c:spPr>
            <a:solidFill>
              <a:schemeClr val="tx1">
                <a:lumMod val="95000"/>
                <a:lumOff val="5000"/>
              </a:schemeClr>
            </a:solidFill>
          </c:spPr>
          <c:invertIfNegative val="0"/>
          <c:cat>
            <c:numRef>
              <c:f>'19_03'!$F$3:$F$45</c:f>
              <c:numCache>
                <c:formatCode>m/d/yyyy</c:formatCode>
                <c:ptCount val="43"/>
                <c:pt idx="0">
                  <c:v>43876</c:v>
                </c:pt>
                <c:pt idx="1">
                  <c:v>43877</c:v>
                </c:pt>
                <c:pt idx="2">
                  <c:v>43878</c:v>
                </c:pt>
                <c:pt idx="3">
                  <c:v>43879</c:v>
                </c:pt>
                <c:pt idx="4">
                  <c:v>43880</c:v>
                </c:pt>
                <c:pt idx="5">
                  <c:v>43881</c:v>
                </c:pt>
                <c:pt idx="6">
                  <c:v>43882</c:v>
                </c:pt>
                <c:pt idx="7">
                  <c:v>43883</c:v>
                </c:pt>
                <c:pt idx="8">
                  <c:v>43884</c:v>
                </c:pt>
                <c:pt idx="9">
                  <c:v>43885</c:v>
                </c:pt>
                <c:pt idx="10">
                  <c:v>43886</c:v>
                </c:pt>
                <c:pt idx="11">
                  <c:v>43887</c:v>
                </c:pt>
                <c:pt idx="12">
                  <c:v>43888</c:v>
                </c:pt>
                <c:pt idx="13">
                  <c:v>43889</c:v>
                </c:pt>
                <c:pt idx="14">
                  <c:v>43890</c:v>
                </c:pt>
                <c:pt idx="15">
                  <c:v>43891</c:v>
                </c:pt>
                <c:pt idx="16">
                  <c:v>43892</c:v>
                </c:pt>
                <c:pt idx="17">
                  <c:v>43893</c:v>
                </c:pt>
                <c:pt idx="18">
                  <c:v>43894</c:v>
                </c:pt>
                <c:pt idx="19">
                  <c:v>43895</c:v>
                </c:pt>
                <c:pt idx="20">
                  <c:v>43896</c:v>
                </c:pt>
                <c:pt idx="21">
                  <c:v>43897</c:v>
                </c:pt>
                <c:pt idx="22">
                  <c:v>43898</c:v>
                </c:pt>
                <c:pt idx="23">
                  <c:v>43899</c:v>
                </c:pt>
                <c:pt idx="24">
                  <c:v>43900</c:v>
                </c:pt>
                <c:pt idx="25">
                  <c:v>43901</c:v>
                </c:pt>
                <c:pt idx="26">
                  <c:v>43902</c:v>
                </c:pt>
                <c:pt idx="27">
                  <c:v>43903</c:v>
                </c:pt>
                <c:pt idx="28">
                  <c:v>43904</c:v>
                </c:pt>
                <c:pt idx="29">
                  <c:v>43905</c:v>
                </c:pt>
                <c:pt idx="30">
                  <c:v>43906</c:v>
                </c:pt>
                <c:pt idx="31">
                  <c:v>43907</c:v>
                </c:pt>
                <c:pt idx="32">
                  <c:v>43908</c:v>
                </c:pt>
                <c:pt idx="33">
                  <c:v>43909</c:v>
                </c:pt>
                <c:pt idx="34">
                  <c:v>43910</c:v>
                </c:pt>
                <c:pt idx="35">
                  <c:v>43911</c:v>
                </c:pt>
                <c:pt idx="36">
                  <c:v>43912</c:v>
                </c:pt>
                <c:pt idx="37">
                  <c:v>43913</c:v>
                </c:pt>
                <c:pt idx="38">
                  <c:v>43914</c:v>
                </c:pt>
                <c:pt idx="39">
                  <c:v>43915</c:v>
                </c:pt>
                <c:pt idx="40">
                  <c:v>43916</c:v>
                </c:pt>
                <c:pt idx="41">
                  <c:v>43917</c:v>
                </c:pt>
                <c:pt idx="42">
                  <c:v>43918</c:v>
                </c:pt>
              </c:numCache>
            </c:numRef>
          </c:cat>
          <c:val>
            <c:numRef>
              <c:f>'19_03'!$K$3:$K$45</c:f>
              <c:numCache>
                <c:formatCode>General</c:formatCode>
                <c:ptCount val="43"/>
                <c:pt idx="22">
                  <c:v>1</c:v>
                </c:pt>
                <c:pt idx="30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2"/>
        <c:axId val="693095136"/>
        <c:axId val="693095680"/>
      </c:barChart>
      <c:dateAx>
        <c:axId val="69309513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ysClr val="windowText" lastClr="000000"/>
                </a:solidFill>
                <a:latin typeface="Graphik Regular" panose="020B0503030202060203" pitchFamily="34" charset="0"/>
                <a:ea typeface="+mn-ea"/>
                <a:cs typeface="+mn-cs"/>
              </a:defRPr>
            </a:pPr>
            <a:endParaRPr lang="es-MX"/>
          </a:p>
        </c:txPr>
        <c:crossAx val="693095680"/>
        <c:crosses val="autoZero"/>
        <c:auto val="1"/>
        <c:lblOffset val="100"/>
        <c:baseTimeUnit val="days"/>
      </c:dateAx>
      <c:valAx>
        <c:axId val="693095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ysClr val="windowText" lastClr="000000"/>
                </a:solidFill>
                <a:latin typeface="Graphik Light" panose="020B0403030202060203" pitchFamily="34" charset="0"/>
                <a:ea typeface="+mn-ea"/>
                <a:cs typeface="+mn-cs"/>
              </a:defRPr>
            </a:pPr>
            <a:endParaRPr lang="es-MX"/>
          </a:p>
        </c:txPr>
        <c:crossAx val="693095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ysClr val="windowText" lastClr="000000"/>
              </a:solidFill>
              <a:latin typeface="Graphik Medium" panose="020B0603030202060203" pitchFamily="34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38100" cap="flat" cmpd="sng" algn="ctr">
      <a:solidFill>
        <a:srgbClr val="002060"/>
      </a:solidFill>
      <a:round/>
    </a:ln>
    <a:effectLst/>
  </c:spPr>
  <c:txPr>
    <a:bodyPr/>
    <a:lstStyle/>
    <a:p>
      <a:pPr>
        <a:defRPr/>
      </a:pPr>
      <a:endParaRPr lang="es-MX"/>
    </a:p>
  </c:txPr>
  <c:externalData r:id="rId2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626C75-6EA0-4D32-98CA-7D7C61512025}" type="datetimeFigureOut">
              <a:rPr lang="es-MX" smtClean="0"/>
              <a:t>29/03/2020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3096B-B879-418C-A178-85BFC43FD7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0367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0DD3E-676D-7045-A212-CB93FEE74CF1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2150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1B2ED-F8E5-444B-A1A3-E0F6820E9CA2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937EF-3E89-4961-9ADF-8BA8D2DB765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13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1B2ED-F8E5-444B-A1A3-E0F6820E9CA2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937EF-3E89-4961-9ADF-8BA8D2DB765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51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1B2ED-F8E5-444B-A1A3-E0F6820E9CA2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937EF-3E89-4961-9ADF-8BA8D2DB765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50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1B2ED-F8E5-444B-A1A3-E0F6820E9CA2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937EF-3E89-4961-9ADF-8BA8D2DB765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5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1B2ED-F8E5-444B-A1A3-E0F6820E9CA2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937EF-3E89-4961-9ADF-8BA8D2DB765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43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1B2ED-F8E5-444B-A1A3-E0F6820E9CA2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937EF-3E89-4961-9ADF-8BA8D2DB765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381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1B2ED-F8E5-444B-A1A3-E0F6820E9CA2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937EF-3E89-4961-9ADF-8BA8D2DB765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484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1B2ED-F8E5-444B-A1A3-E0F6820E9CA2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937EF-3E89-4961-9ADF-8BA8D2DB765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49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1B2ED-F8E5-444B-A1A3-E0F6820E9CA2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937EF-3E89-4961-9ADF-8BA8D2DB765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728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1B2ED-F8E5-444B-A1A3-E0F6820E9CA2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937EF-3E89-4961-9ADF-8BA8D2DB765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103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1B2ED-F8E5-444B-A1A3-E0F6820E9CA2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937EF-3E89-4961-9ADF-8BA8D2DB765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593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1B2ED-F8E5-444B-A1A3-E0F6820E9CA2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937EF-3E89-4961-9ADF-8BA8D2DB7659}" type="slidenum">
              <a:rPr lang="en-US" smtClean="0"/>
              <a:t>‹Nº›</a:t>
            </a:fld>
            <a:endParaRPr lang="en-U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1859741" cy="99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988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4">
            <a:extLst>
              <a:ext uri="{FF2B5EF4-FFF2-40B4-BE49-F238E27FC236}">
                <a16:creationId xmlns:a16="http://schemas.microsoft.com/office/drawing/2014/main" xmlns="" id="{6326C5D3-04EB-4691-B7E8-9D6C28C0F99C}"/>
              </a:ext>
            </a:extLst>
          </p:cNvPr>
          <p:cNvSpPr txBox="1"/>
          <p:nvPr/>
        </p:nvSpPr>
        <p:spPr>
          <a:xfrm>
            <a:off x="655211" y="2613326"/>
            <a:ext cx="1088810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MX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14. Serie </a:t>
            </a:r>
            <a:r>
              <a:rPr lang="es-MX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tiempo del número de hospitalizaciones y por edad</a:t>
            </a:r>
          </a:p>
          <a:p>
            <a:pPr algn="just"/>
            <a:r>
              <a:rPr lang="es-MX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15. Fracción </a:t>
            </a:r>
            <a:r>
              <a:rPr lang="es-MX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casos que son hospitalizados por edad</a:t>
            </a:r>
          </a:p>
          <a:p>
            <a:pPr algn="just"/>
            <a:r>
              <a:rPr lang="es-MX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16. De </a:t>
            </a:r>
            <a:r>
              <a:rPr lang="es-MX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esos hospitalizados cuántos requieren UCI por </a:t>
            </a:r>
            <a:r>
              <a:rPr lang="es-MX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edad</a:t>
            </a:r>
            <a:endParaRPr lang="es-MX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489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7">
            <a:extLst>
              <a:ext uri="{FF2B5EF4-FFF2-40B4-BE49-F238E27FC236}">
                <a16:creationId xmlns:a16="http://schemas.microsoft.com/office/drawing/2014/main" xmlns="" id="{79E38325-7140-4049-A656-227A47D0B7E2}"/>
              </a:ext>
            </a:extLst>
          </p:cNvPr>
          <p:cNvSpPr/>
          <p:nvPr/>
        </p:nvSpPr>
        <p:spPr>
          <a:xfrm>
            <a:off x="-1047523" y="105128"/>
            <a:ext cx="9508813" cy="68877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raphik Bold" panose="020B0803030202060203" pitchFamily="34" charset="0"/>
                <a:ea typeface="+mn-ea"/>
                <a:cs typeface="+mn-cs"/>
              </a:rPr>
              <a:t>Numero de ingresos a hospitalización por día</a:t>
            </a:r>
            <a:r>
              <a:rPr kumimoji="0" lang="es-MX" sz="18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raphik Bold" panose="020B0803030202060203" pitchFamily="34" charset="0"/>
                <a:ea typeface="+mn-ea"/>
                <a:cs typeface="+mn-cs"/>
              </a:rPr>
              <a:t> </a:t>
            </a:r>
            <a:r>
              <a:rPr kumimoji="0" 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raphik Bold" panose="020B0803030202060203" pitchFamily="34" charset="0"/>
                <a:ea typeface="+mn-ea"/>
                <a:cs typeface="+mn-cs"/>
              </a:rPr>
              <a:t>y </a:t>
            </a:r>
            <a:r>
              <a:rPr kumimoji="0" 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raphik Bold" panose="020B0803030202060203" pitchFamily="34" charset="0"/>
                <a:ea typeface="+mn-ea"/>
                <a:cs typeface="+mn-cs"/>
              </a:rPr>
              <a:t>por edad </a:t>
            </a:r>
            <a:endParaRPr kumimoji="0" lang="es-MX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raphik Bold" panose="020B0803030202060203" pitchFamily="34" charset="0"/>
              <a:ea typeface="+mn-ea"/>
              <a:cs typeface="+mn-cs"/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281048"/>
              </p:ext>
            </p:extLst>
          </p:nvPr>
        </p:nvGraphicFramePr>
        <p:xfrm>
          <a:off x="647109" y="1223899"/>
          <a:ext cx="10846200" cy="5064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528"/>
                <a:gridCol w="693048"/>
                <a:gridCol w="693048"/>
                <a:gridCol w="693048"/>
                <a:gridCol w="693048"/>
                <a:gridCol w="693048"/>
                <a:gridCol w="693048"/>
                <a:gridCol w="693048"/>
                <a:gridCol w="693048"/>
                <a:gridCol w="693048"/>
                <a:gridCol w="693048"/>
                <a:gridCol w="693048"/>
                <a:gridCol w="693048"/>
                <a:gridCol w="693048"/>
                <a:gridCol w="693048"/>
              </a:tblGrid>
              <a:tr h="322758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>
                          <a:effectLst/>
                        </a:rPr>
                        <a:t>Día</a:t>
                      </a:r>
                      <a:endParaRPr lang="es-MX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200" u="none" strike="noStrike">
                          <a:effectLst/>
                        </a:rPr>
                        <a:t>0-4</a:t>
                      </a:r>
                      <a:endParaRPr lang="es-MX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200" u="none" strike="noStrike">
                          <a:effectLst/>
                        </a:rPr>
                        <a:t>5-9.</a:t>
                      </a:r>
                      <a:endParaRPr lang="es-MX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200" u="none" strike="noStrike">
                          <a:effectLst/>
                        </a:rPr>
                        <a:t>10-14.</a:t>
                      </a:r>
                      <a:endParaRPr lang="es-MX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200" u="none" strike="noStrike">
                          <a:effectLst/>
                        </a:rPr>
                        <a:t>15-19</a:t>
                      </a:r>
                      <a:endParaRPr lang="es-MX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200" u="none" strike="noStrike">
                          <a:effectLst/>
                        </a:rPr>
                        <a:t>20-24</a:t>
                      </a:r>
                      <a:endParaRPr lang="es-MX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200" u="none" strike="noStrike">
                          <a:effectLst/>
                        </a:rPr>
                        <a:t>25-29</a:t>
                      </a:r>
                      <a:endParaRPr lang="es-MX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200" u="none" strike="noStrike">
                          <a:effectLst/>
                        </a:rPr>
                        <a:t>30-34</a:t>
                      </a:r>
                      <a:endParaRPr lang="es-MX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200" u="none" strike="noStrike">
                          <a:effectLst/>
                        </a:rPr>
                        <a:t>35-39</a:t>
                      </a:r>
                      <a:endParaRPr lang="es-MX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200" u="none" strike="noStrike">
                          <a:effectLst/>
                        </a:rPr>
                        <a:t>40-44</a:t>
                      </a:r>
                      <a:endParaRPr lang="es-MX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200" u="none" strike="noStrike">
                          <a:effectLst/>
                        </a:rPr>
                        <a:t>45-49</a:t>
                      </a:r>
                      <a:endParaRPr lang="es-MX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200" u="none" strike="noStrike">
                          <a:effectLst/>
                        </a:rPr>
                        <a:t>50-54</a:t>
                      </a:r>
                      <a:endParaRPr lang="es-MX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200" u="none" strike="noStrike">
                          <a:effectLst/>
                        </a:rPr>
                        <a:t>55-59</a:t>
                      </a:r>
                      <a:endParaRPr lang="es-MX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200" u="none" strike="noStrike">
                          <a:effectLst/>
                        </a:rPr>
                        <a:t>60-64</a:t>
                      </a:r>
                      <a:endParaRPr lang="es-MX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200" u="none" strike="noStrike">
                          <a:effectLst/>
                        </a:rPr>
                        <a:t>65 y +</a:t>
                      </a:r>
                      <a:endParaRPr lang="es-MX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96350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>
                          <a:effectLst/>
                        </a:rPr>
                        <a:t>15-mar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1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</a:tr>
              <a:tr h="296350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>
                          <a:effectLst/>
                        </a:rPr>
                        <a:t>16-mar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</a:tr>
              <a:tr h="296350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>
                          <a:effectLst/>
                        </a:rPr>
                        <a:t>17-mar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</a:tr>
              <a:tr h="296350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>
                          <a:effectLst/>
                        </a:rPr>
                        <a:t>18-mar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</a:tr>
              <a:tr h="296350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>
                          <a:effectLst/>
                        </a:rPr>
                        <a:t>19-mar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</a:tr>
              <a:tr h="296350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>
                          <a:effectLst/>
                        </a:rPr>
                        <a:t>20-mar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</a:tr>
              <a:tr h="296350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>
                          <a:effectLst/>
                        </a:rPr>
                        <a:t>21-mar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</a:tr>
              <a:tr h="296350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>
                          <a:effectLst/>
                        </a:rPr>
                        <a:t>22-mar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</a:tr>
              <a:tr h="296350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>
                          <a:effectLst/>
                        </a:rPr>
                        <a:t>23-mar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</a:tr>
              <a:tr h="296350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>
                          <a:effectLst/>
                        </a:rPr>
                        <a:t>24-mar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</a:tr>
              <a:tr h="296350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>
                          <a:effectLst/>
                        </a:rPr>
                        <a:t>25-mar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 dirty="0">
                          <a:effectLst/>
                        </a:rPr>
                        <a:t>1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1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</a:tr>
              <a:tr h="296350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>
                          <a:effectLst/>
                        </a:rPr>
                        <a:t>26-mar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1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</a:tr>
              <a:tr h="296350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>
                          <a:effectLst/>
                        </a:rPr>
                        <a:t>27-mar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</a:tr>
              <a:tr h="296350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>
                          <a:effectLst/>
                        </a:rPr>
                        <a:t>28-mar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</a:tr>
              <a:tr h="296350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>
                          <a:effectLst/>
                        </a:rPr>
                        <a:t>29-mar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</a:tr>
              <a:tr h="296350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>
                          <a:effectLst/>
                        </a:rPr>
                        <a:t>30-mar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u="none" strike="noStrike" dirty="0">
                          <a:effectLst/>
                        </a:rPr>
                        <a:t> 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</a:tr>
            </a:tbl>
          </a:graphicData>
        </a:graphic>
      </p:graphicFrame>
      <p:sp>
        <p:nvSpPr>
          <p:cNvPr id="5" name="8 CuadroTexto"/>
          <p:cNvSpPr txBox="1"/>
          <p:nvPr/>
        </p:nvSpPr>
        <p:spPr>
          <a:xfrm>
            <a:off x="9498" y="6525344"/>
            <a:ext cx="66313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>
                <a:solidFill>
                  <a:srgbClr val="042F41"/>
                </a:solidFill>
                <a:latin typeface="Graphik Medium" pitchFamily="34" charset="0"/>
              </a:rPr>
              <a:t>Fuente: </a:t>
            </a:r>
            <a:r>
              <a:rPr lang="es-MX" sz="900" dirty="0" smtClean="0">
                <a:solidFill>
                  <a:srgbClr val="042F41"/>
                </a:solidFill>
                <a:latin typeface="Graphik Medium" pitchFamily="34" charset="0"/>
              </a:rPr>
              <a:t>Listado nominal de casos con corte al 29 de </a:t>
            </a:r>
            <a:r>
              <a:rPr lang="es-MX" sz="900" dirty="0">
                <a:solidFill>
                  <a:srgbClr val="042F41"/>
                </a:solidFill>
                <a:latin typeface="Graphik Medium" pitchFamily="34" charset="0"/>
              </a:rPr>
              <a:t>marzo 2020</a:t>
            </a:r>
          </a:p>
        </p:txBody>
      </p:sp>
    </p:spTree>
    <p:extLst>
      <p:ext uri="{BB962C8B-B14F-4D97-AF65-F5344CB8AC3E}">
        <p14:creationId xmlns:p14="http://schemas.microsoft.com/office/powerpoint/2010/main" val="128541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uadroTexto"/>
          <p:cNvSpPr txBox="1"/>
          <p:nvPr/>
        </p:nvSpPr>
        <p:spPr>
          <a:xfrm>
            <a:off x="9498" y="6525344"/>
            <a:ext cx="66313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>
                <a:solidFill>
                  <a:srgbClr val="042F41"/>
                </a:solidFill>
                <a:latin typeface="Graphik Medium" pitchFamily="34" charset="0"/>
              </a:rPr>
              <a:t>Fuente: </a:t>
            </a:r>
            <a:r>
              <a:rPr lang="es-MX" sz="900" dirty="0" smtClean="0">
                <a:solidFill>
                  <a:srgbClr val="042F41"/>
                </a:solidFill>
                <a:latin typeface="Graphik Medium" pitchFamily="34" charset="0"/>
              </a:rPr>
              <a:t>Listado nominal de casos con corte al 29 de </a:t>
            </a:r>
            <a:r>
              <a:rPr lang="es-MX" sz="900" dirty="0">
                <a:solidFill>
                  <a:srgbClr val="042F41"/>
                </a:solidFill>
                <a:latin typeface="Graphik Medium" pitchFamily="34" charset="0"/>
              </a:rPr>
              <a:t>marzo 2020</a:t>
            </a:r>
          </a:p>
        </p:txBody>
      </p:sp>
      <p:sp>
        <p:nvSpPr>
          <p:cNvPr id="10" name="Rectángulo 7">
            <a:extLst>
              <a:ext uri="{FF2B5EF4-FFF2-40B4-BE49-F238E27FC236}">
                <a16:creationId xmlns:a16="http://schemas.microsoft.com/office/drawing/2014/main" xmlns="" id="{79E38325-7140-4049-A656-227A47D0B7E2}"/>
              </a:ext>
            </a:extLst>
          </p:cNvPr>
          <p:cNvSpPr/>
          <p:nvPr/>
        </p:nvSpPr>
        <p:spPr>
          <a:xfrm>
            <a:off x="-822440" y="105128"/>
            <a:ext cx="9508813" cy="68877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raphik Bold" panose="020B0803030202060203" pitchFamily="34" charset="0"/>
                <a:ea typeface="+mn-ea"/>
                <a:cs typeface="+mn-cs"/>
              </a:rPr>
              <a:t>Casos </a:t>
            </a:r>
            <a:r>
              <a:rPr kumimoji="0" lang="es-MX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raphik Bold" panose="020B0803030202060203" pitchFamily="34" charset="0"/>
                <a:ea typeface="+mn-ea"/>
                <a:cs typeface="+mn-cs"/>
              </a:rPr>
              <a:t>confirmados a COVID-19  por </a:t>
            </a:r>
            <a:r>
              <a:rPr kumimoji="0" 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raphik Bold" panose="020B0803030202060203" pitchFamily="34" charset="0"/>
                <a:ea typeface="+mn-ea"/>
                <a:cs typeface="+mn-cs"/>
              </a:rPr>
              <a:t>SARS-CoV-2, Hospitalizados y UTI</a:t>
            </a:r>
            <a:endParaRPr kumimoji="0" lang="es-MX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raphik Bold" panose="020B0803030202060203" pitchFamily="34" charset="0"/>
              <a:ea typeface="+mn-ea"/>
              <a:cs typeface="+mn-cs"/>
            </a:endParaRPr>
          </a:p>
        </p:txBody>
      </p:sp>
      <p:graphicFrame>
        <p:nvGraphicFramePr>
          <p:cNvPr id="15" name="Gráfico 14"/>
          <p:cNvGraphicFramePr/>
          <p:nvPr>
            <p:extLst>
              <p:ext uri="{D42A27DB-BD31-4B8C-83A1-F6EECF244321}">
                <p14:modId xmlns:p14="http://schemas.microsoft.com/office/powerpoint/2010/main" val="2973191043"/>
              </p:ext>
            </p:extLst>
          </p:nvPr>
        </p:nvGraphicFramePr>
        <p:xfrm>
          <a:off x="675248" y="1432998"/>
          <a:ext cx="11043139" cy="46330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CuadroTexto 15"/>
          <p:cNvSpPr txBox="1"/>
          <p:nvPr/>
        </p:nvSpPr>
        <p:spPr>
          <a:xfrm rot="16200000">
            <a:off x="-1125416" y="2600348"/>
            <a:ext cx="2883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Numero de casos</a:t>
            </a:r>
            <a:endParaRPr lang="es-MX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4488006" y="6066089"/>
            <a:ext cx="2883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Grupo de edad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118027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9498" y="6525344"/>
            <a:ext cx="58108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>
                <a:solidFill>
                  <a:srgbClr val="042F41"/>
                </a:solidFill>
                <a:latin typeface="Graphik Medium" pitchFamily="34" charset="0"/>
              </a:rPr>
              <a:t>Fuente: Listado Nominal, Subdirección de Epidemiología, Corte </a:t>
            </a:r>
            <a:r>
              <a:rPr lang="es-MX" sz="900" dirty="0" smtClean="0">
                <a:solidFill>
                  <a:srgbClr val="042F41"/>
                </a:solidFill>
                <a:latin typeface="Graphik Medium" pitchFamily="34" charset="0"/>
              </a:rPr>
              <a:t>29 de </a:t>
            </a:r>
            <a:r>
              <a:rPr lang="es-MX" sz="900" dirty="0">
                <a:solidFill>
                  <a:srgbClr val="042F41"/>
                </a:solidFill>
                <a:latin typeface="Graphik Medium" pitchFamily="34" charset="0"/>
              </a:rPr>
              <a:t>marzo 2020 13:00 hrs.</a:t>
            </a:r>
          </a:p>
        </p:txBody>
      </p:sp>
      <p:sp>
        <p:nvSpPr>
          <p:cNvPr id="8" name="Rectángulo 2">
            <a:extLst>
              <a:ext uri="{FF2B5EF4-FFF2-40B4-BE49-F238E27FC236}">
                <a16:creationId xmlns:a16="http://schemas.microsoft.com/office/drawing/2014/main" xmlns="" id="{1F2FCE0E-651E-48ED-9E3E-90A2583156C8}"/>
              </a:ext>
            </a:extLst>
          </p:cNvPr>
          <p:cNvSpPr/>
          <p:nvPr/>
        </p:nvSpPr>
        <p:spPr>
          <a:xfrm>
            <a:off x="636105" y="236724"/>
            <a:ext cx="79081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pt-BR" sz="2000" dirty="0">
                <a:solidFill>
                  <a:schemeClr val="bg1"/>
                </a:solidFill>
                <a:latin typeface="Graphik Bold" panose="020B0803030202060203" pitchFamily="34" charset="0"/>
              </a:rPr>
              <a:t>Curva epidemiológica</a:t>
            </a:r>
            <a:r>
              <a:rPr lang="pt-BR" sz="2000" dirty="0" smtClean="0">
                <a:solidFill>
                  <a:schemeClr val="bg1"/>
                </a:solidFill>
                <a:latin typeface="Graphik Bold" panose="020B0803030202060203" pitchFamily="34" charset="0"/>
              </a:rPr>
              <a:t>, por fecha de signos y sintomas, </a:t>
            </a:r>
            <a:r>
              <a:rPr lang="pt-BR" sz="2000" dirty="0">
                <a:solidFill>
                  <a:schemeClr val="bg1"/>
                </a:solidFill>
                <a:latin typeface="Graphik Bold" panose="020B0803030202060203" pitchFamily="34" charset="0"/>
              </a:rPr>
              <a:t>casos COVID-19, Hidalgo</a:t>
            </a:r>
          </a:p>
        </p:txBody>
      </p:sp>
      <p:graphicFrame>
        <p:nvGraphicFramePr>
          <p:cNvPr id="4" name="3 Gráfico">
            <a:extLst>
              <a:ext uri="{FF2B5EF4-FFF2-40B4-BE49-F238E27FC236}">
                <a16:creationId xmlns:lc="http://schemas.openxmlformats.org/drawingml/2006/lockedCanvas" xmlns="" xmlns:a16="http://schemas.microsoft.com/office/drawing/2014/main" xmlns:xdr="http://schemas.openxmlformats.org/drawingml/2006/spreadsheetDrawing" id="{B42C945E-1F2D-4B7B-B15C-1EBF94AE71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7668400"/>
              </p:ext>
            </p:extLst>
          </p:nvPr>
        </p:nvGraphicFramePr>
        <p:xfrm>
          <a:off x="95250" y="1473543"/>
          <a:ext cx="12001500" cy="4725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1 Flecha abajo"/>
          <p:cNvSpPr/>
          <p:nvPr/>
        </p:nvSpPr>
        <p:spPr>
          <a:xfrm>
            <a:off x="8544296" y="3146961"/>
            <a:ext cx="391885" cy="1425039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44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3401</TotalTime>
  <Words>155</Words>
  <Application>Microsoft Office PowerPoint</Application>
  <PresentationFormat>Panorámica</PresentationFormat>
  <Paragraphs>267</Paragraphs>
  <Slides>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Graphik Bold</vt:lpstr>
      <vt:lpstr>Graphik Medium</vt:lpstr>
      <vt:lpstr>Office Theme</vt:lpstr>
      <vt:lpstr>Presentación de PowerPoint</vt:lpstr>
      <vt:lpstr>Presentación de PowerPoint</vt:lpstr>
      <vt:lpstr>Presentación de PowerPoint</vt:lpstr>
      <vt:lpstr>Presentación de PowerPoint</vt:lpstr>
    </vt:vector>
  </TitlesOfParts>
  <Company>G.E.H.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ARMINDA</dc:creator>
  <cp:lastModifiedBy>Windows User</cp:lastModifiedBy>
  <cp:revision>143</cp:revision>
  <dcterms:created xsi:type="dcterms:W3CDTF">2020-03-19T07:35:45Z</dcterms:created>
  <dcterms:modified xsi:type="dcterms:W3CDTF">2020-03-30T05:37:26Z</dcterms:modified>
</cp:coreProperties>
</file>