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86" r:id="rId4"/>
    <p:sldId id="288" r:id="rId5"/>
    <p:sldId id="289" r:id="rId6"/>
    <p:sldId id="290" r:id="rId7"/>
    <p:sldId id="292" r:id="rId8"/>
    <p:sldId id="293" r:id="rId9"/>
    <p:sldId id="294" r:id="rId10"/>
    <p:sldId id="295" r:id="rId11"/>
    <p:sldId id="296" r:id="rId12"/>
    <p:sldId id="297" r:id="rId13"/>
    <p:sldId id="298" r:id="rId14"/>
    <p:sldId id="314" r:id="rId15"/>
    <p:sldId id="315" r:id="rId16"/>
    <p:sldId id="299" r:id="rId17"/>
    <p:sldId id="300" r:id="rId18"/>
    <p:sldId id="303" r:id="rId19"/>
    <p:sldId id="304" r:id="rId20"/>
    <p:sldId id="305" r:id="rId21"/>
    <p:sldId id="306" r:id="rId22"/>
    <p:sldId id="307" r:id="rId23"/>
    <p:sldId id="308" r:id="rId24"/>
    <p:sldId id="309" r:id="rId25"/>
    <p:sldId id="310" r:id="rId26"/>
    <p:sldId id="311" r:id="rId27"/>
    <p:sldId id="312" r:id="rId28"/>
    <p:sldId id="313"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100" d="100"/>
          <a:sy n="100" d="100"/>
        </p:scale>
        <p:origin x="-13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9/26/14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9/26/14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9/26/14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9/26/14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9/26/14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9/26/14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9/26/14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9/26/14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0.wmf"/><Relationship Id="rId5" Type="http://schemas.openxmlformats.org/officeDocument/2006/relationships/oleObject" Target="../embeddings/oleObject6.bin"/><Relationship Id="rId6"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 17: GRASP principles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p:txBody>
          <a:bodyPr>
            <a:normAutofit/>
          </a:bodyPr>
          <a:lstStyle/>
          <a:p>
            <a:r>
              <a:rPr lang="en-US" dirty="0" smtClean="0"/>
              <a:t>Problem: </a:t>
            </a:r>
            <a:r>
              <a:rPr lang="en-US" i="1" dirty="0" smtClean="0"/>
              <a:t>Who should be responsible for creating a new instance of some class?</a:t>
            </a:r>
            <a:endParaRPr lang="en-US" dirty="0" smtClean="0"/>
          </a:p>
          <a:p>
            <a:pPr marL="201168" lvl="1" indent="0">
              <a:buNone/>
            </a:pPr>
            <a:r>
              <a:rPr lang="en-US" dirty="0" smtClean="0"/>
              <a:t>Basic problem in design, so it’s a good idea to have a general principle for deciding how to solve this (i.e., how to assign this responsibility)</a:t>
            </a:r>
          </a:p>
          <a:p>
            <a:r>
              <a:rPr lang="en-US" dirty="0" smtClean="0"/>
              <a:t>Solution: Assign class B the responsibility to create class A if one or more of the following is true:</a:t>
            </a:r>
          </a:p>
          <a:p>
            <a:pPr marL="201168" lvl="1" indent="0">
              <a:buNone/>
            </a:pPr>
            <a:r>
              <a:rPr lang="en-US" dirty="0" smtClean="0"/>
              <a:t>B “contains” or completely aggregates A</a:t>
            </a:r>
          </a:p>
          <a:p>
            <a:pPr marL="201168" lvl="1" indent="0">
              <a:buNone/>
            </a:pPr>
            <a:r>
              <a:rPr lang="en-US" dirty="0" smtClean="0"/>
              <a:t>B records A</a:t>
            </a:r>
          </a:p>
          <a:p>
            <a:pPr marL="201168" lvl="1" indent="0">
              <a:buNone/>
            </a:pPr>
            <a:r>
              <a:rPr lang="en-US" dirty="0" smtClean="0"/>
              <a:t>B closely uses A</a:t>
            </a:r>
          </a:p>
          <a:p>
            <a:pPr marL="201168" lvl="1" indent="0">
              <a:buNone/>
            </a:pPr>
            <a:r>
              <a:rPr lang="en-US" dirty="0" smtClean="0"/>
              <a:t>B has the initializing data for A that will be passed to A when it is created (B is an Expert with respect to creating A)</a:t>
            </a:r>
          </a:p>
          <a:p>
            <a:r>
              <a:rPr lang="en-US" dirty="0" smtClean="0"/>
              <a:t>Example: Consider the Monopoly Game  example. Who creates the Square object?</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3627812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3" name="Picture 4" descr="DM-m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258" y="647700"/>
            <a:ext cx="76962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34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p:txBody>
          <a:bodyPr>
            <a:normAutofit/>
          </a:bodyPr>
          <a:lstStyle/>
          <a:p>
            <a:r>
              <a:rPr lang="en-US" dirty="0" smtClean="0"/>
              <a:t>First, note that this is a Domain Model, not a class diagram – how do we get to the software classes?</a:t>
            </a:r>
          </a:p>
          <a:p>
            <a:r>
              <a:rPr lang="en-US" dirty="0" smtClean="0"/>
              <a:t>Look to the Domain Model for inspiration on what the software objects should be</a:t>
            </a:r>
          </a:p>
          <a:p>
            <a:r>
              <a:rPr lang="en-US" dirty="0" smtClean="0"/>
              <a:t>Notice that the </a:t>
            </a:r>
            <a:r>
              <a:rPr lang="en-US" i="1" dirty="0" smtClean="0"/>
              <a:t>Board</a:t>
            </a:r>
            <a:r>
              <a:rPr lang="en-US" dirty="0" smtClean="0"/>
              <a:t> conceptual class contains </a:t>
            </a:r>
            <a:r>
              <a:rPr lang="en-US" i="1" dirty="0" smtClean="0"/>
              <a:t>Squares</a:t>
            </a:r>
            <a:r>
              <a:rPr lang="en-US" dirty="0" smtClean="0"/>
              <a:t> – this suggests a software class composition</a:t>
            </a:r>
          </a:p>
          <a:p>
            <a:pPr marL="201168" lvl="1" indent="0">
              <a:buNone/>
            </a:pPr>
            <a:r>
              <a:rPr lang="en-US" dirty="0" smtClean="0"/>
              <a:t>Board should create Squares, Squares are part of the Board, Board manages their creation and destruction (composition)</a:t>
            </a:r>
          </a:p>
          <a:p>
            <a:r>
              <a:rPr lang="en-US" dirty="0" smtClean="0"/>
              <a:t>After reviewing the Domain Model diagram, we can conclude that a Board object would be a good creator for the Square object in our Design Model</a:t>
            </a:r>
          </a:p>
          <a:p>
            <a:pPr marL="201168" lvl="1" indent="0">
              <a:buNone/>
            </a:pPr>
            <a:r>
              <a:rPr lang="en-US" dirty="0" smtClean="0"/>
              <a:t>Note we also include an interaction diagram, so we can create the dynamic object model along with the static object model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3814021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3" name="Picture 4" descr="dcd-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977900"/>
            <a:ext cx="5308600" cy="1823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board-cre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83" y="2801708"/>
            <a:ext cx="5067300" cy="264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803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 Grooming Parlor</a:t>
            </a:r>
            <a:endParaRPr lang="en-US" dirty="0"/>
          </a:p>
        </p:txBody>
      </p:sp>
      <p:sp>
        <p:nvSpPr>
          <p:cNvPr id="3" name="Content Placeholder 2"/>
          <p:cNvSpPr>
            <a:spLocks noGrp="1"/>
          </p:cNvSpPr>
          <p:nvPr>
            <p:ph idx="1"/>
          </p:nvPr>
        </p:nvSpPr>
        <p:spPr>
          <a:xfrm>
            <a:off x="1097280" y="1845734"/>
            <a:ext cx="10058400" cy="554566"/>
          </a:xfrm>
        </p:spPr>
        <p:txBody>
          <a:bodyPr/>
          <a:lstStyle/>
          <a:p>
            <a:r>
              <a:rPr lang="en-US" dirty="0" smtClean="0"/>
              <a:t>Recall that in our Dog Grooming example, we originally had the following in our domain model: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grpSp>
        <p:nvGrpSpPr>
          <p:cNvPr id="15" name="Group 14"/>
          <p:cNvGrpSpPr/>
          <p:nvPr/>
        </p:nvGrpSpPr>
        <p:grpSpPr>
          <a:xfrm>
            <a:off x="1537393" y="2844024"/>
            <a:ext cx="8806608" cy="1846157"/>
            <a:chOff x="1537393" y="2844024"/>
            <a:chExt cx="8806608" cy="1846157"/>
          </a:xfrm>
        </p:grpSpPr>
        <p:grpSp>
          <p:nvGrpSpPr>
            <p:cNvPr id="13" name="Group 12"/>
            <p:cNvGrpSpPr/>
            <p:nvPr/>
          </p:nvGrpSpPr>
          <p:grpSpPr>
            <a:xfrm>
              <a:off x="1537393" y="2844024"/>
              <a:ext cx="8806608" cy="1846157"/>
              <a:chOff x="1613593" y="2400300"/>
              <a:chExt cx="8806608" cy="1846157"/>
            </a:xfrm>
          </p:grpSpPr>
          <p:sp>
            <p:nvSpPr>
              <p:cNvPr id="5" name="Rectangle 4"/>
              <p:cNvSpPr/>
              <p:nvPr/>
            </p:nvSpPr>
            <p:spPr>
              <a:xfrm>
                <a:off x="1648342" y="3441924"/>
                <a:ext cx="1339702" cy="7655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Dog</a:t>
                </a:r>
                <a:endParaRPr lang="en-US" dirty="0">
                  <a:solidFill>
                    <a:schemeClr val="tx1"/>
                  </a:solidFill>
                </a:endParaRPr>
              </a:p>
            </p:txBody>
          </p:sp>
          <p:sp>
            <p:nvSpPr>
              <p:cNvPr id="6" name="Rectangle 5"/>
              <p:cNvSpPr/>
              <p:nvPr/>
            </p:nvSpPr>
            <p:spPr>
              <a:xfrm>
                <a:off x="9080499" y="3480912"/>
                <a:ext cx="1339702" cy="7655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cxnSp>
            <p:nvCxnSpPr>
              <p:cNvPr id="7" name="Elbow Connector 6"/>
              <p:cNvCxnSpPr>
                <a:stCxn id="6" idx="0"/>
              </p:cNvCxnSpPr>
              <p:nvPr/>
            </p:nvCxnSpPr>
            <p:spPr>
              <a:xfrm rot="16200000" flipV="1">
                <a:off x="5747193" y="-522246"/>
                <a:ext cx="574159" cy="743215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33095" y="2400300"/>
                <a:ext cx="1039544" cy="369332"/>
                <a:chOff x="5296595" y="152766"/>
                <a:chExt cx="1039544" cy="369332"/>
              </a:xfrm>
            </p:grpSpPr>
            <p:sp>
              <p:nvSpPr>
                <p:cNvPr id="9" name="TextBox 8"/>
                <p:cNvSpPr txBox="1"/>
                <p:nvPr/>
              </p:nvSpPr>
              <p:spPr>
                <a:xfrm>
                  <a:off x="5653836" y="152766"/>
                  <a:ext cx="682303" cy="369332"/>
                </a:xfrm>
                <a:prstGeom prst="rect">
                  <a:avLst/>
                </a:prstGeom>
                <a:noFill/>
              </p:spPr>
              <p:txBody>
                <a:bodyPr wrap="none" rtlCol="0">
                  <a:spAutoFit/>
                </a:bodyPr>
                <a:lstStyle/>
                <a:p>
                  <a:r>
                    <a:rPr lang="en-US" dirty="0" smtClean="0"/>
                    <a:t>owns</a:t>
                  </a:r>
                  <a:endParaRPr lang="en-US" dirty="0"/>
                </a:p>
              </p:txBody>
            </p:sp>
            <p:sp>
              <p:nvSpPr>
                <p:cNvPr id="10" name="Isosceles Triangle 9"/>
                <p:cNvSpPr/>
                <p:nvPr/>
              </p:nvSpPr>
              <p:spPr>
                <a:xfrm rot="16200000">
                  <a:off x="5404821" y="205931"/>
                  <a:ext cx="74539" cy="29099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835630" y="3057816"/>
                <a:ext cx="301686" cy="369332"/>
              </a:xfrm>
              <a:prstGeom prst="rect">
                <a:avLst/>
              </a:prstGeom>
              <a:noFill/>
            </p:spPr>
            <p:txBody>
              <a:bodyPr wrap="none" rtlCol="0">
                <a:spAutoFit/>
              </a:bodyPr>
              <a:lstStyle/>
              <a:p>
                <a:r>
                  <a:rPr lang="en-US" dirty="0" smtClean="0"/>
                  <a:t>1</a:t>
                </a:r>
                <a:endParaRPr lang="en-US" dirty="0"/>
              </a:p>
            </p:txBody>
          </p:sp>
          <p:sp>
            <p:nvSpPr>
              <p:cNvPr id="12" name="TextBox 11"/>
              <p:cNvSpPr txBox="1"/>
              <p:nvPr/>
            </p:nvSpPr>
            <p:spPr>
              <a:xfrm>
                <a:off x="1613593" y="2971935"/>
                <a:ext cx="688009" cy="369332"/>
              </a:xfrm>
              <a:prstGeom prst="rect">
                <a:avLst/>
              </a:prstGeom>
              <a:noFill/>
            </p:spPr>
            <p:txBody>
              <a:bodyPr wrap="none" rtlCol="0">
                <a:spAutoFit/>
              </a:bodyPr>
              <a:lstStyle/>
              <a:p>
                <a:r>
                  <a:rPr lang="en-US" dirty="0" smtClean="0"/>
                  <a:t>1 … n</a:t>
                </a:r>
                <a:endParaRPr lang="en-US" dirty="0"/>
              </a:p>
            </p:txBody>
          </p:sp>
        </p:grpSp>
        <p:cxnSp>
          <p:nvCxnSpPr>
            <p:cNvPr id="14" name="Straight Connector 13"/>
            <p:cNvCxnSpPr/>
            <p:nvPr/>
          </p:nvCxnSpPr>
          <p:spPr>
            <a:xfrm>
              <a:off x="2238102" y="3335700"/>
              <a:ext cx="0" cy="53517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5605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 Grooming Parlor</a:t>
            </a:r>
            <a:endParaRPr lang="en-US" dirty="0"/>
          </a:p>
        </p:txBody>
      </p:sp>
      <p:sp>
        <p:nvSpPr>
          <p:cNvPr id="3" name="Content Placeholder 2"/>
          <p:cNvSpPr>
            <a:spLocks noGrp="1"/>
          </p:cNvSpPr>
          <p:nvPr>
            <p:ph idx="1"/>
          </p:nvPr>
        </p:nvSpPr>
        <p:spPr>
          <a:xfrm>
            <a:off x="1097280" y="1845734"/>
            <a:ext cx="10058400" cy="554566"/>
          </a:xfrm>
        </p:spPr>
        <p:txBody>
          <a:bodyPr/>
          <a:lstStyle/>
          <a:p>
            <a:r>
              <a:rPr lang="en-US" dirty="0" smtClean="0"/>
              <a:t>Since the dog is really the important element here, we could redesign this as follows: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grpSp>
        <p:nvGrpSpPr>
          <p:cNvPr id="18" name="Group 17"/>
          <p:cNvGrpSpPr/>
          <p:nvPr/>
        </p:nvGrpSpPr>
        <p:grpSpPr>
          <a:xfrm>
            <a:off x="1524693" y="2622730"/>
            <a:ext cx="8806608" cy="1846157"/>
            <a:chOff x="1524693" y="2622730"/>
            <a:chExt cx="8806608" cy="1846157"/>
          </a:xfrm>
        </p:grpSpPr>
        <p:grpSp>
          <p:nvGrpSpPr>
            <p:cNvPr id="17" name="Group 16"/>
            <p:cNvGrpSpPr/>
            <p:nvPr/>
          </p:nvGrpSpPr>
          <p:grpSpPr>
            <a:xfrm>
              <a:off x="1524693" y="2622730"/>
              <a:ext cx="8806608" cy="1846157"/>
              <a:chOff x="1537393" y="2844024"/>
              <a:chExt cx="8806608" cy="1846157"/>
            </a:xfrm>
          </p:grpSpPr>
          <p:sp>
            <p:nvSpPr>
              <p:cNvPr id="5" name="Rectangle 4"/>
              <p:cNvSpPr/>
              <p:nvPr/>
            </p:nvSpPr>
            <p:spPr>
              <a:xfrm>
                <a:off x="1572142" y="3885648"/>
                <a:ext cx="1339702" cy="7655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Dog</a:t>
                </a:r>
                <a:endParaRPr lang="en-US" dirty="0">
                  <a:solidFill>
                    <a:schemeClr val="tx1"/>
                  </a:solidFill>
                </a:endParaRPr>
              </a:p>
            </p:txBody>
          </p:sp>
          <p:sp>
            <p:nvSpPr>
              <p:cNvPr id="6" name="Rectangle 5"/>
              <p:cNvSpPr/>
              <p:nvPr/>
            </p:nvSpPr>
            <p:spPr>
              <a:xfrm>
                <a:off x="9004299" y="3924636"/>
                <a:ext cx="1339702" cy="7655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Owner</a:t>
                </a:r>
                <a:endParaRPr lang="en-US" dirty="0">
                  <a:solidFill>
                    <a:schemeClr val="tx1"/>
                  </a:solidFill>
                </a:endParaRPr>
              </a:p>
            </p:txBody>
          </p:sp>
          <p:cxnSp>
            <p:nvCxnSpPr>
              <p:cNvPr id="7" name="Elbow Connector 6"/>
              <p:cNvCxnSpPr>
                <a:stCxn id="6" idx="0"/>
              </p:cNvCxnSpPr>
              <p:nvPr/>
            </p:nvCxnSpPr>
            <p:spPr>
              <a:xfrm rot="16200000" flipV="1">
                <a:off x="5670993" y="-78522"/>
                <a:ext cx="574159" cy="743215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514136" y="2844024"/>
                <a:ext cx="1432352" cy="369332"/>
                <a:chOff x="5653836" y="152766"/>
                <a:chExt cx="1432352" cy="369332"/>
              </a:xfrm>
            </p:grpSpPr>
            <p:sp>
              <p:nvSpPr>
                <p:cNvPr id="9" name="TextBox 8"/>
                <p:cNvSpPr txBox="1"/>
                <p:nvPr/>
              </p:nvSpPr>
              <p:spPr>
                <a:xfrm>
                  <a:off x="5653836" y="152766"/>
                  <a:ext cx="1138902" cy="369332"/>
                </a:xfrm>
                <a:prstGeom prst="rect">
                  <a:avLst/>
                </a:prstGeom>
                <a:noFill/>
              </p:spPr>
              <p:txBody>
                <a:bodyPr wrap="none" rtlCol="0">
                  <a:spAutoFit/>
                </a:bodyPr>
                <a:lstStyle/>
                <a:p>
                  <a:r>
                    <a:rPr lang="en-US" dirty="0" smtClean="0"/>
                    <a:t>Owned by</a:t>
                  </a:r>
                  <a:endParaRPr lang="en-US" dirty="0"/>
                </a:p>
              </p:txBody>
            </p:sp>
            <p:sp>
              <p:nvSpPr>
                <p:cNvPr id="10" name="Isosceles Triangle 9"/>
                <p:cNvSpPr/>
                <p:nvPr/>
              </p:nvSpPr>
              <p:spPr>
                <a:xfrm rot="5400000" flipH="1">
                  <a:off x="6903422" y="230035"/>
                  <a:ext cx="74539" cy="29099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759430" y="3501540"/>
                <a:ext cx="301686" cy="369332"/>
              </a:xfrm>
              <a:prstGeom prst="rect">
                <a:avLst/>
              </a:prstGeom>
              <a:noFill/>
            </p:spPr>
            <p:txBody>
              <a:bodyPr wrap="none" rtlCol="0">
                <a:spAutoFit/>
              </a:bodyPr>
              <a:lstStyle/>
              <a:p>
                <a:r>
                  <a:rPr lang="en-US" dirty="0" smtClean="0"/>
                  <a:t>1</a:t>
                </a:r>
                <a:endParaRPr lang="en-US" dirty="0"/>
              </a:p>
            </p:txBody>
          </p:sp>
          <p:sp>
            <p:nvSpPr>
              <p:cNvPr id="12" name="TextBox 11"/>
              <p:cNvSpPr txBox="1"/>
              <p:nvPr/>
            </p:nvSpPr>
            <p:spPr>
              <a:xfrm>
                <a:off x="1537393" y="3415659"/>
                <a:ext cx="688009" cy="369332"/>
              </a:xfrm>
              <a:prstGeom prst="rect">
                <a:avLst/>
              </a:prstGeom>
              <a:noFill/>
            </p:spPr>
            <p:txBody>
              <a:bodyPr wrap="none" rtlCol="0">
                <a:spAutoFit/>
              </a:bodyPr>
              <a:lstStyle/>
              <a:p>
                <a:r>
                  <a:rPr lang="en-US" dirty="0" smtClean="0"/>
                  <a:t>1 … n</a:t>
                </a:r>
                <a:endParaRPr lang="en-US" dirty="0"/>
              </a:p>
            </p:txBody>
          </p:sp>
        </p:grpSp>
        <p:cxnSp>
          <p:nvCxnSpPr>
            <p:cNvPr id="14" name="Straight Connector 13"/>
            <p:cNvCxnSpPr/>
            <p:nvPr/>
          </p:nvCxnSpPr>
          <p:spPr>
            <a:xfrm>
              <a:off x="2238102" y="3132500"/>
              <a:ext cx="0" cy="5351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1154083" y="4583289"/>
            <a:ext cx="10058400" cy="15000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In this sense, the Owner information is actually an attribute of the Dog Class</a:t>
            </a:r>
          </a:p>
          <a:p>
            <a:r>
              <a:rPr lang="en-US" dirty="0" smtClean="0"/>
              <a:t>This is a decision that will affect how the record is stored, but also creation.</a:t>
            </a:r>
          </a:p>
          <a:p>
            <a:r>
              <a:rPr lang="en-US" dirty="0" smtClean="0"/>
              <a:t>If we think of these classes as data classes, the Dog class will create the Owner instance and contain it by Creator</a:t>
            </a:r>
          </a:p>
          <a:p>
            <a:r>
              <a:rPr lang="en-US" dirty="0" smtClean="0"/>
              <a:t>Probably better to do the other way around – dogs have many similar names, hard to uniquely identify!</a:t>
            </a:r>
            <a:endParaRPr lang="en-US" dirty="0"/>
          </a:p>
        </p:txBody>
      </p:sp>
    </p:spTree>
    <p:extLst>
      <p:ext uri="{BB962C8B-B14F-4D97-AF65-F5344CB8AC3E}">
        <p14:creationId xmlns:p14="http://schemas.microsoft.com/office/powerpoint/2010/main" val="528784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Expert</a:t>
            </a:r>
            <a:endParaRPr lang="en-US" dirty="0"/>
          </a:p>
        </p:txBody>
      </p:sp>
      <p:sp>
        <p:nvSpPr>
          <p:cNvPr id="3" name="Content Placeholder 2"/>
          <p:cNvSpPr>
            <a:spLocks noGrp="1"/>
          </p:cNvSpPr>
          <p:nvPr>
            <p:ph idx="1"/>
          </p:nvPr>
        </p:nvSpPr>
        <p:spPr/>
        <p:txBody>
          <a:bodyPr>
            <a:noAutofit/>
          </a:bodyPr>
          <a:lstStyle/>
          <a:p>
            <a:r>
              <a:rPr lang="en-US" sz="2400" dirty="0" smtClean="0"/>
              <a:t>Problem: What is a basic principle for assigning responsibilities to objects?</a:t>
            </a:r>
          </a:p>
          <a:p>
            <a:r>
              <a:rPr lang="en-US" sz="2400" dirty="0" smtClean="0"/>
              <a:t>Solution: Assign a responsibility to the class that has the information needed to fulfill it.</a:t>
            </a:r>
          </a:p>
          <a:p>
            <a:r>
              <a:rPr lang="en-US" sz="2400" dirty="0" smtClean="0"/>
              <a:t>Example: Consider the Monopoly game. Suppose an object wants to reference an Square, given its name. Who is responsible for knowing the Square, given its name?</a:t>
            </a:r>
          </a:p>
          <a:p>
            <a:pPr marL="201168" lvl="1" indent="0">
              <a:buNone/>
            </a:pPr>
            <a:r>
              <a:rPr lang="en-US" sz="2000" dirty="0" smtClean="0"/>
              <a:t>Most likely candidate is the Board, because it is composed of Squares</a:t>
            </a:r>
          </a:p>
          <a:p>
            <a:pPr marL="201168" lvl="1" indent="0">
              <a:buNone/>
            </a:pPr>
            <a:r>
              <a:rPr lang="en-US" sz="2000" dirty="0" smtClean="0"/>
              <a:t>Since the Board is composed of Squares, it is the object that is best suited to produce a particular square given the square’s name – the Board is the Information Expert, it has all of the information needed to fulfill this responsibility</a:t>
            </a:r>
          </a:p>
          <a:p>
            <a:r>
              <a:rPr lang="en-US" sz="2400" dirty="0" smtClean="0"/>
              <a:t>See the next slide for how this translates into object design …</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1875841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3" name="Picture 4" descr="sqd-getsquare-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1282700"/>
            <a:ext cx="817245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727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Expert: Example POS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a:t>
            </a:r>
            <a:r>
              <a:rPr lang="en-US" dirty="0" err="1" smtClean="0"/>
              <a:t>Nextgen</a:t>
            </a:r>
            <a:r>
              <a:rPr lang="en-US" dirty="0" smtClean="0"/>
              <a:t> POS, some class needs to know the grand total of a sale</a:t>
            </a:r>
          </a:p>
          <a:p>
            <a:pPr marL="201168" lvl="1" indent="0">
              <a:buNone/>
            </a:pPr>
            <a:r>
              <a:rPr lang="en-US" dirty="0" smtClean="0"/>
              <a:t>Who is responsible for the total amount of the sale?</a:t>
            </a:r>
          </a:p>
          <a:p>
            <a:pPr marL="201168" lvl="1" indent="0">
              <a:buNone/>
            </a:pPr>
            <a:r>
              <a:rPr lang="en-US" dirty="0" smtClean="0"/>
              <a:t>Using the Expert pattern, the question is: Which object has the information needed to determine the total?</a:t>
            </a:r>
          </a:p>
          <a:p>
            <a:r>
              <a:rPr lang="en-US" dirty="0" smtClean="0"/>
              <a:t>Do we look in the Design Model or the Domain Model?</a:t>
            </a:r>
          </a:p>
          <a:p>
            <a:pPr marL="201168" lvl="1" indent="0">
              <a:buNone/>
            </a:pPr>
            <a:r>
              <a:rPr lang="en-US" dirty="0" smtClean="0"/>
              <a:t>Depends – check Design Model if there is enough work done and relevant classes exist, otherwise go to Domain Model</a:t>
            </a:r>
          </a:p>
          <a:p>
            <a:r>
              <a:rPr lang="en-US" dirty="0" smtClean="0"/>
              <a:t>For POS, we only have Domain Model (just starting Design)</a:t>
            </a:r>
          </a:p>
          <a:p>
            <a:r>
              <a:rPr lang="en-US" dirty="0" smtClean="0"/>
              <a:t>What information do we need to compute the grand total?</a:t>
            </a:r>
          </a:p>
          <a:p>
            <a:pPr marL="201168" lvl="1" indent="0">
              <a:buNone/>
            </a:pPr>
            <a:r>
              <a:rPr lang="en-US" dirty="0" err="1" smtClean="0"/>
              <a:t>SalesLineItems</a:t>
            </a:r>
            <a:r>
              <a:rPr lang="en-US" dirty="0" smtClean="0"/>
              <a:t> instances and their subtotals. Sale object contains these, so it is a good candidate</a:t>
            </a:r>
          </a:p>
          <a:p>
            <a:r>
              <a:rPr lang="en-US" dirty="0" smtClean="0"/>
              <a:t>We then create a new object in the Design Model called Sale, add a method to handle this responsibility</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178203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68481499"/>
              </p:ext>
            </p:extLst>
          </p:nvPr>
        </p:nvGraphicFramePr>
        <p:xfrm>
          <a:off x="558800" y="468166"/>
          <a:ext cx="4699000" cy="3451372"/>
        </p:xfrm>
        <a:graphic>
          <a:graphicData uri="http://schemas.openxmlformats.org/presentationml/2006/ole">
            <mc:AlternateContent xmlns:mc="http://schemas.openxmlformats.org/markup-compatibility/2006">
              <mc:Choice xmlns:v="urn:schemas-microsoft-com:vml" Requires="v">
                <p:oleObj spid="_x0000_s81959" name="Visio" r:id="rId3" imgW="3048840" imgH="2239200" progId="Visio.Drawing.11">
                  <p:embed/>
                </p:oleObj>
              </mc:Choice>
              <mc:Fallback>
                <p:oleObj name="Visio" r:id="rId3" imgW="3048840" imgH="22392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68166"/>
                        <a:ext cx="4699000" cy="3451372"/>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3111469"/>
              </p:ext>
            </p:extLst>
          </p:nvPr>
        </p:nvGraphicFramePr>
        <p:xfrm>
          <a:off x="4368800" y="4394688"/>
          <a:ext cx="7335058" cy="1448900"/>
        </p:xfrm>
        <a:graphic>
          <a:graphicData uri="http://schemas.openxmlformats.org/presentationml/2006/ole">
            <mc:AlternateContent xmlns:mc="http://schemas.openxmlformats.org/markup-compatibility/2006">
              <mc:Choice xmlns:v="urn:schemas-microsoft-com:vml" Requires="v">
                <p:oleObj spid="_x0000_s81960" name="Visio" r:id="rId5" imgW="5083200" imgH="1002600" progId="Visio.Drawing.11">
                  <p:embed/>
                </p:oleObj>
              </mc:Choice>
              <mc:Fallback>
                <p:oleObj name="Visio" r:id="rId5" imgW="5083200" imgH="1002600" progId="Visio.Drawing.11">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800" y="4394688"/>
                        <a:ext cx="7335058" cy="1448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33365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GRASP – Designing objects with responsibilities</a:t>
            </a:r>
          </a:p>
          <a:p>
            <a:pPr marL="201168" lvl="1" indent="0">
              <a:buNone/>
            </a:pPr>
            <a:r>
              <a:rPr lang="en-US" sz="2800" dirty="0" smtClean="0"/>
              <a:t>We will enter the design phase: We’ll learn how to take the analysis we’ve done and convert it to an object-oriented design</a:t>
            </a:r>
          </a:p>
          <a:p>
            <a:pPr marL="201168" lvl="1" indent="0">
              <a:buNone/>
            </a:pPr>
            <a:r>
              <a:rPr lang="en-US" sz="2800" dirty="0" smtClean="0"/>
              <a:t>Recall what we’ve done so far:</a:t>
            </a:r>
          </a:p>
          <a:p>
            <a:pPr marL="384048" lvl="2" indent="0">
              <a:buNone/>
            </a:pPr>
            <a:r>
              <a:rPr lang="en-US" sz="2400" dirty="0" smtClean="0"/>
              <a:t>Explored Use Cases, and how to create</a:t>
            </a:r>
          </a:p>
          <a:p>
            <a:pPr marL="384048" lvl="2" indent="0">
              <a:buNone/>
            </a:pPr>
            <a:r>
              <a:rPr lang="en-US" sz="2400" dirty="0" smtClean="0"/>
              <a:t>Explored how to create a Domain Model after the use cases were created</a:t>
            </a:r>
          </a:p>
          <a:p>
            <a:pPr marL="384048" lvl="2" indent="0">
              <a:buNone/>
            </a:pPr>
            <a:r>
              <a:rPr lang="en-US" sz="2400" dirty="0" smtClean="0"/>
              <a:t>Explored how to create System Sequence Diagrams if necessary, and create Operations Contracts</a:t>
            </a:r>
          </a:p>
          <a:p>
            <a:pPr marL="384048" lvl="2" indent="0">
              <a:buNone/>
            </a:pPr>
            <a:r>
              <a:rPr lang="en-US" sz="2400" dirty="0" smtClean="0"/>
              <a:t>On to the design …</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Expert: Example POS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This is fine, but the total amount is composed of the sum of the line item amounts. Who determines these?</a:t>
            </a:r>
          </a:p>
          <a:p>
            <a:pPr marL="201168" lvl="1" indent="0">
              <a:buNone/>
            </a:pPr>
            <a:r>
              <a:rPr lang="en-US" dirty="0"/>
              <a:t>How do we determine the line item total?</a:t>
            </a:r>
          </a:p>
          <a:p>
            <a:pPr marL="201168" lvl="1" indent="0">
              <a:buNone/>
            </a:pPr>
            <a:r>
              <a:rPr lang="en-US" dirty="0"/>
              <a:t>We need to know the quantity being purchased, and the price of the </a:t>
            </a:r>
            <a:r>
              <a:rPr lang="en-US" dirty="0" smtClean="0"/>
              <a:t>item</a:t>
            </a:r>
          </a:p>
          <a:p>
            <a:pPr marL="201168" lvl="1" indent="0">
              <a:buNone/>
            </a:pPr>
            <a:r>
              <a:rPr lang="en-US" dirty="0" smtClean="0"/>
              <a:t>The </a:t>
            </a:r>
            <a:r>
              <a:rPr lang="en-US" dirty="0" err="1" smtClean="0"/>
              <a:t>SalesLineItem</a:t>
            </a:r>
            <a:r>
              <a:rPr lang="en-US" dirty="0" smtClean="0"/>
              <a:t> is the best candidate – it would have the quantity and is associated with the Product Description in the Domain Model, so it can find the price</a:t>
            </a:r>
          </a:p>
          <a:p>
            <a:r>
              <a:rPr lang="en-US" dirty="0" smtClean="0"/>
              <a:t>We can now use this analysis to build interactions and new classes in the Design Model:</a:t>
            </a:r>
          </a:p>
          <a:p>
            <a:pPr marL="201168" lvl="1" indent="0">
              <a:buNone/>
            </a:pPr>
            <a:r>
              <a:rPr lang="en-US" dirty="0" smtClean="0"/>
              <a:t>We have determined that we need  Sale, </a:t>
            </a:r>
            <a:r>
              <a:rPr lang="en-US" dirty="0" err="1" smtClean="0"/>
              <a:t>SalesLineItem</a:t>
            </a:r>
            <a:r>
              <a:rPr lang="en-US" dirty="0" smtClean="0"/>
              <a:t>, and </a:t>
            </a:r>
            <a:r>
              <a:rPr lang="en-US" dirty="0" err="1" smtClean="0"/>
              <a:t>ProductDescription</a:t>
            </a:r>
            <a:r>
              <a:rPr lang="en-US" dirty="0" smtClean="0"/>
              <a:t> classes in the Design Model</a:t>
            </a:r>
          </a:p>
          <a:p>
            <a:pPr marL="201168" lvl="1" indent="0">
              <a:buNone/>
            </a:pPr>
            <a:r>
              <a:rPr lang="en-US" dirty="0" smtClean="0"/>
              <a:t>We have also concluded that the Sale object is responsible for computing the total sale amount, the </a:t>
            </a:r>
            <a:r>
              <a:rPr lang="en-US" dirty="0" err="1" smtClean="0"/>
              <a:t>SalesLineItem</a:t>
            </a:r>
            <a:r>
              <a:rPr lang="en-US" dirty="0" smtClean="0"/>
              <a:t> object is responsible for computing the line item sub-total amount, and the </a:t>
            </a:r>
            <a:r>
              <a:rPr lang="en-US" dirty="0" err="1" smtClean="0"/>
              <a:t>ProductDescription</a:t>
            </a:r>
            <a:r>
              <a:rPr lang="en-US" dirty="0" smtClean="0"/>
              <a:t> object must make the price of the product visible</a:t>
            </a:r>
          </a:p>
          <a:p>
            <a:pPr marL="201168" lvl="1" indent="0">
              <a:buNone/>
            </a:pPr>
            <a:r>
              <a:rPr lang="en-US" dirty="0" smtClean="0"/>
              <a:t>From here, we add the following to the Design Model: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495340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863872668"/>
              </p:ext>
            </p:extLst>
          </p:nvPr>
        </p:nvGraphicFramePr>
        <p:xfrm>
          <a:off x="914400" y="480837"/>
          <a:ext cx="9855200" cy="5304014"/>
        </p:xfrm>
        <a:graphic>
          <a:graphicData uri="http://schemas.openxmlformats.org/presentationml/2006/ole">
            <mc:AlternateContent xmlns:mc="http://schemas.openxmlformats.org/markup-compatibility/2006">
              <mc:Choice xmlns:v="urn:schemas-microsoft-com:vml" Requires="v">
                <p:oleObj spid="_x0000_s82965" name="Visio" r:id="rId3" imgW="6378480" imgH="3432600" progId="Visio.Drawing.11">
                  <p:embed/>
                </p:oleObj>
              </mc:Choice>
              <mc:Fallback>
                <p:oleObj name="Visio" r:id="rId3" imgW="6378480" imgH="34326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837"/>
                        <a:ext cx="9855200" cy="53040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83513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Expert: How to Use</a:t>
            </a:r>
            <a:endParaRPr lang="en-US" dirty="0"/>
          </a:p>
        </p:txBody>
      </p:sp>
      <p:sp>
        <p:nvSpPr>
          <p:cNvPr id="3" name="Content Placeholder 2"/>
          <p:cNvSpPr>
            <a:spLocks noGrp="1"/>
          </p:cNvSpPr>
          <p:nvPr>
            <p:ph idx="1"/>
          </p:nvPr>
        </p:nvSpPr>
        <p:spPr/>
        <p:txBody>
          <a:bodyPr>
            <a:normAutofit/>
          </a:bodyPr>
          <a:lstStyle/>
          <a:p>
            <a:r>
              <a:rPr lang="en-US" sz="2400" dirty="0" smtClean="0"/>
              <a:t>Think of the objects in your design model as workers that you manage</a:t>
            </a:r>
          </a:p>
          <a:p>
            <a:r>
              <a:rPr lang="en-US" sz="2400" dirty="0" smtClean="0"/>
              <a:t>If you have a task to assign (a responsibility), who do you give it to?</a:t>
            </a:r>
          </a:p>
          <a:p>
            <a:r>
              <a:rPr lang="en-US" sz="2400" dirty="0" smtClean="0"/>
              <a:t>You give it to the person that has the best knowledge to do the task</a:t>
            </a:r>
          </a:p>
          <a:p>
            <a:r>
              <a:rPr lang="en-US" sz="2400" dirty="0" smtClean="0"/>
              <a:t>Occasionally the knowledge to do the task is spread over several objects</a:t>
            </a:r>
          </a:p>
          <a:p>
            <a:pPr marL="201168" lvl="1" indent="0">
              <a:buNone/>
            </a:pPr>
            <a:r>
              <a:rPr lang="en-US" sz="2000" dirty="0" smtClean="0"/>
              <a:t>Interact via several messages to do the work, but there is usually one object responsible for the completion of the task</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796976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a:t>
            </a:r>
            <a:endParaRPr lang="en-US" dirty="0"/>
          </a:p>
        </p:txBody>
      </p:sp>
      <p:sp>
        <p:nvSpPr>
          <p:cNvPr id="3" name="Content Placeholder 2"/>
          <p:cNvSpPr>
            <a:spLocks noGrp="1"/>
          </p:cNvSpPr>
          <p:nvPr>
            <p:ph idx="1"/>
          </p:nvPr>
        </p:nvSpPr>
        <p:spPr/>
        <p:txBody>
          <a:bodyPr>
            <a:normAutofit/>
          </a:bodyPr>
          <a:lstStyle/>
          <a:p>
            <a:r>
              <a:rPr lang="en-US" dirty="0" smtClean="0"/>
              <a:t>Problem: How to support low dependency, low change impact, and increased reuse in your design?</a:t>
            </a:r>
          </a:p>
          <a:p>
            <a:r>
              <a:rPr lang="en-US" dirty="0" smtClean="0"/>
              <a:t>Solution: Assign responsibilities so that coupling remains low</a:t>
            </a:r>
          </a:p>
          <a:p>
            <a:r>
              <a:rPr lang="en-US" i="1" dirty="0" smtClean="0"/>
              <a:t>Coupling</a:t>
            </a:r>
            <a:r>
              <a:rPr lang="en-US" dirty="0" smtClean="0"/>
              <a:t> is a measure of how strongly one element is connected to, has knowledge of, or relies on other elements. </a:t>
            </a:r>
            <a:r>
              <a:rPr lang="en-US" i="1" dirty="0" smtClean="0"/>
              <a:t>Low coupling</a:t>
            </a:r>
            <a:r>
              <a:rPr lang="en-US" dirty="0" smtClean="0"/>
              <a:t> means less dependence on other objects</a:t>
            </a:r>
          </a:p>
          <a:p>
            <a:r>
              <a:rPr lang="en-US" dirty="0" smtClean="0"/>
              <a:t>This makes sense – if a class with strong coupling is changed, it will affect many other classes, which makes for high change impact</a:t>
            </a:r>
          </a:p>
          <a:p>
            <a:r>
              <a:rPr lang="en-US" dirty="0" smtClean="0"/>
              <a:t>Consider the Monopoly Game: We assigned the </a:t>
            </a:r>
            <a:r>
              <a:rPr lang="en-US" dirty="0" err="1" smtClean="0"/>
              <a:t>getSquare</a:t>
            </a:r>
            <a:r>
              <a:rPr lang="en-US" dirty="0" smtClean="0"/>
              <a:t> responsibility to the Board, because it contains the Squares. What if we assigned it to another class, like “Dog”?</a:t>
            </a:r>
          </a:p>
          <a:p>
            <a:pPr marL="201168" lvl="1" indent="0">
              <a:buNone/>
            </a:pPr>
            <a:r>
              <a:rPr lang="en-US" dirty="0" smtClean="0"/>
              <a:t>Consider the following diagrams – we have increased the coupling in our design, not a good idea</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3034870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4" name="Picture 4" descr="sqd-getsquare-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5179"/>
            <a:ext cx="9753600" cy="520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877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 Monopoly Example</a:t>
            </a:r>
            <a:endParaRPr lang="en-US" dirty="0"/>
          </a:p>
        </p:txBody>
      </p:sp>
      <p:sp>
        <p:nvSpPr>
          <p:cNvPr id="3" name="Content Placeholder 2"/>
          <p:cNvSpPr>
            <a:spLocks noGrp="1"/>
          </p:cNvSpPr>
          <p:nvPr>
            <p:ph idx="1"/>
          </p:nvPr>
        </p:nvSpPr>
        <p:spPr/>
        <p:txBody>
          <a:bodyPr>
            <a:normAutofit/>
          </a:bodyPr>
          <a:lstStyle/>
          <a:p>
            <a:r>
              <a:rPr lang="en-US" sz="2400" dirty="0" smtClean="0"/>
              <a:t>Note this adds another layer of complexity to the design model:</a:t>
            </a:r>
          </a:p>
          <a:p>
            <a:pPr marL="201168" lvl="1" indent="0">
              <a:buNone/>
            </a:pPr>
            <a:r>
              <a:rPr lang="en-US" sz="2000" dirty="0" smtClean="0"/>
              <a:t>First, Dog must get a list of all of the Squares from Board</a:t>
            </a:r>
          </a:p>
          <a:p>
            <a:pPr marL="201168" lvl="1" indent="0">
              <a:buNone/>
            </a:pPr>
            <a:r>
              <a:rPr lang="en-US" sz="2000" dirty="0" smtClean="0"/>
              <a:t>Only then can it access the Square it wants to satisfy the responsibility of finding the Square instance given its name</a:t>
            </a:r>
          </a:p>
          <a:p>
            <a:pPr marL="201168" lvl="1" indent="0">
              <a:buNone/>
            </a:pPr>
            <a:r>
              <a:rPr lang="en-US" sz="2000" dirty="0" smtClean="0"/>
              <a:t>Increased coupling – now both Dog and Board are associated with Square</a:t>
            </a:r>
          </a:p>
          <a:p>
            <a:pPr marL="201168" lvl="1" indent="0">
              <a:buNone/>
            </a:pPr>
            <a:r>
              <a:rPr lang="en-US" sz="2000" dirty="0" smtClean="0"/>
              <a:t>Interaction diagram is a clue that this is not a good way to go …</a:t>
            </a:r>
          </a:p>
          <a:p>
            <a:r>
              <a:rPr lang="en-US" sz="2400" dirty="0" smtClean="0"/>
              <a:t>Note that this is closely related to the Expert pattern</a:t>
            </a:r>
          </a:p>
          <a:p>
            <a:pPr marL="201168" lvl="1" indent="0">
              <a:buNone/>
            </a:pPr>
            <a:r>
              <a:rPr lang="en-US" sz="2000" dirty="0" smtClean="0"/>
              <a:t>Usually, the Expert is the best choice to fill the responsibility, because using another object will add coupling (the alternate object choice would probably need to be associated with the expert anyway)</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1850160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 POS Example</a:t>
            </a:r>
            <a:endParaRPr lang="en-US" dirty="0"/>
          </a:p>
        </p:txBody>
      </p:sp>
      <p:sp>
        <p:nvSpPr>
          <p:cNvPr id="3" name="Content Placeholder 2"/>
          <p:cNvSpPr>
            <a:spLocks noGrp="1"/>
          </p:cNvSpPr>
          <p:nvPr>
            <p:ph idx="1"/>
          </p:nvPr>
        </p:nvSpPr>
        <p:spPr/>
        <p:txBody>
          <a:bodyPr>
            <a:normAutofit/>
          </a:bodyPr>
          <a:lstStyle/>
          <a:p>
            <a:r>
              <a:rPr lang="en-US" dirty="0" smtClean="0"/>
              <a:t>Suppose we are working on the design model for the </a:t>
            </a:r>
            <a:r>
              <a:rPr lang="en-US" dirty="0" err="1" smtClean="0"/>
              <a:t>NextGen</a:t>
            </a:r>
            <a:r>
              <a:rPr lang="en-US" dirty="0" smtClean="0"/>
              <a:t> POS, and we have defined three classes: Payment, Register, and Sale. </a:t>
            </a:r>
          </a:p>
          <a:p>
            <a:pPr marL="201168" lvl="1" indent="0">
              <a:buNone/>
            </a:pPr>
            <a:r>
              <a:rPr lang="en-US" dirty="0" smtClean="0"/>
              <a:t>Suppose we have assigned the responsibility of </a:t>
            </a:r>
            <a:r>
              <a:rPr lang="en-US" dirty="0" err="1" smtClean="0"/>
              <a:t>makePayment</a:t>
            </a:r>
            <a:r>
              <a:rPr lang="en-US" dirty="0" smtClean="0"/>
              <a:t> to the Register class, and we determined that a Payment instance needs to be created and then associated with a Sale</a:t>
            </a:r>
            <a:endParaRPr lang="en-US" dirty="0"/>
          </a:p>
          <a:p>
            <a:pPr marL="201168" lvl="1" indent="0">
              <a:buNone/>
            </a:pPr>
            <a:r>
              <a:rPr lang="en-US" dirty="0" smtClean="0"/>
              <a:t>Which class should do this, to support low coupling?</a:t>
            </a:r>
          </a:p>
          <a:p>
            <a:r>
              <a:rPr lang="en-US" dirty="0" smtClean="0"/>
              <a:t>Option 1: We could assume that Register creates the Payment, and then adds the Payment to the Sale with a new method</a:t>
            </a:r>
          </a:p>
          <a:p>
            <a:r>
              <a:rPr lang="en-US" dirty="0" smtClean="0"/>
              <a:t>Option 2: We could have the Register request the Sale to create the Payment</a:t>
            </a:r>
          </a:p>
          <a:p>
            <a:r>
              <a:rPr lang="en-US" dirty="0" smtClean="0"/>
              <a:t>Note that Option 2 supports low coupling (see next diagram), so in terms of just low coupling Option 2 would be preferred</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3494850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50380799"/>
              </p:ext>
            </p:extLst>
          </p:nvPr>
        </p:nvGraphicFramePr>
        <p:xfrm>
          <a:off x="1670858" y="762000"/>
          <a:ext cx="8229600" cy="2028825"/>
        </p:xfrm>
        <a:graphic>
          <a:graphicData uri="http://schemas.openxmlformats.org/presentationml/2006/ole">
            <mc:AlternateContent xmlns:mc="http://schemas.openxmlformats.org/markup-compatibility/2006">
              <mc:Choice xmlns:v="urn:schemas-microsoft-com:vml" Requires="v">
                <p:oleObj spid="_x0000_s84007" name="Visio" r:id="rId3" imgW="4855680" imgH="1197000" progId="Visio.Drawing.11">
                  <p:embed/>
                </p:oleObj>
              </mc:Choice>
              <mc:Fallback>
                <p:oleObj name="Visio" r:id="rId3" imgW="4855680" imgH="1197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858" y="762000"/>
                        <a:ext cx="82296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92492453"/>
              </p:ext>
            </p:extLst>
          </p:nvPr>
        </p:nvGraphicFramePr>
        <p:xfrm>
          <a:off x="1670858" y="3251200"/>
          <a:ext cx="8229600" cy="2486025"/>
        </p:xfrm>
        <a:graphic>
          <a:graphicData uri="http://schemas.openxmlformats.org/presentationml/2006/ole">
            <mc:AlternateContent xmlns:mc="http://schemas.openxmlformats.org/markup-compatibility/2006">
              <mc:Choice xmlns:v="urn:schemas-microsoft-com:vml" Requires="v">
                <p:oleObj spid="_x0000_s84008" name="Visio" r:id="rId5" imgW="4855680" imgH="1467000" progId="Visio.Drawing.11">
                  <p:embed/>
                </p:oleObj>
              </mc:Choice>
              <mc:Fallback>
                <p:oleObj name="Visio" r:id="rId5" imgW="4855680" imgH="1467000" progId="Visio.Drawing.11">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58" y="3251200"/>
                        <a:ext cx="8229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22582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 Observations</a:t>
            </a:r>
            <a:endParaRPr lang="en-US" dirty="0"/>
          </a:p>
        </p:txBody>
      </p:sp>
      <p:sp>
        <p:nvSpPr>
          <p:cNvPr id="3" name="Content Placeholder 2"/>
          <p:cNvSpPr>
            <a:spLocks noGrp="1"/>
          </p:cNvSpPr>
          <p:nvPr>
            <p:ph idx="1"/>
          </p:nvPr>
        </p:nvSpPr>
        <p:spPr/>
        <p:txBody>
          <a:bodyPr>
            <a:normAutofit/>
          </a:bodyPr>
          <a:lstStyle/>
          <a:p>
            <a:r>
              <a:rPr lang="en-US" sz="2400" dirty="0" smtClean="0"/>
              <a:t>Always good to reduce coupling in design decisions, but can’t be the single factor </a:t>
            </a:r>
          </a:p>
          <a:p>
            <a:r>
              <a:rPr lang="en-US" sz="2400" dirty="0" smtClean="0"/>
              <a:t>In coding, coupling could mean: </a:t>
            </a:r>
          </a:p>
          <a:p>
            <a:pPr marL="201168" lvl="1" indent="0">
              <a:buNone/>
            </a:pPr>
            <a:r>
              <a:rPr lang="en-US" sz="2000" dirty="0" smtClean="0"/>
              <a:t>Having an attribute that refers to an instance of another object</a:t>
            </a:r>
          </a:p>
          <a:p>
            <a:pPr marL="201168" lvl="1" indent="0">
              <a:buNone/>
            </a:pPr>
            <a:r>
              <a:rPr lang="en-US" sz="2000" dirty="0" smtClean="0"/>
              <a:t>Calling services or methods of another object</a:t>
            </a:r>
          </a:p>
          <a:p>
            <a:pPr marL="201168" lvl="1" indent="0">
              <a:buNone/>
            </a:pPr>
            <a:r>
              <a:rPr lang="en-US" sz="2000" dirty="0" smtClean="0"/>
              <a:t>Referring to an instance of another object in a method</a:t>
            </a:r>
          </a:p>
          <a:p>
            <a:pPr marL="201168" lvl="1" indent="0">
              <a:buNone/>
            </a:pPr>
            <a:r>
              <a:rPr lang="en-US" sz="2000" dirty="0" smtClean="0"/>
              <a:t>Direct or indirect subclass</a:t>
            </a:r>
          </a:p>
          <a:p>
            <a:pPr marL="201168" lvl="1" indent="0">
              <a:buNone/>
            </a:pPr>
            <a:r>
              <a:rPr lang="en-US" sz="2000" dirty="0" smtClean="0"/>
              <a:t>Using an interface</a:t>
            </a:r>
          </a:p>
          <a:p>
            <a:r>
              <a:rPr lang="en-US" sz="2400" dirty="0" smtClean="0"/>
              <a:t>Low coupling is good – independent objects lessen impact of change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3811454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17</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We’ve seen the following GRASP patterns:</a:t>
            </a:r>
          </a:p>
          <a:p>
            <a:pPr marL="292608" lvl="1" indent="0">
              <a:buNone/>
            </a:pPr>
            <a:r>
              <a:rPr lang="en-US" sz="2200" dirty="0" smtClean="0"/>
              <a:t>Creator</a:t>
            </a:r>
          </a:p>
          <a:p>
            <a:pPr marL="292608" lvl="1" indent="0">
              <a:buNone/>
            </a:pPr>
            <a:r>
              <a:rPr lang="en-US" sz="2200" dirty="0" smtClean="0"/>
              <a:t>Information Expert</a:t>
            </a:r>
          </a:p>
          <a:p>
            <a:pPr marL="292608" lvl="1" indent="0">
              <a:buNone/>
            </a:pPr>
            <a:r>
              <a:rPr lang="en-US" sz="2200" dirty="0" smtClean="0"/>
              <a:t>Low Coupling</a:t>
            </a:r>
          </a:p>
          <a:p>
            <a:pPr marL="0" indent="0">
              <a:buNone/>
            </a:pPr>
            <a:r>
              <a:rPr lang="en-US" sz="2400" dirty="0" smtClean="0"/>
              <a:t>Understand them and why they are used</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Design: Principles</a:t>
            </a:r>
            <a:endParaRPr lang="en-US" dirty="0"/>
          </a:p>
        </p:txBody>
      </p:sp>
      <p:sp>
        <p:nvSpPr>
          <p:cNvPr id="3" name="Content Placeholder 2"/>
          <p:cNvSpPr>
            <a:spLocks noGrp="1"/>
          </p:cNvSpPr>
          <p:nvPr>
            <p:ph idx="1"/>
          </p:nvPr>
        </p:nvSpPr>
        <p:spPr/>
        <p:txBody>
          <a:bodyPr>
            <a:noAutofit/>
          </a:bodyPr>
          <a:lstStyle/>
          <a:p>
            <a:r>
              <a:rPr lang="en-US" sz="2400" dirty="0" smtClean="0"/>
              <a:t>Several of the artifacts that were created during analysis stage (Inception, Elaboration phases) provide input into the design:</a:t>
            </a:r>
          </a:p>
          <a:p>
            <a:pPr marL="201168" lvl="1" indent="0">
              <a:buNone/>
            </a:pPr>
            <a:r>
              <a:rPr lang="en-US" sz="2000" dirty="0" smtClean="0"/>
              <a:t>Use case text explain the behavior that software classes must ultimately support. This part of the design is called </a:t>
            </a:r>
            <a:r>
              <a:rPr lang="en-US" sz="2000" b="1" dirty="0" smtClean="0"/>
              <a:t>use case realization</a:t>
            </a:r>
            <a:r>
              <a:rPr lang="en-US" sz="2000" dirty="0" smtClean="0"/>
              <a:t>, because the design will ultimately “realize” the use cases</a:t>
            </a:r>
          </a:p>
          <a:p>
            <a:pPr marL="201168" lvl="1" indent="0">
              <a:buNone/>
            </a:pPr>
            <a:r>
              <a:rPr lang="en-US" sz="2000" dirty="0" smtClean="0"/>
              <a:t>The SSDs describe the system event/operation messages (at a high level), and this is the starting point for our eventual interaction diagrams</a:t>
            </a:r>
          </a:p>
          <a:p>
            <a:pPr marL="201168" lvl="1" indent="0">
              <a:buNone/>
            </a:pPr>
            <a:r>
              <a:rPr lang="en-US" sz="2000" dirty="0" smtClean="0"/>
              <a:t>We may have Operations Contracts that complement the use case text, to clarify that the software must achieve in a system operation</a:t>
            </a:r>
          </a:p>
          <a:p>
            <a:pPr marL="201168" lvl="1" indent="0">
              <a:buNone/>
            </a:pPr>
            <a:r>
              <a:rPr lang="en-US" sz="2000" dirty="0" smtClean="0"/>
              <a:t>The Supplementary Specification captured any non-functional requirements</a:t>
            </a:r>
          </a:p>
          <a:p>
            <a:pPr marL="201168" lvl="1" indent="0">
              <a:buNone/>
            </a:pPr>
            <a:r>
              <a:rPr lang="en-US" sz="2000" dirty="0" smtClean="0"/>
              <a:t>The Glossary would capture any requirements related to parameters or data, plus other details</a:t>
            </a:r>
          </a:p>
          <a:p>
            <a:pPr marL="201168" lvl="1" indent="0">
              <a:buNone/>
            </a:pPr>
            <a:r>
              <a:rPr lang="en-US" sz="2000" dirty="0" smtClean="0"/>
              <a:t>The Domain Model suggests some names and attributes for our software objects, but at a high level</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1768858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More GRASP</a:t>
            </a:r>
            <a:r>
              <a:rPr lang="en-US" sz="2400" dirty="0"/>
              <a:t>: General Responsibility Assignment Software </a:t>
            </a:r>
            <a:r>
              <a:rPr lang="en-US" sz="2400" dirty="0" smtClean="0"/>
              <a:t>Patterns </a:t>
            </a:r>
          </a:p>
          <a:p>
            <a:pPr marL="0" indent="0">
              <a:buNone/>
            </a:pPr>
            <a:r>
              <a:rPr lang="en-US" sz="2400" dirty="0" smtClean="0"/>
              <a:t>	Read Chapters 17 and </a:t>
            </a:r>
            <a:r>
              <a:rPr lang="en-US" sz="2400" dirty="0" smtClean="0"/>
              <a:t>25</a:t>
            </a:r>
            <a:endParaRPr lang="en-US" sz="24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4</a:t>
            </a:fld>
            <a:endParaRPr lang="en-US" dirty="0"/>
          </a:p>
        </p:txBody>
      </p:sp>
      <p:graphicFrame>
        <p:nvGraphicFramePr>
          <p:cNvPr id="3" name="Object 36"/>
          <p:cNvGraphicFramePr>
            <a:graphicFrameLocks noChangeAspect="1"/>
          </p:cNvGraphicFramePr>
          <p:nvPr>
            <p:extLst>
              <p:ext uri="{D42A27DB-BD31-4B8C-83A1-F6EECF244321}">
                <p14:modId xmlns:p14="http://schemas.microsoft.com/office/powerpoint/2010/main" val="1010751099"/>
              </p:ext>
            </p:extLst>
          </p:nvPr>
        </p:nvGraphicFramePr>
        <p:xfrm>
          <a:off x="2591957" y="260556"/>
          <a:ext cx="5265683" cy="5896603"/>
        </p:xfrm>
        <a:graphic>
          <a:graphicData uri="http://schemas.openxmlformats.org/presentationml/2006/ole">
            <mc:AlternateContent xmlns:mc="http://schemas.openxmlformats.org/markup-compatibility/2006">
              <mc:Choice xmlns:v="urn:schemas-microsoft-com:vml" Requires="v">
                <p:oleObj spid="_x0000_s79895" name="Visio" r:id="rId3" imgW="7229160" imgH="8094960" progId="Visio.Drawing.11">
                  <p:embed/>
                </p:oleObj>
              </mc:Choice>
              <mc:Fallback>
                <p:oleObj name="Visio" r:id="rId3" imgW="7229160" imgH="80949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957" y="260556"/>
                        <a:ext cx="5265683" cy="58966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586413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Design: How to Proceed</a:t>
            </a:r>
            <a:endParaRPr lang="en-US" dirty="0"/>
          </a:p>
        </p:txBody>
      </p:sp>
      <p:sp>
        <p:nvSpPr>
          <p:cNvPr id="3" name="Content Placeholder 2"/>
          <p:cNvSpPr>
            <a:spLocks noGrp="1"/>
          </p:cNvSpPr>
          <p:nvPr>
            <p:ph idx="1"/>
          </p:nvPr>
        </p:nvSpPr>
        <p:spPr/>
        <p:txBody>
          <a:bodyPr/>
          <a:lstStyle/>
          <a:p>
            <a:r>
              <a:rPr lang="en-US" dirty="0" smtClean="0"/>
              <a:t>First step is usually a “modeling day”, where time is spent creating UML diagrams for the design model based upon the previously mentioned artifacts</a:t>
            </a:r>
          </a:p>
          <a:p>
            <a:r>
              <a:rPr lang="en-US" dirty="0" smtClean="0"/>
              <a:t>The key idea is </a:t>
            </a:r>
            <a:r>
              <a:rPr lang="en-US" b="1" dirty="0" smtClean="0"/>
              <a:t>responsibility-driven design, </a:t>
            </a:r>
            <a:r>
              <a:rPr lang="en-US" dirty="0" smtClean="0"/>
              <a:t>which is essentially assigning responsibilities to collaborating objects</a:t>
            </a:r>
          </a:p>
          <a:p>
            <a:r>
              <a:rPr lang="en-US" dirty="0" smtClean="0"/>
              <a:t>Will result in both static and dynamic diagrams, i.e. class and interaction diagrams</a:t>
            </a:r>
          </a:p>
          <a:p>
            <a:r>
              <a:rPr lang="en-US" dirty="0" smtClean="0"/>
              <a:t>Small groups will work on various parts of the design, but shortly after (perhaps a one-day modeling workshop) the team will start coding</a:t>
            </a:r>
          </a:p>
          <a:p>
            <a:r>
              <a:rPr lang="en-US" dirty="0" smtClean="0"/>
              <a:t>Remember, this is an iterative approach, not Waterfall!</a:t>
            </a:r>
          </a:p>
          <a:p>
            <a:r>
              <a:rPr lang="en-US" dirty="0" smtClean="0"/>
              <a:t>Outputs include UML diagrams for object design (class diagrams), interaction diagrams, package diagrams, user interface sketches (and prototypes), database models, etc.</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98802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Driven Design (RDD)</a:t>
            </a:r>
            <a:endParaRPr lang="en-US" dirty="0"/>
          </a:p>
        </p:txBody>
      </p:sp>
      <p:sp>
        <p:nvSpPr>
          <p:cNvPr id="3" name="Content Placeholder 2"/>
          <p:cNvSpPr>
            <a:spLocks noGrp="1"/>
          </p:cNvSpPr>
          <p:nvPr>
            <p:ph idx="1"/>
          </p:nvPr>
        </p:nvSpPr>
        <p:spPr/>
        <p:txBody>
          <a:bodyPr/>
          <a:lstStyle/>
          <a:p>
            <a:r>
              <a:rPr lang="en-US" dirty="0" smtClean="0"/>
              <a:t>Basic idea is to assign responsibilities to the software objects</a:t>
            </a:r>
          </a:p>
          <a:p>
            <a:r>
              <a:rPr lang="en-US" dirty="0" smtClean="0"/>
              <a:t>Two basic types of responsibility: </a:t>
            </a:r>
            <a:r>
              <a:rPr lang="en-US" i="1" dirty="0" smtClean="0"/>
              <a:t>Doing</a:t>
            </a:r>
            <a:r>
              <a:rPr lang="en-US" dirty="0" smtClean="0"/>
              <a:t> and </a:t>
            </a:r>
            <a:r>
              <a:rPr lang="en-US" i="1" dirty="0" smtClean="0"/>
              <a:t>Knowing</a:t>
            </a:r>
            <a:endParaRPr lang="en-US" dirty="0" smtClean="0"/>
          </a:p>
          <a:p>
            <a:pPr marL="201168" lvl="1" indent="0">
              <a:buNone/>
            </a:pPr>
            <a:r>
              <a:rPr lang="en-US" dirty="0" smtClean="0"/>
              <a:t>Doing: doing something, creating an object, doing a calculation, initiate some action in another object, control activity between objects. Generate some activity</a:t>
            </a:r>
          </a:p>
          <a:p>
            <a:pPr marL="201168" lvl="1" indent="0">
              <a:buNone/>
            </a:pPr>
            <a:r>
              <a:rPr lang="en-US" dirty="0" smtClean="0"/>
              <a:t>Knowing: knowing about private encapsulated data, related objects, or things that can be derived or calculated</a:t>
            </a:r>
          </a:p>
          <a:p>
            <a:pPr marL="201168" lvl="1" indent="0">
              <a:buNone/>
            </a:pPr>
            <a:r>
              <a:rPr lang="en-US" dirty="0" smtClean="0"/>
              <a:t>May also have Collaboration, in which an object may collaborate with several other objects to fulfill a responsibility</a:t>
            </a:r>
          </a:p>
          <a:p>
            <a:r>
              <a:rPr lang="en-US" dirty="0" smtClean="0"/>
              <a:t>Note that responsibilities are not methods – they are an abstraction – but methods fulfill responsibilities</a:t>
            </a:r>
          </a:p>
          <a:p>
            <a:r>
              <a:rPr lang="en-US" dirty="0" smtClean="0"/>
              <a:t>RDD leads to thinking of the system as a community of collaborating objects, each with a set of responsibilities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456528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a:t>
            </a:r>
            <a:endParaRPr lang="en-US" dirty="0"/>
          </a:p>
        </p:txBody>
      </p:sp>
      <p:sp>
        <p:nvSpPr>
          <p:cNvPr id="3" name="Content Placeholder 2"/>
          <p:cNvSpPr>
            <a:spLocks noGrp="1"/>
          </p:cNvSpPr>
          <p:nvPr>
            <p:ph idx="1"/>
          </p:nvPr>
        </p:nvSpPr>
        <p:spPr/>
        <p:txBody>
          <a:bodyPr>
            <a:normAutofit lnSpcReduction="10000"/>
          </a:bodyPr>
          <a:lstStyle/>
          <a:p>
            <a:r>
              <a:rPr lang="en-US" dirty="0"/>
              <a:t>GRASP = General Responsibility Assignment Software Patterns (or Principles</a:t>
            </a:r>
            <a:r>
              <a:rPr lang="en-US" dirty="0" smtClean="0"/>
              <a:t>)</a:t>
            </a:r>
          </a:p>
          <a:p>
            <a:pPr marL="201168" lvl="1" indent="0">
              <a:buNone/>
            </a:pPr>
            <a:r>
              <a:rPr lang="en-US" dirty="0" smtClean="0"/>
              <a:t>GRASP names and describes basic principles to assign responsibilities – useful tool for RDD</a:t>
            </a:r>
          </a:p>
          <a:p>
            <a:pPr marL="201168" lvl="1" indent="0">
              <a:buNone/>
            </a:pPr>
            <a:r>
              <a:rPr lang="en-US" dirty="0" smtClean="0"/>
              <a:t>Provides patterns for assigning responsibilities</a:t>
            </a:r>
          </a:p>
          <a:p>
            <a:r>
              <a:rPr lang="en-US" dirty="0" smtClean="0"/>
              <a:t>What is a pattern?</a:t>
            </a:r>
          </a:p>
          <a:p>
            <a:pPr marL="201168" lvl="1" indent="0">
              <a:buNone/>
            </a:pPr>
            <a:r>
              <a:rPr lang="en-US" dirty="0" smtClean="0"/>
              <a:t>A principle or idiom used that provide guidance in the creation of software</a:t>
            </a:r>
          </a:p>
          <a:p>
            <a:pPr marL="201168" lvl="1" indent="0">
              <a:buNone/>
            </a:pPr>
            <a:r>
              <a:rPr lang="en-US" dirty="0" smtClean="0"/>
              <a:t>They have a name, describe a problem, and a solution to the problem</a:t>
            </a:r>
          </a:p>
          <a:p>
            <a:pPr marL="201168" lvl="1" indent="0">
              <a:buNone/>
            </a:pPr>
            <a:r>
              <a:rPr lang="en-US" dirty="0" smtClean="0"/>
              <a:t>Patterns can be applied in various circumstances, to numerous contexts</a:t>
            </a:r>
          </a:p>
          <a:p>
            <a:pPr marL="201168" lvl="1" indent="0">
              <a:buNone/>
            </a:pPr>
            <a:r>
              <a:rPr lang="en-US" dirty="0" smtClean="0"/>
              <a:t>Often these guide the assignment of responsibilities to objects</a:t>
            </a:r>
          </a:p>
          <a:p>
            <a:pPr marL="201168" lvl="1" indent="0">
              <a:buNone/>
            </a:pPr>
            <a:r>
              <a:rPr lang="en-US" dirty="0" smtClean="0"/>
              <a:t>A good pattern is a named and well known problem/solution pair that can be applied in new contexts</a:t>
            </a:r>
          </a:p>
          <a:p>
            <a:pPr marL="201168" lvl="1" indent="0">
              <a:buNone/>
            </a:pPr>
            <a:r>
              <a:rPr lang="en-US" dirty="0" smtClean="0"/>
              <a:t>Naming is important – provides a way to identify the pattern</a:t>
            </a:r>
          </a:p>
          <a:p>
            <a:r>
              <a:rPr lang="en-US" dirty="0" smtClean="0"/>
              <a:t>Good patterns are usually the result of tried-and-true knowledge, i.e. solutions that have been applied many times before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140265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sp>
        <p:nvSpPr>
          <p:cNvPr id="3" name="Content Placeholder 2"/>
          <p:cNvSpPr>
            <a:spLocks noGrp="1"/>
          </p:cNvSpPr>
          <p:nvPr>
            <p:ph idx="1"/>
          </p:nvPr>
        </p:nvSpPr>
        <p:spPr/>
        <p:txBody>
          <a:bodyPr>
            <a:normAutofit/>
          </a:bodyPr>
          <a:lstStyle/>
          <a:p>
            <a:r>
              <a:rPr lang="en-US" dirty="0" smtClean="0"/>
              <a:t>In 1994, four authors produced a book called </a:t>
            </a:r>
            <a:r>
              <a:rPr lang="en-US" i="1" dirty="0" smtClean="0"/>
              <a:t>Design Patterns</a:t>
            </a:r>
          </a:p>
          <a:p>
            <a:pPr marL="201168" lvl="1" indent="0">
              <a:buNone/>
            </a:pPr>
            <a:r>
              <a:rPr lang="en-US" dirty="0" smtClean="0"/>
              <a:t>Gamma, Helm, Johnson, </a:t>
            </a:r>
            <a:r>
              <a:rPr lang="en-US" dirty="0" err="1" smtClean="0"/>
              <a:t>Vlissides</a:t>
            </a:r>
            <a:endParaRPr lang="en-US" dirty="0" smtClean="0"/>
          </a:p>
          <a:p>
            <a:r>
              <a:rPr lang="en-US" dirty="0" smtClean="0"/>
              <a:t>Described 23 patterns that are useful for OOD</a:t>
            </a:r>
          </a:p>
          <a:p>
            <a:r>
              <a:rPr lang="en-US" dirty="0" smtClean="0"/>
              <a:t>Considered the “bible” of design pattern books</a:t>
            </a:r>
          </a:p>
          <a:p>
            <a:r>
              <a:rPr lang="en-US" dirty="0" smtClean="0"/>
              <a:t>Often referred to as “Gang of Four” patterns, or </a:t>
            </a:r>
            <a:r>
              <a:rPr lang="en-US" dirty="0" err="1" smtClean="0"/>
              <a:t>GoF</a:t>
            </a:r>
            <a:r>
              <a:rPr lang="en-US" dirty="0" smtClean="0"/>
              <a:t> Patterns</a:t>
            </a:r>
          </a:p>
          <a:p>
            <a:r>
              <a:rPr lang="en-US" dirty="0" smtClean="0"/>
              <a:t>We’ll see more in later chapters</a:t>
            </a:r>
          </a:p>
          <a:p>
            <a:r>
              <a:rPr lang="en-US" dirty="0" smtClean="0"/>
              <a:t>We will call the GRASP ideas </a:t>
            </a:r>
            <a:r>
              <a:rPr lang="en-US" i="1" dirty="0" smtClean="0"/>
              <a:t>principles</a:t>
            </a:r>
            <a:r>
              <a:rPr lang="en-US" dirty="0" smtClean="0"/>
              <a:t> and the </a:t>
            </a:r>
            <a:r>
              <a:rPr lang="en-US" dirty="0" err="1" smtClean="0"/>
              <a:t>GoF</a:t>
            </a:r>
            <a:r>
              <a:rPr lang="en-US" dirty="0" smtClean="0"/>
              <a:t> ideas </a:t>
            </a:r>
            <a:r>
              <a:rPr lang="en-US" i="1" dirty="0" smtClean="0"/>
              <a:t>patterns</a:t>
            </a:r>
            <a:endParaRPr lang="en-US" dirty="0" smtClean="0"/>
          </a:p>
          <a:p>
            <a:pPr marL="201168" lvl="1" indent="0">
              <a:buNone/>
            </a:pPr>
            <a:r>
              <a:rPr lang="en-US" dirty="0" smtClean="0"/>
              <a:t>GRASP principles are more high level, general principles of object design</a:t>
            </a:r>
          </a:p>
          <a:p>
            <a:pPr marL="201168" lvl="1" indent="0">
              <a:buNone/>
            </a:pPr>
            <a:r>
              <a:rPr lang="en-US" dirty="0" err="1" smtClean="0"/>
              <a:t>GoF</a:t>
            </a:r>
            <a:r>
              <a:rPr lang="en-US" dirty="0" smtClean="0"/>
              <a:t> patterns are more concrete, solutions to specific problems in object design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62704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GRASP</a:t>
            </a:r>
            <a:endParaRPr lang="en-US" dirty="0"/>
          </a:p>
        </p:txBody>
      </p:sp>
      <p:sp>
        <p:nvSpPr>
          <p:cNvPr id="3" name="Content Placeholder 2"/>
          <p:cNvSpPr>
            <a:spLocks noGrp="1"/>
          </p:cNvSpPr>
          <p:nvPr>
            <p:ph idx="1"/>
          </p:nvPr>
        </p:nvSpPr>
        <p:spPr/>
        <p:txBody>
          <a:bodyPr>
            <a:normAutofit/>
          </a:bodyPr>
          <a:lstStyle/>
          <a:p>
            <a:r>
              <a:rPr lang="en-US" dirty="0" smtClean="0"/>
              <a:t>GRASP defines 9 principles</a:t>
            </a:r>
          </a:p>
          <a:p>
            <a:r>
              <a:rPr lang="en-US" dirty="0" smtClean="0"/>
              <a:t>These are basic building blocks in OOD</a:t>
            </a:r>
          </a:p>
          <a:p>
            <a:pPr marL="201168" lvl="1" indent="0">
              <a:buNone/>
            </a:pPr>
            <a:r>
              <a:rPr lang="en-US" dirty="0" smtClean="0"/>
              <a:t>Creator</a:t>
            </a:r>
          </a:p>
          <a:p>
            <a:pPr marL="201168" lvl="1" indent="0">
              <a:buNone/>
            </a:pPr>
            <a:r>
              <a:rPr lang="en-US" dirty="0" smtClean="0"/>
              <a:t>Controller</a:t>
            </a:r>
          </a:p>
          <a:p>
            <a:pPr marL="201168" lvl="1" indent="0">
              <a:buNone/>
            </a:pPr>
            <a:r>
              <a:rPr lang="en-US" dirty="0" smtClean="0"/>
              <a:t>Information Expert</a:t>
            </a:r>
          </a:p>
          <a:p>
            <a:pPr marL="201168" lvl="1" indent="0">
              <a:buNone/>
            </a:pPr>
            <a:r>
              <a:rPr lang="en-US" dirty="0" smtClean="0"/>
              <a:t>Low Coupling</a:t>
            </a:r>
          </a:p>
          <a:p>
            <a:pPr marL="201168" lvl="1" indent="0">
              <a:buNone/>
            </a:pPr>
            <a:r>
              <a:rPr lang="en-US" dirty="0" smtClean="0"/>
              <a:t>High Cohesion</a:t>
            </a:r>
          </a:p>
          <a:p>
            <a:pPr marL="201168" lvl="1" indent="0">
              <a:buNone/>
            </a:pPr>
            <a:r>
              <a:rPr lang="en-US" dirty="0" smtClean="0"/>
              <a:t>Polymorphism</a:t>
            </a:r>
          </a:p>
          <a:p>
            <a:pPr marL="201168" lvl="1" indent="0">
              <a:buNone/>
            </a:pPr>
            <a:r>
              <a:rPr lang="en-US" dirty="0" smtClean="0"/>
              <a:t>Pure Fabrication</a:t>
            </a:r>
          </a:p>
          <a:p>
            <a:pPr marL="201168" lvl="1" indent="0">
              <a:buNone/>
            </a:pPr>
            <a:r>
              <a:rPr lang="en-US" dirty="0" smtClean="0"/>
              <a:t>Indirection</a:t>
            </a:r>
          </a:p>
          <a:p>
            <a:pPr marL="201168" lvl="1" indent="0">
              <a:buNone/>
            </a:pPr>
            <a:r>
              <a:rPr lang="en-US" dirty="0" smtClean="0"/>
              <a:t>Protected Variations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1043364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2876</TotalTime>
  <Words>2229</Words>
  <Application>Microsoft Macintosh PowerPoint</Application>
  <PresentationFormat>Custom</PresentationFormat>
  <Paragraphs>203</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Retrospect</vt:lpstr>
      <vt:lpstr>Visio</vt:lpstr>
      <vt:lpstr>Object-Oriented Analysis and Design</vt:lpstr>
      <vt:lpstr>What will we learn?</vt:lpstr>
      <vt:lpstr>Object Design: Principles</vt:lpstr>
      <vt:lpstr>PowerPoint Presentation</vt:lpstr>
      <vt:lpstr>Object Design: How to Proceed</vt:lpstr>
      <vt:lpstr>Responsibility Driven Design (RDD)</vt:lpstr>
      <vt:lpstr>GRASP</vt:lpstr>
      <vt:lpstr>Gang of Four</vt:lpstr>
      <vt:lpstr>More on GRASP</vt:lpstr>
      <vt:lpstr>Creator</vt:lpstr>
      <vt:lpstr>PowerPoint Presentation</vt:lpstr>
      <vt:lpstr>Creator</vt:lpstr>
      <vt:lpstr>PowerPoint Presentation</vt:lpstr>
      <vt:lpstr>Dog Grooming Parlor</vt:lpstr>
      <vt:lpstr>Dog Grooming Parlor</vt:lpstr>
      <vt:lpstr>Information Expert</vt:lpstr>
      <vt:lpstr>PowerPoint Presentation</vt:lpstr>
      <vt:lpstr>Information Expert: Example POS</vt:lpstr>
      <vt:lpstr>PowerPoint Presentation</vt:lpstr>
      <vt:lpstr>Information Expert: Example POS (cont)</vt:lpstr>
      <vt:lpstr>PowerPoint Presentation</vt:lpstr>
      <vt:lpstr>Information Expert: How to Use</vt:lpstr>
      <vt:lpstr>Low Coupling</vt:lpstr>
      <vt:lpstr>PowerPoint Presentation</vt:lpstr>
      <vt:lpstr>Low Coupling: Monopoly Example</vt:lpstr>
      <vt:lpstr>Low Coupling: POS Example</vt:lpstr>
      <vt:lpstr>PowerPoint Presentation</vt:lpstr>
      <vt:lpstr>Low Coupling: Observations</vt:lpstr>
      <vt:lpstr>Takeaways from Chapter 17</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Nouroz</cp:lastModifiedBy>
  <cp:revision>243</cp:revision>
  <dcterms:created xsi:type="dcterms:W3CDTF">2013-08-23T13:52:50Z</dcterms:created>
  <dcterms:modified xsi:type="dcterms:W3CDTF">2014-09-26T23:33:17Z</dcterms:modified>
</cp:coreProperties>
</file>