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21"/>
  </p:notesMasterIdLst>
  <p:sldIdLst>
    <p:sldId id="257" r:id="rId2"/>
    <p:sldId id="274" r:id="rId3"/>
    <p:sldId id="275" r:id="rId4"/>
    <p:sldId id="258" r:id="rId5"/>
    <p:sldId id="259" r:id="rId6"/>
    <p:sldId id="260" r:id="rId7"/>
    <p:sldId id="269" r:id="rId8"/>
    <p:sldId id="261" r:id="rId9"/>
    <p:sldId id="263" r:id="rId10"/>
    <p:sldId id="262" r:id="rId11"/>
    <p:sldId id="265" r:id="rId12"/>
    <p:sldId id="270" r:id="rId13"/>
    <p:sldId id="266" r:id="rId14"/>
    <p:sldId id="272" r:id="rId15"/>
    <p:sldId id="273" r:id="rId16"/>
    <p:sldId id="267" r:id="rId17"/>
    <p:sldId id="271" r:id="rId18"/>
    <p:sldId id="268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8"/>
  </p:normalViewPr>
  <p:slideViewPr>
    <p:cSldViewPr>
      <p:cViewPr varScale="1">
        <p:scale>
          <a:sx n="93" d="100"/>
          <a:sy n="93" d="100"/>
        </p:scale>
        <p:origin x="166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359A2-6D05-4348-B0B5-CD7A1417DB44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9FBE-CC27-4017-AE13-64BAC4D43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54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C9FBE-CC27-4017-AE13-64BAC4D43F1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074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altLang="zh-CN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Protocols/rfc2616/rfc2616-sec9.html" TargetMode="External"/><Relationship Id="rId3" Type="http://schemas.openxmlformats.org/officeDocument/2006/relationships/hyperlink" Target="http://tools.ietf.org/html/draft-ietf-httpbis-p2-semantics-19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Protocols/rfc2616/rfc2616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General</a:t>
            </a:r>
          </a:p>
          <a:p>
            <a:pPr lvl="1"/>
            <a:r>
              <a:rPr lang="en-US" altLang="zh-CN" dirty="0" smtClean="0"/>
              <a:t>What’s a good API</a:t>
            </a:r>
          </a:p>
          <a:p>
            <a:pPr lvl="1"/>
            <a:r>
              <a:rPr lang="en-US" altLang="zh-CN" dirty="0" smtClean="0"/>
              <a:t>Design Methodology</a:t>
            </a:r>
          </a:p>
          <a:p>
            <a:r>
              <a:rPr lang="en-US" altLang="zh-CN" dirty="0" err="1" smtClean="0"/>
              <a:t>RESTful</a:t>
            </a:r>
            <a:r>
              <a:rPr lang="en-US" altLang="zh-CN" dirty="0" smtClean="0"/>
              <a:t> API</a:t>
            </a:r>
          </a:p>
          <a:p>
            <a:pPr lvl="1"/>
            <a:r>
              <a:rPr lang="en-US" altLang="zh-CN" dirty="0" smtClean="0"/>
              <a:t>ROA vs. REST-RPC</a:t>
            </a:r>
          </a:p>
          <a:p>
            <a:pPr lvl="1"/>
            <a:r>
              <a:rPr lang="en-US" altLang="zh-CN" dirty="0" smtClean="0"/>
              <a:t>Resource Design</a:t>
            </a:r>
          </a:p>
          <a:p>
            <a:pPr lvl="1"/>
            <a:r>
              <a:rPr lang="en-US" altLang="zh-CN" dirty="0" smtClean="0"/>
              <a:t>Using HTTP Methods</a:t>
            </a:r>
          </a:p>
          <a:p>
            <a:pPr lvl="1"/>
            <a:r>
              <a:rPr lang="en-US" altLang="zh-CN" dirty="0" smtClean="0"/>
              <a:t>Using HTTP Headers</a:t>
            </a:r>
          </a:p>
          <a:p>
            <a:pPr lvl="1"/>
            <a:r>
              <a:rPr lang="en-US" altLang="zh-CN" dirty="0" smtClean="0"/>
              <a:t>Understand </a:t>
            </a:r>
            <a:r>
              <a:rPr lang="en-US" altLang="zh-CN" dirty="0" err="1"/>
              <a:t>I</a:t>
            </a:r>
            <a:r>
              <a:rPr lang="en-US" altLang="zh-CN" dirty="0" err="1" smtClean="0"/>
              <a:t>dempotence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Presentations</a:t>
            </a:r>
          </a:p>
          <a:p>
            <a:pPr lvl="1"/>
            <a:r>
              <a:rPr lang="en-US" altLang="zh-CN" dirty="0" smtClean="0"/>
              <a:t>Error Design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579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Resource Design – Granularity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590800"/>
          </a:xfrm>
        </p:spPr>
        <p:txBody>
          <a:bodyPr/>
          <a:lstStyle/>
          <a:p>
            <a:r>
              <a:rPr lang="zh-CN" altLang="en-US" dirty="0" smtClean="0"/>
              <a:t>集合 </a:t>
            </a:r>
            <a:r>
              <a:rPr lang="en-US" altLang="zh-CN" dirty="0" smtClean="0"/>
              <a:t>vs. </a:t>
            </a:r>
            <a:r>
              <a:rPr lang="zh-CN" altLang="en-US" dirty="0" smtClean="0"/>
              <a:t>单项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PUT/GET/DELETE rules/</a:t>
            </a:r>
            <a:r>
              <a:rPr lang="en-US" altLang="zh-CN" dirty="0" err="1" smtClean="0"/>
              <a:t>ruleid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{ “192.168.1.2”: “accept” }</a:t>
            </a:r>
          </a:p>
          <a:p>
            <a:pPr lvl="1"/>
            <a:r>
              <a:rPr lang="en-US" altLang="zh-CN" dirty="0" smtClean="0"/>
              <a:t>PUT/GET rules</a:t>
            </a:r>
            <a:br>
              <a:rPr lang="en-US" altLang="zh-CN" dirty="0" smtClean="0"/>
            </a:br>
            <a:r>
              <a:rPr lang="en-US" altLang="zh-CN" dirty="0" smtClean="0"/>
              <a:t>[{ </a:t>
            </a:r>
            <a:r>
              <a:rPr lang="en-US" altLang="zh-CN" dirty="0"/>
              <a:t>“192.168.1.1”: “accept” </a:t>
            </a:r>
            <a:r>
              <a:rPr lang="en-US" altLang="zh-CN" dirty="0" smtClean="0"/>
              <a:t>}, </a:t>
            </a:r>
            <a:r>
              <a:rPr lang="en-US" altLang="zh-CN" dirty="0"/>
              <a:t>{ “</a:t>
            </a:r>
            <a:r>
              <a:rPr lang="en-US" altLang="zh-CN" dirty="0" smtClean="0"/>
              <a:t>192.168.1.2”: </a:t>
            </a:r>
            <a:r>
              <a:rPr lang="en-US" altLang="zh-CN" dirty="0"/>
              <a:t>“accept” </a:t>
            </a:r>
            <a:r>
              <a:rPr lang="en-US" altLang="zh-CN" dirty="0" smtClean="0"/>
              <a:t>}]</a:t>
            </a:r>
          </a:p>
          <a:p>
            <a:pPr lvl="1"/>
            <a:r>
              <a:rPr lang="zh-CN" altLang="en-US" dirty="0"/>
              <a:t>取</a:t>
            </a:r>
            <a:r>
              <a:rPr lang="zh-CN" altLang="en-US" dirty="0" smtClean="0"/>
              <a:t>决于是否需要支持单项增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</a:t>
            </a:r>
            <a:r>
              <a:rPr lang="en-US" altLang="zh-CN" dirty="0" smtClean="0"/>
              <a:t>/</a:t>
            </a:r>
            <a:r>
              <a:rPr lang="zh-CN" altLang="en-US" dirty="0" smtClean="0"/>
              <a:t>改操作</a:t>
            </a:r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159671"/>
              </p:ext>
            </p:extLst>
          </p:nvPr>
        </p:nvGraphicFramePr>
        <p:xfrm>
          <a:off x="1066800" y="4267200"/>
          <a:ext cx="73152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0"/>
              </a:tblGrid>
              <a:tr h="2057400">
                <a:tc>
                  <a:txBody>
                    <a:bodyPr/>
                    <a:lstStyle/>
                    <a:p>
                      <a:pPr lvl="0"/>
                      <a:r>
                        <a:rPr lang="en-US" altLang="zh-CN" sz="1800" dirty="0" smtClean="0"/>
                        <a:t>ODPS:</a:t>
                      </a:r>
                    </a:p>
                    <a:p>
                      <a:pPr lvl="1"/>
                      <a:r>
                        <a:rPr lang="en-US" altLang="zh-CN" sz="1800" dirty="0" smtClean="0"/>
                        <a:t>PUT /projects/&lt;</a:t>
                      </a:r>
                      <a:r>
                        <a:rPr lang="en-US" altLang="zh-CN" sz="1800" dirty="0" err="1" smtClean="0"/>
                        <a:t>projectName</a:t>
                      </a:r>
                      <a:r>
                        <a:rPr lang="en-US" altLang="zh-CN" sz="1800" dirty="0" smtClean="0"/>
                        <a:t>&gt;/</a:t>
                      </a:r>
                      <a:r>
                        <a:rPr lang="en-US" altLang="zh-CN" sz="1800" dirty="0" err="1" smtClean="0"/>
                        <a:t>securityconfig</a:t>
                      </a:r>
                      <a:endParaRPr lang="en-US" altLang="zh-CN" sz="1800" dirty="0" smtClean="0"/>
                    </a:p>
                    <a:p>
                      <a:pPr lvl="1"/>
                      <a:endParaRPr lang="en-US" altLang="zh-CN" sz="1800" dirty="0" smtClean="0"/>
                    </a:p>
                    <a:p>
                      <a:pPr lvl="1"/>
                      <a:r>
                        <a:rPr lang="en-US" altLang="zh-CN" sz="1800" dirty="0" smtClean="0"/>
                        <a:t>&lt;</a:t>
                      </a:r>
                      <a:r>
                        <a:rPr lang="en-US" altLang="zh-CN" sz="1800" dirty="0" err="1" smtClean="0"/>
                        <a:t>SecurityConfiguration</a:t>
                      </a:r>
                      <a:r>
                        <a:rPr lang="en-US" altLang="zh-CN" sz="1800" dirty="0" smtClean="0"/>
                        <a:t>&gt;</a:t>
                      </a:r>
                    </a:p>
                    <a:p>
                      <a:pPr lvl="1"/>
                      <a:r>
                        <a:rPr lang="en-US" altLang="zh-CN" sz="1800" dirty="0" smtClean="0"/>
                        <a:t>     &lt;</a:t>
                      </a:r>
                      <a:r>
                        <a:rPr lang="en-US" altLang="zh-CN" sz="1800" dirty="0" err="1" smtClean="0"/>
                        <a:t>ProjectProtection</a:t>
                      </a:r>
                      <a:r>
                        <a:rPr lang="en-US" altLang="zh-CN" sz="1800" dirty="0" smtClean="0"/>
                        <a:t>&gt;true&lt;/</a:t>
                      </a:r>
                      <a:r>
                        <a:rPr lang="en-US" altLang="zh-CN" sz="1800" dirty="0" err="1" smtClean="0"/>
                        <a:t>ProjectProtection</a:t>
                      </a:r>
                      <a:r>
                        <a:rPr lang="en-US" altLang="zh-CN" sz="1800" dirty="0" smtClean="0"/>
                        <a:t>&gt;</a:t>
                      </a:r>
                    </a:p>
                    <a:p>
                      <a:pPr lvl="1"/>
                      <a:r>
                        <a:rPr lang="en-US" altLang="zh-CN" sz="1800" baseline="0" dirty="0" smtClean="0"/>
                        <a:t>     …</a:t>
                      </a:r>
                      <a:endParaRPr lang="en-US" altLang="zh-CN" sz="1800" dirty="0" smtClean="0"/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&lt;/</a:t>
                      </a:r>
                      <a:r>
                        <a:rPr lang="en-US" altLang="zh-CN" sz="1800" dirty="0" err="1" smtClean="0"/>
                        <a:t>SecurityConfiguration</a:t>
                      </a:r>
                      <a:r>
                        <a:rPr lang="en-US" altLang="zh-CN" sz="1800" dirty="0" smtClean="0"/>
                        <a:t>&gt;</a:t>
                      </a:r>
                      <a:endParaRPr lang="zh-CN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016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Using HTTP Methods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42900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使用标准的</a:t>
            </a:r>
            <a:r>
              <a:rPr lang="en-US" altLang="zh-CN" sz="2400" dirty="0" smtClean="0"/>
              <a:t>HTTP</a:t>
            </a:r>
            <a:r>
              <a:rPr lang="zh-CN" altLang="en-US" sz="2400" dirty="0" smtClean="0"/>
              <a:t>方法：</a:t>
            </a:r>
            <a:r>
              <a:rPr lang="en-US" altLang="zh-CN" sz="2400" dirty="0" smtClean="0"/>
              <a:t>GET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HEAD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PUT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DELETE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POST</a:t>
            </a:r>
            <a:r>
              <a:rPr lang="zh-CN" altLang="en-US" sz="2400" dirty="0" smtClean="0"/>
              <a:t>、（</a:t>
            </a:r>
            <a:r>
              <a:rPr lang="en-US" altLang="zh-CN" sz="2400" dirty="0" smtClean="0"/>
              <a:t>OPTIONS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en-US" altLang="zh-CN" sz="2400" dirty="0" smtClean="0"/>
              <a:t>PUT vs. POST</a:t>
            </a:r>
          </a:p>
          <a:p>
            <a:pPr lvl="1"/>
            <a:r>
              <a:rPr lang="en-US" altLang="zh-CN" sz="2000" dirty="0" smtClean="0"/>
              <a:t>PUT – </a:t>
            </a:r>
            <a:r>
              <a:rPr lang="zh-CN" altLang="en-US" sz="2000" dirty="0" smtClean="0"/>
              <a:t>当资源的</a:t>
            </a:r>
            <a:r>
              <a:rPr lang="en-US" altLang="zh-CN" sz="2000" dirty="0" smtClean="0"/>
              <a:t>URI</a:t>
            </a:r>
            <a:r>
              <a:rPr lang="zh-CN" altLang="en-US" sz="2000" dirty="0" smtClean="0"/>
              <a:t>可以有用户决定时，使用</a:t>
            </a:r>
            <a:r>
              <a:rPr lang="en-US" altLang="zh-CN" sz="2000" dirty="0" smtClean="0"/>
              <a:t>PUT</a:t>
            </a:r>
            <a:r>
              <a:rPr lang="zh-CN" altLang="en-US" sz="2000" dirty="0" smtClean="0"/>
              <a:t>方法创建、修改资源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POST – </a:t>
            </a:r>
            <a:r>
              <a:rPr lang="zh-CN" altLang="en-US" sz="2000" dirty="0" smtClean="0"/>
              <a:t>当资源的</a:t>
            </a:r>
            <a:r>
              <a:rPr lang="en-US" altLang="zh-CN" sz="2000" dirty="0" smtClean="0"/>
              <a:t>URI</a:t>
            </a:r>
            <a:r>
              <a:rPr lang="zh-CN" altLang="en-US" sz="2000" dirty="0" smtClean="0"/>
              <a:t>由服务器决定时，使用</a:t>
            </a:r>
            <a:r>
              <a:rPr lang="en-US" altLang="zh-CN" sz="2000" dirty="0" smtClean="0"/>
              <a:t>POST</a:t>
            </a:r>
            <a:r>
              <a:rPr lang="zh-CN" altLang="en-US" sz="2000" dirty="0" smtClean="0"/>
              <a:t>方法创建资源，另外</a:t>
            </a:r>
            <a:r>
              <a:rPr lang="en-US" altLang="zh-CN" sz="2000" dirty="0" smtClean="0"/>
              <a:t>POST</a:t>
            </a:r>
            <a:r>
              <a:rPr lang="zh-CN" altLang="en-US" sz="2000" dirty="0" smtClean="0"/>
              <a:t>还表示向集合中增加一条新资源</a:t>
            </a:r>
            <a:endParaRPr lang="en-US" altLang="zh-CN" sz="2000" dirty="0" smtClean="0"/>
          </a:p>
          <a:p>
            <a:pPr lvl="1"/>
            <a:r>
              <a:rPr lang="en-US" altLang="zh-CN" sz="2000" dirty="0" smtClean="0">
                <a:sym typeface="Wingdings" pitchFamily="2" charset="2"/>
              </a:rPr>
              <a:t> </a:t>
            </a:r>
            <a:r>
              <a:rPr lang="zh-CN" altLang="en-US" sz="2000" dirty="0" smtClean="0"/>
              <a:t>不建议将</a:t>
            </a:r>
            <a:r>
              <a:rPr lang="en-US" altLang="zh-CN" sz="2000" dirty="0" smtClean="0"/>
              <a:t>PUT</a:t>
            </a:r>
            <a:r>
              <a:rPr lang="zh-CN" altLang="en-US" sz="2000" dirty="0" smtClean="0"/>
              <a:t>解释为修改，</a:t>
            </a:r>
            <a:r>
              <a:rPr lang="en-US" altLang="zh-CN" sz="2000" dirty="0" smtClean="0"/>
              <a:t>POST</a:t>
            </a:r>
            <a:r>
              <a:rPr lang="zh-CN" altLang="en-US" sz="2000" dirty="0" smtClean="0"/>
              <a:t>解释为创建（或者反之）</a:t>
            </a:r>
            <a:endParaRPr lang="zh-CN" alt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900915"/>
              </p:ext>
            </p:extLst>
          </p:nvPr>
        </p:nvGraphicFramePr>
        <p:xfrm>
          <a:off x="1066800" y="4724400"/>
          <a:ext cx="73152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0"/>
              </a:tblGrid>
              <a:tr h="1447800">
                <a:tc>
                  <a:txBody>
                    <a:bodyPr/>
                    <a:lstStyle/>
                    <a:p>
                      <a:pPr lvl="0"/>
                      <a:r>
                        <a:rPr lang="en-US" altLang="zh-CN" sz="1800" dirty="0" smtClean="0">
                          <a:sym typeface="Wingdings" pitchFamily="2" charset="2"/>
                        </a:rPr>
                        <a:t></a:t>
                      </a:r>
                      <a:r>
                        <a:rPr lang="en-US" altLang="zh-CN" sz="1800" dirty="0" smtClean="0"/>
                        <a:t> OSS:</a:t>
                      </a:r>
                    </a:p>
                    <a:p>
                      <a:pPr lvl="1"/>
                      <a:r>
                        <a:rPr lang="en-US" altLang="zh-CN" sz="1800" dirty="0" smtClean="0"/>
                        <a:t>PUT /</a:t>
                      </a:r>
                      <a:r>
                        <a:rPr lang="en-US" altLang="zh-CN" sz="1800" dirty="0" err="1" smtClean="0"/>
                        <a:t>bucketName</a:t>
                      </a:r>
                      <a:r>
                        <a:rPr lang="en-US" altLang="zh-CN" sz="1800" dirty="0" smtClean="0"/>
                        <a:t>/</a:t>
                      </a:r>
                      <a:r>
                        <a:rPr lang="en-US" altLang="zh-CN" sz="1800" dirty="0" err="1" smtClean="0"/>
                        <a:t>objectKey</a:t>
                      </a:r>
                      <a:endParaRPr lang="en-US" altLang="zh-CN" sz="1800" dirty="0" smtClean="0"/>
                    </a:p>
                    <a:p>
                      <a:pPr lvl="1"/>
                      <a:endParaRPr lang="en-US" altLang="zh-CN" sz="1800" dirty="0" smtClean="0"/>
                    </a:p>
                    <a:p>
                      <a:pPr lvl="0"/>
                      <a:r>
                        <a:rPr lang="en-US" altLang="zh-CN" sz="1800" dirty="0" smtClean="0">
                          <a:sym typeface="Wingdings" pitchFamily="2" charset="2"/>
                        </a:rPr>
                        <a:t> </a:t>
                      </a:r>
                      <a:r>
                        <a:rPr lang="en-US" altLang="zh-CN" sz="1800" dirty="0" smtClean="0"/>
                        <a:t>Azure Queue</a:t>
                      </a:r>
                      <a:r>
                        <a:rPr lang="en-US" altLang="zh-CN" sz="1800" baseline="0" dirty="0" smtClean="0"/>
                        <a:t> Service</a:t>
                      </a:r>
                      <a:r>
                        <a:rPr lang="en-US" altLang="zh-CN" sz="1800" dirty="0" smtClean="0"/>
                        <a:t>: PUT Message</a:t>
                      </a:r>
                    </a:p>
                    <a:p>
                      <a:pPr lvl="1"/>
                      <a:r>
                        <a:rPr lang="en-US" altLang="zh-CN" sz="1800" dirty="0" smtClean="0"/>
                        <a:t>POST/</a:t>
                      </a:r>
                      <a:r>
                        <a:rPr lang="en-US" altLang="zh-CN" sz="1800" dirty="0" err="1" smtClean="0"/>
                        <a:t>queueName</a:t>
                      </a:r>
                      <a:r>
                        <a:rPr lang="en-US" altLang="zh-CN" sz="1800" dirty="0" smtClean="0"/>
                        <a:t>/messages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567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Using HTTP Methods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不建议在</a:t>
            </a:r>
            <a:r>
              <a:rPr lang="en-US" altLang="zh-CN" dirty="0" smtClean="0"/>
              <a:t>GET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/>
              <a:t>方</a:t>
            </a:r>
            <a:r>
              <a:rPr lang="zh-CN" altLang="en-US" dirty="0" smtClean="0"/>
              <a:t>法中使用请求内容（消息体）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HTTP 1.1 Spec (</a:t>
            </a:r>
            <a:r>
              <a:rPr lang="en-US" altLang="zh-CN" dirty="0" smtClean="0">
                <a:hlinkClick r:id="rId2"/>
              </a:rPr>
              <a:t>RFC 2616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中没有强制规定；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但惯例上以及多数框架中不推荐使用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，并且最新的</a:t>
            </a:r>
            <a:r>
              <a:rPr lang="en-US" altLang="zh-CN" dirty="0" smtClean="0"/>
              <a:t>HTTP 1.1 Spec</a:t>
            </a:r>
            <a:r>
              <a:rPr lang="zh-CN" altLang="en-US" dirty="0" smtClean="0"/>
              <a:t>（</a:t>
            </a:r>
            <a:r>
              <a:rPr lang="en-US" altLang="zh-CN" dirty="0" smtClean="0">
                <a:hlinkClick r:id="rId3"/>
              </a:rPr>
              <a:t>RFC 2817</a:t>
            </a:r>
            <a:r>
              <a:rPr lang="zh-CN" altLang="en-US" dirty="0" smtClean="0"/>
              <a:t>）更新中提到：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Bodies on DELETE requests have no defined semantics.  Note </a:t>
            </a:r>
            <a:r>
              <a:rPr lang="en-US" altLang="zh-CN" dirty="0" smtClean="0"/>
              <a:t>that </a:t>
            </a:r>
            <a:r>
              <a:rPr lang="en-US" altLang="zh-CN" dirty="0"/>
              <a:t>sending a body on a DELETE request might cause some </a:t>
            </a:r>
            <a:r>
              <a:rPr lang="en-US" altLang="zh-CN" dirty="0" smtClean="0"/>
              <a:t>existing </a:t>
            </a:r>
            <a:r>
              <a:rPr lang="en-US" altLang="zh-CN" dirty="0"/>
              <a:t>implementations to reject the request.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153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Using HTTP</a:t>
            </a:r>
            <a:r>
              <a:rPr lang="zh-CN" altLang="en-US" dirty="0" smtClean="0"/>
              <a:t> </a:t>
            </a:r>
            <a:r>
              <a:rPr lang="en-US" altLang="zh-CN" dirty="0" smtClean="0"/>
              <a:t>Headers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HTTP Headers</a:t>
            </a:r>
            <a:r>
              <a:rPr lang="zh-CN" altLang="en-US" dirty="0" smtClean="0"/>
              <a:t>传递通用（公共）的请求</a:t>
            </a:r>
            <a:r>
              <a:rPr lang="en-US" altLang="zh-CN" dirty="0" smtClean="0"/>
              <a:t>/</a:t>
            </a:r>
            <a:r>
              <a:rPr lang="zh-CN" altLang="en-US" dirty="0" smtClean="0"/>
              <a:t>返回参数</a:t>
            </a:r>
            <a:endParaRPr lang="en-US" altLang="zh-CN" dirty="0" smtClean="0"/>
          </a:p>
          <a:p>
            <a:r>
              <a:rPr lang="zh-CN" altLang="en-US" dirty="0" smtClean="0"/>
              <a:t>优先使用标准的</a:t>
            </a:r>
            <a:r>
              <a:rPr lang="en-US" altLang="zh-CN" dirty="0" smtClean="0"/>
              <a:t>HTTP Headers</a:t>
            </a:r>
            <a:r>
              <a:rPr lang="zh-CN" altLang="en-US" dirty="0" smtClean="0"/>
              <a:t>（</a:t>
            </a:r>
            <a:r>
              <a:rPr lang="en-US" altLang="zh-CN" dirty="0" smtClean="0">
                <a:hlinkClick r:id="rId2"/>
              </a:rPr>
              <a:t>RFC2616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Authorization : </a:t>
            </a:r>
            <a:r>
              <a:rPr lang="zh-CN" altLang="en-US" dirty="0" smtClean="0"/>
              <a:t>用于传递认证的</a:t>
            </a:r>
            <a:r>
              <a:rPr lang="en-US" altLang="zh-CN" dirty="0" smtClean="0"/>
              <a:t>Credentials</a:t>
            </a:r>
          </a:p>
          <a:p>
            <a:pPr lvl="1"/>
            <a:r>
              <a:rPr lang="en-US" altLang="zh-CN" dirty="0" smtClean="0"/>
              <a:t>Accept : </a:t>
            </a:r>
            <a:r>
              <a:rPr lang="zh-CN" altLang="en-US" dirty="0" smtClean="0"/>
              <a:t>指定请求接受的返回结果</a:t>
            </a:r>
            <a:r>
              <a:rPr lang="en-US" altLang="zh-CN" dirty="0" smtClean="0"/>
              <a:t>MIME Types</a:t>
            </a:r>
          </a:p>
          <a:p>
            <a:pPr lvl="1"/>
            <a:r>
              <a:rPr lang="en-US" altLang="zh-CN" dirty="0" smtClean="0"/>
              <a:t>Content-Type : </a:t>
            </a:r>
            <a:r>
              <a:rPr lang="zh-CN" altLang="en-US" dirty="0"/>
              <a:t>返</a:t>
            </a:r>
            <a:r>
              <a:rPr lang="zh-CN" altLang="en-US" dirty="0" smtClean="0"/>
              <a:t>回结果的</a:t>
            </a:r>
            <a:r>
              <a:rPr lang="en-US" altLang="zh-CN" dirty="0" smtClean="0"/>
              <a:t>MIME Types</a:t>
            </a:r>
          </a:p>
          <a:p>
            <a:pPr lvl="1"/>
            <a:r>
              <a:rPr lang="en-US" altLang="zh-CN" dirty="0" smtClean="0"/>
              <a:t>Accept-Encoding : </a:t>
            </a:r>
            <a:r>
              <a:rPr lang="zh-CN" altLang="en-US" dirty="0" smtClean="0"/>
              <a:t>如指定返回结果压缩类型</a:t>
            </a:r>
            <a:r>
              <a:rPr lang="en-US" altLang="zh-CN" dirty="0" smtClean="0"/>
              <a:t>deflate, </a:t>
            </a:r>
            <a:r>
              <a:rPr lang="en-US" altLang="zh-CN" dirty="0" err="1" smtClean="0"/>
              <a:t>gzip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Content-Encoding : </a:t>
            </a:r>
            <a:r>
              <a:rPr lang="zh-CN" altLang="en-US" dirty="0" smtClean="0"/>
              <a:t>如表示结果的编码类型</a:t>
            </a:r>
            <a:r>
              <a:rPr lang="en-US" altLang="zh-CN" dirty="0" smtClean="0"/>
              <a:t>deflate, </a:t>
            </a:r>
            <a:r>
              <a:rPr lang="en-US" altLang="zh-CN" dirty="0" err="1" smtClean="0"/>
              <a:t>gzip</a:t>
            </a:r>
            <a:endParaRPr lang="en-US" altLang="zh-CN" dirty="0" smtClean="0"/>
          </a:p>
          <a:p>
            <a:r>
              <a:rPr lang="zh-CN" altLang="en-US" dirty="0"/>
              <a:t>慎</a:t>
            </a:r>
            <a:r>
              <a:rPr lang="zh-CN" altLang="en-US" dirty="0" smtClean="0"/>
              <a:t>重使用自定义的</a:t>
            </a:r>
            <a:r>
              <a:rPr lang="en-US" altLang="zh-CN" dirty="0" smtClean="0"/>
              <a:t>HTTP Headers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9398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Understand </a:t>
            </a:r>
            <a:r>
              <a:rPr lang="en-US" altLang="zh-CN" dirty="0" err="1" smtClean="0"/>
              <a:t>Idempotence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HTTP/1.1</a:t>
            </a:r>
            <a:r>
              <a:rPr lang="zh-CN" altLang="zh-CN" dirty="0"/>
              <a:t>规范中幂等性的定义</a:t>
            </a:r>
            <a:r>
              <a:rPr lang="zh-CN" altLang="zh-CN" dirty="0" smtClean="0"/>
              <a:t>是</a:t>
            </a:r>
            <a:r>
              <a:rPr lang="zh-CN" altLang="en-US" dirty="0" smtClean="0"/>
              <a:t>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Methods </a:t>
            </a:r>
            <a:r>
              <a:rPr lang="en-US" altLang="zh-CN" dirty="0"/>
              <a:t>can also have the property of "</a:t>
            </a:r>
            <a:r>
              <a:rPr lang="en-US" altLang="zh-CN" dirty="0" err="1"/>
              <a:t>idempotence</a:t>
            </a:r>
            <a:r>
              <a:rPr lang="en-US" altLang="zh-CN" dirty="0"/>
              <a:t>" in that (aside from error or expiration issues) the side-effects of N &gt; 0 identical requests is the same as for a single request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同样的输入对一个资源的一次或多次调用产生的副作用</a:t>
            </a:r>
            <a:endParaRPr lang="en-US" altLang="zh-CN" dirty="0" smtClean="0"/>
          </a:p>
          <a:p>
            <a:r>
              <a:rPr lang="zh-CN" altLang="en-US" dirty="0"/>
              <a:t>属</a:t>
            </a:r>
            <a:r>
              <a:rPr lang="zh-CN" altLang="en-US" dirty="0" smtClean="0"/>
              <a:t>于语义范畴，需要由接口行为的设计来保证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9563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Understand </a:t>
            </a:r>
            <a:r>
              <a:rPr lang="en-US" altLang="zh-CN" dirty="0" err="1"/>
              <a:t>Idempotence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创建接口要保证不会创建比预期更多的资</a:t>
            </a:r>
            <a:r>
              <a:rPr lang="zh-CN" altLang="zh-CN" dirty="0" smtClean="0"/>
              <a:t>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PUT</a:t>
            </a:r>
            <a:r>
              <a:rPr lang="zh-CN" altLang="en-US" dirty="0" smtClean="0"/>
              <a:t>方法的创建具有幂等性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POST</a:t>
            </a:r>
            <a:r>
              <a:rPr lang="zh-CN" altLang="en-US" dirty="0" smtClean="0"/>
              <a:t>方法通常不具有幂等性，但也有需求的时候：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EC2 – </a:t>
            </a:r>
            <a:r>
              <a:rPr lang="en-US" altLang="zh-CN" dirty="0" err="1" smtClean="0"/>
              <a:t>CreateInstance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（资源名由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生成，通过</a:t>
            </a:r>
            <a:r>
              <a:rPr lang="en-US" altLang="zh-CN" dirty="0" err="1" smtClean="0"/>
              <a:t>ClientToken</a:t>
            </a:r>
            <a:r>
              <a:rPr lang="zh-CN" altLang="en-US" dirty="0" smtClean="0"/>
              <a:t>参数）</a:t>
            </a:r>
            <a:endParaRPr lang="en-US" altLang="zh-CN" dirty="0" smtClean="0"/>
          </a:p>
          <a:p>
            <a:r>
              <a:rPr lang="zh-CN" altLang="zh-CN" dirty="0"/>
              <a:t>修改接口要保证资源所处的状态是一致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r>
              <a:rPr lang="zh-CN" altLang="en-US" dirty="0"/>
              <a:t>删</a:t>
            </a:r>
            <a:r>
              <a:rPr lang="zh-CN" altLang="en-US" dirty="0" smtClean="0"/>
              <a:t>除接口</a:t>
            </a:r>
            <a:r>
              <a:rPr lang="zh-CN" altLang="zh-CN" dirty="0"/>
              <a:t>结果一致，即资源不存在。因此删除不存在的资源时，需要返回成</a:t>
            </a:r>
            <a:r>
              <a:rPr lang="zh-CN" altLang="zh-CN" dirty="0" smtClean="0"/>
              <a:t>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OSS</a:t>
            </a:r>
            <a:r>
              <a:rPr lang="zh-CN" altLang="en-US" dirty="0"/>
              <a:t> </a:t>
            </a:r>
            <a:r>
              <a:rPr lang="en-US" altLang="zh-CN" dirty="0" smtClean="0"/>
              <a:t>– DELETE Object</a:t>
            </a:r>
            <a:r>
              <a:rPr lang="zh-CN" altLang="en-US" dirty="0" smtClean="0"/>
              <a:t>在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不存在时同样返回</a:t>
            </a:r>
            <a:r>
              <a:rPr lang="en-US" altLang="zh-CN" dirty="0" smtClean="0"/>
              <a:t>204</a:t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943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Presentations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6482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类比：</a:t>
            </a:r>
            <a:r>
              <a:rPr lang="en-US" altLang="zh-CN" dirty="0" smtClean="0"/>
              <a:t>Views</a:t>
            </a:r>
            <a:r>
              <a:rPr lang="zh-CN" altLang="en-US" dirty="0" smtClean="0"/>
              <a:t>之于</a:t>
            </a:r>
            <a:r>
              <a:rPr lang="en-US" altLang="zh-CN" dirty="0" smtClean="0"/>
              <a:t>Model</a:t>
            </a:r>
          </a:p>
          <a:p>
            <a:r>
              <a:rPr lang="zh-CN" altLang="en-US" dirty="0"/>
              <a:t>根据需求支持</a:t>
            </a:r>
            <a:r>
              <a:rPr lang="zh-CN" altLang="zh-CN" dirty="0"/>
              <a:t>资源多重表</a:t>
            </a:r>
            <a:r>
              <a:rPr lang="zh-CN" altLang="zh-CN" dirty="0" smtClean="0"/>
              <a:t>述</a:t>
            </a:r>
            <a:r>
              <a:rPr lang="zh-CN" altLang="en-US" dirty="0"/>
              <a:t>：</a:t>
            </a:r>
            <a:r>
              <a:rPr lang="en-US" altLang="zh-CN" dirty="0" smtClean="0"/>
              <a:t>XML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JSON….</a:t>
            </a:r>
          </a:p>
          <a:p>
            <a:r>
              <a:rPr lang="zh-CN" altLang="en-US" dirty="0"/>
              <a:t>使</a:t>
            </a:r>
            <a:r>
              <a:rPr lang="zh-CN" altLang="en-US" dirty="0" smtClean="0"/>
              <a:t>用</a:t>
            </a:r>
            <a:r>
              <a:rPr lang="en-US" altLang="zh-CN" dirty="0" smtClean="0"/>
              <a:t>Accept</a:t>
            </a:r>
            <a:r>
              <a:rPr lang="zh-CN" altLang="en-US" dirty="0" smtClean="0"/>
              <a:t>头指定希望的返回格式</a:t>
            </a:r>
            <a:endParaRPr lang="en-US" altLang="zh-CN" dirty="0" smtClean="0"/>
          </a:p>
          <a:p>
            <a:r>
              <a:rPr lang="zh-CN" altLang="en-US" dirty="0" smtClean="0"/>
              <a:t>总是使用</a:t>
            </a:r>
            <a:r>
              <a:rPr lang="en-US" altLang="zh-CN" dirty="0" smtClean="0"/>
              <a:t>Content-Type</a:t>
            </a:r>
            <a:r>
              <a:rPr lang="zh-CN" altLang="en-US" dirty="0" smtClean="0"/>
              <a:t>头表明实际返回的格式</a:t>
            </a:r>
            <a:endParaRPr lang="en-US" altLang="zh-CN" dirty="0" smtClean="0"/>
          </a:p>
          <a:p>
            <a:r>
              <a:rPr lang="zh-CN" altLang="en-US" dirty="0"/>
              <a:t>根</a:t>
            </a:r>
            <a:r>
              <a:rPr lang="zh-CN" altLang="en-US" dirty="0" smtClean="0"/>
              <a:t>据数据模型的特性选择支持适合的表示格式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77478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Presentations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不同格式反应的是同样的</a:t>
            </a:r>
            <a:r>
              <a:rPr lang="zh-CN" altLang="en-US" dirty="0"/>
              <a:t>数</a:t>
            </a:r>
            <a:r>
              <a:rPr lang="zh-CN" altLang="en-US" dirty="0" smtClean="0"/>
              <a:t>据结构</a:t>
            </a:r>
            <a:endParaRPr lang="en-US" altLang="zh-CN" dirty="0" smtClean="0"/>
          </a:p>
          <a:p>
            <a:r>
              <a:rPr lang="zh-CN" altLang="en-US" dirty="0" smtClean="0"/>
              <a:t>不同格式结构上要对应</a:t>
            </a:r>
            <a:endParaRPr lang="en-US" altLang="zh-CN" dirty="0" smtClean="0"/>
          </a:p>
          <a:p>
            <a:r>
              <a:rPr lang="zh-CN" altLang="en-US" dirty="0" smtClean="0"/>
              <a:t>要考虑客户端解析时使用的</a:t>
            </a:r>
            <a:r>
              <a:rPr lang="en-US" altLang="zh-CN" dirty="0" smtClean="0"/>
              <a:t>OM</a:t>
            </a:r>
            <a:r>
              <a:rPr lang="zh-CN" altLang="en-US" dirty="0" smtClean="0"/>
              <a:t>和解析方式一致</a:t>
            </a:r>
            <a:endParaRPr lang="zh-CN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61903"/>
              </p:ext>
            </p:extLst>
          </p:nvPr>
        </p:nvGraphicFramePr>
        <p:xfrm>
          <a:off x="1066800" y="3200400"/>
          <a:ext cx="73152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89560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&lt;</a:t>
                      </a:r>
                      <a:r>
                        <a:rPr lang="en-US" altLang="zh-CN" sz="1600" dirty="0" err="1" smtClean="0"/>
                        <a:t>DescribeZonesResponse</a:t>
                      </a:r>
                      <a:r>
                        <a:rPr lang="en-US" altLang="zh-CN" sz="1600" dirty="0" smtClean="0"/>
                        <a:t>&gt;</a:t>
                      </a:r>
                    </a:p>
                    <a:p>
                      <a:r>
                        <a:rPr lang="en-US" altLang="zh-CN" sz="1600" dirty="0" smtClean="0"/>
                        <a:t>&lt;Zones&gt;</a:t>
                      </a:r>
                    </a:p>
                    <a:p>
                      <a:r>
                        <a:rPr lang="en-US" altLang="zh-CN" sz="1600" dirty="0" smtClean="0"/>
                        <a:t>        &lt;Zone&gt;</a:t>
                      </a:r>
                    </a:p>
                    <a:p>
                      <a:r>
                        <a:rPr lang="en-US" altLang="zh-CN" sz="1600" dirty="0" smtClean="0"/>
                        <a:t>            &lt;</a:t>
                      </a:r>
                      <a:r>
                        <a:rPr lang="en-US" altLang="zh-CN" sz="1600" dirty="0" err="1" smtClean="0"/>
                        <a:t>ZoneId</a:t>
                      </a:r>
                      <a:r>
                        <a:rPr lang="en-US" altLang="zh-CN" sz="1600" dirty="0" smtClean="0"/>
                        <a:t>&gt;zone1&lt;/</a:t>
                      </a:r>
                      <a:r>
                        <a:rPr lang="en-US" altLang="zh-CN" sz="1600" dirty="0" err="1" smtClean="0"/>
                        <a:t>ZoneId</a:t>
                      </a:r>
                      <a:r>
                        <a:rPr lang="en-US" altLang="zh-CN" sz="1600" dirty="0" smtClean="0"/>
                        <a:t>&gt; </a:t>
                      </a:r>
                    </a:p>
                    <a:p>
                      <a:r>
                        <a:rPr lang="en-US" altLang="zh-CN" sz="1600" dirty="0" smtClean="0"/>
                        <a:t>        &lt;/Zone&gt;</a:t>
                      </a:r>
                    </a:p>
                    <a:p>
                      <a:r>
                        <a:rPr lang="en-US" altLang="zh-CN" sz="1600" dirty="0" smtClean="0"/>
                        <a:t>        &lt;Zone&gt;</a:t>
                      </a:r>
                    </a:p>
                    <a:p>
                      <a:r>
                        <a:rPr lang="en-US" altLang="zh-CN" sz="1600" dirty="0" smtClean="0"/>
                        <a:t>            &lt;</a:t>
                      </a:r>
                      <a:r>
                        <a:rPr lang="en-US" altLang="zh-CN" sz="1600" dirty="0" err="1" smtClean="0"/>
                        <a:t>ZoneId</a:t>
                      </a:r>
                      <a:r>
                        <a:rPr lang="en-US" altLang="zh-CN" sz="1600" dirty="0" smtClean="0"/>
                        <a:t>&gt;zone2&lt;/</a:t>
                      </a:r>
                      <a:r>
                        <a:rPr lang="en-US" altLang="zh-CN" sz="1600" dirty="0" err="1" smtClean="0"/>
                        <a:t>ZoneId</a:t>
                      </a:r>
                      <a:r>
                        <a:rPr lang="en-US" altLang="zh-CN" sz="1600" dirty="0" smtClean="0"/>
                        <a:t>&gt; </a:t>
                      </a:r>
                    </a:p>
                    <a:p>
                      <a:r>
                        <a:rPr lang="en-US" altLang="zh-CN" sz="1600" dirty="0" smtClean="0"/>
                        <a:t>        &lt;/Zone&gt;</a:t>
                      </a:r>
                    </a:p>
                    <a:p>
                      <a:r>
                        <a:rPr lang="en-US" altLang="zh-CN" sz="1600" dirty="0" smtClean="0"/>
                        <a:t>    &lt;/Zones&gt;</a:t>
                      </a:r>
                    </a:p>
                    <a:p>
                      <a:r>
                        <a:rPr lang="en-US" altLang="zh-CN" sz="1600" dirty="0" smtClean="0"/>
                        <a:t>&lt;/</a:t>
                      </a:r>
                      <a:r>
                        <a:rPr lang="en-US" altLang="zh-CN" sz="1600" dirty="0" err="1" smtClean="0"/>
                        <a:t>DescribeZonesResponse</a:t>
                      </a:r>
                      <a:r>
                        <a:rPr lang="en-US" altLang="zh-CN" sz="1600" dirty="0" smtClean="0"/>
                        <a:t>&gt;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{</a:t>
                      </a:r>
                    </a:p>
                    <a:p>
                      <a:r>
                        <a:rPr lang="en-US" altLang="zh-CN" sz="1600" dirty="0" smtClean="0"/>
                        <a:t>   "Zones": [{</a:t>
                      </a:r>
                    </a:p>
                    <a:p>
                      <a:r>
                        <a:rPr lang="en-US" altLang="zh-CN" sz="1600" dirty="0" smtClean="0"/>
                        <a:t>        "</a:t>
                      </a:r>
                      <a:r>
                        <a:rPr lang="en-US" altLang="zh-CN" sz="1600" dirty="0" err="1" smtClean="0"/>
                        <a:t>ZoneId</a:t>
                      </a:r>
                      <a:r>
                        <a:rPr lang="en-US" altLang="zh-CN" sz="1600" dirty="0" smtClean="0"/>
                        <a:t>": "cn-hangzhou-1-a"</a:t>
                      </a:r>
                    </a:p>
                    <a:p>
                      <a:r>
                        <a:rPr lang="en-US" altLang="zh-CN" sz="1600" dirty="0" smtClean="0"/>
                        <a:t>    },</a:t>
                      </a:r>
                    </a:p>
                    <a:p>
                      <a:r>
                        <a:rPr lang="en-US" altLang="zh-CN" sz="1600" dirty="0" smtClean="0"/>
                        <a:t>    {</a:t>
                      </a:r>
                    </a:p>
                    <a:p>
                      <a:r>
                        <a:rPr lang="en-US" altLang="zh-CN" sz="1600" dirty="0" smtClean="0"/>
                        <a:t>        "</a:t>
                      </a:r>
                      <a:r>
                        <a:rPr lang="en-US" altLang="zh-CN" sz="1600" dirty="0" err="1" smtClean="0"/>
                        <a:t>ZoneId</a:t>
                      </a:r>
                      <a:r>
                        <a:rPr lang="en-US" altLang="zh-CN" sz="1600" dirty="0" smtClean="0"/>
                        <a:t>": "cn-hangzhou-1-b"</a:t>
                      </a:r>
                    </a:p>
                    <a:p>
                      <a:r>
                        <a:rPr lang="en-US" altLang="zh-CN" sz="1600" dirty="0" smtClean="0"/>
                        <a:t>    }]</a:t>
                      </a:r>
                    </a:p>
                    <a:p>
                      <a:r>
                        <a:rPr lang="en-US" altLang="zh-CN" sz="1600" dirty="0" smtClean="0"/>
                        <a:t>}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1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Error Design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52400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使</a:t>
            </a:r>
            <a:r>
              <a:rPr lang="zh-CN" altLang="en-US" dirty="0" smtClean="0"/>
              <a:t>用英文单词或词组而不要使用数字错误码</a:t>
            </a:r>
            <a:endParaRPr lang="en-US" altLang="zh-CN" dirty="0" smtClean="0"/>
          </a:p>
          <a:p>
            <a:r>
              <a:rPr lang="zh-CN" altLang="en-US" dirty="0"/>
              <a:t>合</a:t>
            </a:r>
            <a:r>
              <a:rPr lang="zh-CN" altLang="en-US" dirty="0" smtClean="0"/>
              <a:t>理地对应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状态码</a:t>
            </a:r>
            <a:endParaRPr lang="en-US" altLang="zh-CN" dirty="0" smtClean="0"/>
          </a:p>
          <a:p>
            <a:r>
              <a:rPr lang="zh-CN" altLang="zh-CN" dirty="0"/>
              <a:t>使用完整的英文语句作为错误消</a:t>
            </a:r>
            <a:r>
              <a:rPr lang="zh-CN" altLang="zh-CN" dirty="0" smtClean="0"/>
              <a:t>息</a:t>
            </a:r>
            <a:endParaRPr lang="en-US" altLang="zh-CN" dirty="0" smtClean="0"/>
          </a:p>
          <a:p>
            <a:r>
              <a:rPr lang="zh-CN" altLang="en-US" dirty="0"/>
              <a:t>错</a:t>
            </a:r>
            <a:r>
              <a:rPr lang="zh-CN" altLang="en-US" dirty="0" smtClean="0"/>
              <a:t>误消息要反应原因并指导开发者排错</a:t>
            </a:r>
            <a:endParaRPr lang="en-US" altLang="zh-CN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17793"/>
              </p:ext>
            </p:extLst>
          </p:nvPr>
        </p:nvGraphicFramePr>
        <p:xfrm>
          <a:off x="1219200" y="3048000"/>
          <a:ext cx="69342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4200"/>
              </a:tblGrid>
              <a:tr h="3657600">
                <a:tc>
                  <a:txBody>
                    <a:bodyPr/>
                    <a:lstStyle/>
                    <a:p>
                      <a:r>
                        <a:rPr kumimoji="0" lang="zh-CN" alt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</a:t>
                      </a:r>
                      <a:r>
                        <a:rPr kumimoji="0" lang="zh-CN" altLang="en-US" sz="16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kumimoji="0" lang="en-US" altLang="zh-CN" sz="16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OSS/S3</a:t>
                      </a:r>
                      <a:r>
                        <a:rPr kumimoji="0" lang="zh-CN" altLang="en-US" sz="16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中签名错误时错误消息：</a:t>
                      </a:r>
                      <a:endParaRPr kumimoji="0" lang="en-US" altLang="zh-CN" sz="16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&lt;Error&gt;</a:t>
                      </a:r>
                      <a:endParaRPr kumimoji="0" lang="zh-CN" altLang="en-US" sz="16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zh-CN" alt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&lt;Code&gt;</a:t>
                      </a:r>
                      <a:r>
                        <a:rPr kumimoji="0" lang="en-US" altLang="zh-CN" sz="16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SignatureDoesNotMatch</a:t>
                      </a:r>
                      <a:r>
                        <a:rPr kumimoji="0"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&lt;/Code&gt;</a:t>
                      </a:r>
                      <a:endParaRPr kumimoji="0" lang="zh-CN" altLang="en-US" sz="16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zh-CN" alt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&lt;Message&gt;The request signature we calculated does not match the signature you provided. Check your key and signing method.&lt;/Message&gt;</a:t>
                      </a:r>
                      <a:endParaRPr kumimoji="0" lang="zh-CN" altLang="en-US" sz="16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zh-CN" alt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altLang="zh-CN" sz="16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StringToSignBytes</a:t>
                      </a:r>
                      <a:r>
                        <a:rPr kumimoji="0"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&gt;47 45 54 0A </a:t>
                      </a:r>
                      <a:r>
                        <a:rPr kumimoji="0" lang="en-US" altLang="zh-CN" sz="16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0A</a:t>
                      </a:r>
                      <a:r>
                        <a:rPr kumimoji="0"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CN" sz="16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0A</a:t>
                      </a:r>
                      <a:r>
                        <a:rPr kumimoji="0"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54 75 65 2C 20 31 36 20 41 70 72 20 32 30 31 33 20 31 34 3A 30 39 3A 34 30 20 47 4D 54 0A 2F &lt;/</a:t>
                      </a:r>
                      <a:r>
                        <a:rPr kumimoji="0" lang="en-US" altLang="zh-CN" sz="16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StringToSignBytes</a:t>
                      </a:r>
                      <a:r>
                        <a:rPr kumimoji="0"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kumimoji="0" lang="zh-CN" altLang="en-US" sz="16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zh-CN" alt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altLang="zh-CN" sz="16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StringToSign</a:t>
                      </a:r>
                      <a:r>
                        <a:rPr kumimoji="0"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&gt;GET</a:t>
                      </a:r>
                      <a:endParaRPr kumimoji="0" lang="zh-CN" altLang="en-US" sz="16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0" lang="zh-CN" altLang="en-US" sz="16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0" lang="zh-CN" altLang="en-US" sz="16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fr-FR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Tue, 16 </a:t>
                      </a:r>
                      <a:r>
                        <a:rPr kumimoji="0" lang="fr-FR" altLang="zh-CN" sz="16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Apr</a:t>
                      </a:r>
                      <a:r>
                        <a:rPr kumimoji="0" lang="fr-FR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2013 14:09:40 GMT</a:t>
                      </a:r>
                      <a:endParaRPr kumimoji="0" lang="zh-CN" altLang="en-US" sz="16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/&lt;/</a:t>
                      </a:r>
                      <a:r>
                        <a:rPr kumimoji="0" lang="en-US" altLang="zh-CN" sz="16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StringToSign</a:t>
                      </a:r>
                      <a:r>
                        <a:rPr kumimoji="0"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kumimoji="0" lang="zh-CN" altLang="en-US" sz="16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zh-CN" alt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altLang="zh-CN" sz="16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RequestId</a:t>
                      </a:r>
                      <a:r>
                        <a:rPr kumimoji="0"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&gt;516D5BA54B975D1943520C27&lt;/</a:t>
                      </a:r>
                      <a:r>
                        <a:rPr kumimoji="0" lang="en-US" altLang="zh-CN" sz="16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RequestId</a:t>
                      </a:r>
                      <a:r>
                        <a:rPr kumimoji="0"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kumimoji="0" lang="zh-CN" altLang="en-US" sz="16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zh-CN" alt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altLang="zh-CN" sz="16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HostId</a:t>
                      </a:r>
                      <a:r>
                        <a:rPr kumimoji="0"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&gt;oss.aliyuncs.com&lt;/</a:t>
                      </a:r>
                      <a:r>
                        <a:rPr kumimoji="0" lang="en-US" altLang="zh-CN" sz="16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HostId</a:t>
                      </a:r>
                      <a:r>
                        <a:rPr kumimoji="0"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kumimoji="0" lang="zh-CN" altLang="en-US" sz="16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zh-CN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&lt;/Error&gt;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8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320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What’s a Good API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>
            <a:noAutofit/>
          </a:bodyPr>
          <a:lstStyle/>
          <a:p>
            <a:pPr lvl="0"/>
            <a:r>
              <a:rPr lang="zh-CN" altLang="zh-CN" sz="2800" dirty="0"/>
              <a:t>完</a:t>
            </a:r>
            <a:r>
              <a:rPr lang="zh-CN" altLang="zh-CN" sz="2800" dirty="0" smtClean="0"/>
              <a:t>备</a:t>
            </a:r>
            <a:r>
              <a:rPr lang="zh-CN" altLang="en-US" sz="2800" dirty="0" smtClean="0"/>
              <a:t>但</a:t>
            </a:r>
            <a:r>
              <a:rPr lang="zh-CN" altLang="zh-CN" sz="2800" dirty="0" smtClean="0"/>
              <a:t>不</a:t>
            </a:r>
            <a:r>
              <a:rPr lang="zh-CN" altLang="zh-CN" sz="2800" dirty="0"/>
              <a:t>冗余</a:t>
            </a:r>
            <a:r>
              <a:rPr lang="zh-CN" altLang="zh-CN" sz="2800" dirty="0" smtClean="0"/>
              <a:t>（</a:t>
            </a:r>
            <a:r>
              <a:rPr lang="en-US" altLang="zh-CN" sz="2800" dirty="0"/>
              <a:t>Be </a:t>
            </a:r>
            <a:r>
              <a:rPr lang="en-US" altLang="zh-CN" sz="2800" dirty="0" smtClean="0"/>
              <a:t>Complete but Minimal</a:t>
            </a:r>
            <a:r>
              <a:rPr lang="zh-CN" altLang="zh-CN" sz="2800" dirty="0" smtClean="0"/>
              <a:t>）</a:t>
            </a:r>
            <a:endParaRPr lang="zh-CN" altLang="zh-CN" sz="2800" dirty="0"/>
          </a:p>
          <a:p>
            <a:pPr lvl="0"/>
            <a:r>
              <a:rPr lang="zh-CN" altLang="zh-CN" sz="2800" dirty="0" smtClean="0"/>
              <a:t>简</a:t>
            </a:r>
            <a:r>
              <a:rPr lang="zh-CN" altLang="zh-CN" sz="2800" dirty="0"/>
              <a:t>单清晰（</a:t>
            </a:r>
            <a:r>
              <a:rPr lang="en-US" altLang="zh-CN" sz="2800" dirty="0"/>
              <a:t>Be Simple &amp; Clear</a:t>
            </a:r>
            <a:r>
              <a:rPr lang="zh-CN" altLang="zh-CN" sz="2800" dirty="0"/>
              <a:t>）</a:t>
            </a:r>
          </a:p>
          <a:p>
            <a:pPr lvl="0"/>
            <a:r>
              <a:rPr lang="zh-CN" altLang="en-US" sz="2800" dirty="0" smtClean="0"/>
              <a:t>符合直觉（</a:t>
            </a:r>
            <a:r>
              <a:rPr lang="en-US" altLang="zh-CN" sz="2800" dirty="0"/>
              <a:t>Be I</a:t>
            </a:r>
            <a:r>
              <a:rPr lang="en-US" altLang="zh-CN" sz="2800" dirty="0" smtClean="0"/>
              <a:t>ntuitive</a:t>
            </a:r>
            <a:r>
              <a:rPr lang="zh-CN" altLang="en-US" sz="2800" dirty="0" smtClean="0"/>
              <a:t>）</a:t>
            </a:r>
            <a:endParaRPr lang="en-US" altLang="zh-CN" sz="2800" dirty="0"/>
          </a:p>
          <a:p>
            <a:pPr lvl="0"/>
            <a:r>
              <a:rPr lang="zh-CN" altLang="zh-CN" sz="2800" dirty="0" smtClean="0"/>
              <a:t>易</a:t>
            </a:r>
            <a:r>
              <a:rPr lang="zh-CN" altLang="zh-CN" sz="2800" dirty="0"/>
              <a:t>于学习（</a:t>
            </a:r>
            <a:r>
              <a:rPr lang="en-US" altLang="zh-CN" sz="2800" dirty="0"/>
              <a:t>Be Easy to Learn &amp; Use</a:t>
            </a:r>
            <a:r>
              <a:rPr lang="zh-CN" altLang="zh-CN" sz="2800" dirty="0"/>
              <a:t>）</a:t>
            </a:r>
          </a:p>
          <a:p>
            <a:pPr lvl="0"/>
            <a:r>
              <a:rPr lang="zh-CN" altLang="zh-CN" sz="2800" dirty="0"/>
              <a:t>可扩展（</a:t>
            </a:r>
            <a:r>
              <a:rPr lang="en-US" altLang="zh-CN" sz="2800" dirty="0"/>
              <a:t>Be Extensible</a:t>
            </a:r>
            <a:r>
              <a:rPr lang="zh-CN" altLang="zh-CN" sz="2800" dirty="0" smtClean="0"/>
              <a:t>）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0277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What’s a Good API</a:t>
            </a:r>
            <a:endParaRPr lang="zh-CN" alt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51267897"/>
              </p:ext>
            </p:extLst>
          </p:nvPr>
        </p:nvGraphicFramePr>
        <p:xfrm>
          <a:off x="914400" y="1447800"/>
          <a:ext cx="77724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0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dirty="0" smtClean="0">
                          <a:sym typeface="Wingdings" pitchFamily="2" charset="2"/>
                        </a:rPr>
                        <a:t>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dirty="0" smtClean="0">
                          <a:sym typeface="Wingdings" pitchFamily="2" charset="2"/>
                        </a:rPr>
                        <a:t>// </a:t>
                      </a:r>
                      <a:r>
                        <a:rPr lang="zh-CN" altLang="en-US" dirty="0" smtClean="0">
                          <a:sym typeface="Wingdings" pitchFamily="2" charset="2"/>
                        </a:rPr>
                        <a:t>创建账号并分配数据库权限，当账号存在时仅分配数据库权限</a:t>
                      </a:r>
                      <a:endParaRPr lang="en-US" altLang="zh-CN" dirty="0" smtClean="0"/>
                    </a:p>
                    <a:p>
                      <a:r>
                        <a:rPr lang="en-US" altLang="zh-CN" dirty="0" err="1" smtClean="0"/>
                        <a:t>CreateAccount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dbName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en-US" altLang="zh-CN" dirty="0" err="1" smtClean="0"/>
                        <a:t>accName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en-US" altLang="zh-CN" dirty="0" err="1" smtClean="0"/>
                        <a:t>accPwd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en-US" altLang="zh-CN" dirty="0" err="1" smtClean="0"/>
                        <a:t>accPrivilege</a:t>
                      </a:r>
                      <a:r>
                        <a:rPr lang="en-US" altLang="zh-CN" dirty="0" smtClean="0"/>
                        <a:t> );</a:t>
                      </a:r>
                    </a:p>
                    <a:p>
                      <a:r>
                        <a:rPr lang="en-US" altLang="zh-CN" dirty="0" smtClean="0"/>
                        <a:t>// </a:t>
                      </a:r>
                      <a:r>
                        <a:rPr lang="zh-CN" altLang="en-US" dirty="0" smtClean="0"/>
                        <a:t>撤销账号对数据库权限，当账号没有任何数据库权限时，账号会被删除</a:t>
                      </a:r>
                      <a:endParaRPr lang="en-US" altLang="zh-CN" dirty="0" smtClean="0"/>
                    </a:p>
                    <a:p>
                      <a:r>
                        <a:rPr lang="en-US" altLang="zh-CN" dirty="0" err="1" smtClean="0"/>
                        <a:t>DeleteAccount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dbName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en-US" altLang="zh-CN" dirty="0" err="1" smtClean="0"/>
                        <a:t>accName</a:t>
                      </a:r>
                      <a:r>
                        <a:rPr lang="en-US" altLang="zh-CN" dirty="0" smtClean="0"/>
                        <a:t>);</a:t>
                      </a:r>
                    </a:p>
                    <a:p>
                      <a:r>
                        <a:rPr lang="en-US" altLang="zh-CN" dirty="0" smtClean="0"/>
                        <a:t>// </a:t>
                      </a:r>
                      <a:r>
                        <a:rPr lang="zh-CN" altLang="en-US" dirty="0" smtClean="0"/>
                        <a:t>修改账号对所有数据库的权限</a:t>
                      </a:r>
                      <a:endParaRPr lang="en-US" altLang="zh-CN" dirty="0" smtClean="0"/>
                    </a:p>
                    <a:p>
                      <a:r>
                        <a:rPr lang="en-US" altLang="zh-CN" dirty="0" err="1" smtClean="0"/>
                        <a:t>ModifyAccountPrivilege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accName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en-US" altLang="zh-CN" dirty="0" err="1" smtClean="0"/>
                        <a:t>accPrivilege</a:t>
                      </a:r>
                      <a:r>
                        <a:rPr lang="en-US" altLang="zh-CN" dirty="0" smtClean="0"/>
                        <a:t>);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3410807"/>
              </p:ext>
            </p:extLst>
          </p:nvPr>
        </p:nvGraphicFramePr>
        <p:xfrm>
          <a:off x="914400" y="4038600"/>
          <a:ext cx="77724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0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dirty="0" smtClean="0">
                          <a:sym typeface="Wingdings" pitchFamily="2" charset="2"/>
                        </a:rPr>
                        <a:t></a:t>
                      </a:r>
                      <a:endParaRPr lang="en-US" altLang="zh-CN" dirty="0" smtClean="0"/>
                    </a:p>
                    <a:p>
                      <a:r>
                        <a:rPr lang="en-US" altLang="zh-CN" dirty="0" err="1" smtClean="0"/>
                        <a:t>CreateAccount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accName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accPwd</a:t>
                      </a:r>
                      <a:r>
                        <a:rPr lang="en-US" altLang="zh-CN" dirty="0" smtClean="0"/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CreateAccount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accName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accPwd</a:t>
                      </a:r>
                      <a:r>
                        <a:rPr lang="en-US" altLang="zh-CN" baseline="0" dirty="0" smtClean="0"/>
                        <a:t>, </a:t>
                      </a:r>
                      <a:r>
                        <a:rPr lang="en-US" altLang="zh-CN" baseline="0" dirty="0" err="1" smtClean="0"/>
                        <a:t>dbName</a:t>
                      </a:r>
                      <a:r>
                        <a:rPr lang="en-US" altLang="zh-CN" baseline="0" dirty="0" smtClean="0"/>
                        <a:t>, </a:t>
                      </a:r>
                      <a:r>
                        <a:rPr lang="en-US" altLang="zh-CN" baseline="0" dirty="0" err="1" smtClean="0"/>
                        <a:t>accPrivilege</a:t>
                      </a:r>
                      <a:r>
                        <a:rPr lang="en-US" altLang="zh-CN" dirty="0" smtClean="0"/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GrantAccountPrivilege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accName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en-US" altLang="zh-CN" baseline="0" dirty="0" err="1" smtClean="0"/>
                        <a:t>dbName</a:t>
                      </a:r>
                      <a:r>
                        <a:rPr lang="en-US" altLang="zh-CN" baseline="0" dirty="0" smtClean="0"/>
                        <a:t>, </a:t>
                      </a:r>
                      <a:r>
                        <a:rPr lang="en-US" altLang="zh-CN" baseline="0" dirty="0" err="1" smtClean="0"/>
                        <a:t>accPrivilege</a:t>
                      </a:r>
                      <a:r>
                        <a:rPr lang="en-US" altLang="zh-CN" dirty="0" smtClean="0"/>
                        <a:t>);</a:t>
                      </a:r>
                    </a:p>
                    <a:p>
                      <a:r>
                        <a:rPr lang="en-US" altLang="zh-CN" dirty="0" err="1" smtClean="0"/>
                        <a:t>RevokeAccountPrivilege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accName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dbName</a:t>
                      </a:r>
                      <a:r>
                        <a:rPr lang="en-US" altLang="zh-CN" dirty="0" smtClean="0"/>
                        <a:t>);</a:t>
                      </a:r>
                    </a:p>
                    <a:p>
                      <a:r>
                        <a:rPr lang="en-US" altLang="zh-CN" dirty="0" err="1" smtClean="0"/>
                        <a:t>DeleteAccount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accName</a:t>
                      </a:r>
                      <a:r>
                        <a:rPr lang="en-US" altLang="zh-CN" dirty="0" smtClean="0"/>
                        <a:t>);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78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zh-CN" altLang="en-US" sz="2000" dirty="0"/>
              <a:t>专注于用户场景的接口设</a:t>
            </a:r>
            <a:r>
              <a:rPr lang="zh-CN" altLang="en-US" sz="2000" dirty="0" smtClean="0"/>
              <a:t>计</a:t>
            </a:r>
            <a:endParaRPr lang="zh-CN" altLang="en-US" sz="2000" dirty="0"/>
          </a:p>
          <a:p>
            <a:pPr lvl="1"/>
            <a:r>
              <a:rPr lang="zh-CN" altLang="en-US" sz="2000" b="1" dirty="0">
                <a:latin typeface="华文仿宋" pitchFamily="2" charset="-122"/>
                <a:ea typeface="华文仿宋" pitchFamily="2" charset="-122"/>
              </a:rPr>
              <a:t>与重点客户沟通用户场景</a:t>
            </a:r>
            <a:endParaRPr lang="en-US" altLang="zh-CN" sz="2000" b="1" dirty="0">
              <a:latin typeface="华文仿宋" pitchFamily="2" charset="-122"/>
              <a:ea typeface="华文仿宋" pitchFamily="2" charset="-122"/>
            </a:endParaRPr>
          </a:p>
          <a:p>
            <a:pPr lvl="1"/>
            <a:r>
              <a:rPr lang="zh-CN" altLang="en-US" sz="2000" b="1" dirty="0">
                <a:latin typeface="华文仿宋" pitchFamily="2" charset="-122"/>
                <a:ea typeface="华文仿宋" pitchFamily="2" charset="-122"/>
              </a:rPr>
              <a:t>先基于典型用户场景编写“示例代码”和接口原型</a:t>
            </a:r>
            <a:endParaRPr lang="en-US" altLang="zh-CN" sz="2000" b="1" dirty="0">
              <a:latin typeface="华文仿宋" pitchFamily="2" charset="-122"/>
              <a:ea typeface="华文仿宋" pitchFamily="2" charset="-122"/>
            </a:endParaRPr>
          </a:p>
          <a:p>
            <a:pPr lvl="0"/>
            <a:r>
              <a:rPr lang="zh-CN" altLang="en-US" sz="2000" dirty="0"/>
              <a:t>让用户参与开发过</a:t>
            </a:r>
            <a:r>
              <a:rPr lang="zh-CN" altLang="en-US" sz="2000" dirty="0" smtClean="0"/>
              <a:t>程</a:t>
            </a:r>
            <a:endParaRPr lang="en-US" altLang="zh-CN" sz="1600" dirty="0"/>
          </a:p>
          <a:p>
            <a:pPr lvl="1"/>
            <a:r>
              <a:rPr lang="zh-CN" altLang="en-US" sz="2000" b="1" dirty="0">
                <a:latin typeface="华文仿宋" pitchFamily="2" charset="-122"/>
                <a:ea typeface="华文仿宋" pitchFamily="2" charset="-122"/>
              </a:rPr>
              <a:t>第一个测试版本就“发布”给用户</a:t>
            </a:r>
            <a:endParaRPr lang="en-US" altLang="zh-CN" sz="2000" b="1" dirty="0">
              <a:latin typeface="华文仿宋" pitchFamily="2" charset="-122"/>
              <a:ea typeface="华文仿宋" pitchFamily="2" charset="-122"/>
            </a:endParaRPr>
          </a:p>
          <a:p>
            <a:pPr lvl="1"/>
            <a:r>
              <a:rPr lang="zh-CN" altLang="en-US" sz="2000" b="1" dirty="0">
                <a:latin typeface="华文仿宋" pitchFamily="2" charset="-122"/>
                <a:ea typeface="华文仿宋" pitchFamily="2" charset="-122"/>
              </a:rPr>
              <a:t>尊重用户反馈，迭代改进</a:t>
            </a:r>
          </a:p>
          <a:p>
            <a:pPr lvl="0"/>
            <a:r>
              <a:rPr lang="zh-CN" altLang="en-US" sz="2000" dirty="0"/>
              <a:t>满足不同层次用户的需</a:t>
            </a:r>
            <a:r>
              <a:rPr lang="zh-CN" altLang="en-US" sz="2000" dirty="0" smtClean="0"/>
              <a:t>求</a:t>
            </a:r>
            <a:endParaRPr lang="en-US" altLang="zh-CN" sz="2000" dirty="0"/>
          </a:p>
          <a:p>
            <a:pPr lvl="1"/>
            <a:r>
              <a:rPr lang="zh-CN" altLang="en-US" sz="2000" b="1" dirty="0">
                <a:latin typeface="华文仿宋" pitchFamily="2" charset="-122"/>
                <a:ea typeface="华文仿宋" pitchFamily="2" charset="-122"/>
              </a:rPr>
              <a:t>面向不同的</a:t>
            </a:r>
            <a:r>
              <a:rPr lang="en-US" altLang="zh-CN" sz="2000" b="1" dirty="0">
                <a:latin typeface="华文仿宋" pitchFamily="2" charset="-122"/>
                <a:ea typeface="华文仿宋" pitchFamily="2" charset="-122"/>
              </a:rPr>
              <a:t>Personas</a:t>
            </a:r>
            <a:r>
              <a:rPr lang="zh-CN" altLang="en-US" sz="2000" b="1" dirty="0">
                <a:latin typeface="华文仿宋" pitchFamily="2" charset="-122"/>
                <a:ea typeface="华文仿宋" pitchFamily="2" charset="-122"/>
              </a:rPr>
              <a:t>分析用户场景</a:t>
            </a:r>
            <a:endParaRPr lang="en-US" altLang="zh-CN" sz="2000" b="1" dirty="0">
              <a:latin typeface="华文仿宋" pitchFamily="2" charset="-122"/>
              <a:ea typeface="华文仿宋" pitchFamily="2" charset="-122"/>
            </a:endParaRPr>
          </a:p>
          <a:p>
            <a:pPr lvl="1"/>
            <a:r>
              <a:rPr lang="zh-CN" altLang="en-US" sz="2000" b="1" dirty="0">
                <a:latin typeface="华文仿宋" pitchFamily="2" charset="-122"/>
                <a:ea typeface="华文仿宋" pitchFamily="2" charset="-122"/>
              </a:rPr>
              <a:t>分层设计，低层接口保证功能性、灵活性，高层接口提高易用性</a:t>
            </a:r>
            <a:endParaRPr lang="en-US" altLang="zh-CN" sz="2000" b="1" dirty="0">
              <a:latin typeface="华文仿宋" pitchFamily="2" charset="-122"/>
              <a:ea typeface="华文仿宋" pitchFamily="2" charset="-122"/>
            </a:endParaRPr>
          </a:p>
          <a:p>
            <a:pPr lvl="0"/>
            <a:r>
              <a:rPr lang="zh-CN" altLang="en-US" sz="2000" dirty="0"/>
              <a:t>尊重用户的使用习</a:t>
            </a:r>
            <a:r>
              <a:rPr lang="zh-CN" altLang="en-US" sz="2000" dirty="0" smtClean="0"/>
              <a:t>惯</a:t>
            </a:r>
            <a:endParaRPr lang="en-US" altLang="zh-CN" sz="1600" dirty="0" smtClean="0"/>
          </a:p>
          <a:p>
            <a:pPr lvl="1"/>
            <a:r>
              <a:rPr lang="zh-CN" altLang="en-US" sz="2000" b="1" dirty="0" smtClean="0">
                <a:latin typeface="华文仿宋" pitchFamily="2" charset="-122"/>
                <a:ea typeface="华文仿宋" pitchFamily="2" charset="-122"/>
              </a:rPr>
              <a:t>设计和实现中合理应用设计模式</a:t>
            </a:r>
            <a:endParaRPr lang="en-US" altLang="zh-CN" sz="2000" b="1" dirty="0" smtClean="0">
              <a:latin typeface="华文仿宋" pitchFamily="2" charset="-122"/>
              <a:ea typeface="华文仿宋" pitchFamily="2" charset="-122"/>
            </a:endParaRPr>
          </a:p>
          <a:p>
            <a:pPr lvl="1"/>
            <a:r>
              <a:rPr lang="zh-CN" altLang="en-US" sz="2000" b="1" dirty="0" smtClean="0">
                <a:latin typeface="华文仿宋" pitchFamily="2" charset="-122"/>
                <a:ea typeface="华文仿宋" pitchFamily="2" charset="-122"/>
              </a:rPr>
              <a:t>参</a:t>
            </a:r>
            <a:r>
              <a:rPr lang="zh-CN" altLang="en-US" sz="2000" b="1" dirty="0">
                <a:latin typeface="华文仿宋" pitchFamily="2" charset="-122"/>
                <a:ea typeface="华文仿宋" pitchFamily="2" charset="-122"/>
              </a:rPr>
              <a:t>考甚至兼容竞争对手的设计（不是山寨）</a:t>
            </a:r>
            <a:endParaRPr lang="en-US" altLang="zh-CN" sz="2000" b="1" dirty="0">
              <a:latin typeface="华文仿宋" pitchFamily="2" charset="-122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704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ROA vs. REST-RPC Hybrid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ROA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Resource-Oriented Architecture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面</a:t>
            </a:r>
            <a:r>
              <a:rPr lang="zh-CN" altLang="en-US" dirty="0" smtClean="0"/>
              <a:t>向资源</a:t>
            </a:r>
            <a:endParaRPr lang="en-US" altLang="zh-CN" dirty="0" smtClean="0"/>
          </a:p>
          <a:p>
            <a:pPr lvl="1"/>
            <a:r>
              <a:rPr lang="zh-CN" altLang="en-US" dirty="0"/>
              <a:t>使</a:t>
            </a:r>
            <a:r>
              <a:rPr lang="zh-CN" altLang="en-US" dirty="0" smtClean="0"/>
              <a:t>用</a:t>
            </a:r>
            <a:r>
              <a:rPr lang="en-US" altLang="zh-CN" dirty="0" smtClean="0"/>
              <a:t>URI</a:t>
            </a:r>
            <a:r>
              <a:rPr lang="zh-CN" altLang="en-US" dirty="0"/>
              <a:t>定</a:t>
            </a:r>
            <a:r>
              <a:rPr lang="zh-CN" altLang="en-US" dirty="0" smtClean="0"/>
              <a:t>位资源</a:t>
            </a:r>
            <a:endParaRPr lang="en-US" altLang="zh-CN" dirty="0" smtClean="0"/>
          </a:p>
          <a:p>
            <a:pPr lvl="1"/>
            <a:r>
              <a:rPr lang="zh-CN" altLang="en-US" dirty="0"/>
              <a:t>使</a:t>
            </a:r>
            <a:r>
              <a:rPr lang="zh-CN" altLang="en-US" dirty="0" smtClean="0"/>
              <a:t>用标准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方法（动词，</a:t>
            </a:r>
            <a:r>
              <a:rPr lang="en-US" altLang="zh-CN" dirty="0" smtClean="0"/>
              <a:t>GET</a:t>
            </a:r>
            <a:r>
              <a:rPr lang="zh-CN" altLang="en-US" dirty="0"/>
              <a:t>、</a:t>
            </a:r>
            <a:r>
              <a:rPr lang="en-US" altLang="zh-CN" dirty="0"/>
              <a:t>HEAD</a:t>
            </a:r>
            <a:r>
              <a:rPr lang="zh-CN" altLang="en-US" dirty="0"/>
              <a:t>、</a:t>
            </a:r>
            <a:r>
              <a:rPr lang="en-US" altLang="zh-CN" dirty="0"/>
              <a:t>PUT</a:t>
            </a:r>
            <a:r>
              <a:rPr lang="zh-CN" altLang="en-US" dirty="0"/>
              <a:t>、</a:t>
            </a:r>
            <a:r>
              <a:rPr lang="en-US" altLang="zh-CN" dirty="0"/>
              <a:t>DELETE</a:t>
            </a:r>
            <a:r>
              <a:rPr lang="zh-CN" altLang="en-US" dirty="0"/>
              <a:t>、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 </a:t>
            </a:r>
            <a:r>
              <a:rPr lang="en-US" altLang="zh-CN" dirty="0" smtClean="0"/>
              <a:t>headers</a:t>
            </a:r>
          </a:p>
          <a:p>
            <a:pPr lvl="1"/>
            <a:r>
              <a:rPr lang="zh-CN" altLang="en-US" dirty="0" smtClean="0"/>
              <a:t>在消息体中附加请求表示（</a:t>
            </a:r>
            <a:r>
              <a:rPr lang="en-US" altLang="zh-CN" dirty="0" smtClean="0"/>
              <a:t>PUT/POST</a:t>
            </a:r>
            <a:r>
              <a:rPr lang="zh-CN" altLang="en-US" dirty="0" smtClean="0"/>
              <a:t>方法）</a:t>
            </a:r>
          </a:p>
          <a:p>
            <a:r>
              <a:rPr lang="en-US" altLang="zh-CN" dirty="0" smtClean="0"/>
              <a:t>Sample: OSS - Put Object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202671"/>
              </p:ext>
            </p:extLst>
          </p:nvPr>
        </p:nvGraphicFramePr>
        <p:xfrm>
          <a:off x="838200" y="4114800"/>
          <a:ext cx="75438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3800"/>
              </a:tblGrid>
              <a:tr h="23622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800" dirty="0" smtClean="0"/>
                        <a:t>PUT http://my-bucket-1.oss.aliyuncs.com/my-object-1 HTTP 1.1.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800" dirty="0" smtClean="0"/>
                        <a:t>Content-Length: 1024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800" dirty="0" smtClean="0"/>
                        <a:t>Content-Type: image/jpeg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800" dirty="0" smtClean="0"/>
                        <a:t>Host: my-bucket-1.oss.aliyuncs.com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800" dirty="0" smtClean="0"/>
                        <a:t>Date: Fri, 24 Feb 2012 06:03:28 GMT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800" dirty="0" smtClean="0"/>
                        <a:t>Authorization: OSS kldfs9k2833:kZoYNv66bsmc10+dcGKw5x2PRrk=</a:t>
                      </a:r>
                    </a:p>
                    <a:p>
                      <a:pPr marL="0" indent="0">
                        <a:buNone/>
                      </a:pPr>
                      <a:endParaRPr lang="en-US" altLang="zh-CN" sz="1800" dirty="0" smtClean="0"/>
                    </a:p>
                    <a:p>
                      <a:pPr marL="0" indent="0">
                        <a:buNone/>
                      </a:pPr>
                      <a:r>
                        <a:rPr lang="en-US" altLang="zh-CN" sz="1800" dirty="0" smtClean="0"/>
                        <a:t>=== bytes of content ====</a:t>
                      </a:r>
                      <a:endParaRPr lang="zh-CN" altLang="en-US" sz="1800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72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ROA vs. REST-RPC Hybrid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3429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REST-RPC Hybrid</a:t>
            </a:r>
          </a:p>
          <a:p>
            <a:pPr lvl="1"/>
            <a:r>
              <a:rPr lang="en-US" altLang="zh-CN" dirty="0" smtClean="0"/>
              <a:t>URL</a:t>
            </a:r>
            <a:r>
              <a:rPr lang="zh-CN" altLang="en-US" dirty="0" smtClean="0"/>
              <a:t>参数指定操作（如</a:t>
            </a:r>
            <a:r>
              <a:rPr lang="en-US" altLang="zh-CN" dirty="0" smtClean="0"/>
              <a:t>method, action</a:t>
            </a:r>
            <a:r>
              <a:rPr lang="zh-CN" altLang="en-US" dirty="0" smtClean="0"/>
              <a:t>参数）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URL</a:t>
            </a:r>
            <a:r>
              <a:rPr lang="zh-CN" altLang="en-US" dirty="0" smtClean="0"/>
              <a:t>附加操作参数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GET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POST</a:t>
            </a:r>
            <a:r>
              <a:rPr lang="zh-CN" altLang="en-US" dirty="0"/>
              <a:t>方</a:t>
            </a:r>
            <a:r>
              <a:rPr lang="zh-CN" altLang="en-US" dirty="0" smtClean="0"/>
              <a:t>法（类似表单操作）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POST</a:t>
            </a:r>
            <a:r>
              <a:rPr lang="zh-CN" altLang="en-US" dirty="0" smtClean="0"/>
              <a:t>操作时使用</a:t>
            </a:r>
            <a:r>
              <a:rPr lang="en-US" altLang="zh-CN" dirty="0" smtClean="0"/>
              <a:t>application/x-www-form-</a:t>
            </a:r>
            <a:r>
              <a:rPr lang="en-US" altLang="zh-CN" dirty="0" err="1" smtClean="0"/>
              <a:t>urlencoded</a:t>
            </a:r>
            <a:endParaRPr lang="en-US" altLang="zh-CN" dirty="0" smtClean="0"/>
          </a:p>
          <a:p>
            <a:pPr lvl="1"/>
            <a:r>
              <a:rPr lang="zh-CN" altLang="en-US" dirty="0"/>
              <a:t>类</a:t>
            </a:r>
            <a:r>
              <a:rPr lang="zh-CN" altLang="en-US" dirty="0" smtClean="0"/>
              <a:t>似于</a:t>
            </a:r>
            <a:r>
              <a:rPr lang="en-US" altLang="zh-CN" dirty="0" smtClean="0"/>
              <a:t>RPC</a:t>
            </a:r>
            <a:r>
              <a:rPr lang="zh-CN" altLang="en-US" dirty="0" smtClean="0"/>
              <a:t>调用</a:t>
            </a:r>
            <a:endParaRPr lang="en-US" altLang="zh-CN" dirty="0" smtClean="0"/>
          </a:p>
          <a:p>
            <a:r>
              <a:rPr lang="en-US" altLang="zh-CN" dirty="0" smtClean="0"/>
              <a:t>Sample: ECS – Start Instance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684469"/>
              </p:ext>
            </p:extLst>
          </p:nvPr>
        </p:nvGraphicFramePr>
        <p:xfrm>
          <a:off x="914400" y="5029200"/>
          <a:ext cx="7467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6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GET https://ecs.aliyuncs.com/?Action=StartInstance&amp;InstanceId=Bc23xYm09&amp;Format=xml&amp;</a:t>
                      </a:r>
                      <a:r>
                        <a:rPr lang="en-US" altLang="zh-CN" sz="1800" i="1" dirty="0" smtClean="0"/>
                        <a:t>&lt;</a:t>
                      </a:r>
                      <a:r>
                        <a:rPr lang="zh-CN" altLang="en-US" sz="1800" i="1" dirty="0" smtClean="0"/>
                        <a:t>其他公共参数</a:t>
                      </a:r>
                      <a:r>
                        <a:rPr lang="en-US" altLang="zh-CN" sz="1800" i="1" dirty="0" smtClean="0"/>
                        <a:t>&gt;</a:t>
                      </a:r>
                      <a:r>
                        <a:rPr lang="en-US" altLang="zh-CN" sz="1800" dirty="0" smtClean="0"/>
                        <a:t> HTTP 1.1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37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ROA vs. REST-RPC Hybrid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你可以选择其一，但不要再</a:t>
            </a:r>
            <a:r>
              <a:rPr lang="en-US" altLang="zh-CN" dirty="0" smtClean="0"/>
              <a:t>Hybrid</a:t>
            </a:r>
            <a:r>
              <a:rPr lang="zh-CN" altLang="en-US" dirty="0" smtClean="0"/>
              <a:t>一次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无论采用哪种架构，围绕资源设计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抽象产品概念，抽象资源操作</a:t>
            </a:r>
            <a:endParaRPr lang="en-US" altLang="zh-CN" dirty="0" smtClean="0"/>
          </a:p>
          <a:p>
            <a:pPr lvl="1"/>
            <a:r>
              <a:rPr lang="zh-CN" altLang="en-US" dirty="0"/>
              <a:t>例</a:t>
            </a:r>
            <a:r>
              <a:rPr lang="zh-CN" altLang="en-US" dirty="0" smtClean="0"/>
              <a:t>如，</a:t>
            </a:r>
            <a:r>
              <a:rPr lang="en-US" altLang="zh-CN" dirty="0" smtClean="0"/>
              <a:t>RDS API</a:t>
            </a:r>
            <a:r>
              <a:rPr lang="zh-CN" altLang="en-US" dirty="0"/>
              <a:t>接</a:t>
            </a:r>
            <a:r>
              <a:rPr lang="zh-CN" altLang="en-US" dirty="0" smtClean="0"/>
              <a:t>口分为对</a:t>
            </a:r>
            <a:r>
              <a:rPr lang="en-US" altLang="zh-CN" dirty="0" smtClean="0"/>
              <a:t>DB Instance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Database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Account</a:t>
            </a:r>
            <a:r>
              <a:rPr lang="zh-CN" altLang="en-US" dirty="0" smtClean="0"/>
              <a:t>等概念的增、</a:t>
            </a:r>
            <a:r>
              <a:rPr lang="zh-CN" altLang="en-US" dirty="0"/>
              <a:t>查、</a:t>
            </a:r>
            <a:r>
              <a:rPr lang="zh-CN" altLang="en-US" dirty="0" smtClean="0"/>
              <a:t>改</a:t>
            </a:r>
            <a:r>
              <a:rPr lang="zh-CN" altLang="en-US" dirty="0"/>
              <a:t>、</a:t>
            </a:r>
            <a:r>
              <a:rPr lang="zh-CN" altLang="en-US" dirty="0" smtClean="0"/>
              <a:t>删（</a:t>
            </a:r>
            <a:r>
              <a:rPr lang="en-US" altLang="zh-CN" dirty="0" smtClean="0"/>
              <a:t>CRUD</a:t>
            </a:r>
            <a:r>
              <a:rPr lang="zh-CN" altLang="en-US" dirty="0" smtClean="0"/>
              <a:t>）操作</a:t>
            </a:r>
            <a:endParaRPr lang="en-US" altLang="zh-CN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284260"/>
              </p:ext>
            </p:extLst>
          </p:nvPr>
        </p:nvGraphicFramePr>
        <p:xfrm>
          <a:off x="1600200" y="2026920"/>
          <a:ext cx="6096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ym typeface="Wingdings" pitchFamily="2" charset="2"/>
                        </a:rPr>
                        <a:t>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PUT /</a:t>
                      </a:r>
                      <a:r>
                        <a:rPr lang="en-US" altLang="zh-CN" dirty="0" err="1" smtClean="0"/>
                        <a:t>xxxName?action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dirty="0" err="1" smtClean="0"/>
                        <a:t>createxxx</a:t>
                      </a:r>
                      <a:r>
                        <a:rPr lang="en-US" altLang="zh-CN" baseline="0" dirty="0" smtClean="0"/>
                        <a:t> HTTP 1.1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23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Resource Design – Division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514600"/>
          </a:xfrm>
        </p:spPr>
        <p:txBody>
          <a:bodyPr/>
          <a:lstStyle/>
          <a:p>
            <a:r>
              <a:rPr lang="zh-CN" altLang="en-US" dirty="0" smtClean="0"/>
              <a:t>什么是资源？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资源是任何重要得可以被当回事的东西</a:t>
            </a:r>
            <a:endParaRPr lang="en-US" altLang="zh-CN" dirty="0" smtClean="0"/>
          </a:p>
          <a:p>
            <a:r>
              <a:rPr lang="zh-CN" altLang="en-US" dirty="0"/>
              <a:t>资</a:t>
            </a:r>
            <a:r>
              <a:rPr lang="zh-CN" altLang="en-US" dirty="0" smtClean="0"/>
              <a:t>源划分就是对概念的抽象和关系的确定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集合</a:t>
            </a:r>
            <a:r>
              <a:rPr lang="en-US" altLang="zh-CN" dirty="0" smtClean="0"/>
              <a:t>/</a:t>
            </a:r>
            <a:r>
              <a:rPr lang="zh-CN" altLang="en-US" dirty="0" smtClean="0"/>
              <a:t>单项</a:t>
            </a:r>
            <a:r>
              <a:rPr lang="en-US" altLang="zh-CN" dirty="0" smtClean="0"/>
              <a:t>?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446069"/>
              </p:ext>
            </p:extLst>
          </p:nvPr>
        </p:nvGraphicFramePr>
        <p:xfrm>
          <a:off x="990600" y="4343400"/>
          <a:ext cx="73152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0"/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altLang="zh-CN" sz="1800" dirty="0" smtClean="0">
                          <a:sym typeface="Wingdings" pitchFamily="2" charset="2"/>
                        </a:rPr>
                        <a:t></a:t>
                      </a:r>
                      <a:endParaRPr lang="en-US" altLang="zh-CN" sz="1800" dirty="0" smtClean="0"/>
                    </a:p>
                    <a:p>
                      <a:pPr lvl="0"/>
                      <a:r>
                        <a:rPr lang="en-US" altLang="zh-CN" sz="1800" dirty="0" smtClean="0"/>
                        <a:t>ODPS:</a:t>
                      </a:r>
                    </a:p>
                    <a:p>
                      <a:pPr lvl="1"/>
                      <a:r>
                        <a:rPr lang="en-US" altLang="zh-CN" sz="1800" dirty="0" smtClean="0"/>
                        <a:t>/projects/&lt;</a:t>
                      </a:r>
                      <a:r>
                        <a:rPr lang="en-US" altLang="zh-CN" sz="1800" dirty="0" err="1" smtClean="0"/>
                        <a:t>projectName</a:t>
                      </a:r>
                      <a:r>
                        <a:rPr lang="en-US" altLang="zh-CN" sz="1800" dirty="0" smtClean="0"/>
                        <a:t>&gt;/tables/&lt;</a:t>
                      </a:r>
                      <a:r>
                        <a:rPr lang="en-US" altLang="zh-CN" sz="1800" dirty="0" err="1" smtClean="0"/>
                        <a:t>tableName</a:t>
                      </a:r>
                      <a:r>
                        <a:rPr lang="en-US" altLang="zh-CN" sz="1800" dirty="0" smtClean="0"/>
                        <a:t>&gt;/partitions</a:t>
                      </a:r>
                    </a:p>
                    <a:p>
                      <a:pPr lvl="0"/>
                      <a:r>
                        <a:rPr lang="en-US" altLang="zh-CN" sz="1800" dirty="0" smtClean="0"/>
                        <a:t>OSS:</a:t>
                      </a:r>
                    </a:p>
                    <a:p>
                      <a:pPr lvl="1"/>
                      <a:r>
                        <a:rPr lang="en-US" altLang="zh-CN" sz="1800" dirty="0" smtClean="0"/>
                        <a:t>/&lt;</a:t>
                      </a:r>
                      <a:r>
                        <a:rPr lang="en-US" altLang="zh-CN" sz="1800" dirty="0" err="1" smtClean="0"/>
                        <a:t>bucketName</a:t>
                      </a:r>
                      <a:r>
                        <a:rPr lang="en-US" altLang="zh-CN" sz="1800" dirty="0" smtClean="0"/>
                        <a:t>&gt;/&lt;</a:t>
                      </a:r>
                      <a:r>
                        <a:rPr lang="en-US" altLang="zh-CN" sz="1800" dirty="0" err="1" smtClean="0"/>
                        <a:t>ObjectKey</a:t>
                      </a:r>
                      <a:r>
                        <a:rPr lang="en-US" altLang="zh-CN" sz="1800" dirty="0" smtClean="0"/>
                        <a:t>&gt;?</a:t>
                      </a:r>
                      <a:r>
                        <a:rPr lang="en-US" altLang="zh-CN" sz="1800" dirty="0" err="1" smtClean="0"/>
                        <a:t>acl</a:t>
                      </a:r>
                      <a:endParaRPr lang="en-US" altLang="zh-CN" sz="1800" dirty="0" smtClean="0"/>
                    </a:p>
                    <a:p>
                      <a:endParaRPr lang="zh-CN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397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Resource Design – URI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资源的链接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资源</a:t>
            </a:r>
            <a:r>
              <a:rPr lang="zh-CN" altLang="zh-CN" dirty="0" smtClean="0"/>
              <a:t>必</a:t>
            </a:r>
            <a:r>
              <a:rPr lang="zh-CN" altLang="zh-CN" dirty="0"/>
              <a:t>须至少有一个</a:t>
            </a:r>
            <a:r>
              <a:rPr lang="en-US" altLang="zh-CN" dirty="0" smtClean="0"/>
              <a:t>URI</a:t>
            </a:r>
          </a:p>
          <a:p>
            <a:pPr lvl="1"/>
            <a:r>
              <a:rPr lang="zh-CN" altLang="en-US" dirty="0" smtClean="0"/>
              <a:t>一个</a:t>
            </a:r>
            <a:r>
              <a:rPr lang="en-US" altLang="zh-CN" dirty="0" smtClean="0"/>
              <a:t>URI</a:t>
            </a:r>
            <a:r>
              <a:rPr lang="zh-CN" altLang="zh-CN" dirty="0"/>
              <a:t>只能指示一个资源</a:t>
            </a:r>
            <a:endParaRPr lang="en-US" altLang="zh-CN" dirty="0" smtClean="0"/>
          </a:p>
          <a:p>
            <a:r>
              <a:rPr lang="en-US" altLang="zh-CN" dirty="0" smtClean="0"/>
              <a:t>PUT /</a:t>
            </a:r>
            <a:r>
              <a:rPr lang="en-US" altLang="zh-CN" dirty="0" err="1" smtClean="0"/>
              <a:t>blogs?blogid</a:t>
            </a:r>
            <a:r>
              <a:rPr lang="en-US" altLang="zh-CN" dirty="0" smtClean="0"/>
              <a:t>=1234 </a:t>
            </a:r>
            <a:br>
              <a:rPr lang="en-US" altLang="zh-CN" dirty="0" smtClean="0"/>
            </a:br>
            <a:r>
              <a:rPr lang="en-US" altLang="zh-CN" dirty="0" smtClean="0"/>
              <a:t>vs.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PUT /blogs/1234</a:t>
            </a:r>
          </a:p>
          <a:p>
            <a:r>
              <a:rPr lang="en-US" altLang="zh-CN" dirty="0" smtClean="0"/>
              <a:t>GET /blogs/1234?fields=</a:t>
            </a:r>
            <a:r>
              <a:rPr lang="en-US" altLang="zh-CN" dirty="0" err="1" smtClean="0"/>
              <a:t>blogid;blogname;userid;content</a:t>
            </a:r>
            <a:endParaRPr lang="en-US" altLang="zh-CN" dirty="0" smtClean="0"/>
          </a:p>
          <a:p>
            <a:r>
              <a:rPr lang="zh-CN" altLang="en-US" dirty="0"/>
              <a:t>使</a:t>
            </a:r>
            <a:r>
              <a:rPr lang="zh-CN" altLang="en-US" dirty="0" smtClean="0"/>
              <a:t>用请求参数作为查询条件</a:t>
            </a:r>
            <a:r>
              <a:rPr lang="en-US" altLang="zh-CN" dirty="0" smtClean="0"/>
              <a:t>(Query Filters)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654319"/>
              </p:ext>
            </p:extLst>
          </p:nvPr>
        </p:nvGraphicFramePr>
        <p:xfrm>
          <a:off x="1524000" y="5257800"/>
          <a:ext cx="6096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ym typeface="Wingdings" pitchFamily="2" charset="2"/>
                        </a:rPr>
                        <a:t> </a:t>
                      </a:r>
                      <a:r>
                        <a:rPr lang="zh-CN" altLang="en-US" dirty="0" smtClean="0">
                          <a:sym typeface="Wingdings" pitchFamily="2" charset="2"/>
                        </a:rPr>
                        <a:t>下面的例子用于更新</a:t>
                      </a:r>
                      <a:r>
                        <a:rPr lang="en-US" altLang="zh-CN" dirty="0" smtClean="0">
                          <a:sym typeface="Wingdings" pitchFamily="2" charset="2"/>
                        </a:rPr>
                        <a:t>Message</a:t>
                      </a:r>
                      <a:r>
                        <a:rPr lang="zh-CN" altLang="en-US" dirty="0" smtClean="0">
                          <a:sym typeface="Wingdings" pitchFamily="2" charset="2"/>
                        </a:rPr>
                        <a:t>的</a:t>
                      </a:r>
                      <a:r>
                        <a:rPr lang="en-US" altLang="zh-CN" dirty="0" err="1" smtClean="0">
                          <a:sym typeface="Wingdings" pitchFamily="2" charset="2"/>
                        </a:rPr>
                        <a:t>visibilitytimeout</a:t>
                      </a:r>
                      <a:r>
                        <a:rPr lang="zh-CN" altLang="en-US" dirty="0" smtClean="0">
                          <a:sym typeface="Wingdings" pitchFamily="2" charset="2"/>
                        </a:rPr>
                        <a:t>属性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PUT /</a:t>
                      </a:r>
                      <a:r>
                        <a:rPr lang="en-US" altLang="zh-CN" dirty="0" err="1" smtClean="0"/>
                        <a:t>myqueue</a:t>
                      </a:r>
                      <a:r>
                        <a:rPr lang="en-US" altLang="zh-CN" dirty="0" smtClean="0"/>
                        <a:t>/messages/</a:t>
                      </a:r>
                      <a:r>
                        <a:rPr lang="en-US" altLang="zh-CN" dirty="0" err="1" smtClean="0"/>
                        <a:t>messageid?popreceipt</a:t>
                      </a:r>
                      <a:r>
                        <a:rPr lang="en-US" altLang="zh-CN" dirty="0" smtClean="0"/>
                        <a:t>=&lt;string-value&gt;&amp;visibilitytimeout=&lt;int-seconds&gt;</a:t>
                      </a:r>
                      <a:r>
                        <a:rPr lang="en-US" altLang="zh-CN" baseline="0" dirty="0" smtClean="0"/>
                        <a:t> HTTP 1.1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816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242</TotalTime>
  <Words>1164</Words>
  <Application>Microsoft Macintosh PowerPoint</Application>
  <PresentationFormat>全屏显示(4:3)</PresentationFormat>
  <Paragraphs>192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Calibri</vt:lpstr>
      <vt:lpstr>Franklin Gothic Book</vt:lpstr>
      <vt:lpstr>Perpetua</vt:lpstr>
      <vt:lpstr>Wingdings</vt:lpstr>
      <vt:lpstr>Wingdings 2</vt:lpstr>
      <vt:lpstr>华文仿宋</vt:lpstr>
      <vt:lpstr>宋体</vt:lpstr>
      <vt:lpstr>幼圆</vt:lpstr>
      <vt:lpstr>Equity</vt:lpstr>
      <vt:lpstr>Agenda</vt:lpstr>
      <vt:lpstr>What’s a Good API</vt:lpstr>
      <vt:lpstr>What’s a Good API</vt:lpstr>
      <vt:lpstr>Design Methodology</vt:lpstr>
      <vt:lpstr>ROA vs. REST-RPC Hybrid</vt:lpstr>
      <vt:lpstr>ROA vs. REST-RPC Hybrid</vt:lpstr>
      <vt:lpstr>ROA vs. REST-RPC Hybrid</vt:lpstr>
      <vt:lpstr>Resource Design – Division</vt:lpstr>
      <vt:lpstr>Resource Design – URI </vt:lpstr>
      <vt:lpstr>Resource Design – Granularity</vt:lpstr>
      <vt:lpstr>Using HTTP Methods</vt:lpstr>
      <vt:lpstr>Using HTTP Methods</vt:lpstr>
      <vt:lpstr>Using HTTP Headers</vt:lpstr>
      <vt:lpstr>Understand Idempotence</vt:lpstr>
      <vt:lpstr>Understand Idempotence</vt:lpstr>
      <vt:lpstr>Presentations</vt:lpstr>
      <vt:lpstr>Presentations</vt:lpstr>
      <vt:lpstr>Error Design</vt:lpstr>
      <vt:lpstr>Thanks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尹小明</dc:creator>
  <cp:lastModifiedBy>Microsoft Office 用户</cp:lastModifiedBy>
  <cp:revision>172</cp:revision>
  <dcterms:created xsi:type="dcterms:W3CDTF">2006-08-16T00:00:00Z</dcterms:created>
  <dcterms:modified xsi:type="dcterms:W3CDTF">2017-08-10T04:33:31Z</dcterms:modified>
</cp:coreProperties>
</file>