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7" r:id="rId4"/>
    <p:sldId id="355" r:id="rId5"/>
    <p:sldId id="356" r:id="rId6"/>
    <p:sldId id="352" r:id="rId7"/>
    <p:sldId id="357" r:id="rId8"/>
    <p:sldId id="354" r:id="rId9"/>
    <p:sldId id="358" r:id="rId10"/>
    <p:sldId id="345" r:id="rId11"/>
    <p:sldId id="351" r:id="rId12"/>
    <p:sldId id="346" r:id="rId13"/>
    <p:sldId id="319" r:id="rId14"/>
    <p:sldId id="30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9F"/>
    <a:srgbClr val="80ABB8"/>
    <a:srgbClr val="41719C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477" autoAdjust="0"/>
  </p:normalViewPr>
  <p:slideViewPr>
    <p:cSldViewPr snapToGrid="0">
      <p:cViewPr varScale="1">
        <p:scale>
          <a:sx n="121" d="100"/>
          <a:sy n="121" d="100"/>
        </p:scale>
        <p:origin x="200" y="168"/>
      </p:cViewPr>
      <p:guideLst>
        <p:guide orient="horz" pos="2319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2T12:49:47.6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2T12:49:47.6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01410-6C15-4D5A-8C58-45F0BF9724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27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01410-6C15-4D5A-8C58-45F0BF9724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52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4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2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5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6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0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9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C1B9-81EA-40CF-AA4C-231C88373FF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297D-4127-4A9A-BDFC-3F322E6B2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>
            <a:cxnSpLocks/>
          </p:cNvCxnSpPr>
          <p:nvPr/>
        </p:nvCxnSpPr>
        <p:spPr>
          <a:xfrm>
            <a:off x="3491894" y="35867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4398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91355" y="3698530"/>
            <a:ext cx="40093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YOLO</a:t>
            </a:r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物体检测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5622" y="5530774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李铭潍  彭仁超  李太清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56130" y="122318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2021·06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" name="矩形 205"/>
          <p:cNvSpPr/>
          <p:nvPr/>
        </p:nvSpPr>
        <p:spPr>
          <a:xfrm>
            <a:off x="3052899" y="4606987"/>
            <a:ext cx="60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57E9F"/>
                </a:solidFill>
              </a:rPr>
              <a:t>Yolo object detection</a:t>
            </a:r>
          </a:p>
        </p:txBody>
      </p:sp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07" y="927116"/>
            <a:ext cx="2318385" cy="232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569210" y="2725275"/>
            <a:ext cx="552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  </a:t>
            </a:r>
            <a:r>
              <a:rPr lang="zh-CN" altLang="en-US" sz="4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存在问题与解决措施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03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6167827" y="310969"/>
            <a:ext cx="2924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数字电路二维平台设计方案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A78FE9F-AAB9-4BDB-ADD1-4F5AA8A7E0E8}"/>
              </a:ext>
            </a:extLst>
          </p:cNvPr>
          <p:cNvSpPr/>
          <p:nvPr/>
        </p:nvSpPr>
        <p:spPr>
          <a:xfrm>
            <a:off x="633077" y="126936"/>
            <a:ext cx="3448380" cy="669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存在问题及解决措施</a:t>
            </a:r>
            <a:endParaRPr lang="en-US" altLang="zh-CN" sz="2800" dirty="0">
              <a:solidFill>
                <a:srgbClr val="157E9F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A062E25-0D74-4CBF-AAC9-DF7EABA9D251}"/>
              </a:ext>
            </a:extLst>
          </p:cNvPr>
          <p:cNvSpPr/>
          <p:nvPr/>
        </p:nvSpPr>
        <p:spPr>
          <a:xfrm>
            <a:off x="4946167" y="249442"/>
            <a:ext cx="7245834" cy="4877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89F1563-F867-4CE1-ADAA-54B6CCE0DFCA}"/>
                  </a:ext>
                </a:extLst>
              </p14:cNvPr>
              <p14:cNvContentPartPr/>
              <p14:nvPr/>
            </p14:nvContentPartPr>
            <p14:xfrm>
              <a:off x="1743893" y="3623267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89F1563-F867-4CE1-ADAA-54B6CCE0DF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4893" y="36142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C2B48322-1172-4034-A93E-8D9775948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74" y="1824625"/>
            <a:ext cx="3440192" cy="3208749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5F1AA5A-FD19-4490-86CF-8C94100E098E}"/>
              </a:ext>
            </a:extLst>
          </p:cNvPr>
          <p:cNvCxnSpPr>
            <a:cxnSpLocks/>
          </p:cNvCxnSpPr>
          <p:nvPr/>
        </p:nvCxnSpPr>
        <p:spPr>
          <a:xfrm flipH="1">
            <a:off x="3226070" y="2661351"/>
            <a:ext cx="2499632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C4D2727-25E4-4D3E-8A58-9427001B2E84}"/>
              </a:ext>
            </a:extLst>
          </p:cNvPr>
          <p:cNvCxnSpPr>
            <a:cxnSpLocks/>
          </p:cNvCxnSpPr>
          <p:nvPr/>
        </p:nvCxnSpPr>
        <p:spPr>
          <a:xfrm>
            <a:off x="5758898" y="1547005"/>
            <a:ext cx="0" cy="42843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464BC74-27DD-4E52-974E-52C29A95A0E6}"/>
              </a:ext>
            </a:extLst>
          </p:cNvPr>
          <p:cNvCxnSpPr>
            <a:cxnSpLocks/>
          </p:cNvCxnSpPr>
          <p:nvPr/>
        </p:nvCxnSpPr>
        <p:spPr>
          <a:xfrm>
            <a:off x="5725700" y="2211021"/>
            <a:ext cx="660356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71E2D47-0952-4104-9E80-719F6F5EDA34}"/>
              </a:ext>
            </a:extLst>
          </p:cNvPr>
          <p:cNvCxnSpPr>
            <a:cxnSpLocks/>
          </p:cNvCxnSpPr>
          <p:nvPr/>
        </p:nvCxnSpPr>
        <p:spPr>
          <a:xfrm flipV="1">
            <a:off x="5723514" y="5096648"/>
            <a:ext cx="636308" cy="2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1">
            <a:extLst>
              <a:ext uri="{FF2B5EF4-FFF2-40B4-BE49-F238E27FC236}">
                <a16:creationId xmlns:a16="http://schemas.microsoft.com/office/drawing/2014/main" id="{4470E920-909D-477F-B827-BE64A39D6295}"/>
              </a:ext>
            </a:extLst>
          </p:cNvPr>
          <p:cNvSpPr/>
          <p:nvPr/>
        </p:nvSpPr>
        <p:spPr>
          <a:xfrm>
            <a:off x="6357963" y="3227236"/>
            <a:ext cx="4800353" cy="1228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>
                <a:latin typeface="+mn-ea"/>
              </a:rPr>
              <a:t>训练模型的效果差，检测效果不理想。</a:t>
            </a:r>
            <a:endParaRPr lang="en-US" altLang="zh-CN" sz="2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解决措施：调整相关参数，减小</a:t>
            </a:r>
            <a:r>
              <a:rPr lang="en-US" altLang="zh-CN" dirty="0" err="1">
                <a:latin typeface="+mn-ea"/>
              </a:rPr>
              <a:t>batchsize</a:t>
            </a:r>
            <a:r>
              <a:rPr lang="zh-CN" altLang="en-US" dirty="0">
                <a:latin typeface="+mn-ea"/>
              </a:rPr>
              <a:t>等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52" name="圆角矩形 1">
            <a:extLst>
              <a:ext uri="{FF2B5EF4-FFF2-40B4-BE49-F238E27FC236}">
                <a16:creationId xmlns:a16="http://schemas.microsoft.com/office/drawing/2014/main" id="{4AA98442-14FE-4863-B985-FBDED822E3A8}"/>
              </a:ext>
            </a:extLst>
          </p:cNvPr>
          <p:cNvSpPr/>
          <p:nvPr/>
        </p:nvSpPr>
        <p:spPr>
          <a:xfrm>
            <a:off x="6357965" y="4670052"/>
            <a:ext cx="4800344" cy="1228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>
                <a:latin typeface="+mn-ea"/>
              </a:rPr>
              <a:t>运行代码存在报错问题，需要调整。</a:t>
            </a:r>
            <a:endParaRPr lang="en-US" altLang="zh-CN" sz="2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解决措施：查询相关资料，多次调试。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E2EA508-CD58-463F-9A16-7A395546572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723514" y="3657960"/>
            <a:ext cx="634449" cy="183465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1">
            <a:extLst>
              <a:ext uri="{FF2B5EF4-FFF2-40B4-BE49-F238E27FC236}">
                <a16:creationId xmlns:a16="http://schemas.microsoft.com/office/drawing/2014/main" id="{86B6C2F0-1E4B-4EA1-935B-4E62F2BA85A8}"/>
              </a:ext>
            </a:extLst>
          </p:cNvPr>
          <p:cNvSpPr/>
          <p:nvPr/>
        </p:nvSpPr>
        <p:spPr>
          <a:xfrm>
            <a:off x="6357963" y="1680615"/>
            <a:ext cx="4800346" cy="11973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>
                <a:latin typeface="+mn-ea"/>
              </a:rPr>
              <a:t>原有</a:t>
            </a:r>
            <a:r>
              <a:rPr lang="en-US" altLang="zh-CN" sz="2400" dirty="0">
                <a:latin typeface="+mn-ea"/>
              </a:rPr>
              <a:t>COCO</a:t>
            </a:r>
            <a:r>
              <a:rPr lang="zh-CN" altLang="en-US" sz="2400" dirty="0">
                <a:latin typeface="+mn-ea"/>
              </a:rPr>
              <a:t>数据集过大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机器硬件水平受限，模型训练时间较长。</a:t>
            </a:r>
            <a:endParaRPr lang="en-US" altLang="zh-CN" sz="2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解决措施：从</a:t>
            </a:r>
            <a:r>
              <a:rPr lang="en-US" altLang="zh-CN" dirty="0">
                <a:latin typeface="+mn-ea"/>
              </a:rPr>
              <a:t>COCO</a:t>
            </a:r>
            <a:r>
              <a:rPr lang="zh-CN" altLang="en-US" dirty="0">
                <a:latin typeface="+mn-ea"/>
              </a:rPr>
              <a:t>数据集划分小数据集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59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569210" y="2736850"/>
            <a:ext cx="435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  </a:t>
            </a:r>
            <a:r>
              <a:rPr lang="zh-CN" altLang="en-US" sz="4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后期进度安排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2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6167827" y="310969"/>
            <a:ext cx="2924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数字电路二维平台设计方案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20079" y="1079449"/>
            <a:ext cx="1254759" cy="1140195"/>
          </a:xfrm>
          <a:prstGeom prst="roundRect">
            <a:avLst>
              <a:gd name="adj" fmla="val 4378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进度安排</a:t>
            </a:r>
            <a:endParaRPr lang="zh-CN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7567F61-8449-495D-9343-F65916AAC041}"/>
              </a:ext>
            </a:extLst>
          </p:cNvPr>
          <p:cNvSpPr txBox="1"/>
          <p:nvPr/>
        </p:nvSpPr>
        <p:spPr>
          <a:xfrm>
            <a:off x="3089909" y="1190973"/>
            <a:ext cx="69282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50"/>
              </a:spcAft>
              <a:tabLst>
                <a:tab pos="1028700" algn="l"/>
              </a:tabLst>
            </a:pPr>
            <a:r>
              <a:rPr lang="en-US" altLang="zh-CN" sz="2800" dirty="0">
                <a:effectLst/>
                <a:latin typeface="+mn-ea"/>
              </a:rPr>
              <a:t>6</a:t>
            </a:r>
            <a:r>
              <a:rPr lang="zh-CN" altLang="en-US" sz="2800" dirty="0">
                <a:effectLst/>
                <a:latin typeface="+mn-ea"/>
              </a:rPr>
              <a:t>月</a:t>
            </a:r>
            <a:r>
              <a:rPr lang="en-US" altLang="zh-CN" sz="2800" dirty="0">
                <a:effectLst/>
                <a:latin typeface="+mn-ea"/>
              </a:rPr>
              <a:t>9</a:t>
            </a:r>
            <a:r>
              <a:rPr lang="zh-CN" altLang="en-US" sz="2800" dirty="0">
                <a:effectLst/>
                <a:latin typeface="+mn-ea"/>
              </a:rPr>
              <a:t>日</a:t>
            </a:r>
            <a:r>
              <a:rPr lang="en-US" altLang="zh-CN" sz="2800" dirty="0">
                <a:effectLst/>
                <a:latin typeface="+mn-ea"/>
              </a:rPr>
              <a:t>-6</a:t>
            </a:r>
            <a:r>
              <a:rPr lang="zh-CN" altLang="en-US" sz="2800" dirty="0">
                <a:effectLst/>
                <a:latin typeface="+mn-ea"/>
              </a:rPr>
              <a:t>月</a:t>
            </a:r>
            <a:r>
              <a:rPr lang="en-US" altLang="zh-CN" sz="2800" dirty="0">
                <a:effectLst/>
                <a:latin typeface="+mn-ea"/>
              </a:rPr>
              <a:t>10</a:t>
            </a:r>
            <a:r>
              <a:rPr lang="zh-CN" altLang="en-US" sz="2800" dirty="0">
                <a:effectLst/>
                <a:latin typeface="+mn-ea"/>
              </a:rPr>
              <a:t>日</a:t>
            </a:r>
            <a:r>
              <a:rPr lang="en-US" altLang="zh-CN" sz="2800" dirty="0">
                <a:effectLst/>
                <a:latin typeface="+mn-ea"/>
              </a:rPr>
              <a:t>	</a:t>
            </a:r>
            <a:r>
              <a:rPr lang="zh-CN" altLang="en-US" sz="2800" dirty="0">
                <a:effectLst/>
                <a:latin typeface="+mn-ea"/>
              </a:rPr>
              <a:t>构建数据集，训练模型，研究模型数据，对比分析结果。</a:t>
            </a:r>
            <a:endParaRPr lang="zh-CN" altLang="zh-CN" sz="2800" dirty="0">
              <a:effectLst/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959956-706E-4F30-B33D-421C7C4A2FCD}"/>
              </a:ext>
            </a:extLst>
          </p:cNvPr>
          <p:cNvSpPr txBox="1"/>
          <p:nvPr/>
        </p:nvSpPr>
        <p:spPr>
          <a:xfrm>
            <a:off x="3089909" y="2921168"/>
            <a:ext cx="7376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月</a:t>
            </a:r>
            <a:r>
              <a:rPr lang="en-US" altLang="zh-CN" sz="2800" dirty="0">
                <a:latin typeface="+mn-ea"/>
              </a:rPr>
              <a:t>11</a:t>
            </a:r>
            <a:r>
              <a:rPr lang="zh-CN" altLang="en-US" sz="2800" dirty="0">
                <a:latin typeface="+mn-ea"/>
              </a:rPr>
              <a:t>日</a:t>
            </a:r>
            <a:r>
              <a:rPr lang="en-US" altLang="zh-CN" sz="2800" dirty="0">
                <a:latin typeface="+mn-ea"/>
              </a:rPr>
              <a:t>-6</a:t>
            </a:r>
            <a:r>
              <a:rPr lang="zh-CN" altLang="en-US" sz="2800" dirty="0">
                <a:latin typeface="+mn-ea"/>
              </a:rPr>
              <a:t>月</a:t>
            </a:r>
            <a:r>
              <a:rPr lang="en-US" altLang="zh-CN" sz="2800" dirty="0">
                <a:latin typeface="+mn-ea"/>
              </a:rPr>
              <a:t>12</a:t>
            </a:r>
            <a:r>
              <a:rPr lang="zh-CN" altLang="en-US" sz="2800" dirty="0">
                <a:latin typeface="+mn-ea"/>
              </a:rPr>
              <a:t>日</a:t>
            </a:r>
            <a:r>
              <a:rPr lang="en-US" altLang="zh-CN" sz="2800" dirty="0">
                <a:latin typeface="+mn-ea"/>
              </a:rPr>
              <a:t>	 </a:t>
            </a:r>
            <a:r>
              <a:rPr lang="zh-CN" altLang="en-US" sz="2800" dirty="0">
                <a:latin typeface="+mn-ea"/>
              </a:rPr>
              <a:t>尝试提升模型的泛化能力。具体方法包括继续改进模型、改进训练数据或改进训练方法。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190E62-A29A-4A05-9E97-8C8733DCF024}"/>
              </a:ext>
            </a:extLst>
          </p:cNvPr>
          <p:cNvSpPr txBox="1"/>
          <p:nvPr/>
        </p:nvSpPr>
        <p:spPr>
          <a:xfrm>
            <a:off x="3089910" y="4919542"/>
            <a:ext cx="7376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月</a:t>
            </a:r>
            <a:r>
              <a:rPr lang="en-US" altLang="zh-CN" sz="2800" dirty="0">
                <a:latin typeface="+mn-ea"/>
              </a:rPr>
              <a:t>13</a:t>
            </a:r>
            <a:r>
              <a:rPr lang="zh-CN" altLang="en-US" sz="2800" dirty="0">
                <a:latin typeface="+mn-ea"/>
              </a:rPr>
              <a:t>日</a:t>
            </a:r>
            <a:r>
              <a:rPr lang="en-US" altLang="zh-CN" sz="2800" dirty="0">
                <a:latin typeface="+mn-ea"/>
              </a:rPr>
              <a:t>-6</a:t>
            </a:r>
            <a:r>
              <a:rPr lang="zh-CN" altLang="en-US" sz="2800" dirty="0">
                <a:latin typeface="+mn-ea"/>
              </a:rPr>
              <a:t>月</a:t>
            </a:r>
            <a:r>
              <a:rPr lang="en-US" altLang="zh-CN" sz="2800" dirty="0">
                <a:latin typeface="+mn-ea"/>
              </a:rPr>
              <a:t>14</a:t>
            </a:r>
            <a:r>
              <a:rPr lang="zh-CN" altLang="en-US" sz="2800" dirty="0">
                <a:latin typeface="+mn-ea"/>
              </a:rPr>
              <a:t>日</a:t>
            </a:r>
            <a:r>
              <a:rPr lang="en-US" altLang="zh-CN" sz="2800" dirty="0">
                <a:latin typeface="+mn-ea"/>
              </a:rPr>
              <a:t>	 </a:t>
            </a:r>
            <a:r>
              <a:rPr lang="zh-CN" altLang="en-US" sz="2800" dirty="0">
                <a:latin typeface="+mn-ea"/>
              </a:rPr>
              <a:t>总结相应的研究成果，编写报告，并且准备结题答辩。 </a:t>
            </a:r>
            <a:r>
              <a:rPr lang="en-US" altLang="zh-CN" sz="2800" dirty="0">
                <a:latin typeface="+mn-ea"/>
              </a:rPr>
              <a:t>	</a:t>
            </a:r>
            <a:endParaRPr lang="zh-CN" altLang="en-US" sz="2800" dirty="0">
              <a:latin typeface="+mn-ea"/>
            </a:endParaRPr>
          </a:p>
        </p:txBody>
      </p:sp>
      <p:sp>
        <p:nvSpPr>
          <p:cNvPr id="80" name="圆角矩形 45">
            <a:extLst>
              <a:ext uri="{FF2B5EF4-FFF2-40B4-BE49-F238E27FC236}">
                <a16:creationId xmlns:a16="http://schemas.microsoft.com/office/drawing/2014/main" id="{5A9F97AE-8B0D-4DA9-AEAD-94D56BDB6101}"/>
              </a:ext>
            </a:extLst>
          </p:cNvPr>
          <p:cNvSpPr/>
          <p:nvPr/>
        </p:nvSpPr>
        <p:spPr>
          <a:xfrm rot="10800000" flipV="1">
            <a:off x="2593952" y="1307437"/>
            <a:ext cx="381048" cy="360589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/>
              <a:t>1</a:t>
            </a:r>
          </a:p>
        </p:txBody>
      </p:sp>
      <p:sp>
        <p:nvSpPr>
          <p:cNvPr id="81" name="圆角矩形 45">
            <a:extLst>
              <a:ext uri="{FF2B5EF4-FFF2-40B4-BE49-F238E27FC236}">
                <a16:creationId xmlns:a16="http://schemas.microsoft.com/office/drawing/2014/main" id="{6B3D21A4-61B4-48E1-B06E-65682FD3D252}"/>
              </a:ext>
            </a:extLst>
          </p:cNvPr>
          <p:cNvSpPr/>
          <p:nvPr/>
        </p:nvSpPr>
        <p:spPr>
          <a:xfrm rot="10800000" flipV="1">
            <a:off x="2582541" y="3018089"/>
            <a:ext cx="392458" cy="360590"/>
          </a:xfrm>
          <a:prstGeom prst="roundRect">
            <a:avLst>
              <a:gd name="adj" fmla="val 5039"/>
            </a:avLst>
          </a:prstGeom>
          <a:solidFill>
            <a:srgbClr val="80AB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/>
              <a:t>2</a:t>
            </a:r>
          </a:p>
        </p:txBody>
      </p:sp>
      <p:sp>
        <p:nvSpPr>
          <p:cNvPr id="82" name="圆角矩形 45">
            <a:extLst>
              <a:ext uri="{FF2B5EF4-FFF2-40B4-BE49-F238E27FC236}">
                <a16:creationId xmlns:a16="http://schemas.microsoft.com/office/drawing/2014/main" id="{246E86EE-184D-4A7A-8AEE-AC66ADE86128}"/>
              </a:ext>
            </a:extLst>
          </p:cNvPr>
          <p:cNvSpPr/>
          <p:nvPr/>
        </p:nvSpPr>
        <p:spPr>
          <a:xfrm rot="10800000" flipV="1">
            <a:off x="2593950" y="5036005"/>
            <a:ext cx="381048" cy="360591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/>
              <a:t>3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A78FE9F-AAB9-4BDB-ADD1-4F5AA8A7E0E8}"/>
              </a:ext>
            </a:extLst>
          </p:cNvPr>
          <p:cNvSpPr/>
          <p:nvPr/>
        </p:nvSpPr>
        <p:spPr>
          <a:xfrm>
            <a:off x="633077" y="126936"/>
            <a:ext cx="234192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后期进度安排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A062E25-0D74-4CBF-AAC9-DF7EABA9D251}"/>
              </a:ext>
            </a:extLst>
          </p:cNvPr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960">
        <p:fade/>
      </p:transition>
    </mc:Choice>
    <mc:Fallback xmlns="">
      <p:transition spd="med" advTm="4296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020267" y="4843479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李铭潍  彭仁超  李太清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56130" y="122318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2021·06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31385" y="2637155"/>
            <a:ext cx="5185410" cy="983615"/>
            <a:chOff x="7442" y="4083"/>
            <a:chExt cx="8166" cy="1549"/>
          </a:xfrm>
        </p:grpSpPr>
        <p:sp>
          <p:nvSpPr>
            <p:cNvPr id="15" name="矩形 14"/>
            <p:cNvSpPr/>
            <p:nvPr/>
          </p:nvSpPr>
          <p:spPr>
            <a:xfrm>
              <a:off x="8714" y="4252"/>
              <a:ext cx="5622" cy="1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44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敬请批评指正</a:t>
              </a:r>
              <a:endPara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442" y="4083"/>
              <a:ext cx="8166" cy="1549"/>
              <a:chOff x="7442" y="4083"/>
              <a:chExt cx="8166" cy="1549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7442" y="4083"/>
                <a:ext cx="8166" cy="0"/>
              </a:xfrm>
              <a:prstGeom prst="line">
                <a:avLst/>
              </a:prstGeom>
              <a:ln>
                <a:solidFill>
                  <a:srgbClr val="157E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442" y="5632"/>
                <a:ext cx="8166" cy="0"/>
              </a:xfrm>
              <a:prstGeom prst="line">
                <a:avLst/>
              </a:prstGeom>
              <a:ln>
                <a:solidFill>
                  <a:srgbClr val="157E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56" y="1879282"/>
            <a:ext cx="2491105" cy="24999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1532" y="484347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电子信息与电气工程学部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56260" y="2171700"/>
            <a:ext cx="192087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6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134004" y="321260"/>
            <a:ext cx="4705105" cy="828000"/>
            <a:chOff x="7313" y="2318"/>
            <a:chExt cx="7409" cy="1304"/>
          </a:xfrm>
        </p:grpSpPr>
        <p:sp>
          <p:nvSpPr>
            <p:cNvPr id="69" name="文本框 68"/>
            <p:cNvSpPr txBox="1"/>
            <p:nvPr/>
          </p:nvSpPr>
          <p:spPr>
            <a:xfrm>
              <a:off x="8669" y="2318"/>
              <a:ext cx="605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 研究背景与意义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313" y="2318"/>
              <a:ext cx="1304" cy="1304"/>
              <a:chOff x="7313" y="2318"/>
              <a:chExt cx="1304" cy="1304"/>
            </a:xfrm>
          </p:grpSpPr>
          <p:sp>
            <p:nvSpPr>
              <p:cNvPr id="129" name="文本框 128"/>
              <p:cNvSpPr txBox="1"/>
              <p:nvPr/>
            </p:nvSpPr>
            <p:spPr>
              <a:xfrm>
                <a:off x="7313" y="2412"/>
                <a:ext cx="1304" cy="1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157E9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7313" y="2318"/>
                <a:ext cx="1304" cy="1304"/>
              </a:xfrm>
              <a:prstGeom prst="rect">
                <a:avLst/>
              </a:prstGeom>
              <a:noFill/>
              <a:ln>
                <a:solidFill>
                  <a:srgbClr val="157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34004" y="2738456"/>
            <a:ext cx="5936615" cy="828000"/>
            <a:chOff x="12480" y="2271"/>
            <a:chExt cx="9349" cy="1304"/>
          </a:xfrm>
        </p:grpSpPr>
        <p:sp>
          <p:nvSpPr>
            <p:cNvPr id="70" name="文本框 69"/>
            <p:cNvSpPr txBox="1"/>
            <p:nvPr/>
          </p:nvSpPr>
          <p:spPr>
            <a:xfrm>
              <a:off x="13812" y="2271"/>
              <a:ext cx="801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 研究的主要内容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480" y="2271"/>
              <a:ext cx="1318" cy="1304"/>
              <a:chOff x="12480" y="2271"/>
              <a:chExt cx="1318" cy="1304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12494" y="2451"/>
                <a:ext cx="1304" cy="1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157E9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2480" y="2271"/>
                <a:ext cx="1304" cy="1304"/>
              </a:xfrm>
              <a:prstGeom prst="rect">
                <a:avLst/>
              </a:prstGeom>
              <a:noFill/>
              <a:ln>
                <a:solidFill>
                  <a:srgbClr val="157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19100" y="3430270"/>
            <a:ext cx="2195195" cy="951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4C431B-A962-4BE5-B3F8-942A5BE1C2FE}"/>
              </a:ext>
            </a:extLst>
          </p:cNvPr>
          <p:cNvGrpSpPr/>
          <p:nvPr/>
        </p:nvGrpSpPr>
        <p:grpSpPr>
          <a:xfrm>
            <a:off x="4134004" y="1562313"/>
            <a:ext cx="5980430" cy="828000"/>
            <a:chOff x="12480" y="2271"/>
            <a:chExt cx="9418" cy="130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6846DD6-878A-4B4D-8300-FC5B1F3385F9}"/>
                </a:ext>
              </a:extLst>
            </p:cNvPr>
            <p:cNvSpPr txBox="1"/>
            <p:nvPr/>
          </p:nvSpPr>
          <p:spPr>
            <a:xfrm>
              <a:off x="13881" y="2271"/>
              <a:ext cx="801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 研究目标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C914AB1-7DBC-40B6-A8B0-EC3D2B25B336}"/>
                </a:ext>
              </a:extLst>
            </p:cNvPr>
            <p:cNvGrpSpPr/>
            <p:nvPr/>
          </p:nvGrpSpPr>
          <p:grpSpPr>
            <a:xfrm>
              <a:off x="12480" y="2271"/>
              <a:ext cx="1304" cy="1304"/>
              <a:chOff x="12480" y="2271"/>
              <a:chExt cx="1304" cy="1304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81098C-E367-4119-92AA-0381C1608BDE}"/>
                  </a:ext>
                </a:extLst>
              </p:cNvPr>
              <p:cNvSpPr txBox="1"/>
              <p:nvPr/>
            </p:nvSpPr>
            <p:spPr>
              <a:xfrm>
                <a:off x="12480" y="2366"/>
                <a:ext cx="1304" cy="1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157E9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DD5A009-0ACB-4571-8A5A-1AA572CBC4A3}"/>
                  </a:ext>
                </a:extLst>
              </p:cNvPr>
              <p:cNvSpPr/>
              <p:nvPr/>
            </p:nvSpPr>
            <p:spPr>
              <a:xfrm>
                <a:off x="12480" y="2271"/>
                <a:ext cx="1304" cy="1304"/>
              </a:xfrm>
              <a:prstGeom prst="rect">
                <a:avLst/>
              </a:prstGeom>
              <a:noFill/>
              <a:ln>
                <a:solidFill>
                  <a:srgbClr val="157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5F0561A-350A-014C-AF4F-14C5FB6BBD0E}"/>
              </a:ext>
            </a:extLst>
          </p:cNvPr>
          <p:cNvGrpSpPr/>
          <p:nvPr/>
        </p:nvGrpSpPr>
        <p:grpSpPr>
          <a:xfrm>
            <a:off x="4134004" y="3979918"/>
            <a:ext cx="5936615" cy="828000"/>
            <a:chOff x="12480" y="2271"/>
            <a:chExt cx="9349" cy="1304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DB4298A-5A92-854F-8FB0-14EDA4E17E5D}"/>
                </a:ext>
              </a:extLst>
            </p:cNvPr>
            <p:cNvSpPr txBox="1"/>
            <p:nvPr/>
          </p:nvSpPr>
          <p:spPr>
            <a:xfrm>
              <a:off x="13812" y="2271"/>
              <a:ext cx="801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 研究的方法与步骤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33CAE76-2BF8-AA4D-9863-4904D97AC883}"/>
                </a:ext>
              </a:extLst>
            </p:cNvPr>
            <p:cNvGrpSpPr/>
            <p:nvPr/>
          </p:nvGrpSpPr>
          <p:grpSpPr>
            <a:xfrm>
              <a:off x="12480" y="2271"/>
              <a:ext cx="1318" cy="1304"/>
              <a:chOff x="12480" y="2271"/>
              <a:chExt cx="1318" cy="1304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78F893-9ECA-254F-B482-C0BA98C6D183}"/>
                  </a:ext>
                </a:extLst>
              </p:cNvPr>
              <p:cNvSpPr txBox="1"/>
              <p:nvPr/>
            </p:nvSpPr>
            <p:spPr>
              <a:xfrm>
                <a:off x="12494" y="2451"/>
                <a:ext cx="1304" cy="1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157E9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F1A6BD5-03A8-8943-842C-CB8C63D48F25}"/>
                  </a:ext>
                </a:extLst>
              </p:cNvPr>
              <p:cNvSpPr/>
              <p:nvPr/>
            </p:nvSpPr>
            <p:spPr>
              <a:xfrm>
                <a:off x="12480" y="2271"/>
                <a:ext cx="1304" cy="1304"/>
              </a:xfrm>
              <a:prstGeom prst="rect">
                <a:avLst/>
              </a:prstGeom>
              <a:noFill/>
              <a:ln>
                <a:solidFill>
                  <a:srgbClr val="157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A77E005-CF52-3F41-A092-089B22F2C42B}"/>
              </a:ext>
            </a:extLst>
          </p:cNvPr>
          <p:cNvGrpSpPr/>
          <p:nvPr/>
        </p:nvGrpSpPr>
        <p:grpSpPr>
          <a:xfrm>
            <a:off x="4134004" y="5226193"/>
            <a:ext cx="5936615" cy="828000"/>
            <a:chOff x="12480" y="2271"/>
            <a:chExt cx="9349" cy="1304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F7EC8CB-6BFC-6547-B17A-8279645FF204}"/>
                </a:ext>
              </a:extLst>
            </p:cNvPr>
            <p:cNvSpPr txBox="1"/>
            <p:nvPr/>
          </p:nvSpPr>
          <p:spPr>
            <a:xfrm>
              <a:off x="13812" y="2271"/>
              <a:ext cx="801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 研究的成果与反思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0EDCD6D-47B3-014E-8AD8-ECF4DA813594}"/>
                </a:ext>
              </a:extLst>
            </p:cNvPr>
            <p:cNvGrpSpPr/>
            <p:nvPr/>
          </p:nvGrpSpPr>
          <p:grpSpPr>
            <a:xfrm>
              <a:off x="12480" y="2271"/>
              <a:ext cx="1318" cy="1304"/>
              <a:chOff x="12480" y="2271"/>
              <a:chExt cx="1318" cy="1304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AB7C799-EBA4-8246-91E1-02C05C4226A7}"/>
                  </a:ext>
                </a:extLst>
              </p:cNvPr>
              <p:cNvSpPr txBox="1"/>
              <p:nvPr/>
            </p:nvSpPr>
            <p:spPr>
              <a:xfrm>
                <a:off x="12494" y="2451"/>
                <a:ext cx="1304" cy="1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157E9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9044B9-0B7A-A84A-ADA7-8FA06B1BDDD0}"/>
                  </a:ext>
                </a:extLst>
              </p:cNvPr>
              <p:cNvSpPr/>
              <p:nvPr/>
            </p:nvSpPr>
            <p:spPr>
              <a:xfrm>
                <a:off x="12480" y="2271"/>
                <a:ext cx="1304" cy="1304"/>
              </a:xfrm>
              <a:prstGeom prst="rect">
                <a:avLst/>
              </a:prstGeom>
              <a:noFill/>
              <a:ln>
                <a:solidFill>
                  <a:srgbClr val="157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569210" y="2736850"/>
            <a:ext cx="457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1  </a:t>
            </a:r>
            <a:r>
              <a:rPr lang="zh-CN" altLang="en-US" sz="4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进展情况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1" name="矩形 1790"/>
          <p:cNvSpPr/>
          <p:nvPr/>
        </p:nvSpPr>
        <p:spPr>
          <a:xfrm>
            <a:off x="6075210" y="312239"/>
            <a:ext cx="2924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数字电路远程控制平台搭建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AD1C2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693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网络框架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57E9F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46A7F5-6FCC-402A-B4B4-2865C651EFA2}"/>
              </a:ext>
            </a:extLst>
          </p:cNvPr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566121D-128C-4E56-85A4-B8B11AB9C3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2532" y="1196706"/>
            <a:ext cx="1855699" cy="495490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C6D5009-1460-4449-A7C6-E1D6557187E8}"/>
              </a:ext>
            </a:extLst>
          </p:cNvPr>
          <p:cNvPicPr/>
          <p:nvPr/>
        </p:nvPicPr>
        <p:blipFill>
          <a:blip r:embed="rId16"/>
          <a:stretch>
            <a:fillRect/>
          </a:stretch>
        </p:blipFill>
        <p:spPr>
          <a:xfrm>
            <a:off x="7150249" y="1210310"/>
            <a:ext cx="3699542" cy="4942205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9CDAEA40-C141-47AA-98A6-68FFD5D5CD18}"/>
              </a:ext>
            </a:extLst>
          </p:cNvPr>
          <p:cNvGrpSpPr/>
          <p:nvPr/>
        </p:nvGrpSpPr>
        <p:grpSpPr>
          <a:xfrm>
            <a:off x="840517" y="1218655"/>
            <a:ext cx="2417452" cy="4954908"/>
            <a:chOff x="1182" y="2508"/>
            <a:chExt cx="4031" cy="708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CB6AB4F-B8F7-47D5-BEE4-FF6D8E5B5AD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82" y="2508"/>
              <a:ext cx="4031" cy="700"/>
            </a:xfrm>
            <a:prstGeom prst="rect">
              <a:avLst/>
            </a:prstGeom>
            <a:solidFill>
              <a:srgbClr val="157E9F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绘制网络结构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0834A6-A2DB-4CE6-A315-AAF8796FD0E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82" y="3208"/>
              <a:ext cx="4031" cy="6383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indent="406400" algn="just" fontAlgn="auto">
                <a:lnSpc>
                  <a:spcPct val="150000"/>
                </a:lnSpc>
                <a:extLst>
                  <a:ext uri="{35155182-B16C-46BC-9424-99874614C6A1}">
                    <wpsdc:indentchars xmlns:wpsdc="http://www.wps.cn/officeDocument/2017/drawingmlCustomData" xmlns="" val="200" checksum="1740828767"/>
                  </a:ext>
                </a:extLst>
              </a:pPr>
              <a:r>
                <a:rPr lang="zh-CN" altLang="en-US" sz="2000" dirty="0">
                  <a:solidFill>
                    <a:schemeClr val="tx1"/>
                  </a:solidFill>
                  <a:sym typeface="+mn-ea"/>
                </a:rPr>
                <a:t>运用可视化工具</a:t>
              </a:r>
              <a:r>
                <a:rPr lang="en-US" altLang="zh-CN" sz="2000" dirty="0" err="1">
                  <a:solidFill>
                    <a:schemeClr val="tx1"/>
                  </a:solidFill>
                  <a:sym typeface="+mn-ea"/>
                </a:rPr>
                <a:t>netron</a:t>
              </a:r>
              <a:r>
                <a:rPr lang="zh-CN" altLang="en-US" sz="2000" dirty="0">
                  <a:solidFill>
                    <a:schemeClr val="tx1"/>
                  </a:solidFill>
                  <a:sym typeface="+mn-ea"/>
                </a:rPr>
                <a:t>绘制</a:t>
              </a:r>
              <a:r>
                <a:rPr lang="en-US" altLang="zh-CN" sz="2000" dirty="0">
                  <a:solidFill>
                    <a:schemeClr val="tx1"/>
                  </a:solidFill>
                  <a:sym typeface="+mn-ea"/>
                </a:rPr>
                <a:t>yolo.pt</a:t>
              </a:r>
              <a:r>
                <a:rPr lang="zh-CN" altLang="en-US" sz="2000" dirty="0">
                  <a:solidFill>
                    <a:schemeClr val="tx1"/>
                  </a:solidFill>
                  <a:sym typeface="+mn-ea"/>
                </a:rPr>
                <a:t>文件得到详细网络结构。左图为简略结构，右图为详细结构。结果发现</a:t>
              </a:r>
              <a:r>
                <a:rPr lang="en-US" altLang="zh-CN" sz="2000" dirty="0">
                  <a:solidFill>
                    <a:schemeClr val="tx1"/>
                  </a:solidFill>
                  <a:sym typeface="+mn-ea"/>
                </a:rPr>
                <a:t>yolov5</a:t>
              </a:r>
              <a:r>
                <a:rPr lang="zh-CN" altLang="en-US" sz="2000" dirty="0">
                  <a:solidFill>
                    <a:schemeClr val="tx1"/>
                  </a:solidFill>
                  <a:sym typeface="+mn-ea"/>
                </a:rPr>
                <a:t>的模型是只有一个</a:t>
              </a:r>
              <a:r>
                <a:rPr lang="en-US" altLang="zh-CN" sz="2000" dirty="0" err="1">
                  <a:solidFill>
                    <a:schemeClr val="tx1"/>
                  </a:solidFill>
                  <a:sym typeface="+mn-ea"/>
                </a:rPr>
                <a:t>nn.Sequential</a:t>
              </a:r>
              <a:r>
                <a:rPr lang="zh-CN" altLang="en-US" sz="2000" dirty="0">
                  <a:solidFill>
                    <a:schemeClr val="tx1"/>
                  </a:solidFill>
                  <a:sym typeface="+mn-ea"/>
                </a:rPr>
                <a:t>的顺序结构。</a:t>
              </a:r>
            </a:p>
          </p:txBody>
        </p:sp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A39D357-A6C6-401E-9A42-4E7C85798E3A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274541" y="1708340"/>
            <a:ext cx="1631091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3482FC3-F5E4-48B5-8F67-4A1B2F292100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3274541" y="4850027"/>
            <a:ext cx="4044777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E8B5E2D-A0F1-4768-9EF5-2B854D4B9C8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905632" y="1226098"/>
            <a:ext cx="1285103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54D1C7F-58BE-4277-8A48-AE9A4E8CE2A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905632" y="1226098"/>
            <a:ext cx="0" cy="4925516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2BD65AD-A9E1-498B-BFEC-77176D164E6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190735" y="1226098"/>
            <a:ext cx="0" cy="4925516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889FE2A-BC78-444F-9407-BEAE02CE2484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4905633" y="6151614"/>
            <a:ext cx="1285102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1D096EA-A566-43AC-83AC-727303EB0089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319318" y="1226098"/>
            <a:ext cx="0" cy="4925516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D8A825B-DC97-41CE-A546-12FD9914CEC7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10445578" y="1218655"/>
            <a:ext cx="0" cy="4925516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8257E58-722E-4124-A437-544C3FAF1BF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7319318" y="6151614"/>
            <a:ext cx="312626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F6E445A-4F2D-458E-918A-32D8E67983F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7319318" y="1226098"/>
            <a:ext cx="312626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1" name="矩形 1790"/>
          <p:cNvSpPr/>
          <p:nvPr/>
        </p:nvSpPr>
        <p:spPr>
          <a:xfrm>
            <a:off x="6075210" y="312239"/>
            <a:ext cx="2924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数字电路远程控制平台搭建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AD1C2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693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网络框架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57E9F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46A7F5-6FCC-402A-B4B4-2865C651EFA2}"/>
              </a:ext>
            </a:extLst>
          </p:cNvPr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B6AB4F-B8F7-47D5-BEE4-FF6D8E5B5AD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45308" y="1054853"/>
            <a:ext cx="2417452" cy="489685"/>
          </a:xfrm>
          <a:prstGeom prst="rect">
            <a:avLst/>
          </a:prstGeom>
          <a:solidFill>
            <a:srgbClr val="157E9F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网络框架机制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E1A8127-3E63-47AB-A8D2-A0AF31EB24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75209" y="2041754"/>
            <a:ext cx="5082933" cy="112792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DA60B70-6CC9-4B37-83E6-CB7F0F19018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48173" y="3169682"/>
            <a:ext cx="5715773" cy="158766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D93CEBA-BA61-401E-B85D-249BB959E9E2}"/>
              </a:ext>
            </a:extLst>
          </p:cNvPr>
          <p:cNvPicPr/>
          <p:nvPr/>
        </p:nvPicPr>
        <p:blipFill rotWithShape="1">
          <a:blip r:embed="rId6"/>
          <a:srcRect t="11026"/>
          <a:stretch/>
        </p:blipFill>
        <p:spPr bwMode="auto">
          <a:xfrm>
            <a:off x="5843588" y="5022391"/>
            <a:ext cx="5715780" cy="1230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圆角矩形 1">
            <a:extLst>
              <a:ext uri="{FF2B5EF4-FFF2-40B4-BE49-F238E27FC236}">
                <a16:creationId xmlns:a16="http://schemas.microsoft.com/office/drawing/2014/main" id="{3685DD8A-7DBE-427F-B806-981001EE22AA}"/>
              </a:ext>
            </a:extLst>
          </p:cNvPr>
          <p:cNvSpPr/>
          <p:nvPr/>
        </p:nvSpPr>
        <p:spPr>
          <a:xfrm>
            <a:off x="478623" y="2041755"/>
            <a:ext cx="3842472" cy="8962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depth_multiple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控制网络的深，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width_multiple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控制网络的宽度</a:t>
            </a:r>
            <a:endParaRPr lang="zh-CN" altLang="en-US" sz="2000" dirty="0"/>
          </a:p>
        </p:txBody>
      </p:sp>
      <p:sp>
        <p:nvSpPr>
          <p:cNvPr id="35" name="圆角矩形 1">
            <a:extLst>
              <a:ext uri="{FF2B5EF4-FFF2-40B4-BE49-F238E27FC236}">
                <a16:creationId xmlns:a16="http://schemas.microsoft.com/office/drawing/2014/main" id="{DA33EB83-68AA-491A-95CF-3839C566CA24}"/>
              </a:ext>
            </a:extLst>
          </p:cNvPr>
          <p:cNvSpPr/>
          <p:nvPr/>
        </p:nvSpPr>
        <p:spPr>
          <a:xfrm>
            <a:off x="478623" y="3559674"/>
            <a:ext cx="3842473" cy="10149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smlx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四种结构就是通过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两个参数，来进行控制网络的深度和宽度。其中。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1">
            <a:extLst>
              <a:ext uri="{FF2B5EF4-FFF2-40B4-BE49-F238E27FC236}">
                <a16:creationId xmlns:a16="http://schemas.microsoft.com/office/drawing/2014/main" id="{F8D46941-5C41-4EE9-9CDE-387E566EF67F}"/>
              </a:ext>
            </a:extLst>
          </p:cNvPr>
          <p:cNvSpPr/>
          <p:nvPr/>
        </p:nvSpPr>
        <p:spPr>
          <a:xfrm>
            <a:off x="500925" y="5022392"/>
            <a:ext cx="3887079" cy="10149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控制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四种网络结构的核心代码是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yolo.py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中下面的代码，存在两个变量，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14">
            <a:extLst>
              <a:ext uri="{FF2B5EF4-FFF2-40B4-BE49-F238E27FC236}">
                <a16:creationId xmlns:a16="http://schemas.microsoft.com/office/drawing/2014/main" id="{979408BA-A627-44F0-83CE-DEA8ADAA1AA7}"/>
              </a:ext>
            </a:extLst>
          </p:cNvPr>
          <p:cNvCxnSpPr>
            <a:cxnSpLocks/>
          </p:cNvCxnSpPr>
          <p:nvPr/>
        </p:nvCxnSpPr>
        <p:spPr>
          <a:xfrm>
            <a:off x="2254034" y="1544538"/>
            <a:ext cx="0" cy="497216"/>
          </a:xfrm>
          <a:prstGeom prst="straightConnector1">
            <a:avLst/>
          </a:prstGeom>
          <a:ln w="12700">
            <a:solidFill>
              <a:srgbClr val="41719C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4">
            <a:extLst>
              <a:ext uri="{FF2B5EF4-FFF2-40B4-BE49-F238E27FC236}">
                <a16:creationId xmlns:a16="http://schemas.microsoft.com/office/drawing/2014/main" id="{7CCEB8A4-2850-4082-B640-D1CC713F3953}"/>
              </a:ext>
            </a:extLst>
          </p:cNvPr>
          <p:cNvCxnSpPr>
            <a:cxnSpLocks/>
          </p:cNvCxnSpPr>
          <p:nvPr/>
        </p:nvCxnSpPr>
        <p:spPr>
          <a:xfrm>
            <a:off x="2254034" y="2938006"/>
            <a:ext cx="0" cy="621668"/>
          </a:xfrm>
          <a:prstGeom prst="straightConnector1">
            <a:avLst/>
          </a:prstGeom>
          <a:ln w="12700">
            <a:solidFill>
              <a:srgbClr val="41719C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4">
            <a:extLst>
              <a:ext uri="{FF2B5EF4-FFF2-40B4-BE49-F238E27FC236}">
                <a16:creationId xmlns:a16="http://schemas.microsoft.com/office/drawing/2014/main" id="{1D55446C-D8E6-461B-8767-E3F0F6BF599E}"/>
              </a:ext>
            </a:extLst>
          </p:cNvPr>
          <p:cNvCxnSpPr>
            <a:cxnSpLocks/>
          </p:cNvCxnSpPr>
          <p:nvPr/>
        </p:nvCxnSpPr>
        <p:spPr>
          <a:xfrm>
            <a:off x="2254034" y="4574649"/>
            <a:ext cx="0" cy="447743"/>
          </a:xfrm>
          <a:prstGeom prst="straightConnector1">
            <a:avLst/>
          </a:prstGeom>
          <a:ln w="12700">
            <a:solidFill>
              <a:srgbClr val="41719C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2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6167827" y="310969"/>
            <a:ext cx="2924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数字电路二维平台设计方案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A062E25-0D74-4CBF-AAC9-DF7EABA9D251}"/>
              </a:ext>
            </a:extLst>
          </p:cNvPr>
          <p:cNvSpPr/>
          <p:nvPr/>
        </p:nvSpPr>
        <p:spPr>
          <a:xfrm>
            <a:off x="4203851" y="249442"/>
            <a:ext cx="7988149" cy="4877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89F1563-F867-4CE1-ADAA-54B6CCE0DFCA}"/>
                  </a:ext>
                </a:extLst>
              </p14:cNvPr>
              <p14:cNvContentPartPr/>
              <p14:nvPr/>
            </p14:nvContentPartPr>
            <p14:xfrm>
              <a:off x="1743893" y="3623267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89F1563-F867-4CE1-ADAA-54B6CCE0DF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4893" y="36142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圆角矩形 1789">
            <a:extLst>
              <a:ext uri="{FF2B5EF4-FFF2-40B4-BE49-F238E27FC236}">
                <a16:creationId xmlns:a16="http://schemas.microsoft.com/office/drawing/2014/main" id="{2D8DE314-FF13-4151-BDE3-7B2B0E78B322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7E8275-2ADF-4046-A583-382873F92C54}"/>
              </a:ext>
            </a:extLst>
          </p:cNvPr>
          <p:cNvSpPr/>
          <p:nvPr/>
        </p:nvSpPr>
        <p:spPr>
          <a:xfrm>
            <a:off x="633077" y="12693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57E9F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网络框架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57E9F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995EBC-CECE-4574-9A69-74B2E074D3FE}"/>
              </a:ext>
            </a:extLst>
          </p:cNvPr>
          <p:cNvSpPr txBox="1"/>
          <p:nvPr/>
        </p:nvSpPr>
        <p:spPr>
          <a:xfrm>
            <a:off x="1000315" y="3681413"/>
            <a:ext cx="47039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网络的深度是图中</a:t>
            </a:r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C3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（蓝色）里的残差组件的个数，</a:t>
            </a:r>
            <a:r>
              <a:rPr lang="en-US" altLang="zh-CN" sz="2400" kern="100" dirty="0" err="1">
                <a:effectLst/>
                <a:latin typeface="+mn-ea"/>
                <a:cs typeface="Times New Roman" panose="02020603050405020304" pitchFamily="18" charset="0"/>
              </a:rPr>
              <a:t>smlx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的残差组件逐步增多。网络的不断加深，也在不断增加网络特征提取和特征融合的能力。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B3656A9-8513-48B9-9B84-A690DC9D7C6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96469" y="1133955"/>
            <a:ext cx="3051638" cy="49786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DA4437-40AC-4514-B7DB-0A02B8F53655}"/>
              </a:ext>
            </a:extLst>
          </p:cNvPr>
          <p:cNvSpPr txBox="1"/>
          <p:nvPr/>
        </p:nvSpPr>
        <p:spPr>
          <a:xfrm>
            <a:off x="1000315" y="1428420"/>
            <a:ext cx="48014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网络的宽度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是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图中</a:t>
            </a:r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Conv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（红色）里的卷积核个数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卷积核的数量越多，即宽度越宽，网络提取特征的学习能力也越强。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53D7DF-0428-4F21-88E0-D76FE4E04EB6}"/>
              </a:ext>
            </a:extLst>
          </p:cNvPr>
          <p:cNvSpPr/>
          <p:nvPr/>
        </p:nvSpPr>
        <p:spPr>
          <a:xfrm>
            <a:off x="1743892" y="1133955"/>
            <a:ext cx="4099695" cy="2429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039F489-037C-43DC-8506-8843012A56A2}"/>
              </a:ext>
            </a:extLst>
          </p:cNvPr>
          <p:cNvSpPr/>
          <p:nvPr/>
        </p:nvSpPr>
        <p:spPr>
          <a:xfrm>
            <a:off x="1000315" y="1267243"/>
            <a:ext cx="4801437" cy="1846659"/>
          </a:xfrm>
          <a:prstGeom prst="round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6833CE2-38A4-4A10-8C4C-01B19D9EA51B}"/>
              </a:ext>
            </a:extLst>
          </p:cNvPr>
          <p:cNvSpPr/>
          <p:nvPr/>
        </p:nvSpPr>
        <p:spPr>
          <a:xfrm>
            <a:off x="988747" y="3621467"/>
            <a:ext cx="4813005" cy="2102578"/>
          </a:xfrm>
          <a:prstGeom prst="round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E82A4B1-7C34-4BA6-AB65-F61BD0995833}"/>
              </a:ext>
            </a:extLst>
          </p:cNvPr>
          <p:cNvCxnSpPr>
            <a:cxnSpLocks/>
          </p:cNvCxnSpPr>
          <p:nvPr/>
        </p:nvCxnSpPr>
        <p:spPr>
          <a:xfrm>
            <a:off x="6931377" y="1077983"/>
            <a:ext cx="0" cy="50869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3C76-AB28-49DB-A5A6-93FEBCC9584E}"/>
              </a:ext>
            </a:extLst>
          </p:cNvPr>
          <p:cNvCxnSpPr>
            <a:cxnSpLocks/>
          </p:cNvCxnSpPr>
          <p:nvPr/>
        </p:nvCxnSpPr>
        <p:spPr>
          <a:xfrm>
            <a:off x="6931434" y="2618794"/>
            <a:ext cx="1298166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5CD01A8-4C51-4FA1-ACBF-83CF80C9B783}"/>
              </a:ext>
            </a:extLst>
          </p:cNvPr>
          <p:cNvCxnSpPr>
            <a:cxnSpLocks/>
          </p:cNvCxnSpPr>
          <p:nvPr/>
        </p:nvCxnSpPr>
        <p:spPr>
          <a:xfrm>
            <a:off x="6931434" y="3415805"/>
            <a:ext cx="1211669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9ECED84-AC38-4785-AEC8-80AEFC57C44A}"/>
              </a:ext>
            </a:extLst>
          </p:cNvPr>
          <p:cNvCxnSpPr>
            <a:cxnSpLocks/>
          </p:cNvCxnSpPr>
          <p:nvPr/>
        </p:nvCxnSpPr>
        <p:spPr>
          <a:xfrm flipH="1">
            <a:off x="5801752" y="2075935"/>
            <a:ext cx="1129627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612541-0601-44FC-9A8E-BD461AA3418B}"/>
              </a:ext>
            </a:extLst>
          </p:cNvPr>
          <p:cNvCxnSpPr>
            <a:cxnSpLocks/>
          </p:cNvCxnSpPr>
          <p:nvPr/>
        </p:nvCxnSpPr>
        <p:spPr>
          <a:xfrm flipH="1" flipV="1">
            <a:off x="5801752" y="4319910"/>
            <a:ext cx="1118032" cy="1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6075210" y="312239"/>
            <a:ext cx="2924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数字电路远程控制平台搭建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6936"/>
            <a:ext cx="231935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COCO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数据集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46A7F5-6FCC-402A-B4B4-2865C651EFA2}"/>
              </a:ext>
            </a:extLst>
          </p:cNvPr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DD13508-70E0-4E57-9E5E-2E85C8C49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3" y="1307537"/>
            <a:ext cx="5204676" cy="49242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C576EF-39F6-4AB3-83B1-37131DEEF0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74"/>
          <a:stretch/>
        </p:blipFill>
        <p:spPr>
          <a:xfrm>
            <a:off x="6470781" y="1307537"/>
            <a:ext cx="4292645" cy="190813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DB30B48-4FA7-403A-9D80-9E0B36633033}"/>
              </a:ext>
            </a:extLst>
          </p:cNvPr>
          <p:cNvSpPr txBox="1"/>
          <p:nvPr/>
        </p:nvSpPr>
        <p:spPr>
          <a:xfrm>
            <a:off x="6154265" y="3880022"/>
            <a:ext cx="5378897" cy="2018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dirty="0"/>
              <a:t>图像包括</a:t>
            </a:r>
            <a:r>
              <a:rPr lang="en-US" altLang="zh-CN" dirty="0"/>
              <a:t>91</a:t>
            </a:r>
            <a:r>
              <a:rPr lang="zh-CN" altLang="en-US" dirty="0"/>
              <a:t>类目标，</a:t>
            </a:r>
            <a:r>
              <a:rPr lang="en-US" altLang="zh-CN" dirty="0"/>
              <a:t>328,000</a:t>
            </a:r>
            <a:r>
              <a:rPr lang="zh-CN" altLang="en-US" dirty="0"/>
              <a:t>影像和</a:t>
            </a:r>
            <a:r>
              <a:rPr lang="en-US" altLang="zh-CN" dirty="0"/>
              <a:t>2,500,000</a:t>
            </a:r>
            <a:r>
              <a:rPr lang="zh-CN" altLang="en-US" dirty="0"/>
              <a:t>个</a:t>
            </a:r>
            <a:r>
              <a:rPr lang="en" altLang="zh-CN" dirty="0"/>
              <a:t>label</a:t>
            </a:r>
            <a:r>
              <a:rPr lang="zh-CN" altLang="en" dirty="0"/>
              <a:t>。</a:t>
            </a:r>
            <a:br>
              <a:rPr lang="en-US" altLang="zh-CN" dirty="0"/>
            </a:br>
            <a:r>
              <a:rPr lang="zh-CN" altLang="en-US" dirty="0"/>
              <a:t>提供的类别有</a:t>
            </a:r>
            <a:r>
              <a:rPr lang="en-US" altLang="zh-CN" dirty="0"/>
              <a:t>80 </a:t>
            </a:r>
            <a:r>
              <a:rPr lang="zh-CN" altLang="en-US" dirty="0"/>
              <a:t>类，有超过</a:t>
            </a:r>
            <a:r>
              <a:rPr lang="en-US" altLang="zh-CN" dirty="0"/>
              <a:t>33 </a:t>
            </a:r>
            <a:r>
              <a:rPr lang="zh-CN" altLang="en-US" dirty="0"/>
              <a:t>万张图片，</a:t>
            </a: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/>
              <a:t>20 </a:t>
            </a:r>
            <a:r>
              <a:rPr lang="zh-CN" altLang="en-US" dirty="0"/>
              <a:t>万张有标注，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整个数据集中个体的数目超过</a:t>
            </a:r>
            <a:r>
              <a:rPr lang="en-US" altLang="zh-CN" dirty="0"/>
              <a:t>150 </a:t>
            </a:r>
            <a:r>
              <a:rPr lang="zh-CN" altLang="en-US" dirty="0"/>
              <a:t>万个。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0EF5BE6-ADED-4BBB-9248-82D596F40BE2}"/>
              </a:ext>
            </a:extLst>
          </p:cNvPr>
          <p:cNvSpPr/>
          <p:nvPr/>
        </p:nvSpPr>
        <p:spPr>
          <a:xfrm>
            <a:off x="6075210" y="4025998"/>
            <a:ext cx="5525727" cy="2018501"/>
          </a:xfrm>
          <a:prstGeom prst="roundRect">
            <a:avLst/>
          </a:prstGeom>
          <a:noFill/>
          <a:ln w="1905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3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6075210" y="312239"/>
            <a:ext cx="2924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数字电路远程控制平台搭建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693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训练模型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46A7F5-6FCC-402A-B4B4-2865C651EFA2}"/>
              </a:ext>
            </a:extLst>
          </p:cNvPr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AD8FD3-D396-478B-82FC-03B1E7CADF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21" y="1989728"/>
            <a:ext cx="5764609" cy="36028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9A3E02-7790-4E3A-B69D-ACF238433D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" y="1975662"/>
            <a:ext cx="4325232" cy="366625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99F919DB-5790-4325-8BEB-55BAFDF46D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8999" y="1348833"/>
            <a:ext cx="4346698" cy="635689"/>
          </a:xfrm>
          <a:prstGeom prst="rect">
            <a:avLst/>
          </a:prstGeom>
          <a:solidFill>
            <a:srgbClr val="157E9F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zh-CN" altLang="en-US" sz="2400" dirty="0"/>
              <a:t>阅读</a:t>
            </a:r>
            <a:r>
              <a:rPr lang="en-US" altLang="zh-CN" sz="2400" dirty="0"/>
              <a:t>train.py</a:t>
            </a:r>
            <a:r>
              <a:rPr lang="zh-CN" altLang="en-US" sz="2400" dirty="0"/>
              <a:t>文件了解网络超参数设置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E4034B-520C-47B5-ACC8-EE8C682EAB18}"/>
              </a:ext>
            </a:extLst>
          </p:cNvPr>
          <p:cNvSpPr/>
          <p:nvPr/>
        </p:nvSpPr>
        <p:spPr>
          <a:xfrm>
            <a:off x="769000" y="1983544"/>
            <a:ext cx="4346697" cy="3666258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AE5F483-99B4-4978-903E-3B3F0147C2EF}"/>
              </a:ext>
            </a:extLst>
          </p:cNvPr>
          <p:cNvSpPr/>
          <p:nvPr/>
        </p:nvSpPr>
        <p:spPr>
          <a:xfrm>
            <a:off x="5846722" y="1989729"/>
            <a:ext cx="5764609" cy="3602880"/>
          </a:xfrm>
          <a:prstGeom prst="rect">
            <a:avLst/>
          </a:prstGeom>
          <a:noFill/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BFF972-0E61-4C4A-B092-7AB5ADEE3587}"/>
              </a:ext>
            </a:extLst>
          </p:cNvPr>
          <p:cNvSpPr/>
          <p:nvPr/>
        </p:nvSpPr>
        <p:spPr>
          <a:xfrm>
            <a:off x="5846722" y="1997612"/>
            <a:ext cx="5764609" cy="362668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E1518D3-4D8E-4788-A18E-7CE4E46A33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36257" y="1354038"/>
            <a:ext cx="5775074" cy="635689"/>
          </a:xfrm>
          <a:prstGeom prst="rect">
            <a:avLst/>
          </a:prstGeom>
          <a:solidFill>
            <a:srgbClr val="157E9F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COCO</a:t>
            </a:r>
            <a:r>
              <a:rPr lang="zh-CN" altLang="en-US" sz="2400" dirty="0">
                <a:latin typeface="+mn-ea"/>
              </a:rPr>
              <a:t>数据集训练模型</a:t>
            </a:r>
          </a:p>
        </p:txBody>
      </p:sp>
    </p:spTree>
    <p:extLst>
      <p:ext uri="{BB962C8B-B14F-4D97-AF65-F5344CB8AC3E}">
        <p14:creationId xmlns:p14="http://schemas.microsoft.com/office/powerpoint/2010/main" val="39158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6075210" y="312239"/>
            <a:ext cx="2924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数字电路远程控制平台搭建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693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效果对比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46A7F5-6FCC-402A-B4B4-2865C651EFA2}"/>
              </a:ext>
            </a:extLst>
          </p:cNvPr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F919DB-5790-4325-8BEB-55BAFDF46D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8999" y="1348833"/>
            <a:ext cx="4346698" cy="635689"/>
          </a:xfrm>
          <a:prstGeom prst="rect">
            <a:avLst/>
          </a:prstGeom>
          <a:solidFill>
            <a:srgbClr val="157E9F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dirty="0"/>
              <a:t>COCO</a:t>
            </a:r>
            <a:r>
              <a:rPr lang="zh-CN" altLang="en-US" sz="2400" dirty="0"/>
              <a:t>数据集未能训练完的模型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E4034B-520C-47B5-ACC8-EE8C682EAB18}"/>
              </a:ext>
            </a:extLst>
          </p:cNvPr>
          <p:cNvSpPr/>
          <p:nvPr/>
        </p:nvSpPr>
        <p:spPr>
          <a:xfrm>
            <a:off x="769000" y="1983544"/>
            <a:ext cx="4346697" cy="3666258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AE5F483-99B4-4978-903E-3B3F0147C2EF}"/>
              </a:ext>
            </a:extLst>
          </p:cNvPr>
          <p:cNvSpPr/>
          <p:nvPr/>
        </p:nvSpPr>
        <p:spPr>
          <a:xfrm>
            <a:off x="5846722" y="1989729"/>
            <a:ext cx="5764609" cy="3602880"/>
          </a:xfrm>
          <a:prstGeom prst="rect">
            <a:avLst/>
          </a:prstGeom>
          <a:noFill/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E1518D3-4D8E-4788-A18E-7CE4E46A33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36257" y="1354038"/>
            <a:ext cx="5775074" cy="635689"/>
          </a:xfrm>
          <a:prstGeom prst="rect">
            <a:avLst/>
          </a:prstGeom>
          <a:solidFill>
            <a:srgbClr val="157E9F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官网训练好的模型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F6BA62-00BD-41CA-B11B-A1583E551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1" y="1997611"/>
            <a:ext cx="4346697" cy="36742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D9B4DE-17F6-486B-A582-28BB08239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21" y="2008403"/>
            <a:ext cx="5762110" cy="35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6"/>
  <p:tag name="KSO_WM_UNIT_ID" val="diagram82_3*m_i*1_6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2"/>
  <p:tag name="KSO_WM_UNIT_ID" val="diagram82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h_a"/>
  <p:tag name="KSO_WM_UNIT_INDEX" val="1_2_1"/>
  <p:tag name="KSO_WM_UNIT_ID" val="diagram82_3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h_f"/>
  <p:tag name="KSO_WM_UNIT_INDEX" val="1_2_1"/>
  <p:tag name="KSO_WM_UNIT_ID" val="diagram82_3*m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LINE_FORE_SCHEMECOLOR_INDEX" val="6"/>
  <p:tag name="KSO_WM_UNIT_LINE_FILL_TYPE" val="2"/>
  <p:tag name="KSO_WM_UNIT_TEXT_FILL_FORE_SCHEMECOLOR_INDEX" val="15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h_a"/>
  <p:tag name="KSO_WM_UNIT_INDEX" val="1_2_1"/>
  <p:tag name="KSO_WM_UNIT_ID" val="diagram82_3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h_a"/>
  <p:tag name="KSO_WM_UNIT_INDEX" val="1_2_1"/>
  <p:tag name="KSO_WM_UNIT_ID" val="diagram82_3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h_a"/>
  <p:tag name="KSO_WM_UNIT_INDEX" val="1_2_1"/>
  <p:tag name="KSO_WM_UNIT_ID" val="diagram82_3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h_a"/>
  <p:tag name="KSO_WM_UNIT_INDEX" val="1_2_1"/>
  <p:tag name="KSO_WM_UNIT_ID" val="diagram82_3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h_a"/>
  <p:tag name="KSO_WM_UNIT_INDEX" val="1_2_1"/>
  <p:tag name="KSO_WM_UNIT_ID" val="diagram82_3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6"/>
  <p:tag name="KSO_WM_UNIT_ID" val="diagram82_3*m_i*1_6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2"/>
  <p:tag name="KSO_WM_UNIT_ID" val="diagram82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2"/>
  <p:tag name="KSO_WM_UNIT_ID" val="diagram82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2"/>
  <p:tag name="KSO_WM_UNIT_ID" val="diagram82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2"/>
  <p:tag name="KSO_WM_UNIT_ID" val="diagram82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2"/>
  <p:tag name="KSO_WM_UNIT_ID" val="diagram82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2"/>
  <p:tag name="KSO_WM_UNIT_ID" val="diagram82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82"/>
  <p:tag name="KSO_WM_UNIT_TYPE" val="m_i"/>
  <p:tag name="KSO_WM_UNIT_INDEX" val="1_2"/>
  <p:tag name="KSO_WM_UNIT_ID" val="diagram82_3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597</Words>
  <Application>Microsoft Macintosh PowerPoint</Application>
  <PresentationFormat>宽屏</PresentationFormat>
  <Paragraphs>82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方正清刻本悦宋简体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Microsoft Office User</cp:lastModifiedBy>
  <cp:revision>217</cp:revision>
  <dcterms:created xsi:type="dcterms:W3CDTF">2015-07-31T01:43:00Z</dcterms:created>
  <dcterms:modified xsi:type="dcterms:W3CDTF">2021-06-14T07:07:46Z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