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0" r:id="rId2"/>
    <p:sldId id="281" r:id="rId3"/>
    <p:sldId id="297" r:id="rId4"/>
    <p:sldId id="330" r:id="rId5"/>
    <p:sldId id="315" r:id="rId6"/>
    <p:sldId id="328" r:id="rId7"/>
    <p:sldId id="329" r:id="rId8"/>
    <p:sldId id="331" r:id="rId9"/>
    <p:sldId id="298" r:id="rId10"/>
    <p:sldId id="332" r:id="rId11"/>
    <p:sldId id="335" r:id="rId12"/>
  </p:sldIdLst>
  <p:sldSz cx="12192000" cy="6858000"/>
  <p:notesSz cx="6858000" cy="9144000"/>
  <p:custDataLst>
    <p:tags r:id="rId1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99">
          <p15:clr>
            <a:srgbClr val="A4A3A4"/>
          </p15:clr>
        </p15:guide>
        <p15:guide id="2" orient="horz" pos="1366">
          <p15:clr>
            <a:srgbClr val="A4A3A4"/>
          </p15:clr>
        </p15:guide>
        <p15:guide id="3" orient="horz" pos="2682">
          <p15:clr>
            <a:srgbClr val="A4A3A4"/>
          </p15:clr>
        </p15:guide>
        <p15:guide id="4" pos="3840">
          <p15:clr>
            <a:srgbClr val="A4A3A4"/>
          </p15:clr>
        </p15:guide>
        <p15:guide id="5" pos="1141">
          <p15:clr>
            <a:srgbClr val="A4A3A4"/>
          </p15:clr>
        </p15:guide>
        <p15:guide id="6" pos="5632">
          <p15:clr>
            <a:srgbClr val="A4A3A4"/>
          </p15:clr>
        </p15:guide>
        <p15:guide id="7" pos="7038">
          <p15:clr>
            <a:srgbClr val="A4A3A4"/>
          </p15:clr>
        </p15:guide>
        <p15:guide id="8" pos="28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9B0BD"/>
    <a:srgbClr val="4F91A0"/>
    <a:srgbClr val="3A3A3A"/>
    <a:srgbClr val="FFC001"/>
    <a:srgbClr val="FAFAFA"/>
    <a:srgbClr val="F0B700"/>
    <a:srgbClr val="E2AC00"/>
    <a:srgbClr val="B08600"/>
    <a:srgbClr val="F6BB00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1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667" y="62"/>
      </p:cViewPr>
      <p:guideLst>
        <p:guide orient="horz" pos="2999"/>
        <p:guide orient="horz" pos="1366"/>
        <p:guide orient="horz" pos="2682"/>
        <p:guide pos="3840"/>
        <p:guide pos="1141"/>
        <p:guide pos="5632"/>
        <p:guide pos="7038"/>
        <p:guide pos="2887"/>
      </p:guideLst>
    </p:cSldViewPr>
  </p:slideViewPr>
  <p:outlineViewPr>
    <p:cViewPr>
      <p:scale>
        <a:sx n="33" d="100"/>
        <a:sy n="33" d="100"/>
      </p:scale>
      <p:origin x="0" y="-15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5185088-C21B-4EF8-9223-736203207FFA}" type="datetimeFigureOut">
              <a:rPr lang="zh-CN" altLang="en-US"/>
              <a:pPr>
                <a:defRPr/>
              </a:pPr>
              <a:t>2021/6/6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56F162B-F023-4A11-961C-6EBAE8C7F2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7003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C9893E-D398-49AB-9F31-1DD7AC590138}" type="slidenum">
              <a:rPr lang="zh-CN" altLang="en-US" smtClean="0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CN" altLang="en-US">
              <a:cs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2926180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5ECE6-943B-49D7-A8A9-CDF5665F1A4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678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C9893E-D398-49AB-9F31-1DD7AC590138}" type="slidenum">
              <a:rPr lang="zh-CN" altLang="en-US" smtClean="0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zh-CN" altLang="en-US">
              <a:cs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256711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2F2B60-380D-4507-8301-48ECEEAC5BC9}" type="slidenum">
              <a:rPr lang="zh-CN" altLang="en-US" smtClean="0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zh-CN" altLang="en-US">
              <a:cs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3411387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5ECE6-943B-49D7-A8A9-CDF5665F1A4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932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86855-8D0F-4FB8-8AB6-33D9A113F6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747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86855-8D0F-4FB8-8AB6-33D9A113F6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605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86855-8D0F-4FB8-8AB6-33D9A113F6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496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86855-8D0F-4FB8-8AB6-33D9A113F6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540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86855-8D0F-4FB8-8AB6-33D9A113F64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220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5ECE6-943B-49D7-A8A9-CDF5665F1A4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721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C92A8-CA83-4116-B942-5BB950F728F7}" type="datetimeFigureOut">
              <a:rPr lang="zh-CN" altLang="en-US"/>
              <a:pPr>
                <a:defRPr/>
              </a:pPr>
              <a:t>2021/6/6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6DDC8-72A5-49C0-BCC0-6AA2493B5D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37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8DBB8-DB13-4BF9-8D45-A66BEF9B8924}" type="datetimeFigureOut">
              <a:rPr lang="zh-CN" altLang="en-US"/>
              <a:pPr>
                <a:defRPr/>
              </a:pPr>
              <a:t>2021/6/6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4DE05-1123-4929-BD04-19624C65C7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424373" y="529995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0612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490" y="309705"/>
            <a:ext cx="4828310" cy="594157"/>
          </a:xfrm>
        </p:spPr>
        <p:txBody>
          <a:bodyPr/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任意多边形 5"/>
          <p:cNvSpPr/>
          <p:nvPr userDrawn="1"/>
        </p:nvSpPr>
        <p:spPr>
          <a:xfrm rot="16200000" flipV="1">
            <a:off x="-172135" y="118881"/>
            <a:ext cx="959281" cy="721520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 rot="16200000" flipV="1">
            <a:off x="-182596" y="258797"/>
            <a:ext cx="980201" cy="721518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70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A00E739-6AAD-4EF0-B519-D912208CEF5D}" type="datetimeFigureOut">
              <a:rPr lang="zh-CN" altLang="en-US"/>
              <a:pPr>
                <a:defRPr/>
              </a:pPr>
              <a:t>2021/6/6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F39F2F5-AAEC-484E-8D1B-150359545A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5" Type="http://schemas.openxmlformats.org/officeDocument/2006/relationships/image" Target="../media/image5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3675125" y="23900"/>
            <a:ext cx="4885525" cy="12235776"/>
          </a:xfrm>
          <a:prstGeom prst="rect">
            <a:avLst/>
          </a:prstGeom>
        </p:spPr>
      </p:pic>
      <p:sp>
        <p:nvSpPr>
          <p:cNvPr id="20" name="PA_文本框 19"/>
          <p:cNvSpPr txBox="1"/>
          <p:nvPr>
            <p:custDataLst>
              <p:tags r:id="rId1"/>
            </p:custDataLst>
          </p:nvPr>
        </p:nvSpPr>
        <p:spPr>
          <a:xfrm>
            <a:off x="4639010" y="2868028"/>
            <a:ext cx="2646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ln w="12700">
                  <a:noFill/>
                  <a:prstDash val="solid"/>
                </a:ln>
                <a:solidFill>
                  <a:srgbClr val="4F91A0"/>
                </a:solidFill>
                <a:latin typeface="+mn-ea"/>
                <a:ea typeface="+mn-ea"/>
                <a:cs typeface="+mn-ea"/>
              </a:rPr>
              <a:t>物体检测</a:t>
            </a:r>
          </a:p>
        </p:txBody>
      </p:sp>
      <p:sp>
        <p:nvSpPr>
          <p:cNvPr id="43" name="PA_文本框 42"/>
          <p:cNvSpPr txBox="1"/>
          <p:nvPr>
            <p:custDataLst>
              <p:tags r:id="rId2"/>
            </p:custDataLst>
          </p:nvPr>
        </p:nvSpPr>
        <p:spPr>
          <a:xfrm>
            <a:off x="3656627" y="1421478"/>
            <a:ext cx="422102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ln w="12700">
                  <a:noFill/>
                  <a:prstDash val="solid"/>
                </a:ln>
                <a:solidFill>
                  <a:srgbClr val="4F91A0"/>
                </a:solidFill>
                <a:latin typeface="Kalinga" panose="020B0502040204020203" pitchFamily="34" charset="0"/>
                <a:ea typeface="+mn-ea"/>
                <a:cs typeface="Kalinga" panose="020B0502040204020203" pitchFamily="34" charset="0"/>
              </a:rPr>
              <a:t>YOLO</a:t>
            </a:r>
            <a:endParaRPr lang="zh-CN" altLang="en-US" sz="11500" dirty="0">
              <a:ln w="12700">
                <a:noFill/>
                <a:prstDash val="solid"/>
              </a:ln>
              <a:solidFill>
                <a:srgbClr val="4F91A0"/>
              </a:solidFill>
              <a:latin typeface="Kalinga" panose="020B0502040204020203" pitchFamily="34" charset="0"/>
              <a:ea typeface="+mn-ea"/>
              <a:cs typeface="Kalinga" panose="020B0502040204020203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319FEB6-552E-470F-9110-A7A9E6EF7C45}"/>
              </a:ext>
            </a:extLst>
          </p:cNvPr>
          <p:cNvSpPr txBox="1"/>
          <p:nvPr/>
        </p:nvSpPr>
        <p:spPr>
          <a:xfrm>
            <a:off x="7534609" y="4330009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组员：李铭潍 彭仁超 李太清</a:t>
            </a:r>
          </a:p>
        </p:txBody>
      </p:sp>
      <p:pic>
        <p:nvPicPr>
          <p:cNvPr id="8" name="图片 7" descr="图片1_副本">
            <a:extLst>
              <a:ext uri="{FF2B5EF4-FFF2-40B4-BE49-F238E27FC236}">
                <a16:creationId xmlns:a16="http://schemas.microsoft.com/office/drawing/2014/main" id="{618677D9-009A-494E-ACE8-A88766D19795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52373" y="177238"/>
            <a:ext cx="1228533" cy="1232917"/>
          </a:xfrm>
          <a:prstGeom prst="rect">
            <a:avLst/>
          </a:prstGeom>
        </p:spPr>
      </p:pic>
      <p:sp>
        <p:nvSpPr>
          <p:cNvPr id="9" name="TextBox 7">
            <a:extLst>
              <a:ext uri="{FF2B5EF4-FFF2-40B4-BE49-F238E27FC236}">
                <a16:creationId xmlns:a16="http://schemas.microsoft.com/office/drawing/2014/main" id="{9B5E9426-D285-4C32-AF04-90D7295584F2}"/>
              </a:ext>
            </a:extLst>
          </p:cNvPr>
          <p:cNvSpPr txBox="1"/>
          <p:nvPr/>
        </p:nvSpPr>
        <p:spPr>
          <a:xfrm>
            <a:off x="929618" y="4367857"/>
            <a:ext cx="341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学部：电子信息及电气工程学部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6EE7927E-C1BA-42C4-9BDC-CB15FBE7574F}"/>
              </a:ext>
            </a:extLst>
          </p:cNvPr>
          <p:cNvSpPr txBox="1"/>
          <p:nvPr/>
        </p:nvSpPr>
        <p:spPr>
          <a:xfrm>
            <a:off x="4852106" y="4360744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指导教师：孔雨秋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时间安排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DBB578-42A6-4EC1-A38B-11899EA0CF21}"/>
              </a:ext>
            </a:extLst>
          </p:cNvPr>
          <p:cNvSpPr txBox="1"/>
          <p:nvPr/>
        </p:nvSpPr>
        <p:spPr>
          <a:xfrm>
            <a:off x="84338" y="1944330"/>
            <a:ext cx="12023324" cy="2969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⽉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⽇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-6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⽉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⽇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搭建环境， 查阅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⽂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献 ，研究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YOLO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算法框架原理 </a:t>
            </a:r>
          </a:p>
          <a:p>
            <a:pPr algn="just">
              <a:lnSpc>
                <a:spcPct val="150000"/>
              </a:lnSpc>
            </a:pP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⽉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⽇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-6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⽉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⽇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实验训练测试现有</a:t>
            </a:r>
            <a:r>
              <a:rPr lang="en-US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YOLO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模型性能</a:t>
            </a:r>
            <a:r>
              <a:rPr lang="zh-CN" altLang="en-US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记录数据 ，分析数据 ，撰写实验结果</a:t>
            </a:r>
          </a:p>
          <a:p>
            <a:pPr algn="just">
              <a:lnSpc>
                <a:spcPct val="150000"/>
              </a:lnSpc>
            </a:pP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⽉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⽇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-6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⽉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⽇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研究模型数据 并对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⽐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分析结果，撰写结题论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⽂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059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3519686" y="-86962"/>
            <a:ext cx="4885525" cy="12235776"/>
          </a:xfrm>
          <a:prstGeom prst="rect">
            <a:avLst/>
          </a:prstGeom>
        </p:spPr>
      </p:pic>
      <p:sp>
        <p:nvSpPr>
          <p:cNvPr id="43" name="PA_文本框 42"/>
          <p:cNvSpPr txBox="1"/>
          <p:nvPr>
            <p:custDataLst>
              <p:tags r:id="rId1"/>
            </p:custDataLst>
          </p:nvPr>
        </p:nvSpPr>
        <p:spPr>
          <a:xfrm>
            <a:off x="3774632" y="1351757"/>
            <a:ext cx="755848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500" dirty="0">
                <a:ln w="12700">
                  <a:noFill/>
                  <a:prstDash val="solid"/>
                </a:ln>
                <a:solidFill>
                  <a:srgbClr val="4F91A0"/>
                </a:solidFill>
                <a:latin typeface="Kalinga" panose="020B0502040204020203" pitchFamily="34" charset="0"/>
                <a:ea typeface="+mn-ea"/>
                <a:cs typeface="Kalinga" panose="020B0502040204020203" pitchFamily="34" charset="0"/>
              </a:rPr>
              <a:t>敬请指正！</a:t>
            </a:r>
          </a:p>
        </p:txBody>
      </p:sp>
      <p:pic>
        <p:nvPicPr>
          <p:cNvPr id="10" name="图片 9" descr="图片1_副本">
            <a:extLst>
              <a:ext uri="{FF2B5EF4-FFF2-40B4-BE49-F238E27FC236}">
                <a16:creationId xmlns:a16="http://schemas.microsoft.com/office/drawing/2014/main" id="{5D184EA2-8BFB-46FE-AE28-2A0E6EE576F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0864" y="827074"/>
            <a:ext cx="2491105" cy="249999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66B9D34-0BE5-4F05-B577-50121A843348}"/>
              </a:ext>
            </a:extLst>
          </p:cNvPr>
          <p:cNvSpPr txBox="1"/>
          <p:nvPr/>
        </p:nvSpPr>
        <p:spPr>
          <a:xfrm>
            <a:off x="7534609" y="4330009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组员：李铭潍 彭仁超 李太清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A696E56-FDCD-4C3C-A448-3730A04A1035}"/>
              </a:ext>
            </a:extLst>
          </p:cNvPr>
          <p:cNvSpPr txBox="1"/>
          <p:nvPr/>
        </p:nvSpPr>
        <p:spPr>
          <a:xfrm>
            <a:off x="929618" y="4367857"/>
            <a:ext cx="341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学部：电子信息及电气工程学部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DE80EBB2-02CB-46CE-9699-D4818B788339}"/>
              </a:ext>
            </a:extLst>
          </p:cNvPr>
          <p:cNvSpPr txBox="1"/>
          <p:nvPr/>
        </p:nvSpPr>
        <p:spPr>
          <a:xfrm>
            <a:off x="4852106" y="4360744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指导教师：孔雨秋</a:t>
            </a:r>
          </a:p>
        </p:txBody>
      </p:sp>
    </p:spTree>
    <p:extLst>
      <p:ext uri="{BB962C8B-B14F-4D97-AF65-F5344CB8AC3E}">
        <p14:creationId xmlns:p14="http://schemas.microsoft.com/office/powerpoint/2010/main" val="323121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文本框 9"/>
          <p:cNvSpPr txBox="1">
            <a:spLocks noChangeArrowheads="1"/>
          </p:cNvSpPr>
          <p:nvPr/>
        </p:nvSpPr>
        <p:spPr bwMode="auto">
          <a:xfrm>
            <a:off x="1621708" y="858975"/>
            <a:ext cx="90601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latin typeface="+mn-ea"/>
                <a:ea typeface="+mn-ea"/>
                <a:cs typeface="+mn-ea"/>
              </a:rPr>
              <a:t>01</a:t>
            </a:r>
            <a:endParaRPr lang="zh-CN" altLang="en-US" sz="4800" dirty="0">
              <a:latin typeface="+mn-ea"/>
              <a:ea typeface="+mn-ea"/>
              <a:cs typeface="+mn-ea"/>
            </a:endParaRPr>
          </a:p>
        </p:txBody>
      </p:sp>
      <p:sp>
        <p:nvSpPr>
          <p:cNvPr id="7176" name="矩形 10"/>
          <p:cNvSpPr>
            <a:spLocks noChangeArrowheads="1"/>
          </p:cNvSpPr>
          <p:nvPr/>
        </p:nvSpPr>
        <p:spPr bwMode="auto">
          <a:xfrm>
            <a:off x="2850293" y="812938"/>
            <a:ext cx="16555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chemeClr val="bg2"/>
                </a:solidFill>
                <a:latin typeface="+mn-ea"/>
                <a:ea typeface="+mn-ea"/>
                <a:cs typeface="+mn-ea"/>
              </a:rPr>
              <a:t>YOLO</a:t>
            </a:r>
            <a:r>
              <a:rPr lang="zh-CN" altLang="en-US" sz="2400" b="1" dirty="0">
                <a:solidFill>
                  <a:schemeClr val="bg2"/>
                </a:solidFill>
                <a:latin typeface="+mn-ea"/>
                <a:ea typeface="+mn-ea"/>
                <a:cs typeface="+mn-ea"/>
              </a:rPr>
              <a:t>原理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2532215" y="951050"/>
            <a:ext cx="0" cy="646113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0" name="文本框 16"/>
          <p:cNvSpPr txBox="1">
            <a:spLocks noChangeArrowheads="1"/>
          </p:cNvSpPr>
          <p:nvPr/>
        </p:nvSpPr>
        <p:spPr bwMode="auto">
          <a:xfrm>
            <a:off x="6831883" y="1448097"/>
            <a:ext cx="90601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>
                <a:latin typeface="+mn-ea"/>
                <a:ea typeface="+mn-ea"/>
                <a:cs typeface="+mn-ea"/>
              </a:rPr>
              <a:t>02</a:t>
            </a:r>
            <a:endParaRPr lang="zh-CN" altLang="en-US" sz="4800">
              <a:latin typeface="+mn-ea"/>
              <a:ea typeface="+mn-ea"/>
              <a:cs typeface="+mn-ea"/>
            </a:endParaRPr>
          </a:p>
        </p:txBody>
      </p:sp>
      <p:sp>
        <p:nvSpPr>
          <p:cNvPr id="7191" name="矩形 17"/>
          <p:cNvSpPr>
            <a:spLocks noChangeArrowheads="1"/>
          </p:cNvSpPr>
          <p:nvPr/>
        </p:nvSpPr>
        <p:spPr bwMode="auto">
          <a:xfrm>
            <a:off x="7719014" y="1401900"/>
            <a:ext cx="233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chemeClr val="bg2"/>
                </a:solidFill>
                <a:latin typeface="+mn-ea"/>
                <a:ea typeface="+mn-ea"/>
                <a:cs typeface="+mn-ea"/>
              </a:rPr>
              <a:t>国内外研究进展</a:t>
            </a: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7743978" y="1540013"/>
            <a:ext cx="0" cy="647700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0" name="文本框 26"/>
          <p:cNvSpPr txBox="1">
            <a:spLocks noChangeArrowheads="1"/>
          </p:cNvSpPr>
          <p:nvPr/>
        </p:nvSpPr>
        <p:spPr bwMode="auto">
          <a:xfrm>
            <a:off x="5545000" y="4019688"/>
            <a:ext cx="90601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latin typeface="+mn-ea"/>
                <a:ea typeface="+mn-ea"/>
                <a:cs typeface="+mn-ea"/>
              </a:rPr>
              <a:t>03</a:t>
            </a:r>
            <a:endParaRPr lang="zh-CN" altLang="en-US" sz="4800" dirty="0">
              <a:latin typeface="+mn-ea"/>
              <a:ea typeface="+mn-ea"/>
              <a:cs typeface="+mn-ea"/>
            </a:endParaRPr>
          </a:p>
        </p:txBody>
      </p:sp>
      <p:sp>
        <p:nvSpPr>
          <p:cNvPr id="7181" name="矩形 27"/>
          <p:cNvSpPr>
            <a:spLocks noChangeArrowheads="1"/>
          </p:cNvSpPr>
          <p:nvPr/>
        </p:nvSpPr>
        <p:spPr bwMode="auto">
          <a:xfrm>
            <a:off x="3386965" y="3973650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chemeClr val="bg2"/>
                </a:solidFill>
                <a:latin typeface="+mn-ea"/>
                <a:ea typeface="+mn-ea"/>
                <a:cs typeface="+mn-ea"/>
              </a:rPr>
              <a:t>小组研究内容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5518303" y="4113350"/>
            <a:ext cx="0" cy="646113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4" name="文本框 30"/>
          <p:cNvSpPr txBox="1">
            <a:spLocks noChangeArrowheads="1"/>
          </p:cNvSpPr>
          <p:nvPr/>
        </p:nvSpPr>
        <p:spPr bwMode="auto">
          <a:xfrm>
            <a:off x="10139225" y="4768988"/>
            <a:ext cx="90601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latin typeface="+mn-ea"/>
                <a:ea typeface="+mn-ea"/>
                <a:cs typeface="+mn-ea"/>
              </a:rPr>
              <a:t>04</a:t>
            </a:r>
            <a:endParaRPr lang="zh-CN" altLang="en-US" sz="4800" dirty="0">
              <a:latin typeface="+mn-ea"/>
              <a:ea typeface="+mn-ea"/>
              <a:cs typeface="+mn-ea"/>
            </a:endParaRPr>
          </a:p>
        </p:txBody>
      </p:sp>
      <p:sp>
        <p:nvSpPr>
          <p:cNvPr id="7185" name="矩形 31"/>
          <p:cNvSpPr>
            <a:spLocks noChangeArrowheads="1"/>
          </p:cNvSpPr>
          <p:nvPr/>
        </p:nvSpPr>
        <p:spPr bwMode="auto">
          <a:xfrm>
            <a:off x="7979603" y="4722950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chemeClr val="bg2"/>
                </a:solidFill>
                <a:latin typeface="+mn-ea"/>
                <a:ea typeface="+mn-ea"/>
                <a:cs typeface="+mn-ea"/>
              </a:rPr>
              <a:t>工作进度安排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10112528" y="4861063"/>
            <a:ext cx="0" cy="647700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5192865" y="1774963"/>
            <a:ext cx="1730375" cy="27146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461278" y="4300675"/>
            <a:ext cx="1730375" cy="27146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</a:rPr>
              <a:t>YOLO</a:t>
            </a:r>
            <a:r>
              <a:rPr lang="zh-CN" altLang="en-US" dirty="0">
                <a:ea typeface="+mn-ea"/>
                <a:cs typeface="+mn-ea"/>
              </a:rPr>
              <a:t>的原理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5F571B-8969-4356-9BC8-6CFD8315E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2" y="1477688"/>
            <a:ext cx="7102455" cy="4564776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B86DE72B-8B97-45FE-97B4-DA5BD0FE378B}"/>
              </a:ext>
            </a:extLst>
          </p:cNvPr>
          <p:cNvSpPr txBox="1"/>
          <p:nvPr/>
        </p:nvSpPr>
        <p:spPr>
          <a:xfrm>
            <a:off x="7693573" y="903862"/>
            <a:ext cx="42409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算法的核心思想就是利用整张图作为网络的输入，将目标检测看作一个回归问题来解决，直接在输出层  回归预选框的位置和类别。</a:t>
            </a:r>
            <a:endParaRPr lang="zh-CN" altLang="en-US" sz="2400" b="1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310A37F-6AE6-4810-B603-7137C22FCF21}"/>
              </a:ext>
            </a:extLst>
          </p:cNvPr>
          <p:cNvSpPr txBox="1"/>
          <p:nvPr/>
        </p:nvSpPr>
        <p:spPr>
          <a:xfrm>
            <a:off x="7693573" y="4015147"/>
            <a:ext cx="42409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每个单元格会预测多个边界框（包括其大小和位置）以及边界框的置信度。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0923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</a:rPr>
              <a:t>YOLO</a:t>
            </a:r>
            <a:r>
              <a:rPr lang="zh-CN" altLang="en-US" dirty="0">
                <a:ea typeface="+mn-ea"/>
                <a:cs typeface="+mn-ea"/>
              </a:rPr>
              <a:t>国内外研究进展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2B7E7FA-2E7F-436B-B24A-7EE81CBCE598}"/>
              </a:ext>
            </a:extLst>
          </p:cNvPr>
          <p:cNvSpPr/>
          <p:nvPr/>
        </p:nvSpPr>
        <p:spPr>
          <a:xfrm>
            <a:off x="6169981" y="419357"/>
            <a:ext cx="5755689" cy="484505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800" dirty="0" err="1"/>
              <a:t>YOLOv3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5D63555-4A56-4D6F-8E18-DC7AC392B5AA}"/>
                  </a:ext>
                </a:extLst>
              </p:cNvPr>
              <p:cNvSpPr txBox="1"/>
              <p:nvPr/>
            </p:nvSpPr>
            <p:spPr>
              <a:xfrm>
                <a:off x="810490" y="727970"/>
                <a:ext cx="994298" cy="23582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zh-CN" sz="3200"/>
                                <m:t>backbone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CN" sz="3200"/>
                                <m:t>Neck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CN" sz="3200"/>
                                <m:t>prediction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5D63555-4A56-4D6F-8E18-DC7AC392B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90" y="727970"/>
                <a:ext cx="994298" cy="2358274"/>
              </a:xfrm>
              <a:prstGeom prst="rect">
                <a:avLst/>
              </a:prstGeom>
              <a:blipFill>
                <a:blip r:embed="rId4"/>
                <a:stretch>
                  <a:fillRect r="-100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C79A3B28-C2A4-4AB6-9F16-77A187E1202A}"/>
              </a:ext>
            </a:extLst>
          </p:cNvPr>
          <p:cNvSpPr txBox="1"/>
          <p:nvPr/>
        </p:nvSpPr>
        <p:spPr>
          <a:xfrm>
            <a:off x="675538" y="4004469"/>
            <a:ext cx="11250132" cy="2233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Backbone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核心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由一系列卷积和残差网络构成，</a:t>
            </a:r>
            <a:r>
              <a:rPr lang="zh-CN" altLang="zh-CN" sz="3200" dirty="0">
                <a:ea typeface="等线" panose="02010600030101010101" pitchFamily="2" charset="-122"/>
                <a:cs typeface="Times New Roman" panose="02020603050405020304" pitchFamily="18" charset="0"/>
              </a:rPr>
              <a:t>用于提取特征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neck: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负责更好的利用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backbone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提取的特征</a:t>
            </a:r>
            <a:endParaRPr lang="en-US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Prediction: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负责分类</a:t>
            </a:r>
            <a:r>
              <a:rPr lang="zh-CN" altLang="en-US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定位。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8B044E-9F35-4568-B5BC-52451293E140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651" y="1072484"/>
            <a:ext cx="6962162" cy="3116821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188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</a:rPr>
              <a:t>YOLO</a:t>
            </a:r>
            <a:r>
              <a:rPr lang="zh-CN" altLang="en-US" dirty="0">
                <a:ea typeface="+mn-ea"/>
                <a:cs typeface="+mn-ea"/>
              </a:rPr>
              <a:t>国内外研究进展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2B7E7FA-2E7F-436B-B24A-7EE81CBCE598}"/>
              </a:ext>
            </a:extLst>
          </p:cNvPr>
          <p:cNvSpPr/>
          <p:nvPr/>
        </p:nvSpPr>
        <p:spPr>
          <a:xfrm>
            <a:off x="6169981" y="419357"/>
            <a:ext cx="5755689" cy="484505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800" dirty="0" err="1"/>
              <a:t>YOLOv4</a:t>
            </a:r>
            <a:endParaRPr lang="zh-CN" altLang="en-US" sz="28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7A95E63-8FFA-4FE6-BF0A-6D5308FFB19C}"/>
              </a:ext>
            </a:extLst>
          </p:cNvPr>
          <p:cNvSpPr txBox="1"/>
          <p:nvPr/>
        </p:nvSpPr>
        <p:spPr>
          <a:xfrm>
            <a:off x="378373" y="1332214"/>
            <a:ext cx="1120928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引入了数据增强，</a:t>
            </a:r>
            <a:r>
              <a:rPr lang="en-US" altLang="zh-CN" sz="3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Dropblock</a:t>
            </a:r>
            <a:r>
              <a:rPr lang="zh-CN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正则化，新的损失函数等技巧来提高性能</a:t>
            </a:r>
            <a:r>
              <a:rPr lang="en-US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此外也对</a:t>
            </a:r>
            <a:r>
              <a:rPr lang="en-US" altLang="zh-CN" sz="3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YOLOv3</a:t>
            </a:r>
            <a:r>
              <a:rPr lang="zh-CN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的特征提取网络进行了改进。</a:t>
            </a:r>
            <a:endParaRPr lang="zh-CN" altLang="en-US" sz="3200" dirty="0"/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35EAB65B-0A4D-471F-82DC-D7F78BB961F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395" y="2648607"/>
            <a:ext cx="8641660" cy="383347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7517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</a:rPr>
              <a:t>YOLO</a:t>
            </a:r>
            <a:r>
              <a:rPr lang="zh-CN" altLang="en-US" dirty="0">
                <a:ea typeface="+mn-ea"/>
                <a:cs typeface="+mn-ea"/>
              </a:rPr>
              <a:t>国内外研究进展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2B7E7FA-2E7F-436B-B24A-7EE81CBCE598}"/>
              </a:ext>
            </a:extLst>
          </p:cNvPr>
          <p:cNvSpPr/>
          <p:nvPr/>
        </p:nvSpPr>
        <p:spPr>
          <a:xfrm>
            <a:off x="6169981" y="419357"/>
            <a:ext cx="5755689" cy="484505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800" dirty="0" err="1"/>
              <a:t>YOLOv5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97A3D3-2669-412F-8ED9-E8539FDE0160}"/>
              </a:ext>
            </a:extLst>
          </p:cNvPr>
          <p:cNvSpPr txBox="1"/>
          <p:nvPr/>
        </p:nvSpPr>
        <p:spPr>
          <a:xfrm>
            <a:off x="388883" y="1193476"/>
            <a:ext cx="1141423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Neck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结构中，采用</a:t>
            </a:r>
            <a:r>
              <a:rPr lang="en-US" altLang="zh-CN" sz="3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CSP2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结构，加强网络特征融合的能力。</a:t>
            </a:r>
          </a:p>
          <a:p>
            <a:pPr algn="just"/>
            <a:r>
              <a:rPr lang="zh-CN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而</a:t>
            </a:r>
            <a:r>
              <a:rPr lang="en-US" altLang="zh-CN" sz="3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YOLOv5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根据组件的深度和宽度大小分为了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s, m , l , x 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四个版本达到不同的处理速度和精度。</a:t>
            </a:r>
            <a:r>
              <a:rPr lang="zh-CN" altLang="en-US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sz="3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Yolov5s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速度最快，精度也最低。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C456BE-DB3C-4B00-BFBB-93EDC158422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560" y="3429000"/>
            <a:ext cx="8554479" cy="3261893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0121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</a:rPr>
              <a:t>YOLO</a:t>
            </a:r>
            <a:r>
              <a:rPr lang="zh-CN" altLang="en-US" dirty="0">
                <a:ea typeface="+mn-ea"/>
                <a:cs typeface="+mn-ea"/>
              </a:rPr>
              <a:t>存在问题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F2EB1F-FB34-49C5-A413-71C50D12C98F}"/>
              </a:ext>
            </a:extLst>
          </p:cNvPr>
          <p:cNvSpPr txBox="1"/>
          <p:nvPr/>
        </p:nvSpPr>
        <p:spPr>
          <a:xfrm>
            <a:off x="472966" y="1448250"/>
            <a:ext cx="11561379" cy="4440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因为每个网格值预测两个</a:t>
            </a:r>
            <a:r>
              <a:rPr lang="en-US" altLang="zh-CN" sz="3200" kern="100" dirty="0" err="1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boundingbox</a:t>
            </a:r>
            <a:r>
              <a:rPr lang="zh-CN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，且类别相同，因此对于中心同时落在一个网格中的物体以及小物体的检测效果差，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在多物体环境下漏检较多；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由于</a:t>
            </a:r>
            <a:r>
              <a:rPr lang="en-US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YOLO</a:t>
            </a:r>
            <a:r>
              <a:rPr lang="zh-CN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关于定位框的确定略显粗糙，因此其目标位置定位准确度方面不如</a:t>
            </a:r>
            <a:r>
              <a:rPr lang="en-US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Fast-</a:t>
            </a:r>
            <a:r>
              <a:rPr lang="en-US" altLang="zh-CN" sz="3200" kern="100" dirty="0" err="1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RCNN</a:t>
            </a:r>
            <a:r>
              <a:rPr lang="zh-CN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(3)</a:t>
            </a:r>
            <a:r>
              <a:rPr lang="zh-CN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对于外型非常规的物体检测效果不佳。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399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解决措施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BE8073-1DD0-4071-9E77-3BAF00A88520}"/>
              </a:ext>
            </a:extLst>
          </p:cNvPr>
          <p:cNvSpPr txBox="1"/>
          <p:nvPr/>
        </p:nvSpPr>
        <p:spPr>
          <a:xfrm>
            <a:off x="212835" y="1160849"/>
            <a:ext cx="11766330" cy="4871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tabLst>
                <a:tab pos="1028700" algn="l"/>
              </a:tabLst>
            </a:pPr>
            <a:r>
              <a:rPr lang="en-US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(1) </a:t>
            </a:r>
            <a:r>
              <a:rPr lang="zh-CN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对</a:t>
            </a:r>
            <a:r>
              <a:rPr lang="en-US" altLang="zh-CN" sz="3200" kern="100" dirty="0" err="1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YOLOv3</a:t>
            </a:r>
            <a:r>
              <a:rPr lang="en-US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3200" kern="100" dirty="0" err="1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v4</a:t>
            </a:r>
            <a:r>
              <a:rPr lang="en-US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3200" kern="100" dirty="0" err="1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v5</a:t>
            </a:r>
            <a:r>
              <a:rPr lang="zh-CN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算</a:t>
            </a:r>
            <a:r>
              <a:rPr lang="zh-CN" altLang="en-US" sz="3200" kern="100" dirty="0"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法</a:t>
            </a:r>
            <a:r>
              <a:rPr lang="zh-CN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版本比较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tabLst>
                <a:tab pos="1028700" algn="l"/>
              </a:tabLst>
            </a:pPr>
            <a:r>
              <a:rPr lang="en-US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(2) </a:t>
            </a:r>
            <a:r>
              <a:rPr lang="zh-CN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对</a:t>
            </a:r>
            <a:r>
              <a:rPr lang="en-US" altLang="zh-CN" sz="3200" kern="100" dirty="0" err="1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YOLOv5</a:t>
            </a:r>
            <a:r>
              <a:rPr lang="zh-CN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中</a:t>
            </a:r>
            <a:r>
              <a:rPr lang="en-US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s m l x</a:t>
            </a:r>
            <a:r>
              <a:rPr lang="zh-CN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四种版本神经网络框架及模型性能比较</a:t>
            </a:r>
            <a:endParaRPr lang="en-US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tabLst>
                <a:tab pos="1028700" algn="l"/>
              </a:tabLst>
            </a:pPr>
            <a:r>
              <a:rPr lang="en-US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(3) </a:t>
            </a:r>
            <a:r>
              <a:rPr lang="zh-CN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对比不同数据处理方法下</a:t>
            </a:r>
            <a:r>
              <a:rPr lang="zh-CN" altLang="en-US" sz="3200" kern="100" dirty="0">
                <a:latin typeface="等线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分类器</a:t>
            </a:r>
            <a:r>
              <a:rPr lang="zh-CN" altLang="en-US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zh-CN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训练效果</a:t>
            </a:r>
            <a:endParaRPr lang="en-US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tabLst>
                <a:tab pos="1028700" algn="l"/>
              </a:tabLst>
            </a:pPr>
            <a:r>
              <a:rPr lang="en-US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(4) </a:t>
            </a:r>
            <a:r>
              <a:rPr lang="zh-CN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对比不同数据处理方法下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网络的检测效果</a:t>
            </a:r>
            <a:endParaRPr lang="en-US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tabLst>
                <a:tab pos="1028700" algn="l"/>
              </a:tabLst>
            </a:pPr>
            <a:r>
              <a:rPr lang="en-US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(5) </a:t>
            </a:r>
            <a:r>
              <a:rPr lang="zh-CN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对比不同</a:t>
            </a:r>
            <a:r>
              <a:rPr lang="en-US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backbone</a:t>
            </a:r>
            <a:r>
              <a:rPr lang="zh-CN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核心框架和预训练权重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对检测效果的影响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694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研究方案从三个方面入手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D5D5B8E-DB20-4159-81BE-395AEAA63601}"/>
              </a:ext>
            </a:extLst>
          </p:cNvPr>
          <p:cNvSpPr txBox="1"/>
          <p:nvPr/>
        </p:nvSpPr>
        <p:spPr>
          <a:xfrm>
            <a:off x="1056289" y="1977961"/>
            <a:ext cx="10436773" cy="2902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200000"/>
              </a:lnSpc>
              <a:buAutoNum type="arabicParenBoth"/>
            </a:pPr>
            <a:r>
              <a:rPr lang="zh-CN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实验训练测试</a:t>
            </a:r>
            <a:r>
              <a:rPr lang="en-US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YOLO</a:t>
            </a:r>
            <a:r>
              <a:rPr lang="zh-CN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多个版本的模型性能</a:t>
            </a:r>
            <a:endParaRPr lang="en-US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(2) </a:t>
            </a:r>
            <a:r>
              <a:rPr lang="zh-CN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记录数据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，分析数据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，撰写实验结果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(3) </a:t>
            </a:r>
            <a:r>
              <a:rPr lang="zh-CN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研究模型数据并对比分析结果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42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AA7F6C9-F4F0-49C3-9A24-550B524A4BAF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DwBF0k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8ARdJGXprHCkDAACGDAAAJwAAAHVuaXZlcnNhbC9mbGFzaF9wdWJsaXNoaW5nX3NldHRpbmdzLnhtbNVX227aMBi+5yksT70s6YGuHUqopgJatRZQYVt7VZnYEKuOncU2lF7tafZge5L9joGC2nXpAWkTQsT/4fvPf0x4fJsKNGG55kpGeLe6gxGTsaJcjiP8ZdDePsJIGyIpEUqyCEuF0XGjEmZ2KLhO+swYENUIYKSuZybCiTFZPQim02mV6yx3XCWsAXxdjVUaZDnTTBqWB5kgM/gxs4xpPEcoAQDfVMm5WqNSQSj0SOeKWsEQp+C55C4oItqC6AQHXmxI4ptxrqykJ0qoHOXjYYTf7bfdZyHjoZo8ZdLlRDeA6MimTijlzgsi+vyOoYTxcQLuHtYwmnJqkgjv1RwKSAcPUQpsHzpxKCcKciDNHD5lhlBiiD96e4bdGr0geBKdSZLyeAAc5OKPcHNw/emq17o4O+18vh50u2eD0553otAJ1nHCYN1QCA4pm8dsaSckxpA4Ab9BZ0SEZmGwSlqIjZRcc86d0VAJyH2hBW2UDhntkJStVKN/w2UbJHcxGkEgYhbhjzknAiNuiODxUlnboTbcFFVvr0oiwIL2ZOi8j+/N++zECck1W3VrwdEu53Hjm7KCopmySPAbhoxCEL9N4SlhaLU4aJSrtKBC+xikBQeLE86mjB4XOZ0D/snQFZhILWhCr2aCGW/hu+V3aMhGKgdcRibQ2UDn2uNXnwWcEa3vQcnCx63+2WmzdX3aabYut1yAhE6IjJ8JDgVnaWY2gk9mSCqz0IN0xMRqVhSFclrwysRWfXkZNE+t8GV+62KsQG+wJJux8pzC/NWD0mYTMikG0Q1XAQ0jyKEkHhMYMawLLi0rCxgTiZQUM0RiWGvajfWEK6uB4gfYQ+uXe+j1EZfFaQyrDSzmlOWlIHd29/ZrB+8Pjz7Uq8GvHz+3n1SaL/yeIM6c3/gnT6785dp/uA3DwG3px5e2ye2/ubN7F62vZfLaaV0OSpW01S8F1y0j1f1cRurCv2R6Ky+YUi7AUhr7IYO1JHjKDaNv2WIvaJNXvdt9j22mTTYY82tG478J2Z+W18S1e2EYPHpxdZyUS55CItxKXN52Gwe1HbhpPsqqVABt/b9Do/IbUEsDBBQAAgAIADwBF0my/r9XsAIAAFUKAAAhAAAAdW5pdmVyc2FsL2ZsYXNoX3NraW5fc2V0dGluZ3MueG1slVZtT9swEP6+X1F13wnTXtgkUwlKkZDYQAPx3UmuiVXHjuxLWf/9bMcmdtvQUAupfu55zufz3RWiN0wsPs1mpJBcqidAZKLSFgnYjJWX87xDlOKskAJB4JmQqqF8vvh86z4kc8xTKrkFNVWzpgUMx1y4zxSJP+P7hV1jgkI2LRW7e1nJs5wWm0rJTpQnQ6t3LSjOxMYwz39dLFejB3Cm8Q6hSWJa/bRrmqRVoDXYkH6s7Dqp4jQHHk46d5+JmuGo92+/J9syzdDJrr7YNSZraQVpkr/e2jXOF8b7hwUI//DkFVpOd6A+5Fy2XfuRGmmVrGxCU837j/im4ZKWpv2M4ObcrpMCeyF70MlX8On5dmNXRPJf474ntl2V5I82r3sDwT56zmGBqgOShV1v07V8fejQ9Acs1pRrQ4ihgfRogn6knQ5uUmzg/YVXJsrYl0cGyovkXQPLPuDIXYoP/OXy2s2K2OkbFkWoYOvBKMQBHJh/TF4PmBE4MJ84K+FB8N1hBPumXhQe+Zr653w//8YKgppt6a1hF6z2pHvbujoK1QOB08gSFtqG88wasO9GMof1IWUHMRFBt6yiyKT4bXn5zl1Gk2zP4GvteGURZMjhWMG5GM2YjtPl9mk9emtakP3PwnC5fj9DM8Uv5xSRFnVjfpb0fOZ1pk1MYubZcYWdk4YO6k6sZaRxZ4+JGqo2oJ6l5FOPERJBT3Uv++Yao5MsygHJjmeZeCfH0i+6Jge1Mq/GQIcsp2BPrFlVc/OHLwxeodxTjFh7KdbGn6DsrS4jwBcBUFXUoWr7TW9pOo6MwxZC80eAu/LY3Yg2VTpWcFd4D2uMS84jk2rSz4qhVtIZEuFH+C8mrMTxnmVC2SPNtbtZ0vlhDA+xJIM5jDNbfPEkc3tfS4ljYz/MoAHtv5P/AVBLAwQUAAIACAA8ARdJy/6H//4CAACXCwAAJgAAAHVuaXZlcnNhbC9odG1sX3B1Ymxpc2hpbmdfc2V0dGluZ3MueG1szZbdbtowFIDveQrLUy9L+re1QwnVVKiK2hVU2NZeVSY2xKpjZ7YDTa/2NHuwPcmOY6CgdiytyjQhBD72+c6ffezw+D4VaMK04UpGeLe+gxGTsaJcjiP8ZXC6fYSRsURSIpRkEZYKo+NmLczyoeAm6TNrYalBgJGmkdkIJ9ZmjSCYTqd1bjLtZpXILfBNPVZpkGlmmLRMB5kgBfzYImMGzwgVAPBNlZypNWs1hEJP+qxoLhjiFDyX3AVFxJlNBQ78qiGJ78Za5ZKeKKE00uNhhN/tn7rPfI0ntXjKpEuJaYLQiW2DUMqdE0T0+QNDCePjBLw9PMBoyqlNIrx34CiwOnhKKdk+cuIoJwpSIO0MnzJLKLHED709y+6tmQu8iBaSpDwewAxy4Ue4Nbg9u+m1ry46l+e3g273YtDpeSdKnWCVEwarhkJwSOU6Zgs7IbGWxAn4DTojIgwLg2XRfNlIyRXn3BgNlYDUl1oYjcBTUUT4k+ZEYMQtETxezFqix8yecgExON3d+kha/Aj08cYJ0YYtG5rPGJfFuPlN5YKiQuVI8DuGrEIQUZ7Cv4Sh5XSjkVZpKRXEWGQEpwxNOJsyelxmaQb8k6EbMJHmoAmbLxPMegvfc/6AhmykNHAZmcBWBTk3nl9/ETgjxjxCydzHrf5Fp9W+7Vy22tdbLkBCJ0TGL4RDCVma2Y3wSYGksnM9SEdMcsPKolBOy7kqsdVfXwbD01z4Mr91MZbQGyzJZqy8pDB/9aCy2YRMyoPoDleJhiPIoSSeCRMxHHcuc1YVGBOJlBQFIjE0KuOO9YSr3IDEH2CPNq/30OsjLsvRGG4OsKgp05WQO7t7+wfvPxwefWzUg18/fm6vVZq18J4gzpzv4Sdrm/iikT/thmHgeufzbdjq/F914d5V+2uVTF22rweVitTuV8J1q6zqnldZdeWvjd7SlVHJBWgzY39soNEInnLL6FtumlcUfv3967fFGxV+g1Gs3b7/bxB+tHhurbyvwuDZB2AN5KuP6WbtN1BLAwQUAAIACAA8ARdJPJ8jZ5ABAAAfBgAAHwAAAHVuaXZlcnNhbC9odG1sX3NraW5fc2V0dGluZ3MuanONlE1vwjAMhu/8iiq7TohpH2y7TQOkSRwmjdu0QyimVKRJlKQdHeK/rwkDktQdxBfy8uR17Cre9pJmkZQkz8nW/Xb793DvNLCaUSVchzrr0AurE83yBczyAljOgURIdTh6lHcnAjMm3JnO6w9rqz0/Iuw/S8q0j0vEQiGaxg5XCPiNaBvs8M9R7Hl17WvyGj0vjRG8nwpugJs+F6qgjiFXE7f8EiNYVKDOoEuaQmA6dKuLPDneD234XCoKSXk9FZnoz2m6zpQo+aIr/6qWoJpPvt4Dg6fh6ziwY7k2bwaKOPH40UY3KRVoDX95H8Y2UJjROTDPd+DWP2hg3C4ooqtc5+ZAv9zY8GlJM2h16XZiI8R443UpZ2Bjuq4nGa1BXWIlZCkv+IBSicx2pIW2e35EmaCLnGd7bjSwgXL2sta2q3unQu9GNkjwhET0hFbY8yu6ZkcMagQ0wVg65NVR3ilmxzCRIzkEomHTqsLniInniN1/JoQaQ9NV0YyHZjg2baBqDWomBGtu/3XunnGu3u4XUEsDBBQAAgAIADwBF0k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DwBF0mw7V1XbgAAAHYAAAAcAAAAdW5pdmVyc2FsL2xvY2FsX3NldHRpbmdzLnhtbA3MPQ7CMAxA4b2nsLyXn42haTc2EBLlAFZjUCTHRomF4PZ4e8OnNy3fKvDh1otpwuPugMC6WS76SvhYz+MJoTtpJjHlhGoIyzxMYhvJnd0DdngL/bitXCOcr1RD3hp3ViePM4xwieezcMb9PPwB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DwBF0kXqeFBbwEAAPsCAAApAAAAdW5pdmVyc2FsL3NraW5fY3VzdG9taXphdGlvbl9zZXR0aW5ncy54bWyNUttq3DAQfc9XiPzAShrdDO6Cbi5+SUKykGd3rRbTRC6WQkvRx1dOsmy22dBqnmbOmTPM6LTp+xTtU8rz4/R7yNMc70LOU/yWthcItfv5YV5ulpBCTptj5X6K4/yzj1/ntVarKQ9xHJbRrmjaYtQ9P6SkVk7VjBlGkWSeeoWc57ZiDbgGbMUcJbbd/CXxoruEfYj5vGq7OUHfN/QxhSX3cQy/tnDKfgudbvB5Gcap8tJWsDXKYWpxbA3ECJfcF6oBQCDLHXG4SNlITZDHjGMoRlGggAjnpBGFSMqhZl0jqgrzjUBMMkZdoZ7WbqS1cdQWCQ0huk7zqrGl64zEGBFCgLnCBXQGo8qGqqFBrQcEBwZE0UYTBaiznelY8c4Ly5GiXmBcmDGA8fG4x+3enutY/e91Duf8h+DZLziLrt7anDFXu39alkrehccfD0MO6MuQQj9+ury59Xf+aqd3/fXV5as3n318YK6GrZt/6O8/UEsDBBQAAgAIAD0BF0l1IT99WA0AAPEhAAAXAAAAdW5pdmVyc2FsL3VuaXZlcnNhbC5wbmftmvtfUum3x6mcaqaLNjNN3rVisjOVfPM7XkqT8VLKadR0LNPULlimDmAqGirSXQuRUTuaV6Zs8pKXMRMUL1QWZJhk4A0EKlQUBEYRCQE9m/p+57zOOf8CP+y9X+t5P89e+1mvtZ71+WHfPBLot+Ery69AINAGmL9vCAhkAgOBVqHWrgZGtlKuTQGPFckhft6gxn7racAwifUK8AKBmonrdKe/AOwvE/3Dk0GgjT2GawUDVRMDrLsB8/UKvRgt47PwYJWeMat39Ta7YmIS5JX/01qTb01gJlufXdnh/a0pvmDzNZOCqznZKvORq+kFY96d/o621yL7vre/44PE+80WHbYfXuoWFCpilaNc9TyxJI5fi8l850WMOsqPGuQnDCfXpTciHlwQ91e8bjhBcXFFCTxmC0k6E+DDTjkfUtYsBdvE2KZt75XxKLzrK4DRobr0l+YO+eOFQZ5xsYZpxzsk2wBb2kRDxgImqO2HOmLkw+RE6k2DFXZQlZ8w3HQS5bASsCI3D/o1or8xgEbLfMNqe9+vgfslM5hhzBts8LDWCIzACIzACIzACIzACIzACIzACIzACIzACIzACIzgf4Ocfx4scCBlJik/4CFI5FhbM0ZEcHWh6WUoOzdVm2R2UFTP4DWsAWZKXRU9qVpi8cEDS3NvD0NsHpNOKIec4Bo5GYJP1zHGWFC3Ag/9PLvMVZjZgv3TtC69U9XWoQKcnOqqxEyWrFko1oqDte2tSP5+Vnwlk2xKI6YHqsOXfWysYdFZmomFFZ5Tkgtp0uRoCjBlIODE4nhhkMtw00maYrHMFYX01P3V8w0FJexG7WcoX+1qGuMv0Jb1CkWJCxTiLPRAHGON3lFUQ/XTB9h0ldazqbrrkOMHz9TX6gE/O0QUS1kq1R/UBb0aOAMCzYTQdp+E21tEY1WDqV2xzkGUGUtOcsbAGl9ra5hjwuU6Br+BheH0nyNwZ2ceQLCzL7aoo8Iu/9HYZDM3pxo+SYp0FIvc4nlh1rWIpdFYEn/D95u30ZOD5WPtyfHv6iYkj4oaNPTH6VGhF2viRGLMaKDasj1HO+JysiGBn0Uo9YSkBedhTSL45KoXINCdQcjbaJxetaAUlaZIPaVF4YXpeZC54gdr/ArkXlHf8RfLj8pCh/rjo4YCY11Z9al/dtiM7E86JdjbwOOKF9xoXHlyYk3Vzh9yOSzmb0e86isfLrY/G7rYfyjGQjkoPW0dHgr3lIiEy0tpVhE32NHbY7uIEdmzSrImvoIh1RzPHy9zWyk77odfAUrcN7iJwRfTW6eHsEN7WlxUkWnSrO+29VoQ2F8vECxbCw8opirp+WBheXpgESuKQI2kP1zEWE8Eb4X73rq1AV7pFG262b7I7zoHh8pABmUQylWeEnF6hbwU9bxAQ8UvBFhfTs01bLqtXNLxA5WVm8BpWK4/cQ4Rf/LdvW6SL3hfdXMPN6BsECURC8fT4hmZ1g1PZtEsfg6YeeoIFOLjY6E0Fbl0aNIO5gA7EXcRsWKe6mN/VQbU1idNCAJF7kFLXpTSsmNqeatbkCXOdWwkVQW97Z8UCM9uLXM5Ib/fH89oe7AOLKyXt1t5nbFYT31zhK7raXuN7Xle36FPEmhH0rrlVPzbLjvi3Q4UCNRY5IwLjqv+9LrWOmjyGOKqTw5Y/GPq8Y44nwrvC1yPzf6SDnuq4t67Nsntkn0/vxbCQoaJv8S/0lWAW0px5Y0hdPV1DlpEvoEQwh7JnD+58AQq8hJTrhGTUFCHxnCKzTm+U8LCWDKrlXf6pDACHJ6Hra7wo3iKW4PAtaAkLulYg41i9npJT5L4v0Q1ssjmUx6uqshcs5BN9yqLbx3fHkM4H1K8fUcfkyPrm7377Hlnn1NoX2rXof4kOxXVY7zZ43z+ODsIimgSLqC8PwVqA2MJf8u0Dnmij3p2aKYTpwkBgs99b+1Oqg6vlPwjl/1rUSrfdks1WWW+/VZu3OYd9JoqV7pKuYWSd8mJrhsj/B5c5Uj5Iidd0CFlhiuqkMnXirG2TPKR5Gi+dvZHVJdqaJIJoXlg6vnz7EYIH7sKlOhcLmbphyBTRUsfGVBBxZK8QyH4pwyC0zAnr5p6jujem+JGMO4TLNySks+rIYnP/if/WMBD5sTjKCpir7Ro9A/bww2iTP7F3FZbldBwVZRG85qyKinwWl6DVJq83Nn3Npz8IrFS4bAJdqlKKiBWLGb/BV3WsJZpSsVy2unumRT1BtCTxcG04BSSqRrNNb/7u2d1pcuShoWTd1Ysfn8qwI6E3mWWe/ZV2EksOkm/1ix7iswAMrR47+SR4PdnupG6My1Wzl0rQwgR4ubuzT/H58qaERz9oEcseuhvrz3k5nLUv3xRD2hnWmSxPT4cc3f5Hx9eZgK5rMzL+IKA00tPOgwT24Lh3RV/sKDLuphKzU5CBPnQ9QKMAIvmxQAVyDRvzRJR2dt67wgsmJz0sJ0W+ectrtIX+GRZ/71oK77L6CHwirzGDOhGHv2OICqVql0NOsV3/NA0yjku/51Y5S4ROxbc3r+HRl+7xpksmyJW7Zq0d7ryc5plvycV4QSE9KwtvIL1NezVSB58acJlN+MWWMWdIve6bPsyMYWvvTDiQp+XP2LzXYEOMIR19AglcEuaKlROH/xsNEfY4oqP3F4IE0OXpcA3rhJNFc5id2zftjvo6WgYJQDI6A5ODbqBcUwa5pdV/h2sCG6x/5B53V67Eif3Y+D/+PTxox+yobr3k/l+tqMewAGvrpHGR1DWJ9LkerdfreDpaaPTcivQJbTUc4ut5PHe7pSUmefEJ8FVH7ywdr2Zkpdt3akLscrgbdsbORNugw8C/SzYpoOIwnBKn6Oz5AJR1ajy2FPQJw2P75rklQa11E4rH3uBb06MpHExKVJ2LShk73gzw5anWxymeWJCYtEv+6uInulOxOMrO9AKxmmeObuDGWgol3qeFapzIMvFw5eg8S/YtPJG8zfQvLUWT09ZmMTPcAdItDcp5fEtunX/ANKl15AulvADdHUNBzdszjunU3dGVq88TNh0Z1IBt6AvdE35hzQRkGW/bi/YrTNUgsf8Gx+Hrfeja6oxy3p10GQtJqFETr60LPk/qRRFy+rS/3oxx5KX+qY4/34uO6YIxz9HstFrcm6zA73+jrq5dK/dlyGi3/xD/N5wajBitx8DnS3zNsMkrQOIQoRvwXUFbllbRtLPxCLMpzmdrT+nnXiCAzbcv3MO3sem44j/2rSQYOXKZWVr65oRa7rwYFFoieV2a85UICVcsOB25T597vxtHzQPDiTqYYJm73C3wpzp79QkOrLpPjkIgXcKhFlKoy7HjaXuOwSuHfalHEjdBNsR5DH7vDfuR6bZIyYkaxb/mmGH69QwoEtPv1cCnbqiPOTF9Cc5oE/Kkesvli6uSbotQS7GDRfLu1eAjtM+qZXJMhSZtEkd7C7mnTkomx/2YNJ++sVdj9bnOKiUcZMTP1jmSv1+cnuIzAAOt9RaRuuYLZobEAXNW1k7Dbcpiq/k7lAp5+ZLL7i3Qg40WvHUnU/P1wx7d+2gyprx/k61kJiGimdnTWod1CiclndzEbNPX5EmGO3UL/BkgW6m3We/fZfF106YAQVStv9+01L+zAOE1vVzu7gRS8KS9bltqXzyHTSznp/MOjCMxGMzE/LHeW8aWDMdQr0c9rR0lf/RpolAdJQrSynIUCCiL76/rp0UJU3dA6klAkj2lIDIeGOoujAGHtI9khUY2YJ0/3xS+z3DgwsVmWJ39XPiW1lo8USm4YDjaS7+hQ6+lIFWFPukKBjwKUPdPJwA1AoKuqvxKGWDocEcxb2erK8eXb+t1xfcXkrd+aSLqmZupapFez/l1+DcPDuIJNXCHMuQVgZnkpLYyjjK062+BbA0agB2TW9SdbqmCxxIaR/79+Lum8uwQezn5b8IYQPYc5FVSH0s4Gxep2RRpLid+TEhuFeU1LViUMgSUGcC/t1GUjFbij+BU3cI+S2i1xPN61eONWXQrO/1r5sRFG6Z3rb0lSlw3swGZK7Gmn2WRGX4sS1ubgWRQz1FC5o9ShER2o2ZaWbI8fYdOkkYjaubDsLFpz3B/KnXK3CoKtCykpvQ1ArEwlr7G4MqoxIN2dNGBSTuQFZWJH5xYx7ys/CL4CSPNajDbQzCj8Cj7MYqMoS8zkXJQ8T6f1fGMkdzmfGRFMqfPFiesRboHvV6LWxhlBWl3OTM+Hh2+mn+uFP3y42jidDFAWJgd9l4MU131urgDbUQtxxTWUopmkauA3Q3KkzvjSDcjRHqx1pv3Iuohusezb/zD8lTWb2HuzFRJbvSOepCDxXnlzKKIF3a/dNcmVA3Of64vNTPHlDRF/+MeoAdwVpTSRmDw8tmsbfAYS9Ms/66+rrHFJo5V305Fh0VIC0yaHpHh/+v9j9wVdJh3pd//1wASOz4//m5gN+eXF2xFrASj4batZN727DaVPdVgP2Ee3RL7YWvYfGZH99ny3INyxOOHojJ7ci/TzekeTtGea7DzDAxInS5ZuMcrXlUZwfffG1RsrqowTAbdjDQt9H71JX/BlBLAwQUAAIACABAARdJKwvAbUoAAABrAAAAGwAAAHVuaXZlcnNhbC91bml2ZXJzYWwucG5nLnhtbLOxr8jNUShLLSrOzM+zVTLUM1Cyt+PlsikoSi3LTC1XqACKGekZQICSQiUqtzwzpSQDKGRgbowQzEjNTM8osVWyMDCFC+oDzQQAUEsBAgAAFAACAAgAPAEXSRUOrShkBAAABxEAAB0AAAAAAAAAAQAAAAAAAAAAAHVuaXZlcnNhbC9jb21tb25fbWVzc2FnZXMubG5nUEsBAgAAFAACAAgAPAEXSRl6axwpAwAAhgwAACcAAAAAAAAAAQAAAAAAnwQAAHVuaXZlcnNhbC9mbGFzaF9wdWJsaXNoaW5nX3NldHRpbmdzLnhtbFBLAQIAABQAAgAIADwBF0my/r9XsAIAAFUKAAAhAAAAAAAAAAEAAAAAAA0IAAB1bml2ZXJzYWwvZmxhc2hfc2tpbl9zZXR0aW5ncy54bWxQSwECAAAUAAIACAA8ARdJy/6H//4CAACXCwAAJgAAAAAAAAABAAAAAAD8CgAAdW5pdmVyc2FsL2h0bWxfcHVibGlzaGluZ19zZXR0aW5ncy54bWxQSwECAAAUAAIACAA8ARdJPJ8jZ5ABAAAfBgAAHwAAAAAAAAABAAAAAAA+DgAAdW5pdmVyc2FsL2h0bWxfc2tpbl9zZXR0aW5ncy5qc1BLAQIAABQAAgAIADwBF0k9PC/RwQAAAOUBAAAaAAAAAAAAAAEAAAAAAAsQAAB1bml2ZXJzYWwvaTE4bl9wcmVzZXRzLnhtbFBLAQIAABQAAgAIADwBF0mw7V1XbgAAAHYAAAAcAAAAAAAAAAEAAAAAAAQRAAB1bml2ZXJzYWwvbG9jYWxfc2V0dGluZ3MueG1sUEsBAgAAFAACAAgARJRXRyO0Tvv7AgAAsAgAABQAAAAAAAAAAQAAAAAArBEAAHVuaXZlcnNhbC9wbGF5ZXIueG1sUEsBAgAAFAACAAgAPAEXSRep4UFvAQAA+wIAACkAAAAAAAAAAQAAAAAA2RQAAHVuaXZlcnNhbC9za2luX2N1c3RvbWl6YXRpb25fc2V0dGluZ3MueG1sUEsBAgAAFAACAAgAPQEXSXUhP31YDQAA8SEAABcAAAAAAAAAAAAAAAAAjxYAAHVuaXZlcnNhbC91bml2ZXJzYWwucG5nUEsBAgAAFAACAAgAQAEXSSsLwG1KAAAAawAAABsAAAAAAAAAAQAAAAAAHCQAAHVuaXZlcnNhbC91bml2ZXJzYWwucG5nLnhtbFBLBQYAAAAACwALAEkDAACfJAAAAAA="/>
  <p:tag name="ISPRING_RESOURCE_PATHS_HASH_PRESENTER" val="4577f96c1d146d1024591441de32e15b846ef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自定义 2312">
      <a:dk1>
        <a:sysClr val="windowText" lastClr="000000"/>
      </a:dk1>
      <a:lt1>
        <a:sysClr val="window" lastClr="FFFFFF"/>
      </a:lt1>
      <a:dk2>
        <a:srgbClr val="4F91A0"/>
      </a:dk2>
      <a:lt2>
        <a:srgbClr val="79B0BD"/>
      </a:lt2>
      <a:accent1>
        <a:srgbClr val="79B0BD"/>
      </a:accent1>
      <a:accent2>
        <a:srgbClr val="4F91A0"/>
      </a:accent2>
      <a:accent3>
        <a:srgbClr val="79B0BD"/>
      </a:accent3>
      <a:accent4>
        <a:srgbClr val="4F91A0"/>
      </a:accent4>
      <a:accent5>
        <a:srgbClr val="79B0BD"/>
      </a:accent5>
      <a:accent6>
        <a:srgbClr val="4F91A0"/>
      </a:accent6>
      <a:hlink>
        <a:srgbClr val="0563C1"/>
      </a:hlink>
      <a:folHlink>
        <a:srgbClr val="954F72"/>
      </a:folHlink>
    </a:clrScheme>
    <a:fontScheme name="Temp">
      <a:majorFont>
        <a:latin typeface="HelveticaInserat-Roman-SemiB"/>
        <a:ea typeface="微软雅黑"/>
        <a:cs typeface=""/>
      </a:majorFont>
      <a:minorFont>
        <a:latin typeface="HelveticaInserat-Roman-SemiB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A3A3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2143</TotalTime>
  <Words>538</Words>
  <Application>Microsoft Office PowerPoint</Application>
  <PresentationFormat>宽屏</PresentationFormat>
  <Paragraphs>61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HelveticaInserat-Roman-SemiB</vt:lpstr>
      <vt:lpstr>等线</vt:lpstr>
      <vt:lpstr>等线 Light</vt:lpstr>
      <vt:lpstr>宋体</vt:lpstr>
      <vt:lpstr>微软雅黑</vt:lpstr>
      <vt:lpstr>Arial</vt:lpstr>
      <vt:lpstr>Calibri</vt:lpstr>
      <vt:lpstr>Cambria Math</vt:lpstr>
      <vt:lpstr>Kalinga</vt:lpstr>
      <vt:lpstr>第一PPT，www.1ppt.com</vt:lpstr>
      <vt:lpstr>PowerPoint 演示文稿</vt:lpstr>
      <vt:lpstr>PowerPoint 演示文稿</vt:lpstr>
      <vt:lpstr>YOLO的原理</vt:lpstr>
      <vt:lpstr>YOLO国内外研究进展</vt:lpstr>
      <vt:lpstr>YOLO国内外研究进展</vt:lpstr>
      <vt:lpstr>YOLO国内外研究进展</vt:lpstr>
      <vt:lpstr>YOLO存在问题</vt:lpstr>
      <vt:lpstr>解决措施</vt:lpstr>
      <vt:lpstr>研究方案从三个方面入手</vt:lpstr>
      <vt:lpstr>时间安排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蓝色曲线</dc:title>
  <dc:creator>第一PPT</dc:creator>
  <cp:keywords>www.1ppt.com</cp:keywords>
  <dc:description>www.1ppt.com</dc:description>
  <cp:lastModifiedBy>李 太清</cp:lastModifiedBy>
  <cp:revision>346</cp:revision>
  <dcterms:created xsi:type="dcterms:W3CDTF">2016-06-07T15:36:47Z</dcterms:created>
  <dcterms:modified xsi:type="dcterms:W3CDTF">2021-06-06T11:20:16Z</dcterms:modified>
</cp:coreProperties>
</file>