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1"/>
  </p:sldMasterIdLst>
  <p:sldIdLst>
    <p:sldId id="256" r:id="rId2"/>
    <p:sldId id="257" r:id="rId3"/>
    <p:sldId id="261" r:id="rId4"/>
    <p:sldId id="266" r:id="rId5"/>
    <p:sldId id="281" r:id="rId6"/>
    <p:sldId id="262" r:id="rId7"/>
    <p:sldId id="276" r:id="rId8"/>
    <p:sldId id="273" r:id="rId9"/>
    <p:sldId id="272" r:id="rId10"/>
    <p:sldId id="275" r:id="rId11"/>
    <p:sldId id="278" r:id="rId12"/>
    <p:sldId id="282" r:id="rId13"/>
    <p:sldId id="270" r:id="rId14"/>
    <p:sldId id="285" r:id="rId15"/>
    <p:sldId id="280" r:id="rId16"/>
    <p:sldId id="264" r:id="rId17"/>
    <p:sldId id="265" r:id="rId18"/>
    <p:sldId id="279" r:id="rId19"/>
    <p:sldId id="28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C" initials="S" lastIdx="2" clrIdx="0">
    <p:extLst>
      <p:ext uri="{19B8F6BF-5375-455C-9EA6-DF929625EA0E}">
        <p15:presenceInfo xmlns:p15="http://schemas.microsoft.com/office/powerpoint/2012/main" userId="S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4" d="100"/>
          <a:sy n="104" d="100"/>
        </p:scale>
        <p:origin x="144"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2-11T02:55:55.572" idx="1">
    <p:pos x="4492" y="3704"/>
    <p:text>عملکرد الگوریتم Stream-EAC F با مجموعه اي از آزمایش هایی که هم از داده هاي ترکیبی و هم از جریان هاي داده ي استفاده می کنند نشان داده می شود و الگوریتم را با چهار الگوریتم مرتبط به نام هاي OMRk+- + StreamKM، BkM-CluStream، OMRk-CluStream و BkM+- + StreamKM مقایسه می کنیم.</p:text>
    <p:extLst>
      <p:ext uri="{C676402C-5697-4E1C-873F-D02D1690AC5C}">
        <p15:threadingInfo xmlns:p15="http://schemas.microsoft.com/office/powerpoint/2012/main" timeZoneBias="-21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3-12-11T02:55:55.572" idx="2">
    <p:pos x="4492" y="3704"/>
    <p:text>عملکرد الگوریتم Stream-EAC F با مجموعه اي از آزمایش هایی که هم از داده هاي ترکیبی و هم از جریان هاي داده ي استفاده می کنند نشان داده می شود و الگوریتم را با چهار الگوریتم مرتبط به نام هاي OMRk+- + StreamKM، BkM-CluStream، OMRk-CluStream و BkM+- + StreamKM مقایسه می کنیم.</p:text>
    <p:extLst>
      <p:ext uri="{C676402C-5697-4E1C-873F-D02D1690AC5C}">
        <p15:threadingInfo xmlns:p15="http://schemas.microsoft.com/office/powerpoint/2012/main" timeZoneBias="-21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FAD5C-F883-AFB7-2F7A-CE6FFA1B55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E0768D-D46A-32C8-A23E-A072847D2A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8DF11F-ED7E-3A8A-769C-8C27571B4C1F}"/>
              </a:ext>
            </a:extLst>
          </p:cNvPr>
          <p:cNvSpPr>
            <a:spLocks noGrp="1"/>
          </p:cNvSpPr>
          <p:nvPr>
            <p:ph type="dt" sz="half" idx="10"/>
          </p:nvPr>
        </p:nvSpPr>
        <p:spPr/>
        <p:txBody>
          <a:bodyPr/>
          <a:lstStyle/>
          <a:p>
            <a:fld id="{EE5836F5-1E6B-4492-88E9-2DB89131BE1F}" type="datetimeFigureOut">
              <a:rPr lang="en-US" smtClean="0"/>
              <a:t>11-Dec-23</a:t>
            </a:fld>
            <a:endParaRPr lang="en-US"/>
          </a:p>
        </p:txBody>
      </p:sp>
      <p:sp>
        <p:nvSpPr>
          <p:cNvPr id="5" name="Footer Placeholder 4">
            <a:extLst>
              <a:ext uri="{FF2B5EF4-FFF2-40B4-BE49-F238E27FC236}">
                <a16:creationId xmlns:a16="http://schemas.microsoft.com/office/drawing/2014/main" id="{83393160-4669-BF5F-F508-5DE364E598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158E01-4F5C-F292-6858-C6897F2E4324}"/>
              </a:ext>
            </a:extLst>
          </p:cNvPr>
          <p:cNvSpPr>
            <a:spLocks noGrp="1"/>
          </p:cNvSpPr>
          <p:nvPr>
            <p:ph type="sldNum" sz="quarter" idx="12"/>
          </p:nvPr>
        </p:nvSpPr>
        <p:spPr/>
        <p:txBody>
          <a:bodyPr/>
          <a:lstStyle/>
          <a:p>
            <a:fld id="{AD1E2EEA-3D98-4CF1-93D1-B67A96AAFE57}" type="slidenum">
              <a:rPr lang="en-US" smtClean="0"/>
              <a:t>‹#›</a:t>
            </a:fld>
            <a:endParaRPr lang="en-US"/>
          </a:p>
        </p:txBody>
      </p:sp>
    </p:spTree>
    <p:extLst>
      <p:ext uri="{BB962C8B-B14F-4D97-AF65-F5344CB8AC3E}">
        <p14:creationId xmlns:p14="http://schemas.microsoft.com/office/powerpoint/2010/main" val="38587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6F643-8813-4764-D960-5F5BA0F563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1C6DFF5-4B93-1DC8-04B2-685A3EF106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B314AB-1867-5457-A8FD-ACA74D083D00}"/>
              </a:ext>
            </a:extLst>
          </p:cNvPr>
          <p:cNvSpPr>
            <a:spLocks noGrp="1"/>
          </p:cNvSpPr>
          <p:nvPr>
            <p:ph type="dt" sz="half" idx="10"/>
          </p:nvPr>
        </p:nvSpPr>
        <p:spPr/>
        <p:txBody>
          <a:bodyPr/>
          <a:lstStyle/>
          <a:p>
            <a:fld id="{EE5836F5-1E6B-4492-88E9-2DB89131BE1F}" type="datetimeFigureOut">
              <a:rPr lang="en-US" smtClean="0"/>
              <a:t>11-Dec-23</a:t>
            </a:fld>
            <a:endParaRPr lang="en-US"/>
          </a:p>
        </p:txBody>
      </p:sp>
      <p:sp>
        <p:nvSpPr>
          <p:cNvPr id="5" name="Footer Placeholder 4">
            <a:extLst>
              <a:ext uri="{FF2B5EF4-FFF2-40B4-BE49-F238E27FC236}">
                <a16:creationId xmlns:a16="http://schemas.microsoft.com/office/drawing/2014/main" id="{0CE9E0C9-84A1-4C7B-86FF-BB55D7B1A8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FF1D06-A30A-37B5-D9D4-88F051EBE9B0}"/>
              </a:ext>
            </a:extLst>
          </p:cNvPr>
          <p:cNvSpPr>
            <a:spLocks noGrp="1"/>
          </p:cNvSpPr>
          <p:nvPr>
            <p:ph type="sldNum" sz="quarter" idx="12"/>
          </p:nvPr>
        </p:nvSpPr>
        <p:spPr/>
        <p:txBody>
          <a:bodyPr/>
          <a:lstStyle/>
          <a:p>
            <a:fld id="{AD1E2EEA-3D98-4CF1-93D1-B67A96AAFE57}" type="slidenum">
              <a:rPr lang="en-US" smtClean="0"/>
              <a:t>‹#›</a:t>
            </a:fld>
            <a:endParaRPr lang="en-US"/>
          </a:p>
        </p:txBody>
      </p:sp>
    </p:spTree>
    <p:extLst>
      <p:ext uri="{BB962C8B-B14F-4D97-AF65-F5344CB8AC3E}">
        <p14:creationId xmlns:p14="http://schemas.microsoft.com/office/powerpoint/2010/main" val="22122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ABF453-A8BD-21A9-46E3-421288F434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9217BB-E95D-F84D-35A6-ABFC0D5A1E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3D1BB9-E45B-DE9D-009A-084F0837C8E6}"/>
              </a:ext>
            </a:extLst>
          </p:cNvPr>
          <p:cNvSpPr>
            <a:spLocks noGrp="1"/>
          </p:cNvSpPr>
          <p:nvPr>
            <p:ph type="dt" sz="half" idx="10"/>
          </p:nvPr>
        </p:nvSpPr>
        <p:spPr/>
        <p:txBody>
          <a:bodyPr/>
          <a:lstStyle/>
          <a:p>
            <a:fld id="{EE5836F5-1E6B-4492-88E9-2DB89131BE1F}" type="datetimeFigureOut">
              <a:rPr lang="en-US" smtClean="0"/>
              <a:t>11-Dec-23</a:t>
            </a:fld>
            <a:endParaRPr lang="en-US"/>
          </a:p>
        </p:txBody>
      </p:sp>
      <p:sp>
        <p:nvSpPr>
          <p:cNvPr id="5" name="Footer Placeholder 4">
            <a:extLst>
              <a:ext uri="{FF2B5EF4-FFF2-40B4-BE49-F238E27FC236}">
                <a16:creationId xmlns:a16="http://schemas.microsoft.com/office/drawing/2014/main" id="{DD0804AF-FAFC-F479-5EBA-E7385094D0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452207-65E7-6C22-DD98-28CD0AB3B8AE}"/>
              </a:ext>
            </a:extLst>
          </p:cNvPr>
          <p:cNvSpPr>
            <a:spLocks noGrp="1"/>
          </p:cNvSpPr>
          <p:nvPr>
            <p:ph type="sldNum" sz="quarter" idx="12"/>
          </p:nvPr>
        </p:nvSpPr>
        <p:spPr/>
        <p:txBody>
          <a:bodyPr/>
          <a:lstStyle/>
          <a:p>
            <a:fld id="{AD1E2EEA-3D98-4CF1-93D1-B67A96AAFE57}" type="slidenum">
              <a:rPr lang="en-US" smtClean="0"/>
              <a:t>‹#›</a:t>
            </a:fld>
            <a:endParaRPr lang="en-US"/>
          </a:p>
        </p:txBody>
      </p:sp>
    </p:spTree>
    <p:extLst>
      <p:ext uri="{BB962C8B-B14F-4D97-AF65-F5344CB8AC3E}">
        <p14:creationId xmlns:p14="http://schemas.microsoft.com/office/powerpoint/2010/main" val="4082212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AC0D8-11DB-60EC-5164-AD34DB0E1E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67BEC3-030A-08AA-7DB0-55A44B6CC0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0EE384-862C-093A-350C-D47CAC916356}"/>
              </a:ext>
            </a:extLst>
          </p:cNvPr>
          <p:cNvSpPr>
            <a:spLocks noGrp="1"/>
          </p:cNvSpPr>
          <p:nvPr>
            <p:ph type="dt" sz="half" idx="10"/>
          </p:nvPr>
        </p:nvSpPr>
        <p:spPr/>
        <p:txBody>
          <a:bodyPr/>
          <a:lstStyle/>
          <a:p>
            <a:fld id="{EE5836F5-1E6B-4492-88E9-2DB89131BE1F}" type="datetimeFigureOut">
              <a:rPr lang="en-US" smtClean="0"/>
              <a:t>11-Dec-23</a:t>
            </a:fld>
            <a:endParaRPr lang="en-US"/>
          </a:p>
        </p:txBody>
      </p:sp>
      <p:sp>
        <p:nvSpPr>
          <p:cNvPr id="5" name="Footer Placeholder 4">
            <a:extLst>
              <a:ext uri="{FF2B5EF4-FFF2-40B4-BE49-F238E27FC236}">
                <a16:creationId xmlns:a16="http://schemas.microsoft.com/office/drawing/2014/main" id="{BCFAF683-F954-F672-A9C5-C500A453ED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55D15B-AF69-8AEA-0924-66C823EEECFA}"/>
              </a:ext>
            </a:extLst>
          </p:cNvPr>
          <p:cNvSpPr>
            <a:spLocks noGrp="1"/>
          </p:cNvSpPr>
          <p:nvPr>
            <p:ph type="sldNum" sz="quarter" idx="12"/>
          </p:nvPr>
        </p:nvSpPr>
        <p:spPr/>
        <p:txBody>
          <a:bodyPr/>
          <a:lstStyle/>
          <a:p>
            <a:fld id="{AD1E2EEA-3D98-4CF1-93D1-B67A96AAFE57}" type="slidenum">
              <a:rPr lang="en-US" smtClean="0"/>
              <a:t>‹#›</a:t>
            </a:fld>
            <a:endParaRPr lang="en-US"/>
          </a:p>
        </p:txBody>
      </p:sp>
    </p:spTree>
    <p:extLst>
      <p:ext uri="{BB962C8B-B14F-4D97-AF65-F5344CB8AC3E}">
        <p14:creationId xmlns:p14="http://schemas.microsoft.com/office/powerpoint/2010/main" val="1196051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0E4AC-DB90-AAF9-D078-590A95CC09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0D6C9C-757D-D01E-9D55-AFB1584CFE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FCF468-0118-4355-EA50-59C960751773}"/>
              </a:ext>
            </a:extLst>
          </p:cNvPr>
          <p:cNvSpPr>
            <a:spLocks noGrp="1"/>
          </p:cNvSpPr>
          <p:nvPr>
            <p:ph type="dt" sz="half" idx="10"/>
          </p:nvPr>
        </p:nvSpPr>
        <p:spPr/>
        <p:txBody>
          <a:bodyPr/>
          <a:lstStyle/>
          <a:p>
            <a:fld id="{EE5836F5-1E6B-4492-88E9-2DB89131BE1F}" type="datetimeFigureOut">
              <a:rPr lang="en-US" smtClean="0"/>
              <a:t>11-Dec-23</a:t>
            </a:fld>
            <a:endParaRPr lang="en-US"/>
          </a:p>
        </p:txBody>
      </p:sp>
      <p:sp>
        <p:nvSpPr>
          <p:cNvPr id="5" name="Footer Placeholder 4">
            <a:extLst>
              <a:ext uri="{FF2B5EF4-FFF2-40B4-BE49-F238E27FC236}">
                <a16:creationId xmlns:a16="http://schemas.microsoft.com/office/drawing/2014/main" id="{33476FB1-22FB-2B32-EE02-FA1A033C75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26A00C-1945-879F-F993-B442155538CF}"/>
              </a:ext>
            </a:extLst>
          </p:cNvPr>
          <p:cNvSpPr>
            <a:spLocks noGrp="1"/>
          </p:cNvSpPr>
          <p:nvPr>
            <p:ph type="sldNum" sz="quarter" idx="12"/>
          </p:nvPr>
        </p:nvSpPr>
        <p:spPr/>
        <p:txBody>
          <a:bodyPr/>
          <a:lstStyle/>
          <a:p>
            <a:fld id="{AD1E2EEA-3D98-4CF1-93D1-B67A96AAFE57}" type="slidenum">
              <a:rPr lang="en-US" smtClean="0"/>
              <a:t>‹#›</a:t>
            </a:fld>
            <a:endParaRPr lang="en-US"/>
          </a:p>
        </p:txBody>
      </p:sp>
    </p:spTree>
    <p:extLst>
      <p:ext uri="{BB962C8B-B14F-4D97-AF65-F5344CB8AC3E}">
        <p14:creationId xmlns:p14="http://schemas.microsoft.com/office/powerpoint/2010/main" val="2184044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B15A9-D5B4-C868-B3B6-F175CF0BDB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E92A51-74E1-4419-FE7F-255CA33F65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F831EA2-04D1-DBC1-06E5-6F63F38FA2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93F33B-3DE5-E409-4100-29C47CAB4A63}"/>
              </a:ext>
            </a:extLst>
          </p:cNvPr>
          <p:cNvSpPr>
            <a:spLocks noGrp="1"/>
          </p:cNvSpPr>
          <p:nvPr>
            <p:ph type="dt" sz="half" idx="10"/>
          </p:nvPr>
        </p:nvSpPr>
        <p:spPr/>
        <p:txBody>
          <a:bodyPr/>
          <a:lstStyle/>
          <a:p>
            <a:fld id="{EE5836F5-1E6B-4492-88E9-2DB89131BE1F}" type="datetimeFigureOut">
              <a:rPr lang="en-US" smtClean="0"/>
              <a:t>11-Dec-23</a:t>
            </a:fld>
            <a:endParaRPr lang="en-US"/>
          </a:p>
        </p:txBody>
      </p:sp>
      <p:sp>
        <p:nvSpPr>
          <p:cNvPr id="6" name="Footer Placeholder 5">
            <a:extLst>
              <a:ext uri="{FF2B5EF4-FFF2-40B4-BE49-F238E27FC236}">
                <a16:creationId xmlns:a16="http://schemas.microsoft.com/office/drawing/2014/main" id="{3C7EE8D1-A50E-4BA0-4CB9-D1B88105CA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B90375-6CDA-BADD-BB7F-9B1C1B7E9848}"/>
              </a:ext>
            </a:extLst>
          </p:cNvPr>
          <p:cNvSpPr>
            <a:spLocks noGrp="1"/>
          </p:cNvSpPr>
          <p:nvPr>
            <p:ph type="sldNum" sz="quarter" idx="12"/>
          </p:nvPr>
        </p:nvSpPr>
        <p:spPr/>
        <p:txBody>
          <a:bodyPr/>
          <a:lstStyle/>
          <a:p>
            <a:fld id="{AD1E2EEA-3D98-4CF1-93D1-B67A96AAFE57}" type="slidenum">
              <a:rPr lang="en-US" smtClean="0"/>
              <a:t>‹#›</a:t>
            </a:fld>
            <a:endParaRPr lang="en-US"/>
          </a:p>
        </p:txBody>
      </p:sp>
    </p:spTree>
    <p:extLst>
      <p:ext uri="{BB962C8B-B14F-4D97-AF65-F5344CB8AC3E}">
        <p14:creationId xmlns:p14="http://schemas.microsoft.com/office/powerpoint/2010/main" val="1174131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57992-2C10-5250-2802-C66C118A4D9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7FB4F8-2E42-4C14-EA89-1EDA7FD5DC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89287B-9BD7-4522-EC3B-3431FCE30A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834F9E-E647-3DE7-76EE-F91B55B481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C77432-D8F4-AF40-BD9E-A9A41982AE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D2039A-3A09-A91C-A422-E8D300B5C949}"/>
              </a:ext>
            </a:extLst>
          </p:cNvPr>
          <p:cNvSpPr>
            <a:spLocks noGrp="1"/>
          </p:cNvSpPr>
          <p:nvPr>
            <p:ph type="dt" sz="half" idx="10"/>
          </p:nvPr>
        </p:nvSpPr>
        <p:spPr/>
        <p:txBody>
          <a:bodyPr/>
          <a:lstStyle/>
          <a:p>
            <a:fld id="{EE5836F5-1E6B-4492-88E9-2DB89131BE1F}" type="datetimeFigureOut">
              <a:rPr lang="en-US" smtClean="0"/>
              <a:t>11-Dec-23</a:t>
            </a:fld>
            <a:endParaRPr lang="en-US"/>
          </a:p>
        </p:txBody>
      </p:sp>
      <p:sp>
        <p:nvSpPr>
          <p:cNvPr id="8" name="Footer Placeholder 7">
            <a:extLst>
              <a:ext uri="{FF2B5EF4-FFF2-40B4-BE49-F238E27FC236}">
                <a16:creationId xmlns:a16="http://schemas.microsoft.com/office/drawing/2014/main" id="{AE47EA78-98C0-44B6-2F5F-EB279050EC2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33C562A-09A7-0485-CE06-21A53938D067}"/>
              </a:ext>
            </a:extLst>
          </p:cNvPr>
          <p:cNvSpPr>
            <a:spLocks noGrp="1"/>
          </p:cNvSpPr>
          <p:nvPr>
            <p:ph type="sldNum" sz="quarter" idx="12"/>
          </p:nvPr>
        </p:nvSpPr>
        <p:spPr/>
        <p:txBody>
          <a:bodyPr/>
          <a:lstStyle/>
          <a:p>
            <a:fld id="{AD1E2EEA-3D98-4CF1-93D1-B67A96AAFE57}" type="slidenum">
              <a:rPr lang="en-US" smtClean="0"/>
              <a:t>‹#›</a:t>
            </a:fld>
            <a:endParaRPr lang="en-US"/>
          </a:p>
        </p:txBody>
      </p:sp>
    </p:spTree>
    <p:extLst>
      <p:ext uri="{BB962C8B-B14F-4D97-AF65-F5344CB8AC3E}">
        <p14:creationId xmlns:p14="http://schemas.microsoft.com/office/powerpoint/2010/main" val="1556037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921C3-34B8-FD32-25BA-F6B878D43C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00A36A-2BC6-FFBA-1BBE-9159EB653363}"/>
              </a:ext>
            </a:extLst>
          </p:cNvPr>
          <p:cNvSpPr>
            <a:spLocks noGrp="1"/>
          </p:cNvSpPr>
          <p:nvPr>
            <p:ph type="dt" sz="half" idx="10"/>
          </p:nvPr>
        </p:nvSpPr>
        <p:spPr/>
        <p:txBody>
          <a:bodyPr/>
          <a:lstStyle/>
          <a:p>
            <a:fld id="{EE5836F5-1E6B-4492-88E9-2DB89131BE1F}" type="datetimeFigureOut">
              <a:rPr lang="en-US" smtClean="0"/>
              <a:t>11-Dec-23</a:t>
            </a:fld>
            <a:endParaRPr lang="en-US"/>
          </a:p>
        </p:txBody>
      </p:sp>
      <p:sp>
        <p:nvSpPr>
          <p:cNvPr id="4" name="Footer Placeholder 3">
            <a:extLst>
              <a:ext uri="{FF2B5EF4-FFF2-40B4-BE49-F238E27FC236}">
                <a16:creationId xmlns:a16="http://schemas.microsoft.com/office/drawing/2014/main" id="{7695D27D-878D-529C-5766-EC8D2528BD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BB29A4-18ED-E0FB-EA3F-18265DFA2CEE}"/>
              </a:ext>
            </a:extLst>
          </p:cNvPr>
          <p:cNvSpPr>
            <a:spLocks noGrp="1"/>
          </p:cNvSpPr>
          <p:nvPr>
            <p:ph type="sldNum" sz="quarter" idx="12"/>
          </p:nvPr>
        </p:nvSpPr>
        <p:spPr/>
        <p:txBody>
          <a:bodyPr/>
          <a:lstStyle/>
          <a:p>
            <a:fld id="{AD1E2EEA-3D98-4CF1-93D1-B67A96AAFE57}" type="slidenum">
              <a:rPr lang="en-US" smtClean="0"/>
              <a:t>‹#›</a:t>
            </a:fld>
            <a:endParaRPr lang="en-US"/>
          </a:p>
        </p:txBody>
      </p:sp>
    </p:spTree>
    <p:extLst>
      <p:ext uri="{BB962C8B-B14F-4D97-AF65-F5344CB8AC3E}">
        <p14:creationId xmlns:p14="http://schemas.microsoft.com/office/powerpoint/2010/main" val="2049922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273F98-500E-14F6-8CF5-8E6399B3302B}"/>
              </a:ext>
            </a:extLst>
          </p:cNvPr>
          <p:cNvSpPr>
            <a:spLocks noGrp="1"/>
          </p:cNvSpPr>
          <p:nvPr>
            <p:ph type="dt" sz="half" idx="10"/>
          </p:nvPr>
        </p:nvSpPr>
        <p:spPr/>
        <p:txBody>
          <a:bodyPr/>
          <a:lstStyle/>
          <a:p>
            <a:fld id="{EE5836F5-1E6B-4492-88E9-2DB89131BE1F}" type="datetimeFigureOut">
              <a:rPr lang="en-US" smtClean="0"/>
              <a:t>11-Dec-23</a:t>
            </a:fld>
            <a:endParaRPr lang="en-US"/>
          </a:p>
        </p:txBody>
      </p:sp>
      <p:sp>
        <p:nvSpPr>
          <p:cNvPr id="3" name="Footer Placeholder 2">
            <a:extLst>
              <a:ext uri="{FF2B5EF4-FFF2-40B4-BE49-F238E27FC236}">
                <a16:creationId xmlns:a16="http://schemas.microsoft.com/office/drawing/2014/main" id="{C1D6D88A-F31F-935B-30EB-943E9C1283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B9C4B6C-035C-C378-1F32-354D1A7B7E7A}"/>
              </a:ext>
            </a:extLst>
          </p:cNvPr>
          <p:cNvSpPr>
            <a:spLocks noGrp="1"/>
          </p:cNvSpPr>
          <p:nvPr>
            <p:ph type="sldNum" sz="quarter" idx="12"/>
          </p:nvPr>
        </p:nvSpPr>
        <p:spPr/>
        <p:txBody>
          <a:bodyPr/>
          <a:lstStyle/>
          <a:p>
            <a:fld id="{AD1E2EEA-3D98-4CF1-93D1-B67A96AAFE57}" type="slidenum">
              <a:rPr lang="en-US" smtClean="0"/>
              <a:t>‹#›</a:t>
            </a:fld>
            <a:endParaRPr lang="en-US"/>
          </a:p>
        </p:txBody>
      </p:sp>
    </p:spTree>
    <p:extLst>
      <p:ext uri="{BB962C8B-B14F-4D97-AF65-F5344CB8AC3E}">
        <p14:creationId xmlns:p14="http://schemas.microsoft.com/office/powerpoint/2010/main" val="3501732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8B2ED-DC2A-2DDB-663F-0408186B54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BD5A9E3-E6C2-BAA7-8A80-39F34C56C4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D49B19-1B4F-6609-F92B-D0D65E6FC9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A41C34-1E33-3963-2836-8397BBEE3FA3}"/>
              </a:ext>
            </a:extLst>
          </p:cNvPr>
          <p:cNvSpPr>
            <a:spLocks noGrp="1"/>
          </p:cNvSpPr>
          <p:nvPr>
            <p:ph type="dt" sz="half" idx="10"/>
          </p:nvPr>
        </p:nvSpPr>
        <p:spPr/>
        <p:txBody>
          <a:bodyPr/>
          <a:lstStyle/>
          <a:p>
            <a:fld id="{EE5836F5-1E6B-4492-88E9-2DB89131BE1F}" type="datetimeFigureOut">
              <a:rPr lang="en-US" smtClean="0"/>
              <a:t>11-Dec-23</a:t>
            </a:fld>
            <a:endParaRPr lang="en-US"/>
          </a:p>
        </p:txBody>
      </p:sp>
      <p:sp>
        <p:nvSpPr>
          <p:cNvPr id="6" name="Footer Placeholder 5">
            <a:extLst>
              <a:ext uri="{FF2B5EF4-FFF2-40B4-BE49-F238E27FC236}">
                <a16:creationId xmlns:a16="http://schemas.microsoft.com/office/drawing/2014/main" id="{1021721A-B367-53A5-D2C3-48F3283575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09E56B-29F9-E85E-957D-8B4A6C798452}"/>
              </a:ext>
            </a:extLst>
          </p:cNvPr>
          <p:cNvSpPr>
            <a:spLocks noGrp="1"/>
          </p:cNvSpPr>
          <p:nvPr>
            <p:ph type="sldNum" sz="quarter" idx="12"/>
          </p:nvPr>
        </p:nvSpPr>
        <p:spPr/>
        <p:txBody>
          <a:bodyPr/>
          <a:lstStyle/>
          <a:p>
            <a:fld id="{AD1E2EEA-3D98-4CF1-93D1-B67A96AAFE57}" type="slidenum">
              <a:rPr lang="en-US" smtClean="0"/>
              <a:t>‹#›</a:t>
            </a:fld>
            <a:endParaRPr lang="en-US"/>
          </a:p>
        </p:txBody>
      </p:sp>
    </p:spTree>
    <p:extLst>
      <p:ext uri="{BB962C8B-B14F-4D97-AF65-F5344CB8AC3E}">
        <p14:creationId xmlns:p14="http://schemas.microsoft.com/office/powerpoint/2010/main" val="2080021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8D7F2-E4D9-31D5-03F4-D068EFB184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CDD372-1E9D-35B5-7465-DE6B2E2DC8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8F717D-934D-D5BC-32E5-C7FF78590E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BAEB7B-7D94-A899-036B-D2CF767FD1EE}"/>
              </a:ext>
            </a:extLst>
          </p:cNvPr>
          <p:cNvSpPr>
            <a:spLocks noGrp="1"/>
          </p:cNvSpPr>
          <p:nvPr>
            <p:ph type="dt" sz="half" idx="10"/>
          </p:nvPr>
        </p:nvSpPr>
        <p:spPr/>
        <p:txBody>
          <a:bodyPr/>
          <a:lstStyle/>
          <a:p>
            <a:fld id="{EE5836F5-1E6B-4492-88E9-2DB89131BE1F}" type="datetimeFigureOut">
              <a:rPr lang="en-US" smtClean="0"/>
              <a:t>11-Dec-23</a:t>
            </a:fld>
            <a:endParaRPr lang="en-US"/>
          </a:p>
        </p:txBody>
      </p:sp>
      <p:sp>
        <p:nvSpPr>
          <p:cNvPr id="6" name="Footer Placeholder 5">
            <a:extLst>
              <a:ext uri="{FF2B5EF4-FFF2-40B4-BE49-F238E27FC236}">
                <a16:creationId xmlns:a16="http://schemas.microsoft.com/office/drawing/2014/main" id="{AAAD1FE9-74B3-32EE-B670-C417451A765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FCC98FF-D54F-C8C0-00DF-7AD3791AC27B}"/>
              </a:ext>
            </a:extLst>
          </p:cNvPr>
          <p:cNvSpPr>
            <a:spLocks noGrp="1"/>
          </p:cNvSpPr>
          <p:nvPr>
            <p:ph type="sldNum" sz="quarter" idx="12"/>
          </p:nvPr>
        </p:nvSpPr>
        <p:spPr/>
        <p:txBody>
          <a:bodyPr/>
          <a:lstStyle/>
          <a:p>
            <a:fld id="{AD1E2EEA-3D98-4CF1-93D1-B67A96AAFE57}" type="slidenum">
              <a:rPr lang="en-US" smtClean="0"/>
              <a:t>‹#›</a:t>
            </a:fld>
            <a:endParaRPr lang="en-US"/>
          </a:p>
        </p:txBody>
      </p:sp>
    </p:spTree>
    <p:extLst>
      <p:ext uri="{BB962C8B-B14F-4D97-AF65-F5344CB8AC3E}">
        <p14:creationId xmlns:p14="http://schemas.microsoft.com/office/powerpoint/2010/main" val="3329915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93E8E5-4A43-4B4B-710A-C6A521B84D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2091E5-3B52-0CFF-E291-EA1E08B0F0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149F06-5D19-6D00-E6D8-AEA2EF1BA8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5836F5-1E6B-4492-88E9-2DB89131BE1F}" type="datetimeFigureOut">
              <a:rPr lang="en-US" smtClean="0"/>
              <a:t>11-Dec-23</a:t>
            </a:fld>
            <a:endParaRPr lang="en-US"/>
          </a:p>
        </p:txBody>
      </p:sp>
      <p:sp>
        <p:nvSpPr>
          <p:cNvPr id="5" name="Footer Placeholder 4">
            <a:extLst>
              <a:ext uri="{FF2B5EF4-FFF2-40B4-BE49-F238E27FC236}">
                <a16:creationId xmlns:a16="http://schemas.microsoft.com/office/drawing/2014/main" id="{700F11FA-96F1-C039-C911-F4BF545C5A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3F88CF-0A37-D735-3EA6-230B40ED8F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1E2EEA-3D98-4CF1-93D1-B67A96AAFE57}" type="slidenum">
              <a:rPr lang="en-US" smtClean="0"/>
              <a:t>‹#›</a:t>
            </a:fld>
            <a:endParaRPr lang="en-US"/>
          </a:p>
        </p:txBody>
      </p:sp>
    </p:spTree>
    <p:extLst>
      <p:ext uri="{BB962C8B-B14F-4D97-AF65-F5344CB8AC3E}">
        <p14:creationId xmlns:p14="http://schemas.microsoft.com/office/powerpoint/2010/main" val="1547500272"/>
      </p:ext>
    </p:extLst>
  </p:cSld>
  <p:clrMap bg1="lt1" tx1="dk1" bg2="lt2" tx2="dk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1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researchgate.net/publication/220906738_Density-Based_Clustering_over_an_Evolving_Data_Stream_with_Noise" TargetMode="External"/><Relationship Id="rId2" Type="http://schemas.openxmlformats.org/officeDocument/2006/relationships/hyperlink" Target="http://dx.doi.org/10.1137/1.9781611972764.29" TargetMode="Externa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web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hub.com/SC-One/DenStrea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medium.com/@noel.cs21/balanced-iterative-reducing-and-clustering-using-heirachies-birch-5680adffaa58" TargetMode="External"/><Relationship Id="rId13" Type="http://schemas.openxmlformats.org/officeDocument/2006/relationships/hyperlink" Target="https://arxiv.org/abs/2210.08212" TargetMode="External"/><Relationship Id="rId18" Type="http://schemas.openxmlformats.org/officeDocument/2006/relationships/hyperlink" Target="https://science.ut.ac.ir/documents/84413665/110319729/kord-asabi.pdf" TargetMode="External"/><Relationship Id="rId3" Type="http://schemas.openxmlformats.org/officeDocument/2006/relationships/hyperlink" Target="https://www.researchgate.net/figure/Overview-of-the-proposed-two-step-clustering-method-The-first-step-uses-Birch-clustering_fig4_357972949" TargetMode="External"/><Relationship Id="rId21" Type="http://schemas.openxmlformats.org/officeDocument/2006/relationships/hyperlink" Target="https://blogs.sap.com/2020/12/16/outlier-detection-by-clustering/" TargetMode="External"/><Relationship Id="rId7" Type="http://schemas.openxmlformats.org/officeDocument/2006/relationships/hyperlink" Target="https://en.wikipedia.org/wiki/Data_stream_clustering" TargetMode="External"/><Relationship Id="rId12" Type="http://schemas.openxmlformats.org/officeDocument/2006/relationships/hyperlink" Target="https://www.logsign.com/blog/data-stream-clustering-methods-examples" TargetMode="External"/><Relationship Id="rId17" Type="http://schemas.openxmlformats.org/officeDocument/2006/relationships/hyperlink" Target="https://smartinsight.ir/%D8%B1%D9%88%D8%B4-%D9%87%D8%A7%DB%8C-%D8%AF%D8%A7%D8%AF%D9%87-%DA%A9%D8%A7%D9%88%DB%8C/" TargetMode="External"/><Relationship Id="rId2" Type="http://schemas.openxmlformats.org/officeDocument/2006/relationships/hyperlink" Target="https://www.sciencedirect.com/science/article/abs/pii/S0167739X19312786" TargetMode="External"/><Relationship Id="rId16" Type="http://schemas.openxmlformats.org/officeDocument/2006/relationships/hyperlink" Target="https://www.sid.ir/paper/159026/fa" TargetMode="External"/><Relationship Id="rId20" Type="http://schemas.openxmlformats.org/officeDocument/2006/relationships/hyperlink" Target="https://www.geeksforgeeks.org/data-mining-cluster-analysis/" TargetMode="External"/><Relationship Id="rId1" Type="http://schemas.openxmlformats.org/officeDocument/2006/relationships/slideLayout" Target="../slideLayouts/slideLayout2.xml"/><Relationship Id="rId6" Type="http://schemas.openxmlformats.org/officeDocument/2006/relationships/hyperlink" Target="https://www.geeksforgeeks.org/ml-birch-clustering/" TargetMode="External"/><Relationship Id="rId11" Type="http://schemas.openxmlformats.org/officeDocument/2006/relationships/hyperlink" Target="https://doi.org/10.1016/j.future.2020.01.017" TargetMode="External"/><Relationship Id="rId5" Type="http://schemas.openxmlformats.org/officeDocument/2006/relationships/hyperlink" Target="https://scikit-learn.org/stable/modules/generated/sklearn.cluster.Birch.html" TargetMode="External"/><Relationship Id="rId15" Type="http://schemas.openxmlformats.org/officeDocument/2006/relationships/hyperlink" Target="https://www.iwrr.ir/article_87950.html" TargetMode="External"/><Relationship Id="rId10" Type="http://schemas.openxmlformats.org/officeDocument/2006/relationships/hyperlink" Target="https://www.youtube.com/watch?v=A4MzbYc4yCY" TargetMode="External"/><Relationship Id="rId19" Type="http://schemas.openxmlformats.org/officeDocument/2006/relationships/hyperlink" Target="https://www.geeksforgeeks.org/clustering-in-data-mining" TargetMode="External"/><Relationship Id="rId4" Type="http://schemas.openxmlformats.org/officeDocument/2006/relationships/hyperlink" Target="https://www.oreilly.com/library/view/data-mining-and/9781118868706/9781118868706c21.xhtml" TargetMode="External"/><Relationship Id="rId9" Type="http://schemas.openxmlformats.org/officeDocument/2006/relationships/hyperlink" Target="https://www.youtube.com/watch?v=YWcDgX_pN-8" TargetMode="External"/><Relationship Id="rId14" Type="http://schemas.openxmlformats.org/officeDocument/2006/relationships/hyperlink" Target="https://github.com/dple/awesome-papers-and-source-code-for-anomaly-detection" TargetMode="External"/><Relationship Id="rId22" Type="http://schemas.openxmlformats.org/officeDocument/2006/relationships/comments" Target="../comments/comment1.xml"/></Relationships>
</file>

<file path=ppt/slides/_rels/slide19.xml.rels><?xml version="1.0" encoding="UTF-8" standalone="yes"?>
<Relationships xmlns="http://schemas.openxmlformats.org/package/2006/relationships"><Relationship Id="rId3" Type="http://schemas.openxmlformats.org/officeDocument/2006/relationships/hyperlink" Target="https://dl.acm.org/action/downloadSupplement?doi=10.1145%2F1557019.1557041&amp;file=p139-bifet_nemeds_01.mp4" TargetMode="External"/><Relationship Id="rId2" Type="http://schemas.openxmlformats.org/officeDocument/2006/relationships/hyperlink" Target="https://dl.acm.org/doi/10.1145/1557019.1557041" TargetMode="External"/><Relationship Id="rId1" Type="http://schemas.openxmlformats.org/officeDocument/2006/relationships/slideLayout" Target="../slideLayouts/slideLayout2.xml"/><Relationship Id="rId6" Type="http://schemas.openxmlformats.org/officeDocument/2006/relationships/comments" Target="../comments/comment2.xml"/><Relationship Id="rId5" Type="http://schemas.openxmlformats.org/officeDocument/2006/relationships/hyperlink" Target="https://dzone.com/articles/data-streaming-in-osgi-r7-applications-with-osgi-r" TargetMode="External"/><Relationship Id="rId4" Type="http://schemas.openxmlformats.org/officeDocument/2006/relationships/hyperlink" Target="https://python.plainenglish.io/how-does-the-dbscan-algorithm-work-pros-and-cons-of-dbscan-bbdd589d837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mathworks.com/help/stats/choose-cluster-analysis-method.html#mw_0ede2626-2cac-4775-996a-b00b50134a19" TargetMode="External"/><Relationship Id="rId7" Type="http://schemas.openxmlformats.org/officeDocument/2006/relationships/hyperlink" Target="https://www.mathworks.com/help/stats/choose-cluster-analysis-method.html#mw_eb4713b3-7fa4-4c65-b8af-76aff4929c07" TargetMode="External"/><Relationship Id="rId2" Type="http://schemas.openxmlformats.org/officeDocument/2006/relationships/hyperlink" Target="https://www.mathworks.com/help/stats/choose-cluster-analysis-method.html#mw_1c397075-2b64-4db8-a206-34371e3d70a3" TargetMode="External"/><Relationship Id="rId1" Type="http://schemas.openxmlformats.org/officeDocument/2006/relationships/slideLayout" Target="../slideLayouts/slideLayout2.xml"/><Relationship Id="rId6" Type="http://schemas.openxmlformats.org/officeDocument/2006/relationships/hyperlink" Target="https://www.mathworks.com/help/stats/choose-cluster-analysis-method.html#mw_cf05538c-c04b-4455-8fcf-4421697eef06" TargetMode="External"/><Relationship Id="rId5" Type="http://schemas.openxmlformats.org/officeDocument/2006/relationships/hyperlink" Target="https://www.mathworks.com/help/stats/choose-cluster-analysis-method.html#mw_6a5fcefd-1f9a-479b-bb8f-2160554b0808" TargetMode="External"/><Relationship Id="rId4" Type="http://schemas.openxmlformats.org/officeDocument/2006/relationships/hyperlink" Target="https://www.mathworks.com/help/stats/choose-cluster-analysis-method.html#mw_a5eb4d30-c33b-4026-85c1-8d0cd5f28823"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D3390-E3D2-4FDB-B822-8CC9AA6118F6}"/>
              </a:ext>
            </a:extLst>
          </p:cNvPr>
          <p:cNvSpPr>
            <a:spLocks noGrp="1"/>
          </p:cNvSpPr>
          <p:nvPr>
            <p:ph type="ctrTitle"/>
          </p:nvPr>
        </p:nvSpPr>
        <p:spPr>
          <a:xfrm>
            <a:off x="1100328" y="1131507"/>
            <a:ext cx="9991344" cy="2387600"/>
          </a:xfrm>
        </p:spPr>
        <p:txBody>
          <a:bodyPr>
            <a:normAutofit/>
          </a:bodyPr>
          <a:lstStyle/>
          <a:p>
            <a:r>
              <a:rPr lang="en-US" sz="6600" dirty="0"/>
              <a:t>Outlier Detection in Stream Data by Clustering</a:t>
            </a:r>
          </a:p>
        </p:txBody>
      </p:sp>
      <p:sp>
        <p:nvSpPr>
          <p:cNvPr id="3" name="Subtitle 2">
            <a:extLst>
              <a:ext uri="{FF2B5EF4-FFF2-40B4-BE49-F238E27FC236}">
                <a16:creationId xmlns:a16="http://schemas.microsoft.com/office/drawing/2014/main" id="{C24372D3-C610-40BA-A509-768EBF853D9A}"/>
              </a:ext>
            </a:extLst>
          </p:cNvPr>
          <p:cNvSpPr>
            <a:spLocks noGrp="1"/>
          </p:cNvSpPr>
          <p:nvPr>
            <p:ph type="subTitle" idx="1"/>
          </p:nvPr>
        </p:nvSpPr>
        <p:spPr>
          <a:xfrm>
            <a:off x="1524000" y="4898612"/>
            <a:ext cx="9144000" cy="1655762"/>
          </a:xfrm>
        </p:spPr>
        <p:txBody>
          <a:bodyPr/>
          <a:lstStyle/>
          <a:p>
            <a:r>
              <a:rPr lang="en-US" dirty="0"/>
              <a:t>Dr. Abbas </a:t>
            </a:r>
            <a:r>
              <a:rPr lang="en-US" dirty="0" err="1"/>
              <a:t>Najafizadeh</a:t>
            </a:r>
            <a:endParaRPr lang="en-US" dirty="0"/>
          </a:p>
          <a:p>
            <a:r>
              <a:rPr lang="en-US" sz="1800" dirty="0"/>
              <a:t>Heydar Mahmoodi</a:t>
            </a:r>
          </a:p>
          <a:p>
            <a:endParaRPr lang="en-US" sz="1800" dirty="0"/>
          </a:p>
          <a:p>
            <a:r>
              <a:rPr lang="en-US" sz="1800" dirty="0">
                <a:solidFill>
                  <a:schemeClr val="bg1">
                    <a:lumMod val="65000"/>
                  </a:schemeClr>
                </a:solidFill>
              </a:rPr>
              <a:t>Data mining</a:t>
            </a:r>
          </a:p>
        </p:txBody>
      </p:sp>
    </p:spTree>
    <p:extLst>
      <p:ext uri="{BB962C8B-B14F-4D97-AF65-F5344CB8AC3E}">
        <p14:creationId xmlns:p14="http://schemas.microsoft.com/office/powerpoint/2010/main" val="2930469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38950-1E76-CCC5-2487-108842815B23}"/>
              </a:ext>
            </a:extLst>
          </p:cNvPr>
          <p:cNvSpPr>
            <a:spLocks noGrp="1"/>
          </p:cNvSpPr>
          <p:nvPr>
            <p:ph type="title"/>
          </p:nvPr>
        </p:nvSpPr>
        <p:spPr/>
        <p:txBody>
          <a:bodyPr/>
          <a:lstStyle/>
          <a:p>
            <a:r>
              <a:rPr lang="en-US" dirty="0"/>
              <a:t>DataStream vs </a:t>
            </a:r>
            <a:r>
              <a:rPr lang="en-US" dirty="0" err="1"/>
              <a:t>TraditionalData</a:t>
            </a:r>
            <a:endParaRPr lang="en-US" dirty="0"/>
          </a:p>
        </p:txBody>
      </p:sp>
      <p:sp>
        <p:nvSpPr>
          <p:cNvPr id="3" name="Content Placeholder 2">
            <a:extLst>
              <a:ext uri="{FF2B5EF4-FFF2-40B4-BE49-F238E27FC236}">
                <a16:creationId xmlns:a16="http://schemas.microsoft.com/office/drawing/2014/main" id="{BD2A2844-F174-4485-3BFA-0CFE23A1735F}"/>
              </a:ext>
            </a:extLst>
          </p:cNvPr>
          <p:cNvSpPr>
            <a:spLocks noGrp="1"/>
          </p:cNvSpPr>
          <p:nvPr>
            <p:ph idx="1"/>
          </p:nvPr>
        </p:nvSpPr>
        <p:spPr>
          <a:xfrm>
            <a:off x="1484310" y="2438399"/>
            <a:ext cx="10018713" cy="3977082"/>
          </a:xfrm>
        </p:spPr>
        <p:txBody>
          <a:bodyPr>
            <a:normAutofit lnSpcReduction="10000"/>
          </a:bodyPr>
          <a:lstStyle/>
          <a:p>
            <a:pPr marL="0" indent="0">
              <a:buNone/>
            </a:pPr>
            <a:r>
              <a:rPr lang="en-US" dirty="0"/>
              <a:t>Compared with traditional data forms, data stream has its own characteristics.</a:t>
            </a:r>
          </a:p>
          <a:p>
            <a:r>
              <a:rPr lang="en-US" dirty="0"/>
              <a:t>Traditional data </a:t>
            </a:r>
          </a:p>
          <a:p>
            <a:pPr lvl="1"/>
            <a:r>
              <a:rPr lang="en-US" dirty="0"/>
              <a:t>static and stable</a:t>
            </a:r>
          </a:p>
          <a:p>
            <a:pPr lvl="1"/>
            <a:r>
              <a:rPr lang="en-US" dirty="0"/>
              <a:t>accessed at any time</a:t>
            </a:r>
          </a:p>
          <a:p>
            <a:pPr lvl="1"/>
            <a:r>
              <a:rPr lang="en-US" dirty="0"/>
              <a:t>processed more than once</a:t>
            </a:r>
          </a:p>
          <a:p>
            <a:r>
              <a:rPr lang="en-US" dirty="0"/>
              <a:t>Data stream</a:t>
            </a:r>
          </a:p>
          <a:p>
            <a:pPr lvl="1"/>
            <a:r>
              <a:rPr lang="en-US" dirty="0"/>
              <a:t>dynamic and it flows like a stream (sequential and changes over time) </a:t>
            </a:r>
          </a:p>
          <a:p>
            <a:pPr lvl="1"/>
            <a:r>
              <a:rPr lang="en-US" dirty="0"/>
              <a:t>Real-time , continuous , ordered (large amount of data  , potentially unlimited , arrival rate uncertain)</a:t>
            </a:r>
          </a:p>
        </p:txBody>
      </p:sp>
    </p:spTree>
    <p:extLst>
      <p:ext uri="{BB962C8B-B14F-4D97-AF65-F5344CB8AC3E}">
        <p14:creationId xmlns:p14="http://schemas.microsoft.com/office/powerpoint/2010/main" val="1097367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9AAAEB9F-C35F-EC46-17A0-5BFADC984E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073" y="306197"/>
            <a:ext cx="10101853" cy="627496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E343DAA-441A-491E-CD00-A2C9D049F576}"/>
              </a:ext>
            </a:extLst>
          </p:cNvPr>
          <p:cNvSpPr txBox="1"/>
          <p:nvPr/>
        </p:nvSpPr>
        <p:spPr>
          <a:xfrm>
            <a:off x="1045073" y="6581164"/>
            <a:ext cx="10260275" cy="307777"/>
          </a:xfrm>
          <a:prstGeom prst="rect">
            <a:avLst/>
          </a:prstGeom>
          <a:noFill/>
        </p:spPr>
        <p:txBody>
          <a:bodyPr wrap="square">
            <a:spAutoFit/>
          </a:bodyPr>
          <a:lstStyle/>
          <a:p>
            <a:pPr algn="ctr"/>
            <a:r>
              <a:rPr lang="en-US" sz="1400" dirty="0"/>
              <a:t>https://cs.stackexchange.com/questions/79429/what-is-the-best-stream-data-clustering-algorithm-that-can-handle-non-static-un</a:t>
            </a:r>
          </a:p>
        </p:txBody>
      </p:sp>
    </p:spTree>
    <p:extLst>
      <p:ext uri="{BB962C8B-B14F-4D97-AF65-F5344CB8AC3E}">
        <p14:creationId xmlns:p14="http://schemas.microsoft.com/office/powerpoint/2010/main" val="1622886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3001D-F83F-C3DB-06C6-73383DF2C696}"/>
              </a:ext>
            </a:extLst>
          </p:cNvPr>
          <p:cNvSpPr>
            <a:spLocks noGrp="1"/>
          </p:cNvSpPr>
          <p:nvPr>
            <p:ph type="title"/>
          </p:nvPr>
        </p:nvSpPr>
        <p:spPr>
          <a:xfrm>
            <a:off x="838200" y="98646"/>
            <a:ext cx="10515600" cy="1325563"/>
          </a:xfrm>
        </p:spPr>
        <p:txBody>
          <a:bodyPr>
            <a:normAutofit/>
          </a:bodyPr>
          <a:lstStyle/>
          <a:p>
            <a:r>
              <a:rPr lang="en-US" sz="6000" b="1" dirty="0" err="1"/>
              <a:t>DenStream</a:t>
            </a:r>
            <a:endParaRPr lang="en-US" sz="6000" b="1" dirty="0"/>
          </a:p>
        </p:txBody>
      </p:sp>
      <p:sp>
        <p:nvSpPr>
          <p:cNvPr id="3" name="Content Placeholder 2">
            <a:extLst>
              <a:ext uri="{FF2B5EF4-FFF2-40B4-BE49-F238E27FC236}">
                <a16:creationId xmlns:a16="http://schemas.microsoft.com/office/drawing/2014/main" id="{22C81377-48A9-40FA-140E-47A5183C9E4D}"/>
              </a:ext>
            </a:extLst>
          </p:cNvPr>
          <p:cNvSpPr>
            <a:spLocks noGrp="1"/>
          </p:cNvSpPr>
          <p:nvPr>
            <p:ph idx="1"/>
          </p:nvPr>
        </p:nvSpPr>
        <p:spPr>
          <a:xfrm>
            <a:off x="968121" y="1341098"/>
            <a:ext cx="11088149" cy="1003838"/>
          </a:xfrm>
        </p:spPr>
        <p:txBody>
          <a:bodyPr>
            <a:normAutofit fontScale="92500"/>
          </a:bodyPr>
          <a:lstStyle/>
          <a:p>
            <a:pPr marL="0" indent="0">
              <a:buNone/>
            </a:pPr>
            <a:r>
              <a:rPr lang="en-US" sz="3200" b="1" dirty="0"/>
              <a:t>Density-Based</a:t>
            </a:r>
            <a:r>
              <a:rPr lang="en-US" sz="3200" dirty="0"/>
              <a:t> Clustering over an </a:t>
            </a:r>
            <a:r>
              <a:rPr lang="en-US" sz="3200" b="1" dirty="0"/>
              <a:t>Evolving</a:t>
            </a:r>
            <a:r>
              <a:rPr lang="en-US" sz="3200" dirty="0"/>
              <a:t> Data Stream with Noise</a:t>
            </a:r>
          </a:p>
          <a:p>
            <a:pPr marL="0" indent="0">
              <a:buNone/>
            </a:pPr>
            <a:r>
              <a:rPr lang="en-US" sz="2000" b="0" i="0" u="sng" dirty="0">
                <a:effectLst/>
                <a:latin typeface="Roboto" panose="02000000000000000000" pitchFamily="2" charset="0"/>
                <a:hlinkClick r:id="rId2"/>
              </a:rPr>
              <a:t>10.1137/1.9781611972764.29</a:t>
            </a:r>
            <a:r>
              <a:rPr lang="en-US" sz="2000" b="0" i="0" u="sng" dirty="0">
                <a:effectLst/>
                <a:latin typeface="Roboto" panose="02000000000000000000" pitchFamily="2" charset="0"/>
              </a:rPr>
              <a:t> ,  </a:t>
            </a:r>
            <a:r>
              <a:rPr lang="en-US" sz="2000" b="0" i="0" u="sng" dirty="0" err="1">
                <a:effectLst/>
                <a:latin typeface="Roboto" panose="02000000000000000000" pitchFamily="2" charset="0"/>
                <a:hlinkClick r:id="rId3"/>
              </a:rPr>
              <a:t>researchgate</a:t>
            </a:r>
            <a:r>
              <a:rPr lang="en-US" sz="2000" b="0" i="0" u="sng" dirty="0">
                <a:effectLst/>
                <a:latin typeface="Roboto" panose="02000000000000000000" pitchFamily="2" charset="0"/>
                <a:hlinkClick r:id="rId3"/>
              </a:rPr>
              <a:t> link</a:t>
            </a:r>
            <a:endParaRPr lang="en-US" sz="2000" b="0" i="0" u="sng" dirty="0">
              <a:effectLst/>
              <a:latin typeface="Roboto" panose="02000000000000000000" pitchFamily="2" charset="0"/>
            </a:endParaRPr>
          </a:p>
          <a:p>
            <a:pPr marL="0" indent="0">
              <a:buNone/>
            </a:pPr>
            <a:endParaRPr lang="en-US" sz="2000" u="sng" dirty="0">
              <a:latin typeface="Roboto" panose="02000000000000000000" pitchFamily="2" charset="0"/>
            </a:endParaRPr>
          </a:p>
          <a:p>
            <a:pPr marL="0" indent="0">
              <a:buNone/>
            </a:pPr>
            <a:endParaRPr lang="en-US" sz="2000" b="0" i="0" u="sng" dirty="0">
              <a:effectLst/>
              <a:latin typeface="Roboto" panose="02000000000000000000" pitchFamily="2" charset="0"/>
            </a:endParaRPr>
          </a:p>
        </p:txBody>
      </p:sp>
      <p:pic>
        <p:nvPicPr>
          <p:cNvPr id="5" name="Picture 4">
            <a:extLst>
              <a:ext uri="{FF2B5EF4-FFF2-40B4-BE49-F238E27FC236}">
                <a16:creationId xmlns:a16="http://schemas.microsoft.com/office/drawing/2014/main" id="{1F2FCF87-EA44-B7FD-02ED-343191220462}"/>
              </a:ext>
            </a:extLst>
          </p:cNvPr>
          <p:cNvPicPr>
            <a:picLocks noChangeAspect="1"/>
          </p:cNvPicPr>
          <p:nvPr/>
        </p:nvPicPr>
        <p:blipFill>
          <a:blip r:embed="rId4"/>
          <a:stretch>
            <a:fillRect/>
          </a:stretch>
        </p:blipFill>
        <p:spPr>
          <a:xfrm>
            <a:off x="962549" y="2744317"/>
            <a:ext cx="3936622" cy="3626163"/>
          </a:xfrm>
          <a:prstGeom prst="rect">
            <a:avLst/>
          </a:prstGeom>
          <a:ln>
            <a:solidFill>
              <a:schemeClr val="accent1"/>
            </a:solidFill>
          </a:ln>
        </p:spPr>
      </p:pic>
      <p:pic>
        <p:nvPicPr>
          <p:cNvPr id="9" name="Picture 8">
            <a:extLst>
              <a:ext uri="{FF2B5EF4-FFF2-40B4-BE49-F238E27FC236}">
                <a16:creationId xmlns:a16="http://schemas.microsoft.com/office/drawing/2014/main" id="{160C4313-ABB7-4207-891F-F860E3843FA9}"/>
              </a:ext>
            </a:extLst>
          </p:cNvPr>
          <p:cNvPicPr>
            <a:picLocks noChangeAspect="1"/>
          </p:cNvPicPr>
          <p:nvPr/>
        </p:nvPicPr>
        <p:blipFill>
          <a:blip r:embed="rId5"/>
          <a:stretch>
            <a:fillRect/>
          </a:stretch>
        </p:blipFill>
        <p:spPr>
          <a:xfrm>
            <a:off x="6648793" y="2222972"/>
            <a:ext cx="4705007" cy="4269904"/>
          </a:xfrm>
          <a:prstGeom prst="rect">
            <a:avLst/>
          </a:prstGeom>
          <a:ln>
            <a:solidFill>
              <a:schemeClr val="accent1"/>
            </a:solidFill>
          </a:ln>
        </p:spPr>
      </p:pic>
      <p:sp>
        <p:nvSpPr>
          <p:cNvPr id="36" name="Arrow: Right 35">
            <a:extLst>
              <a:ext uri="{FF2B5EF4-FFF2-40B4-BE49-F238E27FC236}">
                <a16:creationId xmlns:a16="http://schemas.microsoft.com/office/drawing/2014/main" id="{F057E895-0487-D42C-4E04-542CDE8F6333}"/>
              </a:ext>
            </a:extLst>
          </p:cNvPr>
          <p:cNvSpPr/>
          <p:nvPr/>
        </p:nvSpPr>
        <p:spPr>
          <a:xfrm>
            <a:off x="5035767" y="3794506"/>
            <a:ext cx="1476429" cy="112683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4732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07FE4-740E-7D92-BDCA-DF9464F63CCE}"/>
              </a:ext>
            </a:extLst>
          </p:cNvPr>
          <p:cNvSpPr>
            <a:spLocks noGrp="1"/>
          </p:cNvSpPr>
          <p:nvPr>
            <p:ph type="title"/>
          </p:nvPr>
        </p:nvSpPr>
        <p:spPr/>
        <p:txBody>
          <a:bodyPr/>
          <a:lstStyle/>
          <a:p>
            <a:r>
              <a:rPr lang="en-US" b="1" i="0" dirty="0">
                <a:solidFill>
                  <a:srgbClr val="242424"/>
                </a:solidFill>
                <a:effectLst/>
                <a:latin typeface="source-serif-pro"/>
              </a:rPr>
              <a:t>DBSCAN</a:t>
            </a:r>
            <a:endParaRPr lang="en-US" dirty="0"/>
          </a:p>
        </p:txBody>
      </p:sp>
      <p:sp>
        <p:nvSpPr>
          <p:cNvPr id="3" name="Content Placeholder 2">
            <a:extLst>
              <a:ext uri="{FF2B5EF4-FFF2-40B4-BE49-F238E27FC236}">
                <a16:creationId xmlns:a16="http://schemas.microsoft.com/office/drawing/2014/main" id="{64D8226B-4780-0026-8A8D-53B0C94D96D8}"/>
              </a:ext>
            </a:extLst>
          </p:cNvPr>
          <p:cNvSpPr>
            <a:spLocks noGrp="1"/>
          </p:cNvSpPr>
          <p:nvPr>
            <p:ph idx="1"/>
          </p:nvPr>
        </p:nvSpPr>
        <p:spPr>
          <a:xfrm>
            <a:off x="838200" y="1690687"/>
            <a:ext cx="10018713" cy="4433021"/>
          </a:xfrm>
        </p:spPr>
        <p:txBody>
          <a:bodyPr>
            <a:normAutofit lnSpcReduction="10000"/>
          </a:bodyPr>
          <a:lstStyle/>
          <a:p>
            <a:pPr algn="l"/>
            <a:r>
              <a:rPr lang="en-US" b="1" i="0" dirty="0">
                <a:solidFill>
                  <a:srgbClr val="374151"/>
                </a:solidFill>
                <a:effectLst/>
                <a:latin typeface="Söhne"/>
              </a:rPr>
              <a:t>Pros:</a:t>
            </a:r>
            <a:endParaRPr lang="en-US" b="0" i="0" dirty="0">
              <a:solidFill>
                <a:srgbClr val="374151"/>
              </a:solidFill>
              <a:effectLst/>
              <a:latin typeface="Söhne"/>
            </a:endParaRPr>
          </a:p>
          <a:p>
            <a:pPr lvl="1">
              <a:buFont typeface="Arial" panose="020B0604020202020204" pitchFamily="34" charset="0"/>
              <a:buChar char="•"/>
            </a:pPr>
            <a:r>
              <a:rPr lang="en-US" b="1" i="0" dirty="0">
                <a:solidFill>
                  <a:srgbClr val="374151"/>
                </a:solidFill>
                <a:effectLst/>
                <a:latin typeface="Söhne"/>
              </a:rPr>
              <a:t>Robust to outliers</a:t>
            </a:r>
            <a:r>
              <a:rPr lang="en-US" b="0" i="0" dirty="0">
                <a:solidFill>
                  <a:srgbClr val="374151"/>
                </a:solidFill>
                <a:effectLst/>
                <a:latin typeface="Söhne"/>
              </a:rPr>
              <a:t>: Can identify outliers as noise points.</a:t>
            </a:r>
          </a:p>
          <a:p>
            <a:pPr lvl="1">
              <a:buFont typeface="Arial" panose="020B0604020202020204" pitchFamily="34" charset="0"/>
              <a:buChar char="•"/>
            </a:pPr>
            <a:r>
              <a:rPr lang="en-US" b="1" i="0" dirty="0">
                <a:solidFill>
                  <a:srgbClr val="374151"/>
                </a:solidFill>
                <a:effectLst/>
                <a:latin typeface="Söhne"/>
              </a:rPr>
              <a:t>Handles arbitrary-shaped clusters</a:t>
            </a:r>
            <a:r>
              <a:rPr lang="en-US" b="0" i="0" dirty="0">
                <a:solidFill>
                  <a:srgbClr val="374151"/>
                </a:solidFill>
                <a:effectLst/>
                <a:latin typeface="Söhne"/>
              </a:rPr>
              <a:t>: Not limited to spherical clusters.</a:t>
            </a:r>
          </a:p>
          <a:p>
            <a:pPr lvl="1">
              <a:buFont typeface="Arial" panose="020B0604020202020204" pitchFamily="34" charset="0"/>
              <a:buChar char="•"/>
            </a:pPr>
            <a:r>
              <a:rPr lang="en-US" b="1" dirty="0">
                <a:solidFill>
                  <a:srgbClr val="242424"/>
                </a:solidFill>
                <a:latin typeface="source-serif-pro"/>
              </a:rPr>
              <a:t>No need K</a:t>
            </a:r>
            <a:r>
              <a:rPr lang="en-US" b="0" i="0" dirty="0">
                <a:solidFill>
                  <a:srgbClr val="242424"/>
                </a:solidFill>
                <a:effectLst/>
                <a:latin typeface="source-serif-pro"/>
              </a:rPr>
              <a:t>: It does not require the number of clusters to be specified in advance.</a:t>
            </a:r>
            <a:endParaRPr lang="en-US" b="0" i="0" dirty="0">
              <a:solidFill>
                <a:srgbClr val="374151"/>
              </a:solidFill>
              <a:effectLst/>
              <a:latin typeface="Söhne"/>
            </a:endParaRPr>
          </a:p>
          <a:p>
            <a:pPr algn="l"/>
            <a:r>
              <a:rPr lang="en-US" b="1" i="0" dirty="0">
                <a:solidFill>
                  <a:srgbClr val="374151"/>
                </a:solidFill>
                <a:effectLst/>
                <a:latin typeface="Söhne"/>
              </a:rPr>
              <a:t>Cons:</a:t>
            </a:r>
            <a:endParaRPr lang="en-US" b="0" i="0" dirty="0">
              <a:solidFill>
                <a:srgbClr val="374151"/>
              </a:solidFill>
              <a:effectLst/>
              <a:latin typeface="Söhne"/>
            </a:endParaRPr>
          </a:p>
          <a:p>
            <a:pPr lvl="1">
              <a:buFont typeface="Arial" panose="020B0604020202020204" pitchFamily="34" charset="0"/>
              <a:buChar char="•"/>
            </a:pPr>
            <a:r>
              <a:rPr lang="en-US" b="1" i="0" dirty="0">
                <a:solidFill>
                  <a:srgbClr val="374151"/>
                </a:solidFill>
                <a:effectLst/>
                <a:latin typeface="Söhne"/>
              </a:rPr>
              <a:t>Parameter-sensitive</a:t>
            </a:r>
            <a:r>
              <a:rPr lang="en-US" b="0" i="0" dirty="0">
                <a:solidFill>
                  <a:srgbClr val="374151"/>
                </a:solidFill>
                <a:effectLst/>
                <a:latin typeface="Söhne"/>
              </a:rPr>
              <a:t>: Requires setting parameters like epsilon and </a:t>
            </a:r>
            <a:r>
              <a:rPr lang="en-US" b="0" i="0" dirty="0" err="1">
                <a:solidFill>
                  <a:srgbClr val="374151"/>
                </a:solidFill>
                <a:effectLst/>
                <a:latin typeface="Söhne"/>
              </a:rPr>
              <a:t>minPoints</a:t>
            </a:r>
            <a:r>
              <a:rPr lang="en-US" b="0" i="0" dirty="0">
                <a:solidFill>
                  <a:srgbClr val="374151"/>
                </a:solidFill>
                <a:effectLst/>
                <a:latin typeface="Söhne"/>
              </a:rPr>
              <a:t>, which can impact results.</a:t>
            </a:r>
          </a:p>
          <a:p>
            <a:pPr lvl="1">
              <a:buFont typeface="Arial" panose="020B0604020202020204" pitchFamily="34" charset="0"/>
              <a:buChar char="•"/>
            </a:pPr>
            <a:r>
              <a:rPr lang="en-US" b="1" i="0" dirty="0">
                <a:solidFill>
                  <a:srgbClr val="374151"/>
                </a:solidFill>
                <a:effectLst/>
                <a:latin typeface="Söhne"/>
              </a:rPr>
              <a:t>Difficulty with varying densities</a:t>
            </a:r>
            <a:r>
              <a:rPr lang="en-US" b="0" i="0" dirty="0">
                <a:solidFill>
                  <a:srgbClr val="374151"/>
                </a:solidFill>
                <a:effectLst/>
                <a:latin typeface="Söhne"/>
              </a:rPr>
              <a:t>: Struggles when clusters have significantly different densities.</a:t>
            </a:r>
          </a:p>
          <a:p>
            <a:pPr lvl="1">
              <a:buFont typeface="Arial" panose="020B0604020202020204" pitchFamily="34" charset="0"/>
              <a:buChar char="•"/>
            </a:pPr>
            <a:r>
              <a:rPr lang="en-US" b="1" i="0" dirty="0">
                <a:solidFill>
                  <a:srgbClr val="242424"/>
                </a:solidFill>
                <a:effectLst/>
                <a:latin typeface="source-serif-pro"/>
              </a:rPr>
              <a:t>high computational cost</a:t>
            </a:r>
            <a:r>
              <a:rPr lang="en-US" b="0" i="0" dirty="0">
                <a:solidFill>
                  <a:srgbClr val="242424"/>
                </a:solidFill>
                <a:effectLst/>
                <a:latin typeface="source-serif-pro"/>
              </a:rPr>
              <a:t>: It has a high computational cost when the number of data points is large.</a:t>
            </a:r>
            <a:endParaRPr lang="en-US" b="0" i="0" dirty="0">
              <a:solidFill>
                <a:srgbClr val="374151"/>
              </a:solidFill>
              <a:effectLst/>
              <a:latin typeface="Söhne"/>
            </a:endParaRPr>
          </a:p>
          <a:p>
            <a:pPr marL="0" indent="0">
              <a:buNone/>
            </a:pPr>
            <a:endParaRPr lang="en-US" dirty="0"/>
          </a:p>
        </p:txBody>
      </p:sp>
    </p:spTree>
    <p:extLst>
      <p:ext uri="{BB962C8B-B14F-4D97-AF65-F5344CB8AC3E}">
        <p14:creationId xmlns:p14="http://schemas.microsoft.com/office/powerpoint/2010/main" val="648313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07FE4-740E-7D92-BDCA-DF9464F63CCE}"/>
              </a:ext>
            </a:extLst>
          </p:cNvPr>
          <p:cNvSpPr>
            <a:spLocks noGrp="1"/>
          </p:cNvSpPr>
          <p:nvPr>
            <p:ph type="title"/>
          </p:nvPr>
        </p:nvSpPr>
        <p:spPr>
          <a:xfrm>
            <a:off x="838200" y="0"/>
            <a:ext cx="10515600" cy="932873"/>
          </a:xfrm>
        </p:spPr>
        <p:txBody>
          <a:bodyPr/>
          <a:lstStyle/>
          <a:p>
            <a:pPr algn="ctr"/>
            <a:r>
              <a:rPr lang="en-US" b="1" i="0" dirty="0">
                <a:solidFill>
                  <a:srgbClr val="242424"/>
                </a:solidFill>
                <a:effectLst/>
                <a:latin typeface="source-serif-pro"/>
              </a:rPr>
              <a:t>DBSCAN vs …</a:t>
            </a:r>
            <a:endParaRPr lang="en-US" dirty="0"/>
          </a:p>
        </p:txBody>
      </p:sp>
      <p:pic>
        <p:nvPicPr>
          <p:cNvPr id="8" name="Picture 7">
            <a:extLst>
              <a:ext uri="{FF2B5EF4-FFF2-40B4-BE49-F238E27FC236}">
                <a16:creationId xmlns:a16="http://schemas.microsoft.com/office/drawing/2014/main" id="{EF6E5C05-CF45-0644-9D17-03C80F11A0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163" y="1089602"/>
            <a:ext cx="11397673" cy="5698837"/>
          </a:xfrm>
          <a:prstGeom prst="rect">
            <a:avLst/>
          </a:prstGeom>
        </p:spPr>
      </p:pic>
    </p:spTree>
    <p:extLst>
      <p:ext uri="{BB962C8B-B14F-4D97-AF65-F5344CB8AC3E}">
        <p14:creationId xmlns:p14="http://schemas.microsoft.com/office/powerpoint/2010/main" val="2911586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3A168-327B-4DBF-B65A-34EA52DC7759}"/>
              </a:ext>
            </a:extLst>
          </p:cNvPr>
          <p:cNvSpPr>
            <a:spLocks noGrp="1"/>
          </p:cNvSpPr>
          <p:nvPr>
            <p:ph type="title"/>
          </p:nvPr>
        </p:nvSpPr>
        <p:spPr>
          <a:xfrm>
            <a:off x="1023629" y="0"/>
            <a:ext cx="10144741" cy="663606"/>
          </a:xfrm>
        </p:spPr>
        <p:txBody>
          <a:bodyPr>
            <a:normAutofit fontScale="90000"/>
          </a:bodyPr>
          <a:lstStyle/>
          <a:p>
            <a:r>
              <a:rPr lang="en-US" dirty="0"/>
              <a:t>Comparing </a:t>
            </a:r>
            <a:r>
              <a:rPr lang="en-US" dirty="0" err="1"/>
              <a:t>DenStream</a:t>
            </a:r>
            <a:r>
              <a:rPr lang="en-US" sz="2000" dirty="0">
                <a:hlinkClick r:id="rId2"/>
              </a:rPr>
              <a:t>(https://github.com/SC-One/DenStream)</a:t>
            </a:r>
            <a:endParaRPr lang="en-US" dirty="0"/>
          </a:p>
        </p:txBody>
      </p:sp>
      <p:pic>
        <p:nvPicPr>
          <p:cNvPr id="5" name="Picture 4">
            <a:extLst>
              <a:ext uri="{FF2B5EF4-FFF2-40B4-BE49-F238E27FC236}">
                <a16:creationId xmlns:a16="http://schemas.microsoft.com/office/drawing/2014/main" id="{E315FD2C-6CDD-4784-AA05-5D9AFE49C2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341" y="663606"/>
            <a:ext cx="11443317" cy="6115023"/>
          </a:xfrm>
          <a:prstGeom prst="rect">
            <a:avLst/>
          </a:prstGeom>
        </p:spPr>
      </p:pic>
    </p:spTree>
    <p:extLst>
      <p:ext uri="{BB962C8B-B14F-4D97-AF65-F5344CB8AC3E}">
        <p14:creationId xmlns:p14="http://schemas.microsoft.com/office/powerpoint/2010/main" val="350330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C5E15-BD18-4095-C983-B20BEF1D6E34}"/>
              </a:ext>
            </a:extLst>
          </p:cNvPr>
          <p:cNvSpPr>
            <a:spLocks noGrp="1"/>
          </p:cNvSpPr>
          <p:nvPr>
            <p:ph type="title"/>
          </p:nvPr>
        </p:nvSpPr>
        <p:spPr/>
        <p:txBody>
          <a:bodyPr/>
          <a:lstStyle/>
          <a:p>
            <a:r>
              <a:rPr lang="en-US" dirty="0"/>
              <a:t>LAST PAGES</a:t>
            </a:r>
          </a:p>
        </p:txBody>
      </p:sp>
      <p:sp>
        <p:nvSpPr>
          <p:cNvPr id="3" name="Content Placeholder 2">
            <a:extLst>
              <a:ext uri="{FF2B5EF4-FFF2-40B4-BE49-F238E27FC236}">
                <a16:creationId xmlns:a16="http://schemas.microsoft.com/office/drawing/2014/main" id="{92F0A45B-8E45-DB6A-4A36-FBF1F11FDAB1}"/>
              </a:ext>
            </a:extLst>
          </p:cNvPr>
          <p:cNvSpPr>
            <a:spLocks noGrp="1"/>
          </p:cNvSpPr>
          <p:nvPr>
            <p:ph idx="1"/>
          </p:nvPr>
        </p:nvSpPr>
        <p:spPr/>
        <p:txBody>
          <a:bodyPr/>
          <a:lstStyle/>
          <a:p>
            <a:pPr marL="0" indent="0">
              <a:buNone/>
            </a:pPr>
            <a:r>
              <a:rPr lang="en-US" dirty="0"/>
              <a:t>TODO: summarize the latest research achievements in this field and introduce some new strategies to deal with outliers and noise data</a:t>
            </a:r>
            <a:endParaRPr lang="fa-IR" dirty="0"/>
          </a:p>
          <a:p>
            <a:endParaRPr lang="en-US" dirty="0"/>
          </a:p>
        </p:txBody>
      </p:sp>
    </p:spTree>
    <p:extLst>
      <p:ext uri="{BB962C8B-B14F-4D97-AF65-F5344CB8AC3E}">
        <p14:creationId xmlns:p14="http://schemas.microsoft.com/office/powerpoint/2010/main" val="2973134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9312B-A182-AE3F-7D05-3F812CE08210}"/>
              </a:ext>
            </a:extLst>
          </p:cNvPr>
          <p:cNvSpPr>
            <a:spLocks noGrp="1"/>
          </p:cNvSpPr>
          <p:nvPr>
            <p:ph type="title"/>
          </p:nvPr>
        </p:nvSpPr>
        <p:spPr/>
        <p:txBody>
          <a:bodyPr/>
          <a:lstStyle/>
          <a:p>
            <a:r>
              <a:rPr lang="en-US" dirty="0"/>
              <a:t>Future</a:t>
            </a:r>
          </a:p>
        </p:txBody>
      </p:sp>
      <p:sp>
        <p:nvSpPr>
          <p:cNvPr id="3" name="Content Placeholder 2">
            <a:extLst>
              <a:ext uri="{FF2B5EF4-FFF2-40B4-BE49-F238E27FC236}">
                <a16:creationId xmlns:a16="http://schemas.microsoft.com/office/drawing/2014/main" id="{1E61828E-ED8F-1DC2-3F85-F1D64B83942C}"/>
              </a:ext>
            </a:extLst>
          </p:cNvPr>
          <p:cNvSpPr>
            <a:spLocks noGrp="1"/>
          </p:cNvSpPr>
          <p:nvPr>
            <p:ph idx="1"/>
          </p:nvPr>
        </p:nvSpPr>
        <p:spPr/>
        <p:txBody>
          <a:bodyPr/>
          <a:lstStyle/>
          <a:p>
            <a:pPr marL="0" indent="0">
              <a:buNone/>
            </a:pPr>
            <a:r>
              <a:rPr lang="en-US" dirty="0"/>
              <a:t>focal points and difficulties of future research for data stream clustering</a:t>
            </a:r>
            <a:r>
              <a:rPr lang="fa-IR" dirty="0"/>
              <a:t>:</a:t>
            </a:r>
          </a:p>
          <a:p>
            <a:endParaRPr lang="en-US" dirty="0"/>
          </a:p>
        </p:txBody>
      </p:sp>
    </p:spTree>
    <p:extLst>
      <p:ext uri="{BB962C8B-B14F-4D97-AF65-F5344CB8AC3E}">
        <p14:creationId xmlns:p14="http://schemas.microsoft.com/office/powerpoint/2010/main" val="6982196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B050C-B724-3834-882B-56BEC9ABEF6C}"/>
              </a:ext>
            </a:extLst>
          </p:cNvPr>
          <p:cNvSpPr>
            <a:spLocks noGrp="1"/>
          </p:cNvSpPr>
          <p:nvPr>
            <p:ph type="title"/>
          </p:nvPr>
        </p:nvSpPr>
        <p:spPr>
          <a:xfrm>
            <a:off x="1484310" y="0"/>
            <a:ext cx="10018713" cy="606105"/>
          </a:xfrm>
        </p:spPr>
        <p:txBody>
          <a:bodyPr>
            <a:normAutofit fontScale="90000"/>
          </a:bodyPr>
          <a:lstStyle/>
          <a:p>
            <a:r>
              <a:rPr lang="en-US" dirty="0" err="1"/>
              <a:t>Refrences</a:t>
            </a:r>
            <a:endParaRPr lang="en-US" dirty="0"/>
          </a:p>
        </p:txBody>
      </p:sp>
      <p:sp>
        <p:nvSpPr>
          <p:cNvPr id="3" name="Content Placeholder 2">
            <a:extLst>
              <a:ext uri="{FF2B5EF4-FFF2-40B4-BE49-F238E27FC236}">
                <a16:creationId xmlns:a16="http://schemas.microsoft.com/office/drawing/2014/main" id="{CEA1E241-DF1B-CCBD-3EFB-37A85D75FAE6}"/>
              </a:ext>
            </a:extLst>
          </p:cNvPr>
          <p:cNvSpPr>
            <a:spLocks noGrp="1"/>
          </p:cNvSpPr>
          <p:nvPr>
            <p:ph idx="1"/>
          </p:nvPr>
        </p:nvSpPr>
        <p:spPr>
          <a:xfrm>
            <a:off x="1484310" y="606105"/>
            <a:ext cx="10018713" cy="6251895"/>
          </a:xfrm>
        </p:spPr>
        <p:txBody>
          <a:bodyPr>
            <a:normAutofit lnSpcReduction="10000"/>
          </a:bodyPr>
          <a:lstStyle/>
          <a:p>
            <a:r>
              <a:rPr lang="en-US" sz="1400" dirty="0">
                <a:hlinkClick r:id="rId2"/>
              </a:rPr>
              <a:t>https://www.sciencedirect.com/science/article/abs/pii/S0167739X19312786</a:t>
            </a:r>
            <a:endParaRPr lang="en-US" sz="1400" dirty="0"/>
          </a:p>
          <a:p>
            <a:r>
              <a:rPr lang="en-US" sz="1400" dirty="0">
                <a:hlinkClick r:id="rId3"/>
              </a:rPr>
              <a:t>https://www.researchgate.net/figure/Overview-of-the-proposed-two-step-clustering-method-The-first-step-uses-Birch-clustering_fig4_357972949</a:t>
            </a:r>
            <a:r>
              <a:rPr lang="en-US" sz="1400" dirty="0">
                <a:hlinkClick r:id="rId4"/>
              </a:rPr>
              <a:t>https://www.oreilly.com/library/view/data-mining-and/9781118868706/9781118868706c21.xhtml</a:t>
            </a:r>
            <a:endParaRPr lang="en-US" sz="1400" dirty="0"/>
          </a:p>
          <a:p>
            <a:r>
              <a:rPr lang="en-US" sz="1400" dirty="0">
                <a:hlinkClick r:id="rId5"/>
              </a:rPr>
              <a:t>https://scikit-learn.org/stable/modules/generated/sklearn.cluster.Birch.html</a:t>
            </a:r>
            <a:endParaRPr lang="en-US" sz="1400" dirty="0"/>
          </a:p>
          <a:p>
            <a:r>
              <a:rPr lang="en-US" sz="1400" dirty="0">
                <a:hlinkClick r:id="rId6"/>
              </a:rPr>
              <a:t>https://www.geeksforgeeks.org/ml-birch-clustering/</a:t>
            </a:r>
            <a:endParaRPr lang="fa-IR" sz="1400" dirty="0">
              <a:hlinkClick r:id="rId7"/>
            </a:endParaRPr>
          </a:p>
          <a:p>
            <a:r>
              <a:rPr lang="en-US" sz="1400" dirty="0">
                <a:hlinkClick r:id="rId7"/>
              </a:rPr>
              <a:t>https://en.wikipedia.org/wiki/Data_stream_clustering</a:t>
            </a:r>
            <a:endParaRPr lang="en-US" sz="1400" dirty="0"/>
          </a:p>
          <a:p>
            <a:r>
              <a:rPr lang="en-US" sz="1400" dirty="0">
                <a:hlinkClick r:id="rId8"/>
              </a:rPr>
              <a:t>https://medium.com/@noel.cs21/balanced-iterative-reducing-and-clustering-using-heirachies-birch-5680adffaa58</a:t>
            </a:r>
            <a:r>
              <a:rPr lang="en-US" sz="1400" dirty="0">
                <a:hlinkClick r:id="rId9"/>
              </a:rPr>
              <a:t>https://www.youtube.com/watch?v=YWcDgX_pN-8</a:t>
            </a:r>
            <a:endParaRPr lang="en-US" sz="1400" dirty="0"/>
          </a:p>
          <a:p>
            <a:r>
              <a:rPr lang="en-US" sz="1400" dirty="0">
                <a:hlinkClick r:id="rId10"/>
              </a:rPr>
              <a:t>https://www.youtube.com/watch?v=A4MzbYc4yCY</a:t>
            </a:r>
            <a:endParaRPr lang="en-US" sz="1400" dirty="0"/>
          </a:p>
          <a:p>
            <a:r>
              <a:rPr lang="en-US" sz="1400" dirty="0">
                <a:hlinkClick r:id="rId2"/>
              </a:rPr>
              <a:t>https://www.sciencedirect.com/science/article/abs/pii/S0167739X19312786</a:t>
            </a:r>
            <a:endParaRPr lang="fa-IR" sz="1400" dirty="0"/>
          </a:p>
          <a:p>
            <a:r>
              <a:rPr lang="en-US" sz="1400" b="0" i="0" u="none" strike="noStrike" dirty="0">
                <a:solidFill>
                  <a:srgbClr val="1F1F1F"/>
                </a:solidFill>
                <a:effectLst/>
                <a:latin typeface="ElsevierSans"/>
                <a:hlinkClick r:id="rId11" tooltip="Persistent link using digital object identifier"/>
              </a:rPr>
              <a:t>https://doi.org/10.1016/j.future.2020.01.017</a:t>
            </a:r>
            <a:endParaRPr lang="fa-IR" sz="1400" b="0" i="0" u="none" strike="noStrike" dirty="0">
              <a:solidFill>
                <a:srgbClr val="1F1F1F"/>
              </a:solidFill>
              <a:effectLst/>
              <a:latin typeface="ElsevierSans"/>
            </a:endParaRPr>
          </a:p>
          <a:p>
            <a:r>
              <a:rPr lang="en-US" sz="1400" dirty="0">
                <a:solidFill>
                  <a:srgbClr val="1F1F1F"/>
                </a:solidFill>
                <a:latin typeface="ElsevierSans"/>
                <a:hlinkClick r:id="rId12"/>
              </a:rPr>
              <a:t>https://www.logsign.com/blog/data-stream-clustering-methods-examples</a:t>
            </a:r>
            <a:endParaRPr lang="fa-IR" sz="1400" dirty="0">
              <a:solidFill>
                <a:srgbClr val="1F1F1F"/>
              </a:solidFill>
              <a:latin typeface="ElsevierSans"/>
            </a:endParaRPr>
          </a:p>
          <a:p>
            <a:r>
              <a:rPr lang="en-US" sz="1400" dirty="0">
                <a:solidFill>
                  <a:srgbClr val="1F1F1F"/>
                </a:solidFill>
                <a:latin typeface="ElsevierSans"/>
                <a:hlinkClick r:id="rId13"/>
              </a:rPr>
              <a:t>https://arxiv.org/abs/2210.08212</a:t>
            </a:r>
            <a:endParaRPr lang="en-US" sz="1400" dirty="0">
              <a:solidFill>
                <a:srgbClr val="1F1F1F"/>
              </a:solidFill>
              <a:latin typeface="ElsevierSans"/>
            </a:endParaRPr>
          </a:p>
          <a:p>
            <a:r>
              <a:rPr lang="en-US" sz="1400" dirty="0">
                <a:solidFill>
                  <a:srgbClr val="1F1F1F"/>
                </a:solidFill>
                <a:latin typeface="ElsevierSans"/>
                <a:hlinkClick r:id="rId14"/>
              </a:rPr>
              <a:t>https://github.com/dple/awesome-papers-and-source-code-for-anomaly-detection</a:t>
            </a:r>
            <a:endParaRPr lang="en-US" sz="1400" dirty="0">
              <a:solidFill>
                <a:srgbClr val="1F1F1F"/>
              </a:solidFill>
              <a:latin typeface="ElsevierSans"/>
            </a:endParaRPr>
          </a:p>
          <a:p>
            <a:r>
              <a:rPr lang="en-US" sz="1400" dirty="0">
                <a:hlinkClick r:id="rId15"/>
              </a:rPr>
              <a:t>https://www.iwrr.ir/article_87950.html</a:t>
            </a:r>
            <a:endParaRPr lang="en-US" sz="1400" dirty="0"/>
          </a:p>
          <a:p>
            <a:r>
              <a:rPr lang="en-US" sz="1400" dirty="0">
                <a:hlinkClick r:id="rId16"/>
              </a:rPr>
              <a:t>https://www.sid.ir/paper/159026/fa</a:t>
            </a:r>
            <a:endParaRPr lang="en-US" sz="1400" dirty="0"/>
          </a:p>
          <a:p>
            <a:r>
              <a:rPr lang="en-US" sz="1400" dirty="0">
                <a:hlinkClick r:id="rId17"/>
              </a:rPr>
              <a:t>https://smartinsight.ir/%D8%B1%D9%88%D8%B4-%D9%87%D8%A7%DB%8C-%D8%AF%D8%A7%D8%AF%D9%87-%DA%A9%D8%A7%D9%88%DB%8C/</a:t>
            </a:r>
            <a:endParaRPr lang="en-US" sz="1400" dirty="0"/>
          </a:p>
          <a:p>
            <a:r>
              <a:rPr lang="en-US" sz="1400" dirty="0">
                <a:hlinkClick r:id="rId18"/>
              </a:rPr>
              <a:t>https://science.ut.ac.ir/documents/84413665/110319729/kord-asabi.pdf</a:t>
            </a:r>
            <a:endParaRPr lang="en-US" sz="1400" dirty="0"/>
          </a:p>
          <a:p>
            <a:r>
              <a:rPr lang="en-US" sz="1400" dirty="0">
                <a:hlinkClick r:id="rId19"/>
              </a:rPr>
              <a:t>https://www.geeksforgeeks.org/clustering-in-data-mining</a:t>
            </a:r>
            <a:endParaRPr lang="en-US" sz="1400" dirty="0"/>
          </a:p>
          <a:p>
            <a:r>
              <a:rPr lang="en-US" sz="1400" dirty="0">
                <a:hlinkClick r:id="rId20"/>
              </a:rPr>
              <a:t>https://www.geeksforgeeks.org/data-mining-cluster-analysis/</a:t>
            </a:r>
            <a:endParaRPr lang="en-US" sz="1400" dirty="0"/>
          </a:p>
          <a:p>
            <a:r>
              <a:rPr lang="en-US" sz="1400" dirty="0">
                <a:solidFill>
                  <a:srgbClr val="1F1F1F"/>
                </a:solidFill>
                <a:latin typeface="ElsevierSans"/>
                <a:hlinkClick r:id="rId21"/>
              </a:rPr>
              <a:t>https://blogs.sap.com/2020/12/16/outlier-detection-by-clustering/</a:t>
            </a:r>
            <a:endParaRPr lang="en-US" sz="1400" dirty="0">
              <a:solidFill>
                <a:srgbClr val="1F1F1F"/>
              </a:solidFill>
              <a:latin typeface="ElsevierSans"/>
            </a:endParaRPr>
          </a:p>
          <a:p>
            <a:endParaRPr lang="en-US" sz="1400" dirty="0">
              <a:solidFill>
                <a:srgbClr val="1F1F1F"/>
              </a:solidFill>
              <a:latin typeface="ElsevierSans"/>
            </a:endParaRPr>
          </a:p>
        </p:txBody>
      </p:sp>
    </p:spTree>
    <p:extLst>
      <p:ext uri="{BB962C8B-B14F-4D97-AF65-F5344CB8AC3E}">
        <p14:creationId xmlns:p14="http://schemas.microsoft.com/office/powerpoint/2010/main" val="13714597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B050C-B724-3834-882B-56BEC9ABEF6C}"/>
              </a:ext>
            </a:extLst>
          </p:cNvPr>
          <p:cNvSpPr>
            <a:spLocks noGrp="1"/>
          </p:cNvSpPr>
          <p:nvPr>
            <p:ph type="title"/>
          </p:nvPr>
        </p:nvSpPr>
        <p:spPr>
          <a:xfrm>
            <a:off x="1484310" y="0"/>
            <a:ext cx="10018713" cy="606105"/>
          </a:xfrm>
        </p:spPr>
        <p:txBody>
          <a:bodyPr>
            <a:normAutofit fontScale="90000"/>
          </a:bodyPr>
          <a:lstStyle/>
          <a:p>
            <a:r>
              <a:rPr lang="en-US" dirty="0" err="1"/>
              <a:t>Refrences</a:t>
            </a:r>
            <a:r>
              <a:rPr lang="en-US" dirty="0"/>
              <a:t>(cont...)</a:t>
            </a:r>
          </a:p>
        </p:txBody>
      </p:sp>
      <p:sp>
        <p:nvSpPr>
          <p:cNvPr id="3" name="Content Placeholder 2">
            <a:extLst>
              <a:ext uri="{FF2B5EF4-FFF2-40B4-BE49-F238E27FC236}">
                <a16:creationId xmlns:a16="http://schemas.microsoft.com/office/drawing/2014/main" id="{CEA1E241-DF1B-CCBD-3EFB-37A85D75FAE6}"/>
              </a:ext>
            </a:extLst>
          </p:cNvPr>
          <p:cNvSpPr>
            <a:spLocks noGrp="1"/>
          </p:cNvSpPr>
          <p:nvPr>
            <p:ph idx="1"/>
          </p:nvPr>
        </p:nvSpPr>
        <p:spPr>
          <a:xfrm>
            <a:off x="1484310" y="606105"/>
            <a:ext cx="10018713" cy="6251895"/>
          </a:xfrm>
        </p:spPr>
        <p:txBody>
          <a:bodyPr>
            <a:normAutofit/>
          </a:bodyPr>
          <a:lstStyle/>
          <a:p>
            <a:r>
              <a:rPr lang="en-US" sz="1400" dirty="0">
                <a:hlinkClick r:id="rId2"/>
              </a:rPr>
              <a:t>https://dl.acm.org/doi/10.1145/1557019.1557041</a:t>
            </a:r>
            <a:endParaRPr lang="en-US" sz="1400" dirty="0"/>
          </a:p>
          <a:p>
            <a:r>
              <a:rPr lang="en-US" sz="1400" dirty="0">
                <a:hlinkClick r:id="rId3"/>
              </a:rPr>
              <a:t>https://dl.acm.org/action/downloadSupplement?doi=10.1145%2F1557019.1557041&amp;file=p139-bifet_nemeds_01.mp4</a:t>
            </a:r>
            <a:endParaRPr lang="en-US" sz="1400" dirty="0"/>
          </a:p>
          <a:p>
            <a:r>
              <a:rPr lang="en-US" sz="1400" dirty="0">
                <a:hlinkClick r:id="rId4"/>
              </a:rPr>
              <a:t>https://python.plainenglish.io/how-does-the-dbscan-algorithm-work-pros-and-cons-of-dbscan-bbdd589d837a</a:t>
            </a:r>
            <a:endParaRPr lang="en-US" sz="1400" dirty="0"/>
          </a:p>
          <a:p>
            <a:r>
              <a:rPr lang="en-US" sz="1400" dirty="0">
                <a:hlinkClick r:id="rId5"/>
              </a:rPr>
              <a:t>https://dzone.com/articles/data-streaming-in-osgi-r7-applications-with-osgi-r</a:t>
            </a:r>
            <a:endParaRPr lang="en-US" sz="1400" dirty="0"/>
          </a:p>
          <a:p>
            <a:endParaRPr lang="en-US" sz="1400" dirty="0"/>
          </a:p>
        </p:txBody>
      </p:sp>
    </p:spTree>
    <p:extLst>
      <p:ext uri="{BB962C8B-B14F-4D97-AF65-F5344CB8AC3E}">
        <p14:creationId xmlns:p14="http://schemas.microsoft.com/office/powerpoint/2010/main" val="2472910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60227-9F85-4E18-BC83-3B6B30F6982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B6941E6-C58B-4BB9-A0A2-64B03DBC7223}"/>
              </a:ext>
            </a:extLst>
          </p:cNvPr>
          <p:cNvSpPr>
            <a:spLocks noGrp="1"/>
          </p:cNvSpPr>
          <p:nvPr>
            <p:ph idx="1"/>
          </p:nvPr>
        </p:nvSpPr>
        <p:spPr>
          <a:xfrm>
            <a:off x="838200" y="1825625"/>
            <a:ext cx="10515600" cy="4667250"/>
          </a:xfrm>
        </p:spPr>
        <p:txBody>
          <a:bodyPr>
            <a:normAutofit/>
          </a:bodyPr>
          <a:lstStyle/>
          <a:p>
            <a:pPr algn="r" rtl="1"/>
            <a:br>
              <a:rPr lang="fa-IR" sz="1800" dirty="0"/>
            </a:br>
            <a:r>
              <a:rPr lang="fa-IR" sz="1800" dirty="0"/>
              <a:t>برای کشف داده‌های پرت در جریان داده، یکی از روش‌های مورد استفاده خوشه‌بندی است. خوشه‌بندی به ما کمک می‌کند تا داده‌ها را به گروه‌های مشابه تقسیم کنیم و داده‌های پرت را از خوشه‌های عادی تشخیص دهیم. یکی از الگوریتم‌های خوشه‌بندی معروف برای کشف داده‌های پرت، الگوریتم </a:t>
            </a:r>
            <a:r>
              <a:rPr lang="en-US" sz="1800" dirty="0"/>
              <a:t>DBSCAN </a:t>
            </a:r>
            <a:r>
              <a:rPr lang="fa-IR" sz="1800" dirty="0"/>
              <a:t>است.</a:t>
            </a:r>
          </a:p>
          <a:p>
            <a:pPr algn="r" rtl="1"/>
            <a:r>
              <a:rPr lang="en-US" sz="1800" dirty="0"/>
              <a:t>DBSCAN (Density-Based Spatial Clustering of Applications with Noise) </a:t>
            </a:r>
            <a:r>
              <a:rPr lang="fa-IR" sz="1800" dirty="0"/>
              <a:t>یک الگوریتم خوشه‌بندی است که بر اساس چگالی داده‌ها عمل می‌کند. این الگوریتم به ما امکان می‌دهد خوشه‌هایی را که دارای چگالی بالا هستند تشخیص دهیم و داده‌های پرت را از خوشه‌های کم چگال جدا کنیم. با استفاده از </a:t>
            </a:r>
            <a:r>
              <a:rPr lang="en-US" sz="1800" dirty="0"/>
              <a:t>DBSCAN، </a:t>
            </a:r>
            <a:r>
              <a:rPr lang="fa-IR" sz="1800" dirty="0"/>
              <a:t>می‌توانیم داده‌های پرت را در جریان داده شناسایی کنیم.</a:t>
            </a:r>
          </a:p>
          <a:p>
            <a:pPr algn="r" rtl="1"/>
            <a:r>
              <a:rPr lang="fa-IR" sz="1800" dirty="0"/>
              <a:t>در این روش، ابتدا باید پارامترهایی مانند شعاع همسایگی و تعداد حداقل داده‌ها برای تشکیل یک خوشه را تعیین کنیم. سپس الگوریتم </a:t>
            </a:r>
            <a:r>
              <a:rPr lang="en-US" sz="1800" dirty="0"/>
              <a:t>DBSCAN </a:t>
            </a:r>
            <a:r>
              <a:rPr lang="fa-IR" sz="1800" dirty="0"/>
              <a:t>را روی داده‌ها اجرا می‌کنیم تا خوشه‌ها و داده‌های پرت را شناسایی کنیم.</a:t>
            </a:r>
          </a:p>
          <a:p>
            <a:pPr algn="r" rtl="1"/>
            <a:r>
              <a:rPr lang="fa-IR" sz="1800" dirty="0"/>
              <a:t>استفاده از خوشه‌بندی برای کشف داده‌های پرت در جریان داده می‌تواند در بسیاری از حوزه‌ها مفید باشد، از جمله تحلیل داده‌های حجیم، تشخیص تقلب در تراکنش‌های مالی، تحلیل رفتار کاربران در شبکه‌های اجتماعی و غیره.</a:t>
            </a:r>
          </a:p>
          <a:p>
            <a:pPr algn="r" rtl="1"/>
            <a:r>
              <a:rPr lang="fa-IR" sz="1800" b="1" dirty="0"/>
              <a:t>منابع:</a:t>
            </a:r>
            <a:endParaRPr lang="fa-IR" sz="1800" dirty="0"/>
          </a:p>
          <a:p>
            <a:pPr algn="r" rtl="1"/>
            <a:r>
              <a:rPr lang="fa-IR" sz="1800" dirty="0"/>
              <a:t>' ...'</a:t>
            </a:r>
          </a:p>
          <a:p>
            <a:pPr algn="r" rtl="1"/>
            <a:r>
              <a:rPr lang="fa-IR" sz="1800" dirty="0"/>
              <a:t>'</a:t>
            </a:r>
            <a:r>
              <a:rPr lang="en-US" sz="1800" dirty="0"/>
              <a:t>A Conceptual Framework for Preprocessing and Improving Quality ...'</a:t>
            </a:r>
          </a:p>
        </p:txBody>
      </p:sp>
    </p:spTree>
    <p:extLst>
      <p:ext uri="{BB962C8B-B14F-4D97-AF65-F5344CB8AC3E}">
        <p14:creationId xmlns:p14="http://schemas.microsoft.com/office/powerpoint/2010/main" val="2633416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46978-AE11-84C4-80CC-61C01493571A}"/>
              </a:ext>
            </a:extLst>
          </p:cNvPr>
          <p:cNvSpPr>
            <a:spLocks noGrp="1"/>
          </p:cNvSpPr>
          <p:nvPr>
            <p:ph type="title"/>
          </p:nvPr>
        </p:nvSpPr>
        <p:spPr/>
        <p:txBody>
          <a:bodyPr/>
          <a:lstStyle/>
          <a:p>
            <a:r>
              <a:rPr lang="en-US" dirty="0"/>
              <a:t>Introduce</a:t>
            </a:r>
          </a:p>
        </p:txBody>
      </p:sp>
      <p:sp>
        <p:nvSpPr>
          <p:cNvPr id="3" name="Content Placeholder 2">
            <a:extLst>
              <a:ext uri="{FF2B5EF4-FFF2-40B4-BE49-F238E27FC236}">
                <a16:creationId xmlns:a16="http://schemas.microsoft.com/office/drawing/2014/main" id="{5A1B0AB9-49A4-30F8-B6C2-3CC49D12075D}"/>
              </a:ext>
            </a:extLst>
          </p:cNvPr>
          <p:cNvSpPr>
            <a:spLocks noGrp="1"/>
          </p:cNvSpPr>
          <p:nvPr>
            <p:ph idx="1"/>
          </p:nvPr>
        </p:nvSpPr>
        <p:spPr>
          <a:xfrm>
            <a:off x="838200" y="1825625"/>
            <a:ext cx="10515600" cy="1193236"/>
          </a:xfrm>
        </p:spPr>
        <p:txBody>
          <a:bodyPr>
            <a:normAutofit/>
          </a:bodyPr>
          <a:lstStyle/>
          <a:p>
            <a:pPr marL="0" indent="0">
              <a:buNone/>
            </a:pPr>
            <a:r>
              <a:rPr lang="en-US" b="0" i="0" dirty="0">
                <a:solidFill>
                  <a:srgbClr val="374151"/>
                </a:solidFill>
                <a:effectLst/>
                <a:latin typeface="Söhne"/>
              </a:rPr>
              <a:t>Exploring real-time anomaly detection through clustering methods in </a:t>
            </a:r>
            <a:r>
              <a:rPr lang="en-US" i="0" dirty="0">
                <a:solidFill>
                  <a:srgbClr val="374151"/>
                </a:solidFill>
                <a:effectLst/>
                <a:latin typeface="Söhne"/>
              </a:rPr>
              <a:t>streaming</a:t>
            </a:r>
            <a:r>
              <a:rPr lang="en-US" b="0" i="0" dirty="0">
                <a:solidFill>
                  <a:srgbClr val="374151"/>
                </a:solidFill>
                <a:effectLst/>
                <a:latin typeface="Söhne"/>
              </a:rPr>
              <a:t> data.</a:t>
            </a:r>
            <a:endParaRPr lang="en-US" dirty="0"/>
          </a:p>
        </p:txBody>
      </p:sp>
      <p:pic>
        <p:nvPicPr>
          <p:cNvPr id="6" name="Picture 5">
            <a:extLst>
              <a:ext uri="{FF2B5EF4-FFF2-40B4-BE49-F238E27FC236}">
                <a16:creationId xmlns:a16="http://schemas.microsoft.com/office/drawing/2014/main" id="{77342BF1-2CAC-AE0F-1874-DF0DF8B42E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91252"/>
            <a:ext cx="5068830" cy="3801623"/>
          </a:xfrm>
          <a:prstGeom prst="rect">
            <a:avLst/>
          </a:prstGeom>
        </p:spPr>
      </p:pic>
      <p:pic>
        <p:nvPicPr>
          <p:cNvPr id="1028" name="Picture 4" descr="Methods of outlier detection">
            <a:extLst>
              <a:ext uri="{FF2B5EF4-FFF2-40B4-BE49-F238E27FC236}">
                <a16:creationId xmlns:a16="http://schemas.microsoft.com/office/drawing/2014/main" id="{6CE83262-81A2-92AB-B9AA-05DD5F0645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4346" y="2422243"/>
            <a:ext cx="5705068" cy="4262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7740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137BF-AFF4-7EDD-D268-E45081D95D39}"/>
              </a:ext>
            </a:extLst>
          </p:cNvPr>
          <p:cNvSpPr>
            <a:spLocks noGrp="1"/>
          </p:cNvSpPr>
          <p:nvPr>
            <p:ph type="title"/>
          </p:nvPr>
        </p:nvSpPr>
        <p:spPr/>
        <p:txBody>
          <a:bodyPr/>
          <a:lstStyle/>
          <a:p>
            <a:r>
              <a:rPr lang="en-US" dirty="0"/>
              <a:t>Where?</a:t>
            </a:r>
          </a:p>
        </p:txBody>
      </p:sp>
      <p:sp>
        <p:nvSpPr>
          <p:cNvPr id="3" name="Content Placeholder 2">
            <a:extLst>
              <a:ext uri="{FF2B5EF4-FFF2-40B4-BE49-F238E27FC236}">
                <a16:creationId xmlns:a16="http://schemas.microsoft.com/office/drawing/2014/main" id="{F9EE07FA-AE1A-4CDC-DB27-FD00D9F45BD5}"/>
              </a:ext>
            </a:extLst>
          </p:cNvPr>
          <p:cNvSpPr>
            <a:spLocks noGrp="1"/>
          </p:cNvSpPr>
          <p:nvPr>
            <p:ph idx="1"/>
          </p:nvPr>
        </p:nvSpPr>
        <p:spPr/>
        <p:txBody>
          <a:bodyPr>
            <a:normAutofit/>
          </a:bodyPr>
          <a:lstStyle/>
          <a:p>
            <a:r>
              <a:rPr lang="en-US" dirty="0"/>
              <a:t>weather forecast information</a:t>
            </a:r>
          </a:p>
          <a:p>
            <a:r>
              <a:rPr lang="en-US" dirty="0"/>
              <a:t>monitoring information for network media transmission</a:t>
            </a:r>
          </a:p>
          <a:p>
            <a:r>
              <a:rPr lang="en-US" dirty="0"/>
              <a:t>sensor transfer information in coal mines</a:t>
            </a:r>
          </a:p>
          <a:p>
            <a:r>
              <a:rPr lang="en-US" dirty="0"/>
              <a:t>access to website information</a:t>
            </a:r>
          </a:p>
          <a:p>
            <a:r>
              <a:rPr lang="en-US" dirty="0"/>
              <a:t>economic information produced by finance and securities companies</a:t>
            </a:r>
          </a:p>
          <a:p>
            <a:r>
              <a:rPr lang="en-US" dirty="0"/>
              <a:t>Fraudulent Financial Transactions Detection</a:t>
            </a:r>
          </a:p>
          <a:p>
            <a:r>
              <a:rPr lang="en-US" dirty="0"/>
              <a:t>agricultural, engineering control and so on</a:t>
            </a:r>
          </a:p>
          <a:p>
            <a:endParaRPr lang="en-US" b="1" dirty="0"/>
          </a:p>
        </p:txBody>
      </p:sp>
    </p:spTree>
    <p:extLst>
      <p:ext uri="{BB962C8B-B14F-4D97-AF65-F5344CB8AC3E}">
        <p14:creationId xmlns:p14="http://schemas.microsoft.com/office/powerpoint/2010/main" val="3886669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8A2E0-1AB6-0129-D3EA-9B93025C7C3E}"/>
              </a:ext>
            </a:extLst>
          </p:cNvPr>
          <p:cNvSpPr>
            <a:spLocks noGrp="1"/>
          </p:cNvSpPr>
          <p:nvPr>
            <p:ph type="title"/>
          </p:nvPr>
        </p:nvSpPr>
        <p:spPr/>
        <p:txBody>
          <a:bodyPr/>
          <a:lstStyle/>
          <a:p>
            <a:r>
              <a:rPr lang="en-US" dirty="0"/>
              <a:t>Case study</a:t>
            </a:r>
          </a:p>
        </p:txBody>
      </p:sp>
      <p:sp>
        <p:nvSpPr>
          <p:cNvPr id="3" name="Content Placeholder 2">
            <a:extLst>
              <a:ext uri="{FF2B5EF4-FFF2-40B4-BE49-F238E27FC236}">
                <a16:creationId xmlns:a16="http://schemas.microsoft.com/office/drawing/2014/main" id="{A0951478-0076-B251-9E1C-A2C7EA9EF06B}"/>
              </a:ext>
            </a:extLst>
          </p:cNvPr>
          <p:cNvSpPr>
            <a:spLocks noGrp="1"/>
          </p:cNvSpPr>
          <p:nvPr>
            <p:ph idx="1"/>
          </p:nvPr>
        </p:nvSpPr>
        <p:spPr>
          <a:xfrm>
            <a:off x="838200" y="1825625"/>
            <a:ext cx="10515600" cy="1996567"/>
          </a:xfrm>
        </p:spPr>
        <p:txBody>
          <a:bodyPr/>
          <a:lstStyle/>
          <a:p>
            <a:pPr>
              <a:buFont typeface="Wingdings" panose="05000000000000000000" pitchFamily="2" charset="2"/>
              <a:buChar char="v"/>
            </a:pPr>
            <a:r>
              <a:rPr lang="en-US" sz="3200" b="1" dirty="0"/>
              <a:t>Outlier Detection</a:t>
            </a:r>
          </a:p>
          <a:p>
            <a:pPr>
              <a:buFont typeface="Wingdings" panose="05000000000000000000" pitchFamily="2" charset="2"/>
              <a:buChar char="v"/>
            </a:pPr>
            <a:r>
              <a:rPr lang="en-US" sz="3200" b="1" dirty="0"/>
              <a:t>Stream Data</a:t>
            </a:r>
          </a:p>
          <a:p>
            <a:pPr>
              <a:buFont typeface="Wingdings" panose="05000000000000000000" pitchFamily="2" charset="2"/>
              <a:buChar char="v"/>
            </a:pPr>
            <a:r>
              <a:rPr lang="en-US" sz="3200" b="1" dirty="0"/>
              <a:t>Clustering</a:t>
            </a:r>
          </a:p>
          <a:p>
            <a:pPr marL="0" indent="0">
              <a:buNone/>
            </a:pPr>
            <a:endParaRPr lang="en-US" sz="3200" b="1" dirty="0"/>
          </a:p>
          <a:p>
            <a:pPr marL="0" indent="0">
              <a:buNone/>
            </a:pPr>
            <a:endParaRPr lang="en-US" sz="3200" b="1" dirty="0"/>
          </a:p>
        </p:txBody>
      </p:sp>
      <p:pic>
        <p:nvPicPr>
          <p:cNvPr id="2050" name="Picture 2">
            <a:extLst>
              <a:ext uri="{FF2B5EF4-FFF2-40B4-BE49-F238E27FC236}">
                <a16:creationId xmlns:a16="http://schemas.microsoft.com/office/drawing/2014/main" id="{A2FB4AFA-CE78-303E-3715-A86AC56F1E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34486"/>
            <a:ext cx="5208409" cy="3452085"/>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FD465A4F-4982-33A2-3D7E-E98DF7E227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410370">
            <a:off x="3093676" y="3337491"/>
            <a:ext cx="9202039" cy="2264860"/>
          </a:xfrm>
          <a:prstGeom prst="rect">
            <a:avLst/>
          </a:prstGeom>
        </p:spPr>
      </p:pic>
      <p:pic>
        <p:nvPicPr>
          <p:cNvPr id="2052" name="Picture 4">
            <a:extLst>
              <a:ext uri="{FF2B5EF4-FFF2-40B4-BE49-F238E27FC236}">
                <a16:creationId xmlns:a16="http://schemas.microsoft.com/office/drawing/2014/main" id="{AD80872F-1B53-6DBD-B93D-F99DE87F71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706" y="3726323"/>
            <a:ext cx="3797571" cy="2906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4436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A5F6B-3DC9-3F95-1A25-725CD1229E61}"/>
              </a:ext>
            </a:extLst>
          </p:cNvPr>
          <p:cNvSpPr>
            <a:spLocks noGrp="1"/>
          </p:cNvSpPr>
          <p:nvPr>
            <p:ph type="title"/>
          </p:nvPr>
        </p:nvSpPr>
        <p:spPr/>
        <p:txBody>
          <a:bodyPr/>
          <a:lstStyle/>
          <a:p>
            <a:r>
              <a:rPr lang="en-US" dirty="0"/>
              <a:t>Why?</a:t>
            </a:r>
          </a:p>
        </p:txBody>
      </p:sp>
      <p:sp>
        <p:nvSpPr>
          <p:cNvPr id="3" name="Content Placeholder 2">
            <a:extLst>
              <a:ext uri="{FF2B5EF4-FFF2-40B4-BE49-F238E27FC236}">
                <a16:creationId xmlns:a16="http://schemas.microsoft.com/office/drawing/2014/main" id="{55B7562B-9F93-B59A-7DD4-D878BF00628D}"/>
              </a:ext>
            </a:extLst>
          </p:cNvPr>
          <p:cNvSpPr>
            <a:spLocks noGrp="1"/>
          </p:cNvSpPr>
          <p:nvPr>
            <p:ph idx="1"/>
          </p:nvPr>
        </p:nvSpPr>
        <p:spPr/>
        <p:txBody>
          <a:bodyPr>
            <a:normAutofit fontScale="92500"/>
          </a:bodyPr>
          <a:lstStyle/>
          <a:p>
            <a:r>
              <a:rPr lang="en-US" dirty="0"/>
              <a:t>In view of the characteristic of the </a:t>
            </a:r>
            <a:r>
              <a:rPr lang="en-US" b="1" dirty="0"/>
              <a:t>high dimension</a:t>
            </a:r>
            <a:r>
              <a:rPr lang="en-US" dirty="0"/>
              <a:t>, </a:t>
            </a:r>
            <a:r>
              <a:rPr lang="en-US" b="1" dirty="0"/>
              <a:t>dynamic</a:t>
            </a:r>
            <a:r>
              <a:rPr lang="en-US" dirty="0"/>
              <a:t>, </a:t>
            </a:r>
            <a:r>
              <a:rPr lang="en-US" b="1" dirty="0"/>
              <a:t>real-time</a:t>
            </a:r>
            <a:r>
              <a:rPr lang="en-US" dirty="0"/>
              <a:t>, many effective data stream clustering algorithms have been proposed</a:t>
            </a:r>
          </a:p>
          <a:p>
            <a:r>
              <a:rPr lang="en-US" dirty="0"/>
              <a:t>In addition, data stream information are not deterministic and </a:t>
            </a:r>
            <a:r>
              <a:rPr lang="en-US" b="1" dirty="0"/>
              <a:t>always</a:t>
            </a:r>
            <a:r>
              <a:rPr lang="en-US" dirty="0"/>
              <a:t> </a:t>
            </a:r>
            <a:r>
              <a:rPr lang="en-US" b="1" dirty="0"/>
              <a:t>exist outliers </a:t>
            </a:r>
            <a:r>
              <a:rPr lang="en-US" dirty="0"/>
              <a:t>and contain noises, so developing effective data stream clustering algorithm is </a:t>
            </a:r>
            <a:r>
              <a:rPr lang="en-US" b="1" dirty="0"/>
              <a:t>crucial</a:t>
            </a:r>
          </a:p>
          <a:p>
            <a:endParaRPr lang="en-US" dirty="0"/>
          </a:p>
          <a:p>
            <a:pPr marL="0" indent="0">
              <a:buNone/>
            </a:pPr>
            <a:endParaRPr lang="en-US" dirty="0"/>
          </a:p>
          <a:p>
            <a:pPr marL="0" indent="0">
              <a:buNone/>
            </a:pPr>
            <a:endParaRPr lang="en-US" dirty="0"/>
          </a:p>
          <a:p>
            <a:pPr>
              <a:buFont typeface="Wingdings" panose="05000000000000000000" pitchFamily="2" charset="2"/>
              <a:buChar char="v"/>
            </a:pPr>
            <a:r>
              <a:rPr lang="en-US" dirty="0"/>
              <a:t> Because of this form of data is massive and updated in real time, traditional clustering methods </a:t>
            </a:r>
            <a:r>
              <a:rPr lang="en-US" b="1" dirty="0"/>
              <a:t>cannot</a:t>
            </a:r>
            <a:r>
              <a:rPr lang="en-US" dirty="0"/>
              <a:t> be used to process it.</a:t>
            </a:r>
          </a:p>
          <a:p>
            <a:pPr marL="0" indent="0">
              <a:buNone/>
            </a:pPr>
            <a:endParaRPr lang="en-US" dirty="0"/>
          </a:p>
        </p:txBody>
      </p:sp>
      <p:pic>
        <p:nvPicPr>
          <p:cNvPr id="4" name="Picture 3">
            <a:extLst>
              <a:ext uri="{FF2B5EF4-FFF2-40B4-BE49-F238E27FC236}">
                <a16:creationId xmlns:a16="http://schemas.microsoft.com/office/drawing/2014/main" id="{6DD73582-DF01-DA7F-4231-E3C2E4ED88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1317" y="358265"/>
            <a:ext cx="7473953" cy="1325563"/>
          </a:xfrm>
          <a:prstGeom prst="rect">
            <a:avLst/>
          </a:prstGeom>
        </p:spPr>
      </p:pic>
      <p:pic>
        <p:nvPicPr>
          <p:cNvPr id="6" name="Picture 2">
            <a:extLst>
              <a:ext uri="{FF2B5EF4-FFF2-40B4-BE49-F238E27FC236}">
                <a16:creationId xmlns:a16="http://schemas.microsoft.com/office/drawing/2014/main" id="{DB258BA2-FEED-DD66-17DD-0B5A38944A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0661" y="3514988"/>
            <a:ext cx="2729218" cy="180890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9095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CBF97-1E93-821A-35FE-DF0B36015814}"/>
              </a:ext>
            </a:extLst>
          </p:cNvPr>
          <p:cNvSpPr>
            <a:spLocks noGrp="1"/>
          </p:cNvSpPr>
          <p:nvPr>
            <p:ph type="title"/>
          </p:nvPr>
        </p:nvSpPr>
        <p:spPr>
          <a:xfrm>
            <a:off x="1086641" y="33557"/>
            <a:ext cx="10018713" cy="541538"/>
          </a:xfrm>
        </p:spPr>
        <p:txBody>
          <a:bodyPr>
            <a:normAutofit fontScale="90000"/>
          </a:bodyPr>
          <a:lstStyle/>
          <a:p>
            <a:pPr algn="ctr"/>
            <a:r>
              <a:rPr lang="en-US" dirty="0"/>
              <a:t>Overall</a:t>
            </a:r>
          </a:p>
        </p:txBody>
      </p:sp>
      <p:pic>
        <p:nvPicPr>
          <p:cNvPr id="1026" name="Picture 2">
            <a:extLst>
              <a:ext uri="{FF2B5EF4-FFF2-40B4-BE49-F238E27FC236}">
                <a16:creationId xmlns:a16="http://schemas.microsoft.com/office/drawing/2014/main" id="{6990BB3E-0336-2CD4-2330-915B085A06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0208" y="658985"/>
            <a:ext cx="8591577" cy="6104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0251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AD27D-1532-1BF0-7035-092CE6DC8617}"/>
              </a:ext>
            </a:extLst>
          </p:cNvPr>
          <p:cNvSpPr>
            <a:spLocks noGrp="1"/>
          </p:cNvSpPr>
          <p:nvPr>
            <p:ph type="title"/>
          </p:nvPr>
        </p:nvSpPr>
        <p:spPr/>
        <p:txBody>
          <a:bodyPr/>
          <a:lstStyle/>
          <a:p>
            <a:r>
              <a:rPr lang="en-US" dirty="0"/>
              <a:t>MATLAB Categories</a:t>
            </a:r>
          </a:p>
        </p:txBody>
      </p:sp>
      <p:sp>
        <p:nvSpPr>
          <p:cNvPr id="3" name="Content Placeholder 2">
            <a:extLst>
              <a:ext uri="{FF2B5EF4-FFF2-40B4-BE49-F238E27FC236}">
                <a16:creationId xmlns:a16="http://schemas.microsoft.com/office/drawing/2014/main" id="{DFD5A61C-92F9-ACAD-D850-BE4E98DB10BE}"/>
              </a:ext>
            </a:extLst>
          </p:cNvPr>
          <p:cNvSpPr>
            <a:spLocks noGrp="1"/>
          </p:cNvSpPr>
          <p:nvPr>
            <p:ph idx="1"/>
          </p:nvPr>
        </p:nvSpPr>
        <p:spPr/>
        <p:txBody>
          <a:bodyPr>
            <a:normAutofit/>
          </a:bodyPr>
          <a:lstStyle/>
          <a:p>
            <a:pPr algn="l">
              <a:buFont typeface="Arial" panose="020B0604020202020204" pitchFamily="34" charset="0"/>
              <a:buChar char="•"/>
            </a:pPr>
            <a:r>
              <a:rPr lang="en-US" b="0" i="0" u="sng" dirty="0">
                <a:solidFill>
                  <a:srgbClr val="004B87"/>
                </a:solidFill>
                <a:effectLst/>
                <a:latin typeface="Roboto" panose="02000000000000000000" pitchFamily="2" charset="0"/>
                <a:hlinkClick r:id="rId2"/>
              </a:rPr>
              <a:t>Hierarchical Clustering</a:t>
            </a:r>
            <a:endParaRPr lang="en-US" b="0" i="0" dirty="0">
              <a:solidFill>
                <a:srgbClr val="212121"/>
              </a:solidFill>
              <a:effectLst/>
              <a:latin typeface="Roboto" panose="02000000000000000000" pitchFamily="2" charset="0"/>
            </a:endParaRPr>
          </a:p>
          <a:p>
            <a:pPr algn="l">
              <a:buFont typeface="Arial" panose="020B0604020202020204" pitchFamily="34" charset="0"/>
              <a:buChar char="•"/>
            </a:pPr>
            <a:r>
              <a:rPr lang="en-US" b="0" i="0" u="none" strike="noStrike" dirty="0">
                <a:solidFill>
                  <a:srgbClr val="0076A8"/>
                </a:solidFill>
                <a:effectLst/>
                <a:latin typeface="Roboto" panose="02000000000000000000" pitchFamily="2" charset="0"/>
                <a:hlinkClick r:id="rId3"/>
              </a:rPr>
              <a:t>k-Means and k-Medoids Clustering</a:t>
            </a:r>
            <a:endParaRPr lang="en-US" b="0" i="0" dirty="0">
              <a:solidFill>
                <a:srgbClr val="212121"/>
              </a:solidFill>
              <a:effectLst/>
              <a:latin typeface="Roboto" panose="02000000000000000000" pitchFamily="2" charset="0"/>
            </a:endParaRPr>
          </a:p>
          <a:p>
            <a:pPr algn="l">
              <a:buFont typeface="Arial" panose="020B0604020202020204" pitchFamily="34" charset="0"/>
              <a:buChar char="•"/>
            </a:pPr>
            <a:r>
              <a:rPr lang="en-US" b="0" i="0" u="none" strike="noStrike" dirty="0">
                <a:solidFill>
                  <a:srgbClr val="0076A8"/>
                </a:solidFill>
                <a:effectLst/>
                <a:latin typeface="Roboto" panose="02000000000000000000" pitchFamily="2" charset="0"/>
                <a:hlinkClick r:id="rId4"/>
              </a:rPr>
              <a:t>Density-Based Spatial Clustering of Applications with Noise (DBSCAN)</a:t>
            </a:r>
            <a:endParaRPr lang="en-US" b="0" i="0" dirty="0">
              <a:solidFill>
                <a:srgbClr val="212121"/>
              </a:solidFill>
              <a:effectLst/>
              <a:latin typeface="Roboto" panose="02000000000000000000" pitchFamily="2" charset="0"/>
            </a:endParaRPr>
          </a:p>
          <a:p>
            <a:pPr algn="l">
              <a:buFont typeface="Arial" panose="020B0604020202020204" pitchFamily="34" charset="0"/>
              <a:buChar char="•"/>
            </a:pPr>
            <a:r>
              <a:rPr lang="en-US" b="0" i="0" u="none" strike="noStrike" dirty="0">
                <a:solidFill>
                  <a:srgbClr val="0076A8"/>
                </a:solidFill>
                <a:effectLst/>
                <a:latin typeface="Roboto" panose="02000000000000000000" pitchFamily="2" charset="0"/>
                <a:hlinkClick r:id="rId5"/>
              </a:rPr>
              <a:t>Gaussian Mixture Model</a:t>
            </a:r>
            <a:endParaRPr lang="en-US" b="0" i="0" dirty="0">
              <a:solidFill>
                <a:srgbClr val="212121"/>
              </a:solidFill>
              <a:effectLst/>
              <a:latin typeface="Roboto" panose="02000000000000000000" pitchFamily="2" charset="0"/>
            </a:endParaRPr>
          </a:p>
          <a:p>
            <a:pPr algn="l">
              <a:buFont typeface="Arial" panose="020B0604020202020204" pitchFamily="34" charset="0"/>
              <a:buChar char="•"/>
            </a:pPr>
            <a:r>
              <a:rPr lang="en-US" b="0" i="0" u="none" strike="noStrike" dirty="0">
                <a:solidFill>
                  <a:srgbClr val="0076A8"/>
                </a:solidFill>
                <a:effectLst/>
                <a:latin typeface="Roboto" panose="02000000000000000000" pitchFamily="2" charset="0"/>
                <a:hlinkClick r:id="rId6"/>
              </a:rPr>
              <a:t>k-Nearest Neighbor Search and Radius Search</a:t>
            </a:r>
            <a:endParaRPr lang="en-US" b="0" i="0" dirty="0">
              <a:solidFill>
                <a:srgbClr val="212121"/>
              </a:solidFill>
              <a:effectLst/>
              <a:latin typeface="Roboto" panose="02000000000000000000" pitchFamily="2" charset="0"/>
            </a:endParaRPr>
          </a:p>
          <a:p>
            <a:pPr algn="l">
              <a:buFont typeface="Arial" panose="020B0604020202020204" pitchFamily="34" charset="0"/>
              <a:buChar char="•"/>
            </a:pPr>
            <a:r>
              <a:rPr lang="en-US" b="0" i="0" u="none" strike="noStrike" dirty="0">
                <a:solidFill>
                  <a:srgbClr val="0076A8"/>
                </a:solidFill>
                <a:effectLst/>
                <a:latin typeface="Roboto" panose="02000000000000000000" pitchFamily="2" charset="0"/>
                <a:hlinkClick r:id="rId7"/>
              </a:rPr>
              <a:t>Spectral Clustering</a:t>
            </a:r>
            <a:endParaRPr lang="en-US" b="0" i="0" u="none" strike="noStrike" dirty="0">
              <a:solidFill>
                <a:srgbClr val="0076A8"/>
              </a:solidFill>
              <a:effectLst/>
              <a:latin typeface="Roboto" panose="02000000000000000000" pitchFamily="2" charset="0"/>
            </a:endParaRPr>
          </a:p>
        </p:txBody>
      </p:sp>
    </p:spTree>
    <p:extLst>
      <p:ext uri="{BB962C8B-B14F-4D97-AF65-F5344CB8AC3E}">
        <p14:creationId xmlns:p14="http://schemas.microsoft.com/office/powerpoint/2010/main" val="4097774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8A4AB-8A8C-4DB8-E6DD-8F07C6E5DD43}"/>
              </a:ext>
            </a:extLst>
          </p:cNvPr>
          <p:cNvSpPr>
            <a:spLocks noGrp="1"/>
          </p:cNvSpPr>
          <p:nvPr>
            <p:ph type="title"/>
          </p:nvPr>
        </p:nvSpPr>
        <p:spPr/>
        <p:txBody>
          <a:bodyPr/>
          <a:lstStyle/>
          <a:p>
            <a:r>
              <a:rPr lang="en-US" dirty="0"/>
              <a:t>Which method?</a:t>
            </a:r>
          </a:p>
        </p:txBody>
      </p:sp>
      <p:sp>
        <p:nvSpPr>
          <p:cNvPr id="3" name="Content Placeholder 2">
            <a:extLst>
              <a:ext uri="{FF2B5EF4-FFF2-40B4-BE49-F238E27FC236}">
                <a16:creationId xmlns:a16="http://schemas.microsoft.com/office/drawing/2014/main" id="{64CE3AB2-9812-2168-3818-18BDF4DCA20A}"/>
              </a:ext>
            </a:extLst>
          </p:cNvPr>
          <p:cNvSpPr>
            <a:spLocks noGrp="1"/>
          </p:cNvSpPr>
          <p:nvPr>
            <p:ph idx="1"/>
          </p:nvPr>
        </p:nvSpPr>
        <p:spPr>
          <a:xfrm>
            <a:off x="838200" y="1690688"/>
            <a:ext cx="10018713" cy="3943526"/>
          </a:xfrm>
        </p:spPr>
        <p:txBody>
          <a:bodyPr>
            <a:normAutofit/>
          </a:bodyPr>
          <a:lstStyle/>
          <a:p>
            <a:pPr algn="l">
              <a:buFont typeface="Arial" panose="020B0604020202020204" pitchFamily="34" charset="0"/>
              <a:buChar char="•"/>
            </a:pPr>
            <a:r>
              <a:rPr lang="en-US" b="1" i="0" dirty="0">
                <a:solidFill>
                  <a:srgbClr val="374151"/>
                </a:solidFill>
                <a:effectLst/>
                <a:latin typeface="Söhne"/>
              </a:rPr>
              <a:t>Data Characteristics</a:t>
            </a:r>
            <a:r>
              <a:rPr lang="en-US" b="0" i="0" dirty="0">
                <a:solidFill>
                  <a:srgbClr val="374151"/>
                </a:solidFill>
                <a:effectLst/>
                <a:latin typeface="Söhne"/>
              </a:rPr>
              <a:t>: Density-based methods like DBSCAN suit datasets with varying cluster densities.</a:t>
            </a:r>
          </a:p>
          <a:p>
            <a:pPr algn="l">
              <a:buFont typeface="Arial" panose="020B0604020202020204" pitchFamily="34" charset="0"/>
              <a:buChar char="•"/>
            </a:pPr>
            <a:r>
              <a:rPr lang="en-US" b="1" i="0" dirty="0">
                <a:solidFill>
                  <a:srgbClr val="374151"/>
                </a:solidFill>
                <a:effectLst/>
                <a:latin typeface="Söhne"/>
              </a:rPr>
              <a:t>Cluster Shape</a:t>
            </a:r>
            <a:r>
              <a:rPr lang="en-US" b="0" i="0" dirty="0">
                <a:solidFill>
                  <a:srgbClr val="374151"/>
                </a:solidFill>
                <a:effectLst/>
                <a:latin typeface="Söhne"/>
              </a:rPr>
              <a:t>: For non-spherical clusters, density-based or hierarchical methods might be better.</a:t>
            </a:r>
          </a:p>
          <a:p>
            <a:pPr algn="l">
              <a:buFont typeface="Arial" panose="020B0604020202020204" pitchFamily="34" charset="0"/>
              <a:buChar char="•"/>
            </a:pPr>
            <a:r>
              <a:rPr lang="en-US" b="1" i="0" dirty="0">
                <a:solidFill>
                  <a:srgbClr val="374151"/>
                </a:solidFill>
                <a:effectLst/>
                <a:latin typeface="Söhne"/>
              </a:rPr>
              <a:t>Scalability</a:t>
            </a:r>
            <a:r>
              <a:rPr lang="en-US" b="0" i="0" dirty="0">
                <a:solidFill>
                  <a:srgbClr val="374151"/>
                </a:solidFill>
                <a:effectLst/>
                <a:latin typeface="Söhne"/>
              </a:rPr>
              <a:t>: Partitioning methods like K-Means are more scalable for larger datasets.</a:t>
            </a:r>
          </a:p>
          <a:p>
            <a:pPr algn="l">
              <a:buFont typeface="Arial" panose="020B0604020202020204" pitchFamily="34" charset="0"/>
              <a:buChar char="•"/>
            </a:pPr>
            <a:r>
              <a:rPr lang="en-US" b="1" i="0" dirty="0">
                <a:solidFill>
                  <a:srgbClr val="374151"/>
                </a:solidFill>
                <a:effectLst/>
                <a:latin typeface="Söhne"/>
              </a:rPr>
              <a:t>Interpretability</a:t>
            </a:r>
            <a:r>
              <a:rPr lang="en-US" b="0" i="0" dirty="0">
                <a:solidFill>
                  <a:srgbClr val="374151"/>
                </a:solidFill>
                <a:effectLst/>
                <a:latin typeface="Söhne"/>
              </a:rPr>
              <a:t>: Hierarchical clustering provides an insightful dendrogram.</a:t>
            </a:r>
          </a:p>
          <a:p>
            <a:pPr marL="0" indent="0">
              <a:buNone/>
            </a:pPr>
            <a:endParaRPr lang="en-US" dirty="0"/>
          </a:p>
        </p:txBody>
      </p:sp>
    </p:spTree>
    <p:extLst>
      <p:ext uri="{BB962C8B-B14F-4D97-AF65-F5344CB8AC3E}">
        <p14:creationId xmlns:p14="http://schemas.microsoft.com/office/powerpoint/2010/main" val="24350239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621</TotalTime>
  <Words>1051</Words>
  <Application>Microsoft Office PowerPoint</Application>
  <PresentationFormat>Widescreen</PresentationFormat>
  <Paragraphs>99</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Calibri Light</vt:lpstr>
      <vt:lpstr>ElsevierSans</vt:lpstr>
      <vt:lpstr>Roboto</vt:lpstr>
      <vt:lpstr>Söhne</vt:lpstr>
      <vt:lpstr>source-serif-pro</vt:lpstr>
      <vt:lpstr>Wingdings</vt:lpstr>
      <vt:lpstr>Office Theme</vt:lpstr>
      <vt:lpstr>Outlier Detection in Stream Data by Clustering</vt:lpstr>
      <vt:lpstr>PowerPoint Presentation</vt:lpstr>
      <vt:lpstr>Introduce</vt:lpstr>
      <vt:lpstr>Where?</vt:lpstr>
      <vt:lpstr>Case study</vt:lpstr>
      <vt:lpstr>Why?</vt:lpstr>
      <vt:lpstr>Overall</vt:lpstr>
      <vt:lpstr>MATLAB Categories</vt:lpstr>
      <vt:lpstr>Which method?</vt:lpstr>
      <vt:lpstr>DataStream vs TraditionalData</vt:lpstr>
      <vt:lpstr>PowerPoint Presentation</vt:lpstr>
      <vt:lpstr>DenStream</vt:lpstr>
      <vt:lpstr>DBSCAN</vt:lpstr>
      <vt:lpstr>DBSCAN vs …</vt:lpstr>
      <vt:lpstr>Comparing DenStream(https://github.com/SC-One/DenStream)</vt:lpstr>
      <vt:lpstr>LAST PAGES</vt:lpstr>
      <vt:lpstr>Future</vt:lpstr>
      <vt:lpstr>Refrences</vt:lpstr>
      <vt:lpstr>Refrences(cont...)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in clustering</dc:title>
  <dc:creator>SC</dc:creator>
  <cp:lastModifiedBy>SC</cp:lastModifiedBy>
  <cp:revision>201</cp:revision>
  <dcterms:created xsi:type="dcterms:W3CDTF">2023-11-24T12:33:46Z</dcterms:created>
  <dcterms:modified xsi:type="dcterms:W3CDTF">2023-12-11T00:45:18Z</dcterms:modified>
</cp:coreProperties>
</file>