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61" r:id="rId3"/>
    <p:sldId id="266" r:id="rId4"/>
    <p:sldId id="281" r:id="rId5"/>
    <p:sldId id="262" r:id="rId6"/>
    <p:sldId id="276" r:id="rId7"/>
    <p:sldId id="272" r:id="rId8"/>
    <p:sldId id="275" r:id="rId9"/>
    <p:sldId id="288" r:id="rId10"/>
    <p:sldId id="289" r:id="rId11"/>
    <p:sldId id="278" r:id="rId12"/>
    <p:sldId id="270" r:id="rId13"/>
    <p:sldId id="285" r:id="rId14"/>
    <p:sldId id="282" r:id="rId15"/>
    <p:sldId id="280" r:id="rId16"/>
    <p:sldId id="287" r:id="rId17"/>
    <p:sldId id="291" r:id="rId18"/>
    <p:sldId id="298" r:id="rId19"/>
    <p:sldId id="297" r:id="rId20"/>
    <p:sldId id="296" r:id="rId21"/>
    <p:sldId id="300" r:id="rId22"/>
    <p:sldId id="286" r:id="rId23"/>
    <p:sldId id="290" r:id="rId24"/>
    <p:sldId id="279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" initials="S" lastIdx="2" clrIdx="0">
    <p:extLst>
      <p:ext uri="{19B8F6BF-5375-455C-9EA6-DF929625EA0E}">
        <p15:presenceInfo xmlns:p15="http://schemas.microsoft.com/office/powerpoint/2012/main" userId="S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1T02:55:55.572" idx="1">
    <p:pos x="4492" y="3704"/>
    <p:text>عملکرد الگوریتم Stream-EAC F با مجموعه اي از آزمایش هایی که هم از داده هاي ترکیبی و هم از جریان هاي داده ي استفاده می کنند نشان داده می شود و الگوریتم را با چهار الگوریتم مرتبط به نام هاي OMRk+- + StreamKM، BkM-CluStream، OMRk-CluStream و BkM+- + StreamKM مقایسه می کنیم.</p:text>
    <p:extLst>
      <p:ext uri="{C676402C-5697-4E1C-873F-D02D1690AC5C}">
        <p15:threadingInfo xmlns:p15="http://schemas.microsoft.com/office/powerpoint/2012/main" timeZoneBias="-21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1T02:55:55.572" idx="2">
    <p:pos x="4492" y="3704"/>
    <p:text>عملکرد الگوریتم Stream-EAC F با مجموعه اي از آزمایش هایی که هم از داده هاي ترکیبی و هم از جریان هاي داده ي استفاده می کنند نشان داده می شود و الگوریتم را با چهار الگوریتم مرتبط به نام هاي OMRk+- + StreamKM، BkM-CluStream، OMRk-CluStream و BkM+- + StreamKM مقایسه می کنیم.</p:text>
    <p:extLst>
      <p:ext uri="{C676402C-5697-4E1C-873F-D02D1690AC5C}">
        <p15:threadingInfo xmlns:p15="http://schemas.microsoft.com/office/powerpoint/2012/main" timeZoneBias="-21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AD5C-F883-AFB7-2F7A-CE6FFA1B5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0768D-D46A-32C8-A23E-A072847D2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DF11F-ED7E-3A8A-769C-8C27571B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3160-4669-BF5F-F508-5DE364E5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8E01-4F5C-F292-6858-C6897F2E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F643-8813-4764-D960-5F5BA0F5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6DFF5-4B93-1DC8-04B2-685A3EF10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314AB-1867-5457-A8FD-ACA74D08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9E0C9-84A1-4C7B-86FF-BB55D7B1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F1D06-A30A-37B5-D9D4-88F051EB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BF453-A8BD-21A9-46E3-421288F43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217BB-E95D-F84D-35A6-ABFC0D5A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D1BB9-E45B-DE9D-009A-084F0837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04AF-FAFC-F479-5EBA-E7385094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2207-65E7-6C22-DD98-28CD0AB3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C0D8-11DB-60EC-5164-AD34DB0E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BEC3-030A-08AA-7DB0-55A44B6C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EE384-862C-093A-350C-D47CAC91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AF683-F954-F672-A9C5-C500A453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D15B-AF69-8AEA-0924-66C823EE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5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E4AC-DB90-AAF9-D078-590A95CC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D6C9C-757D-D01E-9D55-AFB1584CF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CF468-0118-4355-EA50-59C96075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76FB1-22FB-2B32-EE02-FA1A033C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6A00C-1945-879F-F993-B4421555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4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5A9-D5B4-C868-B3B6-F175CF0B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92A51-74E1-4419-FE7F-255CA33F6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31EA2-04D1-DBC1-06E5-6F63F38FA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3F33B-3DE5-E409-4100-29C47CAB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EE8D1-A50E-4BA0-4CB9-D1B88105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90375-6CDA-BADD-BB7F-9B1C1B7E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3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7992-2C10-5250-2802-C66C118A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FB4F8-2E42-4C14-EA89-1EDA7FD5D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9287B-9BD7-4522-EC3B-3431FCE3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34F9E-E647-3DE7-76EE-F91B55B48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77432-D8F4-AF40-BD9E-A9A41982A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2039A-3A09-A91C-A422-E8D300B5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7EA78-98C0-44B6-2F5F-EB279050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C562A-09A7-0485-CE06-21A53938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3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21C3-34B8-FD32-25BA-F6B878D4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0A36A-2BC6-FFBA-1BBE-9159EB65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5D27D-878D-529C-5766-EC8D2528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B29A4-18ED-E0FB-EA3F-18265DFA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73F98-500E-14F6-8CF5-8E6399B3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6D88A-F31F-935B-30EB-943E9C12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C4B6C-035C-C378-1F32-354D1A7B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B2ED-DC2A-2DDB-663F-0408186B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A9E3-E6C2-BAA7-8A80-39F34C56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49B19-1B4F-6609-F92B-D0D65E6FC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41C34-1E33-3963-2836-8397BBEE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1721A-B367-53A5-D2C3-48F32835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9E56B-29F9-E85E-957D-8B4A6C79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D7F2-E4D9-31D5-03F4-D068EFB1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DD372-1E9D-35B5-7465-DE6B2E2DC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F717D-934D-D5BC-32E5-C7FF78590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AEB7B-7D94-A899-036B-D2CF767F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D1FE9-74B3-32EE-B670-C417451A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98FF-D54F-C8C0-00DF-7AD3791A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1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3E8E5-4A43-4B4B-710A-C6A521B8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091E5-3B52-0CFF-E291-EA1E08B0F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9F06-5D19-6D00-E6D8-AEA2EF1BA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836F5-1E6B-4492-88E9-2DB89131BE1F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11FA-96F1-C039-C911-F4BF545C5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88CF-0A37-D735-3EA6-230B40ED8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0906738_Density-Based_Clustering_over_an_Evolving_Data_Stream_with_Noise" TargetMode="External"/><Relationship Id="rId2" Type="http://schemas.openxmlformats.org/officeDocument/2006/relationships/hyperlink" Target="http://dx.doi.org/10.1137/1.9781611972764.2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SC-One/DenStrea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eb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-One/ClusteringDataStream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noel.cs21/balanced-iterative-reducing-and-clustering-using-heirachies-birch-5680adffaa58" TargetMode="External"/><Relationship Id="rId13" Type="http://schemas.openxmlformats.org/officeDocument/2006/relationships/hyperlink" Target="https://arxiv.org/abs/2210.08212" TargetMode="External"/><Relationship Id="rId18" Type="http://schemas.openxmlformats.org/officeDocument/2006/relationships/hyperlink" Target="https://science.ut.ac.ir/documents/84413665/110319729/kord-asabi.pdf" TargetMode="External"/><Relationship Id="rId3" Type="http://schemas.openxmlformats.org/officeDocument/2006/relationships/hyperlink" Target="https://www.researchgate.net/figure/Overview-of-the-proposed-two-step-clustering-method-The-first-step-uses-Birch-clustering_fig4_357972949" TargetMode="External"/><Relationship Id="rId21" Type="http://schemas.openxmlformats.org/officeDocument/2006/relationships/hyperlink" Target="https://blogs.sap.com/2020/12/16/outlier-detection-by-clustering/" TargetMode="External"/><Relationship Id="rId7" Type="http://schemas.openxmlformats.org/officeDocument/2006/relationships/hyperlink" Target="https://en.wikipedia.org/wiki/Data_stream_clustering" TargetMode="External"/><Relationship Id="rId12" Type="http://schemas.openxmlformats.org/officeDocument/2006/relationships/hyperlink" Target="https://www.logsign.com/blog/data-stream-clustering-methods-examples" TargetMode="External"/><Relationship Id="rId17" Type="http://schemas.openxmlformats.org/officeDocument/2006/relationships/hyperlink" Target="https://smartinsight.ir/%D8%B1%D9%88%D8%B4-%D9%87%D8%A7%DB%8C-%D8%AF%D8%A7%D8%AF%D9%87-%DA%A9%D8%A7%D9%88%DB%8C/" TargetMode="External"/><Relationship Id="rId2" Type="http://schemas.openxmlformats.org/officeDocument/2006/relationships/hyperlink" Target="https://www.sciencedirect.com/science/article/abs/pii/S0167739X19312786" TargetMode="External"/><Relationship Id="rId16" Type="http://schemas.openxmlformats.org/officeDocument/2006/relationships/hyperlink" Target="https://www.sid.ir/paper/159026/fa" TargetMode="External"/><Relationship Id="rId20" Type="http://schemas.openxmlformats.org/officeDocument/2006/relationships/hyperlink" Target="https://www.geeksforgeeks.org/data-mining-cluster-analys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ml-birch-clustering/" TargetMode="External"/><Relationship Id="rId11" Type="http://schemas.openxmlformats.org/officeDocument/2006/relationships/hyperlink" Target="https://doi.org/10.1016/j.future.2020.01.017" TargetMode="External"/><Relationship Id="rId5" Type="http://schemas.openxmlformats.org/officeDocument/2006/relationships/hyperlink" Target="https://scikit-learn.org/stable/modules/generated/sklearn.cluster.Birch.html" TargetMode="External"/><Relationship Id="rId15" Type="http://schemas.openxmlformats.org/officeDocument/2006/relationships/hyperlink" Target="https://www.iwrr.ir/article_87950.html" TargetMode="External"/><Relationship Id="rId10" Type="http://schemas.openxmlformats.org/officeDocument/2006/relationships/hyperlink" Target="https://www.youtube.com/watch?v=A4MzbYc4yCY" TargetMode="External"/><Relationship Id="rId19" Type="http://schemas.openxmlformats.org/officeDocument/2006/relationships/hyperlink" Target="https://www.geeksforgeeks.org/clustering-in-data-mining" TargetMode="External"/><Relationship Id="rId4" Type="http://schemas.openxmlformats.org/officeDocument/2006/relationships/hyperlink" Target="https://www.oreilly.com/library/view/data-mining-and/9781118868706/9781118868706c21.xhtml" TargetMode="External"/><Relationship Id="rId9" Type="http://schemas.openxmlformats.org/officeDocument/2006/relationships/hyperlink" Target="https://www.youtube.com/watch?v=YWcDgX_pN-8" TargetMode="External"/><Relationship Id="rId14" Type="http://schemas.openxmlformats.org/officeDocument/2006/relationships/hyperlink" Target="https://github.com/dple/awesome-papers-and-source-code-for-anomaly-detection" TargetMode="External"/><Relationship Id="rId22" Type="http://schemas.openxmlformats.org/officeDocument/2006/relationships/comments" Target="../comments/commen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easy-outlier-detection-in-data-streams-3089bfefe528" TargetMode="External"/><Relationship Id="rId3" Type="http://schemas.openxmlformats.org/officeDocument/2006/relationships/hyperlink" Target="https://dl.acm.org/action/downloadSupplement?doi=10.1145%2F1557019.1557041&amp;file=p139-bifet_nemeds_01.mp4" TargetMode="External"/><Relationship Id="rId7" Type="http://schemas.openxmlformats.org/officeDocument/2006/relationships/hyperlink" Target="https://erproof.com/sap-prepares-for-a-database-push/" TargetMode="External"/><Relationship Id="rId2" Type="http://schemas.openxmlformats.org/officeDocument/2006/relationships/hyperlink" Target="https://dl.acm.org/doi/10.1145/1557019.155704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stackexchange.com/questions/79429/what-is-the-best-stream-data-clustering-algorithm-that-can-handle-non-static-un" TargetMode="External"/><Relationship Id="rId5" Type="http://schemas.openxmlformats.org/officeDocument/2006/relationships/hyperlink" Target="https://dzone.com/articles/data-streaming-in-osgi-r7-applications-with-osgi-r" TargetMode="External"/><Relationship Id="rId4" Type="http://schemas.openxmlformats.org/officeDocument/2006/relationships/hyperlink" Target="https://python.plainenglish.io/how-does-the-dbscan-algorithm-work-pros-and-cons-of-dbscan-bbdd589d837a" TargetMode="External"/><Relationship Id="rId9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3390-E3D2-4FDB-B822-8CC9AA611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328" y="1131507"/>
            <a:ext cx="9991344" cy="2387600"/>
          </a:xfrm>
        </p:spPr>
        <p:txBody>
          <a:bodyPr>
            <a:normAutofit/>
          </a:bodyPr>
          <a:lstStyle/>
          <a:p>
            <a:r>
              <a:rPr lang="en-US" sz="6600" dirty="0"/>
              <a:t>Outlier Detection in Stream Data by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372D3-C610-40BA-A509-768EBF853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98612"/>
            <a:ext cx="9144000" cy="1655762"/>
          </a:xfrm>
        </p:spPr>
        <p:txBody>
          <a:bodyPr/>
          <a:lstStyle/>
          <a:p>
            <a:r>
              <a:rPr lang="en-US" dirty="0"/>
              <a:t>Dr. Abbas </a:t>
            </a:r>
            <a:r>
              <a:rPr lang="en-US" dirty="0" err="1"/>
              <a:t>Najafizadeh</a:t>
            </a:r>
            <a:endParaRPr lang="en-US" dirty="0"/>
          </a:p>
          <a:p>
            <a:r>
              <a:rPr lang="en-US" sz="1800" dirty="0"/>
              <a:t>Heydar Mahmoodi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293046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7070F22-273B-C279-A7BD-ED318EAF0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81" y="203154"/>
            <a:ext cx="8617238" cy="61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0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AAAEB9F-C35F-EC46-17A0-5BFADC984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73" y="306197"/>
            <a:ext cx="10101853" cy="627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88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7FE4-740E-7D92-BDCA-DF9464F6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DBSCAN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226B-4780-0026-8A8D-53B0C94D9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018713" cy="4433021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Robust to outliers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Can identify outliers as noise points.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Handles arbitrary-shaped clusters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Not limited to spherical clusters.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42424"/>
                </a:solidFill>
                <a:latin typeface="source-serif-pro"/>
              </a:rPr>
              <a:t>No need 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It does not require the number of clusters to be specified in advance.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Parameter-sensitive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Requires setting parameters like epsilon and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minPoints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which can impact results.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Difficulty with varying densities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Struggles when clusters have significantly different densities.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high computational cost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It has a high computational cost when the number of data points is large.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1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7FE4-740E-7D92-BDCA-DF9464F6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287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DBSCAN vs …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6E5C05-CF45-0644-9D17-03C80F11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3" y="1089602"/>
            <a:ext cx="11397673" cy="56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8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001D-F83F-C3DB-06C6-73383DF2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46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err="1"/>
              <a:t>DenStream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81377-48A9-40FA-140E-47A5183C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21" y="1341098"/>
            <a:ext cx="11088149" cy="10038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/>
              <a:t>Density-Based</a:t>
            </a:r>
            <a:r>
              <a:rPr lang="en-US" sz="3200" dirty="0"/>
              <a:t> Clustering over an </a:t>
            </a:r>
            <a:r>
              <a:rPr lang="en-US" sz="3200" b="1" dirty="0"/>
              <a:t>Evolving</a:t>
            </a:r>
            <a:r>
              <a:rPr lang="en-US" sz="3200" dirty="0"/>
              <a:t> Data Stream with Noise</a:t>
            </a:r>
          </a:p>
          <a:p>
            <a:pPr marL="0" indent="0">
              <a:buNone/>
            </a:pPr>
            <a:r>
              <a:rPr lang="en-US" sz="2000" b="0" i="0" u="sng" dirty="0">
                <a:effectLst/>
                <a:latin typeface="Roboto" panose="02000000000000000000" pitchFamily="2" charset="0"/>
                <a:hlinkClick r:id="rId2"/>
              </a:rPr>
              <a:t>10.1137/1.9781611972764.29</a:t>
            </a:r>
            <a:r>
              <a:rPr lang="en-US" sz="2000" b="0" i="0" u="sng" dirty="0">
                <a:effectLst/>
                <a:latin typeface="Roboto" panose="02000000000000000000" pitchFamily="2" charset="0"/>
              </a:rPr>
              <a:t> ,  </a:t>
            </a:r>
            <a:r>
              <a:rPr lang="en-US" sz="2000" b="0" i="0" u="sng" dirty="0" err="1">
                <a:effectLst/>
                <a:latin typeface="Roboto" panose="02000000000000000000" pitchFamily="2" charset="0"/>
                <a:hlinkClick r:id="rId3"/>
              </a:rPr>
              <a:t>researchgate</a:t>
            </a:r>
            <a:r>
              <a:rPr lang="en-US" sz="2000" b="0" i="0" u="sng" dirty="0">
                <a:effectLst/>
                <a:latin typeface="Roboto" panose="02000000000000000000" pitchFamily="2" charset="0"/>
                <a:hlinkClick r:id="rId3"/>
              </a:rPr>
              <a:t> link</a:t>
            </a:r>
            <a:endParaRPr lang="en-US" sz="2000" b="0" i="0" u="sng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2000" u="sng" dirty="0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2000" b="0" i="0" u="sng" dirty="0"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FCF87-EA44-B7FD-02ED-343191220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49" y="2744317"/>
            <a:ext cx="3936622" cy="36261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0C4313-ABB7-4207-891F-F860E3843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793" y="2222972"/>
            <a:ext cx="4705007" cy="42699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F057E895-0487-D42C-4E04-542CDE8F6333}"/>
              </a:ext>
            </a:extLst>
          </p:cNvPr>
          <p:cNvSpPr/>
          <p:nvPr/>
        </p:nvSpPr>
        <p:spPr>
          <a:xfrm>
            <a:off x="5035767" y="3794506"/>
            <a:ext cx="1476429" cy="11268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3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A168-327B-4DBF-B65A-34EA52DC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629" y="0"/>
            <a:ext cx="10144741" cy="663606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</a:t>
            </a:r>
            <a:r>
              <a:rPr lang="en-US" dirty="0" err="1"/>
              <a:t>DenStream</a:t>
            </a:r>
            <a:r>
              <a:rPr lang="en-US" sz="2000" dirty="0">
                <a:hlinkClick r:id="rId2"/>
              </a:rPr>
              <a:t>(https://github.com/SC-One/DenStream)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5FD2C-6CDD-4784-AA05-5D9AFE49C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1" y="663606"/>
            <a:ext cx="11443317" cy="61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0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3639-7CD5-1288-26B9-A7E7336F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738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/>
              <a:t>DenStream</a:t>
            </a:r>
            <a:r>
              <a:rPr lang="en-US" sz="4800" b="1" dirty="0"/>
              <a:t> Algo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B1FD-7A75-9B84-4FA9-7BBADA7D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382"/>
            <a:ext cx="10515600" cy="5994110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>
                <a:effectLst/>
                <a:latin typeface="Söhne"/>
              </a:rPr>
              <a:t>Initialization</a:t>
            </a:r>
          </a:p>
          <a:p>
            <a:pPr lvl="1"/>
            <a:r>
              <a:rPr lang="en-US" i="0" dirty="0">
                <a:effectLst/>
                <a:latin typeface="Söhne"/>
              </a:rPr>
              <a:t>Initialize parameters (epsilon, lambda, beta , and mu) for density calculations and cluster formation.</a:t>
            </a:r>
          </a:p>
          <a:p>
            <a:r>
              <a:rPr lang="en-US" i="0" dirty="0" err="1">
                <a:effectLst/>
                <a:latin typeface="Söhne"/>
              </a:rPr>
              <a:t>Microcluster</a:t>
            </a:r>
            <a:r>
              <a:rPr lang="en-US" i="0" dirty="0">
                <a:effectLst/>
                <a:latin typeface="Söhne"/>
              </a:rPr>
              <a:t> Initialization:</a:t>
            </a:r>
          </a:p>
          <a:p>
            <a:pPr lvl="1"/>
            <a:r>
              <a:rPr lang="en-US" i="0" dirty="0">
                <a:effectLst/>
                <a:latin typeface="Söhne"/>
              </a:rPr>
              <a:t>Start with the first few data points as </a:t>
            </a:r>
            <a:r>
              <a:rPr lang="en-US" i="0" dirty="0" err="1">
                <a:effectLst/>
                <a:latin typeface="Söhne"/>
              </a:rPr>
              <a:t>microclusters</a:t>
            </a:r>
            <a:r>
              <a:rPr lang="en-US" i="0" dirty="0">
                <a:effectLst/>
                <a:latin typeface="Söhne"/>
              </a:rPr>
              <a:t>.</a:t>
            </a:r>
          </a:p>
          <a:p>
            <a:pPr lvl="1"/>
            <a:r>
              <a:rPr lang="en-US" i="0" dirty="0">
                <a:effectLst/>
                <a:latin typeface="Söhne"/>
              </a:rPr>
              <a:t>Update the parameters based on incoming data points.</a:t>
            </a:r>
          </a:p>
          <a:p>
            <a:r>
              <a:rPr lang="en-US" i="0" dirty="0" err="1">
                <a:effectLst/>
                <a:latin typeface="Söhne"/>
              </a:rPr>
              <a:t>Microcluster</a:t>
            </a:r>
            <a:r>
              <a:rPr lang="en-US" i="0" dirty="0">
                <a:effectLst/>
                <a:latin typeface="Söhne"/>
              </a:rPr>
              <a:t> Evolution:</a:t>
            </a:r>
          </a:p>
          <a:p>
            <a:pPr lvl="1"/>
            <a:r>
              <a:rPr lang="en-US" i="0" dirty="0">
                <a:effectLst/>
                <a:latin typeface="Söhne"/>
              </a:rPr>
              <a:t>For incoming data points:</a:t>
            </a:r>
          </a:p>
          <a:p>
            <a:pPr lvl="2"/>
            <a:r>
              <a:rPr lang="en-US" i="0" dirty="0">
                <a:effectLst/>
                <a:latin typeface="Söhne"/>
              </a:rPr>
              <a:t>Update existing </a:t>
            </a:r>
            <a:r>
              <a:rPr lang="en-US" i="0" dirty="0" err="1">
                <a:effectLst/>
                <a:latin typeface="Söhne"/>
              </a:rPr>
              <a:t>microclusters</a:t>
            </a:r>
            <a:r>
              <a:rPr lang="en-US" i="0" dirty="0">
                <a:effectLst/>
                <a:latin typeface="Söhne"/>
              </a:rPr>
              <a:t> or create new ones.</a:t>
            </a:r>
          </a:p>
          <a:p>
            <a:pPr lvl="2"/>
            <a:r>
              <a:rPr lang="en-US" i="0" dirty="0">
                <a:effectLst/>
                <a:latin typeface="Söhne"/>
              </a:rPr>
              <a:t>Use decay function to handle aging of </a:t>
            </a:r>
            <a:r>
              <a:rPr lang="en-US" i="0" dirty="0" err="1">
                <a:effectLst/>
                <a:latin typeface="Söhne"/>
              </a:rPr>
              <a:t>microclusters</a:t>
            </a:r>
            <a:r>
              <a:rPr lang="en-US" i="0" dirty="0">
                <a:effectLst/>
                <a:latin typeface="Söhne"/>
              </a:rPr>
              <a:t>.</a:t>
            </a:r>
          </a:p>
          <a:p>
            <a:r>
              <a:rPr lang="en-US" i="0" dirty="0">
                <a:effectLst/>
                <a:latin typeface="Söhne"/>
              </a:rPr>
              <a:t>Cluster Formation:</a:t>
            </a:r>
          </a:p>
          <a:p>
            <a:pPr lvl="1"/>
            <a:r>
              <a:rPr lang="en-US" i="0" dirty="0">
                <a:effectLst/>
                <a:latin typeface="Söhne"/>
              </a:rPr>
              <a:t>Identify core-</a:t>
            </a:r>
            <a:r>
              <a:rPr lang="en-US" i="0" dirty="0" err="1">
                <a:effectLst/>
                <a:latin typeface="Söhne"/>
              </a:rPr>
              <a:t>microclusters</a:t>
            </a:r>
            <a:r>
              <a:rPr lang="en-US" i="0" dirty="0">
                <a:effectLst/>
                <a:latin typeface="Söhne"/>
              </a:rPr>
              <a:t> based on density and relevance parameters.</a:t>
            </a:r>
          </a:p>
          <a:p>
            <a:pPr lvl="1"/>
            <a:r>
              <a:rPr lang="en-US" i="0" dirty="0">
                <a:effectLst/>
                <a:latin typeface="Söhne"/>
              </a:rPr>
              <a:t>Form clusters using the identified core-</a:t>
            </a:r>
            <a:r>
              <a:rPr lang="en-US" i="0" dirty="0" err="1">
                <a:effectLst/>
                <a:latin typeface="Söhne"/>
              </a:rPr>
              <a:t>microclusters</a:t>
            </a:r>
            <a:r>
              <a:rPr lang="en-US" i="0" dirty="0">
                <a:effectLst/>
                <a:latin typeface="Söhne"/>
              </a:rPr>
              <a:t>.</a:t>
            </a:r>
          </a:p>
          <a:p>
            <a:r>
              <a:rPr lang="en-US" i="0" dirty="0">
                <a:effectLst/>
                <a:latin typeface="Söhne"/>
              </a:rPr>
              <a:t>Outlier Detection:</a:t>
            </a:r>
          </a:p>
          <a:p>
            <a:pPr lvl="1"/>
            <a:r>
              <a:rPr lang="en-US" i="0" dirty="0">
                <a:effectLst/>
                <a:latin typeface="Söhne"/>
              </a:rPr>
              <a:t>Identify outliers based on their deviation from core-</a:t>
            </a:r>
            <a:r>
              <a:rPr lang="en-US" i="0" dirty="0" err="1">
                <a:effectLst/>
                <a:latin typeface="Söhne"/>
              </a:rPr>
              <a:t>microclusters</a:t>
            </a:r>
            <a:r>
              <a:rPr lang="en-US" i="0" dirty="0">
                <a:effectLst/>
                <a:latin typeface="Söhne"/>
              </a:rPr>
              <a:t>.</a:t>
            </a:r>
            <a:endParaRPr lang="en-US" dirty="0">
              <a:latin typeface="Söhne"/>
            </a:endParaRPr>
          </a:p>
          <a:p>
            <a:r>
              <a:rPr lang="en-US" i="0" dirty="0">
                <a:effectLst/>
                <a:latin typeface="Söhne"/>
              </a:rPr>
              <a:t>Model Adaptation:</a:t>
            </a:r>
          </a:p>
          <a:p>
            <a:pPr lvl="1"/>
            <a:r>
              <a:rPr lang="en-US" i="0" dirty="0">
                <a:effectLst/>
                <a:latin typeface="Söhne"/>
              </a:rPr>
              <a:t>Continuously adjust model parameters (epsilon, lambda, and mu) based on the evolving data.</a:t>
            </a:r>
          </a:p>
        </p:txBody>
      </p:sp>
    </p:spTree>
    <p:extLst>
      <p:ext uri="{BB962C8B-B14F-4D97-AF65-F5344CB8AC3E}">
        <p14:creationId xmlns:p14="http://schemas.microsoft.com/office/powerpoint/2010/main" val="397582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7A94-B7BF-88C0-5ECB-0743B667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86909"/>
          </a:xfrm>
        </p:spPr>
        <p:txBody>
          <a:bodyPr/>
          <a:lstStyle/>
          <a:p>
            <a:r>
              <a:rPr lang="en-US" sz="4400" b="1" dirty="0" err="1"/>
              <a:t>DenStream</a:t>
            </a:r>
            <a:r>
              <a:rPr lang="en-US" sz="4400" b="1" dirty="0"/>
              <a:t> Algo(</a:t>
            </a:r>
            <a:r>
              <a:rPr lang="en-US" sz="4400" b="1" dirty="0" err="1"/>
              <a:t>cont</a:t>
            </a:r>
            <a:r>
              <a:rPr lang="en-US" sz="4400" b="1" dirty="0"/>
              <a:t>…)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29400-8C27-7A8D-B1D4-07164361FE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5164"/>
                <a:ext cx="10515600" cy="577272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err="1"/>
                  <a:t>DenStream</a:t>
                </a:r>
                <a:r>
                  <a:rPr lang="en-US" b="1" dirty="0"/>
                  <a:t> using</a:t>
                </a:r>
              </a:p>
              <a:p>
                <a:pPr marL="0" indent="0">
                  <a:buNone/>
                </a:pPr>
                <a:r>
                  <a:rPr lang="en-US" b="1" dirty="0"/>
                  <a:t>Damped Window: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Fading function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sz="4000" b="0" dirty="0"/>
                  <a:t>	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l-GR" sz="4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   ,     where:  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&gt; 0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29400-8C27-7A8D-B1D4-07164361F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5164"/>
                <a:ext cx="10515600" cy="5772727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>
            <a:extLst>
              <a:ext uri="{FF2B5EF4-FFF2-40B4-BE49-F238E27FC236}">
                <a16:creationId xmlns:a16="http://schemas.microsoft.com/office/drawing/2014/main" id="{5662B654-0108-B15C-1B3D-2A730EE9A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278" y="727363"/>
            <a:ext cx="7631522" cy="449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85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7A94-B7BF-88C0-5ECB-0743B667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86909"/>
          </a:xfrm>
        </p:spPr>
        <p:txBody>
          <a:bodyPr/>
          <a:lstStyle/>
          <a:p>
            <a:r>
              <a:rPr lang="en-US" sz="4400" b="1" dirty="0" err="1"/>
              <a:t>DenStream</a:t>
            </a:r>
            <a:r>
              <a:rPr lang="en-US" sz="4400" b="1" dirty="0"/>
              <a:t> Algo(</a:t>
            </a:r>
            <a:r>
              <a:rPr lang="en-US" sz="4400" b="1" dirty="0" err="1"/>
              <a:t>cont</a:t>
            </a:r>
            <a:r>
              <a:rPr lang="en-US" sz="4400" b="1" dirty="0"/>
              <a:t>…)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29400-8C27-7A8D-B1D4-07164361FE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5164"/>
                <a:ext cx="10515600" cy="57727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b="1" dirty="0"/>
                  <a:t>CMC(core-micro-clusters):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36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600" dirty="0"/>
                  <a:t> </a:t>
                </a:r>
                <a:r>
                  <a:rPr lang="en-US" dirty="0"/>
                  <a:t>	 , </a:t>
                </a:r>
                <a:r>
                  <a:rPr lang="en-US" sz="2400" dirty="0"/>
                  <a:t>where </a:t>
                </a:r>
                <a:r>
                  <a:rPr lang="en-US" sz="2400" b="1" i="1" dirty="0"/>
                  <a:t>T</a:t>
                </a:r>
                <a:r>
                  <a:rPr lang="en-US" sz="2400" dirty="0"/>
                  <a:t> is timestamp of each point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29400-8C27-7A8D-B1D4-07164361F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5164"/>
                <a:ext cx="10515600" cy="5772727"/>
              </a:xfrm>
              <a:blipFill>
                <a:blip r:embed="rId2"/>
                <a:stretch>
                  <a:fillRect l="-1797" t="-2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FF7C216-D831-591F-7A0E-8B81FB070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374" y="2138102"/>
            <a:ext cx="6177252" cy="336204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98AB6F3-7BF8-EBCE-0C68-A2DAD886C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1666" y="5500147"/>
            <a:ext cx="3992956" cy="11501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016C3A-FA32-1489-C4CD-A9EF58353601}"/>
              </a:ext>
            </a:extLst>
          </p:cNvPr>
          <p:cNvSpPr txBox="1"/>
          <p:nvPr/>
        </p:nvSpPr>
        <p:spPr>
          <a:xfrm>
            <a:off x="903298" y="5890553"/>
            <a:ext cx="544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Euclidean distance between point </a:t>
            </a:r>
            <a:r>
              <a:rPr lang="en-US" dirty="0" err="1"/>
              <a:t>pij</a:t>
            </a:r>
            <a:r>
              <a:rPr lang="en-US" dirty="0"/>
              <a:t> and the center:</a:t>
            </a:r>
          </a:p>
        </p:txBody>
      </p:sp>
    </p:spTree>
    <p:extLst>
      <p:ext uri="{BB962C8B-B14F-4D97-AF65-F5344CB8AC3E}">
        <p14:creationId xmlns:p14="http://schemas.microsoft.com/office/powerpoint/2010/main" val="4031450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7A94-B7BF-88C0-5ECB-0743B667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86909"/>
          </a:xfrm>
        </p:spPr>
        <p:txBody>
          <a:bodyPr/>
          <a:lstStyle/>
          <a:p>
            <a:r>
              <a:rPr lang="en-US" sz="4400" b="1" dirty="0" err="1"/>
              <a:t>DenStream</a:t>
            </a:r>
            <a:r>
              <a:rPr lang="en-US" sz="4400" b="1" dirty="0"/>
              <a:t> Algo(</a:t>
            </a:r>
            <a:r>
              <a:rPr lang="en-US" sz="4400" b="1" dirty="0" err="1"/>
              <a:t>cont</a:t>
            </a:r>
            <a:r>
              <a:rPr lang="en-US" sz="4400" b="1" dirty="0"/>
              <a:t>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29400-8C27-7A8D-B1D4-07164361F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164"/>
            <a:ext cx="10515600" cy="5772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an evolving data stream, the role of clusters and outliers often </a:t>
            </a:r>
            <a:r>
              <a:rPr lang="en-US" sz="3200" b="1" dirty="0"/>
              <a:t>exchange</a:t>
            </a:r>
            <a:r>
              <a:rPr lang="en-US" sz="2400" dirty="0"/>
              <a:t>, and any c-micro-cluster is formed gradually as the data stream proceeds. Therefore, we introduce the structures of </a:t>
            </a:r>
            <a:r>
              <a:rPr lang="en-US" sz="2400" b="1" dirty="0"/>
              <a:t>potential c-</a:t>
            </a:r>
            <a:r>
              <a:rPr lang="en-US" sz="2400" b="1" dirty="0" err="1"/>
              <a:t>microclusters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/>
              <a:t>outlier-micro-clusters</a:t>
            </a:r>
            <a:r>
              <a:rPr lang="en-US" sz="2400" dirty="0"/>
              <a:t> for incremental computation.</a:t>
            </a:r>
          </a:p>
          <a:p>
            <a:pPr marL="0" indent="0">
              <a:buNone/>
            </a:pPr>
            <a:r>
              <a:rPr lang="en-US" sz="3600" b="1" dirty="0"/>
              <a:t>PMC(Potential-micro-clusters):</a:t>
            </a:r>
          </a:p>
          <a:p>
            <a:pPr marL="0" indent="0">
              <a:buNone/>
            </a:pPr>
            <a:r>
              <a:rPr lang="en-US" sz="2400" dirty="0"/>
              <a:t>Condition: 	</a:t>
            </a:r>
            <a:r>
              <a:rPr lang="en-US" sz="2400" b="1" dirty="0"/>
              <a:t>w ≥ </a:t>
            </a:r>
            <a:r>
              <a:rPr lang="el-GR" sz="2400" b="1" dirty="0"/>
              <a:t>βµ</a:t>
            </a:r>
            <a:r>
              <a:rPr lang="en-US" sz="2400" b="1" dirty="0"/>
              <a:t>		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000" dirty="0"/>
              <a:t>where : </a:t>
            </a:r>
            <a:r>
              <a:rPr lang="el-GR" sz="3200" b="1" dirty="0"/>
              <a:t>µ</a:t>
            </a:r>
            <a:r>
              <a:rPr lang="en-US" sz="2400" dirty="0"/>
              <a:t> is overall weight of data points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Where</a:t>
            </a:r>
            <a:r>
              <a:rPr lang="en-US" sz="2400" b="1" dirty="0"/>
              <a:t>: </a:t>
            </a:r>
            <a:r>
              <a:rPr lang="el-GR" sz="1600" dirty="0"/>
              <a:t> </a:t>
            </a:r>
            <a:r>
              <a:rPr lang="el-GR" sz="2400" b="1" dirty="0"/>
              <a:t>0 &lt; β ≤ 1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7C73C-0E51-3B59-2C34-ACCA2093E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73" y="3614442"/>
            <a:ext cx="5628626" cy="30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4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6978-AE11-84C4-80CC-61C01493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0AB9-49A4-30F8-B6C2-3CC49D1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3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Exploring real-time anomaly detection through clustering methods in </a:t>
            </a: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streaming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data.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42BF1-2CAC-AE0F-1874-DF0DF8B42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1252"/>
            <a:ext cx="5068830" cy="3801623"/>
          </a:xfrm>
          <a:prstGeom prst="rect">
            <a:avLst/>
          </a:prstGeom>
        </p:spPr>
      </p:pic>
      <p:pic>
        <p:nvPicPr>
          <p:cNvPr id="1028" name="Picture 4" descr="Methods of outlier detection">
            <a:extLst>
              <a:ext uri="{FF2B5EF4-FFF2-40B4-BE49-F238E27FC236}">
                <a16:creationId xmlns:a16="http://schemas.microsoft.com/office/drawing/2014/main" id="{6CE83262-81A2-92AB-B9AA-05DD5F064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346" y="2422243"/>
            <a:ext cx="5705068" cy="42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740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7A94-B7BF-88C0-5ECB-0743B667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86909"/>
          </a:xfrm>
        </p:spPr>
        <p:txBody>
          <a:bodyPr/>
          <a:lstStyle/>
          <a:p>
            <a:r>
              <a:rPr lang="en-US" sz="4400" b="1" dirty="0" err="1"/>
              <a:t>DenStream</a:t>
            </a:r>
            <a:r>
              <a:rPr lang="en-US" sz="4400" b="1" dirty="0"/>
              <a:t> Algo(</a:t>
            </a:r>
            <a:r>
              <a:rPr lang="en-US" sz="4400" b="1" dirty="0" err="1"/>
              <a:t>cont</a:t>
            </a:r>
            <a:r>
              <a:rPr lang="en-US" sz="4400" b="1" dirty="0"/>
              <a:t>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29400-8C27-7A8D-B1D4-07164361F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164"/>
            <a:ext cx="10515600" cy="5772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OMC(outlier-micro-clusters):</a:t>
            </a:r>
          </a:p>
          <a:p>
            <a:pPr marL="0" indent="0">
              <a:buNone/>
            </a:pPr>
            <a:r>
              <a:rPr lang="en-US" sz="3600" b="1" dirty="0"/>
              <a:t>w &lt; </a:t>
            </a:r>
            <a:r>
              <a:rPr lang="el-GR" sz="3600" b="1" dirty="0"/>
              <a:t>βµ </a:t>
            </a: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dirty="0"/>
              <a:t>Where</a:t>
            </a:r>
            <a:r>
              <a:rPr lang="en-US" sz="3600" b="1" dirty="0"/>
              <a:t>:	</a:t>
            </a:r>
            <a:r>
              <a:rPr lang="el-GR" sz="2400" dirty="0"/>
              <a:t> </a:t>
            </a:r>
            <a:r>
              <a:rPr lang="el-GR" sz="3600" b="1" dirty="0"/>
              <a:t>0 &lt; β ≤ 1</a:t>
            </a:r>
            <a:endParaRPr lang="en-US" sz="3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E7B2D1-D789-9AC3-8A7E-BE3B745E3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46" y="1626082"/>
            <a:ext cx="9107054" cy="375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64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7A94-B7BF-88C0-5ECB-0743B667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86909"/>
          </a:xfrm>
        </p:spPr>
        <p:txBody>
          <a:bodyPr/>
          <a:lstStyle/>
          <a:p>
            <a:r>
              <a:rPr lang="en-US" sz="4400" b="1" dirty="0" err="1"/>
              <a:t>DenStream</a:t>
            </a:r>
            <a:r>
              <a:rPr lang="en-US" sz="4400" b="1" dirty="0"/>
              <a:t> Algo(</a:t>
            </a:r>
            <a:r>
              <a:rPr lang="en-US" sz="4400" b="1" dirty="0" err="1"/>
              <a:t>cont</a:t>
            </a:r>
            <a:r>
              <a:rPr lang="en-US" sz="4400" b="1" dirty="0"/>
              <a:t>…)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29400-8C27-7A8D-B1D4-07164361FE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8291"/>
                <a:ext cx="10515600" cy="577272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600" b="1" dirty="0"/>
                  <a:t>Merging stage</a:t>
                </a:r>
              </a:p>
              <a:p>
                <a:r>
                  <a:rPr lang="en-US" sz="2400" dirty="0"/>
                  <a:t>Initially, attempt to add point </a:t>
                </a:r>
                <a:r>
                  <a:rPr lang="en-US" sz="2400" b="1" dirty="0"/>
                  <a:t>'p</a:t>
                </a:r>
                <a:r>
                  <a:rPr lang="en-US" sz="2400" dirty="0"/>
                  <a:t>' to its nearest p-micro-cluster </a:t>
                </a:r>
                <a:r>
                  <a:rPr lang="en-US" sz="2400" b="1" dirty="0"/>
                  <a:t>‘PMC</a:t>
                </a:r>
                <a:r>
                  <a:rPr lang="en-US" sz="2400" dirty="0"/>
                  <a:t>’.</a:t>
                </a:r>
              </a:p>
              <a:p>
                <a:r>
                  <a:rPr lang="en-US" sz="2400" dirty="0"/>
                  <a:t>If </a:t>
                </a:r>
                <a:r>
                  <a:rPr lang="en-US" sz="2400" b="1" dirty="0"/>
                  <a:t>P </a:t>
                </a:r>
                <a:r>
                  <a:rPr lang="en-US" sz="2400" dirty="0"/>
                  <a:t>can't merge with a PMC, try merging it into the nearest o-micro-cluster </a:t>
                </a:r>
                <a:r>
                  <a:rPr lang="en-US" sz="2400" b="1" dirty="0"/>
                  <a:t>‘OMC</a:t>
                </a:r>
                <a:r>
                  <a:rPr lang="en-US" sz="2400" dirty="0"/>
                  <a:t>’</a:t>
                </a:r>
              </a:p>
              <a:p>
                <a:pPr lvl="1"/>
                <a:r>
                  <a:rPr lang="en-US" sz="2000" dirty="0"/>
                  <a:t>And add each outlier (or CMC) to a buffer</a:t>
                </a:r>
                <a:endParaRPr lang="fa-IR" sz="2000" dirty="0"/>
              </a:p>
              <a:p>
                <a:pPr lvl="1"/>
                <a:r>
                  <a:rPr lang="en-US" sz="2000" dirty="0"/>
                  <a:t>The p may be an outlier or the </a:t>
                </a:r>
                <a:r>
                  <a:rPr lang="en-US" sz="2000" b="1" dirty="0"/>
                  <a:t>seed</a:t>
                </a:r>
                <a:r>
                  <a:rPr lang="en-US" sz="2000" dirty="0"/>
                  <a:t> of a</a:t>
                </a:r>
                <a:r>
                  <a:rPr lang="fa-IR" sz="2000" dirty="0"/>
                  <a:t> </a:t>
                </a:r>
                <a:r>
                  <a:rPr lang="en-US" sz="2000" dirty="0"/>
                  <a:t>new micro-cluster.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Issue of this approach:</a:t>
                </a:r>
                <a:endParaRPr lang="en-US" sz="4000" dirty="0"/>
              </a:p>
              <a:p>
                <a:r>
                  <a:rPr lang="en-US" sz="2400" dirty="0"/>
                  <a:t>The memory space increases </a:t>
                </a:r>
                <a:r>
                  <a:rPr lang="en-US" sz="2400" b="1" dirty="0"/>
                  <a:t>infinitely</a:t>
                </a:r>
                <a:r>
                  <a:rPr lang="en-US" sz="2400" dirty="0"/>
                  <a:t>! Cause buffer overflow.</a:t>
                </a:r>
              </a:p>
              <a:p>
                <a:pPr marL="0" indent="0">
                  <a:buNone/>
                </a:pPr>
                <a:r>
                  <a:rPr lang="en-US" sz="3600" b="1" dirty="0"/>
                  <a:t>Cleaning Stage</a:t>
                </a:r>
                <a:endParaRPr lang="en-US" sz="3600" dirty="0"/>
              </a:p>
              <a:p>
                <a:r>
                  <a:rPr lang="en-US" sz="2400" b="1" dirty="0"/>
                  <a:t>clean</a:t>
                </a:r>
                <a:r>
                  <a:rPr lang="en-US" sz="2400" dirty="0"/>
                  <a:t> the buffer </a:t>
                </a:r>
                <a:r>
                  <a:rPr lang="en-US" sz="2400" b="1" dirty="0"/>
                  <a:t>periodically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3200" b="1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den>
                          </m:f>
                        </m:e>
                      </m:d>
                      <m:d>
                        <m:dPr>
                          <m:begChr m:val=""/>
                          <m:endChr m:val="⌉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l-GR" sz="3200"/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el-GR" sz="3200"/>
                                <m:t>µ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l-GR" sz="3200"/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el-GR" sz="3200"/>
                                <m:t>µ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 maximal number of p-micro-clusters in memory: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400"/>
                          <m:t>β</m:t>
                        </m:r>
                        <m:r>
                          <m:rPr>
                            <m:nor/>
                          </m:rPr>
                          <a:rPr lang="el-GR" sz="2400"/>
                          <m:t>µ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29400-8C27-7A8D-B1D4-07164361F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8291"/>
                <a:ext cx="10515600" cy="5772727"/>
              </a:xfrm>
              <a:blipFill>
                <a:blip r:embed="rId2"/>
                <a:stretch>
                  <a:fillRect l="-1565" t="-2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63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8E05-DA14-14D4-F206-2DC8A4D2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36"/>
            <a:ext cx="10515600" cy="6650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DenStream</a:t>
            </a:r>
            <a:r>
              <a:rPr lang="en-US" dirty="0"/>
              <a:t> on location data stream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57AF8-85B6-D449-BC47-19204BB2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43" y="880845"/>
            <a:ext cx="10278857" cy="597715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5A9B03-2A1E-C672-7A2E-F7F28D5480AC}"/>
              </a:ext>
            </a:extLst>
          </p:cNvPr>
          <p:cNvSpPr txBox="1"/>
          <p:nvPr/>
        </p:nvSpPr>
        <p:spPr>
          <a:xfrm>
            <a:off x="3048000" y="511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https://github.com/SC-One/ClusteringDataStream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93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9485-77D4-7EF6-0929-54B2F79C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DenStream</a:t>
            </a:r>
            <a:r>
              <a:rPr lang="en-US" dirty="0"/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8587-0CBF-6FA6-16AE-0112599C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Pros</a:t>
            </a:r>
          </a:p>
          <a:p>
            <a:r>
              <a:rPr lang="en-US" dirty="0"/>
              <a:t>No assumption on the number of clusters</a:t>
            </a:r>
          </a:p>
          <a:p>
            <a:r>
              <a:rPr lang="en-US" dirty="0"/>
              <a:t>Discovery of clusters with arbitrary shape</a:t>
            </a:r>
          </a:p>
          <a:p>
            <a:r>
              <a:rPr lang="en-US" dirty="0"/>
              <a:t>Ability to handle outliers</a:t>
            </a:r>
          </a:p>
          <a:p>
            <a:r>
              <a:rPr lang="en-US" dirty="0"/>
              <a:t>Acceptable accuracy in streams</a:t>
            </a:r>
          </a:p>
          <a:p>
            <a:pPr marL="0" indent="0">
              <a:buNone/>
            </a:pPr>
            <a:r>
              <a:rPr lang="en-US" b="1" dirty="0"/>
              <a:t>Cons</a:t>
            </a:r>
          </a:p>
          <a:p>
            <a:r>
              <a:rPr lang="en-US" dirty="0"/>
              <a:t>Sensitive to Parameters (Initial Overhead)</a:t>
            </a:r>
          </a:p>
          <a:p>
            <a:r>
              <a:rPr lang="en-US" dirty="0"/>
              <a:t>Complexity in Interpretation</a:t>
            </a:r>
          </a:p>
          <a:p>
            <a:r>
              <a:rPr lang="en-US" dirty="0"/>
              <a:t>Offline &amp; Online stages</a:t>
            </a:r>
          </a:p>
        </p:txBody>
      </p:sp>
    </p:spTree>
    <p:extLst>
      <p:ext uri="{BB962C8B-B14F-4D97-AF65-F5344CB8AC3E}">
        <p14:creationId xmlns:p14="http://schemas.microsoft.com/office/powerpoint/2010/main" val="3907872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050C-B724-3834-882B-56BEC9AB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061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E241-DF1B-CCBD-3EFB-37A85D75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06105"/>
            <a:ext cx="10018713" cy="6251895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hlinkClick r:id="rId2"/>
              </a:rPr>
              <a:t>https://www.sciencedirect.com/science/article/abs/pii/S0167739X19312786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https://www.researchgate.net/figure/Overview-of-the-proposed-two-step-clustering-method-The-first-step-uses-Birch-clustering_fig4_357972949</a:t>
            </a:r>
            <a:r>
              <a:rPr lang="en-US" sz="1400" dirty="0">
                <a:hlinkClick r:id="rId4"/>
              </a:rPr>
              <a:t>https://www.oreilly.com/library/view/data-mining-and/9781118868706/9781118868706c21.xhtml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https://scikit-learn.org/stable/modules/generated/sklearn.cluster.Birch.html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https://www.geeksforgeeks.org/ml-birch-clustering/</a:t>
            </a:r>
            <a:endParaRPr lang="fa-IR" sz="1400" dirty="0">
              <a:hlinkClick r:id="rId7"/>
            </a:endParaRPr>
          </a:p>
          <a:p>
            <a:r>
              <a:rPr lang="en-US" sz="1400" dirty="0">
                <a:hlinkClick r:id="rId7"/>
              </a:rPr>
              <a:t>https://en.wikipedia.org/wiki/Data_stream_clustering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https://medium.com/@noel.cs21/balanced-iterative-reducing-and-clustering-using-heirachies-birch-5680adffaa58</a:t>
            </a:r>
            <a:r>
              <a:rPr lang="en-US" sz="1400" dirty="0">
                <a:hlinkClick r:id="rId9"/>
              </a:rPr>
              <a:t>https://www.youtube.com/watch?v=YWcDgX_pN-8</a:t>
            </a:r>
            <a:endParaRPr lang="en-US" sz="1400" dirty="0"/>
          </a:p>
          <a:p>
            <a:r>
              <a:rPr lang="en-US" sz="1400" dirty="0">
                <a:hlinkClick r:id="rId10"/>
              </a:rPr>
              <a:t>https://www.youtube.com/watch?v=A4MzbYc4yCY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https://www.sciencedirect.com/science/article/abs/pii/S0167739X19312786</a:t>
            </a:r>
            <a:endParaRPr lang="fa-IR" sz="1400" dirty="0"/>
          </a:p>
          <a:p>
            <a:r>
              <a:rPr lang="en-US" sz="1400" b="0" i="0" u="none" strike="noStrike" dirty="0">
                <a:solidFill>
                  <a:srgbClr val="1F1F1F"/>
                </a:solidFill>
                <a:effectLst/>
                <a:latin typeface="ElsevierSans"/>
                <a:hlinkClick r:id="rId11" tooltip="Persistent link using digital object identifier"/>
              </a:rPr>
              <a:t>https://doi.org/10.1016/j.future.2020.01.017</a:t>
            </a:r>
            <a:endParaRPr lang="fa-IR" sz="1400" b="0" i="0" u="none" strike="noStrike" dirty="0">
              <a:solidFill>
                <a:srgbClr val="1F1F1F"/>
              </a:solidFill>
              <a:effectLst/>
              <a:latin typeface="ElsevierSans"/>
            </a:endParaRPr>
          </a:p>
          <a:p>
            <a:r>
              <a:rPr lang="en-US" sz="1400" dirty="0">
                <a:solidFill>
                  <a:srgbClr val="1F1F1F"/>
                </a:solidFill>
                <a:latin typeface="ElsevierSans"/>
                <a:hlinkClick r:id="rId12"/>
              </a:rPr>
              <a:t>https://www.logsign.com/blog/data-stream-clustering-methods-examples</a:t>
            </a:r>
            <a:endParaRPr lang="fa-IR" sz="1400" dirty="0">
              <a:solidFill>
                <a:srgbClr val="1F1F1F"/>
              </a:solidFill>
              <a:latin typeface="ElsevierSans"/>
            </a:endParaRPr>
          </a:p>
          <a:p>
            <a:r>
              <a:rPr lang="en-US" sz="1400" dirty="0">
                <a:solidFill>
                  <a:srgbClr val="1F1F1F"/>
                </a:solidFill>
                <a:latin typeface="ElsevierSans"/>
                <a:hlinkClick r:id="rId13"/>
              </a:rPr>
              <a:t>https://arxiv.org/abs/2210.08212</a:t>
            </a:r>
            <a:endParaRPr lang="en-US" sz="1400" dirty="0">
              <a:solidFill>
                <a:srgbClr val="1F1F1F"/>
              </a:solidFill>
              <a:latin typeface="ElsevierSans"/>
            </a:endParaRPr>
          </a:p>
          <a:p>
            <a:r>
              <a:rPr lang="en-US" sz="1400" dirty="0">
                <a:solidFill>
                  <a:srgbClr val="1F1F1F"/>
                </a:solidFill>
                <a:latin typeface="ElsevierSans"/>
                <a:hlinkClick r:id="rId14"/>
              </a:rPr>
              <a:t>https://github.com/dple/awesome-papers-and-source-code-for-anomaly-detection</a:t>
            </a:r>
            <a:endParaRPr lang="en-US" sz="1400" dirty="0">
              <a:solidFill>
                <a:srgbClr val="1F1F1F"/>
              </a:solidFill>
              <a:latin typeface="ElsevierSans"/>
            </a:endParaRPr>
          </a:p>
          <a:p>
            <a:r>
              <a:rPr lang="en-US" sz="1400" dirty="0">
                <a:hlinkClick r:id="rId15"/>
              </a:rPr>
              <a:t>https://www.iwrr.ir/article_87950.html</a:t>
            </a:r>
            <a:endParaRPr lang="en-US" sz="1400" dirty="0"/>
          </a:p>
          <a:p>
            <a:r>
              <a:rPr lang="en-US" sz="1400" dirty="0">
                <a:hlinkClick r:id="rId16"/>
              </a:rPr>
              <a:t>https://www.sid.ir/paper/159026/fa</a:t>
            </a:r>
            <a:endParaRPr lang="en-US" sz="1400" dirty="0"/>
          </a:p>
          <a:p>
            <a:r>
              <a:rPr lang="en-US" sz="1400" dirty="0">
                <a:hlinkClick r:id="rId17"/>
              </a:rPr>
              <a:t>https://smartinsight.ir/%D8%B1%D9%88%D8%B4-%D9%87%D8%A7%DB%8C-%D8%AF%D8%A7%D8%AF%D9%87-%DA%A9%D8%A7%D9%88%DB%8C/</a:t>
            </a:r>
            <a:endParaRPr lang="en-US" sz="1400" dirty="0"/>
          </a:p>
          <a:p>
            <a:r>
              <a:rPr lang="en-US" sz="1400" dirty="0">
                <a:hlinkClick r:id="rId18"/>
              </a:rPr>
              <a:t>https://science.ut.ac.ir/documents/84413665/110319729/kord-asabi.pdf</a:t>
            </a:r>
            <a:endParaRPr lang="en-US" sz="1400" dirty="0"/>
          </a:p>
          <a:p>
            <a:r>
              <a:rPr lang="en-US" sz="1400" dirty="0">
                <a:hlinkClick r:id="rId19"/>
              </a:rPr>
              <a:t>https://www.geeksforgeeks.org/clustering-in-data-mining</a:t>
            </a:r>
            <a:endParaRPr lang="en-US" sz="1400" dirty="0"/>
          </a:p>
          <a:p>
            <a:r>
              <a:rPr lang="en-US" sz="1400" dirty="0">
                <a:hlinkClick r:id="rId20"/>
              </a:rPr>
              <a:t>https://www.geeksforgeeks.org/data-mining-cluster-analysis/</a:t>
            </a:r>
            <a:endParaRPr lang="en-US" sz="1400" dirty="0"/>
          </a:p>
          <a:p>
            <a:r>
              <a:rPr lang="en-US" sz="1400" dirty="0">
                <a:solidFill>
                  <a:srgbClr val="1F1F1F"/>
                </a:solidFill>
                <a:latin typeface="ElsevierSans"/>
                <a:hlinkClick r:id="rId21"/>
              </a:rPr>
              <a:t>https://blogs.sap.com/2020/12/16/outlier-detection-by-clustering/</a:t>
            </a:r>
            <a:endParaRPr lang="en-US" sz="1400" dirty="0">
              <a:solidFill>
                <a:srgbClr val="1F1F1F"/>
              </a:solidFill>
              <a:latin typeface="ElsevierSans"/>
            </a:endParaRPr>
          </a:p>
          <a:p>
            <a:endParaRPr lang="en-US" sz="1400" dirty="0">
              <a:solidFill>
                <a:srgbClr val="1F1F1F"/>
              </a:solidFill>
              <a:latin typeface="ElsevierSans"/>
            </a:endParaRPr>
          </a:p>
        </p:txBody>
      </p:sp>
    </p:spTree>
    <p:extLst>
      <p:ext uri="{BB962C8B-B14F-4D97-AF65-F5344CB8AC3E}">
        <p14:creationId xmlns:p14="http://schemas.microsoft.com/office/powerpoint/2010/main" val="1371459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050C-B724-3834-882B-56BEC9AB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061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Refrences</a:t>
            </a:r>
            <a:r>
              <a:rPr lang="en-US" dirty="0"/>
              <a:t>(cont...)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E241-DF1B-CCBD-3EFB-37A85D75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06105"/>
            <a:ext cx="10018713" cy="6251895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https://dl.acm.org/doi/10.1145/1557019.1557041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https://dl.acm.org/action/downloadSupplement?doi=10.1145%2F1557019.1557041&amp;file=p139-bifet_nemeds_01.mp4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https://python.plainenglish.io/how-does-the-dbscan-algorithm-work-pros-and-cons-of-dbscan-bbdd589d837a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https://dzone.com/articles/data-streaming-in-osgi-r7-applications-with-osgi-r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https://cs.stackexchange.com/questions/79429/what-is-the-best-stream-data-clustering-algorithm-that-can-handle-non-static-un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https://erproof.com/sap-prepares-for-a-database-push/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https://towardsdatascience.com/easy-outlier-detection-in-data-streams-3089bfefe528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291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37BF-AFF4-7EDD-D268-E45081D9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07FA-AE1A-4CDC-DB27-FD00D9F4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weather forecast information</a:t>
            </a:r>
          </a:p>
          <a:p>
            <a:r>
              <a:rPr lang="en-US" dirty="0"/>
              <a:t>monitoring information for network media transmission</a:t>
            </a:r>
          </a:p>
          <a:p>
            <a:r>
              <a:rPr lang="en-US" dirty="0"/>
              <a:t>sensor transfer information in coal mines</a:t>
            </a:r>
          </a:p>
          <a:p>
            <a:r>
              <a:rPr lang="en-US" dirty="0"/>
              <a:t>access to website information</a:t>
            </a:r>
          </a:p>
          <a:p>
            <a:r>
              <a:rPr lang="en-US" dirty="0"/>
              <a:t>economic information produced by finance and securities companies</a:t>
            </a:r>
          </a:p>
          <a:p>
            <a:r>
              <a:rPr lang="en-US" dirty="0"/>
              <a:t>Fraudulent Financial Transactions Detection</a:t>
            </a:r>
          </a:p>
          <a:p>
            <a:r>
              <a:rPr lang="en-US" dirty="0"/>
              <a:t>agricultural, engineering control and so 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666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A2E0-1AB6-0129-D3EA-9B93025C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51478-0076-B251-9E1C-A2C7EA9E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65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Outlier Detection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Stream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Clustering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FB4AFA-CE78-303E-3715-A86AC56F1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4486"/>
            <a:ext cx="5208409" cy="345208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465A4F-4982-33A2-3D7E-E98DF7E22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0370">
            <a:off x="3093676" y="3337491"/>
            <a:ext cx="9202039" cy="226486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D80872F-1B53-6DBD-B93D-F99DE87F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6" y="3726323"/>
            <a:ext cx="3797571" cy="290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43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5F6B-3DC9-3F95-1A25-725CD122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562B-9F93-B59A-7DD4-D878BF00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view of the characteristic of the </a:t>
            </a:r>
            <a:r>
              <a:rPr lang="en-US" b="1" dirty="0"/>
              <a:t>high dimension</a:t>
            </a:r>
            <a:r>
              <a:rPr lang="en-US" dirty="0"/>
              <a:t>, </a:t>
            </a:r>
            <a:r>
              <a:rPr lang="en-US" b="1" dirty="0"/>
              <a:t>dynamic</a:t>
            </a:r>
            <a:r>
              <a:rPr lang="en-US" dirty="0"/>
              <a:t>, </a:t>
            </a:r>
            <a:r>
              <a:rPr lang="en-US" b="1" dirty="0"/>
              <a:t>real-time</a:t>
            </a:r>
            <a:r>
              <a:rPr lang="en-US" dirty="0"/>
              <a:t>, many effective data stream clustering algorithms have been proposed</a:t>
            </a:r>
          </a:p>
          <a:p>
            <a:r>
              <a:rPr lang="en-US" dirty="0"/>
              <a:t>In addition, data stream information are not deterministic and </a:t>
            </a:r>
            <a:r>
              <a:rPr lang="en-US" b="1" dirty="0"/>
              <a:t>always</a:t>
            </a:r>
            <a:r>
              <a:rPr lang="en-US" dirty="0"/>
              <a:t> </a:t>
            </a:r>
            <a:r>
              <a:rPr lang="en-US" b="1" dirty="0"/>
              <a:t>exist outliers </a:t>
            </a:r>
            <a:r>
              <a:rPr lang="en-US" dirty="0"/>
              <a:t>and contain noises, so developing effective data stream clustering algorithm is </a:t>
            </a:r>
            <a:r>
              <a:rPr lang="en-US" b="1" dirty="0"/>
              <a:t>crucial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Because of this form of data is massive and updated in real time, traditional clustering methods </a:t>
            </a:r>
            <a:r>
              <a:rPr lang="en-US" b="1" dirty="0"/>
              <a:t>cannot</a:t>
            </a:r>
            <a:r>
              <a:rPr lang="en-US" dirty="0"/>
              <a:t> be used to process it.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73582-DF01-DA7F-4231-E3C2E4ED8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17" y="358265"/>
            <a:ext cx="7473953" cy="132556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B258BA2-FEED-DD66-17DD-0B5A38944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661" y="3514988"/>
            <a:ext cx="2729218" cy="18089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09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BF97-1E93-821A-35FE-DF0B3601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1" y="33557"/>
            <a:ext cx="10018713" cy="5415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Overall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90BB3E-0336-2CD4-2330-915B085A0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08" y="658985"/>
            <a:ext cx="8591577" cy="610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25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A4AB-8A8C-4DB8-E6DD-8F07C6E5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E3AB2-9812-2168-3818-18BDF4DC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18713" cy="394352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Characteristics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data may be something that we cant use in our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Cluster Shape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For non-spherical clusters, density-based or hierarchical methods might be better.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Scalability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Partitioning methods like K-Means are more scalable for larger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Interpretability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Hierarchical clustering provides an insightful dendrogram.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2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8950-1E76-CCC5-2487-10884281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90"/>
            <a:ext cx="10515600" cy="1325563"/>
          </a:xfrm>
        </p:spPr>
        <p:txBody>
          <a:bodyPr/>
          <a:lstStyle/>
          <a:p>
            <a:r>
              <a:rPr lang="en-US" dirty="0" err="1"/>
              <a:t>TraditionalData</a:t>
            </a:r>
            <a:r>
              <a:rPr lang="en-US" dirty="0"/>
              <a:t>(static)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2844-F174-4485-3BFA-0CFE23A1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18713" cy="4458239"/>
          </a:xfrm>
        </p:spPr>
        <p:txBody>
          <a:bodyPr>
            <a:normAutofit/>
          </a:bodyPr>
          <a:lstStyle/>
          <a:p>
            <a:r>
              <a:rPr lang="en-US" b="1" dirty="0"/>
              <a:t>Static</a:t>
            </a:r>
            <a:r>
              <a:rPr lang="en-US" dirty="0"/>
              <a:t> and stable</a:t>
            </a:r>
          </a:p>
          <a:p>
            <a:r>
              <a:rPr lang="en-US" dirty="0"/>
              <a:t>Accessed at </a:t>
            </a:r>
            <a:r>
              <a:rPr lang="en-US" b="1" dirty="0"/>
              <a:t>any time</a:t>
            </a:r>
          </a:p>
          <a:p>
            <a:r>
              <a:rPr lang="en-US" dirty="0"/>
              <a:t>Processed </a:t>
            </a:r>
            <a:r>
              <a:rPr lang="en-US" b="1" dirty="0"/>
              <a:t>more than once</a:t>
            </a:r>
          </a:p>
        </p:txBody>
      </p:sp>
      <p:pic>
        <p:nvPicPr>
          <p:cNvPr id="1028" name="Picture 4" descr="sap-database">
            <a:extLst>
              <a:ext uri="{FF2B5EF4-FFF2-40B4-BE49-F238E27FC236}">
                <a16:creationId xmlns:a16="http://schemas.microsoft.com/office/drawing/2014/main" id="{6261535D-416D-D848-F207-C6700134F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72" y="1321520"/>
            <a:ext cx="4517217" cy="451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6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82D6-5BD0-AC67-05DE-70C69F72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Data (dynamic)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BBD45-5488-EEF7-DB75-C3DA37946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Compared with traditional data forms, data stream has its own characteristics.</a:t>
            </a:r>
          </a:p>
          <a:p>
            <a:r>
              <a:rPr lang="en-US" sz="2400" dirty="0"/>
              <a:t>dynamic and it flows like a stream (</a:t>
            </a:r>
            <a:r>
              <a:rPr lang="en-US" sz="2400" b="1" dirty="0"/>
              <a:t>sequential</a:t>
            </a:r>
            <a:r>
              <a:rPr lang="en-US" sz="2400" dirty="0"/>
              <a:t> and </a:t>
            </a:r>
            <a:r>
              <a:rPr lang="en-US" sz="2400" b="1" dirty="0"/>
              <a:t>changes over time</a:t>
            </a:r>
            <a:r>
              <a:rPr lang="en-US" sz="2400" dirty="0"/>
              <a:t>) </a:t>
            </a:r>
          </a:p>
          <a:p>
            <a:r>
              <a:rPr lang="en-US" sz="2400" dirty="0"/>
              <a:t>Real-time , continuous , ordered (</a:t>
            </a:r>
            <a:r>
              <a:rPr lang="en-US" sz="2400" b="1" dirty="0"/>
              <a:t>large amount of data  </a:t>
            </a:r>
            <a:r>
              <a:rPr lang="en-US" sz="2400" dirty="0"/>
              <a:t>, potentially </a:t>
            </a:r>
            <a:r>
              <a:rPr lang="en-US" sz="2400" b="1" dirty="0"/>
              <a:t>unlimited</a:t>
            </a:r>
            <a:r>
              <a:rPr lang="en-US" sz="2400" dirty="0"/>
              <a:t> , arrival rate </a:t>
            </a:r>
            <a:r>
              <a:rPr lang="en-US" sz="2400" b="1" dirty="0"/>
              <a:t>uncertain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E8B4A-8306-335F-A72F-F433DF43A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67" y="3657600"/>
            <a:ext cx="9253907" cy="245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8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1222</Words>
  <Application>Microsoft Office PowerPoint</Application>
  <PresentationFormat>Widescreen</PresentationFormat>
  <Paragraphs>155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ElsevierSans</vt:lpstr>
      <vt:lpstr>Roboto</vt:lpstr>
      <vt:lpstr>Söhne</vt:lpstr>
      <vt:lpstr>source-serif-pro</vt:lpstr>
      <vt:lpstr>Wingdings</vt:lpstr>
      <vt:lpstr>Office Theme</vt:lpstr>
      <vt:lpstr>Outlier Detection in Stream Data by Clustering</vt:lpstr>
      <vt:lpstr>Introduce</vt:lpstr>
      <vt:lpstr>Where?</vt:lpstr>
      <vt:lpstr>Case study</vt:lpstr>
      <vt:lpstr>Why?</vt:lpstr>
      <vt:lpstr>Overall</vt:lpstr>
      <vt:lpstr>Which method?</vt:lpstr>
      <vt:lpstr>TraditionalData(static)</vt:lpstr>
      <vt:lpstr>Stream Data (dynamic)</vt:lpstr>
      <vt:lpstr>PowerPoint Presentation</vt:lpstr>
      <vt:lpstr>PowerPoint Presentation</vt:lpstr>
      <vt:lpstr>DBSCAN</vt:lpstr>
      <vt:lpstr>DBSCAN vs …</vt:lpstr>
      <vt:lpstr>DenStream</vt:lpstr>
      <vt:lpstr>Comparing DenStream(https://github.com/SC-One/DenStream)</vt:lpstr>
      <vt:lpstr>DenStream Algo</vt:lpstr>
      <vt:lpstr>DenStream Algo(cont…)</vt:lpstr>
      <vt:lpstr>DenStream Algo(cont…)</vt:lpstr>
      <vt:lpstr>DenStream Algo(cont…)</vt:lpstr>
      <vt:lpstr>DenStream Algo(cont…)</vt:lpstr>
      <vt:lpstr>DenStream Algo(cont…)</vt:lpstr>
      <vt:lpstr>DenStream on location data stream</vt:lpstr>
      <vt:lpstr>DenStream conclusion</vt:lpstr>
      <vt:lpstr>Refrences</vt:lpstr>
      <vt:lpstr>Refrences(cont...)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in clustering</dc:title>
  <dc:creator>SC</dc:creator>
  <cp:lastModifiedBy>SC</cp:lastModifiedBy>
  <cp:revision>399</cp:revision>
  <dcterms:created xsi:type="dcterms:W3CDTF">2023-11-24T12:33:46Z</dcterms:created>
  <dcterms:modified xsi:type="dcterms:W3CDTF">2023-12-12T09:50:50Z</dcterms:modified>
</cp:coreProperties>
</file>