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61" r:id="rId3"/>
    <p:sldId id="266" r:id="rId4"/>
    <p:sldId id="281" r:id="rId5"/>
    <p:sldId id="262" r:id="rId6"/>
    <p:sldId id="276" r:id="rId7"/>
    <p:sldId id="272" r:id="rId8"/>
    <p:sldId id="275" r:id="rId9"/>
    <p:sldId id="288" r:id="rId10"/>
    <p:sldId id="289" r:id="rId11"/>
    <p:sldId id="278" r:id="rId12"/>
    <p:sldId id="270" r:id="rId13"/>
    <p:sldId id="285" r:id="rId14"/>
    <p:sldId id="282" r:id="rId15"/>
    <p:sldId id="280" r:id="rId16"/>
    <p:sldId id="287" r:id="rId17"/>
    <p:sldId id="291" r:id="rId18"/>
    <p:sldId id="298" r:id="rId19"/>
    <p:sldId id="297" r:id="rId20"/>
    <p:sldId id="300" r:id="rId21"/>
    <p:sldId id="296" r:id="rId22"/>
    <p:sldId id="286" r:id="rId23"/>
    <p:sldId id="290" r:id="rId24"/>
    <p:sldId id="301" r:id="rId25"/>
    <p:sldId id="27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" initials="S" lastIdx="2" clrIdx="0">
    <p:extLst>
      <p:ext uri="{19B8F6BF-5375-455C-9EA6-DF929625EA0E}">
        <p15:presenceInfo xmlns:p15="http://schemas.microsoft.com/office/powerpoint/2012/main" userId="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1T02:55:55.572" idx="1">
    <p:pos x="4492" y="3704"/>
    <p:text>عملکرد الگوریتم Stream-EAC F 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OMRk+- + StreamKM، BkM-CluStream، OMRk-CluStream و BkM+- + StreamKM مقایسه می کنیم.</p:text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1T02:55:55.572" idx="2">
    <p:pos x="4492" y="3704"/>
    <p:text>عملکرد الگوریتم Stream-EAC F 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OMRk+- + StreamKM، BkM-CluStream، OMRk-CluStream و BkM+- + StreamKM مقایسه می کنیم.</p:text>
    <p:extLst>
      <p:ext uri="{C676402C-5697-4E1C-873F-D02D1690AC5C}">
        <p15:threadingInfo xmlns:p15="http://schemas.microsoft.com/office/powerpoint/2012/main" timeZoneBias="-21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AD5C-F883-AFB7-2F7A-CE6FFA1B5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0768D-D46A-32C8-A23E-A072847D2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F11F-ED7E-3A8A-769C-8C27571B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3160-4669-BF5F-F508-5DE364E5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8E01-4F5C-F292-6858-C6897F2E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643-8813-4764-D960-5F5BA0F5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6DFF5-4B93-1DC8-04B2-685A3EF1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14AB-1867-5457-A8FD-ACA74D08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E0C9-84A1-4C7B-86FF-BB55D7B1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1D06-A30A-37B5-D9D4-88F051EB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BF453-A8BD-21A9-46E3-421288F43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217BB-E95D-F84D-35A6-ABFC0D5A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1BB9-E45B-DE9D-009A-084F0837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04AF-FAFC-F479-5EBA-E7385094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2207-65E7-6C22-DD98-28CD0AB3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C0D8-11DB-60EC-5164-AD34DB0E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BEC3-030A-08AA-7DB0-55A44B6C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E384-862C-093A-350C-D47CAC91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F683-F954-F672-A9C5-C500A453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D15B-AF69-8AEA-0924-66C823EE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4AC-DB90-AAF9-D078-590A95C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6C9C-757D-D01E-9D55-AFB1584C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F468-0118-4355-EA50-59C96075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6FB1-22FB-2B32-EE02-FA1A033C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A00C-1945-879F-F993-B4421555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5A9-D5B4-C868-B3B6-F175CF0B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2A51-74E1-4419-FE7F-255CA33F6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1EA2-04D1-DBC1-06E5-6F63F38F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3F33B-3DE5-E409-4100-29C47CAB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E8D1-A50E-4BA0-4CB9-D1B88105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0375-6CDA-BADD-BB7F-9B1C1B7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7992-2C10-5250-2802-C66C118A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B4F8-2E42-4C14-EA89-1EDA7FD5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287B-9BD7-4522-EC3B-3431FCE3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34F9E-E647-3DE7-76EE-F91B55B48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77432-D8F4-AF40-BD9E-A9A41982A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2039A-3A09-A91C-A422-E8D300B5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7EA78-98C0-44B6-2F5F-EB279050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C562A-09A7-0485-CE06-21A5393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21C3-34B8-FD32-25BA-F6B878D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0A36A-2BC6-FFBA-1BBE-9159EB6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5D27D-878D-529C-5766-EC8D2528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B29A4-18ED-E0FB-EA3F-18265DFA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73F98-500E-14F6-8CF5-8E6399B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6D88A-F31F-935B-30EB-943E9C12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C4B6C-035C-C378-1F32-354D1A7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B2ED-DC2A-2DDB-663F-0408186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A9E3-E6C2-BAA7-8A80-39F34C56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49B19-1B4F-6609-F92B-D0D65E6F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41C34-1E33-3963-2836-8397BBEE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1721A-B367-53A5-D2C3-48F3283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E56B-29F9-E85E-957D-8B4A6C79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D7F2-E4D9-31D5-03F4-D068EFB1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DD372-1E9D-35B5-7465-DE6B2E2DC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F717D-934D-D5BC-32E5-C7FF7859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EB7B-7D94-A899-036B-D2CF767F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D1FE9-74B3-32EE-B670-C417451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98FF-D54F-C8C0-00DF-7AD3791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3E8E5-4A43-4B4B-710A-C6A521B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091E5-3B52-0CFF-E291-EA1E08B0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9F06-5D19-6D00-E6D8-AEA2EF1BA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11FA-96F1-C039-C911-F4BF545C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88CF-0A37-D735-3EA6-230B40ED8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906738_Density-Based_Clustering_over_an_Evolving_Data_Stream_with_Noise" TargetMode="External"/><Relationship Id="rId2" Type="http://schemas.openxmlformats.org/officeDocument/2006/relationships/hyperlink" Target="http://dx.doi.org/10.1137/1.9781611972764.2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C-One/DenStre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-One/ClusteringDataStrea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noel.cs21/balanced-iterative-reducing-and-clustering-using-heirachies-birch-5680adffaa58" TargetMode="External"/><Relationship Id="rId13" Type="http://schemas.openxmlformats.org/officeDocument/2006/relationships/hyperlink" Target="https://arxiv.org/abs/2210.08212" TargetMode="External"/><Relationship Id="rId18" Type="http://schemas.openxmlformats.org/officeDocument/2006/relationships/hyperlink" Target="https://science.ut.ac.ir/documents/84413665/110319729/kord-asabi.pdf" TargetMode="External"/><Relationship Id="rId3" Type="http://schemas.openxmlformats.org/officeDocument/2006/relationships/hyperlink" Target="https://www.researchgate.net/figure/Overview-of-the-proposed-two-step-clustering-method-The-first-step-uses-Birch-clustering_fig4_357972949" TargetMode="External"/><Relationship Id="rId21" Type="http://schemas.openxmlformats.org/officeDocument/2006/relationships/hyperlink" Target="https://blogs.sap.com/2020/12/16/outlier-detection-by-clustering/" TargetMode="External"/><Relationship Id="rId7" Type="http://schemas.openxmlformats.org/officeDocument/2006/relationships/hyperlink" Target="https://en.wikipedia.org/wiki/Data_stream_clustering" TargetMode="External"/><Relationship Id="rId12" Type="http://schemas.openxmlformats.org/officeDocument/2006/relationships/hyperlink" Target="https://www.logsign.com/blog/data-stream-clustering-methods-examples" TargetMode="External"/><Relationship Id="rId17" Type="http://schemas.openxmlformats.org/officeDocument/2006/relationships/hyperlink" Target="https://smartinsight.ir/%D8%B1%D9%88%D8%B4-%D9%87%D8%A7%DB%8C-%D8%AF%D8%A7%D8%AF%D9%87-%DA%A9%D8%A7%D9%88%DB%8C/" TargetMode="External"/><Relationship Id="rId2" Type="http://schemas.openxmlformats.org/officeDocument/2006/relationships/hyperlink" Target="https://www.sciencedirect.com/science/article/abs/pii/S0167739X19312786" TargetMode="External"/><Relationship Id="rId16" Type="http://schemas.openxmlformats.org/officeDocument/2006/relationships/hyperlink" Target="https://www.sid.ir/paper/159026/fa" TargetMode="External"/><Relationship Id="rId20" Type="http://schemas.openxmlformats.org/officeDocument/2006/relationships/hyperlink" Target="https://www.geeksforgeeks.org/data-mining-cluster-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l-birch-clustering/" TargetMode="External"/><Relationship Id="rId11" Type="http://schemas.openxmlformats.org/officeDocument/2006/relationships/hyperlink" Target="https://doi.org/10.1016/j.future.2020.01.017" TargetMode="External"/><Relationship Id="rId5" Type="http://schemas.openxmlformats.org/officeDocument/2006/relationships/hyperlink" Target="https://scikit-learn.org/stable/modules/generated/sklearn.cluster.Birch.html" TargetMode="External"/><Relationship Id="rId15" Type="http://schemas.openxmlformats.org/officeDocument/2006/relationships/hyperlink" Target="https://www.iwrr.ir/article_87950.html" TargetMode="External"/><Relationship Id="rId10" Type="http://schemas.openxmlformats.org/officeDocument/2006/relationships/hyperlink" Target="https://www.youtube.com/watch?v=A4MzbYc4yCY" TargetMode="External"/><Relationship Id="rId19" Type="http://schemas.openxmlformats.org/officeDocument/2006/relationships/hyperlink" Target="https://www.geeksforgeeks.org/clustering-in-data-mining" TargetMode="External"/><Relationship Id="rId4" Type="http://schemas.openxmlformats.org/officeDocument/2006/relationships/hyperlink" Target="https://www.oreilly.com/library/view/data-mining-and/9781118868706/9781118868706c21.xhtml" TargetMode="External"/><Relationship Id="rId9" Type="http://schemas.openxmlformats.org/officeDocument/2006/relationships/hyperlink" Target="https://www.youtube.com/watch?v=YWcDgX_pN-8" TargetMode="External"/><Relationship Id="rId14" Type="http://schemas.openxmlformats.org/officeDocument/2006/relationships/hyperlink" Target="https://github.com/dple/awesome-papers-and-source-code-for-anomaly-detection" TargetMode="External"/><Relationship Id="rId22" Type="http://schemas.openxmlformats.org/officeDocument/2006/relationships/comments" Target="../comments/commen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rproof.com/sap-prepares-for-a-database-push/" TargetMode="External"/><Relationship Id="rId3" Type="http://schemas.openxmlformats.org/officeDocument/2006/relationships/hyperlink" Target="https://dl.acm.org/action/downloadSupplement?doi=10.1145%2F1557019.1557041&amp;file=p139-bifet_nemeds_01.mp4" TargetMode="External"/><Relationship Id="rId7" Type="http://schemas.openxmlformats.org/officeDocument/2006/relationships/hyperlink" Target="https://cs.stackexchange.com/questions/79429/what-is-the-best-stream-data-clustering-algorithm-that-can-handle-non-static-un" TargetMode="External"/><Relationship Id="rId2" Type="http://schemas.openxmlformats.org/officeDocument/2006/relationships/hyperlink" Target="https://dl.acm.org/doi/10.1145/1557019.15570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data-streaming-in-osgi-r7-applications-with-osgi-r" TargetMode="External"/><Relationship Id="rId5" Type="http://schemas.openxmlformats.org/officeDocument/2006/relationships/hyperlink" Target="https://python.plainenglish.io/how-does-the-dbscan-algorithm-work-pros-and-cons-of-dbscan-bbdd589d837a" TargetMode="External"/><Relationship Id="rId10" Type="http://schemas.openxmlformats.org/officeDocument/2006/relationships/comments" Target="../comments/comment2.xml"/><Relationship Id="rId4" Type="http://schemas.openxmlformats.org/officeDocument/2006/relationships/hyperlink" Target="https://www.freepik.com/premium-vector/cute-funny-think-emoji-smile-face-with-question-mark-vector-flat-line-doodle-cartoon-kawaii-character-illustration-icon-isolated-white-background-yellow-emoji-circle-think-character-concept_19283207.htm" TargetMode="External"/><Relationship Id="rId9" Type="http://schemas.openxmlformats.org/officeDocument/2006/relationships/hyperlink" Target="https://towardsdatascience.com/easy-outlier-detection-in-data-streams-3089bfefe5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3390-E3D2-4FDB-B822-8CC9AA611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28" y="1131507"/>
            <a:ext cx="9991344" cy="2387600"/>
          </a:xfrm>
        </p:spPr>
        <p:txBody>
          <a:bodyPr>
            <a:normAutofit/>
          </a:bodyPr>
          <a:lstStyle/>
          <a:p>
            <a:r>
              <a:rPr lang="fa-IR" sz="6600" dirty="0">
                <a:cs typeface="B Nazanin" panose="00000400000000000000" pitchFamily="2" charset="-78"/>
              </a:rPr>
              <a:t>تشخیص داده‌های پرت در جریان داده با استفاده از خوشه‌بندی</a:t>
            </a:r>
            <a:endParaRPr lang="en-US" sz="660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372D3-C610-40BA-A509-768EBF85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8612"/>
            <a:ext cx="9144000" cy="1655762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دکتر عباس نجفی زاده</a:t>
            </a:r>
            <a:endParaRPr lang="en-US" dirty="0">
              <a:cs typeface="B Nazanin" panose="00000400000000000000" pitchFamily="2" charset="-78"/>
            </a:endParaRPr>
          </a:p>
          <a:p>
            <a:r>
              <a:rPr lang="fa-IR" sz="1800" dirty="0">
                <a:cs typeface="B Nazanin" panose="00000400000000000000" pitchFamily="2" charset="-78"/>
              </a:rPr>
              <a:t>حیدر محمودی</a:t>
            </a:r>
            <a:endParaRPr lang="en-US" sz="1800" dirty="0">
              <a:cs typeface="B Nazanin" panose="00000400000000000000" pitchFamily="2" charset="-78"/>
            </a:endParaRPr>
          </a:p>
          <a:p>
            <a:endParaRPr lang="en-US" sz="1800" dirty="0">
              <a:cs typeface="B Nazanin" panose="00000400000000000000" pitchFamily="2" charset="-78"/>
            </a:endParaRPr>
          </a:p>
          <a:p>
            <a:r>
              <a:rPr lang="fa-IR" sz="18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داده کاوی پیشرفته</a:t>
            </a:r>
            <a:endParaRPr lang="en-US" sz="18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046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6CF11-CBDF-B1F7-43FB-FF1B0A5D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23" y="177800"/>
            <a:ext cx="9324753" cy="65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0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AAAEB9F-C35F-EC46-17A0-5BFADC98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73" y="306197"/>
            <a:ext cx="10101853" cy="6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8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FE4-740E-7D92-BDCA-DF9464F6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82"/>
            <a:ext cx="10515600" cy="13255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  <a:cs typeface="B Nazanin" panose="00000400000000000000" pitchFamily="2" charset="-78"/>
              </a:rPr>
              <a:t>DBSCAN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226B-4780-0026-8A8D-53B0C94D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162309" cy="4562763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مزایا:</a:t>
            </a:r>
          </a:p>
          <a:p>
            <a:pPr algn="r" rtl="1"/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مقاوم در برابر نقاط پرت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می‌تواند نقاط پرت را شناسایی کند.</a:t>
            </a:r>
          </a:p>
          <a:p>
            <a:pPr algn="r" rtl="1"/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قابلیت کار با خوشه‌های با شکل دلخواه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محدود به خوشه‌های کروی نیست.</a:t>
            </a:r>
          </a:p>
          <a:p>
            <a:pPr algn="r" rtl="1"/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عدم نیاز به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K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 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نیازی به تعیین تعداد خوشه‌ها به صورت پیش‌فرض ندارد.</a:t>
            </a:r>
          </a:p>
          <a:p>
            <a:pPr algn="r" rtl="1"/>
            <a:endParaRPr lang="fa-IR" i="0" dirty="0">
              <a:solidFill>
                <a:srgbClr val="374151"/>
              </a:solidFill>
              <a:effectLst/>
              <a:latin typeface="Söhne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معایب:</a:t>
            </a:r>
          </a:p>
          <a:p>
            <a:pPr algn="r" rtl="1"/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حساسیت به پارامتر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نیاز به تنظیم پارامترهایی مانند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epsilon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 و</a:t>
            </a:r>
            <a:r>
              <a:rPr lang="en-US" i="0" dirty="0" err="1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minPoints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 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که ممکن است بر نتایج تأثیرگذار باشد.</a:t>
            </a:r>
          </a:p>
          <a:p>
            <a:pPr algn="r" rtl="1"/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دشواری در تنوع چگالی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مشکلاتی را در برابر خوشه‌هایی با چگالی‌های متفاوت قابلیت‌ها دارد.</a:t>
            </a:r>
          </a:p>
          <a:p>
            <a:pPr algn="r" rtl="1"/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هزینه محاسباتی بالا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هنگامی که تعداد نقاط داده بسیار زیاد است، هزینه محاسباتی بالایی دارد.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831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FE4-740E-7D92-BDCA-DF9464F6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2873"/>
          </a:xfrm>
        </p:spPr>
        <p:txBody>
          <a:bodyPr/>
          <a:lstStyle/>
          <a:p>
            <a:pPr algn="ctr" rtl="1"/>
            <a:r>
              <a:rPr lang="fa-IR" dirty="0"/>
              <a:t>مقایسه روش </a:t>
            </a:r>
            <a:r>
              <a:rPr lang="en-US" b="1" dirty="0"/>
              <a:t>DBSCAN</a:t>
            </a:r>
            <a:r>
              <a:rPr lang="fa-IR" dirty="0"/>
              <a:t> با بقیه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E5C05-CF45-0644-9D17-03C80F11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1089602"/>
            <a:ext cx="11397673" cy="5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001D-F83F-C3DB-06C6-73383DF2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46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6000" dirty="0">
                <a:cs typeface="B Nazanin" panose="00000400000000000000" pitchFamily="2" charset="-78"/>
              </a:rPr>
              <a:t>الگوریتم انتخابی </a:t>
            </a:r>
            <a:r>
              <a:rPr lang="en-US" sz="6000" b="1" dirty="0" err="1">
                <a:cs typeface="B Nazanin" panose="00000400000000000000" pitchFamily="2" charset="-78"/>
              </a:rPr>
              <a:t>DenStream</a:t>
            </a:r>
            <a:endParaRPr lang="en-US" sz="60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1377-48A9-40FA-140E-47A5183C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21" y="1341098"/>
            <a:ext cx="11088149" cy="1352942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sz="3200" dirty="0">
                <a:cs typeface="B Nazanin" panose="00000400000000000000" pitchFamily="2" charset="-78"/>
              </a:rPr>
              <a:t>خوشه‌بندی تکاملی مبتنی بر چگالی در یک جریان داده‌ی دارای نویز</a:t>
            </a:r>
            <a:endParaRPr lang="en-US" sz="32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3200" b="1" dirty="0">
                <a:cs typeface="B Nazanin" panose="00000400000000000000" pitchFamily="2" charset="-78"/>
              </a:rPr>
              <a:t>Density-Based</a:t>
            </a:r>
            <a:r>
              <a:rPr lang="en-US" sz="3200" dirty="0">
                <a:cs typeface="B Nazanin" panose="00000400000000000000" pitchFamily="2" charset="-78"/>
              </a:rPr>
              <a:t> Clustering over an </a:t>
            </a:r>
            <a:r>
              <a:rPr lang="en-US" sz="3200" b="1" dirty="0">
                <a:cs typeface="B Nazanin" panose="00000400000000000000" pitchFamily="2" charset="-78"/>
              </a:rPr>
              <a:t>Evolving</a:t>
            </a:r>
            <a:r>
              <a:rPr lang="en-US" sz="3200" dirty="0">
                <a:cs typeface="B Nazanin" panose="00000400000000000000" pitchFamily="2" charset="-78"/>
              </a:rPr>
              <a:t> Data Stream with Noise</a:t>
            </a:r>
            <a:endParaRPr lang="fa-IR" sz="32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000" b="0" i="0" u="sng" dirty="0">
                <a:effectLst/>
                <a:latin typeface="Roboto" panose="02000000000000000000" pitchFamily="2" charset="0"/>
                <a:cs typeface="B Nazanin" panose="00000400000000000000" pitchFamily="2" charset="-78"/>
                <a:hlinkClick r:id="rId2"/>
              </a:rPr>
              <a:t>10.1137/1.9781611972764.29</a:t>
            </a:r>
            <a:r>
              <a:rPr lang="en-US" sz="2000" b="0" i="0" u="sng" dirty="0">
                <a:effectLst/>
                <a:latin typeface="Roboto" panose="02000000000000000000" pitchFamily="2" charset="0"/>
                <a:cs typeface="B Nazanin" panose="00000400000000000000" pitchFamily="2" charset="-78"/>
              </a:rPr>
              <a:t> ,  </a:t>
            </a:r>
            <a:r>
              <a:rPr lang="en-US" sz="2000" b="0" i="0" u="sng" dirty="0" err="1">
                <a:effectLst/>
                <a:latin typeface="Roboto" panose="02000000000000000000" pitchFamily="2" charset="0"/>
                <a:cs typeface="B Nazanin" panose="00000400000000000000" pitchFamily="2" charset="-78"/>
                <a:hlinkClick r:id="rId3"/>
              </a:rPr>
              <a:t>researchgate</a:t>
            </a:r>
            <a:r>
              <a:rPr lang="en-US" sz="2000" b="0" i="0" u="sng" dirty="0">
                <a:effectLst/>
                <a:latin typeface="Roboto" panose="02000000000000000000" pitchFamily="2" charset="0"/>
                <a:cs typeface="B Nazanin" panose="00000400000000000000" pitchFamily="2" charset="-78"/>
                <a:hlinkClick r:id="rId3"/>
              </a:rPr>
              <a:t> link</a:t>
            </a:r>
            <a:endParaRPr lang="en-US" sz="2000" b="0" i="0" u="sng" dirty="0">
              <a:effectLst/>
              <a:latin typeface="Roboto" panose="02000000000000000000" pitchFamily="2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000" u="sng" dirty="0">
              <a:latin typeface="Roboto" panose="02000000000000000000" pitchFamily="2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000" b="0" i="0" u="sng" dirty="0">
              <a:effectLst/>
              <a:latin typeface="Roboto" panose="02000000000000000000" pitchFamily="2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CF87-EA44-B7FD-02ED-343191220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95" y="2984462"/>
            <a:ext cx="3936622" cy="3626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C4313-ABB7-4207-891F-F860E3843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520" y="2744317"/>
            <a:ext cx="4139280" cy="375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F057E895-0487-D42C-4E04-542CDE8F6333}"/>
              </a:ext>
            </a:extLst>
          </p:cNvPr>
          <p:cNvSpPr/>
          <p:nvPr/>
        </p:nvSpPr>
        <p:spPr>
          <a:xfrm>
            <a:off x="5553004" y="4163960"/>
            <a:ext cx="1476429" cy="1126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A168-327B-4DBF-B65A-34EA52DC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29" y="0"/>
            <a:ext cx="10144741" cy="66360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</a:t>
            </a:r>
            <a:r>
              <a:rPr lang="en-US" dirty="0" err="1"/>
              <a:t>DenStream</a:t>
            </a:r>
            <a:r>
              <a:rPr lang="en-US" sz="2000" dirty="0">
                <a:hlinkClick r:id="rId2"/>
              </a:rPr>
              <a:t>(https://github.com/SC-One/DenStream)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5FD2C-6CDD-4784-AA05-5D9AFE49C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1" y="663606"/>
            <a:ext cx="11443317" cy="61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3639-7CD5-1288-26B9-A7E7336F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"/>
            <a:ext cx="10515600" cy="75738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b="1" dirty="0">
                <a:cs typeface="B Nazanin" panose="00000400000000000000" pitchFamily="2" charset="-78"/>
              </a:rPr>
              <a:t>چشم انداز کلی الگوریتم </a:t>
            </a:r>
            <a:r>
              <a:rPr lang="en-US" sz="4800" b="1" dirty="0" err="1">
                <a:cs typeface="B Nazanin" panose="00000400000000000000" pitchFamily="2" charset="-78"/>
              </a:rPr>
              <a:t>DenStream</a:t>
            </a:r>
            <a:r>
              <a:rPr lang="en-US" sz="4800" b="1" dirty="0"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B1FD-7A75-9B84-4FA9-7BBADA7D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382"/>
            <a:ext cx="10515600" cy="5994110"/>
          </a:xfrm>
        </p:spPr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fa-IR" b="1" i="0" dirty="0">
                <a:effectLst/>
                <a:latin typeface="Söhne"/>
                <a:cs typeface="B Nazanin" panose="00000400000000000000" pitchFamily="2" charset="-78"/>
              </a:rPr>
              <a:t>راه‌اندازی</a:t>
            </a:r>
            <a:r>
              <a:rPr lang="en-US" b="1" i="0" dirty="0">
                <a:effectLst/>
                <a:latin typeface="Söhne"/>
                <a:cs typeface="B Nazanin" panose="00000400000000000000" pitchFamily="2" charset="-78"/>
              </a:rPr>
              <a:t>:</a:t>
            </a:r>
            <a:endParaRPr lang="fa-IR" b="1" i="0" dirty="0">
              <a:effectLst/>
              <a:latin typeface="Söhne"/>
              <a:cs typeface="B Nazanin" panose="00000400000000000000" pitchFamily="2" charset="-78"/>
            </a:endParaRPr>
          </a:p>
          <a:p>
            <a:pPr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تنظیم پارامترها (</a:t>
            </a:r>
            <a:r>
              <a:rPr lang="en-US" i="0" dirty="0">
                <a:effectLst/>
                <a:latin typeface="Söhne"/>
                <a:cs typeface="B Nazanin" panose="00000400000000000000" pitchFamily="2" charset="-78"/>
              </a:rPr>
              <a:t>epsilon, lambda, beta, mu</a:t>
            </a:r>
            <a:r>
              <a:rPr lang="fa-IR" dirty="0">
                <a:latin typeface="Söhne"/>
                <a:cs typeface="B Nazanin" panose="00000400000000000000" pitchFamily="2" charset="-78"/>
              </a:rPr>
              <a:t>)</a:t>
            </a:r>
            <a:r>
              <a:rPr lang="en-US" i="0" dirty="0">
                <a:effectLst/>
                <a:latin typeface="Söhne"/>
                <a:cs typeface="B Nazanin" panose="00000400000000000000" pitchFamily="2" charset="-78"/>
              </a:rPr>
              <a:t> </a:t>
            </a:r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برای محاسبات چگالی و تشکیل خوشه‌ها.</a:t>
            </a:r>
          </a:p>
          <a:p>
            <a:pPr marL="0" indent="0" algn="r" rtl="1">
              <a:buNone/>
            </a:pPr>
            <a:r>
              <a:rPr lang="fa-IR" b="1" i="0" dirty="0">
                <a:effectLst/>
                <a:latin typeface="Söhne"/>
                <a:cs typeface="B Nazanin" panose="00000400000000000000" pitchFamily="2" charset="-78"/>
              </a:rPr>
              <a:t>آماده‌سازی میکروخوشه‌ها:</a:t>
            </a:r>
          </a:p>
          <a:p>
            <a:pPr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شروع با چند نقطه اولیه به عنوان میکروخوشه‌ها.</a:t>
            </a:r>
          </a:p>
          <a:p>
            <a:pPr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به‌روزرسانی پارامترها براساس نقاط داده وارد شونده.</a:t>
            </a:r>
          </a:p>
          <a:p>
            <a:pPr marL="0" indent="0" algn="r" rtl="1">
              <a:buNone/>
            </a:pPr>
            <a:r>
              <a:rPr lang="fa-IR" b="1" i="0" dirty="0">
                <a:effectLst/>
                <a:latin typeface="Söhne"/>
                <a:cs typeface="B Nazanin" panose="00000400000000000000" pitchFamily="2" charset="-78"/>
              </a:rPr>
              <a:t>تکامل میکروخوشه‌ها:</a:t>
            </a:r>
          </a:p>
          <a:p>
            <a:pPr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برای نقاط داده وارد شونده:</a:t>
            </a:r>
          </a:p>
          <a:p>
            <a:pPr lvl="1"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به‌روزرسانی میکروخوشه‌های موجود یا ایجاد میکروخوشه‌های جدید.</a:t>
            </a:r>
          </a:p>
          <a:p>
            <a:pPr lvl="1"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استفاده از تابع کاهش برای مدیریت سن میکروخوشه‌ها.</a:t>
            </a:r>
          </a:p>
          <a:p>
            <a:pPr marL="0" indent="0" algn="r" rtl="1">
              <a:buNone/>
            </a:pPr>
            <a:r>
              <a:rPr lang="fa-IR" b="1" i="0" dirty="0">
                <a:effectLst/>
                <a:latin typeface="Söhne"/>
                <a:cs typeface="B Nazanin" panose="00000400000000000000" pitchFamily="2" charset="-78"/>
              </a:rPr>
              <a:t>تشکیل خوشه‌ها:</a:t>
            </a:r>
          </a:p>
          <a:p>
            <a:pPr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شناسایی میکروخوشه‌های بالقوه براساس پارامترهای چگالی و ارتباط.</a:t>
            </a:r>
          </a:p>
          <a:p>
            <a:pPr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تشکیل خوشه‌ها با استفاده از میکروخوشه‌های هسته‌ای شناسایی شده.</a:t>
            </a:r>
          </a:p>
          <a:p>
            <a:pPr marL="0" indent="0" algn="r" rtl="1">
              <a:buNone/>
            </a:pPr>
            <a:r>
              <a:rPr lang="fa-IR" b="1" i="0" dirty="0">
                <a:effectLst/>
                <a:latin typeface="Söhne"/>
                <a:cs typeface="B Nazanin" panose="00000400000000000000" pitchFamily="2" charset="-78"/>
              </a:rPr>
              <a:t>شناسایی نقاط پرت:</a:t>
            </a:r>
          </a:p>
          <a:p>
            <a:pPr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شناسایی نقاط پرت براساس انحراف آن‌ها از میکروخوشه‌های هسته‌ای.</a:t>
            </a:r>
          </a:p>
          <a:p>
            <a:pPr marL="0" indent="0" algn="r" rtl="1">
              <a:buNone/>
            </a:pPr>
            <a:r>
              <a:rPr lang="fa-IR" b="1" i="0" dirty="0">
                <a:effectLst/>
                <a:latin typeface="Söhne"/>
                <a:cs typeface="B Nazanin" panose="00000400000000000000" pitchFamily="2" charset="-78"/>
              </a:rPr>
              <a:t>سازگاری مدل:</a:t>
            </a:r>
          </a:p>
          <a:p>
            <a:pPr algn="r" rtl="1"/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پارامترهای مدل</a:t>
            </a:r>
            <a:r>
              <a:rPr lang="en-US" i="0" dirty="0">
                <a:effectLst/>
                <a:latin typeface="Söhne"/>
                <a:cs typeface="B Nazanin" panose="00000400000000000000" pitchFamily="2" charset="-78"/>
              </a:rPr>
              <a:t>  </a:t>
            </a:r>
            <a:r>
              <a:rPr lang="fa-IR" i="0" dirty="0">
                <a:effectLst/>
                <a:latin typeface="Söhne"/>
                <a:cs typeface="B Nazanin" panose="00000400000000000000" pitchFamily="2" charset="-78"/>
              </a:rPr>
              <a:t>را براساس داده در حال تکامل به طور مداوم تنظیم کنید.</a:t>
            </a:r>
            <a:endParaRPr lang="en-US" i="0" dirty="0">
              <a:effectLst/>
              <a:latin typeface="Söhne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582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pPr algn="r" rtl="1"/>
            <a:r>
              <a:rPr lang="fa-IR" sz="4400" b="1" dirty="0">
                <a:cs typeface="B Nazanin" panose="00000400000000000000" pitchFamily="2" charset="-78"/>
              </a:rPr>
              <a:t>الگوریتم </a:t>
            </a:r>
            <a:r>
              <a:rPr lang="en-US" sz="4400" b="1" dirty="0" err="1">
                <a:cs typeface="B Nazanin" panose="00000400000000000000" pitchFamily="2" charset="-78"/>
              </a:rPr>
              <a:t>DenStream</a:t>
            </a:r>
            <a:r>
              <a:rPr lang="fa-IR" sz="4400" b="1" dirty="0">
                <a:cs typeface="B Nazanin" panose="00000400000000000000" pitchFamily="2" charset="-78"/>
              </a:rPr>
              <a:t> (ادامه...)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rtl="1">
                  <a:buNone/>
                </a:pPr>
                <a:endParaRPr lang="en-US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b="1" dirty="0">
                    <a:cs typeface="B Nazanin" panose="00000400000000000000" pitchFamily="2" charset="-78"/>
                  </a:rPr>
                  <a:t>الگوریتم </a:t>
                </a:r>
                <a:r>
                  <a:rPr lang="en-US" b="1" dirty="0" err="1">
                    <a:cs typeface="B Nazanin" panose="00000400000000000000" pitchFamily="2" charset="-78"/>
                  </a:rPr>
                  <a:t>DenStream</a:t>
                </a:r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fa-IR" b="1" dirty="0">
                    <a:cs typeface="B Nazanin" panose="00000400000000000000" pitchFamily="2" charset="-78"/>
                  </a:rPr>
                  <a:t>از </a:t>
                </a:r>
                <a:r>
                  <a:rPr lang="en-US" b="1" dirty="0">
                    <a:cs typeface="B Nazanin" panose="00000400000000000000" pitchFamily="2" charset="-78"/>
                  </a:rPr>
                  <a:t>Damped Window</a:t>
                </a:r>
                <a:endParaRPr lang="fa-IR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b="1" dirty="0">
                    <a:cs typeface="B Nazanin" panose="00000400000000000000" pitchFamily="2" charset="-78"/>
                  </a:rPr>
                  <a:t>استفاده میکند</a:t>
                </a:r>
                <a:endParaRPr lang="en-US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b="1" dirty="0">
                    <a:cs typeface="B Nazanin" panose="00000400000000000000" pitchFamily="2" charset="-78"/>
                  </a:rPr>
                  <a:t>تابع کاهشی</a:t>
                </a:r>
                <a:r>
                  <a:rPr lang="en-US" dirty="0">
                    <a:cs typeface="B Nazanin" panose="00000400000000000000" pitchFamily="2" charset="-78"/>
                  </a:rPr>
                  <a:t>:</a:t>
                </a:r>
                <a:endParaRPr lang="fa-IR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en-US" sz="4000" b="0" dirty="0"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l-GR" sz="4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cs typeface="B Nazanin" panose="00000400000000000000" pitchFamily="2" charset="-78"/>
                  </a:rPr>
                  <a:t>    ,     where:  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cs typeface="B Nazanin" panose="00000400000000000000" pitchFamily="2" charset="-78"/>
                  </a:rPr>
                  <a:t> &gt; 0</a:t>
                </a:r>
              </a:p>
              <a:p>
                <a:pPr marL="0" indent="0" algn="r" rtl="1">
                  <a:buNone/>
                </a:pP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  <a:blipFill>
                <a:blip r:embed="rId2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>
            <a:extLst>
              <a:ext uri="{FF2B5EF4-FFF2-40B4-BE49-F238E27FC236}">
                <a16:creationId xmlns:a16="http://schemas.microsoft.com/office/drawing/2014/main" id="{5662B654-0108-B15C-1B3D-2A730EE9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32" y="785091"/>
            <a:ext cx="7631522" cy="44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5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pPr algn="r" rtl="1"/>
            <a:r>
              <a:rPr lang="fa-IR" sz="4400" b="1" dirty="0">
                <a:cs typeface="B Nazanin" panose="00000400000000000000" pitchFamily="2" charset="-78"/>
              </a:rPr>
              <a:t>الگوریتم </a:t>
            </a:r>
            <a:r>
              <a:rPr lang="en-US" sz="4400" b="1" dirty="0" err="1">
                <a:cs typeface="B Nazanin" panose="00000400000000000000" pitchFamily="2" charset="-78"/>
              </a:rPr>
              <a:t>DenStream</a:t>
            </a:r>
            <a:r>
              <a:rPr lang="fa-IR" sz="4400" b="1" dirty="0">
                <a:cs typeface="B Nazanin" panose="00000400000000000000" pitchFamily="2" charset="-78"/>
              </a:rPr>
              <a:t> (ادامه...)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CMC(core-micro-clusters):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36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	 , </a:t>
                </a:r>
                <a:r>
                  <a:rPr lang="en-US" sz="2400" dirty="0"/>
                  <a:t>where </a:t>
                </a:r>
                <a:r>
                  <a:rPr lang="en-US" sz="2400" b="1" i="1" dirty="0"/>
                  <a:t>T</a:t>
                </a:r>
                <a:r>
                  <a:rPr lang="en-US" sz="2400" dirty="0"/>
                  <a:t> is timestamp of each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  <a:blipFill>
                <a:blip r:embed="rId2"/>
                <a:stretch>
                  <a:fillRect l="-1797" t="-2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FF7C216-D831-591F-7A0E-8B81FB07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374" y="2138102"/>
            <a:ext cx="6177252" cy="336204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98AB6F3-7BF8-EBCE-0C68-A2DAD886C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539" y="5582940"/>
            <a:ext cx="3992956" cy="1150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016C3A-FA32-1489-C4CD-A9EF58353601}"/>
              </a:ext>
            </a:extLst>
          </p:cNvPr>
          <p:cNvSpPr txBox="1"/>
          <p:nvPr/>
        </p:nvSpPr>
        <p:spPr>
          <a:xfrm>
            <a:off x="6338998" y="5920508"/>
            <a:ext cx="5440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فاصله اقلیدسی بین نقاط و مرکز خوشه‌ها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3145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pPr algn="r" rtl="1"/>
            <a:r>
              <a:rPr lang="fa-IR" sz="4400" b="1" dirty="0">
                <a:cs typeface="B Nazanin" panose="00000400000000000000" pitchFamily="2" charset="-78"/>
              </a:rPr>
              <a:t>الگوریتم </a:t>
            </a:r>
            <a:r>
              <a:rPr lang="en-US" sz="4400" b="1" dirty="0" err="1">
                <a:cs typeface="B Nazanin" panose="00000400000000000000" pitchFamily="2" charset="-78"/>
              </a:rPr>
              <a:t>DenStream</a:t>
            </a:r>
            <a:r>
              <a:rPr lang="fa-IR" sz="4400" b="1" dirty="0">
                <a:cs typeface="B Nazanin" panose="00000400000000000000" pitchFamily="2" charset="-78"/>
              </a:rPr>
              <a:t> (ادامه...)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9400-8C27-7A8D-B1D4-07164361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77272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در یک جریان داده در حال تکامل، نقش خوشه‌ها و نقاط پرت اغلب تبادل می‌شود و هر میکروخوشه </a:t>
            </a:r>
            <a:r>
              <a:rPr lang="en-US" sz="2400" dirty="0">
                <a:cs typeface="B Nazanin" panose="00000400000000000000" pitchFamily="2" charset="-78"/>
              </a:rPr>
              <a:t>c </a:t>
            </a:r>
            <a:r>
              <a:rPr lang="fa-IR" sz="2400" dirty="0">
                <a:cs typeface="B Nazanin" panose="00000400000000000000" pitchFamily="2" charset="-78"/>
              </a:rPr>
              <a:t>به‌تدریج در حین پیشرفت جریان داده شکل می‌گیرد. بنابراین، ما ساختارهای میکروخوشه‌های بالقوه نقاط پرت</a:t>
            </a:r>
            <a:br>
              <a:rPr lang="en-US" sz="2400" dirty="0">
                <a:cs typeface="B Nazanin" panose="00000400000000000000" pitchFamily="2" charset="-78"/>
              </a:rPr>
            </a:br>
            <a:r>
              <a:rPr lang="en-US" sz="2400" dirty="0">
                <a:cs typeface="B Nazanin" panose="00000400000000000000" pitchFamily="2" charset="-78"/>
              </a:rPr>
              <a:t> (o-micro-cluster)</a:t>
            </a:r>
            <a:r>
              <a:rPr lang="fa-IR" sz="2400" dirty="0">
                <a:cs typeface="B Nazanin" panose="00000400000000000000" pitchFamily="2" charset="-78"/>
              </a:rPr>
              <a:t>و میکروخوشه‌های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هسته‌ای </a:t>
            </a:r>
            <a:r>
              <a:rPr lang="en-US" sz="2400" dirty="0">
                <a:cs typeface="B Nazanin" panose="00000400000000000000" pitchFamily="2" charset="-78"/>
              </a:rPr>
              <a:t>(c-micro-clusters) </a:t>
            </a:r>
            <a:r>
              <a:rPr lang="fa-IR" sz="2400" dirty="0">
                <a:cs typeface="B Nazanin" panose="00000400000000000000" pitchFamily="2" charset="-78"/>
              </a:rPr>
              <a:t> را برای محاسبات تکمیلی معرفی می‌کنیم</a:t>
            </a:r>
            <a:r>
              <a:rPr lang="en-US" sz="24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PMC(Potential-micro-clusters):</a:t>
            </a:r>
          </a:p>
          <a:p>
            <a:pPr marL="0" indent="0">
              <a:buNone/>
            </a:pPr>
            <a:r>
              <a:rPr lang="en-US" sz="2400" dirty="0">
                <a:cs typeface="B Nazanin" panose="00000400000000000000" pitchFamily="2" charset="-78"/>
              </a:rPr>
              <a:t>Condition: 	</a:t>
            </a:r>
            <a:r>
              <a:rPr lang="en-US" sz="2400" b="1" dirty="0">
                <a:cs typeface="B Nazanin" panose="00000400000000000000" pitchFamily="2" charset="-78"/>
              </a:rPr>
              <a:t>w ≥ </a:t>
            </a:r>
            <a:r>
              <a:rPr lang="el-GR" sz="2400" b="1" dirty="0">
                <a:cs typeface="B Nazanin" panose="00000400000000000000" pitchFamily="2" charset="-78"/>
              </a:rPr>
              <a:t>βµ</a:t>
            </a:r>
            <a:r>
              <a:rPr lang="en-US" sz="2400" b="1" dirty="0">
                <a:cs typeface="B Nazanin" panose="00000400000000000000" pitchFamily="2" charset="-78"/>
              </a:rPr>
              <a:t>		</a:t>
            </a:r>
            <a:r>
              <a:rPr lang="en-US" sz="2400" dirty="0">
                <a:cs typeface="B Nazanin" panose="00000400000000000000" pitchFamily="2" charset="-78"/>
              </a:rPr>
              <a:t>,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where : </a:t>
            </a:r>
            <a:r>
              <a:rPr lang="el-GR" sz="3200" b="1" dirty="0">
                <a:cs typeface="B Nazanin" panose="00000400000000000000" pitchFamily="2" charset="-78"/>
              </a:rPr>
              <a:t>µ</a:t>
            </a:r>
            <a:r>
              <a:rPr lang="en-US" sz="2400" dirty="0">
                <a:cs typeface="B Nazanin" panose="00000400000000000000" pitchFamily="2" charset="-78"/>
              </a:rPr>
              <a:t> is overall weight of data points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sz="2400" dirty="0">
                <a:cs typeface="B Nazanin" panose="00000400000000000000" pitchFamily="2" charset="-78"/>
              </a:rPr>
              <a:t>Where</a:t>
            </a:r>
            <a:r>
              <a:rPr lang="en-US" sz="2400" b="1" dirty="0">
                <a:cs typeface="B Nazanin" panose="00000400000000000000" pitchFamily="2" charset="-78"/>
              </a:rPr>
              <a:t>: </a:t>
            </a:r>
            <a:r>
              <a:rPr lang="el-GR" sz="1600" dirty="0">
                <a:cs typeface="B Nazanin" panose="00000400000000000000" pitchFamily="2" charset="-78"/>
              </a:rPr>
              <a:t> </a:t>
            </a:r>
            <a:r>
              <a:rPr lang="el-GR" sz="2400" b="1" dirty="0">
                <a:cs typeface="B Nazanin" panose="00000400000000000000" pitchFamily="2" charset="-78"/>
              </a:rPr>
              <a:t>0 &lt; β ≤ 1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7C73C-0E51-3B59-2C34-ACCA2093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3614442"/>
            <a:ext cx="5628626" cy="30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6978-AE11-84C4-80CC-61C01493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0AB9-49A4-30F8-B6C2-3CC49D1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323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کاوش در زمان واقعی</a:t>
            </a:r>
            <a:r>
              <a:rPr lang="fa-IR" dirty="0">
                <a:solidFill>
                  <a:srgbClr val="374151"/>
                </a:solidFill>
                <a:latin typeface="Söhne"/>
                <a:cs typeface="B Nazanin" panose="00000400000000000000" pitchFamily="2" charset="-78"/>
              </a:rPr>
              <a:t>(</a:t>
            </a:r>
            <a:r>
              <a:rPr lang="en-US" dirty="0">
                <a:solidFill>
                  <a:srgbClr val="374151"/>
                </a:solidFill>
                <a:latin typeface="Söhne"/>
                <a:cs typeface="B Nazanin" panose="00000400000000000000" pitchFamily="2" charset="-78"/>
              </a:rPr>
              <a:t>real-time</a:t>
            </a:r>
            <a:r>
              <a:rPr lang="fa-IR" dirty="0">
                <a:solidFill>
                  <a:srgbClr val="374151"/>
                </a:solidFill>
                <a:latin typeface="Söhne"/>
                <a:cs typeface="B Nazanin" panose="00000400000000000000" pitchFamily="2" charset="-78"/>
              </a:rPr>
              <a:t>)</a:t>
            </a:r>
            <a:r>
              <a:rPr lang="fa-IR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 تشخیص داده پرت از طریق روش های خوشه بندی در جریان داده ها.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42BF1-2CAC-AE0F-1874-DF0DF8B4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32" y="2691250"/>
            <a:ext cx="5068830" cy="3801623"/>
          </a:xfrm>
          <a:prstGeom prst="rect">
            <a:avLst/>
          </a:prstGeom>
        </p:spPr>
      </p:pic>
      <p:pic>
        <p:nvPicPr>
          <p:cNvPr id="1028" name="Picture 4" descr="Methods of outlier detection">
            <a:extLst>
              <a:ext uri="{FF2B5EF4-FFF2-40B4-BE49-F238E27FC236}">
                <a16:creationId xmlns:a16="http://schemas.microsoft.com/office/drawing/2014/main" id="{6CE83262-81A2-92AB-B9AA-05DD5F06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1" y="2461050"/>
            <a:ext cx="5705068" cy="426202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4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pPr algn="r" rtl="1"/>
            <a:r>
              <a:rPr lang="fa-IR" sz="4400" b="1" dirty="0">
                <a:cs typeface="B Nazanin" panose="00000400000000000000" pitchFamily="2" charset="-78"/>
              </a:rPr>
              <a:t>الگوریتم </a:t>
            </a:r>
            <a:r>
              <a:rPr lang="en-US" sz="4400" b="1" dirty="0" err="1">
                <a:cs typeface="B Nazanin" panose="00000400000000000000" pitchFamily="2" charset="-78"/>
              </a:rPr>
              <a:t>DenStream</a:t>
            </a:r>
            <a:r>
              <a:rPr lang="fa-IR" sz="4400" b="1" dirty="0">
                <a:cs typeface="B Nazanin" panose="00000400000000000000" pitchFamily="2" charset="-78"/>
              </a:rPr>
              <a:t> (ادامه...)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8291"/>
                <a:ext cx="10515600" cy="5772727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rtl="1">
                  <a:buNone/>
                </a:pPr>
                <a:r>
                  <a:rPr lang="fa-IR" sz="2400" b="1" dirty="0">
                    <a:cs typeface="B Nazanin" panose="00000400000000000000" pitchFamily="2" charset="-78"/>
                  </a:rPr>
                  <a:t>مرحله ادغام</a:t>
                </a:r>
                <a:endParaRPr lang="en-US" sz="2400" b="1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بلافاصله تلاش برای اضافه کردن نقطه</a:t>
                </a:r>
                <a:r>
                  <a:rPr lang="en-US" sz="2400" dirty="0">
                    <a:cs typeface="B Nazanin" panose="00000400000000000000" pitchFamily="2" charset="-78"/>
                  </a:rPr>
                  <a:t> P </a:t>
                </a:r>
                <a:r>
                  <a:rPr lang="fa-IR" sz="2400" dirty="0">
                    <a:cs typeface="B Nazanin" panose="00000400000000000000" pitchFamily="2" charset="-78"/>
                  </a:rPr>
                  <a:t>به نزدیک‌ترین میکروخوشه خود</a:t>
                </a: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اگر</a:t>
                </a:r>
                <a:r>
                  <a:rPr lang="en-US" sz="2400" dirty="0">
                    <a:cs typeface="B Nazanin" panose="00000400000000000000" pitchFamily="2" charset="-78"/>
                  </a:rPr>
                  <a:t> P</a:t>
                </a:r>
                <a:r>
                  <a:rPr lang="fa-IR" sz="2400" dirty="0">
                    <a:cs typeface="B Nazanin" panose="00000400000000000000" pitchFamily="2" charset="-78"/>
                  </a:rPr>
                  <a:t>نتواند با یک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:r>
                  <a:rPr lang="fa-IR" sz="2400" dirty="0">
                    <a:cs typeface="B Nazanin" panose="00000400000000000000" pitchFamily="2" charset="-78"/>
                  </a:rPr>
                  <a:t>میکروخوشه بالقوه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:r>
                  <a:rPr lang="fa-IR" sz="2400" dirty="0">
                    <a:cs typeface="B Nazanin" panose="00000400000000000000" pitchFamily="2" charset="-78"/>
                  </a:rPr>
                  <a:t>ادغام شود، سعی می‌شود آن را در نزدیک‌ترین میکروخوشه پرت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:r>
                  <a:rPr lang="fa-IR" sz="2400" dirty="0">
                    <a:cs typeface="B Nazanin" panose="00000400000000000000" pitchFamily="2" charset="-78"/>
                  </a:rPr>
                  <a:t>ادغام کنیم.</a:t>
                </a:r>
              </a:p>
              <a:p>
                <a:pPr lvl="1" algn="r" rtl="1"/>
                <a:r>
                  <a:rPr lang="fa-IR" dirty="0">
                    <a:cs typeface="B Nazanin" panose="00000400000000000000" pitchFamily="2" charset="-78"/>
                  </a:rPr>
                  <a:t>هر نقطه پرت (یا </a:t>
                </a:r>
                <a:r>
                  <a:rPr lang="en-US" dirty="0">
                    <a:cs typeface="B Nazanin" panose="00000400000000000000" pitchFamily="2" charset="-78"/>
                  </a:rPr>
                  <a:t>CMC</a:t>
                </a:r>
                <a:r>
                  <a:rPr lang="fa-IR" dirty="0">
                    <a:cs typeface="B Nazanin" panose="00000400000000000000" pitchFamily="2" charset="-78"/>
                  </a:rPr>
                  <a:t>) را به بافر اضافه کنید.</a:t>
                </a:r>
              </a:p>
              <a:p>
                <a:pPr lvl="1" algn="r" rtl="1"/>
                <a:r>
                  <a:rPr lang="en-US" dirty="0">
                    <a:cs typeface="B Nazanin" panose="00000400000000000000" pitchFamily="2" charset="-78"/>
                  </a:rPr>
                  <a:t>P</a:t>
                </a:r>
                <a:r>
                  <a:rPr lang="fa-IR" dirty="0">
                    <a:cs typeface="B Nazanin" panose="00000400000000000000" pitchFamily="2" charset="-78"/>
                  </a:rPr>
                  <a:t> ممکن است یک نقطه پرت باشد یا یا بذر یک میکروخوشه جدید.</a:t>
                </a:r>
              </a:p>
              <a:p>
                <a:pPr marL="0" indent="0" algn="r" rtl="1">
                  <a:buNone/>
                </a:pPr>
                <a:r>
                  <a:rPr lang="fa-IR" sz="2400" b="1" dirty="0">
                    <a:cs typeface="B Nazanin" panose="00000400000000000000" pitchFamily="2" charset="-78"/>
                  </a:rPr>
                  <a:t>مشکل این روش:</a:t>
                </a: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فضای حافظه به طور نامحدود افزایش پیدا می‌کند! باعث سرریز بافر می‌شود.</a:t>
                </a:r>
              </a:p>
              <a:p>
                <a:pPr marL="0" indent="0" algn="r" rtl="1">
                  <a:buNone/>
                </a:pPr>
                <a:r>
                  <a:rPr lang="fa-IR" sz="2400" b="1" dirty="0">
                    <a:cs typeface="B Nazanin" panose="00000400000000000000" pitchFamily="2" charset="-78"/>
                  </a:rPr>
                  <a:t>مرحله پاکسازی(راه حل مشکل قبل)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بافر را به صورت زمانبندی شده پاکسازی کنید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d>
                      <m:dPr>
                        <m:begChr m:val=""/>
                        <m:endChr m:val="⌉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400">
                                <a:cs typeface="B Nazanin" panose="00000400000000000000" pitchFamily="2" charset="-78"/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l-GR" sz="2400">
                                <a:cs typeface="B Nazanin" panose="00000400000000000000" pitchFamily="2" charset="-78"/>
                              </a:rPr>
                              <m:t>µ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sz="2400">
                                <a:cs typeface="B Nazanin" panose="00000400000000000000" pitchFamily="2" charset="-78"/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l-GR" sz="2400">
                                <a:cs typeface="B Nazanin" panose="00000400000000000000" pitchFamily="2" charset="-78"/>
                              </a:rPr>
                              <m:t>µ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b="1" dirty="0">
                  <a:cs typeface="B Nazanin" panose="00000400000000000000" pitchFamily="2" charset="-78"/>
                </a:endParaRPr>
              </a:p>
              <a:p>
                <a:pPr marL="0" indent="0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بنابراین حداکثر تعداد خوشه‌های بالقوه در فضای حافظه:</a:t>
                </a:r>
                <a:r>
                  <a:rPr lang="en-US" sz="2400" dirty="0"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>
                            <a:cs typeface="B Nazanin" panose="00000400000000000000" pitchFamily="2" charset="-78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sz="2400">
                            <a:cs typeface="B Nazanin" panose="00000400000000000000" pitchFamily="2" charset="-78"/>
                          </a:rPr>
                          <m:t>µ</m:t>
                        </m:r>
                      </m:den>
                    </m:f>
                  </m:oMath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8291"/>
                <a:ext cx="10515600" cy="5772727"/>
              </a:xfrm>
              <a:blipFill>
                <a:blip r:embed="rId2"/>
                <a:stretch>
                  <a:fillRect t="-147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pPr algn="r" rtl="1"/>
            <a:r>
              <a:rPr lang="fa-IR" sz="4400" b="1" dirty="0">
                <a:cs typeface="B Nazanin" panose="00000400000000000000" pitchFamily="2" charset="-78"/>
              </a:rPr>
              <a:t>الگوریتم </a:t>
            </a:r>
            <a:r>
              <a:rPr lang="en-US" sz="4400" b="1" dirty="0" err="1">
                <a:cs typeface="B Nazanin" panose="00000400000000000000" pitchFamily="2" charset="-78"/>
              </a:rPr>
              <a:t>DenStream</a:t>
            </a:r>
            <a:r>
              <a:rPr lang="fa-IR" sz="4400" b="1" dirty="0">
                <a:cs typeface="B Nazanin" panose="00000400000000000000" pitchFamily="2" charset="-78"/>
              </a:rPr>
              <a:t> (ادامه...)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9400-8C27-7A8D-B1D4-07164361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77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OMC(outlier-micro-clusters):</a:t>
            </a:r>
          </a:p>
          <a:p>
            <a:pPr marL="0" indent="0">
              <a:buNone/>
            </a:pPr>
            <a:r>
              <a:rPr lang="en-US" sz="3600" b="1" dirty="0"/>
              <a:t>w &lt; </a:t>
            </a:r>
            <a:r>
              <a:rPr lang="el-GR" sz="3600" b="1" dirty="0"/>
              <a:t>βµ 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Where</a:t>
            </a:r>
            <a:r>
              <a:rPr lang="en-US" sz="3600" b="1" dirty="0"/>
              <a:t>:	</a:t>
            </a:r>
            <a:r>
              <a:rPr lang="el-GR" sz="2400" dirty="0"/>
              <a:t> </a:t>
            </a:r>
            <a:r>
              <a:rPr lang="el-GR" sz="3600" b="1" dirty="0"/>
              <a:t>0 &lt; β ≤ 1</a:t>
            </a:r>
            <a:endParaRPr lang="en-US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7B2D1-D789-9AC3-8A7E-BE3B745E3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46" y="1626082"/>
            <a:ext cx="9107054" cy="37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8E05-DA14-14D4-F206-2DC8A4D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6"/>
            <a:ext cx="10515600" cy="665018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/>
              <a:t>الگوریتم </a:t>
            </a:r>
            <a:r>
              <a:rPr lang="en-US" dirty="0" err="1"/>
              <a:t>DenStream</a:t>
            </a:r>
            <a:r>
              <a:rPr lang="fa-IR" dirty="0"/>
              <a:t> روی جریان‌داده موقعیت مکانی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57AF8-85B6-D449-BC47-19204BB2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3" y="880845"/>
            <a:ext cx="10278857" cy="597715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5A9B03-2A1E-C672-7A2E-F7F28D5480AC}"/>
              </a:ext>
            </a:extLst>
          </p:cNvPr>
          <p:cNvSpPr txBox="1"/>
          <p:nvPr/>
        </p:nvSpPr>
        <p:spPr>
          <a:xfrm>
            <a:off x="3048000" y="511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https://github.com/SC-One/ClusteringDataStream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9485-77D4-7EF6-0929-54B2F79C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مزایا معایب الگوریتم </a:t>
            </a:r>
            <a:r>
              <a:rPr lang="en-US" dirty="0" err="1">
                <a:cs typeface="B Nazanin" panose="00000400000000000000" pitchFamily="2" charset="-78"/>
              </a:rPr>
              <a:t>DenStream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8587-0CBF-6FA6-16AE-0112599C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مزایا</a:t>
            </a:r>
            <a:endParaRPr lang="en-US" b="1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عدم فرض در مورد تعداد خوشه‌ها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کشف خوشه‌های با شکل دلخواه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قابلیت مدیریت نقاط پرت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دقت قابل قبول در جریان داده‌ها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معایب</a:t>
            </a:r>
            <a:endParaRPr lang="en-US" b="1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حساسیت به پارامترها (هزینه اولیه)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پیچیدگی در تفسیر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مراحل آفلاین و آنلاین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787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E5420-2FB9-65DA-D170-0F0653BA7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592282"/>
            <a:ext cx="5257800" cy="6172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B60DC9-75B3-7048-6EBF-4AB698DA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94672"/>
            <a:ext cx="7797800" cy="498764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آینده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7" name="Picture 2" descr="Premium Vector | Cute funny think emoji smile face with question mark.  vector flat line doodle cartoon kawaii character illustration icon.  isolated on white background. yellow emoji circle think character concept">
            <a:extLst>
              <a:ext uri="{FF2B5EF4-FFF2-40B4-BE49-F238E27FC236}">
                <a16:creationId xmlns:a16="http://schemas.microsoft.com/office/drawing/2014/main" id="{3BF66575-1932-4BD1-F43F-32D3D190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449947"/>
            <a:ext cx="2408054" cy="24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2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0C-B724-3834-882B-56BEC9AB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061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E241-DF1B-CCBD-3EFB-37A85D75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05"/>
            <a:ext cx="10018713" cy="6251895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hlinkClick r:id="rId2"/>
              </a:rPr>
              <a:t>https://www.sciencedirect.com/science/article/abs/pii/S0167739X19312786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https://www.researchgate.net/figure/Overview-of-the-proposed-two-step-clustering-method-The-first-step-uses-Birch-clustering_fig4_357972949</a:t>
            </a:r>
            <a:r>
              <a:rPr lang="en-US" sz="1400" dirty="0">
                <a:hlinkClick r:id="rId4"/>
              </a:rPr>
              <a:t>https://www.oreilly.com/library/view/data-mining-and/9781118868706/9781118868706c21.xhtml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https://scikit-learn.org/stable/modules/generated/sklearn.cluster.Birch.html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https://www.geeksforgeeks.org/ml-birch-clustering/</a:t>
            </a:r>
            <a:endParaRPr lang="fa-IR" sz="1400" dirty="0">
              <a:hlinkClick r:id="rId7"/>
            </a:endParaRPr>
          </a:p>
          <a:p>
            <a:r>
              <a:rPr lang="en-US" sz="1400" dirty="0">
                <a:hlinkClick r:id="rId7"/>
              </a:rPr>
              <a:t>https://en.wikipedia.org/wiki/Data_stream_clustering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https://medium.com/@noel.cs21/balanced-iterative-reducing-and-clustering-using-heirachies-birch-5680adffaa58</a:t>
            </a:r>
            <a:r>
              <a:rPr lang="en-US" sz="1400" dirty="0">
                <a:hlinkClick r:id="rId9"/>
              </a:rPr>
              <a:t>https://www.youtube.com/watch?v=YWcDgX_pN-8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https://www.youtube.com/watch?v=A4MzbYc4yCY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https://www.sciencedirect.com/science/article/abs/pii/S0167739X19312786</a:t>
            </a:r>
            <a:endParaRPr lang="fa-IR" sz="1400" dirty="0"/>
          </a:p>
          <a:p>
            <a:r>
              <a:rPr lang="en-US" sz="1400" b="0" i="0" u="none" strike="noStrike" dirty="0">
                <a:solidFill>
                  <a:srgbClr val="1F1F1F"/>
                </a:solidFill>
                <a:effectLst/>
                <a:latin typeface="ElsevierSans"/>
                <a:hlinkClick r:id="rId11" tooltip="Persistent link using digital object identifier"/>
              </a:rPr>
              <a:t>https://doi.org/10.1016/j.future.2020.01.017</a:t>
            </a:r>
            <a:endParaRPr lang="fa-IR" sz="1400" b="0" i="0" u="none" strike="noStrike" dirty="0">
              <a:solidFill>
                <a:srgbClr val="1F1F1F"/>
              </a:solidFill>
              <a:effectLst/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2"/>
              </a:rPr>
              <a:t>https://www.logsign.com/blog/data-stream-clustering-methods-examples</a:t>
            </a:r>
            <a:endParaRPr lang="fa-IR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3"/>
              </a:rPr>
              <a:t>https://arxiv.org/abs/2210.08212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4"/>
              </a:rPr>
              <a:t>https://github.com/dple/awesome-papers-and-source-code-for-anomaly-detection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hlinkClick r:id="rId15"/>
              </a:rPr>
              <a:t>https://www.iwrr.ir/article_87950.html</a:t>
            </a:r>
            <a:endParaRPr lang="en-US" sz="1400" dirty="0"/>
          </a:p>
          <a:p>
            <a:r>
              <a:rPr lang="en-US" sz="1400" dirty="0">
                <a:hlinkClick r:id="rId16"/>
              </a:rPr>
              <a:t>https://www.sid.ir/paper/159026/fa</a:t>
            </a:r>
            <a:endParaRPr lang="en-US" sz="1400" dirty="0"/>
          </a:p>
          <a:p>
            <a:r>
              <a:rPr lang="en-US" sz="1400" dirty="0">
                <a:hlinkClick r:id="rId17"/>
              </a:rPr>
              <a:t>https://smartinsight.ir/%D8%B1%D9%88%D8%B4-%D9%87%D8%A7%DB%8C-%D8%AF%D8%A7%D8%AF%D9%87-%DA%A9%D8%A7%D9%88%DB%8C/</a:t>
            </a:r>
            <a:endParaRPr lang="en-US" sz="1400" dirty="0"/>
          </a:p>
          <a:p>
            <a:r>
              <a:rPr lang="en-US" sz="1400" dirty="0">
                <a:hlinkClick r:id="rId18"/>
              </a:rPr>
              <a:t>https://science.ut.ac.ir/documents/84413665/110319729/kord-asabi.pdf</a:t>
            </a:r>
            <a:endParaRPr lang="en-US" sz="1400" dirty="0"/>
          </a:p>
          <a:p>
            <a:r>
              <a:rPr lang="en-US" sz="1400" dirty="0">
                <a:hlinkClick r:id="rId19"/>
              </a:rPr>
              <a:t>https://www.geeksforgeeks.org/clustering-in-data-mining</a:t>
            </a:r>
            <a:endParaRPr lang="en-US" sz="1400" dirty="0"/>
          </a:p>
          <a:p>
            <a:r>
              <a:rPr lang="en-US" sz="1400" dirty="0">
                <a:hlinkClick r:id="rId20"/>
              </a:rPr>
              <a:t>https://www.geeksforgeeks.org/data-mining-cluster-analysis/</a:t>
            </a:r>
            <a:endParaRPr lang="en-US" sz="1400" dirty="0"/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21"/>
              </a:rPr>
              <a:t>https://blogs.sap.com/2020/12/16/outlier-detection-by-clustering/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endParaRPr lang="en-US" sz="1400" dirty="0">
              <a:solidFill>
                <a:srgbClr val="1F1F1F"/>
              </a:solidFill>
              <a:latin typeface="ElsevierSans"/>
            </a:endParaRPr>
          </a:p>
        </p:txBody>
      </p:sp>
    </p:spTree>
    <p:extLst>
      <p:ext uri="{BB962C8B-B14F-4D97-AF65-F5344CB8AC3E}">
        <p14:creationId xmlns:p14="http://schemas.microsoft.com/office/powerpoint/2010/main" val="137145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0C-B724-3834-882B-56BEC9AB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061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Refrences</a:t>
            </a:r>
            <a:r>
              <a:rPr lang="en-US" dirty="0"/>
              <a:t>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E241-DF1B-CCBD-3EFB-37A85D75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05"/>
            <a:ext cx="10018713" cy="6251895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https://dl.acm.org/doi/10.1145/1557019.1557041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https://dl.acm.org/action/downloadSupplement?doi=10.1145%2F1557019.1557041&amp;file=p139-bifet_nemeds_01.mp4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https://www.freepik.com/premium-vector/cute-funny-think-emoji-smile-face-with-question-mark-vector-flat-line-doodle-cartoon-kawaii-character-illustration-icon-isolated-white-background-yellow-emoji-circle-think-character-concept_19283207.htm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https://python.plainenglish.io/how-does-the-dbscan-algorithm-work-pros-and-cons-of-dbscan-bbdd589d837a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https://dzone.com/articles/data-streaming-in-osgi-r7-applications-with-osgi-r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https://cs.stackexchange.com/questions/79429/what-is-the-best-stream-data-clustering-algorithm-that-can-handle-non-static-un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https://erproof.com/sap-prepares-for-a-database-push/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https://towardsdatascience.com/easy-outlier-detection-in-data-streams-3089bfefe528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291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37BF-AFF4-7EDD-D268-E45081D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کجا استفاده می‌شود؟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07FA-AE1A-4CDC-DB27-FD00D9F4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اطلاعات پیش‌بینی هواشناسی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اطلاعات نظارتی بر انتقال رسانه‌های شبکه‌ای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اطلاعات انتقال سنسور در معادن ذغال‌سنگ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دسترسی به اطلاعات وب‌سایت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اطلاعات اقتصادی تولید شده توسط شرکت‌های مالی و اوراق بهادار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تشخیص تراکنش‌های مالی تقلبی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کشاورزی، کنترل مهندسی و موارد مشابه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666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A2E0-1AB6-0129-D3EA-9B93025C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نمونه مورد مطالعه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1478-0076-B251-9E1C-A2C7EA9E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200" b="1" dirty="0">
                <a:cs typeface="B Nazanin" panose="00000400000000000000" pitchFamily="2" charset="-78"/>
              </a:rPr>
              <a:t>تشخیص نقاط ناهنجار(داده پرت)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b="1" dirty="0">
                <a:cs typeface="B Nazanin" panose="00000400000000000000" pitchFamily="2" charset="-78"/>
              </a:rPr>
              <a:t>جریان داده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b="1" dirty="0">
                <a:cs typeface="B Nazanin" panose="00000400000000000000" pitchFamily="2" charset="-78"/>
              </a:rPr>
              <a:t>خوشه‌بندی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FB4AFA-CE78-303E-3715-A86AC56F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" y="274238"/>
            <a:ext cx="5208409" cy="34520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D80872F-1B53-6DBD-B93D-F99DE87F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723" y="3636566"/>
            <a:ext cx="3797571" cy="29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E4BCC2-4DBD-3AE6-ED14-A641D1265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0" y="4091434"/>
            <a:ext cx="7481455" cy="19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5F6B-3DC9-3F95-1A25-725CD122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73"/>
            <a:ext cx="10515600" cy="13255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اهمیت مسئله؟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562B-9F93-B59A-7DD4-D878BF00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506123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با توجه به ویژگی‌های</a:t>
            </a:r>
            <a:r>
              <a:rPr lang="fa-IR" b="1" dirty="0">
                <a:cs typeface="B Nazanin" panose="00000400000000000000" pitchFamily="2" charset="-78"/>
              </a:rPr>
              <a:t> ابعاد بالا، پویا و</a:t>
            </a:r>
            <a:r>
              <a:rPr lang="fa-IR" dirty="0">
                <a:cs typeface="B Nazanin" panose="00000400000000000000" pitchFamily="2" charset="-78"/>
              </a:rPr>
              <a:t> در </a:t>
            </a:r>
            <a:r>
              <a:rPr lang="fa-IR" b="1" dirty="0">
                <a:cs typeface="B Nazanin" panose="00000400000000000000" pitchFamily="2" charset="-78"/>
              </a:rPr>
              <a:t>زمان واقعی </a:t>
            </a:r>
            <a:r>
              <a:rPr lang="fa-IR" dirty="0">
                <a:cs typeface="B Nazanin" panose="00000400000000000000" pitchFamily="2" charset="-78"/>
              </a:rPr>
              <a:t>وجود بسیاری از الگوریتم‌های خوشه‌بندی برای داده‌های جریانی موثر است.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علاوه بر این، اطلاعات داده‌های جریانی قطعی نیستند و </a:t>
            </a:r>
            <a:r>
              <a:rPr lang="fa-IR" b="1" dirty="0">
                <a:cs typeface="B Nazanin" panose="00000400000000000000" pitchFamily="2" charset="-78"/>
              </a:rPr>
              <a:t>همواره نقاط ناهنجار و نویزها وجود دارند</a:t>
            </a:r>
            <a:r>
              <a:rPr lang="fa-IR" dirty="0">
                <a:cs typeface="B Nazanin" panose="00000400000000000000" pitchFamily="2" charset="-78"/>
              </a:rPr>
              <a:t>، بنابراین توسعه الگوریتم‌های مؤثر خوشه‌بندی داده‌های جریانی بسیار حیاتی است.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b="1" dirty="0">
                <a:cs typeface="B Nazanin" panose="00000400000000000000" pitchFamily="2" charset="-78"/>
              </a:rPr>
              <a:t>به دلیل حجم عظیم و به‌روز بودن به صورت زمان واقعی داده، روش‌های سنتی خوشه‌بندی قادر به پردازش آن نیستند.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73582-DF01-DA7F-4231-E3C2E4ED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3" y="3607733"/>
            <a:ext cx="8210358" cy="145617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B258BA2-FEED-DD66-17DD-0B5A3894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558" y="3607733"/>
            <a:ext cx="2384721" cy="158057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9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BF97-1E93-821A-35FE-DF0B360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33557"/>
            <a:ext cx="10018713" cy="541538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/>
              <a:t>روش‌های خوشه بندی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90BB3E-0336-2CD4-2330-915B085A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8" y="658985"/>
            <a:ext cx="8591577" cy="61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A4AB-8A8C-4DB8-E6DD-8F07C6E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کدام روش مناسب است؟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3AB2-9812-2168-3818-18BDF4DC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18713" cy="3943526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ویژگی‌های داده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داده ممکن است ویژگی‌هایی داشته باشد که نمی‌توانیم از آن‌ها در روش‌های خود استفاده کنیم.(مثلا حجم بی نهایت داده!)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شکل خوشه‌ها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برای خوشه‌های غیر کروی، روش‌های مبتنی بر چگالی یا سلسله مراتبی ممکن است مناسب‌تر باشند.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قابلیت مقیاس‌پذیری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روش‌های تقسیمی مانند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 K-Means 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برای مجموعه داده‌های بزرگتر مقیاس‌پذیرتر هستند.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قابلیت تفسیرپذیری</a:t>
            </a:r>
            <a:r>
              <a:rPr lang="fa-IR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: خوشه‌بندی سلسله مراتبی یک نمودار دندروگرام مفهومی و توضیح‌دهنده ارائه می‌دهد.</a:t>
            </a:r>
            <a:r>
              <a:rPr lang="fa-IR" dirty="0">
                <a:solidFill>
                  <a:srgbClr val="374151"/>
                </a:solidFill>
                <a:latin typeface="Söhne"/>
                <a:cs typeface="B Nazanin" panose="00000400000000000000" pitchFamily="2" charset="-78"/>
              </a:rPr>
              <a:t>(درکل بتوان با یک منطق آن را تفسیر کرد)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502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8950-1E76-CCC5-2487-10884281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داده‌های مرسوم (ایستا)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2844-F174-4485-3BFA-0CFE23A1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18713" cy="4458239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ایستا و پایدار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در هر زمان قابل دسترسی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ممکن است بارها پردازش شود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28" name="Picture 4" descr="sap-database">
            <a:extLst>
              <a:ext uri="{FF2B5EF4-FFF2-40B4-BE49-F238E27FC236}">
                <a16:creationId xmlns:a16="http://schemas.microsoft.com/office/drawing/2014/main" id="{6261535D-416D-D848-F207-C6700134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2" y="1419274"/>
            <a:ext cx="4517217" cy="45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6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2D6-5BD0-AC67-05DE-70C69F72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جریان داده (پویا)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BD45-5488-EEF7-DB75-C3DA3794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791855"/>
            <a:ext cx="10956636" cy="211512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نسبت به داده‌ی مرسوم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(ایستا) ، داده جریانی ویژگی‌های متفاوتی را دارد: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پویا است و به صورت جریان اضافه می‌شود (</a:t>
            </a:r>
            <a:r>
              <a:rPr lang="fa-IR" b="1" dirty="0">
                <a:cs typeface="B Nazanin" panose="00000400000000000000" pitchFamily="2" charset="-78"/>
              </a:rPr>
              <a:t>پشت سرهم</a:t>
            </a:r>
            <a:r>
              <a:rPr lang="fa-IR" dirty="0">
                <a:cs typeface="B Nazanin" panose="00000400000000000000" pitchFamily="2" charset="-78"/>
              </a:rPr>
              <a:t> بوده و با </a:t>
            </a:r>
            <a:r>
              <a:rPr lang="fa-IR" b="1" dirty="0">
                <a:cs typeface="B Nazanin" panose="00000400000000000000" pitchFamily="2" charset="-78"/>
              </a:rPr>
              <a:t>گذر زمان تغییر</a:t>
            </a:r>
            <a:r>
              <a:rPr lang="fa-IR" dirty="0">
                <a:cs typeface="B Nazanin" panose="00000400000000000000" pitchFamily="2" charset="-78"/>
              </a:rPr>
              <a:t> می‌کند)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به‌صورت زمان واقعی، پیوسته و مرتب است (</a:t>
            </a:r>
            <a:r>
              <a:rPr lang="fa-IR" b="1" dirty="0">
                <a:cs typeface="B Nazanin" panose="00000400000000000000" pitchFamily="2" charset="-78"/>
              </a:rPr>
              <a:t>حجم زیادی داده</a:t>
            </a:r>
            <a:r>
              <a:rPr lang="fa-IR" dirty="0">
                <a:cs typeface="B Nazanin" panose="00000400000000000000" pitchFamily="2" charset="-78"/>
              </a:rPr>
              <a:t>، </a:t>
            </a:r>
            <a:r>
              <a:rPr lang="fa-IR" b="1" dirty="0">
                <a:cs typeface="B Nazanin" panose="00000400000000000000" pitchFamily="2" charset="-78"/>
              </a:rPr>
              <a:t>بالقوه نامحدود</a:t>
            </a:r>
            <a:r>
              <a:rPr lang="fa-IR" dirty="0">
                <a:cs typeface="B Nazanin" panose="00000400000000000000" pitchFamily="2" charset="-78"/>
              </a:rPr>
              <a:t>، نرخ ورودی </a:t>
            </a:r>
            <a:r>
              <a:rPr lang="fa-IR" b="1" dirty="0">
                <a:cs typeface="B Nazanin" panose="00000400000000000000" pitchFamily="2" charset="-78"/>
              </a:rPr>
              <a:t>نامعلوم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E8B4A-8306-335F-A72F-F433DF43A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28" y="3777673"/>
            <a:ext cx="9253907" cy="24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8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1371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ElsevierSans</vt:lpstr>
      <vt:lpstr>Roboto</vt:lpstr>
      <vt:lpstr>Söhne</vt:lpstr>
      <vt:lpstr>source-serif-pro</vt:lpstr>
      <vt:lpstr>Wingdings</vt:lpstr>
      <vt:lpstr>Office Theme</vt:lpstr>
      <vt:lpstr>تشخیص داده‌های پرت در جریان داده با استفاده از خوشه‌بندی</vt:lpstr>
      <vt:lpstr>مقدمه</vt:lpstr>
      <vt:lpstr>کجا استفاده می‌شود؟</vt:lpstr>
      <vt:lpstr>نمونه مورد مطالعه</vt:lpstr>
      <vt:lpstr>اهمیت مسئله؟</vt:lpstr>
      <vt:lpstr>روش‌های خوشه بندی</vt:lpstr>
      <vt:lpstr>کدام روش مناسب است؟</vt:lpstr>
      <vt:lpstr>داده‌های مرسوم (ایستا)</vt:lpstr>
      <vt:lpstr>جریان داده (پویا)</vt:lpstr>
      <vt:lpstr>PowerPoint Presentation</vt:lpstr>
      <vt:lpstr>PowerPoint Presentation</vt:lpstr>
      <vt:lpstr>روش DBSCAN</vt:lpstr>
      <vt:lpstr>مقایسه روش DBSCAN با بقیه</vt:lpstr>
      <vt:lpstr>الگوریتم انتخابی DenStream</vt:lpstr>
      <vt:lpstr>Comparing DenStream(https://github.com/SC-One/DenStream)</vt:lpstr>
      <vt:lpstr>چشم انداز کلی الگوریتم DenStream </vt:lpstr>
      <vt:lpstr>الگوریتم DenStream (ادامه...)</vt:lpstr>
      <vt:lpstr>الگوریتم DenStream (ادامه...)</vt:lpstr>
      <vt:lpstr>الگوریتم DenStream (ادامه...)</vt:lpstr>
      <vt:lpstr>الگوریتم DenStream (ادامه...)</vt:lpstr>
      <vt:lpstr>الگوریتم DenStream (ادامه...)</vt:lpstr>
      <vt:lpstr>الگوریتم DenStream روی جریان‌داده موقعیت مکانی</vt:lpstr>
      <vt:lpstr>مزایا معایب الگوریتم DenStream</vt:lpstr>
      <vt:lpstr>آینده</vt:lpstr>
      <vt:lpstr>Refrences</vt:lpstr>
      <vt:lpstr>Refrences(cont...)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in clustering</dc:title>
  <dc:creator>SC</dc:creator>
  <cp:lastModifiedBy>SC</cp:lastModifiedBy>
  <cp:revision>544</cp:revision>
  <dcterms:created xsi:type="dcterms:W3CDTF">2023-11-24T12:33:46Z</dcterms:created>
  <dcterms:modified xsi:type="dcterms:W3CDTF">2023-12-12T23:34:35Z</dcterms:modified>
</cp:coreProperties>
</file>