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9" r:id="rId1"/>
  </p:sldMasterIdLst>
  <p:sldIdLst>
    <p:sldId id="256" r:id="rId2"/>
    <p:sldId id="257" r:id="rId3"/>
    <p:sldId id="258" r:id="rId4"/>
    <p:sldId id="259" r:id="rId5"/>
    <p:sldId id="260" r:id="rId6"/>
    <p:sldId id="261" r:id="rId7"/>
    <p:sldId id="262" r:id="rId8"/>
    <p:sldId id="266" r:id="rId9"/>
    <p:sldId id="276" r:id="rId10"/>
    <p:sldId id="267" r:id="rId11"/>
    <p:sldId id="268" r:id="rId12"/>
    <p:sldId id="269" r:id="rId13"/>
    <p:sldId id="270" r:id="rId14"/>
    <p:sldId id="271" r:id="rId15"/>
    <p:sldId id="273" r:id="rId16"/>
    <p:sldId id="272" r:id="rId17"/>
    <p:sldId id="275" r:id="rId18"/>
    <p:sldId id="263" r:id="rId19"/>
    <p:sldId id="278" r:id="rId20"/>
    <p:sldId id="277" r:id="rId21"/>
    <p:sldId id="274" r:id="rId22"/>
    <p:sldId id="280" r:id="rId23"/>
    <p:sldId id="264" r:id="rId24"/>
    <p:sldId id="265" r:id="rId25"/>
    <p:sldId id="279"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5836F5-1E6B-4492-88E9-2DB89131BE1F}" type="datetimeFigureOut">
              <a:rPr lang="en-US" smtClean="0"/>
              <a:t>12/8/2023</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AD1E2EEA-3D98-4CF1-93D1-B67A96AAFE57}" type="slidenum">
              <a:rPr lang="en-US" smtClean="0"/>
              <a:t>‹#›</a:t>
            </a:fld>
            <a:endParaRPr lang="en-US"/>
          </a:p>
        </p:txBody>
      </p:sp>
    </p:spTree>
    <p:extLst>
      <p:ext uri="{BB962C8B-B14F-4D97-AF65-F5344CB8AC3E}">
        <p14:creationId xmlns:p14="http://schemas.microsoft.com/office/powerpoint/2010/main" val="3498758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5836F5-1E6B-4492-88E9-2DB89131BE1F}" type="datetimeFigureOut">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1E2EEA-3D98-4CF1-93D1-B67A96AAFE57}" type="slidenum">
              <a:rPr lang="en-US" smtClean="0"/>
              <a:t>‹#›</a:t>
            </a:fld>
            <a:endParaRPr lang="en-US"/>
          </a:p>
        </p:txBody>
      </p:sp>
    </p:spTree>
    <p:extLst>
      <p:ext uri="{BB962C8B-B14F-4D97-AF65-F5344CB8AC3E}">
        <p14:creationId xmlns:p14="http://schemas.microsoft.com/office/powerpoint/2010/main" val="3990301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5836F5-1E6B-4492-88E9-2DB89131BE1F}"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1E2EEA-3D98-4CF1-93D1-B67A96AAFE57}" type="slidenum">
              <a:rPr lang="en-US" smtClean="0"/>
              <a:t>‹#›</a:t>
            </a:fld>
            <a:endParaRPr lang="en-US"/>
          </a:p>
        </p:txBody>
      </p:sp>
    </p:spTree>
    <p:extLst>
      <p:ext uri="{BB962C8B-B14F-4D97-AF65-F5344CB8AC3E}">
        <p14:creationId xmlns:p14="http://schemas.microsoft.com/office/powerpoint/2010/main" val="1251753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5836F5-1E6B-4492-88E9-2DB89131BE1F}"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1E2EEA-3D98-4CF1-93D1-B67A96AAFE57}" type="slidenum">
              <a:rPr lang="en-US" smtClean="0"/>
              <a:t>‹#›</a:t>
            </a:fld>
            <a:endParaRPr lang="en-US"/>
          </a:p>
        </p:txBody>
      </p:sp>
    </p:spTree>
    <p:extLst>
      <p:ext uri="{BB962C8B-B14F-4D97-AF65-F5344CB8AC3E}">
        <p14:creationId xmlns:p14="http://schemas.microsoft.com/office/powerpoint/2010/main" val="17181146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5836F5-1E6B-4492-88E9-2DB89131BE1F}"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1E2EEA-3D98-4CF1-93D1-B67A96AAFE57}" type="slidenum">
              <a:rPr lang="en-US" smtClean="0"/>
              <a:t>‹#›</a:t>
            </a:fld>
            <a:endParaRPr lang="en-US"/>
          </a:p>
        </p:txBody>
      </p:sp>
    </p:spTree>
    <p:extLst>
      <p:ext uri="{BB962C8B-B14F-4D97-AF65-F5344CB8AC3E}">
        <p14:creationId xmlns:p14="http://schemas.microsoft.com/office/powerpoint/2010/main" val="193146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5836F5-1E6B-4492-88E9-2DB89131BE1F}"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1E2EEA-3D98-4CF1-93D1-B67A96AAFE57}" type="slidenum">
              <a:rPr lang="en-US" smtClean="0"/>
              <a:t>‹#›</a:t>
            </a:fld>
            <a:endParaRPr lang="en-US"/>
          </a:p>
        </p:txBody>
      </p:sp>
    </p:spTree>
    <p:extLst>
      <p:ext uri="{BB962C8B-B14F-4D97-AF65-F5344CB8AC3E}">
        <p14:creationId xmlns:p14="http://schemas.microsoft.com/office/powerpoint/2010/main" val="29270292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5836F5-1E6B-4492-88E9-2DB89131BE1F}"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1E2EEA-3D98-4CF1-93D1-B67A96AAFE57}" type="slidenum">
              <a:rPr lang="en-US" smtClean="0"/>
              <a:t>‹#›</a:t>
            </a:fld>
            <a:endParaRPr lang="en-US"/>
          </a:p>
        </p:txBody>
      </p:sp>
    </p:spTree>
    <p:extLst>
      <p:ext uri="{BB962C8B-B14F-4D97-AF65-F5344CB8AC3E}">
        <p14:creationId xmlns:p14="http://schemas.microsoft.com/office/powerpoint/2010/main" val="26164971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5836F5-1E6B-4492-88E9-2DB89131BE1F}"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1E2EEA-3D98-4CF1-93D1-B67A96AAFE57}" type="slidenum">
              <a:rPr lang="en-US" smtClean="0"/>
              <a:t>‹#›</a:t>
            </a:fld>
            <a:endParaRPr lang="en-US"/>
          </a:p>
        </p:txBody>
      </p:sp>
    </p:spTree>
    <p:extLst>
      <p:ext uri="{BB962C8B-B14F-4D97-AF65-F5344CB8AC3E}">
        <p14:creationId xmlns:p14="http://schemas.microsoft.com/office/powerpoint/2010/main" val="20751482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5836F5-1E6B-4492-88E9-2DB89131BE1F}"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1E2EEA-3D98-4CF1-93D1-B67A96AAFE57}" type="slidenum">
              <a:rPr lang="en-US" smtClean="0"/>
              <a:t>‹#›</a:t>
            </a:fld>
            <a:endParaRPr lang="en-US"/>
          </a:p>
        </p:txBody>
      </p:sp>
    </p:spTree>
    <p:extLst>
      <p:ext uri="{BB962C8B-B14F-4D97-AF65-F5344CB8AC3E}">
        <p14:creationId xmlns:p14="http://schemas.microsoft.com/office/powerpoint/2010/main" val="2612816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5836F5-1E6B-4492-88E9-2DB89131BE1F}"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AD1E2EEA-3D98-4CF1-93D1-B67A96AAFE57}" type="slidenum">
              <a:rPr lang="en-US" smtClean="0"/>
              <a:t>‹#›</a:t>
            </a:fld>
            <a:endParaRPr lang="en-US"/>
          </a:p>
        </p:txBody>
      </p:sp>
    </p:spTree>
    <p:extLst>
      <p:ext uri="{BB962C8B-B14F-4D97-AF65-F5344CB8AC3E}">
        <p14:creationId xmlns:p14="http://schemas.microsoft.com/office/powerpoint/2010/main" val="878497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5836F5-1E6B-4492-88E9-2DB89131BE1F}"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1E2EEA-3D98-4CF1-93D1-B67A96AAFE57}" type="slidenum">
              <a:rPr lang="en-US" smtClean="0"/>
              <a:t>‹#›</a:t>
            </a:fld>
            <a:endParaRPr lang="en-US"/>
          </a:p>
        </p:txBody>
      </p:sp>
    </p:spTree>
    <p:extLst>
      <p:ext uri="{BB962C8B-B14F-4D97-AF65-F5344CB8AC3E}">
        <p14:creationId xmlns:p14="http://schemas.microsoft.com/office/powerpoint/2010/main" val="2379802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5836F5-1E6B-4492-88E9-2DB89131BE1F}" type="datetimeFigureOut">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1E2EEA-3D98-4CF1-93D1-B67A96AAFE57}" type="slidenum">
              <a:rPr lang="en-US" smtClean="0"/>
              <a:t>‹#›</a:t>
            </a:fld>
            <a:endParaRPr lang="en-US"/>
          </a:p>
        </p:txBody>
      </p:sp>
    </p:spTree>
    <p:extLst>
      <p:ext uri="{BB962C8B-B14F-4D97-AF65-F5344CB8AC3E}">
        <p14:creationId xmlns:p14="http://schemas.microsoft.com/office/powerpoint/2010/main" val="774827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5836F5-1E6B-4492-88E9-2DB89131BE1F}" type="datetimeFigureOut">
              <a:rPr lang="en-US" smtClean="0"/>
              <a:t>12/8/2023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1E2EEA-3D98-4CF1-93D1-B67A96AAFE57}" type="slidenum">
              <a:rPr lang="en-US" smtClean="0"/>
              <a:t>‹#›</a:t>
            </a:fld>
            <a:endParaRPr lang="en-US"/>
          </a:p>
        </p:txBody>
      </p:sp>
    </p:spTree>
    <p:extLst>
      <p:ext uri="{BB962C8B-B14F-4D97-AF65-F5344CB8AC3E}">
        <p14:creationId xmlns:p14="http://schemas.microsoft.com/office/powerpoint/2010/main" val="1564978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5836F5-1E6B-4492-88E9-2DB89131BE1F}" type="datetimeFigureOut">
              <a:rPr lang="en-US" smtClean="0"/>
              <a:t>12/8/2023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1E2EEA-3D98-4CF1-93D1-B67A96AAFE57}" type="slidenum">
              <a:rPr lang="en-US" smtClean="0"/>
              <a:t>‹#›</a:t>
            </a:fld>
            <a:endParaRPr lang="en-US"/>
          </a:p>
        </p:txBody>
      </p:sp>
    </p:spTree>
    <p:extLst>
      <p:ext uri="{BB962C8B-B14F-4D97-AF65-F5344CB8AC3E}">
        <p14:creationId xmlns:p14="http://schemas.microsoft.com/office/powerpoint/2010/main" val="3492748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5836F5-1E6B-4492-88E9-2DB89131BE1F}" type="datetimeFigureOut">
              <a:rPr lang="en-US" smtClean="0"/>
              <a:t>12/8/2023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1E2EEA-3D98-4CF1-93D1-B67A96AAFE57}" type="slidenum">
              <a:rPr lang="en-US" smtClean="0"/>
              <a:t>‹#›</a:t>
            </a:fld>
            <a:endParaRPr lang="en-US"/>
          </a:p>
        </p:txBody>
      </p:sp>
    </p:spTree>
    <p:extLst>
      <p:ext uri="{BB962C8B-B14F-4D97-AF65-F5344CB8AC3E}">
        <p14:creationId xmlns:p14="http://schemas.microsoft.com/office/powerpoint/2010/main" val="1169977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5836F5-1E6B-4492-88E9-2DB89131BE1F}" type="datetimeFigureOut">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1E2EEA-3D98-4CF1-93D1-B67A96AAFE57}" type="slidenum">
              <a:rPr lang="en-US" smtClean="0"/>
              <a:t>‹#›</a:t>
            </a:fld>
            <a:endParaRPr lang="en-US"/>
          </a:p>
        </p:txBody>
      </p:sp>
    </p:spTree>
    <p:extLst>
      <p:ext uri="{BB962C8B-B14F-4D97-AF65-F5344CB8AC3E}">
        <p14:creationId xmlns:p14="http://schemas.microsoft.com/office/powerpoint/2010/main" val="3065926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5836F5-1E6B-4492-88E9-2DB89131BE1F}" type="datetimeFigureOut">
              <a:rPr lang="en-US" smtClean="0"/>
              <a:t>12/8/2023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D1E2EEA-3D98-4CF1-93D1-B67A96AAFE57}" type="slidenum">
              <a:rPr lang="en-US" smtClean="0"/>
              <a:t>‹#›</a:t>
            </a:fld>
            <a:endParaRPr lang="en-US"/>
          </a:p>
        </p:txBody>
      </p:sp>
    </p:spTree>
    <p:extLst>
      <p:ext uri="{BB962C8B-B14F-4D97-AF65-F5344CB8AC3E}">
        <p14:creationId xmlns:p14="http://schemas.microsoft.com/office/powerpoint/2010/main" val="1200431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E5836F5-1E6B-4492-88E9-2DB89131BE1F}" type="datetimeFigureOut">
              <a:rPr lang="en-US" smtClean="0"/>
              <a:t>12/8/2023</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D1E2EEA-3D98-4CF1-93D1-B67A96AAFE57}" type="slidenum">
              <a:rPr lang="en-US" smtClean="0"/>
              <a:t>‹#›</a:t>
            </a:fld>
            <a:endParaRPr lang="en-US"/>
          </a:p>
        </p:txBody>
      </p:sp>
    </p:spTree>
    <p:extLst>
      <p:ext uri="{BB962C8B-B14F-4D97-AF65-F5344CB8AC3E}">
        <p14:creationId xmlns:p14="http://schemas.microsoft.com/office/powerpoint/2010/main" val="118575290"/>
      </p:ext>
    </p:extLst>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 id="2147483881" r:id="rId12"/>
    <p:sldLayoutId id="2147483882" r:id="rId13"/>
    <p:sldLayoutId id="2147483883" r:id="rId14"/>
    <p:sldLayoutId id="2147483884" r:id="rId15"/>
    <p:sldLayoutId id="2147483885" r:id="rId16"/>
    <p:sldLayoutId id="2147483886"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mathworks.com/help/stats/choose-cluster-analysis-method.html#mw_0ede2626-2cac-4775-996a-b00b50134a19" TargetMode="External"/><Relationship Id="rId7" Type="http://schemas.openxmlformats.org/officeDocument/2006/relationships/hyperlink" Target="https://www.mathworks.com/help/stats/choose-cluster-analysis-method.html#mw_eb4713b3-7fa4-4c65-b8af-76aff4929c07" TargetMode="External"/><Relationship Id="rId2" Type="http://schemas.openxmlformats.org/officeDocument/2006/relationships/hyperlink" Target="https://www.mathworks.com/help/stats/choose-cluster-analysis-method.html#mw_1c397075-2b64-4db8-a206-34371e3d70a3" TargetMode="External"/><Relationship Id="rId1" Type="http://schemas.openxmlformats.org/officeDocument/2006/relationships/slideLayout" Target="../slideLayouts/slideLayout2.xml"/><Relationship Id="rId6" Type="http://schemas.openxmlformats.org/officeDocument/2006/relationships/hyperlink" Target="https://www.mathworks.com/help/stats/choose-cluster-analysis-method.html#mw_cf05538c-c04b-4455-8fcf-4421697eef06" TargetMode="External"/><Relationship Id="rId5" Type="http://schemas.openxmlformats.org/officeDocument/2006/relationships/hyperlink" Target="https://www.mathworks.com/help/stats/choose-cluster-analysis-method.html#mw_6a5fcefd-1f9a-479b-bb8f-2160554b0808" TargetMode="External"/><Relationship Id="rId4" Type="http://schemas.openxmlformats.org/officeDocument/2006/relationships/hyperlink" Target="https://www.mathworks.com/help/stats/choose-cluster-analysis-method.html#mw_a5eb4d30-c33b-4026-85c1-8d0cd5f28823"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dl.acm.org/action/downloadSupplement?doi=10.1145%2F1557019.1557041&amp;file=p139-bifet_nemeds_01.mp4" TargetMode="External"/><Relationship Id="rId2" Type="http://schemas.openxmlformats.org/officeDocument/2006/relationships/hyperlink" Target="https://dl.acm.org/doi/10.1145/1557019.1557041"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s://medium.com/@noel.cs21/balanced-iterative-reducing-and-clustering-using-heirachies-birch-5680adffaa58" TargetMode="External"/><Relationship Id="rId13" Type="http://schemas.openxmlformats.org/officeDocument/2006/relationships/hyperlink" Target="https://arxiv.org/abs/2210.08212" TargetMode="External"/><Relationship Id="rId3" Type="http://schemas.openxmlformats.org/officeDocument/2006/relationships/hyperlink" Target="https://www.researchgate.net/figure/Overview-of-the-proposed-two-step-clustering-method-The-first-step-uses-Birch-clustering_fig4_357972949" TargetMode="External"/><Relationship Id="rId7" Type="http://schemas.openxmlformats.org/officeDocument/2006/relationships/hyperlink" Target="https://en.wikipedia.org/wiki/Data_stream_clustering" TargetMode="External"/><Relationship Id="rId12" Type="http://schemas.openxmlformats.org/officeDocument/2006/relationships/hyperlink" Target="https://www.logsign.com/blog/data-stream-clustering-methods-examples" TargetMode="External"/><Relationship Id="rId2" Type="http://schemas.openxmlformats.org/officeDocument/2006/relationships/hyperlink" Target="https://www.sciencedirect.com/science/article/abs/pii/S0167739X19312786" TargetMode="External"/><Relationship Id="rId1" Type="http://schemas.openxmlformats.org/officeDocument/2006/relationships/slideLayout" Target="../slideLayouts/slideLayout2.xml"/><Relationship Id="rId6" Type="http://schemas.openxmlformats.org/officeDocument/2006/relationships/hyperlink" Target="https://www.geeksforgeeks.org/ml-birch-clustering/" TargetMode="External"/><Relationship Id="rId11" Type="http://schemas.openxmlformats.org/officeDocument/2006/relationships/hyperlink" Target="https://doi.org/10.1016/j.future.2020.01.017" TargetMode="External"/><Relationship Id="rId5" Type="http://schemas.openxmlformats.org/officeDocument/2006/relationships/hyperlink" Target="https://scikit-learn.org/stable/modules/generated/sklearn.cluster.Birch.html" TargetMode="External"/><Relationship Id="rId10" Type="http://schemas.openxmlformats.org/officeDocument/2006/relationships/hyperlink" Target="https://www.youtube.com/watch?v=A4MzbYc4yCY" TargetMode="External"/><Relationship Id="rId4" Type="http://schemas.openxmlformats.org/officeDocument/2006/relationships/hyperlink" Target="https://www.oreilly.com/library/view/data-mining-and/9781118868706/9781118868706c21.xhtml" TargetMode="External"/><Relationship Id="rId9" Type="http://schemas.openxmlformats.org/officeDocument/2006/relationships/hyperlink" Target="https://www.youtube.com/watch?v=YWcDgX_pN-8" TargetMode="External"/><Relationship Id="rId14" Type="http://schemas.openxmlformats.org/officeDocument/2006/relationships/hyperlink" Target="https://github.com/dple/awesome-papers-and-source-code-for-anomaly-detection"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iwrr.ir/article_87950.html" TargetMode="External"/><Relationship Id="rId2" Type="http://schemas.openxmlformats.org/officeDocument/2006/relationships/hyperlink" Target="https://science.ut.ac.ir/documents/84413665/110319729/kord-asabi.pdf" TargetMode="External"/><Relationship Id="rId1" Type="http://schemas.openxmlformats.org/officeDocument/2006/relationships/slideLayout" Target="../slideLayouts/slideLayout2.xml"/><Relationship Id="rId5" Type="http://schemas.openxmlformats.org/officeDocument/2006/relationships/hyperlink" Target="https://smartinsight.ir/%D8%B1%D9%88%D8%B4-%D9%87%D8%A7%DB%8C-%D8%AF%D8%A7%D8%AF%D9%87-%DA%A9%D8%A7%D9%88%DB%8C/" TargetMode="External"/><Relationship Id="rId4" Type="http://schemas.openxmlformats.org/officeDocument/2006/relationships/hyperlink" Target="https://www.sid.ir/paper/159026/fa"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geeksforgeeks.org/data-mining-cluster-analysis/" TargetMode="External"/><Relationship Id="rId2" Type="http://schemas.openxmlformats.org/officeDocument/2006/relationships/hyperlink" Target="https://www.geeksforgeeks.org/clustering-in-data-min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D3390-E3D2-4FDB-B822-8CC9AA6118F6}"/>
              </a:ext>
            </a:extLst>
          </p:cNvPr>
          <p:cNvSpPr>
            <a:spLocks noGrp="1"/>
          </p:cNvSpPr>
          <p:nvPr>
            <p:ph type="ctrTitle"/>
          </p:nvPr>
        </p:nvSpPr>
        <p:spPr/>
        <p:txBody>
          <a:bodyPr/>
          <a:lstStyle/>
          <a:p>
            <a:r>
              <a:rPr lang="en-US" dirty="0"/>
              <a:t>Data Mining in clustering</a:t>
            </a:r>
          </a:p>
        </p:txBody>
      </p:sp>
      <p:sp>
        <p:nvSpPr>
          <p:cNvPr id="3" name="Subtitle 2">
            <a:extLst>
              <a:ext uri="{FF2B5EF4-FFF2-40B4-BE49-F238E27FC236}">
                <a16:creationId xmlns:a16="http://schemas.microsoft.com/office/drawing/2014/main" id="{C24372D3-C610-40BA-A509-768EBF853D9A}"/>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30469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7E2E6-ED99-2183-E5B3-2E50678BE3BF}"/>
              </a:ext>
            </a:extLst>
          </p:cNvPr>
          <p:cNvSpPr>
            <a:spLocks noGrp="1"/>
          </p:cNvSpPr>
          <p:nvPr>
            <p:ph type="title"/>
          </p:nvPr>
        </p:nvSpPr>
        <p:spPr>
          <a:xfrm>
            <a:off x="1484309" y="450909"/>
            <a:ext cx="10018713" cy="849385"/>
          </a:xfrm>
        </p:spPr>
        <p:txBody>
          <a:bodyPr/>
          <a:lstStyle/>
          <a:p>
            <a:r>
              <a:rPr lang="en-US" dirty="0"/>
              <a:t>Traditional Methods</a:t>
            </a:r>
          </a:p>
        </p:txBody>
      </p:sp>
      <p:sp>
        <p:nvSpPr>
          <p:cNvPr id="3" name="Content Placeholder 2">
            <a:extLst>
              <a:ext uri="{FF2B5EF4-FFF2-40B4-BE49-F238E27FC236}">
                <a16:creationId xmlns:a16="http://schemas.microsoft.com/office/drawing/2014/main" id="{FB5A43FE-EF74-1D3F-1B37-5E87C801F6EA}"/>
              </a:ext>
            </a:extLst>
          </p:cNvPr>
          <p:cNvSpPr>
            <a:spLocks noGrp="1"/>
          </p:cNvSpPr>
          <p:nvPr>
            <p:ph idx="1"/>
          </p:nvPr>
        </p:nvSpPr>
        <p:spPr>
          <a:xfrm>
            <a:off x="1484310" y="1476462"/>
            <a:ext cx="10018713" cy="4999839"/>
          </a:xfrm>
        </p:spPr>
        <p:txBody>
          <a:bodyPr>
            <a:normAutofit/>
          </a:bodyPr>
          <a:lstStyle/>
          <a:p>
            <a:pPr marL="457200" indent="-457200">
              <a:buFont typeface="+mj-lt"/>
              <a:buAutoNum type="arabicPeriod"/>
            </a:pPr>
            <a:r>
              <a:rPr lang="en-US" sz="2000" b="1" dirty="0"/>
              <a:t>Hierarchical Clustering</a:t>
            </a:r>
          </a:p>
          <a:p>
            <a:pPr lvl="1"/>
            <a:r>
              <a:rPr lang="en-US" sz="1800" dirty="0"/>
              <a:t>Agglomerative</a:t>
            </a:r>
          </a:p>
          <a:p>
            <a:pPr lvl="1"/>
            <a:r>
              <a:rPr lang="en-US" sz="1800" dirty="0"/>
              <a:t>Divisive</a:t>
            </a:r>
          </a:p>
          <a:p>
            <a:pPr marL="457200" indent="-457200">
              <a:buFont typeface="+mj-lt"/>
              <a:buAutoNum type="arabicPeriod"/>
            </a:pPr>
            <a:r>
              <a:rPr lang="en-US" sz="2000" b="1" dirty="0"/>
              <a:t>Partitioning Clustering</a:t>
            </a:r>
          </a:p>
          <a:p>
            <a:pPr lvl="1"/>
            <a:r>
              <a:rPr lang="en-US" sz="1800" dirty="0"/>
              <a:t>K-Means</a:t>
            </a:r>
          </a:p>
          <a:p>
            <a:pPr lvl="1"/>
            <a:r>
              <a:rPr lang="en-US" sz="1800" dirty="0"/>
              <a:t>K-Medoids</a:t>
            </a:r>
          </a:p>
          <a:p>
            <a:pPr lvl="1"/>
            <a:r>
              <a:rPr lang="en-US" sz="1800" dirty="0"/>
              <a:t>CLARANS</a:t>
            </a:r>
          </a:p>
          <a:p>
            <a:pPr marL="457200" indent="-457200">
              <a:buFont typeface="+mj-lt"/>
              <a:buAutoNum type="arabicPeriod"/>
            </a:pPr>
            <a:r>
              <a:rPr lang="en-US" sz="2000" b="1" dirty="0"/>
              <a:t>Density-Based Clustering</a:t>
            </a:r>
          </a:p>
          <a:p>
            <a:pPr lvl="1"/>
            <a:r>
              <a:rPr lang="en-US" sz="1600" dirty="0"/>
              <a:t>DBSCAN</a:t>
            </a:r>
          </a:p>
          <a:p>
            <a:pPr lvl="1"/>
            <a:r>
              <a:rPr lang="en-US" sz="1600" dirty="0"/>
              <a:t>OPTICS</a:t>
            </a:r>
          </a:p>
          <a:p>
            <a:pPr marL="457200" indent="-457200">
              <a:buFont typeface="+mj-lt"/>
              <a:buAutoNum type="arabicPeriod"/>
            </a:pPr>
            <a:r>
              <a:rPr lang="en-US" sz="2000" b="1" dirty="0"/>
              <a:t>Model-Based Clustering</a:t>
            </a:r>
          </a:p>
          <a:p>
            <a:pPr lvl="1"/>
            <a:r>
              <a:rPr lang="en-US" sz="1600" dirty="0"/>
              <a:t>EM (Expectation-Maximization)</a:t>
            </a:r>
          </a:p>
          <a:p>
            <a:pPr marL="457200" indent="-457200">
              <a:buFont typeface="+mj-lt"/>
              <a:buAutoNum type="arabicPeriod"/>
            </a:pPr>
            <a:endParaRPr lang="en-US" sz="2000" dirty="0"/>
          </a:p>
        </p:txBody>
      </p:sp>
    </p:spTree>
    <p:extLst>
      <p:ext uri="{BB962C8B-B14F-4D97-AF65-F5344CB8AC3E}">
        <p14:creationId xmlns:p14="http://schemas.microsoft.com/office/powerpoint/2010/main" val="2822879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3CFC5-AB22-2464-45BC-78AE3A1B21C3}"/>
              </a:ext>
            </a:extLst>
          </p:cNvPr>
          <p:cNvSpPr>
            <a:spLocks noGrp="1"/>
          </p:cNvSpPr>
          <p:nvPr>
            <p:ph type="title"/>
          </p:nvPr>
        </p:nvSpPr>
        <p:spPr/>
        <p:txBody>
          <a:bodyPr/>
          <a:lstStyle/>
          <a:p>
            <a:r>
              <a:rPr lang="en-US" b="1" i="0" dirty="0">
                <a:effectLst/>
                <a:latin typeface="Söhne"/>
              </a:rPr>
              <a:t>Hierarchical</a:t>
            </a:r>
            <a:endParaRPr lang="en-US" dirty="0"/>
          </a:p>
        </p:txBody>
      </p:sp>
      <p:sp>
        <p:nvSpPr>
          <p:cNvPr id="3" name="Content Placeholder 2">
            <a:extLst>
              <a:ext uri="{FF2B5EF4-FFF2-40B4-BE49-F238E27FC236}">
                <a16:creationId xmlns:a16="http://schemas.microsoft.com/office/drawing/2014/main" id="{4FFFB546-2AAC-C3D1-718E-530FE4442493}"/>
              </a:ext>
            </a:extLst>
          </p:cNvPr>
          <p:cNvSpPr>
            <a:spLocks noGrp="1"/>
          </p:cNvSpPr>
          <p:nvPr>
            <p:ph idx="1"/>
          </p:nvPr>
        </p:nvSpPr>
        <p:spPr>
          <a:xfrm>
            <a:off x="1484310" y="2666999"/>
            <a:ext cx="10018713" cy="3431797"/>
          </a:xfrm>
        </p:spPr>
        <p:txBody>
          <a:bodyPr>
            <a:normAutofit/>
          </a:bodyPr>
          <a:lstStyle/>
          <a:p>
            <a:r>
              <a:rPr lang="en-US" b="1" i="0" dirty="0">
                <a:solidFill>
                  <a:srgbClr val="374151"/>
                </a:solidFill>
                <a:effectLst/>
                <a:latin typeface="Söhne"/>
              </a:rPr>
              <a:t>Pros:</a:t>
            </a:r>
            <a:endParaRPr lang="en-US" b="0" i="0" dirty="0">
              <a:solidFill>
                <a:srgbClr val="374151"/>
              </a:solidFill>
              <a:effectLst/>
              <a:latin typeface="Söhne"/>
            </a:endParaRPr>
          </a:p>
          <a:p>
            <a:pPr lvl="1">
              <a:buFont typeface="Arial" panose="020B0604020202020204" pitchFamily="34" charset="0"/>
              <a:buChar char="•"/>
            </a:pPr>
            <a:r>
              <a:rPr lang="en-US" b="1" i="0" dirty="0">
                <a:solidFill>
                  <a:srgbClr val="374151"/>
                </a:solidFill>
                <a:effectLst/>
                <a:latin typeface="Söhne"/>
              </a:rPr>
              <a:t>No need to specify clusters beforehand</a:t>
            </a:r>
            <a:r>
              <a:rPr lang="en-US" b="0" i="0" dirty="0">
                <a:solidFill>
                  <a:srgbClr val="374151"/>
                </a:solidFill>
                <a:effectLst/>
                <a:latin typeface="Söhne"/>
              </a:rPr>
              <a:t>: Forms a hierarchy of clusters without needing the number of clusters predefined.</a:t>
            </a:r>
          </a:p>
          <a:p>
            <a:pPr lvl="1">
              <a:buFont typeface="Arial" panose="020B0604020202020204" pitchFamily="34" charset="0"/>
              <a:buChar char="•"/>
            </a:pPr>
            <a:r>
              <a:rPr lang="en-US" b="1" i="0" dirty="0">
                <a:solidFill>
                  <a:srgbClr val="374151"/>
                </a:solidFill>
                <a:effectLst/>
                <a:latin typeface="Söhne"/>
              </a:rPr>
              <a:t>Interpretability</a:t>
            </a:r>
            <a:r>
              <a:rPr lang="en-US" b="0" i="0" dirty="0">
                <a:solidFill>
                  <a:srgbClr val="374151"/>
                </a:solidFill>
                <a:effectLst/>
                <a:latin typeface="Söhne"/>
              </a:rPr>
              <a:t>: Provides a dendrogram to visualize cluster relationships.</a:t>
            </a:r>
          </a:p>
          <a:p>
            <a:r>
              <a:rPr lang="en-US" b="1" i="0" dirty="0">
                <a:solidFill>
                  <a:srgbClr val="374151"/>
                </a:solidFill>
                <a:effectLst/>
                <a:latin typeface="Söhne"/>
              </a:rPr>
              <a:t>Cons:</a:t>
            </a:r>
            <a:endParaRPr lang="en-US" b="0" i="0" dirty="0">
              <a:solidFill>
                <a:srgbClr val="374151"/>
              </a:solidFill>
              <a:effectLst/>
              <a:latin typeface="Söhne"/>
            </a:endParaRPr>
          </a:p>
          <a:p>
            <a:pPr lvl="1">
              <a:buFont typeface="Arial" panose="020B0604020202020204" pitchFamily="34" charset="0"/>
              <a:buChar char="•"/>
            </a:pPr>
            <a:r>
              <a:rPr lang="en-US" b="1" i="0" dirty="0">
                <a:solidFill>
                  <a:srgbClr val="374151"/>
                </a:solidFill>
                <a:effectLst/>
                <a:latin typeface="Söhne"/>
              </a:rPr>
              <a:t>Computationally expensive</a:t>
            </a:r>
            <a:r>
              <a:rPr lang="en-US" b="0" i="0" dirty="0">
                <a:solidFill>
                  <a:srgbClr val="374151"/>
                </a:solidFill>
                <a:effectLst/>
                <a:latin typeface="Söhne"/>
              </a:rPr>
              <a:t>: Can be slow and memory-intensive for large datasets.</a:t>
            </a:r>
          </a:p>
          <a:p>
            <a:pPr lvl="1">
              <a:buFont typeface="Arial" panose="020B0604020202020204" pitchFamily="34" charset="0"/>
              <a:buChar char="•"/>
            </a:pPr>
            <a:r>
              <a:rPr lang="en-US" b="1" i="0" dirty="0">
                <a:solidFill>
                  <a:srgbClr val="374151"/>
                </a:solidFill>
                <a:effectLst/>
                <a:latin typeface="Söhne"/>
              </a:rPr>
              <a:t>Difficulty handling large datasets</a:t>
            </a:r>
            <a:r>
              <a:rPr lang="en-US" b="0" i="0" dirty="0">
                <a:solidFill>
                  <a:srgbClr val="374151"/>
                </a:solidFill>
                <a:effectLst/>
                <a:latin typeface="Söhne"/>
              </a:rPr>
              <a:t>: Not scalable for very large datasets.</a:t>
            </a:r>
          </a:p>
          <a:p>
            <a:pPr marL="0" indent="0">
              <a:buNone/>
            </a:pPr>
            <a:endParaRPr lang="en-US" dirty="0"/>
          </a:p>
        </p:txBody>
      </p:sp>
    </p:spTree>
    <p:extLst>
      <p:ext uri="{BB962C8B-B14F-4D97-AF65-F5344CB8AC3E}">
        <p14:creationId xmlns:p14="http://schemas.microsoft.com/office/powerpoint/2010/main" val="2970537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7D391-097C-18F6-A5FA-ADC5081BC4F4}"/>
              </a:ext>
            </a:extLst>
          </p:cNvPr>
          <p:cNvSpPr>
            <a:spLocks noGrp="1"/>
          </p:cNvSpPr>
          <p:nvPr>
            <p:ph type="title"/>
          </p:nvPr>
        </p:nvSpPr>
        <p:spPr/>
        <p:txBody>
          <a:bodyPr/>
          <a:lstStyle/>
          <a:p>
            <a:r>
              <a:rPr lang="en-US" b="1" i="0" dirty="0">
                <a:effectLst/>
                <a:latin typeface="Söhne"/>
              </a:rPr>
              <a:t>Partitioning</a:t>
            </a:r>
            <a:endParaRPr lang="en-US" dirty="0"/>
          </a:p>
        </p:txBody>
      </p:sp>
      <p:sp>
        <p:nvSpPr>
          <p:cNvPr id="3" name="Content Placeholder 2">
            <a:extLst>
              <a:ext uri="{FF2B5EF4-FFF2-40B4-BE49-F238E27FC236}">
                <a16:creationId xmlns:a16="http://schemas.microsoft.com/office/drawing/2014/main" id="{0E48AE83-3788-5177-9041-917665091F6C}"/>
              </a:ext>
            </a:extLst>
          </p:cNvPr>
          <p:cNvSpPr>
            <a:spLocks noGrp="1"/>
          </p:cNvSpPr>
          <p:nvPr>
            <p:ph idx="1"/>
          </p:nvPr>
        </p:nvSpPr>
        <p:spPr>
          <a:xfrm>
            <a:off x="1484310" y="2666999"/>
            <a:ext cx="10018713" cy="3389852"/>
          </a:xfrm>
        </p:spPr>
        <p:txBody>
          <a:bodyPr>
            <a:normAutofit/>
          </a:bodyPr>
          <a:lstStyle/>
          <a:p>
            <a:r>
              <a:rPr lang="en-US" b="1" i="0" dirty="0">
                <a:solidFill>
                  <a:srgbClr val="374151"/>
                </a:solidFill>
                <a:effectLst/>
                <a:latin typeface="Söhne"/>
              </a:rPr>
              <a:t>Pros:</a:t>
            </a:r>
            <a:endParaRPr lang="en-US" b="0" i="0" dirty="0">
              <a:solidFill>
                <a:srgbClr val="374151"/>
              </a:solidFill>
              <a:effectLst/>
              <a:latin typeface="Söhne"/>
            </a:endParaRPr>
          </a:p>
          <a:p>
            <a:pPr lvl="1">
              <a:buFont typeface="Arial" panose="020B0604020202020204" pitchFamily="34" charset="0"/>
              <a:buChar char="•"/>
            </a:pPr>
            <a:r>
              <a:rPr lang="en-US" b="1" i="0" dirty="0">
                <a:solidFill>
                  <a:srgbClr val="374151"/>
                </a:solidFill>
                <a:effectLst/>
                <a:latin typeface="Söhne"/>
              </a:rPr>
              <a:t>Simple and easy to implement</a:t>
            </a:r>
            <a:r>
              <a:rPr lang="en-US" b="0" i="0" dirty="0">
                <a:solidFill>
                  <a:srgbClr val="374151"/>
                </a:solidFill>
                <a:effectLst/>
                <a:latin typeface="Söhne"/>
              </a:rPr>
              <a:t>: Especially K-Means.</a:t>
            </a:r>
          </a:p>
          <a:p>
            <a:pPr lvl="1">
              <a:buFont typeface="Arial" panose="020B0604020202020204" pitchFamily="34" charset="0"/>
              <a:buChar char="•"/>
            </a:pPr>
            <a:r>
              <a:rPr lang="en-US" b="1" i="0" dirty="0">
                <a:solidFill>
                  <a:srgbClr val="374151"/>
                </a:solidFill>
                <a:effectLst/>
                <a:latin typeface="Söhne"/>
              </a:rPr>
              <a:t>Efficient for large datasets</a:t>
            </a:r>
            <a:r>
              <a:rPr lang="en-US" b="0" i="0" dirty="0">
                <a:solidFill>
                  <a:srgbClr val="374151"/>
                </a:solidFill>
                <a:effectLst/>
                <a:latin typeface="Söhne"/>
              </a:rPr>
              <a:t>: Works well with a large number of variables.</a:t>
            </a:r>
          </a:p>
          <a:p>
            <a:r>
              <a:rPr lang="en-US" b="1" i="0" dirty="0">
                <a:solidFill>
                  <a:srgbClr val="374151"/>
                </a:solidFill>
                <a:effectLst/>
                <a:latin typeface="Söhne"/>
              </a:rPr>
              <a:t>Cons:</a:t>
            </a:r>
            <a:endParaRPr lang="en-US" b="0" i="0" dirty="0">
              <a:solidFill>
                <a:srgbClr val="374151"/>
              </a:solidFill>
              <a:effectLst/>
              <a:latin typeface="Söhne"/>
            </a:endParaRPr>
          </a:p>
          <a:p>
            <a:pPr lvl="1">
              <a:buFont typeface="Arial" panose="020B0604020202020204" pitchFamily="34" charset="0"/>
              <a:buChar char="•"/>
            </a:pPr>
            <a:r>
              <a:rPr lang="en-US" b="1" i="0" dirty="0">
                <a:solidFill>
                  <a:srgbClr val="374151"/>
                </a:solidFill>
                <a:effectLst/>
                <a:latin typeface="Söhne"/>
              </a:rPr>
              <a:t>Sensitive to initial points</a:t>
            </a:r>
            <a:r>
              <a:rPr lang="en-US" b="0" i="0" dirty="0">
                <a:solidFill>
                  <a:srgbClr val="374151"/>
                </a:solidFill>
                <a:effectLst/>
                <a:latin typeface="Söhne"/>
              </a:rPr>
              <a:t>: Results can vary based on the initial selection of centroids.</a:t>
            </a:r>
          </a:p>
          <a:p>
            <a:pPr lvl="1">
              <a:buFont typeface="Arial" panose="020B0604020202020204" pitchFamily="34" charset="0"/>
              <a:buChar char="•"/>
            </a:pPr>
            <a:r>
              <a:rPr lang="en-US" b="1" i="0" dirty="0">
                <a:solidFill>
                  <a:srgbClr val="374151"/>
                </a:solidFill>
                <a:effectLst/>
                <a:latin typeface="Söhne"/>
              </a:rPr>
              <a:t>Assumes spherical clusters</a:t>
            </a:r>
            <a:r>
              <a:rPr lang="en-US" b="0" i="0" dirty="0">
                <a:solidFill>
                  <a:srgbClr val="374151"/>
                </a:solidFill>
                <a:effectLst/>
                <a:latin typeface="Söhne"/>
              </a:rPr>
              <a:t>: Not suitable for non-spherical or irregularly shaped clusters.</a:t>
            </a:r>
          </a:p>
        </p:txBody>
      </p:sp>
    </p:spTree>
    <p:extLst>
      <p:ext uri="{BB962C8B-B14F-4D97-AF65-F5344CB8AC3E}">
        <p14:creationId xmlns:p14="http://schemas.microsoft.com/office/powerpoint/2010/main" val="2547311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07FE4-740E-7D92-BDCA-DF9464F63CCE}"/>
              </a:ext>
            </a:extLst>
          </p:cNvPr>
          <p:cNvSpPr>
            <a:spLocks noGrp="1"/>
          </p:cNvSpPr>
          <p:nvPr>
            <p:ph type="title"/>
          </p:nvPr>
        </p:nvSpPr>
        <p:spPr/>
        <p:txBody>
          <a:bodyPr/>
          <a:lstStyle/>
          <a:p>
            <a:r>
              <a:rPr lang="en-US" b="1" i="0" dirty="0">
                <a:effectLst/>
                <a:latin typeface="Söhne"/>
              </a:rPr>
              <a:t>Density-Based</a:t>
            </a:r>
            <a:endParaRPr lang="en-US" dirty="0"/>
          </a:p>
        </p:txBody>
      </p:sp>
      <p:sp>
        <p:nvSpPr>
          <p:cNvPr id="3" name="Content Placeholder 2">
            <a:extLst>
              <a:ext uri="{FF2B5EF4-FFF2-40B4-BE49-F238E27FC236}">
                <a16:creationId xmlns:a16="http://schemas.microsoft.com/office/drawing/2014/main" id="{64D8226B-4780-0026-8A8D-53B0C94D96D8}"/>
              </a:ext>
            </a:extLst>
          </p:cNvPr>
          <p:cNvSpPr>
            <a:spLocks noGrp="1"/>
          </p:cNvSpPr>
          <p:nvPr>
            <p:ph idx="1"/>
          </p:nvPr>
        </p:nvSpPr>
        <p:spPr>
          <a:xfrm>
            <a:off x="1484310" y="2666999"/>
            <a:ext cx="10018713" cy="3792524"/>
          </a:xfrm>
        </p:spPr>
        <p:txBody>
          <a:bodyPr>
            <a:normAutofit/>
          </a:bodyPr>
          <a:lstStyle/>
          <a:p>
            <a:pPr algn="l"/>
            <a:r>
              <a:rPr lang="en-US" b="1" i="0" dirty="0">
                <a:solidFill>
                  <a:srgbClr val="374151"/>
                </a:solidFill>
                <a:effectLst/>
                <a:latin typeface="Söhne"/>
              </a:rPr>
              <a:t>Pros:</a:t>
            </a:r>
            <a:endParaRPr lang="en-US" b="0" i="0" dirty="0">
              <a:solidFill>
                <a:srgbClr val="374151"/>
              </a:solidFill>
              <a:effectLst/>
              <a:latin typeface="Söhne"/>
            </a:endParaRPr>
          </a:p>
          <a:p>
            <a:pPr lvl="1">
              <a:buFont typeface="Arial" panose="020B0604020202020204" pitchFamily="34" charset="0"/>
              <a:buChar char="•"/>
            </a:pPr>
            <a:r>
              <a:rPr lang="en-US" b="1" i="0" dirty="0">
                <a:solidFill>
                  <a:srgbClr val="374151"/>
                </a:solidFill>
                <a:effectLst/>
                <a:latin typeface="Söhne"/>
              </a:rPr>
              <a:t>Robust to outliers</a:t>
            </a:r>
            <a:r>
              <a:rPr lang="en-US" b="0" i="0" dirty="0">
                <a:solidFill>
                  <a:srgbClr val="374151"/>
                </a:solidFill>
                <a:effectLst/>
                <a:latin typeface="Söhne"/>
              </a:rPr>
              <a:t>: Can identify outliers as noise points.</a:t>
            </a:r>
          </a:p>
          <a:p>
            <a:pPr lvl="1">
              <a:buFont typeface="Arial" panose="020B0604020202020204" pitchFamily="34" charset="0"/>
              <a:buChar char="•"/>
            </a:pPr>
            <a:r>
              <a:rPr lang="en-US" b="1" i="0" dirty="0">
                <a:solidFill>
                  <a:srgbClr val="374151"/>
                </a:solidFill>
                <a:effectLst/>
                <a:latin typeface="Söhne"/>
              </a:rPr>
              <a:t>Handles arbitrary-shaped clusters</a:t>
            </a:r>
            <a:r>
              <a:rPr lang="en-US" b="0" i="0" dirty="0">
                <a:solidFill>
                  <a:srgbClr val="374151"/>
                </a:solidFill>
                <a:effectLst/>
                <a:latin typeface="Söhne"/>
              </a:rPr>
              <a:t>: Not limited to spherical clusters.</a:t>
            </a:r>
          </a:p>
          <a:p>
            <a:pPr algn="l"/>
            <a:r>
              <a:rPr lang="en-US" b="1" i="0" dirty="0">
                <a:solidFill>
                  <a:srgbClr val="374151"/>
                </a:solidFill>
                <a:effectLst/>
                <a:latin typeface="Söhne"/>
              </a:rPr>
              <a:t>Cons:</a:t>
            </a:r>
            <a:endParaRPr lang="en-US" b="0" i="0" dirty="0">
              <a:solidFill>
                <a:srgbClr val="374151"/>
              </a:solidFill>
              <a:effectLst/>
              <a:latin typeface="Söhne"/>
            </a:endParaRPr>
          </a:p>
          <a:p>
            <a:pPr lvl="1">
              <a:buFont typeface="Arial" panose="020B0604020202020204" pitchFamily="34" charset="0"/>
              <a:buChar char="•"/>
            </a:pPr>
            <a:r>
              <a:rPr lang="en-US" b="1" i="0" dirty="0">
                <a:solidFill>
                  <a:srgbClr val="374151"/>
                </a:solidFill>
                <a:effectLst/>
                <a:latin typeface="Söhne"/>
              </a:rPr>
              <a:t>Parameter-sensitive</a:t>
            </a:r>
            <a:r>
              <a:rPr lang="en-US" b="0" i="0" dirty="0">
                <a:solidFill>
                  <a:srgbClr val="374151"/>
                </a:solidFill>
                <a:effectLst/>
                <a:latin typeface="Söhne"/>
              </a:rPr>
              <a:t>: Requires setting parameters like epsilon and </a:t>
            </a:r>
            <a:r>
              <a:rPr lang="en-US" b="0" i="0" dirty="0" err="1">
                <a:solidFill>
                  <a:srgbClr val="374151"/>
                </a:solidFill>
                <a:effectLst/>
                <a:latin typeface="Söhne"/>
              </a:rPr>
              <a:t>minPoints</a:t>
            </a:r>
            <a:r>
              <a:rPr lang="en-US" b="0" i="0" dirty="0">
                <a:solidFill>
                  <a:srgbClr val="374151"/>
                </a:solidFill>
                <a:effectLst/>
                <a:latin typeface="Söhne"/>
              </a:rPr>
              <a:t>, which can impact results.</a:t>
            </a:r>
          </a:p>
          <a:p>
            <a:pPr lvl="1">
              <a:buFont typeface="Arial" panose="020B0604020202020204" pitchFamily="34" charset="0"/>
              <a:buChar char="•"/>
            </a:pPr>
            <a:r>
              <a:rPr lang="en-US" b="1" i="0" dirty="0">
                <a:solidFill>
                  <a:srgbClr val="374151"/>
                </a:solidFill>
                <a:effectLst/>
                <a:latin typeface="Söhne"/>
              </a:rPr>
              <a:t>Difficulty with varying densities</a:t>
            </a:r>
            <a:r>
              <a:rPr lang="en-US" b="0" i="0" dirty="0">
                <a:solidFill>
                  <a:srgbClr val="374151"/>
                </a:solidFill>
                <a:effectLst/>
                <a:latin typeface="Söhne"/>
              </a:rPr>
              <a:t>: Struggles when clusters have significantly different densities.</a:t>
            </a:r>
          </a:p>
          <a:p>
            <a:pPr marL="0" indent="0">
              <a:buNone/>
            </a:pPr>
            <a:endParaRPr lang="en-US" dirty="0"/>
          </a:p>
        </p:txBody>
      </p:sp>
    </p:spTree>
    <p:extLst>
      <p:ext uri="{BB962C8B-B14F-4D97-AF65-F5344CB8AC3E}">
        <p14:creationId xmlns:p14="http://schemas.microsoft.com/office/powerpoint/2010/main" val="648313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3A907-C3B6-C471-BFA1-55102CBA4F62}"/>
              </a:ext>
            </a:extLst>
          </p:cNvPr>
          <p:cNvSpPr>
            <a:spLocks noGrp="1"/>
          </p:cNvSpPr>
          <p:nvPr>
            <p:ph type="title"/>
          </p:nvPr>
        </p:nvSpPr>
        <p:spPr/>
        <p:txBody>
          <a:bodyPr/>
          <a:lstStyle/>
          <a:p>
            <a:r>
              <a:rPr lang="en-US" b="1" i="0" dirty="0">
                <a:effectLst/>
                <a:latin typeface="Söhne"/>
              </a:rPr>
              <a:t>Model-Based</a:t>
            </a:r>
            <a:endParaRPr lang="en-US" dirty="0"/>
          </a:p>
        </p:txBody>
      </p:sp>
      <p:sp>
        <p:nvSpPr>
          <p:cNvPr id="3" name="Content Placeholder 2">
            <a:extLst>
              <a:ext uri="{FF2B5EF4-FFF2-40B4-BE49-F238E27FC236}">
                <a16:creationId xmlns:a16="http://schemas.microsoft.com/office/drawing/2014/main" id="{643C92D7-5623-5C83-EB35-849D16768856}"/>
              </a:ext>
            </a:extLst>
          </p:cNvPr>
          <p:cNvSpPr>
            <a:spLocks noGrp="1"/>
          </p:cNvSpPr>
          <p:nvPr>
            <p:ph idx="1"/>
          </p:nvPr>
        </p:nvSpPr>
        <p:spPr>
          <a:xfrm>
            <a:off x="1484310" y="2666999"/>
            <a:ext cx="10018713" cy="3834469"/>
          </a:xfrm>
        </p:spPr>
        <p:txBody>
          <a:bodyPr>
            <a:normAutofit/>
          </a:bodyPr>
          <a:lstStyle/>
          <a:p>
            <a:pPr algn="l"/>
            <a:r>
              <a:rPr lang="en-US" b="1" i="0" dirty="0">
                <a:solidFill>
                  <a:srgbClr val="374151"/>
                </a:solidFill>
                <a:effectLst/>
                <a:latin typeface="Söhne"/>
              </a:rPr>
              <a:t>Pros:</a:t>
            </a:r>
            <a:endParaRPr lang="en-US" b="0" i="0" dirty="0">
              <a:solidFill>
                <a:srgbClr val="374151"/>
              </a:solidFill>
              <a:effectLst/>
              <a:latin typeface="Söhne"/>
            </a:endParaRPr>
          </a:p>
          <a:p>
            <a:pPr lvl="1">
              <a:buFont typeface="Arial" panose="020B0604020202020204" pitchFamily="34" charset="0"/>
              <a:buChar char="•"/>
            </a:pPr>
            <a:r>
              <a:rPr lang="en-US" b="1" i="0" dirty="0">
                <a:solidFill>
                  <a:srgbClr val="374151"/>
                </a:solidFill>
                <a:effectLst/>
                <a:latin typeface="Söhne"/>
              </a:rPr>
              <a:t>Probabilistic clustering</a:t>
            </a:r>
            <a:r>
              <a:rPr lang="en-US" b="0" i="0" dirty="0">
                <a:solidFill>
                  <a:srgbClr val="374151"/>
                </a:solidFill>
                <a:effectLst/>
                <a:latin typeface="Söhne"/>
              </a:rPr>
              <a:t>: Provides a probabilistic framework for cluster assignment.</a:t>
            </a:r>
          </a:p>
          <a:p>
            <a:pPr lvl="1">
              <a:buFont typeface="Arial" panose="020B0604020202020204" pitchFamily="34" charset="0"/>
              <a:buChar char="•"/>
            </a:pPr>
            <a:r>
              <a:rPr lang="en-US" b="1" i="0" dirty="0">
                <a:solidFill>
                  <a:srgbClr val="374151"/>
                </a:solidFill>
                <a:effectLst/>
                <a:latin typeface="Söhne"/>
              </a:rPr>
              <a:t>Accommodates mixed distributions</a:t>
            </a:r>
            <a:r>
              <a:rPr lang="en-US" b="0" i="0" dirty="0">
                <a:solidFill>
                  <a:srgbClr val="374151"/>
                </a:solidFill>
                <a:effectLst/>
                <a:latin typeface="Söhne"/>
              </a:rPr>
              <a:t>: Suitable for data with complex structures.</a:t>
            </a:r>
          </a:p>
          <a:p>
            <a:pPr algn="l"/>
            <a:r>
              <a:rPr lang="en-US" b="1" i="0" dirty="0">
                <a:solidFill>
                  <a:srgbClr val="374151"/>
                </a:solidFill>
                <a:effectLst/>
                <a:latin typeface="Söhne"/>
              </a:rPr>
              <a:t>Cons:</a:t>
            </a:r>
            <a:endParaRPr lang="en-US" b="0" i="0" dirty="0">
              <a:solidFill>
                <a:srgbClr val="374151"/>
              </a:solidFill>
              <a:effectLst/>
              <a:latin typeface="Söhne"/>
            </a:endParaRPr>
          </a:p>
          <a:p>
            <a:pPr lvl="1">
              <a:buFont typeface="Arial" panose="020B0604020202020204" pitchFamily="34" charset="0"/>
              <a:buChar char="•"/>
            </a:pPr>
            <a:r>
              <a:rPr lang="en-US" b="1" i="0" dirty="0">
                <a:solidFill>
                  <a:srgbClr val="374151"/>
                </a:solidFill>
                <a:effectLst/>
                <a:latin typeface="Söhne"/>
              </a:rPr>
              <a:t>Assumes a specific distribution</a:t>
            </a:r>
            <a:r>
              <a:rPr lang="en-US" b="0" i="0" dirty="0">
                <a:solidFill>
                  <a:srgbClr val="374151"/>
                </a:solidFill>
                <a:effectLst/>
                <a:latin typeface="Söhne"/>
              </a:rPr>
              <a:t>: Might not perform well if the assumed distribution doesn't match the data.</a:t>
            </a:r>
          </a:p>
          <a:p>
            <a:pPr lvl="1">
              <a:buFont typeface="Arial" panose="020B0604020202020204" pitchFamily="34" charset="0"/>
              <a:buChar char="•"/>
            </a:pPr>
            <a:r>
              <a:rPr lang="en-US" b="1" i="0" dirty="0">
                <a:solidFill>
                  <a:srgbClr val="374151"/>
                </a:solidFill>
                <a:effectLst/>
                <a:latin typeface="Söhne"/>
              </a:rPr>
              <a:t>Sensitive to model assumptions</a:t>
            </a:r>
            <a:r>
              <a:rPr lang="en-US" b="0" i="0" dirty="0">
                <a:solidFill>
                  <a:srgbClr val="374151"/>
                </a:solidFill>
                <a:effectLst/>
                <a:latin typeface="Söhne"/>
              </a:rPr>
              <a:t>: Performance heavily relies on the correctness of the assumed model.</a:t>
            </a:r>
          </a:p>
          <a:p>
            <a:pPr marL="0" indent="0">
              <a:buNone/>
            </a:pPr>
            <a:endParaRPr lang="en-US" dirty="0"/>
          </a:p>
        </p:txBody>
      </p:sp>
    </p:spTree>
    <p:extLst>
      <p:ext uri="{BB962C8B-B14F-4D97-AF65-F5344CB8AC3E}">
        <p14:creationId xmlns:p14="http://schemas.microsoft.com/office/powerpoint/2010/main" val="2511943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AD27D-1532-1BF0-7035-092CE6DC8617}"/>
              </a:ext>
            </a:extLst>
          </p:cNvPr>
          <p:cNvSpPr>
            <a:spLocks noGrp="1"/>
          </p:cNvSpPr>
          <p:nvPr>
            <p:ph type="title"/>
          </p:nvPr>
        </p:nvSpPr>
        <p:spPr/>
        <p:txBody>
          <a:bodyPr/>
          <a:lstStyle/>
          <a:p>
            <a:r>
              <a:rPr lang="en-US" dirty="0"/>
              <a:t>MATLAB Categories</a:t>
            </a:r>
          </a:p>
        </p:txBody>
      </p:sp>
      <p:sp>
        <p:nvSpPr>
          <p:cNvPr id="3" name="Content Placeholder 2">
            <a:extLst>
              <a:ext uri="{FF2B5EF4-FFF2-40B4-BE49-F238E27FC236}">
                <a16:creationId xmlns:a16="http://schemas.microsoft.com/office/drawing/2014/main" id="{DFD5A61C-92F9-ACAD-D850-BE4E98DB10BE}"/>
              </a:ext>
            </a:extLst>
          </p:cNvPr>
          <p:cNvSpPr>
            <a:spLocks noGrp="1"/>
          </p:cNvSpPr>
          <p:nvPr>
            <p:ph idx="1"/>
          </p:nvPr>
        </p:nvSpPr>
        <p:spPr/>
        <p:txBody>
          <a:bodyPr>
            <a:normAutofit fontScale="92500"/>
          </a:bodyPr>
          <a:lstStyle/>
          <a:p>
            <a:pPr algn="l">
              <a:buFont typeface="Arial" panose="020B0604020202020204" pitchFamily="34" charset="0"/>
              <a:buChar char="•"/>
            </a:pPr>
            <a:r>
              <a:rPr lang="en-US" b="0" i="0" u="sng" dirty="0">
                <a:solidFill>
                  <a:srgbClr val="004B87"/>
                </a:solidFill>
                <a:effectLst/>
                <a:latin typeface="Roboto" panose="02000000000000000000" pitchFamily="2" charset="0"/>
                <a:hlinkClick r:id="rId2"/>
              </a:rPr>
              <a:t>Hierarchical Clustering</a:t>
            </a:r>
            <a:endParaRPr lang="en-US" b="0" i="0" dirty="0">
              <a:solidFill>
                <a:srgbClr val="212121"/>
              </a:solidFill>
              <a:effectLst/>
              <a:latin typeface="Roboto" panose="02000000000000000000" pitchFamily="2" charset="0"/>
            </a:endParaRPr>
          </a:p>
          <a:p>
            <a:pPr algn="l">
              <a:buFont typeface="Arial" panose="020B0604020202020204" pitchFamily="34" charset="0"/>
              <a:buChar char="•"/>
            </a:pPr>
            <a:r>
              <a:rPr lang="en-US" b="0" i="0" u="none" strike="noStrike" dirty="0">
                <a:solidFill>
                  <a:srgbClr val="0076A8"/>
                </a:solidFill>
                <a:effectLst/>
                <a:latin typeface="Roboto" panose="02000000000000000000" pitchFamily="2" charset="0"/>
                <a:hlinkClick r:id="rId3"/>
              </a:rPr>
              <a:t>k-Means and k-Medoids Clustering</a:t>
            </a:r>
            <a:endParaRPr lang="en-US" b="0" i="0" dirty="0">
              <a:solidFill>
                <a:srgbClr val="212121"/>
              </a:solidFill>
              <a:effectLst/>
              <a:latin typeface="Roboto" panose="02000000000000000000" pitchFamily="2" charset="0"/>
            </a:endParaRPr>
          </a:p>
          <a:p>
            <a:pPr algn="l">
              <a:buFont typeface="Arial" panose="020B0604020202020204" pitchFamily="34" charset="0"/>
              <a:buChar char="•"/>
            </a:pPr>
            <a:r>
              <a:rPr lang="en-US" b="0" i="0" u="none" strike="noStrike" dirty="0">
                <a:solidFill>
                  <a:srgbClr val="0076A8"/>
                </a:solidFill>
                <a:effectLst/>
                <a:latin typeface="Roboto" panose="02000000000000000000" pitchFamily="2" charset="0"/>
                <a:hlinkClick r:id="rId4"/>
              </a:rPr>
              <a:t>Density-Based Spatial Clustering of Applications with Noise (DBSCAN)</a:t>
            </a:r>
            <a:endParaRPr lang="en-US" b="0" i="0" dirty="0">
              <a:solidFill>
                <a:srgbClr val="212121"/>
              </a:solidFill>
              <a:effectLst/>
              <a:latin typeface="Roboto" panose="02000000000000000000" pitchFamily="2" charset="0"/>
            </a:endParaRPr>
          </a:p>
          <a:p>
            <a:pPr algn="l">
              <a:buFont typeface="Arial" panose="020B0604020202020204" pitchFamily="34" charset="0"/>
              <a:buChar char="•"/>
            </a:pPr>
            <a:r>
              <a:rPr lang="en-US" b="0" i="0" u="none" strike="noStrike" dirty="0">
                <a:solidFill>
                  <a:srgbClr val="0076A8"/>
                </a:solidFill>
                <a:effectLst/>
                <a:latin typeface="Roboto" panose="02000000000000000000" pitchFamily="2" charset="0"/>
                <a:hlinkClick r:id="rId5"/>
              </a:rPr>
              <a:t>Gaussian Mixture Model</a:t>
            </a:r>
            <a:endParaRPr lang="en-US" b="0" i="0" dirty="0">
              <a:solidFill>
                <a:srgbClr val="212121"/>
              </a:solidFill>
              <a:effectLst/>
              <a:latin typeface="Roboto" panose="02000000000000000000" pitchFamily="2" charset="0"/>
            </a:endParaRPr>
          </a:p>
          <a:p>
            <a:pPr algn="l">
              <a:buFont typeface="Arial" panose="020B0604020202020204" pitchFamily="34" charset="0"/>
              <a:buChar char="•"/>
            </a:pPr>
            <a:r>
              <a:rPr lang="en-US" b="0" i="0" u="none" strike="noStrike" dirty="0">
                <a:solidFill>
                  <a:srgbClr val="0076A8"/>
                </a:solidFill>
                <a:effectLst/>
                <a:latin typeface="Roboto" panose="02000000000000000000" pitchFamily="2" charset="0"/>
                <a:hlinkClick r:id="rId6"/>
              </a:rPr>
              <a:t>k-Nearest Neighbor Search and Radius Search</a:t>
            </a:r>
            <a:endParaRPr lang="en-US" b="0" i="0" dirty="0">
              <a:solidFill>
                <a:srgbClr val="212121"/>
              </a:solidFill>
              <a:effectLst/>
              <a:latin typeface="Roboto" panose="02000000000000000000" pitchFamily="2" charset="0"/>
            </a:endParaRPr>
          </a:p>
          <a:p>
            <a:pPr algn="l">
              <a:buFont typeface="Arial" panose="020B0604020202020204" pitchFamily="34" charset="0"/>
              <a:buChar char="•"/>
            </a:pPr>
            <a:r>
              <a:rPr lang="en-US" b="0" i="0" u="none" strike="noStrike" dirty="0">
                <a:solidFill>
                  <a:srgbClr val="0076A8"/>
                </a:solidFill>
                <a:effectLst/>
                <a:latin typeface="Roboto" panose="02000000000000000000" pitchFamily="2" charset="0"/>
                <a:hlinkClick r:id="rId7"/>
              </a:rPr>
              <a:t>Spectral Clustering</a:t>
            </a:r>
            <a:endParaRPr lang="en-US" b="0" i="0" u="none" strike="noStrike" dirty="0">
              <a:solidFill>
                <a:srgbClr val="0076A8"/>
              </a:solidFill>
              <a:effectLst/>
              <a:latin typeface="Roboto" panose="02000000000000000000" pitchFamily="2" charset="0"/>
            </a:endParaRPr>
          </a:p>
        </p:txBody>
      </p:sp>
    </p:spTree>
    <p:extLst>
      <p:ext uri="{BB962C8B-B14F-4D97-AF65-F5344CB8AC3E}">
        <p14:creationId xmlns:p14="http://schemas.microsoft.com/office/powerpoint/2010/main" val="4097774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8A4AB-8A8C-4DB8-E6DD-8F07C6E5DD43}"/>
              </a:ext>
            </a:extLst>
          </p:cNvPr>
          <p:cNvSpPr>
            <a:spLocks noGrp="1"/>
          </p:cNvSpPr>
          <p:nvPr>
            <p:ph type="title"/>
          </p:nvPr>
        </p:nvSpPr>
        <p:spPr/>
        <p:txBody>
          <a:bodyPr/>
          <a:lstStyle/>
          <a:p>
            <a:r>
              <a:rPr lang="en-US" dirty="0"/>
              <a:t>Which method?</a:t>
            </a:r>
          </a:p>
        </p:txBody>
      </p:sp>
      <p:sp>
        <p:nvSpPr>
          <p:cNvPr id="3" name="Content Placeholder 2">
            <a:extLst>
              <a:ext uri="{FF2B5EF4-FFF2-40B4-BE49-F238E27FC236}">
                <a16:creationId xmlns:a16="http://schemas.microsoft.com/office/drawing/2014/main" id="{64CE3AB2-9812-2168-3818-18BDF4DCA20A}"/>
              </a:ext>
            </a:extLst>
          </p:cNvPr>
          <p:cNvSpPr>
            <a:spLocks noGrp="1"/>
          </p:cNvSpPr>
          <p:nvPr>
            <p:ph idx="1"/>
          </p:nvPr>
        </p:nvSpPr>
        <p:spPr>
          <a:xfrm>
            <a:off x="1484310" y="2666999"/>
            <a:ext cx="10018713" cy="3943526"/>
          </a:xfrm>
        </p:spPr>
        <p:txBody>
          <a:bodyPr>
            <a:normAutofit/>
          </a:bodyPr>
          <a:lstStyle/>
          <a:p>
            <a:pPr algn="l">
              <a:buFont typeface="Arial" panose="020B0604020202020204" pitchFamily="34" charset="0"/>
              <a:buChar char="•"/>
            </a:pPr>
            <a:r>
              <a:rPr lang="en-US" b="1" i="0" dirty="0">
                <a:solidFill>
                  <a:srgbClr val="374151"/>
                </a:solidFill>
                <a:effectLst/>
                <a:latin typeface="Söhne"/>
              </a:rPr>
              <a:t>Data Characteristics</a:t>
            </a:r>
            <a:r>
              <a:rPr lang="en-US" b="0" i="0" dirty="0">
                <a:solidFill>
                  <a:srgbClr val="374151"/>
                </a:solidFill>
                <a:effectLst/>
                <a:latin typeface="Söhne"/>
              </a:rPr>
              <a:t>: Density-based methods like DBSCAN suit datasets with varying cluster densities.</a:t>
            </a:r>
          </a:p>
          <a:p>
            <a:pPr algn="l">
              <a:buFont typeface="Arial" panose="020B0604020202020204" pitchFamily="34" charset="0"/>
              <a:buChar char="•"/>
            </a:pPr>
            <a:r>
              <a:rPr lang="en-US" b="1" i="0" dirty="0">
                <a:solidFill>
                  <a:srgbClr val="374151"/>
                </a:solidFill>
                <a:effectLst/>
                <a:latin typeface="Söhne"/>
              </a:rPr>
              <a:t>Cluster Shape</a:t>
            </a:r>
            <a:r>
              <a:rPr lang="en-US" b="0" i="0" dirty="0">
                <a:solidFill>
                  <a:srgbClr val="374151"/>
                </a:solidFill>
                <a:effectLst/>
                <a:latin typeface="Söhne"/>
              </a:rPr>
              <a:t>: For non-spherical clusters, density-based or hierarchical methods might be better.</a:t>
            </a:r>
          </a:p>
          <a:p>
            <a:pPr algn="l">
              <a:buFont typeface="Arial" panose="020B0604020202020204" pitchFamily="34" charset="0"/>
              <a:buChar char="•"/>
            </a:pPr>
            <a:r>
              <a:rPr lang="en-US" b="1" i="0" dirty="0">
                <a:solidFill>
                  <a:srgbClr val="374151"/>
                </a:solidFill>
                <a:effectLst/>
                <a:latin typeface="Söhne"/>
              </a:rPr>
              <a:t>Scalability</a:t>
            </a:r>
            <a:r>
              <a:rPr lang="en-US" b="0" i="0" dirty="0">
                <a:solidFill>
                  <a:srgbClr val="374151"/>
                </a:solidFill>
                <a:effectLst/>
                <a:latin typeface="Söhne"/>
              </a:rPr>
              <a:t>: Partitioning methods like K-Means are more scalable for larger datasets.</a:t>
            </a:r>
          </a:p>
          <a:p>
            <a:pPr algn="l">
              <a:buFont typeface="Arial" panose="020B0604020202020204" pitchFamily="34" charset="0"/>
              <a:buChar char="•"/>
            </a:pPr>
            <a:r>
              <a:rPr lang="en-US" b="1" i="0" dirty="0">
                <a:solidFill>
                  <a:srgbClr val="374151"/>
                </a:solidFill>
                <a:effectLst/>
                <a:latin typeface="Söhne"/>
              </a:rPr>
              <a:t>Interpretability</a:t>
            </a:r>
            <a:r>
              <a:rPr lang="en-US" b="0" i="0" dirty="0">
                <a:solidFill>
                  <a:srgbClr val="374151"/>
                </a:solidFill>
                <a:effectLst/>
                <a:latin typeface="Söhne"/>
              </a:rPr>
              <a:t>: Hierarchical clustering provides an insightful dendrogram.</a:t>
            </a:r>
          </a:p>
          <a:p>
            <a:pPr marL="0" indent="0">
              <a:buNone/>
            </a:pPr>
            <a:endParaRPr lang="en-US" dirty="0"/>
          </a:p>
        </p:txBody>
      </p:sp>
    </p:spTree>
    <p:extLst>
      <p:ext uri="{BB962C8B-B14F-4D97-AF65-F5344CB8AC3E}">
        <p14:creationId xmlns:p14="http://schemas.microsoft.com/office/powerpoint/2010/main" val="2435023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38950-1E76-CCC5-2487-108842815B23}"/>
              </a:ext>
            </a:extLst>
          </p:cNvPr>
          <p:cNvSpPr>
            <a:spLocks noGrp="1"/>
          </p:cNvSpPr>
          <p:nvPr>
            <p:ph type="title"/>
          </p:nvPr>
        </p:nvSpPr>
        <p:spPr/>
        <p:txBody>
          <a:bodyPr/>
          <a:lstStyle/>
          <a:p>
            <a:r>
              <a:rPr lang="en-US" dirty="0"/>
              <a:t>DataStream vs </a:t>
            </a:r>
            <a:r>
              <a:rPr lang="en-US" dirty="0" err="1"/>
              <a:t>TraditionalData</a:t>
            </a:r>
            <a:endParaRPr lang="en-US" dirty="0"/>
          </a:p>
        </p:txBody>
      </p:sp>
      <p:sp>
        <p:nvSpPr>
          <p:cNvPr id="3" name="Content Placeholder 2">
            <a:extLst>
              <a:ext uri="{FF2B5EF4-FFF2-40B4-BE49-F238E27FC236}">
                <a16:creationId xmlns:a16="http://schemas.microsoft.com/office/drawing/2014/main" id="{BD2A2844-F174-4485-3BFA-0CFE23A1735F}"/>
              </a:ext>
            </a:extLst>
          </p:cNvPr>
          <p:cNvSpPr>
            <a:spLocks noGrp="1"/>
          </p:cNvSpPr>
          <p:nvPr>
            <p:ph idx="1"/>
          </p:nvPr>
        </p:nvSpPr>
        <p:spPr>
          <a:xfrm>
            <a:off x="1484310" y="2438399"/>
            <a:ext cx="10018713" cy="3977082"/>
          </a:xfrm>
        </p:spPr>
        <p:txBody>
          <a:bodyPr>
            <a:normAutofit lnSpcReduction="10000"/>
          </a:bodyPr>
          <a:lstStyle/>
          <a:p>
            <a:pPr marL="0" indent="0">
              <a:buNone/>
            </a:pPr>
            <a:r>
              <a:rPr lang="en-US" dirty="0"/>
              <a:t>Compared with traditional data forms, data stream has its own characteristics.</a:t>
            </a:r>
          </a:p>
          <a:p>
            <a:r>
              <a:rPr lang="en-US" dirty="0"/>
              <a:t>Traditional data </a:t>
            </a:r>
          </a:p>
          <a:p>
            <a:pPr lvl="1"/>
            <a:r>
              <a:rPr lang="en-US" dirty="0"/>
              <a:t>static and stable</a:t>
            </a:r>
          </a:p>
          <a:p>
            <a:pPr lvl="1"/>
            <a:r>
              <a:rPr lang="en-US" dirty="0"/>
              <a:t>accessed at any time</a:t>
            </a:r>
          </a:p>
          <a:p>
            <a:pPr lvl="1"/>
            <a:r>
              <a:rPr lang="en-US" dirty="0"/>
              <a:t>processed more than once</a:t>
            </a:r>
          </a:p>
          <a:p>
            <a:r>
              <a:rPr lang="en-US" dirty="0"/>
              <a:t>Data stream</a:t>
            </a:r>
          </a:p>
          <a:p>
            <a:pPr lvl="1"/>
            <a:r>
              <a:rPr lang="en-US" dirty="0"/>
              <a:t>dynamic and it flows like a stream (sequential and changes over time) </a:t>
            </a:r>
          </a:p>
          <a:p>
            <a:pPr lvl="1"/>
            <a:r>
              <a:rPr lang="en-US" dirty="0"/>
              <a:t>Real-time , continuous , ordered (large amount of data  , potentially unlimited , arrival rate uncertain)</a:t>
            </a:r>
          </a:p>
        </p:txBody>
      </p:sp>
    </p:spTree>
    <p:extLst>
      <p:ext uri="{BB962C8B-B14F-4D97-AF65-F5344CB8AC3E}">
        <p14:creationId xmlns:p14="http://schemas.microsoft.com/office/powerpoint/2010/main" val="1097367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5A0FC-7251-423C-F0B6-C60C2B86F58C}"/>
              </a:ext>
            </a:extLst>
          </p:cNvPr>
          <p:cNvSpPr>
            <a:spLocks noGrp="1"/>
          </p:cNvSpPr>
          <p:nvPr>
            <p:ph type="title"/>
          </p:nvPr>
        </p:nvSpPr>
        <p:spPr/>
        <p:txBody>
          <a:bodyPr/>
          <a:lstStyle/>
          <a:p>
            <a:r>
              <a:rPr lang="en-US" dirty="0"/>
              <a:t>Typical Stream Data mining Algorithms</a:t>
            </a:r>
          </a:p>
        </p:txBody>
      </p:sp>
      <p:sp>
        <p:nvSpPr>
          <p:cNvPr id="3" name="Content Placeholder 2">
            <a:extLst>
              <a:ext uri="{FF2B5EF4-FFF2-40B4-BE49-F238E27FC236}">
                <a16:creationId xmlns:a16="http://schemas.microsoft.com/office/drawing/2014/main" id="{DF2F4F94-7C2B-8135-B271-538D92E3B08D}"/>
              </a:ext>
            </a:extLst>
          </p:cNvPr>
          <p:cNvSpPr>
            <a:spLocks noGrp="1"/>
          </p:cNvSpPr>
          <p:nvPr>
            <p:ph idx="1"/>
          </p:nvPr>
        </p:nvSpPr>
        <p:spPr/>
        <p:txBody>
          <a:bodyPr/>
          <a:lstStyle/>
          <a:p>
            <a:r>
              <a:rPr lang="en-US" dirty="0"/>
              <a:t>Birch</a:t>
            </a:r>
          </a:p>
          <a:p>
            <a:r>
              <a:rPr lang="en-US" dirty="0"/>
              <a:t>Local Search</a:t>
            </a:r>
          </a:p>
          <a:p>
            <a:r>
              <a:rPr lang="en-US" dirty="0"/>
              <a:t>STREAM</a:t>
            </a:r>
          </a:p>
          <a:p>
            <a:r>
              <a:rPr lang="en-US" dirty="0" err="1"/>
              <a:t>CluStream</a:t>
            </a:r>
            <a:endParaRPr lang="en-US" dirty="0"/>
          </a:p>
        </p:txBody>
      </p:sp>
    </p:spTree>
    <p:extLst>
      <p:ext uri="{BB962C8B-B14F-4D97-AF65-F5344CB8AC3E}">
        <p14:creationId xmlns:p14="http://schemas.microsoft.com/office/powerpoint/2010/main" val="435593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9AAAEB9F-C35F-EC46-17A0-5BFADC984E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073" y="306197"/>
            <a:ext cx="10101853" cy="627496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E343DAA-441A-491E-CD00-A2C9D049F576}"/>
              </a:ext>
            </a:extLst>
          </p:cNvPr>
          <p:cNvSpPr txBox="1"/>
          <p:nvPr/>
        </p:nvSpPr>
        <p:spPr>
          <a:xfrm>
            <a:off x="1045073" y="6581164"/>
            <a:ext cx="10260275" cy="307777"/>
          </a:xfrm>
          <a:prstGeom prst="rect">
            <a:avLst/>
          </a:prstGeom>
          <a:noFill/>
        </p:spPr>
        <p:txBody>
          <a:bodyPr wrap="square">
            <a:spAutoFit/>
          </a:bodyPr>
          <a:lstStyle/>
          <a:p>
            <a:pPr algn="ctr"/>
            <a:r>
              <a:rPr lang="en-US" sz="1400" dirty="0"/>
              <a:t>https://cs.stackexchange.com/questions/79429/what-is-the-best-stream-data-clustering-algorithm-that-can-handle-non-static-un</a:t>
            </a:r>
          </a:p>
        </p:txBody>
      </p:sp>
    </p:spTree>
    <p:extLst>
      <p:ext uri="{BB962C8B-B14F-4D97-AF65-F5344CB8AC3E}">
        <p14:creationId xmlns:p14="http://schemas.microsoft.com/office/powerpoint/2010/main" val="1622886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60227-9F85-4E18-BC83-3B6B30F6982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B6941E6-C58B-4BB9-A0A2-64B03DBC7223}"/>
              </a:ext>
            </a:extLst>
          </p:cNvPr>
          <p:cNvSpPr>
            <a:spLocks noGrp="1"/>
          </p:cNvSpPr>
          <p:nvPr>
            <p:ph idx="1"/>
          </p:nvPr>
        </p:nvSpPr>
        <p:spPr>
          <a:xfrm>
            <a:off x="838200" y="1825625"/>
            <a:ext cx="10515600" cy="3847206"/>
          </a:xfrm>
        </p:spPr>
        <p:txBody>
          <a:bodyPr>
            <a:normAutofit/>
          </a:bodyPr>
          <a:lstStyle/>
          <a:p>
            <a:br>
              <a:rPr lang="fa-IR" sz="1400" dirty="0"/>
            </a:br>
            <a:r>
              <a:rPr lang="fa-IR" sz="1400" dirty="0"/>
              <a:t>برای کشف داده‌های پرت در جریان داده، یکی از روش‌های مورد استفاده خوشه‌بندی است. خوشه‌بندی به ما کمک می‌کند تا داده‌ها را به گروه‌های مشابه تقسیم کنیم و داده‌های پرت را از خوشه‌های عادی تشخیص دهیم. یکی از الگوریتم‌های خوشه‌بندی معروف برای کشف داده‌های پرت، الگوریتم </a:t>
            </a:r>
            <a:r>
              <a:rPr lang="en-US" sz="1400" dirty="0"/>
              <a:t>DBSCAN </a:t>
            </a:r>
            <a:r>
              <a:rPr lang="fa-IR" sz="1400" dirty="0"/>
              <a:t>است.</a:t>
            </a:r>
          </a:p>
          <a:p>
            <a:r>
              <a:rPr lang="en-US" sz="1400" dirty="0"/>
              <a:t>DBSCAN (Density-Based Spatial Clustering of Applications with Noise) </a:t>
            </a:r>
            <a:r>
              <a:rPr lang="fa-IR" sz="1400" dirty="0"/>
              <a:t>یک الگوریتم خوشه‌بندی است که بر اساس چگالی داده‌ها عمل می‌کند. این الگوریتم به ما امکان می‌دهد خوشه‌هایی را که دارای چگالی بالا هستند تشخیص دهیم و داده‌های پرت را از خوشه‌های کم چگال جدا کنیم. با استفاده از </a:t>
            </a:r>
            <a:r>
              <a:rPr lang="en-US" sz="1400" dirty="0"/>
              <a:t>DBSCAN، </a:t>
            </a:r>
            <a:r>
              <a:rPr lang="fa-IR" sz="1400" dirty="0"/>
              <a:t>می‌توانیم داده‌های پرت را در جریان داده شناسایی کنیم.</a:t>
            </a:r>
          </a:p>
          <a:p>
            <a:r>
              <a:rPr lang="fa-IR" sz="1400" dirty="0"/>
              <a:t>در این روش، ابتدا باید پارامترهایی مانند شعاع همسایگی و تعداد حداقل داده‌ها برای تشکیل یک خوشه را تعیین کنیم. سپس الگوریتم </a:t>
            </a:r>
            <a:r>
              <a:rPr lang="en-US" sz="1400" dirty="0"/>
              <a:t>DBSCAN </a:t>
            </a:r>
            <a:r>
              <a:rPr lang="fa-IR" sz="1400" dirty="0"/>
              <a:t>را روی داده‌ها اجرا می‌کنیم تا خوشه‌ها و داده‌های پرت را شناسایی کنیم.</a:t>
            </a:r>
          </a:p>
          <a:p>
            <a:r>
              <a:rPr lang="fa-IR" sz="1400" dirty="0"/>
              <a:t>استفاده از خوشه‌بندی برای کشف داده‌های پرت در جریان داده می‌تواند در بسیاری از حوزه‌ها مفید باشد، از جمله تحلیل داده‌های حجیم، تشخیص تقلب در تراکنش‌های مالی، تحلیل رفتار کاربران در شبکه‌های اجتماعی و غیره.</a:t>
            </a:r>
          </a:p>
          <a:p>
            <a:r>
              <a:rPr lang="fa-IR" sz="1400" b="1" dirty="0"/>
              <a:t>منابع:</a:t>
            </a:r>
            <a:endParaRPr lang="fa-IR" sz="1400" dirty="0"/>
          </a:p>
          <a:p>
            <a:r>
              <a:rPr lang="fa-IR" sz="1400" dirty="0"/>
              <a:t>' ...'</a:t>
            </a:r>
          </a:p>
          <a:p>
            <a:r>
              <a:rPr lang="fa-IR" sz="1400" dirty="0"/>
              <a:t>'</a:t>
            </a:r>
            <a:r>
              <a:rPr lang="en-US" sz="1400" dirty="0"/>
              <a:t>A Conceptual Framework for Preprocessing and Improving Quality ...'</a:t>
            </a:r>
          </a:p>
        </p:txBody>
      </p:sp>
    </p:spTree>
    <p:extLst>
      <p:ext uri="{BB962C8B-B14F-4D97-AF65-F5344CB8AC3E}">
        <p14:creationId xmlns:p14="http://schemas.microsoft.com/office/powerpoint/2010/main" val="26334166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DA7F8-EB8F-345B-8AB0-11759638BC9A}"/>
              </a:ext>
            </a:extLst>
          </p:cNvPr>
          <p:cNvSpPr>
            <a:spLocks noGrp="1"/>
          </p:cNvSpPr>
          <p:nvPr>
            <p:ph type="title"/>
          </p:nvPr>
        </p:nvSpPr>
        <p:spPr>
          <a:xfrm>
            <a:off x="1509478" y="0"/>
            <a:ext cx="9949883" cy="773849"/>
          </a:xfrm>
        </p:spPr>
        <p:txBody>
          <a:bodyPr/>
          <a:lstStyle/>
          <a:p>
            <a:r>
              <a:rPr lang="en-US" b="0" i="0" dirty="0">
                <a:solidFill>
                  <a:srgbClr val="222222"/>
                </a:solidFill>
                <a:effectLst/>
                <a:latin typeface="Arial" panose="020B0604020202020204" pitchFamily="34" charset="0"/>
              </a:rPr>
              <a:t>different data stream clustering algorithms</a:t>
            </a:r>
            <a:endParaRPr lang="en-US" dirty="0"/>
          </a:p>
        </p:txBody>
      </p:sp>
      <p:pic>
        <p:nvPicPr>
          <p:cNvPr id="2050" name="Picture 2">
            <a:extLst>
              <a:ext uri="{FF2B5EF4-FFF2-40B4-BE49-F238E27FC236}">
                <a16:creationId xmlns:a16="http://schemas.microsoft.com/office/drawing/2014/main" id="{92870DE7-16FF-2812-C372-1F36D96F19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0435" y="773849"/>
            <a:ext cx="8738809" cy="590146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B1E3A45-0E43-D879-8509-985E69CB2245}"/>
              </a:ext>
            </a:extLst>
          </p:cNvPr>
          <p:cNvSpPr txBox="1"/>
          <p:nvPr/>
        </p:nvSpPr>
        <p:spPr>
          <a:xfrm>
            <a:off x="4844642" y="6488668"/>
            <a:ext cx="6094602" cy="369332"/>
          </a:xfrm>
          <a:prstGeom prst="rect">
            <a:avLst/>
          </a:prstGeom>
          <a:noFill/>
        </p:spPr>
        <p:txBody>
          <a:bodyPr wrap="square">
            <a:spAutoFit/>
          </a:bodyPr>
          <a:lstStyle/>
          <a:p>
            <a:r>
              <a:rPr lang="en-US" dirty="0"/>
              <a:t>https://www.mdpi.com/2504-2289/2/4/32</a:t>
            </a:r>
          </a:p>
        </p:txBody>
      </p:sp>
    </p:spTree>
    <p:extLst>
      <p:ext uri="{BB962C8B-B14F-4D97-AF65-F5344CB8AC3E}">
        <p14:creationId xmlns:p14="http://schemas.microsoft.com/office/powerpoint/2010/main" val="23805466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92E65-8700-7110-24FE-121C35DA6FDC}"/>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0D074CEF-D9D6-58F7-C05C-1D0B26EF0F27}"/>
              </a:ext>
            </a:extLst>
          </p:cNvPr>
          <p:cNvSpPr>
            <a:spLocks noGrp="1"/>
          </p:cNvSpPr>
          <p:nvPr>
            <p:ph idx="1"/>
          </p:nvPr>
        </p:nvSpPr>
        <p:spPr/>
        <p:txBody>
          <a:bodyPr/>
          <a:lstStyle/>
          <a:p>
            <a:pPr marL="0" indent="0">
              <a:buNone/>
            </a:pPr>
            <a:r>
              <a:rPr lang="en-US" dirty="0"/>
              <a:t>Many valid data stream clustering algorithms have been proposed and the experimental results are quite satisfactory:</a:t>
            </a:r>
          </a:p>
          <a:p>
            <a:pPr marL="0" indent="0">
              <a:buNone/>
            </a:pPr>
            <a:endParaRPr lang="en-US" dirty="0">
              <a:hlinkClick r:id="rId2"/>
            </a:endParaRPr>
          </a:p>
          <a:p>
            <a:pPr marL="0" indent="0">
              <a:buNone/>
            </a:pPr>
            <a:r>
              <a:rPr lang="en-US" dirty="0">
                <a:hlinkClick r:id="rId2"/>
              </a:rPr>
              <a:t>https://dl.acm.org/doi/10.1145/1557019.1557041</a:t>
            </a:r>
            <a:endParaRPr lang="en-US" dirty="0"/>
          </a:p>
          <a:p>
            <a:pPr marL="0" indent="0">
              <a:buNone/>
            </a:pPr>
            <a:r>
              <a:rPr lang="en-US" dirty="0">
                <a:hlinkClick r:id="rId3"/>
              </a:rPr>
              <a:t>https://dl.acm.org/action/downloadSupplement?doi=10.1145%2F1557019.1557041&amp;file=p139-bifet_nemeds_01.mp4</a:t>
            </a:r>
            <a:endParaRPr lang="en-US" dirty="0"/>
          </a:p>
          <a:p>
            <a:pPr marL="0" indent="0">
              <a:buNone/>
            </a:pPr>
            <a:endParaRPr lang="en-US" dirty="0"/>
          </a:p>
        </p:txBody>
      </p:sp>
    </p:spTree>
    <p:extLst>
      <p:ext uri="{BB962C8B-B14F-4D97-AF65-F5344CB8AC3E}">
        <p14:creationId xmlns:p14="http://schemas.microsoft.com/office/powerpoint/2010/main" val="2959276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3A168-327B-4DBF-B65A-34EA52DC7759}"/>
              </a:ext>
            </a:extLst>
          </p:cNvPr>
          <p:cNvSpPr>
            <a:spLocks noGrp="1"/>
          </p:cNvSpPr>
          <p:nvPr>
            <p:ph type="title"/>
          </p:nvPr>
        </p:nvSpPr>
        <p:spPr>
          <a:xfrm>
            <a:off x="1023629" y="0"/>
            <a:ext cx="10144741" cy="663606"/>
          </a:xfrm>
        </p:spPr>
        <p:txBody>
          <a:bodyPr>
            <a:normAutofit fontScale="90000"/>
          </a:bodyPr>
          <a:lstStyle/>
          <a:p>
            <a:r>
              <a:rPr lang="en-US" dirty="0"/>
              <a:t>Comparing </a:t>
            </a:r>
            <a:r>
              <a:rPr lang="en-US" dirty="0" err="1"/>
              <a:t>DenStream</a:t>
            </a:r>
            <a:endParaRPr lang="en-US" dirty="0"/>
          </a:p>
        </p:txBody>
      </p:sp>
      <p:pic>
        <p:nvPicPr>
          <p:cNvPr id="5" name="Picture 4">
            <a:extLst>
              <a:ext uri="{FF2B5EF4-FFF2-40B4-BE49-F238E27FC236}">
                <a16:creationId xmlns:a16="http://schemas.microsoft.com/office/drawing/2014/main" id="{E315FD2C-6CDD-4784-AA05-5D9AFE49C2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341" y="663606"/>
            <a:ext cx="11443317" cy="6115023"/>
          </a:xfrm>
          <a:prstGeom prst="rect">
            <a:avLst/>
          </a:prstGeom>
        </p:spPr>
      </p:pic>
    </p:spTree>
    <p:extLst>
      <p:ext uri="{BB962C8B-B14F-4D97-AF65-F5344CB8AC3E}">
        <p14:creationId xmlns:p14="http://schemas.microsoft.com/office/powerpoint/2010/main" val="3503308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C5E15-BD18-4095-C983-B20BEF1D6E34}"/>
              </a:ext>
            </a:extLst>
          </p:cNvPr>
          <p:cNvSpPr>
            <a:spLocks noGrp="1"/>
          </p:cNvSpPr>
          <p:nvPr>
            <p:ph type="title"/>
          </p:nvPr>
        </p:nvSpPr>
        <p:spPr/>
        <p:txBody>
          <a:bodyPr/>
          <a:lstStyle/>
          <a:p>
            <a:r>
              <a:rPr lang="en-US" dirty="0"/>
              <a:t>LAST PAGES</a:t>
            </a:r>
          </a:p>
        </p:txBody>
      </p:sp>
      <p:sp>
        <p:nvSpPr>
          <p:cNvPr id="3" name="Content Placeholder 2">
            <a:extLst>
              <a:ext uri="{FF2B5EF4-FFF2-40B4-BE49-F238E27FC236}">
                <a16:creationId xmlns:a16="http://schemas.microsoft.com/office/drawing/2014/main" id="{92F0A45B-8E45-DB6A-4A36-FBF1F11FDAB1}"/>
              </a:ext>
            </a:extLst>
          </p:cNvPr>
          <p:cNvSpPr>
            <a:spLocks noGrp="1"/>
          </p:cNvSpPr>
          <p:nvPr>
            <p:ph idx="1"/>
          </p:nvPr>
        </p:nvSpPr>
        <p:spPr/>
        <p:txBody>
          <a:bodyPr/>
          <a:lstStyle/>
          <a:p>
            <a:pPr marL="0" indent="0">
              <a:buNone/>
            </a:pPr>
            <a:r>
              <a:rPr lang="en-US" dirty="0"/>
              <a:t>summarize the latest research achievements in this field and introduce some new strategies to deal with outliers and noise data</a:t>
            </a:r>
            <a:endParaRPr lang="fa-IR" dirty="0"/>
          </a:p>
          <a:p>
            <a:endParaRPr lang="en-US" dirty="0"/>
          </a:p>
        </p:txBody>
      </p:sp>
    </p:spTree>
    <p:extLst>
      <p:ext uri="{BB962C8B-B14F-4D97-AF65-F5344CB8AC3E}">
        <p14:creationId xmlns:p14="http://schemas.microsoft.com/office/powerpoint/2010/main" val="29731345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9312B-A182-AE3F-7D05-3F812CE08210}"/>
              </a:ext>
            </a:extLst>
          </p:cNvPr>
          <p:cNvSpPr>
            <a:spLocks noGrp="1"/>
          </p:cNvSpPr>
          <p:nvPr>
            <p:ph type="title"/>
          </p:nvPr>
        </p:nvSpPr>
        <p:spPr/>
        <p:txBody>
          <a:bodyPr/>
          <a:lstStyle/>
          <a:p>
            <a:r>
              <a:rPr lang="en-US" dirty="0"/>
              <a:t>Future</a:t>
            </a:r>
          </a:p>
        </p:txBody>
      </p:sp>
      <p:sp>
        <p:nvSpPr>
          <p:cNvPr id="3" name="Content Placeholder 2">
            <a:extLst>
              <a:ext uri="{FF2B5EF4-FFF2-40B4-BE49-F238E27FC236}">
                <a16:creationId xmlns:a16="http://schemas.microsoft.com/office/drawing/2014/main" id="{1E61828E-ED8F-1DC2-3F85-F1D64B83942C}"/>
              </a:ext>
            </a:extLst>
          </p:cNvPr>
          <p:cNvSpPr>
            <a:spLocks noGrp="1"/>
          </p:cNvSpPr>
          <p:nvPr>
            <p:ph idx="1"/>
          </p:nvPr>
        </p:nvSpPr>
        <p:spPr/>
        <p:txBody>
          <a:bodyPr/>
          <a:lstStyle/>
          <a:p>
            <a:pPr marL="0" indent="0">
              <a:buNone/>
            </a:pPr>
            <a:r>
              <a:rPr lang="en-US" dirty="0"/>
              <a:t>focal points and difficulties of future research for data stream clustering</a:t>
            </a:r>
            <a:r>
              <a:rPr lang="fa-IR" dirty="0"/>
              <a:t>:</a:t>
            </a:r>
          </a:p>
          <a:p>
            <a:endParaRPr lang="en-US" dirty="0"/>
          </a:p>
        </p:txBody>
      </p:sp>
    </p:spTree>
    <p:extLst>
      <p:ext uri="{BB962C8B-B14F-4D97-AF65-F5344CB8AC3E}">
        <p14:creationId xmlns:p14="http://schemas.microsoft.com/office/powerpoint/2010/main" val="6982196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B050C-B724-3834-882B-56BEC9ABEF6C}"/>
              </a:ext>
            </a:extLst>
          </p:cNvPr>
          <p:cNvSpPr>
            <a:spLocks noGrp="1"/>
          </p:cNvSpPr>
          <p:nvPr>
            <p:ph type="title"/>
          </p:nvPr>
        </p:nvSpPr>
        <p:spPr>
          <a:xfrm>
            <a:off x="1484310" y="0"/>
            <a:ext cx="10018713" cy="606105"/>
          </a:xfrm>
        </p:spPr>
        <p:txBody>
          <a:bodyPr>
            <a:normAutofit fontScale="90000"/>
          </a:bodyPr>
          <a:lstStyle/>
          <a:p>
            <a:r>
              <a:rPr lang="en-US" dirty="0" err="1"/>
              <a:t>Refrences</a:t>
            </a:r>
            <a:endParaRPr lang="en-US" dirty="0"/>
          </a:p>
        </p:txBody>
      </p:sp>
      <p:sp>
        <p:nvSpPr>
          <p:cNvPr id="3" name="Content Placeholder 2">
            <a:extLst>
              <a:ext uri="{FF2B5EF4-FFF2-40B4-BE49-F238E27FC236}">
                <a16:creationId xmlns:a16="http://schemas.microsoft.com/office/drawing/2014/main" id="{CEA1E241-DF1B-CCBD-3EFB-37A85D75FAE6}"/>
              </a:ext>
            </a:extLst>
          </p:cNvPr>
          <p:cNvSpPr>
            <a:spLocks noGrp="1"/>
          </p:cNvSpPr>
          <p:nvPr>
            <p:ph idx="1"/>
          </p:nvPr>
        </p:nvSpPr>
        <p:spPr>
          <a:xfrm>
            <a:off x="1484310" y="606105"/>
            <a:ext cx="10018713" cy="6251895"/>
          </a:xfrm>
        </p:spPr>
        <p:txBody>
          <a:bodyPr>
            <a:normAutofit/>
          </a:bodyPr>
          <a:lstStyle/>
          <a:p>
            <a:r>
              <a:rPr lang="en-US" sz="1400" dirty="0">
                <a:hlinkClick r:id="rId2"/>
              </a:rPr>
              <a:t>https://www.sciencedirect.com/science/article/abs/pii/S0167739X19312786</a:t>
            </a:r>
            <a:endParaRPr lang="en-US" sz="1400" dirty="0"/>
          </a:p>
          <a:p>
            <a:r>
              <a:rPr lang="en-US" sz="1400" dirty="0">
                <a:hlinkClick r:id="rId3"/>
              </a:rPr>
              <a:t>https://www.researchgate.net/figure/Overview-of-the-proposed-two-step-clustering-method-The-first-step-uses-Birch-clustering_fig4_357972949</a:t>
            </a:r>
            <a:r>
              <a:rPr lang="en-US" sz="1400" dirty="0">
                <a:hlinkClick r:id="rId4"/>
              </a:rPr>
              <a:t>https://www.oreilly.com/library/view/data-mining-and/9781118868706/9781118868706c21.xhtml</a:t>
            </a:r>
            <a:endParaRPr lang="en-US" sz="1400" dirty="0"/>
          </a:p>
          <a:p>
            <a:r>
              <a:rPr lang="en-US" sz="1400" dirty="0">
                <a:hlinkClick r:id="rId5"/>
              </a:rPr>
              <a:t>https://scikit-learn.org/stable/modules/generated/sklearn.cluster.Birch.html</a:t>
            </a:r>
            <a:endParaRPr lang="en-US" sz="1400" dirty="0"/>
          </a:p>
          <a:p>
            <a:r>
              <a:rPr lang="en-US" sz="1400" dirty="0">
                <a:hlinkClick r:id="rId6"/>
              </a:rPr>
              <a:t>https://www.geeksforgeeks.org/ml-birch-clustering/</a:t>
            </a:r>
            <a:endParaRPr lang="fa-IR" sz="1400" dirty="0">
              <a:hlinkClick r:id="rId7"/>
            </a:endParaRPr>
          </a:p>
          <a:p>
            <a:r>
              <a:rPr lang="en-US" sz="1400" dirty="0">
                <a:hlinkClick r:id="rId7"/>
              </a:rPr>
              <a:t>https://en.wikipedia.org/wiki/Data_stream_clustering</a:t>
            </a:r>
            <a:endParaRPr lang="en-US" sz="1400" dirty="0"/>
          </a:p>
          <a:p>
            <a:r>
              <a:rPr lang="en-US" sz="1400" dirty="0">
                <a:hlinkClick r:id="rId8"/>
              </a:rPr>
              <a:t>https://medium.com/@noel.cs21/balanced-iterative-reducing-and-clustering-using-heirachies-birch-5680adffaa58</a:t>
            </a:r>
            <a:r>
              <a:rPr lang="en-US" sz="1400" dirty="0">
                <a:hlinkClick r:id="rId9"/>
              </a:rPr>
              <a:t>https://www.youtube.com/watch?v=YWcDgX_pN-8</a:t>
            </a:r>
            <a:endParaRPr lang="en-US" sz="1400" dirty="0"/>
          </a:p>
          <a:p>
            <a:r>
              <a:rPr lang="en-US" sz="1400" dirty="0">
                <a:hlinkClick r:id="rId10"/>
              </a:rPr>
              <a:t>https://www.youtube.com/watch?v=A4MzbYc4yCY</a:t>
            </a:r>
            <a:endParaRPr lang="en-US" sz="1400" dirty="0"/>
          </a:p>
          <a:p>
            <a:r>
              <a:rPr lang="en-US" sz="1400" dirty="0">
                <a:hlinkClick r:id="rId2"/>
              </a:rPr>
              <a:t>https://www.sciencedirect.com/science/article/abs/pii/S0167739X19312786</a:t>
            </a:r>
            <a:endParaRPr lang="fa-IR" sz="1400" dirty="0"/>
          </a:p>
          <a:p>
            <a:r>
              <a:rPr lang="en-US" sz="1400" b="0" i="0" u="none" strike="noStrike" dirty="0">
                <a:solidFill>
                  <a:srgbClr val="1F1F1F"/>
                </a:solidFill>
                <a:effectLst/>
                <a:latin typeface="ElsevierSans"/>
                <a:hlinkClick r:id="rId11" tooltip="Persistent link using digital object identifier"/>
              </a:rPr>
              <a:t>https://doi.org/10.1016/j.future.2020.01.017</a:t>
            </a:r>
            <a:endParaRPr lang="fa-IR" sz="1400" b="0" i="0" u="none" strike="noStrike" dirty="0">
              <a:solidFill>
                <a:srgbClr val="1F1F1F"/>
              </a:solidFill>
              <a:effectLst/>
              <a:latin typeface="ElsevierSans"/>
            </a:endParaRPr>
          </a:p>
          <a:p>
            <a:r>
              <a:rPr lang="en-US" sz="1400" dirty="0">
                <a:solidFill>
                  <a:srgbClr val="1F1F1F"/>
                </a:solidFill>
                <a:latin typeface="ElsevierSans"/>
                <a:hlinkClick r:id="rId12"/>
              </a:rPr>
              <a:t>https://www.logsign.com/blog/data-stream-clustering-methods-examples</a:t>
            </a:r>
            <a:endParaRPr lang="fa-IR" sz="1400" dirty="0">
              <a:solidFill>
                <a:srgbClr val="1F1F1F"/>
              </a:solidFill>
              <a:latin typeface="ElsevierSans"/>
            </a:endParaRPr>
          </a:p>
          <a:p>
            <a:r>
              <a:rPr lang="en-US" sz="1400" dirty="0">
                <a:solidFill>
                  <a:srgbClr val="1F1F1F"/>
                </a:solidFill>
                <a:latin typeface="ElsevierSans"/>
                <a:hlinkClick r:id="rId13"/>
              </a:rPr>
              <a:t>https://arxiv.org/abs/2210.08212</a:t>
            </a:r>
            <a:endParaRPr lang="en-US" sz="1400" dirty="0">
              <a:solidFill>
                <a:srgbClr val="1F1F1F"/>
              </a:solidFill>
              <a:latin typeface="ElsevierSans"/>
            </a:endParaRPr>
          </a:p>
          <a:p>
            <a:r>
              <a:rPr lang="en-US" sz="1400" dirty="0">
                <a:solidFill>
                  <a:srgbClr val="1F1F1F"/>
                </a:solidFill>
                <a:latin typeface="ElsevierSans"/>
                <a:hlinkClick r:id="rId14"/>
              </a:rPr>
              <a:t>https://github.com/dple/awesome-papers-and-source-code-for-anomaly-detection</a:t>
            </a:r>
            <a:endParaRPr lang="en-US" sz="1400" dirty="0">
              <a:solidFill>
                <a:srgbClr val="1F1F1F"/>
              </a:solidFill>
              <a:latin typeface="ElsevierSans"/>
            </a:endParaRPr>
          </a:p>
        </p:txBody>
      </p:sp>
    </p:spTree>
    <p:extLst>
      <p:ext uri="{BB962C8B-B14F-4D97-AF65-F5344CB8AC3E}">
        <p14:creationId xmlns:p14="http://schemas.microsoft.com/office/powerpoint/2010/main" val="1371459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B2C58-1846-43D7-BBCD-5B4B0F07DEF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0926309-6946-4037-88C2-16C84796406C}"/>
              </a:ext>
            </a:extLst>
          </p:cNvPr>
          <p:cNvSpPr>
            <a:spLocks noGrp="1"/>
          </p:cNvSpPr>
          <p:nvPr>
            <p:ph idx="1"/>
          </p:nvPr>
        </p:nvSpPr>
        <p:spPr/>
        <p:txBody>
          <a:bodyPr>
            <a:normAutofit fontScale="85000" lnSpcReduction="20000"/>
          </a:bodyPr>
          <a:lstStyle/>
          <a:p>
            <a:r>
              <a:rPr lang="en-US" dirty="0">
                <a:hlinkClick r:id="rId2"/>
              </a:rPr>
              <a:t>https://science.ut.ac.ir/documents/84413665/110319729/kord-asabi.pdf</a:t>
            </a:r>
            <a:endParaRPr lang="en-US" dirty="0"/>
          </a:p>
          <a:p>
            <a:pPr lvl="1"/>
            <a:r>
              <a:rPr lang="fa-IR" dirty="0"/>
              <a:t>عملکرد الگوریتم </a:t>
            </a:r>
            <a:r>
              <a:rPr lang="en-US" dirty="0"/>
              <a:t>Stream-EAC F </a:t>
            </a:r>
            <a:r>
              <a:rPr lang="fa-IR" dirty="0"/>
              <a:t>با مجموعه اي از آزمایش هایی که هم از داده هاي ترکیبی و هم از جریان هاي داده ي استفاده می کنند نشان داده می شود و الگوریتم را با چهار الگوریتم مرتبط به نام هاي </a:t>
            </a:r>
            <a:r>
              <a:rPr lang="en-US" dirty="0" err="1"/>
              <a:t>OMRk</a:t>
            </a:r>
            <a:r>
              <a:rPr lang="en-US" dirty="0"/>
              <a:t>+- + </a:t>
            </a:r>
            <a:r>
              <a:rPr lang="en-US" dirty="0" err="1"/>
              <a:t>StreamKM</a:t>
            </a:r>
            <a:r>
              <a:rPr lang="en-US" dirty="0"/>
              <a:t>، </a:t>
            </a:r>
            <a:r>
              <a:rPr lang="en-US" dirty="0" err="1"/>
              <a:t>BkM-CluStream</a:t>
            </a:r>
            <a:r>
              <a:rPr lang="en-US" dirty="0"/>
              <a:t>، </a:t>
            </a:r>
            <a:r>
              <a:rPr lang="en-US" dirty="0" err="1"/>
              <a:t>OMRk-CluStream</a:t>
            </a:r>
            <a:r>
              <a:rPr lang="en-US" dirty="0"/>
              <a:t> </a:t>
            </a:r>
            <a:r>
              <a:rPr lang="fa-IR" dirty="0"/>
              <a:t>و </a:t>
            </a:r>
            <a:r>
              <a:rPr lang="en-US" dirty="0" err="1"/>
              <a:t>BkM</a:t>
            </a:r>
            <a:r>
              <a:rPr lang="en-US" dirty="0"/>
              <a:t>+- + </a:t>
            </a:r>
            <a:r>
              <a:rPr lang="en-US" dirty="0" err="1"/>
              <a:t>StreamKM</a:t>
            </a:r>
            <a:r>
              <a:rPr lang="en-US" dirty="0"/>
              <a:t> </a:t>
            </a:r>
            <a:r>
              <a:rPr lang="fa-IR" dirty="0"/>
              <a:t>مقایسه می کنیم.</a:t>
            </a:r>
            <a:endParaRPr lang="en-US" dirty="0"/>
          </a:p>
          <a:p>
            <a:pPr lvl="1"/>
            <a:endParaRPr lang="en-US" dirty="0"/>
          </a:p>
          <a:p>
            <a:r>
              <a:rPr lang="en-US" dirty="0">
                <a:hlinkClick r:id="rId3"/>
              </a:rPr>
              <a:t>https://www.iwrr.ir/article_87950.html</a:t>
            </a:r>
            <a:endParaRPr lang="en-US" dirty="0"/>
          </a:p>
          <a:p>
            <a:r>
              <a:rPr lang="en-US" dirty="0">
                <a:hlinkClick r:id="rId4"/>
              </a:rPr>
              <a:t>https://www.sid.ir/paper/159026/fa</a:t>
            </a:r>
            <a:endParaRPr lang="en-US" dirty="0"/>
          </a:p>
          <a:p>
            <a:r>
              <a:rPr lang="en-US" dirty="0">
                <a:hlinkClick r:id="rId5"/>
              </a:rPr>
              <a:t>https://smartinsight.ir/%D8%B1%D9%88%D8%B4-%D9%87%D8%A7%DB%8C-%D8%AF%D8%A7%D8%AF%D9%87-%DA%A9%D8%A7%D9%88%DB%8C/</a:t>
            </a:r>
            <a:endParaRPr lang="en-US" dirty="0"/>
          </a:p>
          <a:p>
            <a:endParaRPr lang="en-US" dirty="0"/>
          </a:p>
        </p:txBody>
      </p:sp>
    </p:spTree>
    <p:extLst>
      <p:ext uri="{BB962C8B-B14F-4D97-AF65-F5344CB8AC3E}">
        <p14:creationId xmlns:p14="http://schemas.microsoft.com/office/powerpoint/2010/main" val="4198784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266C1-9DDE-4B82-B46D-21CEA532EB0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50420B8-C298-44BA-AB68-1096915E3E2E}"/>
              </a:ext>
            </a:extLst>
          </p:cNvPr>
          <p:cNvSpPr>
            <a:spLocks noGrp="1"/>
          </p:cNvSpPr>
          <p:nvPr>
            <p:ph idx="1"/>
          </p:nvPr>
        </p:nvSpPr>
        <p:spPr/>
        <p:txBody>
          <a:bodyPr/>
          <a:lstStyle/>
          <a:p>
            <a:pPr marL="0" indent="0">
              <a:buNone/>
            </a:pPr>
            <a:r>
              <a:rPr lang="en-US" dirty="0"/>
              <a:t>Feeling lost in OS, DBMS, CN, SQL, and DSA chaos?</a:t>
            </a:r>
            <a:endParaRPr lang="fa-IR" dirty="0"/>
          </a:p>
          <a:p>
            <a:pPr marL="0" indent="0">
              <a:buNone/>
            </a:pPr>
            <a:r>
              <a:rPr lang="en-US" dirty="0">
                <a:hlinkClick r:id="rId2"/>
              </a:rPr>
              <a:t>https://www.geeksforgeeks.org/clustering-in-data-mining/#</a:t>
            </a:r>
            <a:endParaRPr lang="fa-IR" dirty="0"/>
          </a:p>
          <a:p>
            <a:pPr marL="0" indent="0">
              <a:buNone/>
            </a:pPr>
            <a:r>
              <a:rPr lang="en-US" dirty="0">
                <a:hlinkClick r:id="rId3"/>
              </a:rPr>
              <a:t>https://www.geeksforgeeks.org/data-mining-cluster-analysis/</a:t>
            </a:r>
            <a:endParaRPr lang="fa-IR"/>
          </a:p>
          <a:p>
            <a:pPr marL="0" indent="0">
              <a:buNone/>
            </a:pPr>
            <a:endParaRPr lang="en-US" dirty="0"/>
          </a:p>
        </p:txBody>
      </p:sp>
    </p:spTree>
    <p:extLst>
      <p:ext uri="{BB962C8B-B14F-4D97-AF65-F5344CB8AC3E}">
        <p14:creationId xmlns:p14="http://schemas.microsoft.com/office/powerpoint/2010/main" val="2157017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C746A-D88E-EC0B-6233-6487FFC5EDFE}"/>
              </a:ext>
            </a:extLst>
          </p:cNvPr>
          <p:cNvSpPr>
            <a:spLocks noGrp="1"/>
          </p:cNvSpPr>
          <p:nvPr>
            <p:ph type="title"/>
          </p:nvPr>
        </p:nvSpPr>
        <p:spPr/>
        <p:txBody>
          <a:bodyPr/>
          <a:lstStyle/>
          <a:p>
            <a:r>
              <a:rPr lang="en-US" dirty="0"/>
              <a:t>Start</a:t>
            </a:r>
          </a:p>
        </p:txBody>
      </p:sp>
      <p:sp>
        <p:nvSpPr>
          <p:cNvPr id="3" name="Content Placeholder 2">
            <a:extLst>
              <a:ext uri="{FF2B5EF4-FFF2-40B4-BE49-F238E27FC236}">
                <a16:creationId xmlns:a16="http://schemas.microsoft.com/office/drawing/2014/main" id="{2234D598-302A-B286-4B01-880B5BB2026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50282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46978-AE11-84C4-80CC-61C01493571A}"/>
              </a:ext>
            </a:extLst>
          </p:cNvPr>
          <p:cNvSpPr>
            <a:spLocks noGrp="1"/>
          </p:cNvSpPr>
          <p:nvPr>
            <p:ph type="title"/>
          </p:nvPr>
        </p:nvSpPr>
        <p:spPr/>
        <p:txBody>
          <a:bodyPr/>
          <a:lstStyle/>
          <a:p>
            <a:r>
              <a:rPr lang="en-US" dirty="0"/>
              <a:t>Introduce</a:t>
            </a:r>
          </a:p>
        </p:txBody>
      </p:sp>
      <p:sp>
        <p:nvSpPr>
          <p:cNvPr id="3" name="Content Placeholder 2">
            <a:extLst>
              <a:ext uri="{FF2B5EF4-FFF2-40B4-BE49-F238E27FC236}">
                <a16:creationId xmlns:a16="http://schemas.microsoft.com/office/drawing/2014/main" id="{5A1B0AB9-49A4-30F8-B6C2-3CC49D12075D}"/>
              </a:ext>
            </a:extLst>
          </p:cNvPr>
          <p:cNvSpPr>
            <a:spLocks noGrp="1"/>
          </p:cNvSpPr>
          <p:nvPr>
            <p:ph idx="1"/>
          </p:nvPr>
        </p:nvSpPr>
        <p:spPr/>
        <p:txBody>
          <a:bodyPr/>
          <a:lstStyle/>
          <a:p>
            <a:r>
              <a:rPr lang="en-US" dirty="0"/>
              <a:t>Data stream is a potentially massive, continuous, rapid sequence of data information. It has aroused great concern and research upsurge in the field of data mining</a:t>
            </a:r>
          </a:p>
          <a:p>
            <a:r>
              <a:rPr lang="en-US" dirty="0"/>
              <a:t>Clustering is an effective tool of data mining, so data stream clustering will undoubtedly become the focus of the study in data stream mining</a:t>
            </a:r>
          </a:p>
        </p:txBody>
      </p:sp>
    </p:spTree>
    <p:extLst>
      <p:ext uri="{BB962C8B-B14F-4D97-AF65-F5344CB8AC3E}">
        <p14:creationId xmlns:p14="http://schemas.microsoft.com/office/powerpoint/2010/main" val="4017740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A5F6B-3DC9-3F95-1A25-725CD1229E61}"/>
              </a:ext>
            </a:extLst>
          </p:cNvPr>
          <p:cNvSpPr>
            <a:spLocks noGrp="1"/>
          </p:cNvSpPr>
          <p:nvPr>
            <p:ph type="title"/>
          </p:nvPr>
        </p:nvSpPr>
        <p:spPr/>
        <p:txBody>
          <a:bodyPr/>
          <a:lstStyle/>
          <a:p>
            <a:r>
              <a:rPr lang="en-US" dirty="0"/>
              <a:t>Why?</a:t>
            </a:r>
          </a:p>
        </p:txBody>
      </p:sp>
      <p:sp>
        <p:nvSpPr>
          <p:cNvPr id="3" name="Content Placeholder 2">
            <a:extLst>
              <a:ext uri="{FF2B5EF4-FFF2-40B4-BE49-F238E27FC236}">
                <a16:creationId xmlns:a16="http://schemas.microsoft.com/office/drawing/2014/main" id="{55B7562B-9F93-B59A-7DD4-D878BF00628D}"/>
              </a:ext>
            </a:extLst>
          </p:cNvPr>
          <p:cNvSpPr>
            <a:spLocks noGrp="1"/>
          </p:cNvSpPr>
          <p:nvPr>
            <p:ph idx="1"/>
          </p:nvPr>
        </p:nvSpPr>
        <p:spPr/>
        <p:txBody>
          <a:bodyPr/>
          <a:lstStyle/>
          <a:p>
            <a:r>
              <a:rPr lang="en-US" dirty="0"/>
              <a:t>In view of the characteristic of the high dimension, dynamic, real-time, many effective data stream clustering algorithms have been proposed</a:t>
            </a:r>
          </a:p>
          <a:p>
            <a:r>
              <a:rPr lang="en-US" dirty="0"/>
              <a:t>In addition, data stream information are not deterministic and always exist outliers and contain noises, so developing effective data stream clustering algorithm is crucial</a:t>
            </a:r>
          </a:p>
        </p:txBody>
      </p:sp>
    </p:spTree>
    <p:extLst>
      <p:ext uri="{BB962C8B-B14F-4D97-AF65-F5344CB8AC3E}">
        <p14:creationId xmlns:p14="http://schemas.microsoft.com/office/powerpoint/2010/main" val="2969095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137BF-AFF4-7EDD-D268-E45081D95D39}"/>
              </a:ext>
            </a:extLst>
          </p:cNvPr>
          <p:cNvSpPr>
            <a:spLocks noGrp="1"/>
          </p:cNvSpPr>
          <p:nvPr>
            <p:ph type="title"/>
          </p:nvPr>
        </p:nvSpPr>
        <p:spPr/>
        <p:txBody>
          <a:bodyPr/>
          <a:lstStyle/>
          <a:p>
            <a:r>
              <a:rPr lang="en-US" dirty="0"/>
              <a:t>Where?</a:t>
            </a:r>
          </a:p>
        </p:txBody>
      </p:sp>
      <p:sp>
        <p:nvSpPr>
          <p:cNvPr id="3" name="Content Placeholder 2">
            <a:extLst>
              <a:ext uri="{FF2B5EF4-FFF2-40B4-BE49-F238E27FC236}">
                <a16:creationId xmlns:a16="http://schemas.microsoft.com/office/drawing/2014/main" id="{F9EE07FA-AE1A-4CDC-DB27-FD00D9F45BD5}"/>
              </a:ext>
            </a:extLst>
          </p:cNvPr>
          <p:cNvSpPr>
            <a:spLocks noGrp="1"/>
          </p:cNvSpPr>
          <p:nvPr>
            <p:ph idx="1"/>
          </p:nvPr>
        </p:nvSpPr>
        <p:spPr/>
        <p:txBody>
          <a:bodyPr>
            <a:normAutofit fontScale="77500" lnSpcReduction="20000"/>
          </a:bodyPr>
          <a:lstStyle/>
          <a:p>
            <a:r>
              <a:rPr lang="en-US" dirty="0"/>
              <a:t>weather forecast information</a:t>
            </a:r>
          </a:p>
          <a:p>
            <a:r>
              <a:rPr lang="en-US" dirty="0"/>
              <a:t>monitoring information for network media transmission</a:t>
            </a:r>
          </a:p>
          <a:p>
            <a:r>
              <a:rPr lang="en-US" dirty="0"/>
              <a:t>sensor transfer information in coal mines</a:t>
            </a:r>
          </a:p>
          <a:p>
            <a:r>
              <a:rPr lang="en-US" dirty="0"/>
              <a:t>access to website information</a:t>
            </a:r>
          </a:p>
          <a:p>
            <a:r>
              <a:rPr lang="en-US" dirty="0"/>
              <a:t>economic information produced by finance and securities companies</a:t>
            </a:r>
          </a:p>
          <a:p>
            <a:r>
              <a:rPr lang="en-US" dirty="0"/>
              <a:t>agricultural, engineering control and so on </a:t>
            </a:r>
          </a:p>
          <a:p>
            <a:pPr marL="0" indent="0">
              <a:buNone/>
            </a:pPr>
            <a:endParaRPr lang="en-US" b="1" dirty="0"/>
          </a:p>
          <a:p>
            <a:pPr marL="0" indent="0">
              <a:buNone/>
            </a:pPr>
            <a:r>
              <a:rPr lang="en-US" b="1" dirty="0"/>
              <a:t>Because of this form of data is massive and updated in real time, traditional clustering methods cannot be used to process it</a:t>
            </a:r>
          </a:p>
        </p:txBody>
      </p:sp>
    </p:spTree>
    <p:extLst>
      <p:ext uri="{BB962C8B-B14F-4D97-AF65-F5344CB8AC3E}">
        <p14:creationId xmlns:p14="http://schemas.microsoft.com/office/powerpoint/2010/main" val="3886669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CBF97-1E93-821A-35FE-DF0B36015814}"/>
              </a:ext>
            </a:extLst>
          </p:cNvPr>
          <p:cNvSpPr>
            <a:spLocks noGrp="1"/>
          </p:cNvSpPr>
          <p:nvPr>
            <p:ph type="title"/>
          </p:nvPr>
        </p:nvSpPr>
        <p:spPr>
          <a:xfrm>
            <a:off x="1086643" y="1"/>
            <a:ext cx="10018713" cy="541538"/>
          </a:xfrm>
        </p:spPr>
        <p:txBody>
          <a:bodyPr>
            <a:normAutofit fontScale="90000"/>
          </a:bodyPr>
          <a:lstStyle/>
          <a:p>
            <a:r>
              <a:rPr lang="en-US" dirty="0"/>
              <a:t>Overall</a:t>
            </a:r>
          </a:p>
        </p:txBody>
      </p:sp>
      <p:pic>
        <p:nvPicPr>
          <p:cNvPr id="1026" name="Picture 2">
            <a:extLst>
              <a:ext uri="{FF2B5EF4-FFF2-40B4-BE49-F238E27FC236}">
                <a16:creationId xmlns:a16="http://schemas.microsoft.com/office/drawing/2014/main" id="{6990BB3E-0336-2CD4-2330-915B085A06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8462" y="660642"/>
            <a:ext cx="8591577" cy="6104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02517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533</TotalTime>
  <Words>1051</Words>
  <Application>Microsoft Office PowerPoint</Application>
  <PresentationFormat>Widescreen</PresentationFormat>
  <Paragraphs>126</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Corbel</vt:lpstr>
      <vt:lpstr>ElsevierSans</vt:lpstr>
      <vt:lpstr>Roboto</vt:lpstr>
      <vt:lpstr>Söhne</vt:lpstr>
      <vt:lpstr>Parallax</vt:lpstr>
      <vt:lpstr>Data Mining in clustering</vt:lpstr>
      <vt:lpstr>PowerPoint Presentation</vt:lpstr>
      <vt:lpstr>PowerPoint Presentation</vt:lpstr>
      <vt:lpstr>PowerPoint Presentation</vt:lpstr>
      <vt:lpstr>Start</vt:lpstr>
      <vt:lpstr>Introduce</vt:lpstr>
      <vt:lpstr>Why?</vt:lpstr>
      <vt:lpstr>Where?</vt:lpstr>
      <vt:lpstr>Overall</vt:lpstr>
      <vt:lpstr>Traditional Methods</vt:lpstr>
      <vt:lpstr>Hierarchical</vt:lpstr>
      <vt:lpstr>Partitioning</vt:lpstr>
      <vt:lpstr>Density-Based</vt:lpstr>
      <vt:lpstr>Model-Based</vt:lpstr>
      <vt:lpstr>MATLAB Categories</vt:lpstr>
      <vt:lpstr>Which method?</vt:lpstr>
      <vt:lpstr>DataStream vs TraditionalData</vt:lpstr>
      <vt:lpstr>Typical Stream Data mining Algorithms</vt:lpstr>
      <vt:lpstr>PowerPoint Presentation</vt:lpstr>
      <vt:lpstr>different data stream clustering algorithms</vt:lpstr>
      <vt:lpstr>PowerPoint Presentation</vt:lpstr>
      <vt:lpstr>Comparing DenStream</vt:lpstr>
      <vt:lpstr>LAST PAGES</vt:lpstr>
      <vt:lpstr>Future</vt:lpstr>
      <vt:lpstr>Refrences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in clustering</dc:title>
  <dc:creator>SC</dc:creator>
  <cp:lastModifiedBy>SC</cp:lastModifiedBy>
  <cp:revision>86</cp:revision>
  <dcterms:created xsi:type="dcterms:W3CDTF">2023-11-24T12:33:46Z</dcterms:created>
  <dcterms:modified xsi:type="dcterms:W3CDTF">2023-12-08T19:56:21Z</dcterms:modified>
</cp:coreProperties>
</file>