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62" r:id="rId5"/>
    <p:sldId id="260" r:id="rId6"/>
    <p:sldId id="258" r:id="rId7"/>
    <p:sldId id="259" r:id="rId8"/>
    <p:sldId id="261"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3F7160-6081-4D8F-90A5-861E05C76F25}" type="datetimeFigureOut">
              <a:rPr lang="en-US" smtClean="0"/>
              <a:t>10-Nov-23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855774A-5641-42E5-A90C-6AA08CB858F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46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F7160-6081-4D8F-90A5-861E05C76F25}" type="datetimeFigureOut">
              <a:rPr lang="en-US" smtClean="0"/>
              <a:t>10-Nov-23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774A-5641-42E5-A90C-6AA08CB858F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23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F7160-6081-4D8F-90A5-861E05C76F25}" type="datetimeFigureOut">
              <a:rPr lang="en-US" smtClean="0"/>
              <a:t>10-Nov-23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774A-5641-42E5-A90C-6AA08CB858F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23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F7160-6081-4D8F-90A5-861E05C76F25}" type="datetimeFigureOut">
              <a:rPr lang="en-US" smtClean="0"/>
              <a:t>10-Nov-23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774A-5641-42E5-A90C-6AA08CB858F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5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F7160-6081-4D8F-90A5-861E05C76F25}" type="datetimeFigureOut">
              <a:rPr lang="en-US" smtClean="0"/>
              <a:t>10-Nov-23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5774A-5641-42E5-A90C-6AA08CB858F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672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3F7160-6081-4D8F-90A5-861E05C76F25}" type="datetimeFigureOut">
              <a:rPr lang="en-US" smtClean="0"/>
              <a:t>10-Nov-23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5774A-5641-42E5-A90C-6AA08CB858F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33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3F7160-6081-4D8F-90A5-861E05C76F25}" type="datetimeFigureOut">
              <a:rPr lang="en-US" smtClean="0"/>
              <a:t>10-Nov-23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55774A-5641-42E5-A90C-6AA08CB858F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526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3F7160-6081-4D8F-90A5-861E05C76F25}" type="datetimeFigureOut">
              <a:rPr lang="en-US" smtClean="0"/>
              <a:t>10-Nov-23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55774A-5641-42E5-A90C-6AA08CB858F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185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F7160-6081-4D8F-90A5-861E05C76F25}" type="datetimeFigureOut">
              <a:rPr lang="en-US" smtClean="0"/>
              <a:t>10-Nov-23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55774A-5641-42E5-A90C-6AA08CB858F9}" type="slidenum">
              <a:rPr lang="en-US" smtClean="0"/>
              <a:t>‹#›</a:t>
            </a:fld>
            <a:endParaRPr lang="en-US"/>
          </a:p>
        </p:txBody>
      </p:sp>
    </p:spTree>
    <p:extLst>
      <p:ext uri="{BB962C8B-B14F-4D97-AF65-F5344CB8AC3E}">
        <p14:creationId xmlns:p14="http://schemas.microsoft.com/office/powerpoint/2010/main" val="229548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3F7160-6081-4D8F-90A5-861E05C76F25}" type="datetimeFigureOut">
              <a:rPr lang="en-US" smtClean="0"/>
              <a:t>10-Nov-23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5774A-5641-42E5-A90C-6AA08CB858F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66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23F7160-6081-4D8F-90A5-861E05C76F25}" type="datetimeFigureOut">
              <a:rPr lang="en-US" smtClean="0"/>
              <a:t>10-Nov-23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855774A-5641-42E5-A90C-6AA08CB858F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052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23F7160-6081-4D8F-90A5-861E05C76F25}" type="datetimeFigureOut">
              <a:rPr lang="en-US" smtClean="0"/>
              <a:t>10-Nov-23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855774A-5641-42E5-A90C-6AA08CB858F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0662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072D-8B99-2F88-692E-80E04E3C0ACC}"/>
              </a:ext>
            </a:extLst>
          </p:cNvPr>
          <p:cNvSpPr>
            <a:spLocks noGrp="1"/>
          </p:cNvSpPr>
          <p:nvPr>
            <p:ph type="ctrTitle"/>
          </p:nvPr>
        </p:nvSpPr>
        <p:spPr/>
        <p:txBody>
          <a:bodyPr/>
          <a:lstStyle/>
          <a:p>
            <a:r>
              <a:rPr lang="en-US" dirty="0"/>
              <a:t>Shape from X</a:t>
            </a:r>
          </a:p>
        </p:txBody>
      </p:sp>
      <p:sp>
        <p:nvSpPr>
          <p:cNvPr id="3" name="Subtitle 2">
            <a:extLst>
              <a:ext uri="{FF2B5EF4-FFF2-40B4-BE49-F238E27FC236}">
                <a16:creationId xmlns:a16="http://schemas.microsoft.com/office/drawing/2014/main" id="{91A2217D-13D7-57DB-710A-99FE9011849A}"/>
              </a:ext>
            </a:extLst>
          </p:cNvPr>
          <p:cNvSpPr>
            <a:spLocks noGrp="1"/>
          </p:cNvSpPr>
          <p:nvPr>
            <p:ph type="subTitle" idx="1"/>
          </p:nvPr>
        </p:nvSpPr>
        <p:spPr/>
        <p:txBody>
          <a:bodyPr>
            <a:noAutofit/>
          </a:bodyPr>
          <a:lstStyle/>
          <a:p>
            <a:r>
              <a:rPr lang="en-US" sz="2000" dirty="0"/>
              <a:t>Computer vision class</a:t>
            </a:r>
          </a:p>
          <a:p>
            <a:r>
              <a:rPr lang="en-US" sz="2000" dirty="0"/>
              <a:t>Guided by: Dr. Sabri</a:t>
            </a:r>
          </a:p>
          <a:p>
            <a:r>
              <a:rPr lang="en-US" sz="2000" dirty="0" err="1"/>
              <a:t>Presentor</a:t>
            </a:r>
            <a:r>
              <a:rPr lang="en-US" sz="2000" dirty="0"/>
              <a:t>: Heydar Mahmoodi</a:t>
            </a:r>
          </a:p>
        </p:txBody>
      </p:sp>
    </p:spTree>
    <p:extLst>
      <p:ext uri="{BB962C8B-B14F-4D97-AF65-F5344CB8AC3E}">
        <p14:creationId xmlns:p14="http://schemas.microsoft.com/office/powerpoint/2010/main" val="413397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E018-CA84-5138-856C-B3E830B88330}"/>
              </a:ext>
            </a:extLst>
          </p:cNvPr>
          <p:cNvSpPr>
            <a:spLocks noGrp="1"/>
          </p:cNvSpPr>
          <p:nvPr>
            <p:ph type="title"/>
          </p:nvPr>
        </p:nvSpPr>
        <p:spPr/>
        <p:txBody>
          <a:bodyPr/>
          <a:lstStyle/>
          <a:p>
            <a:r>
              <a:rPr lang="en-US" b="1" i="0" dirty="0">
                <a:effectLst/>
                <a:latin typeface="Söhne"/>
              </a:rPr>
              <a:t>Shape from Stereopsis</a:t>
            </a:r>
            <a:endParaRPr lang="en-US" dirty="0"/>
          </a:p>
        </p:txBody>
      </p:sp>
      <p:sp>
        <p:nvSpPr>
          <p:cNvPr id="3" name="Content Placeholder 2">
            <a:extLst>
              <a:ext uri="{FF2B5EF4-FFF2-40B4-BE49-F238E27FC236}">
                <a16:creationId xmlns:a16="http://schemas.microsoft.com/office/drawing/2014/main" id="{ED75E2D9-0EFC-1CA7-0AF3-71CF612D3DCE}"/>
              </a:ext>
            </a:extLst>
          </p:cNvPr>
          <p:cNvSpPr>
            <a:spLocks noGrp="1"/>
          </p:cNvSpPr>
          <p:nvPr>
            <p:ph idx="1"/>
          </p:nvPr>
        </p:nvSpPr>
        <p:spPr/>
        <p:txBody>
          <a:bodyPr/>
          <a:lstStyle/>
          <a:p>
            <a:pPr marL="0" indent="0">
              <a:buNone/>
            </a:pPr>
            <a:r>
              <a:rPr lang="en-US" b="0" i="0" dirty="0">
                <a:solidFill>
                  <a:srgbClr val="374151"/>
                </a:solidFill>
                <a:effectLst/>
                <a:latin typeface="Söhne"/>
              </a:rPr>
              <a:t>Determining the 3D structure of objects by comparing the disparities or differences in the images seen by both eyes, which is the basis of human stereoscopic vision.</a:t>
            </a:r>
          </a:p>
          <a:p>
            <a:pPr marL="0" indent="0">
              <a:buNone/>
            </a:pPr>
            <a:endParaRPr lang="en-US" dirty="0"/>
          </a:p>
        </p:txBody>
      </p:sp>
    </p:spTree>
    <p:extLst>
      <p:ext uri="{BB962C8B-B14F-4D97-AF65-F5344CB8AC3E}">
        <p14:creationId xmlns:p14="http://schemas.microsoft.com/office/powerpoint/2010/main" val="200024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2995-3D8F-0360-8F05-ACF7CBDCEA6B}"/>
              </a:ext>
            </a:extLst>
          </p:cNvPr>
          <p:cNvSpPr>
            <a:spLocks noGrp="1"/>
          </p:cNvSpPr>
          <p:nvPr>
            <p:ph type="title"/>
          </p:nvPr>
        </p:nvSpPr>
        <p:spPr/>
        <p:txBody>
          <a:bodyPr/>
          <a:lstStyle/>
          <a:p>
            <a:r>
              <a:rPr lang="en-US" b="1" i="0" dirty="0">
                <a:effectLst/>
                <a:latin typeface="Söhne"/>
              </a:rPr>
              <a:t>Shape from Reflection</a:t>
            </a:r>
            <a:endParaRPr lang="en-US" dirty="0"/>
          </a:p>
        </p:txBody>
      </p:sp>
      <p:sp>
        <p:nvSpPr>
          <p:cNvPr id="3" name="Content Placeholder 2">
            <a:extLst>
              <a:ext uri="{FF2B5EF4-FFF2-40B4-BE49-F238E27FC236}">
                <a16:creationId xmlns:a16="http://schemas.microsoft.com/office/drawing/2014/main" id="{2245B2CB-5B77-9D77-8229-BCEFB91B5AEC}"/>
              </a:ext>
            </a:extLst>
          </p:cNvPr>
          <p:cNvSpPr>
            <a:spLocks noGrp="1"/>
          </p:cNvSpPr>
          <p:nvPr>
            <p:ph idx="1"/>
          </p:nvPr>
        </p:nvSpPr>
        <p:spPr/>
        <p:txBody>
          <a:bodyPr/>
          <a:lstStyle/>
          <a:p>
            <a:pPr marL="0" indent="0">
              <a:buNone/>
            </a:pPr>
            <a:r>
              <a:rPr lang="en-US" b="0" i="0" dirty="0">
                <a:solidFill>
                  <a:srgbClr val="374151"/>
                </a:solidFill>
                <a:effectLst/>
                <a:latin typeface="Söhne"/>
              </a:rPr>
              <a:t>Inferring the shape of an object by examining how it reflects light or other electromagnetic waves.</a:t>
            </a:r>
            <a:endParaRPr lang="en-US" dirty="0"/>
          </a:p>
        </p:txBody>
      </p:sp>
    </p:spTree>
    <p:extLst>
      <p:ext uri="{BB962C8B-B14F-4D97-AF65-F5344CB8AC3E}">
        <p14:creationId xmlns:p14="http://schemas.microsoft.com/office/powerpoint/2010/main" val="16014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6D3D-10E3-3CD1-232F-1899926B55B9}"/>
              </a:ext>
            </a:extLst>
          </p:cNvPr>
          <p:cNvSpPr>
            <a:spLocks noGrp="1"/>
          </p:cNvSpPr>
          <p:nvPr>
            <p:ph type="title"/>
          </p:nvPr>
        </p:nvSpPr>
        <p:spPr/>
        <p:txBody>
          <a:bodyPr/>
          <a:lstStyle/>
          <a:p>
            <a:r>
              <a:rPr lang="en-US" b="1" i="0" dirty="0">
                <a:effectLst/>
                <a:latin typeface="Söhne"/>
              </a:rPr>
              <a:t>Shape from Infrared (</a:t>
            </a:r>
            <a:r>
              <a:rPr lang="en-US" b="1" i="0" dirty="0" err="1">
                <a:effectLst/>
                <a:latin typeface="Söhne"/>
              </a:rPr>
              <a:t>SfIR</a:t>
            </a:r>
            <a:r>
              <a:rPr lang="en-US" b="1" i="0" dirty="0">
                <a:effectLst/>
                <a:latin typeface="Söhne"/>
              </a:rPr>
              <a:t>)</a:t>
            </a:r>
            <a:endParaRPr lang="en-US" dirty="0"/>
          </a:p>
        </p:txBody>
      </p:sp>
      <p:sp>
        <p:nvSpPr>
          <p:cNvPr id="3" name="Content Placeholder 2">
            <a:extLst>
              <a:ext uri="{FF2B5EF4-FFF2-40B4-BE49-F238E27FC236}">
                <a16:creationId xmlns:a16="http://schemas.microsoft.com/office/drawing/2014/main" id="{C095A36E-A8BE-8479-B860-33CD7161C1BA}"/>
              </a:ext>
            </a:extLst>
          </p:cNvPr>
          <p:cNvSpPr>
            <a:spLocks noGrp="1"/>
          </p:cNvSpPr>
          <p:nvPr>
            <p:ph idx="1"/>
          </p:nvPr>
        </p:nvSpPr>
        <p:spPr/>
        <p:txBody>
          <a:bodyPr/>
          <a:lstStyle/>
          <a:p>
            <a:pPr marL="0" indent="0">
              <a:buNone/>
            </a:pPr>
            <a:r>
              <a:rPr lang="en-US" b="0" i="0" dirty="0">
                <a:solidFill>
                  <a:srgbClr val="374151"/>
                </a:solidFill>
                <a:effectLst/>
                <a:latin typeface="Söhne"/>
              </a:rPr>
              <a:t>Deriving the three-dimensional shape of objects using infrared imaging techniques and the properties of infrared light.</a:t>
            </a:r>
            <a:endParaRPr lang="en-US" dirty="0"/>
          </a:p>
        </p:txBody>
      </p:sp>
    </p:spTree>
    <p:extLst>
      <p:ext uri="{BB962C8B-B14F-4D97-AF65-F5344CB8AC3E}">
        <p14:creationId xmlns:p14="http://schemas.microsoft.com/office/powerpoint/2010/main" val="58019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8C2D-D0B2-2B3A-145A-951954DBFF97}"/>
              </a:ext>
            </a:extLst>
          </p:cNvPr>
          <p:cNvSpPr>
            <a:spLocks noGrp="1"/>
          </p:cNvSpPr>
          <p:nvPr>
            <p:ph type="title"/>
          </p:nvPr>
        </p:nvSpPr>
        <p:spPr/>
        <p:txBody>
          <a:bodyPr/>
          <a:lstStyle/>
          <a:p>
            <a:r>
              <a:rPr lang="en-US" b="1" i="0" dirty="0">
                <a:effectLst/>
                <a:latin typeface="Söhne"/>
              </a:rPr>
              <a:t>Shape from Sound (</a:t>
            </a:r>
            <a:r>
              <a:rPr lang="en-US" b="1" i="0" dirty="0" err="1">
                <a:effectLst/>
                <a:latin typeface="Söhne"/>
              </a:rPr>
              <a:t>SfSd</a:t>
            </a:r>
            <a:r>
              <a:rPr lang="en-US" b="1" i="0" dirty="0">
                <a:effectLst/>
                <a:latin typeface="Söhne"/>
              </a:rPr>
              <a:t>)</a:t>
            </a:r>
            <a:endParaRPr lang="en-US" dirty="0"/>
          </a:p>
        </p:txBody>
      </p:sp>
      <p:sp>
        <p:nvSpPr>
          <p:cNvPr id="3" name="Content Placeholder 2">
            <a:extLst>
              <a:ext uri="{FF2B5EF4-FFF2-40B4-BE49-F238E27FC236}">
                <a16:creationId xmlns:a16="http://schemas.microsoft.com/office/drawing/2014/main" id="{5C2BA4CF-B789-FDE0-329E-5EB7DCF14D91}"/>
              </a:ext>
            </a:extLst>
          </p:cNvPr>
          <p:cNvSpPr>
            <a:spLocks noGrp="1"/>
          </p:cNvSpPr>
          <p:nvPr>
            <p:ph idx="1"/>
          </p:nvPr>
        </p:nvSpPr>
        <p:spPr/>
        <p:txBody>
          <a:bodyPr/>
          <a:lstStyle/>
          <a:p>
            <a:pPr marL="0" indent="0">
              <a:buNone/>
            </a:pPr>
            <a:r>
              <a:rPr lang="en-US" b="0" i="0" dirty="0">
                <a:solidFill>
                  <a:srgbClr val="374151"/>
                </a:solidFill>
                <a:effectLst/>
                <a:latin typeface="Söhne"/>
              </a:rPr>
              <a:t>Estimating 3D shapes through the analysis of sound waves or echoes, often used in applications like sonar and echolocation.</a:t>
            </a:r>
          </a:p>
          <a:p>
            <a:pPr marL="0" indent="0">
              <a:buNone/>
            </a:pPr>
            <a:endParaRPr lang="en-US" dirty="0"/>
          </a:p>
        </p:txBody>
      </p:sp>
    </p:spTree>
    <p:extLst>
      <p:ext uri="{BB962C8B-B14F-4D97-AF65-F5344CB8AC3E}">
        <p14:creationId xmlns:p14="http://schemas.microsoft.com/office/powerpoint/2010/main" val="22261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0B66-3229-B39C-46FD-75F660D6C434}"/>
              </a:ext>
            </a:extLst>
          </p:cNvPr>
          <p:cNvSpPr>
            <a:spLocks noGrp="1"/>
          </p:cNvSpPr>
          <p:nvPr>
            <p:ph type="title"/>
          </p:nvPr>
        </p:nvSpPr>
        <p:spPr/>
        <p:txBody>
          <a:bodyPr/>
          <a:lstStyle/>
          <a:p>
            <a:r>
              <a:rPr lang="en-US" b="1" i="0" dirty="0">
                <a:effectLst/>
                <a:latin typeface="Söhne"/>
              </a:rPr>
              <a:t>Shape from X-ray or CT Scan</a:t>
            </a:r>
            <a:endParaRPr lang="en-US" dirty="0"/>
          </a:p>
        </p:txBody>
      </p:sp>
      <p:sp>
        <p:nvSpPr>
          <p:cNvPr id="3" name="Content Placeholder 2">
            <a:extLst>
              <a:ext uri="{FF2B5EF4-FFF2-40B4-BE49-F238E27FC236}">
                <a16:creationId xmlns:a16="http://schemas.microsoft.com/office/drawing/2014/main" id="{4F378B87-01D6-37FE-41BB-77ACA7B1B1AF}"/>
              </a:ext>
            </a:extLst>
          </p:cNvPr>
          <p:cNvSpPr>
            <a:spLocks noGrp="1"/>
          </p:cNvSpPr>
          <p:nvPr>
            <p:ph idx="1"/>
          </p:nvPr>
        </p:nvSpPr>
        <p:spPr/>
        <p:txBody>
          <a:bodyPr/>
          <a:lstStyle/>
          <a:p>
            <a:pPr marL="0" indent="0">
              <a:buNone/>
            </a:pPr>
            <a:r>
              <a:rPr lang="en-US" b="0" i="0" dirty="0">
                <a:solidFill>
                  <a:srgbClr val="374151"/>
                </a:solidFill>
                <a:effectLst/>
                <a:latin typeface="Söhne"/>
              </a:rPr>
              <a:t>Reconstructing the internal and external 3D structure of objects or organisms by using X-rays or computed tomography (CT) scans to analyze the attenuation of X-ray beams through the object.</a:t>
            </a:r>
            <a:endParaRPr lang="en-US" dirty="0"/>
          </a:p>
        </p:txBody>
      </p:sp>
    </p:spTree>
    <p:extLst>
      <p:ext uri="{BB962C8B-B14F-4D97-AF65-F5344CB8AC3E}">
        <p14:creationId xmlns:p14="http://schemas.microsoft.com/office/powerpoint/2010/main" val="419646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78DC-78C6-185D-6F82-70576E393402}"/>
              </a:ext>
            </a:extLst>
          </p:cNvPr>
          <p:cNvSpPr>
            <a:spLocks noGrp="1"/>
          </p:cNvSpPr>
          <p:nvPr>
            <p:ph type="title"/>
          </p:nvPr>
        </p:nvSpPr>
        <p:spPr/>
        <p:txBody>
          <a:bodyPr/>
          <a:lstStyle/>
          <a:p>
            <a:r>
              <a:rPr lang="en-US" b="1" i="0" dirty="0">
                <a:effectLst/>
                <a:latin typeface="Söhne"/>
              </a:rPr>
              <a:t>Photometric Stereo</a:t>
            </a:r>
            <a:endParaRPr lang="en-US" dirty="0"/>
          </a:p>
        </p:txBody>
      </p:sp>
      <p:sp>
        <p:nvSpPr>
          <p:cNvPr id="3" name="Content Placeholder 2">
            <a:extLst>
              <a:ext uri="{FF2B5EF4-FFF2-40B4-BE49-F238E27FC236}">
                <a16:creationId xmlns:a16="http://schemas.microsoft.com/office/drawing/2014/main" id="{01818510-F8C6-C0A1-F578-AE45049DD7D9}"/>
              </a:ext>
            </a:extLst>
          </p:cNvPr>
          <p:cNvSpPr>
            <a:spLocks noGrp="1"/>
          </p:cNvSpPr>
          <p:nvPr>
            <p:ph idx="1"/>
          </p:nvPr>
        </p:nvSpPr>
        <p:spPr/>
        <p:txBody>
          <a:bodyPr/>
          <a:lstStyle/>
          <a:p>
            <a:pPr marL="0" indent="0">
              <a:buNone/>
            </a:pPr>
            <a:r>
              <a:rPr lang="en-US" b="0" i="0" dirty="0">
                <a:solidFill>
                  <a:srgbClr val="374151"/>
                </a:solidFill>
                <a:effectLst/>
                <a:latin typeface="Söhne"/>
              </a:rPr>
              <a:t>A technique that calculates the surface </a:t>
            </a:r>
            <a:r>
              <a:rPr lang="en-US" b="0" i="0" dirty="0" err="1">
                <a:solidFill>
                  <a:srgbClr val="374151"/>
                </a:solidFill>
                <a:effectLst/>
                <a:latin typeface="Söhne"/>
              </a:rPr>
              <a:t>normals</a:t>
            </a:r>
            <a:r>
              <a:rPr lang="en-US" b="0" i="0" dirty="0">
                <a:solidFill>
                  <a:srgbClr val="374151"/>
                </a:solidFill>
                <a:effectLst/>
                <a:latin typeface="Söhne"/>
              </a:rPr>
              <a:t> and 3D shape of an object by capturing multiple images of the same object under different lighting conditions and analyzing how the object's appearance changes with varying lighting angles.</a:t>
            </a:r>
            <a:endParaRPr lang="en-US" dirty="0"/>
          </a:p>
        </p:txBody>
      </p:sp>
    </p:spTree>
    <p:extLst>
      <p:ext uri="{BB962C8B-B14F-4D97-AF65-F5344CB8AC3E}">
        <p14:creationId xmlns:p14="http://schemas.microsoft.com/office/powerpoint/2010/main" val="2332198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2CDE-0CBF-4188-6051-9E4193045B52}"/>
              </a:ext>
            </a:extLst>
          </p:cNvPr>
          <p:cNvSpPr>
            <a:spLocks noGrp="1"/>
          </p:cNvSpPr>
          <p:nvPr>
            <p:ph type="title"/>
          </p:nvPr>
        </p:nvSpPr>
        <p:spPr/>
        <p:txBody>
          <a:bodyPr/>
          <a:lstStyle/>
          <a:p>
            <a:r>
              <a:rPr lang="en-US" b="1" i="0" dirty="0">
                <a:effectLst/>
                <a:latin typeface="Söhne"/>
              </a:rPr>
              <a:t>Comparison of </a:t>
            </a:r>
            <a:r>
              <a:rPr lang="en-US" b="1" i="0" dirty="0" err="1">
                <a:effectLst/>
                <a:latin typeface="Söhne"/>
              </a:rPr>
              <a:t>SfS</a:t>
            </a:r>
            <a:r>
              <a:rPr lang="en-US" b="1" i="0" dirty="0">
                <a:effectLst/>
                <a:latin typeface="Söhne"/>
              </a:rPr>
              <a:t> and PS</a:t>
            </a:r>
            <a:endParaRPr lang="en-US" dirty="0"/>
          </a:p>
        </p:txBody>
      </p:sp>
      <p:sp>
        <p:nvSpPr>
          <p:cNvPr id="3" name="Content Placeholder 2">
            <a:extLst>
              <a:ext uri="{FF2B5EF4-FFF2-40B4-BE49-F238E27FC236}">
                <a16:creationId xmlns:a16="http://schemas.microsoft.com/office/drawing/2014/main" id="{EF639E16-BC7B-922F-3E55-7ACC7ADEA471}"/>
              </a:ext>
            </a:extLst>
          </p:cNvPr>
          <p:cNvSpPr>
            <a:spLocks noGrp="1"/>
          </p:cNvSpPr>
          <p:nvPr>
            <p:ph idx="1"/>
          </p:nvPr>
        </p:nvSpPr>
        <p:spPr/>
        <p:txBody>
          <a:bodyPr/>
          <a:lstStyle/>
          <a:p>
            <a:pPr marL="0" indent="0">
              <a:buNone/>
            </a:pPr>
            <a:r>
              <a:rPr lang="en-US" b="0" i="0" dirty="0">
                <a:solidFill>
                  <a:srgbClr val="374151"/>
                </a:solidFill>
                <a:effectLst/>
                <a:latin typeface="Söhne"/>
              </a:rPr>
              <a:t>A comparison between "Shape from Shading" (</a:t>
            </a:r>
            <a:r>
              <a:rPr lang="en-US" b="0" i="0" dirty="0" err="1">
                <a:solidFill>
                  <a:srgbClr val="374151"/>
                </a:solidFill>
                <a:effectLst/>
                <a:latin typeface="Söhne"/>
              </a:rPr>
              <a:t>SfS</a:t>
            </a:r>
            <a:r>
              <a:rPr lang="en-US" b="0" i="0" dirty="0">
                <a:solidFill>
                  <a:srgbClr val="374151"/>
                </a:solidFill>
                <a:effectLst/>
                <a:latin typeface="Söhne"/>
              </a:rPr>
              <a:t>) and "Photometric Stereo" (PS) techniques, which both aim to recover 3D shape from images, highlighting their differences, advantages, and limitations.</a:t>
            </a:r>
            <a:endParaRPr lang="en-US" dirty="0"/>
          </a:p>
        </p:txBody>
      </p:sp>
    </p:spTree>
    <p:extLst>
      <p:ext uri="{BB962C8B-B14F-4D97-AF65-F5344CB8AC3E}">
        <p14:creationId xmlns:p14="http://schemas.microsoft.com/office/powerpoint/2010/main" val="342625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9DF1-BBF1-39E3-673A-5862AAE656BE}"/>
              </a:ext>
            </a:extLst>
          </p:cNvPr>
          <p:cNvSpPr>
            <a:spLocks noGrp="1"/>
          </p:cNvSpPr>
          <p:nvPr>
            <p:ph type="title"/>
          </p:nvPr>
        </p:nvSpPr>
        <p:spPr/>
        <p:txBody>
          <a:bodyPr/>
          <a:lstStyle/>
          <a:p>
            <a:r>
              <a:rPr lang="en-US" b="1" i="0" dirty="0">
                <a:effectLst/>
                <a:latin typeface="Söhne"/>
              </a:rPr>
              <a:t>Applications of Shape from X</a:t>
            </a:r>
            <a:endParaRPr lang="en-US" dirty="0"/>
          </a:p>
        </p:txBody>
      </p:sp>
      <p:sp>
        <p:nvSpPr>
          <p:cNvPr id="3" name="Content Placeholder 2">
            <a:extLst>
              <a:ext uri="{FF2B5EF4-FFF2-40B4-BE49-F238E27FC236}">
                <a16:creationId xmlns:a16="http://schemas.microsoft.com/office/drawing/2014/main" id="{9F84C3D0-C778-374E-5CB4-B4E0C1826971}"/>
              </a:ext>
            </a:extLst>
          </p:cNvPr>
          <p:cNvSpPr>
            <a:spLocks noGrp="1"/>
          </p:cNvSpPr>
          <p:nvPr>
            <p:ph idx="1"/>
          </p:nvPr>
        </p:nvSpPr>
        <p:spPr/>
        <p:txBody>
          <a:bodyPr/>
          <a:lstStyle/>
          <a:p>
            <a:pPr marL="0" indent="0">
              <a:buNone/>
            </a:pPr>
            <a:r>
              <a:rPr lang="en-US" b="0" i="0" dirty="0">
                <a:solidFill>
                  <a:srgbClr val="374151"/>
                </a:solidFill>
                <a:effectLst/>
                <a:latin typeface="Söhne"/>
              </a:rPr>
              <a:t>Refers to the various practical uses of techniques for deriving 3D shape information, where 'X' can represent any of the methods mentioned in your previous question (e.g., Shape from Shading, Shape from Motion, etc.).</a:t>
            </a:r>
            <a:endParaRPr lang="en-US" dirty="0"/>
          </a:p>
        </p:txBody>
      </p:sp>
    </p:spTree>
    <p:extLst>
      <p:ext uri="{BB962C8B-B14F-4D97-AF65-F5344CB8AC3E}">
        <p14:creationId xmlns:p14="http://schemas.microsoft.com/office/powerpoint/2010/main" val="1162436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FF68-9AD7-77DD-A770-50D04FE2975B}"/>
              </a:ext>
            </a:extLst>
          </p:cNvPr>
          <p:cNvSpPr>
            <a:spLocks noGrp="1"/>
          </p:cNvSpPr>
          <p:nvPr>
            <p:ph type="title"/>
          </p:nvPr>
        </p:nvSpPr>
        <p:spPr/>
        <p:txBody>
          <a:bodyPr/>
          <a:lstStyle/>
          <a:p>
            <a:r>
              <a:rPr lang="en-US" b="1" i="0" dirty="0">
                <a:effectLst/>
                <a:latin typeface="Söhne"/>
              </a:rPr>
              <a:t>Challenges and Future Directions</a:t>
            </a:r>
            <a:endParaRPr lang="en-US" dirty="0"/>
          </a:p>
        </p:txBody>
      </p:sp>
      <p:sp>
        <p:nvSpPr>
          <p:cNvPr id="3" name="Content Placeholder 2">
            <a:extLst>
              <a:ext uri="{FF2B5EF4-FFF2-40B4-BE49-F238E27FC236}">
                <a16:creationId xmlns:a16="http://schemas.microsoft.com/office/drawing/2014/main" id="{EFCB1FE6-2C39-52FC-94A9-8B91A2DDC6D2}"/>
              </a:ext>
            </a:extLst>
          </p:cNvPr>
          <p:cNvSpPr>
            <a:spLocks noGrp="1"/>
          </p:cNvSpPr>
          <p:nvPr>
            <p:ph idx="1"/>
          </p:nvPr>
        </p:nvSpPr>
        <p:spPr/>
        <p:txBody>
          <a:bodyPr/>
          <a:lstStyle/>
          <a:p>
            <a:pPr marL="0" indent="0">
              <a:buNone/>
            </a:pPr>
            <a:r>
              <a:rPr lang="en-US" b="0" i="0" dirty="0">
                <a:solidFill>
                  <a:srgbClr val="374151"/>
                </a:solidFill>
                <a:effectLst/>
                <a:latin typeface="Söhne"/>
              </a:rPr>
              <a:t>Discussing the difficulties and potential advancements in the field of deriving 3D shape from 2D data, exploring areas for improvement and future research directions.</a:t>
            </a:r>
            <a:endParaRPr lang="en-US" dirty="0"/>
          </a:p>
        </p:txBody>
      </p:sp>
    </p:spTree>
    <p:extLst>
      <p:ext uri="{BB962C8B-B14F-4D97-AF65-F5344CB8AC3E}">
        <p14:creationId xmlns:p14="http://schemas.microsoft.com/office/powerpoint/2010/main" val="4012082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B111-2D28-5F89-D510-7DD6399BD4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B756D9-32DF-7B6D-A26D-C74B38452B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58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90AC-6DAC-85F2-EC00-28AFDEC4F80D}"/>
              </a:ext>
            </a:extLst>
          </p:cNvPr>
          <p:cNvSpPr>
            <a:spLocks noGrp="1"/>
          </p:cNvSpPr>
          <p:nvPr>
            <p:ph type="title"/>
          </p:nvPr>
        </p:nvSpPr>
        <p:spPr/>
        <p:txBody>
          <a:bodyPr/>
          <a:lstStyle/>
          <a:p>
            <a:r>
              <a:rPr lang="en-US" dirty="0"/>
              <a:t>agenda</a:t>
            </a:r>
          </a:p>
        </p:txBody>
      </p:sp>
      <p:sp>
        <p:nvSpPr>
          <p:cNvPr id="7" name="Content Placeholder 6">
            <a:extLst>
              <a:ext uri="{FF2B5EF4-FFF2-40B4-BE49-F238E27FC236}">
                <a16:creationId xmlns:a16="http://schemas.microsoft.com/office/drawing/2014/main" id="{07F36BB1-76A4-30E1-9C06-64C8130E6798}"/>
              </a:ext>
            </a:extLst>
          </p:cNvPr>
          <p:cNvSpPr>
            <a:spLocks noGrp="1"/>
          </p:cNvSpPr>
          <p:nvPr>
            <p:ph sz="half" idx="1"/>
          </p:nvPr>
        </p:nvSpPr>
        <p:spPr/>
        <p:txBody>
          <a:bodyPr>
            <a:noAutofit/>
          </a:bodyPr>
          <a:lstStyle/>
          <a:p>
            <a:r>
              <a:rPr lang="en-US" b="0" i="0" dirty="0">
                <a:solidFill>
                  <a:srgbClr val="374151"/>
                </a:solidFill>
                <a:effectLst/>
                <a:latin typeface="Söhne"/>
              </a:rPr>
              <a:t>Introduction</a:t>
            </a:r>
          </a:p>
          <a:p>
            <a:r>
              <a:rPr lang="en-US" b="0" i="0" dirty="0">
                <a:solidFill>
                  <a:srgbClr val="374151"/>
                </a:solidFill>
                <a:effectLst/>
                <a:latin typeface="Söhne"/>
              </a:rPr>
              <a:t>Shape from Shading</a:t>
            </a:r>
          </a:p>
          <a:p>
            <a:r>
              <a:rPr lang="en-US" b="0" i="0" dirty="0">
                <a:solidFill>
                  <a:srgbClr val="374151"/>
                </a:solidFill>
                <a:effectLst/>
                <a:latin typeface="Söhne"/>
              </a:rPr>
              <a:t>Shape from Motion</a:t>
            </a:r>
          </a:p>
          <a:p>
            <a:r>
              <a:rPr lang="en-US" b="0" i="0" dirty="0">
                <a:solidFill>
                  <a:srgbClr val="374151"/>
                </a:solidFill>
                <a:effectLst/>
                <a:latin typeface="Söhne"/>
              </a:rPr>
              <a:t>Shape from Texture</a:t>
            </a:r>
          </a:p>
          <a:p>
            <a:r>
              <a:rPr lang="en-US" b="0" i="0" dirty="0">
                <a:solidFill>
                  <a:srgbClr val="374151"/>
                </a:solidFill>
                <a:effectLst/>
                <a:latin typeface="Söhne"/>
              </a:rPr>
              <a:t>Shape from Contour</a:t>
            </a:r>
          </a:p>
          <a:p>
            <a:r>
              <a:rPr lang="en-US" b="0" i="0" dirty="0">
                <a:solidFill>
                  <a:srgbClr val="374151"/>
                </a:solidFill>
                <a:effectLst/>
                <a:latin typeface="Söhne"/>
              </a:rPr>
              <a:t>Shape from Focus (</a:t>
            </a:r>
            <a:r>
              <a:rPr lang="en-US" b="0" i="0" dirty="0" err="1">
                <a:solidFill>
                  <a:srgbClr val="374151"/>
                </a:solidFill>
                <a:effectLst/>
                <a:latin typeface="Söhne"/>
              </a:rPr>
              <a:t>SfF</a:t>
            </a:r>
            <a:r>
              <a:rPr lang="en-US" b="0" i="0" dirty="0">
                <a:solidFill>
                  <a:srgbClr val="374151"/>
                </a:solidFill>
                <a:effectLst/>
                <a:latin typeface="Söhne"/>
              </a:rPr>
              <a:t>) </a:t>
            </a:r>
          </a:p>
          <a:p>
            <a:r>
              <a:rPr lang="en-US" b="0" i="0" dirty="0">
                <a:solidFill>
                  <a:srgbClr val="374151"/>
                </a:solidFill>
                <a:effectLst/>
                <a:latin typeface="Söhne"/>
              </a:rPr>
              <a:t>Shape from Stereopsis</a:t>
            </a:r>
          </a:p>
          <a:p>
            <a:r>
              <a:rPr lang="en-US" b="0" i="0" dirty="0">
                <a:solidFill>
                  <a:srgbClr val="374151"/>
                </a:solidFill>
                <a:effectLst/>
                <a:latin typeface="Söhne"/>
              </a:rPr>
              <a:t>Shape from Reflection</a:t>
            </a:r>
          </a:p>
          <a:p>
            <a:r>
              <a:rPr lang="en-US" b="0" i="0" dirty="0">
                <a:solidFill>
                  <a:srgbClr val="374151"/>
                </a:solidFill>
                <a:effectLst/>
                <a:latin typeface="Söhne"/>
              </a:rPr>
              <a:t>Shape from Infrared (</a:t>
            </a:r>
            <a:r>
              <a:rPr lang="en-US" b="0" i="0" dirty="0" err="1">
                <a:solidFill>
                  <a:srgbClr val="374151"/>
                </a:solidFill>
                <a:effectLst/>
                <a:latin typeface="Söhne"/>
              </a:rPr>
              <a:t>SfIR</a:t>
            </a:r>
            <a:r>
              <a:rPr lang="en-US" b="0" i="0" dirty="0">
                <a:solidFill>
                  <a:srgbClr val="374151"/>
                </a:solidFill>
                <a:effectLst/>
                <a:latin typeface="Söhne"/>
              </a:rPr>
              <a:t>)</a:t>
            </a:r>
            <a:endParaRPr lang="en-US" dirty="0"/>
          </a:p>
        </p:txBody>
      </p:sp>
      <p:sp>
        <p:nvSpPr>
          <p:cNvPr id="8" name="Content Placeholder 7">
            <a:extLst>
              <a:ext uri="{FF2B5EF4-FFF2-40B4-BE49-F238E27FC236}">
                <a16:creationId xmlns:a16="http://schemas.microsoft.com/office/drawing/2014/main" id="{CCAF693E-F303-EB0C-6FE7-229340D7F55B}"/>
              </a:ext>
            </a:extLst>
          </p:cNvPr>
          <p:cNvSpPr>
            <a:spLocks noGrp="1"/>
          </p:cNvSpPr>
          <p:nvPr>
            <p:ph sz="half" idx="2"/>
          </p:nvPr>
        </p:nvSpPr>
        <p:spPr>
          <a:xfrm>
            <a:off x="6413771" y="2017343"/>
            <a:ext cx="4645152" cy="4035768"/>
          </a:xfrm>
        </p:spPr>
        <p:txBody>
          <a:bodyPr>
            <a:noAutofit/>
          </a:bodyPr>
          <a:lstStyle/>
          <a:p>
            <a:r>
              <a:rPr lang="en-US" b="0" i="0" dirty="0">
                <a:solidFill>
                  <a:srgbClr val="374151"/>
                </a:solidFill>
                <a:effectLst/>
                <a:latin typeface="Söhne"/>
              </a:rPr>
              <a:t>Shape from Sound (</a:t>
            </a:r>
            <a:r>
              <a:rPr lang="en-US" b="0" i="0" dirty="0" err="1">
                <a:solidFill>
                  <a:srgbClr val="374151"/>
                </a:solidFill>
                <a:effectLst/>
                <a:latin typeface="Söhne"/>
              </a:rPr>
              <a:t>SfSd</a:t>
            </a:r>
            <a:r>
              <a:rPr lang="en-US" b="0" i="0" dirty="0">
                <a:solidFill>
                  <a:srgbClr val="374151"/>
                </a:solidFill>
                <a:effectLst/>
                <a:latin typeface="Söhne"/>
              </a:rPr>
              <a:t>)</a:t>
            </a:r>
          </a:p>
          <a:p>
            <a:r>
              <a:rPr lang="en-US" b="0" i="0" dirty="0">
                <a:solidFill>
                  <a:srgbClr val="374151"/>
                </a:solidFill>
                <a:effectLst/>
                <a:latin typeface="Söhne"/>
              </a:rPr>
              <a:t>Shape from X-ray or CT Scan</a:t>
            </a:r>
          </a:p>
          <a:p>
            <a:r>
              <a:rPr lang="en-US" b="0" i="0" dirty="0">
                <a:solidFill>
                  <a:srgbClr val="374151"/>
                </a:solidFill>
                <a:effectLst/>
                <a:latin typeface="Söhne"/>
              </a:rPr>
              <a:t>Photometric Stereo</a:t>
            </a:r>
          </a:p>
          <a:p>
            <a:r>
              <a:rPr lang="en-US" b="0" i="0" dirty="0">
                <a:solidFill>
                  <a:srgbClr val="374151"/>
                </a:solidFill>
                <a:effectLst/>
                <a:latin typeface="Söhne"/>
              </a:rPr>
              <a:t>Comparison of </a:t>
            </a:r>
            <a:r>
              <a:rPr lang="en-US" b="0" i="0" dirty="0" err="1">
                <a:solidFill>
                  <a:srgbClr val="374151"/>
                </a:solidFill>
                <a:effectLst/>
                <a:latin typeface="Söhne"/>
              </a:rPr>
              <a:t>SfS</a:t>
            </a:r>
            <a:r>
              <a:rPr lang="en-US" b="0" i="0" dirty="0">
                <a:solidFill>
                  <a:srgbClr val="374151"/>
                </a:solidFill>
                <a:effectLst/>
                <a:latin typeface="Söhne"/>
              </a:rPr>
              <a:t> and PS</a:t>
            </a:r>
          </a:p>
          <a:p>
            <a:r>
              <a:rPr lang="en-US" b="0" i="0" dirty="0">
                <a:solidFill>
                  <a:srgbClr val="374151"/>
                </a:solidFill>
                <a:effectLst/>
                <a:latin typeface="Söhne"/>
              </a:rPr>
              <a:t>Applications of Shape from X</a:t>
            </a:r>
          </a:p>
          <a:p>
            <a:r>
              <a:rPr lang="en-US" b="0" i="0" dirty="0">
                <a:solidFill>
                  <a:srgbClr val="374151"/>
                </a:solidFill>
                <a:effectLst/>
                <a:latin typeface="Söhne"/>
              </a:rPr>
              <a:t>Challenges and Future Directions</a:t>
            </a:r>
          </a:p>
          <a:p>
            <a:r>
              <a:rPr lang="en-US" b="0" i="0" dirty="0">
                <a:solidFill>
                  <a:srgbClr val="374151"/>
                </a:solidFill>
                <a:effectLst/>
                <a:latin typeface="Söhne"/>
              </a:rPr>
              <a:t>Related Works and Notable Researchers</a:t>
            </a:r>
          </a:p>
          <a:p>
            <a:r>
              <a:rPr lang="en-US" b="0" i="0" dirty="0">
                <a:solidFill>
                  <a:srgbClr val="374151"/>
                </a:solidFill>
                <a:effectLst/>
                <a:latin typeface="Söhne"/>
              </a:rPr>
              <a:t>Conclusion</a:t>
            </a:r>
          </a:p>
        </p:txBody>
      </p:sp>
    </p:spTree>
    <p:extLst>
      <p:ext uri="{BB962C8B-B14F-4D97-AF65-F5344CB8AC3E}">
        <p14:creationId xmlns:p14="http://schemas.microsoft.com/office/powerpoint/2010/main" val="143973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E95C-2D84-90C6-9619-BEE911CB2740}"/>
              </a:ext>
            </a:extLst>
          </p:cNvPr>
          <p:cNvSpPr>
            <a:spLocks noGrp="1"/>
          </p:cNvSpPr>
          <p:nvPr>
            <p:ph type="title"/>
          </p:nvPr>
        </p:nvSpPr>
        <p:spPr/>
        <p:txBody>
          <a:bodyPr/>
          <a:lstStyle/>
          <a:p>
            <a:r>
              <a:rPr lang="en-US" b="0" i="0" dirty="0">
                <a:solidFill>
                  <a:srgbClr val="374151"/>
                </a:solidFill>
                <a:effectLst/>
                <a:latin typeface="Söhne"/>
              </a:rPr>
              <a:t>Introduction</a:t>
            </a:r>
            <a:endParaRPr lang="en-US" dirty="0"/>
          </a:p>
        </p:txBody>
      </p:sp>
      <p:sp>
        <p:nvSpPr>
          <p:cNvPr id="3" name="Content Placeholder 2">
            <a:extLst>
              <a:ext uri="{FF2B5EF4-FFF2-40B4-BE49-F238E27FC236}">
                <a16:creationId xmlns:a16="http://schemas.microsoft.com/office/drawing/2014/main" id="{663ABF9F-A9B2-6A2E-D600-70B48D6EC623}"/>
              </a:ext>
            </a:extLst>
          </p:cNvPr>
          <p:cNvSpPr>
            <a:spLocks noGrp="1"/>
          </p:cNvSpPr>
          <p:nvPr>
            <p:ph sz="half" idx="1"/>
          </p:nvPr>
        </p:nvSpPr>
        <p:spPr>
          <a:xfrm>
            <a:off x="1447330" y="2010878"/>
            <a:ext cx="9605635" cy="3448595"/>
          </a:xfrm>
        </p:spPr>
        <p:txBody>
          <a:bodyPr/>
          <a:lstStyle/>
          <a:p>
            <a:pPr marL="0" indent="0">
              <a:buNone/>
            </a:pPr>
            <a:r>
              <a:rPr lang="en-US" b="0" i="0" dirty="0">
                <a:solidFill>
                  <a:srgbClr val="374151"/>
                </a:solidFill>
                <a:effectLst/>
                <a:latin typeface="Söhne"/>
              </a:rPr>
              <a:t>Various methods of deriving three-dimensional shape information from two-dimensional images or data.</a:t>
            </a:r>
            <a:endParaRPr lang="en-US" dirty="0"/>
          </a:p>
        </p:txBody>
      </p:sp>
    </p:spTree>
    <p:extLst>
      <p:ext uri="{BB962C8B-B14F-4D97-AF65-F5344CB8AC3E}">
        <p14:creationId xmlns:p14="http://schemas.microsoft.com/office/powerpoint/2010/main" val="97054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838F-3387-5F2C-2E51-07C578298CCF}"/>
              </a:ext>
            </a:extLst>
          </p:cNvPr>
          <p:cNvSpPr>
            <a:spLocks noGrp="1"/>
          </p:cNvSpPr>
          <p:nvPr>
            <p:ph type="title"/>
          </p:nvPr>
        </p:nvSpPr>
        <p:spPr/>
        <p:txBody>
          <a:bodyPr/>
          <a:lstStyle/>
          <a:p>
            <a:r>
              <a:rPr lang="en-US" dirty="0"/>
              <a:t>Why this topic?!</a:t>
            </a:r>
          </a:p>
        </p:txBody>
      </p:sp>
      <p:sp>
        <p:nvSpPr>
          <p:cNvPr id="3" name="Content Placeholder 2">
            <a:extLst>
              <a:ext uri="{FF2B5EF4-FFF2-40B4-BE49-F238E27FC236}">
                <a16:creationId xmlns:a16="http://schemas.microsoft.com/office/drawing/2014/main" id="{16BE032C-4789-3B69-2051-2D95A8D69946}"/>
              </a:ext>
            </a:extLst>
          </p:cNvPr>
          <p:cNvSpPr>
            <a:spLocks noGrp="1"/>
          </p:cNvSpPr>
          <p:nvPr>
            <p:ph idx="1"/>
          </p:nvPr>
        </p:nvSpPr>
        <p:spPr/>
        <p:txBody>
          <a:bodyPr>
            <a:normAutofit/>
          </a:bodyPr>
          <a:lstStyle/>
          <a:p>
            <a:pPr marL="0" indent="0">
              <a:buNone/>
            </a:pPr>
            <a:r>
              <a:rPr lang="en-US" b="1" i="0" dirty="0">
                <a:solidFill>
                  <a:srgbClr val="212438"/>
                </a:solidFill>
                <a:effectLst/>
                <a:latin typeface="Quicksand"/>
              </a:rPr>
              <a:t>"Existing techniques for extracting 3D information from 2D images are good, but not good enough,"</a:t>
            </a:r>
            <a:endParaRPr lang="en-US" b="1" dirty="0"/>
          </a:p>
          <a:p>
            <a:pPr marL="0" indent="0">
              <a:buNone/>
            </a:pPr>
            <a:r>
              <a:rPr lang="en-US" b="0" i="0" dirty="0">
                <a:solidFill>
                  <a:srgbClr val="212438"/>
                </a:solidFill>
                <a:effectLst/>
                <a:latin typeface="Quicksand"/>
              </a:rPr>
              <a:t>says Tianfu Wu, co-author of a paper on the work and an associate professor of electrical and computer engineering at North Carolina State</a:t>
            </a:r>
            <a:endParaRPr lang="en-US" dirty="0"/>
          </a:p>
        </p:txBody>
      </p:sp>
    </p:spTree>
    <p:extLst>
      <p:ext uri="{BB962C8B-B14F-4D97-AF65-F5344CB8AC3E}">
        <p14:creationId xmlns:p14="http://schemas.microsoft.com/office/powerpoint/2010/main" val="36972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B76B-FCC2-3C20-C469-F1D0E7AABE2F}"/>
              </a:ext>
            </a:extLst>
          </p:cNvPr>
          <p:cNvSpPr>
            <a:spLocks noGrp="1"/>
          </p:cNvSpPr>
          <p:nvPr>
            <p:ph type="title"/>
          </p:nvPr>
        </p:nvSpPr>
        <p:spPr/>
        <p:txBody>
          <a:bodyPr/>
          <a:lstStyle/>
          <a:p>
            <a:r>
              <a:rPr lang="en-US" b="1" i="0" dirty="0">
                <a:effectLst/>
                <a:latin typeface="Söhne"/>
              </a:rPr>
              <a:t>Shape from Shading</a:t>
            </a:r>
            <a:endParaRPr lang="en-US" dirty="0"/>
          </a:p>
        </p:txBody>
      </p:sp>
      <p:sp>
        <p:nvSpPr>
          <p:cNvPr id="3" name="Content Placeholder 2">
            <a:extLst>
              <a:ext uri="{FF2B5EF4-FFF2-40B4-BE49-F238E27FC236}">
                <a16:creationId xmlns:a16="http://schemas.microsoft.com/office/drawing/2014/main" id="{431A2447-6733-E394-0CF5-30AAD193FDE3}"/>
              </a:ext>
            </a:extLst>
          </p:cNvPr>
          <p:cNvSpPr>
            <a:spLocks noGrp="1"/>
          </p:cNvSpPr>
          <p:nvPr>
            <p:ph idx="1"/>
          </p:nvPr>
        </p:nvSpPr>
        <p:spPr>
          <a:xfrm>
            <a:off x="1451578" y="2015732"/>
            <a:ext cx="9672141" cy="3450613"/>
          </a:xfrm>
        </p:spPr>
        <p:txBody>
          <a:bodyPr/>
          <a:lstStyle/>
          <a:p>
            <a:pPr marL="0" indent="0">
              <a:buNone/>
            </a:pPr>
            <a:r>
              <a:rPr lang="en-US" b="0" i="0" dirty="0">
                <a:solidFill>
                  <a:srgbClr val="374151"/>
                </a:solidFill>
                <a:effectLst/>
                <a:latin typeface="Söhne"/>
              </a:rPr>
              <a:t>Determining the 3D shape of an object by analyzing the variations in brightness and shading in an image.</a:t>
            </a:r>
          </a:p>
          <a:p>
            <a:pPr marL="0" indent="0">
              <a:buNone/>
            </a:pPr>
            <a:endParaRPr lang="en-US" dirty="0"/>
          </a:p>
        </p:txBody>
      </p:sp>
      <p:pic>
        <p:nvPicPr>
          <p:cNvPr id="1028" name="Picture 4" descr="Photometric stereo - Wikipedia">
            <a:extLst>
              <a:ext uri="{FF2B5EF4-FFF2-40B4-BE49-F238E27FC236}">
                <a16:creationId xmlns:a16="http://schemas.microsoft.com/office/drawing/2014/main" id="{5D932E64-A97D-576C-B639-C985D8182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003" y="2426954"/>
            <a:ext cx="5729054" cy="36265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ape from Shading - an overview | ScienceDirect Topics">
            <a:extLst>
              <a:ext uri="{FF2B5EF4-FFF2-40B4-BE49-F238E27FC236}">
                <a16:creationId xmlns:a16="http://schemas.microsoft.com/office/drawing/2014/main" id="{2850A54E-D701-1482-FC47-B168286DA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032" y="4547126"/>
            <a:ext cx="2426321" cy="11984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78F4CB-1D3D-2CD5-EA67-241ED267D550}"/>
              </a:ext>
            </a:extLst>
          </p:cNvPr>
          <p:cNvSpPr txBox="1"/>
          <p:nvPr/>
        </p:nvSpPr>
        <p:spPr>
          <a:xfrm>
            <a:off x="6096000" y="5816105"/>
            <a:ext cx="5946182" cy="307777"/>
          </a:xfrm>
          <a:prstGeom prst="rect">
            <a:avLst/>
          </a:prstGeom>
          <a:noFill/>
        </p:spPr>
        <p:txBody>
          <a:bodyPr wrap="square">
            <a:spAutoFit/>
          </a:bodyPr>
          <a:lstStyle/>
          <a:p>
            <a:r>
              <a:rPr lang="en-US" sz="1400" dirty="0"/>
              <a:t>https://www.sciencedirect.com/topics/computer-science/shape-from-shading</a:t>
            </a:r>
          </a:p>
        </p:txBody>
      </p:sp>
      <p:sp>
        <p:nvSpPr>
          <p:cNvPr id="7" name="TextBox 6">
            <a:extLst>
              <a:ext uri="{FF2B5EF4-FFF2-40B4-BE49-F238E27FC236}">
                <a16:creationId xmlns:a16="http://schemas.microsoft.com/office/drawing/2014/main" id="{0D95DAD9-2CB3-5044-02F6-B60C4BED2A68}"/>
              </a:ext>
            </a:extLst>
          </p:cNvPr>
          <p:cNvSpPr txBox="1"/>
          <p:nvPr/>
        </p:nvSpPr>
        <p:spPr>
          <a:xfrm>
            <a:off x="6169982" y="6095371"/>
            <a:ext cx="6103398" cy="738664"/>
          </a:xfrm>
          <a:prstGeom prst="rect">
            <a:avLst/>
          </a:prstGeom>
          <a:noFill/>
        </p:spPr>
        <p:txBody>
          <a:bodyPr wrap="square">
            <a:spAutoFit/>
          </a:bodyPr>
          <a:lstStyle/>
          <a:p>
            <a:r>
              <a:rPr lang="en-US" sz="1400" b="0" i="0" dirty="0">
                <a:solidFill>
                  <a:srgbClr val="202122"/>
                </a:solidFill>
                <a:effectLst/>
                <a:latin typeface="Arial" panose="020B0604020202020204" pitchFamily="34" charset="0"/>
              </a:rPr>
              <a:t>Explanatory diagram of photometric stereo. Multiple images of an object under different lighting are analyzed to produce an estimated normal direction at each pixel. [</a:t>
            </a:r>
            <a:r>
              <a:rPr lang="en-US" sz="1400" b="0" i="0" dirty="0" err="1">
                <a:solidFill>
                  <a:srgbClr val="202122"/>
                </a:solidFill>
                <a:effectLst/>
                <a:latin typeface="Arial" panose="020B0604020202020204" pitchFamily="34" charset="0"/>
              </a:rPr>
              <a:t>commons.wikimedia</a:t>
            </a:r>
            <a:r>
              <a:rPr lang="en-US" sz="1400" b="0" i="0" dirty="0">
                <a:solidFill>
                  <a:srgbClr val="202122"/>
                </a:solidFill>
                <a:effectLst/>
                <a:latin typeface="Arial" panose="020B0604020202020204" pitchFamily="34" charset="0"/>
              </a:rPr>
              <a:t>]</a:t>
            </a:r>
            <a:endParaRPr lang="en-US" sz="1400" dirty="0"/>
          </a:p>
        </p:txBody>
      </p:sp>
      <p:pic>
        <p:nvPicPr>
          <p:cNvPr id="1032" name="Picture 8" descr="Shape from Shading on the Mozart face. Top: Input images (Phong,... |  Download Scientific Diagram">
            <a:extLst>
              <a:ext uri="{FF2B5EF4-FFF2-40B4-BE49-F238E27FC236}">
                <a16:creationId xmlns:a16="http://schemas.microsoft.com/office/drawing/2014/main" id="{909AE9CF-ABBA-C0FC-D084-D24AF0DD99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240" y="2910634"/>
            <a:ext cx="4894370" cy="27176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A2699BE-F0BE-F7C3-B4F5-5138F1C802FD}"/>
              </a:ext>
            </a:extLst>
          </p:cNvPr>
          <p:cNvSpPr txBox="1"/>
          <p:nvPr/>
        </p:nvSpPr>
        <p:spPr>
          <a:xfrm>
            <a:off x="102095" y="5642373"/>
            <a:ext cx="6138908" cy="523220"/>
          </a:xfrm>
          <a:prstGeom prst="rect">
            <a:avLst/>
          </a:prstGeom>
          <a:noFill/>
        </p:spPr>
        <p:txBody>
          <a:bodyPr wrap="square">
            <a:spAutoFit/>
          </a:bodyPr>
          <a:lstStyle/>
          <a:p>
            <a:r>
              <a:rPr lang="en-US" sz="1400" dirty="0"/>
              <a:t>https://www.researchgate.net/figure/Shape-from-Shading-on-the-Mozart-face-Top-Input-images-Phong-Oren-Nayar-Bottom_fig1_221118830</a:t>
            </a:r>
          </a:p>
        </p:txBody>
      </p:sp>
    </p:spTree>
    <p:extLst>
      <p:ext uri="{BB962C8B-B14F-4D97-AF65-F5344CB8AC3E}">
        <p14:creationId xmlns:p14="http://schemas.microsoft.com/office/powerpoint/2010/main" val="263862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24E5-4428-21E5-F733-1530C5D96EB9}"/>
              </a:ext>
            </a:extLst>
          </p:cNvPr>
          <p:cNvSpPr>
            <a:spLocks noGrp="1"/>
          </p:cNvSpPr>
          <p:nvPr>
            <p:ph type="title"/>
          </p:nvPr>
        </p:nvSpPr>
        <p:spPr/>
        <p:txBody>
          <a:bodyPr/>
          <a:lstStyle/>
          <a:p>
            <a:r>
              <a:rPr lang="en-US" b="0" i="0" dirty="0">
                <a:solidFill>
                  <a:srgbClr val="374151"/>
                </a:solidFill>
                <a:effectLst/>
                <a:latin typeface="Söhne"/>
              </a:rPr>
              <a:t>Shape from Motion</a:t>
            </a:r>
            <a:endParaRPr lang="en-US" dirty="0"/>
          </a:p>
        </p:txBody>
      </p:sp>
      <p:sp>
        <p:nvSpPr>
          <p:cNvPr id="3" name="Content Placeholder 2">
            <a:extLst>
              <a:ext uri="{FF2B5EF4-FFF2-40B4-BE49-F238E27FC236}">
                <a16:creationId xmlns:a16="http://schemas.microsoft.com/office/drawing/2014/main" id="{918B6A63-CA2C-DF87-8C2D-5CAB394F3F73}"/>
              </a:ext>
            </a:extLst>
          </p:cNvPr>
          <p:cNvSpPr>
            <a:spLocks noGrp="1"/>
          </p:cNvSpPr>
          <p:nvPr>
            <p:ph idx="1"/>
          </p:nvPr>
        </p:nvSpPr>
        <p:spPr/>
        <p:txBody>
          <a:bodyPr/>
          <a:lstStyle/>
          <a:p>
            <a:pPr marL="0" indent="0" algn="l">
              <a:buNone/>
            </a:pPr>
            <a:r>
              <a:rPr lang="en-US" b="0" i="0" dirty="0">
                <a:solidFill>
                  <a:srgbClr val="374151"/>
                </a:solidFill>
                <a:effectLst/>
                <a:latin typeface="Söhne"/>
              </a:rPr>
              <a:t>Inferring the three-dimensional shape of objects by tracking their movement or motion over time.</a:t>
            </a:r>
            <a:endParaRPr lang="en-DE" b="0" i="0" dirty="0">
              <a:solidFill>
                <a:srgbClr val="202124"/>
              </a:solidFill>
              <a:effectLst/>
              <a:latin typeface="arial" panose="020B0604020202020204" pitchFamily="34" charset="0"/>
            </a:endParaRPr>
          </a:p>
        </p:txBody>
      </p:sp>
      <p:pic>
        <p:nvPicPr>
          <p:cNvPr id="2050" name="Picture 2" descr="Structure from Motion Overview - MATLAB &amp; Simulink">
            <a:extLst>
              <a:ext uri="{FF2B5EF4-FFF2-40B4-BE49-F238E27FC236}">
                <a16:creationId xmlns:a16="http://schemas.microsoft.com/office/drawing/2014/main" id="{BAE1B028-51D0-F810-FBC3-650B2B5E8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731" y="2451467"/>
            <a:ext cx="268605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ructure from Motion (SfM) process is illustrated. The structure in the |  Download Scientific Diagram">
            <a:extLst>
              <a:ext uri="{FF2B5EF4-FFF2-40B4-BE49-F238E27FC236}">
                <a16:creationId xmlns:a16="http://schemas.microsoft.com/office/drawing/2014/main" id="{652CCD79-48F4-A344-950A-964A4C3F4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87" y="3817009"/>
            <a:ext cx="2405651" cy="181131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DF] Global Structure-from-Motion and Its Application | Semantic Scholar">
            <a:extLst>
              <a:ext uri="{FF2B5EF4-FFF2-40B4-BE49-F238E27FC236}">
                <a16:creationId xmlns:a16="http://schemas.microsoft.com/office/drawing/2014/main" id="{1EBECEA3-ADA3-48B0-2576-BD9BDD7710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1131" y="2470620"/>
            <a:ext cx="6105617" cy="21928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F1CB3F-5613-300F-4F00-6677C5A4DBD1}"/>
              </a:ext>
            </a:extLst>
          </p:cNvPr>
          <p:cNvSpPr txBox="1"/>
          <p:nvPr/>
        </p:nvSpPr>
        <p:spPr>
          <a:xfrm>
            <a:off x="3201517" y="4517203"/>
            <a:ext cx="6103398" cy="523220"/>
          </a:xfrm>
          <a:prstGeom prst="rect">
            <a:avLst/>
          </a:prstGeom>
          <a:noFill/>
        </p:spPr>
        <p:txBody>
          <a:bodyPr wrap="square">
            <a:spAutoFit/>
          </a:bodyPr>
          <a:lstStyle/>
          <a:p>
            <a:r>
              <a:rPr lang="en-US" sz="1400" dirty="0"/>
              <a:t>https://www.semanticscholar.org/paper/Global-Structure-from-Motion-and-Its-Application-Cui/8cf2de5b4dba7feb2997ddec2296a2a876974572</a:t>
            </a:r>
          </a:p>
        </p:txBody>
      </p:sp>
      <p:sp>
        <p:nvSpPr>
          <p:cNvPr id="7" name="TextBox 6">
            <a:extLst>
              <a:ext uri="{FF2B5EF4-FFF2-40B4-BE49-F238E27FC236}">
                <a16:creationId xmlns:a16="http://schemas.microsoft.com/office/drawing/2014/main" id="{DB93BE14-1F98-E951-04F6-78DA287348D9}"/>
              </a:ext>
            </a:extLst>
          </p:cNvPr>
          <p:cNvSpPr txBox="1"/>
          <p:nvPr/>
        </p:nvSpPr>
        <p:spPr>
          <a:xfrm>
            <a:off x="-7398" y="5494396"/>
            <a:ext cx="6103398" cy="523220"/>
          </a:xfrm>
          <a:prstGeom prst="rect">
            <a:avLst/>
          </a:prstGeom>
          <a:noFill/>
        </p:spPr>
        <p:txBody>
          <a:bodyPr wrap="square">
            <a:spAutoFit/>
          </a:bodyPr>
          <a:lstStyle/>
          <a:p>
            <a:r>
              <a:rPr lang="en-US" sz="1400" dirty="0"/>
              <a:t>https://www.researchgate.net/figure/Structure-from-Motion-SfM-process-is-illustrated-The-structure-in-the_fig2_269327935</a:t>
            </a:r>
          </a:p>
        </p:txBody>
      </p:sp>
      <p:sp>
        <p:nvSpPr>
          <p:cNvPr id="9" name="TextBox 8">
            <a:extLst>
              <a:ext uri="{FF2B5EF4-FFF2-40B4-BE49-F238E27FC236}">
                <a16:creationId xmlns:a16="http://schemas.microsoft.com/office/drawing/2014/main" id="{D0BF7516-EEE8-41AF-F918-E10C3168D3D8}"/>
              </a:ext>
            </a:extLst>
          </p:cNvPr>
          <p:cNvSpPr txBox="1"/>
          <p:nvPr/>
        </p:nvSpPr>
        <p:spPr>
          <a:xfrm>
            <a:off x="9166049" y="4283888"/>
            <a:ext cx="2931164" cy="523220"/>
          </a:xfrm>
          <a:prstGeom prst="rect">
            <a:avLst/>
          </a:prstGeom>
          <a:noFill/>
        </p:spPr>
        <p:txBody>
          <a:bodyPr wrap="square">
            <a:spAutoFit/>
          </a:bodyPr>
          <a:lstStyle/>
          <a:p>
            <a:r>
              <a:rPr lang="en-US" sz="1400" dirty="0"/>
              <a:t>https://www.mathworks.com/help/vision/ug/structure-from-motion.html</a:t>
            </a:r>
          </a:p>
        </p:txBody>
      </p:sp>
    </p:spTree>
    <p:extLst>
      <p:ext uri="{BB962C8B-B14F-4D97-AF65-F5344CB8AC3E}">
        <p14:creationId xmlns:p14="http://schemas.microsoft.com/office/powerpoint/2010/main" val="339615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6518-DEC1-7A61-2C4F-A7C0B297181A}"/>
              </a:ext>
            </a:extLst>
          </p:cNvPr>
          <p:cNvSpPr>
            <a:spLocks noGrp="1"/>
          </p:cNvSpPr>
          <p:nvPr>
            <p:ph type="title"/>
          </p:nvPr>
        </p:nvSpPr>
        <p:spPr/>
        <p:txBody>
          <a:bodyPr/>
          <a:lstStyle/>
          <a:p>
            <a:r>
              <a:rPr lang="en-US" dirty="0"/>
              <a:t>Shape from  Texture</a:t>
            </a:r>
          </a:p>
        </p:txBody>
      </p:sp>
      <p:sp>
        <p:nvSpPr>
          <p:cNvPr id="3" name="Content Placeholder 2">
            <a:extLst>
              <a:ext uri="{FF2B5EF4-FFF2-40B4-BE49-F238E27FC236}">
                <a16:creationId xmlns:a16="http://schemas.microsoft.com/office/drawing/2014/main" id="{908CB2AD-A365-C101-8328-2DEDBFDB856B}"/>
              </a:ext>
            </a:extLst>
          </p:cNvPr>
          <p:cNvSpPr>
            <a:spLocks noGrp="1"/>
          </p:cNvSpPr>
          <p:nvPr>
            <p:ph idx="1"/>
          </p:nvPr>
        </p:nvSpPr>
        <p:spPr/>
        <p:txBody>
          <a:bodyPr/>
          <a:lstStyle/>
          <a:p>
            <a:pPr marL="0" indent="0" algn="l">
              <a:buNone/>
            </a:pPr>
            <a:r>
              <a:rPr lang="en-US" b="0" i="0" dirty="0">
                <a:solidFill>
                  <a:srgbClr val="374151"/>
                </a:solidFill>
                <a:effectLst/>
                <a:latin typeface="Söhne"/>
              </a:rPr>
              <a:t>Estimating the 3D shape of an object by analyzing the patterns and texture in its surface.</a:t>
            </a:r>
          </a:p>
          <a:p>
            <a:pPr marL="0" indent="0" algn="l">
              <a:buNone/>
            </a:pPr>
            <a:endParaRPr lang="en-US" dirty="0">
              <a:solidFill>
                <a:srgbClr val="374151"/>
              </a:solidFill>
              <a:latin typeface="Söhne"/>
            </a:endParaRPr>
          </a:p>
          <a:p>
            <a:pPr marL="0" indent="0" algn="l">
              <a:buNone/>
            </a:pPr>
            <a:r>
              <a:rPr lang="en-US" b="0" i="0" dirty="0">
                <a:solidFill>
                  <a:srgbClr val="374151"/>
                </a:solidFill>
                <a:effectLst/>
                <a:latin typeface="Söhne"/>
              </a:rPr>
              <a:t>In practice, implementing a complete </a:t>
            </a:r>
            <a:r>
              <a:rPr lang="en-US" b="0" i="0" dirty="0" err="1">
                <a:solidFill>
                  <a:srgbClr val="374151"/>
                </a:solidFill>
                <a:effectLst/>
                <a:latin typeface="Söhne"/>
              </a:rPr>
              <a:t>SfT</a:t>
            </a:r>
            <a:r>
              <a:rPr lang="en-US" b="0" i="0" dirty="0">
                <a:solidFill>
                  <a:srgbClr val="374151"/>
                </a:solidFill>
                <a:effectLst/>
                <a:latin typeface="Söhne"/>
              </a:rPr>
              <a:t> algorithm involves several complex steps, including camera calibration, dealing with different lighting conditions, and potentially using specialized libraries or custom code for depth integration.</a:t>
            </a:r>
            <a:endParaRPr lang="en-DE" b="0" i="0" dirty="0">
              <a:solidFill>
                <a:srgbClr val="202124"/>
              </a:solidFill>
              <a:effectLst/>
              <a:latin typeface="arial" panose="020B0604020202020204" pitchFamily="34" charset="0"/>
            </a:endParaRPr>
          </a:p>
        </p:txBody>
      </p:sp>
      <p:sp>
        <p:nvSpPr>
          <p:cNvPr id="5" name="TextBox 4">
            <a:extLst>
              <a:ext uri="{FF2B5EF4-FFF2-40B4-BE49-F238E27FC236}">
                <a16:creationId xmlns:a16="http://schemas.microsoft.com/office/drawing/2014/main" id="{37A4185B-15F0-8CAD-6731-56A1EFF85724}"/>
              </a:ext>
            </a:extLst>
          </p:cNvPr>
          <p:cNvSpPr txBox="1"/>
          <p:nvPr/>
        </p:nvSpPr>
        <p:spPr>
          <a:xfrm>
            <a:off x="2212759" y="5004680"/>
            <a:ext cx="6103398" cy="923330"/>
          </a:xfrm>
          <a:prstGeom prst="rect">
            <a:avLst/>
          </a:prstGeom>
          <a:noFill/>
        </p:spPr>
        <p:txBody>
          <a:bodyPr wrap="square">
            <a:spAutoFit/>
          </a:bodyPr>
          <a:lstStyle/>
          <a:p>
            <a:r>
              <a:rPr lang="en-US" dirty="0"/>
              <a:t>https://www.semanticscholar.org/paper/Toward-a-Universal-Model-for-Shape-From-Texture-Verbin-Zickler/b7c1f89b695070ab23b599a5f31a82ab745408d7</a:t>
            </a:r>
          </a:p>
        </p:txBody>
      </p:sp>
      <p:pic>
        <p:nvPicPr>
          <p:cNvPr id="3074" name="Picture 2">
            <a:extLst>
              <a:ext uri="{FF2B5EF4-FFF2-40B4-BE49-F238E27FC236}">
                <a16:creationId xmlns:a16="http://schemas.microsoft.com/office/drawing/2014/main" id="{66AF0A23-DB5F-7DF5-19D9-BCC59FB31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157" y="3839798"/>
            <a:ext cx="2853837" cy="265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18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9F1E-EA4A-187D-6E63-BFDA97B9BE7A}"/>
              </a:ext>
            </a:extLst>
          </p:cNvPr>
          <p:cNvSpPr>
            <a:spLocks noGrp="1"/>
          </p:cNvSpPr>
          <p:nvPr>
            <p:ph type="title"/>
          </p:nvPr>
        </p:nvSpPr>
        <p:spPr/>
        <p:txBody>
          <a:bodyPr/>
          <a:lstStyle/>
          <a:p>
            <a:r>
              <a:rPr lang="en-US" b="1" i="0" dirty="0">
                <a:effectLst/>
                <a:latin typeface="Söhne"/>
              </a:rPr>
              <a:t>Shape from Contour</a:t>
            </a:r>
            <a:endParaRPr lang="en-US" dirty="0"/>
          </a:p>
        </p:txBody>
      </p:sp>
      <p:sp>
        <p:nvSpPr>
          <p:cNvPr id="3" name="Content Placeholder 2">
            <a:extLst>
              <a:ext uri="{FF2B5EF4-FFF2-40B4-BE49-F238E27FC236}">
                <a16:creationId xmlns:a16="http://schemas.microsoft.com/office/drawing/2014/main" id="{660DF46B-1C9D-CEBE-2E23-5C82585833A7}"/>
              </a:ext>
            </a:extLst>
          </p:cNvPr>
          <p:cNvSpPr>
            <a:spLocks noGrp="1"/>
          </p:cNvSpPr>
          <p:nvPr>
            <p:ph idx="1"/>
          </p:nvPr>
        </p:nvSpPr>
        <p:spPr/>
        <p:txBody>
          <a:bodyPr/>
          <a:lstStyle/>
          <a:p>
            <a:pPr marL="0" indent="0">
              <a:buNone/>
            </a:pPr>
            <a:r>
              <a:rPr lang="en-US" b="0" i="0" dirty="0">
                <a:solidFill>
                  <a:srgbClr val="374151"/>
                </a:solidFill>
                <a:effectLst/>
                <a:latin typeface="Söhne"/>
              </a:rPr>
              <a:t>Reconstructing the 3D shape of an object by examining the edges and contours in an image.</a:t>
            </a:r>
            <a:endParaRPr lang="en-US" dirty="0"/>
          </a:p>
        </p:txBody>
      </p:sp>
      <p:pic>
        <p:nvPicPr>
          <p:cNvPr id="4098" name="Picture 2" descr="Contour-based Object Detection | Heidelberg Collaboratory for Image  Processing (HCI)">
            <a:extLst>
              <a:ext uri="{FF2B5EF4-FFF2-40B4-BE49-F238E27FC236}">
                <a16:creationId xmlns:a16="http://schemas.microsoft.com/office/drawing/2014/main" id="{BD138AE7-36FC-E8F1-0AAB-45E9F52AE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816398"/>
            <a:ext cx="9305648" cy="2811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FD3174-420F-17C9-D94B-625785C20E7D}"/>
              </a:ext>
            </a:extLst>
          </p:cNvPr>
          <p:cNvSpPr txBox="1"/>
          <p:nvPr/>
        </p:nvSpPr>
        <p:spPr>
          <a:xfrm>
            <a:off x="1890838" y="5628323"/>
            <a:ext cx="8427129" cy="369332"/>
          </a:xfrm>
          <a:prstGeom prst="rect">
            <a:avLst/>
          </a:prstGeom>
          <a:noFill/>
        </p:spPr>
        <p:txBody>
          <a:bodyPr wrap="square">
            <a:spAutoFit/>
          </a:bodyPr>
          <a:lstStyle/>
          <a:p>
            <a:r>
              <a:rPr lang="en-US" dirty="0"/>
              <a:t>https://hci.iwr.uni-heidelberg.de/content/contour-based-object-detection</a:t>
            </a:r>
          </a:p>
        </p:txBody>
      </p:sp>
    </p:spTree>
    <p:extLst>
      <p:ext uri="{BB962C8B-B14F-4D97-AF65-F5344CB8AC3E}">
        <p14:creationId xmlns:p14="http://schemas.microsoft.com/office/powerpoint/2010/main" val="404468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B7E6-207A-DDF2-EFF5-400A7EFAD0AB}"/>
              </a:ext>
            </a:extLst>
          </p:cNvPr>
          <p:cNvSpPr>
            <a:spLocks noGrp="1"/>
          </p:cNvSpPr>
          <p:nvPr>
            <p:ph type="title"/>
          </p:nvPr>
        </p:nvSpPr>
        <p:spPr/>
        <p:txBody>
          <a:bodyPr/>
          <a:lstStyle/>
          <a:p>
            <a:r>
              <a:rPr lang="en-US" b="1" i="0" dirty="0">
                <a:effectLst/>
                <a:latin typeface="Söhne"/>
              </a:rPr>
              <a:t>Shape from Focus (</a:t>
            </a:r>
            <a:r>
              <a:rPr lang="en-US" b="1" i="0" dirty="0" err="1">
                <a:effectLst/>
                <a:latin typeface="Söhne"/>
              </a:rPr>
              <a:t>SfF</a:t>
            </a:r>
            <a:r>
              <a:rPr lang="en-US" b="1" i="0" dirty="0">
                <a:effectLst/>
                <a:latin typeface="Söhne"/>
              </a:rPr>
              <a:t>)</a:t>
            </a:r>
            <a:endParaRPr lang="en-US" dirty="0"/>
          </a:p>
        </p:txBody>
      </p:sp>
      <p:sp>
        <p:nvSpPr>
          <p:cNvPr id="3" name="Content Placeholder 2">
            <a:extLst>
              <a:ext uri="{FF2B5EF4-FFF2-40B4-BE49-F238E27FC236}">
                <a16:creationId xmlns:a16="http://schemas.microsoft.com/office/drawing/2014/main" id="{661036DB-A74D-3EE5-E49C-B3203C85C913}"/>
              </a:ext>
            </a:extLst>
          </p:cNvPr>
          <p:cNvSpPr>
            <a:spLocks noGrp="1"/>
          </p:cNvSpPr>
          <p:nvPr>
            <p:ph idx="1"/>
          </p:nvPr>
        </p:nvSpPr>
        <p:spPr>
          <a:xfrm>
            <a:off x="1451579" y="2015732"/>
            <a:ext cx="4798301" cy="3450613"/>
          </a:xfrm>
        </p:spPr>
        <p:txBody>
          <a:bodyPr>
            <a:normAutofit/>
          </a:bodyPr>
          <a:lstStyle/>
          <a:p>
            <a:pPr marL="0" indent="0">
              <a:buNone/>
            </a:pPr>
            <a:r>
              <a:rPr lang="en-US" sz="1800" i="0" dirty="0">
                <a:solidFill>
                  <a:srgbClr val="374151"/>
                </a:solidFill>
                <a:effectLst/>
                <a:latin typeface="Söhne"/>
                <a:cs typeface="Arial" panose="020B0604020202020204" pitchFamily="34" charset="0"/>
              </a:rPr>
              <a:t>Obtaining the 3D shape of an object by analyzing the variations in focus or depth of field in images.</a:t>
            </a:r>
          </a:p>
          <a:p>
            <a:pPr marL="0" indent="0">
              <a:buNone/>
            </a:pPr>
            <a:r>
              <a:rPr lang="en-US" sz="1800" dirty="0">
                <a:latin typeface="Söhne"/>
                <a:cs typeface="Arial" panose="020B0604020202020204" pitchFamily="34" charset="0"/>
              </a:rPr>
              <a:t>Shape from focus or shape from defocus is a method of 3D reconstruction which consists of the use of information about the focus of an optical system to provide a means of measurement for 3D information. One of the simplest forms of this method can be found in most autofocus cameras today.</a:t>
            </a:r>
          </a:p>
        </p:txBody>
      </p:sp>
      <p:pic>
        <p:nvPicPr>
          <p:cNvPr id="5124" name="Picture 4" descr="image processing - Matlab - Shape from focus - Stack Overflow">
            <a:extLst>
              <a:ext uri="{FF2B5EF4-FFF2-40B4-BE49-F238E27FC236}">
                <a16:creationId xmlns:a16="http://schemas.microsoft.com/office/drawing/2014/main" id="{A53C0CCD-0296-2A93-3084-51E07707B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522" y="1853754"/>
            <a:ext cx="4314825" cy="22383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focus volume regularization for shape from focus through 3D weighted  least squares - ScienceDirect">
            <a:extLst>
              <a:ext uri="{FF2B5EF4-FFF2-40B4-BE49-F238E27FC236}">
                <a16:creationId xmlns:a16="http://schemas.microsoft.com/office/drawing/2014/main" id="{037ECFF2-658F-D580-BC1A-F3491CCF4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0633" y="4813935"/>
            <a:ext cx="689610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5634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111</TotalTime>
  <Words>765</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Gill Sans MT</vt:lpstr>
      <vt:lpstr>Quicksand</vt:lpstr>
      <vt:lpstr>Söhne</vt:lpstr>
      <vt:lpstr>Gallery</vt:lpstr>
      <vt:lpstr>Shape from X</vt:lpstr>
      <vt:lpstr>agenda</vt:lpstr>
      <vt:lpstr>Introduction</vt:lpstr>
      <vt:lpstr>Why this topic?!</vt:lpstr>
      <vt:lpstr>Shape from Shading</vt:lpstr>
      <vt:lpstr>Shape from Motion</vt:lpstr>
      <vt:lpstr>Shape from  Texture</vt:lpstr>
      <vt:lpstr>Shape from Contour</vt:lpstr>
      <vt:lpstr>Shape from Focus (SfF)</vt:lpstr>
      <vt:lpstr>Shape from Stereopsis</vt:lpstr>
      <vt:lpstr>Shape from Reflection</vt:lpstr>
      <vt:lpstr>Shape from Infrared (SfIR)</vt:lpstr>
      <vt:lpstr>Shape from Sound (SfSd)</vt:lpstr>
      <vt:lpstr>Shape from X-ray or CT Scan</vt:lpstr>
      <vt:lpstr>Photometric Stereo</vt:lpstr>
      <vt:lpstr>Comparison of SfS and PS</vt:lpstr>
      <vt:lpstr>Applications of Shape from X</vt:lpstr>
      <vt:lpstr>Challenges and 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c:title>
  <dc:creator>SC</dc:creator>
  <cp:lastModifiedBy>SC</cp:lastModifiedBy>
  <cp:revision>44</cp:revision>
  <dcterms:created xsi:type="dcterms:W3CDTF">2023-10-28T08:09:01Z</dcterms:created>
  <dcterms:modified xsi:type="dcterms:W3CDTF">2023-11-10T19:44:55Z</dcterms:modified>
</cp:coreProperties>
</file>