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8" r:id="rId4"/>
    <p:sldId id="257" r:id="rId5"/>
    <p:sldId id="278" r:id="rId6"/>
    <p:sldId id="258" r:id="rId7"/>
    <p:sldId id="259" r:id="rId8"/>
    <p:sldId id="261" r:id="rId9"/>
    <p:sldId id="280" r:id="rId10"/>
    <p:sldId id="263" r:id="rId11"/>
    <p:sldId id="264" r:id="rId12"/>
    <p:sldId id="265" r:id="rId13"/>
    <p:sldId id="279" r:id="rId14"/>
    <p:sldId id="287" r:id="rId15"/>
    <p:sldId id="269" r:id="rId16"/>
    <p:sldId id="272" r:id="rId17"/>
    <p:sldId id="284" r:id="rId18"/>
    <p:sldId id="282" r:id="rId19"/>
    <p:sldId id="281" r:id="rId20"/>
    <p:sldId id="276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94" autoAdjust="0"/>
  </p:normalViewPr>
  <p:slideViewPr>
    <p:cSldViewPr>
      <p:cViewPr varScale="1">
        <p:scale>
          <a:sx n="87" d="100"/>
          <a:sy n="87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DC1E-8821-4646-A6D3-A206CA5F044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6828B-5B59-43A5-AB7C-7ECC1B4C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chinesematters.blogspot.com/2016/09/chinese-kinship-term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Povezanost (</a:t>
            </a:r>
            <a:r>
              <a:rPr lang="sl-SI" dirty="0" err="1"/>
              <a:t>relatedness</a:t>
            </a:r>
            <a:r>
              <a:rPr lang="sl-SI" dirty="0"/>
              <a:t>): fiktivno sorodstvo, dolgotrajna prijateljstva, botrstvo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6828B-5B59-43A5-AB7C-7ECC1B4C4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Sorodstveni sistemi (slovarčki):</a:t>
            </a:r>
          </a:p>
          <a:p>
            <a:r>
              <a:rPr lang="sl-SI" dirty="0"/>
              <a:t>https://www.umanitoba.ca/faculties/arts/anthropology/tutor/glossary.html</a:t>
            </a:r>
          </a:p>
          <a:p>
            <a:r>
              <a:rPr lang="sl-SI" dirty="0"/>
              <a:t>https://www2.palomar.edu/anthro/kinship/glossary.htm</a:t>
            </a:r>
          </a:p>
          <a:p>
            <a:r>
              <a:rPr lang="sl-SI" dirty="0"/>
              <a:t>http://era.anthropology.ac.uk/Kinship/index.html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6828B-5B59-43A5-AB7C-7ECC1B4C4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6828B-5B59-43A5-AB7C-7ECC1B4C47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hlinkClick r:id="rId3"/>
              </a:rPr>
              <a:t>http://ichinesematters.blogspot.com/2016/09/chinese-kinship-terms.html</a:t>
            </a:r>
            <a:r>
              <a:rPr lang="sl-SI" dirty="0"/>
              <a:t> 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6828B-5B59-43A5-AB7C-7ECC1B4C4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0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D2A9-6FE9-4A9D-8082-00D62D2A18F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6EA2-788B-4EA8-87BB-D13A575F7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_zVuHlhs-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7cBJ5WIxr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bs.org/video/family-basis-chinese-civilization-irdrw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dZfaU5ts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sl-SI" dirty="0"/>
              <a:t>Družina in sorodstvo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6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Sorodstvene linije</a:t>
            </a:r>
            <a:r>
              <a:rPr lang="en-US" dirty="0"/>
              <a:t> </a:t>
            </a:r>
            <a:r>
              <a:rPr lang="zh-CN" altLang="en-US" dirty="0"/>
              <a:t>宗族</a:t>
            </a:r>
            <a:r>
              <a:rPr lang="sl-SI" dirty="0"/>
              <a:t> </a:t>
            </a:r>
            <a:r>
              <a:rPr lang="en-US" dirty="0"/>
              <a:t>(lineages)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err="1"/>
              <a:t>skupni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l-SI" dirty="0"/>
              <a:t>zvor v enem samem (moškem) predniku</a:t>
            </a:r>
          </a:p>
          <a:p>
            <a:r>
              <a:rPr lang="sl-SI" dirty="0"/>
              <a:t>templji prednikom oz. ustanovitelju</a:t>
            </a:r>
            <a:r>
              <a:rPr lang="zh-CN" altLang="en-US" dirty="0"/>
              <a:t> </a:t>
            </a:r>
            <a:r>
              <a:rPr lang="en-US" altLang="zh-CN" i="1" dirty="0" err="1"/>
              <a:t>zongci</a:t>
            </a:r>
            <a:r>
              <a:rPr lang="en-US" altLang="zh-CN" i="1" dirty="0"/>
              <a:t> </a:t>
            </a:r>
            <a:r>
              <a:rPr lang="zh-CN" altLang="en-US" sz="2800" dirty="0"/>
              <a:t>宗祠 </a:t>
            </a:r>
            <a:r>
              <a:rPr lang="en-US" altLang="zh-CN" dirty="0" err="1"/>
              <a:t>ali</a:t>
            </a:r>
            <a:r>
              <a:rPr lang="en-US" altLang="zh-CN" dirty="0"/>
              <a:t> </a:t>
            </a:r>
            <a:r>
              <a:rPr lang="en-US" altLang="zh-CN" i="1" dirty="0" err="1"/>
              <a:t>citang</a:t>
            </a:r>
            <a:r>
              <a:rPr lang="en-US" altLang="zh-CN" i="1" dirty="0"/>
              <a:t> </a:t>
            </a:r>
            <a:r>
              <a:rPr lang="zh-CN" altLang="en-US" sz="2800" dirty="0"/>
              <a:t>祠堂</a:t>
            </a:r>
            <a:r>
              <a:rPr lang="sl-SI" dirty="0"/>
              <a:t> (izvajanje ritualov, genealogije)</a:t>
            </a:r>
          </a:p>
          <a:p>
            <a:r>
              <a:rPr lang="sl-SI" dirty="0"/>
              <a:t>generacijska imena </a:t>
            </a:r>
            <a:r>
              <a:rPr lang="zh-CN" altLang="en-US" sz="2800" dirty="0"/>
              <a:t>辈名</a:t>
            </a:r>
            <a:endParaRPr lang="sl-SI" altLang="zh-CN" sz="2800" dirty="0"/>
          </a:p>
          <a:p>
            <a:endParaRPr lang="sl-SI" altLang="zh-CN" sz="2800" dirty="0"/>
          </a:p>
          <a:p>
            <a:r>
              <a:rPr lang="sl-SI" altLang="zh-CN" dirty="0"/>
              <a:t>politične in ekonomske korporacije</a:t>
            </a:r>
          </a:p>
          <a:p>
            <a:r>
              <a:rPr lang="sl-SI" altLang="zh-CN" dirty="0"/>
              <a:t>ceremonialne in dobrodelne dejavnosti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85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27" y="-6927"/>
            <a:ext cx="9418109" cy="7063582"/>
          </a:xfrm>
        </p:spPr>
      </p:pic>
    </p:spTree>
    <p:extLst>
      <p:ext uri="{BB962C8B-B14F-4D97-AF65-F5344CB8AC3E}">
        <p14:creationId xmlns:p14="http://schemas.microsoft.com/office/powerpoint/2010/main" val="330448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266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Kompleksnost kitajskega sorodstvenega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pPr marL="0" indent="0">
              <a:buNone/>
            </a:pPr>
            <a:endParaRPr lang="sl-SI" altLang="zh-CN" dirty="0"/>
          </a:p>
          <a:p>
            <a:pPr marL="0" indent="0">
              <a:buNone/>
            </a:pPr>
            <a:r>
              <a:rPr lang="zh-CN" altLang="en-US" dirty="0"/>
              <a:t>家族歌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https://www.youtube.com/watch?v=S_zVuHlhs-0</a:t>
            </a:r>
            <a:r>
              <a:rPr lang="en-US" dirty="0"/>
              <a:t> </a:t>
            </a:r>
            <a:r>
              <a:rPr lang="sl-SI" dirty="0"/>
              <a:t>(2:10)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Kaj lahko ugotovimo o kitajskem razumevanju sorodstvenih odnosov iz poimenovanj za družinske člane? 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908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4">
            <a:extLst>
              <a:ext uri="{FF2B5EF4-FFF2-40B4-BE49-F238E27FC236}">
                <a16:creationId xmlns:a16="http://schemas.microsoft.com/office/drawing/2014/main" id="{AA1FAFA2-31DB-497D-9F5E-F7482EE1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731"/>
            <a:ext cx="5791201" cy="6807742"/>
          </a:xfrm>
        </p:spPr>
      </p:pic>
    </p:spTree>
    <p:extLst>
      <p:ext uri="{BB962C8B-B14F-4D97-AF65-F5344CB8AC3E}">
        <p14:creationId xmlns:p14="http://schemas.microsoft.com/office/powerpoint/2010/main" val="46123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Konceptualne razširitve </a:t>
            </a:r>
            <a:r>
              <a:rPr lang="sl-SI" dirty="0" err="1"/>
              <a:t>patrilinearnega</a:t>
            </a:r>
            <a:r>
              <a:rPr lang="sl-SI" dirty="0"/>
              <a:t> sorodstva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/>
              <a:t>mojster/učitelj – vajenec/učenec</a:t>
            </a:r>
          </a:p>
          <a:p>
            <a:r>
              <a:rPr lang="sl-SI" dirty="0"/>
              <a:t>politične hierarhije (KPK)</a:t>
            </a:r>
          </a:p>
          <a:p>
            <a:r>
              <a:rPr lang="sl-SI" dirty="0"/>
              <a:t>načini sklepanja nesorodstvenih vezi </a:t>
            </a:r>
            <a:r>
              <a:rPr lang="sl-SI" i="1" dirty="0"/>
              <a:t>guanxi </a:t>
            </a:r>
            <a:r>
              <a:rPr lang="zh-CN" altLang="en-US" sz="2800" dirty="0"/>
              <a:t>关系</a:t>
            </a:r>
            <a:endParaRPr lang="sl-SI" altLang="zh-CN" sz="2800" dirty="0"/>
          </a:p>
          <a:p>
            <a:r>
              <a:rPr lang="sl-SI" dirty="0"/>
              <a:t>fiktivno sorodstvo</a:t>
            </a:r>
          </a:p>
          <a:p>
            <a:endParaRPr lang="sl-SI" dirty="0"/>
          </a:p>
          <a:p>
            <a:r>
              <a:rPr lang="sl-SI" dirty="0" err="1"/>
              <a:t>sokrajanstvo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928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Izjeme </a:t>
            </a:r>
            <a:r>
              <a:rPr lang="sl-SI" dirty="0" err="1"/>
              <a:t>patrilinearnemu</a:t>
            </a:r>
            <a:r>
              <a:rPr lang="sl-SI" dirty="0"/>
              <a:t> sorodstvu in virilokalnemu zakonu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l-SI" dirty="0"/>
          </a:p>
          <a:p>
            <a:r>
              <a:rPr lang="sl-SI" dirty="0"/>
              <a:t>vezi, ki temeljijo na ženski (rodna družina, sinovi)</a:t>
            </a:r>
          </a:p>
          <a:p>
            <a:r>
              <a:rPr lang="sl-SI" dirty="0">
                <a:solidFill>
                  <a:srgbClr val="FF0000"/>
                </a:solidFill>
              </a:rPr>
              <a:t>svaštvo </a:t>
            </a:r>
            <a:r>
              <a:rPr lang="sl-SI" dirty="0"/>
              <a:t>kot politični in ekonomski kapital</a:t>
            </a:r>
          </a:p>
          <a:p>
            <a:r>
              <a:rPr lang="sl-SI" dirty="0" err="1">
                <a:solidFill>
                  <a:srgbClr val="FF0000"/>
                </a:solidFill>
              </a:rPr>
              <a:t>uksorilokalni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/>
              <a:t>zakon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/>
          </a:p>
          <a:p>
            <a:r>
              <a:rPr lang="sl-SI" dirty="0"/>
              <a:t>manjšine</a:t>
            </a:r>
          </a:p>
          <a:p>
            <a:pPr marL="0" indent="0">
              <a:buNone/>
            </a:pPr>
            <a:r>
              <a:rPr lang="sl-SI" altLang="zh-CN" sz="2800" dirty="0"/>
              <a:t> </a:t>
            </a:r>
          </a:p>
          <a:p>
            <a:r>
              <a:rPr lang="sl-SI" dirty="0"/>
              <a:t>revščina in družbena nestabilnost → manjše, manj kompleksne družine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7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Nove oblike družin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dirty="0">
              <a:hlinkClick r:id="rId2"/>
            </a:endParaRPr>
          </a:p>
          <a:p>
            <a:pPr marL="0" indent="0">
              <a:buNone/>
            </a:pPr>
            <a:r>
              <a:rPr lang="sl-SI" dirty="0" err="1">
                <a:hlinkClick r:id="rId2"/>
              </a:rPr>
              <a:t>China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traditional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family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values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and</a:t>
            </a:r>
            <a:r>
              <a:rPr lang="sl-SI" dirty="0">
                <a:hlinkClick r:id="rId2"/>
              </a:rPr>
              <a:t> modern </a:t>
            </a:r>
            <a:r>
              <a:rPr lang="sl-SI" dirty="0" err="1">
                <a:hlinkClick r:id="rId2"/>
              </a:rPr>
              <a:t>transformations</a:t>
            </a:r>
            <a:r>
              <a:rPr lang="sl-SI" dirty="0">
                <a:hlinkClick r:id="rId2"/>
              </a:rPr>
              <a:t> - </a:t>
            </a:r>
            <a:r>
              <a:rPr lang="sl-SI" dirty="0" err="1">
                <a:hlinkClick r:id="rId2"/>
              </a:rPr>
              <a:t>Haier</a:t>
            </a:r>
            <a:r>
              <a:rPr lang="sl-SI" dirty="0">
                <a:hlinkClick r:id="rId2"/>
              </a:rPr>
              <a:t> Smart </a:t>
            </a:r>
            <a:r>
              <a:rPr lang="sl-SI" dirty="0" err="1">
                <a:hlinkClick r:id="rId2"/>
              </a:rPr>
              <a:t>Homes</a:t>
            </a:r>
            <a:r>
              <a:rPr lang="sl-SI" dirty="0">
                <a:hlinkClick r:id="rId2"/>
              </a:rPr>
              <a:t> CNY </a:t>
            </a:r>
            <a:r>
              <a:rPr lang="sl-SI" dirty="0" err="1">
                <a:hlinkClick r:id="rId2"/>
              </a:rPr>
              <a:t>advertisement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Serija novoletnih reklam znanega kitajskega proizvajalca gospodinjskih aparatov, ki kaže nova razumevanja družinskega življenja na Kitajskem (5:48)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419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Koncepcije posameznika in družbenih odnosov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endParaRPr lang="sl-SI" dirty="0"/>
          </a:p>
          <a:p>
            <a:r>
              <a:rPr lang="sl-SI" dirty="0"/>
              <a:t>diferencialna oblika združevanja </a:t>
            </a:r>
            <a:r>
              <a:rPr lang="sl-SI" i="1" dirty="0"/>
              <a:t>chaxu geju</a:t>
            </a:r>
          </a:p>
          <a:p>
            <a:endParaRPr lang="sl-SI" i="1" dirty="0"/>
          </a:p>
          <a:p>
            <a:r>
              <a:rPr lang="sl-SI" dirty="0"/>
              <a:t>zveze in odnosi </a:t>
            </a:r>
            <a:r>
              <a:rPr lang="sl-SI" i="1" dirty="0"/>
              <a:t>guanxi</a:t>
            </a:r>
            <a:r>
              <a:rPr lang="sl-SI" dirty="0"/>
              <a:t>, </a:t>
            </a:r>
            <a:r>
              <a:rPr lang="sl-SI" i="1" dirty="0"/>
              <a:t>renqing</a:t>
            </a:r>
            <a:r>
              <a:rPr lang="sl-SI" dirty="0"/>
              <a:t>, </a:t>
            </a:r>
            <a:r>
              <a:rPr lang="sl-SI" i="1" dirty="0"/>
              <a:t>ganqing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6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378"/>
            <a:ext cx="8077200" cy="600222"/>
          </a:xfrm>
        </p:spPr>
        <p:txBody>
          <a:bodyPr>
            <a:normAutofit fontScale="90000"/>
          </a:bodyPr>
          <a:lstStyle/>
          <a:p>
            <a:r>
              <a:rPr lang="sl-SI" dirty="0"/>
              <a:t>Fei Xiaotong </a:t>
            </a:r>
            <a:r>
              <a:rPr lang="zh-CN" altLang="en-US" dirty="0"/>
              <a:t>费孝通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6683"/>
              </p:ext>
            </p:extLst>
          </p:nvPr>
        </p:nvGraphicFramePr>
        <p:xfrm>
          <a:off x="0" y="762000"/>
          <a:ext cx="9144000" cy="67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03">
                <a:tc>
                  <a:txBody>
                    <a:bodyPr/>
                    <a:lstStyle/>
                    <a:p>
                      <a:r>
                        <a:rPr lang="sl-SI" sz="2800" dirty="0"/>
                        <a:t>Kitajska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800" dirty="0"/>
                        <a:t>Zahod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362">
                <a:tc>
                  <a:txBody>
                    <a:bodyPr/>
                    <a:lstStyle/>
                    <a:p>
                      <a:r>
                        <a:rPr lang="sl-SI" sz="2800" i="1" dirty="0"/>
                        <a:t>chaxu geju </a:t>
                      </a:r>
                      <a:r>
                        <a:rPr lang="zh-CN" altLang="en-US" sz="2800" dirty="0"/>
                        <a:t>差序格局</a:t>
                      </a:r>
                      <a:endParaRPr lang="sl-SI" altLang="zh-CN" sz="2800" dirty="0"/>
                    </a:p>
                    <a:p>
                      <a:endParaRPr lang="sl-SI" sz="2800" dirty="0"/>
                    </a:p>
                    <a:p>
                      <a:r>
                        <a:rPr lang="sl-SI" altLang="zh-CN" sz="2800" dirty="0"/>
                        <a:t>diferencialna oblika združevanja</a:t>
                      </a:r>
                    </a:p>
                    <a:p>
                      <a:endParaRPr lang="sl-SI" sz="2800" dirty="0"/>
                    </a:p>
                    <a:p>
                      <a:r>
                        <a:rPr lang="sl-SI" sz="2800" dirty="0"/>
                        <a:t>koncentrični</a:t>
                      </a:r>
                      <a:r>
                        <a:rPr lang="sl-SI" sz="2800" baseline="0" dirty="0"/>
                        <a:t> krog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800" i="1" dirty="0"/>
                        <a:t>tuanti geju </a:t>
                      </a:r>
                      <a:r>
                        <a:rPr lang="zh-CN" altLang="en-US" sz="2800" dirty="0"/>
                        <a:t>团体格局</a:t>
                      </a:r>
                      <a:r>
                        <a:rPr lang="sl-SI" altLang="zh-CN" sz="2800" dirty="0"/>
                        <a:t> </a:t>
                      </a:r>
                    </a:p>
                    <a:p>
                      <a:endParaRPr lang="sl-SI" altLang="zh-CN" sz="2800" dirty="0"/>
                    </a:p>
                    <a:p>
                      <a:r>
                        <a:rPr lang="sl-SI" altLang="zh-CN" sz="2800" dirty="0"/>
                        <a:t>organizacijska/kolektivna oblika združevanja</a:t>
                      </a:r>
                    </a:p>
                    <a:p>
                      <a:endParaRPr lang="sl-SI" sz="2800" dirty="0"/>
                    </a:p>
                    <a:p>
                      <a:r>
                        <a:rPr lang="sl-SI" sz="2800" dirty="0"/>
                        <a:t>snopič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altLang="zh-CN" sz="2800" dirty="0"/>
                        <a:t>elastične, fleksibilne meje</a:t>
                      </a:r>
                      <a:r>
                        <a:rPr lang="sl-SI" altLang="zh-CN" sz="2800" baseline="0" dirty="0"/>
                        <a:t> posameznika in skupnosti</a:t>
                      </a:r>
                      <a:endParaRPr lang="sl-SI" altLang="zh-CN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altLang="zh-CN" sz="2800" dirty="0"/>
                        <a:t>jasno zamejene, razločene ločnice med posamezniki, ki se povezujejo v skupnost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altLang="zh-CN" sz="2800" dirty="0"/>
                        <a:t>družbena morala, ki temelji na posameznikovih povezavah  (mreža odnosov, relacijskost)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800" dirty="0"/>
                        <a:t>morala: natančna pravila, univerzalni</a:t>
                      </a:r>
                      <a:r>
                        <a:rPr lang="sl-SI" sz="2800" baseline="0" dirty="0"/>
                        <a:t> varuh morale in pravičnosti (Bog)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4D3590-4401-44CC-B68E-61A6E62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6AFFEBF-9BA6-49C2-A27A-5B293323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r>
              <a:rPr lang="sl-SI" dirty="0"/>
              <a:t>Na koga mislim, ko rečem „moja družina“?</a:t>
            </a:r>
          </a:p>
          <a:p>
            <a:endParaRPr lang="sl-SI" dirty="0"/>
          </a:p>
          <a:p>
            <a:r>
              <a:rPr lang="sl-SI" dirty="0"/>
              <a:t>Zakaj je družina zame pomembna?</a:t>
            </a:r>
          </a:p>
        </p:txBody>
      </p:sp>
    </p:spTree>
    <p:extLst>
      <p:ext uri="{BB962C8B-B14F-4D97-AF65-F5344CB8AC3E}">
        <p14:creationId xmlns:p14="http://schemas.microsoft.com/office/powerpoint/2010/main" val="173096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差序格局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00" y="1600200"/>
            <a:ext cx="5702000" cy="4525963"/>
          </a:xfrm>
        </p:spPr>
      </p:pic>
    </p:spTree>
    <p:extLst>
      <p:ext uri="{BB962C8B-B14F-4D97-AF65-F5344CB8AC3E}">
        <p14:creationId xmlns:p14="http://schemas.microsoft.com/office/powerpoint/2010/main" val="296628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Odnosi </a:t>
            </a:r>
            <a:r>
              <a:rPr lang="sl-SI" i="1" dirty="0"/>
              <a:t>guanxi </a:t>
            </a:r>
            <a:r>
              <a:rPr lang="zh-CN" altLang="en-US" dirty="0"/>
              <a:t>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zh-CN" dirty="0"/>
              <a:t>(med)človeški občutki </a:t>
            </a:r>
            <a:r>
              <a:rPr lang="sl-SI" altLang="zh-CN" i="1" dirty="0"/>
              <a:t>renqing </a:t>
            </a:r>
            <a:r>
              <a:rPr lang="zh-CN" altLang="en-US" dirty="0"/>
              <a:t>人情</a:t>
            </a:r>
            <a:r>
              <a:rPr lang="sl-SI" altLang="zh-CN" dirty="0"/>
              <a:t>, čustveni občutki </a:t>
            </a:r>
            <a:r>
              <a:rPr lang="sl-SI" altLang="zh-CN" i="1" dirty="0"/>
              <a:t>ganqing </a:t>
            </a:r>
            <a:r>
              <a:rPr lang="zh-CN" altLang="en-US" dirty="0"/>
              <a:t>感情</a:t>
            </a:r>
            <a:endParaRPr lang="sl-SI" altLang="zh-CN" dirty="0"/>
          </a:p>
          <a:p>
            <a:endParaRPr lang="sl-SI" dirty="0"/>
          </a:p>
          <a:p>
            <a:r>
              <a:rPr lang="sl-SI" dirty="0"/>
              <a:t>materialna recipročnost/obligacija (klientelistični odnosi) ali medčloveški občutki?</a:t>
            </a:r>
          </a:p>
          <a:p>
            <a:r>
              <a:rPr lang="sl-SI" dirty="0"/>
              <a:t>več kategorij: </a:t>
            </a:r>
            <a:r>
              <a:rPr lang="zh-CN" altLang="en-US" dirty="0"/>
              <a:t>本家人</a:t>
            </a:r>
            <a:r>
              <a:rPr lang="sl-SI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亲戚</a:t>
            </a:r>
            <a:r>
              <a:rPr lang="sl-SI" altLang="zh-CN" dirty="0"/>
              <a:t>,</a:t>
            </a:r>
            <a:r>
              <a:rPr lang="zh-CN" altLang="en-US" dirty="0"/>
              <a:t> 乡亲</a:t>
            </a:r>
            <a:r>
              <a:rPr lang="sl-SI" altLang="zh-CN" dirty="0"/>
              <a:t>,</a:t>
            </a:r>
            <a:r>
              <a:rPr lang="zh-CN" altLang="en-US" dirty="0"/>
              <a:t> 朋友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D45295-FBC7-4B16-AFD4-DEB2DFA7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3E97FEF-C2F2-4E27-BB9B-0E0D9BA1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err="1">
                <a:hlinkClick r:id="rId2"/>
              </a:rPr>
              <a:t>Family</a:t>
            </a:r>
            <a:r>
              <a:rPr lang="sl-SI" dirty="0">
                <a:hlinkClick r:id="rId2"/>
              </a:rPr>
              <a:t>: </a:t>
            </a:r>
            <a:r>
              <a:rPr lang="sl-SI" dirty="0" err="1">
                <a:hlinkClick r:id="rId2"/>
              </a:rPr>
              <a:t>The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Basis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of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Chinese</a:t>
            </a:r>
            <a:r>
              <a:rPr lang="sl-SI" dirty="0">
                <a:hlinkClick r:id="rId2"/>
              </a:rPr>
              <a:t> </a:t>
            </a:r>
            <a:r>
              <a:rPr lang="sl-SI" dirty="0" err="1">
                <a:hlinkClick r:id="rId2"/>
              </a:rPr>
              <a:t>Civilization</a:t>
            </a:r>
            <a:r>
              <a:rPr lang="sl-SI" dirty="0">
                <a:hlinkClick r:id="rId2"/>
              </a:rPr>
              <a:t> 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i</a:t>
            </a:r>
            <a:r>
              <a:rPr lang="en-US" dirty="0" err="1"/>
              <a:t>zsek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TV </a:t>
            </a:r>
            <a:r>
              <a:rPr lang="en-US" dirty="0" err="1"/>
              <a:t>dokumentrane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The Story of China (PBS, 2017) 3:12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302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Družina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Osnovna enota družbene organizacije</a:t>
            </a:r>
          </a:p>
          <a:p>
            <a:r>
              <a:rPr lang="sl-SI" dirty="0"/>
              <a:t>Reprodukcija </a:t>
            </a:r>
          </a:p>
          <a:p>
            <a:r>
              <a:rPr lang="sl-SI" dirty="0"/>
              <a:t>Vzgajanje otrok (učenje norm, pravilnega obnašanja)</a:t>
            </a:r>
          </a:p>
          <a:p>
            <a:r>
              <a:rPr lang="sl-SI" dirty="0"/>
              <a:t>Emocionalni vidiki družbene interakcije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4477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/>
              <a:t>V čem je razlika med sorodstvom, družino in gospodinjstvom?</a:t>
            </a:r>
          </a:p>
          <a:p>
            <a:pPr>
              <a:buFontTx/>
              <a:buChar char="-"/>
            </a:pPr>
            <a:r>
              <a:rPr lang="sl-SI" dirty="0"/>
              <a:t>(krvno) potomstvo &amp; poroka (genetska in/ali pravna vez)</a:t>
            </a:r>
          </a:p>
          <a:p>
            <a:pPr>
              <a:buFontTx/>
              <a:buChar char="-"/>
            </a:pPr>
            <a:r>
              <a:rPr lang="sl-SI" dirty="0"/>
              <a:t>vez &amp; skupno življenje, (družbena) reprodukcija</a:t>
            </a:r>
          </a:p>
          <a:p>
            <a:pPr>
              <a:buFontTx/>
              <a:buChar char="-"/>
            </a:pPr>
            <a:r>
              <a:rPr lang="sl-SI" dirty="0"/>
              <a:t>enota vsakodnevnega življenja, ekonomska, vzgojna idr. funkcije</a:t>
            </a:r>
          </a:p>
          <a:p>
            <a:pPr>
              <a:buFontTx/>
              <a:buChar char="-"/>
            </a:pPr>
            <a:endParaRPr lang="sl-SI" dirty="0"/>
          </a:p>
          <a:p>
            <a:pPr marL="0" indent="0">
              <a:buNone/>
            </a:pPr>
            <a:r>
              <a:rPr lang="sl-SI" dirty="0"/>
              <a:t>→ povezanost (</a:t>
            </a:r>
            <a:r>
              <a:rPr lang="sl-SI" dirty="0" err="1"/>
              <a:t>relatedness</a:t>
            </a:r>
            <a:r>
              <a:rPr lang="sl-SI" dirty="0"/>
              <a:t>)</a:t>
            </a:r>
          </a:p>
          <a:p>
            <a:pPr>
              <a:buFontTx/>
              <a:buChar char="-"/>
            </a:pPr>
            <a:endParaRPr lang="sl-SI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Primerjamo in ne enačimo!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876799"/>
          </a:xfrm>
        </p:spPr>
        <p:txBody>
          <a:bodyPr>
            <a:normAutofit fontScale="92500"/>
          </a:bodyPr>
          <a:lstStyle/>
          <a:p>
            <a:r>
              <a:rPr lang="sl-SI" dirty="0"/>
              <a:t>družino kot institucijo in dejanske družine in sorodstvene odnose</a:t>
            </a:r>
          </a:p>
          <a:p>
            <a:r>
              <a:rPr lang="sl-SI" dirty="0"/>
              <a:t>ideale in prakse različnih družbenih podskupin</a:t>
            </a:r>
          </a:p>
          <a:p>
            <a:r>
              <a:rPr lang="sl-SI" dirty="0"/>
              <a:t>ideale in prakse skozi čas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E0E67DF-7DFE-4A50-9BAB-168CCA1A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12" y="2057400"/>
            <a:ext cx="493818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Tradicionani</a:t>
            </a:r>
            <a:r>
              <a:rPr lang="sl-SI" dirty="0"/>
              <a:t> model kitajske družine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solidFill>
                  <a:srgbClr val="FF0000"/>
                </a:solidFill>
              </a:rPr>
              <a:t>patrilinearnost</a:t>
            </a:r>
            <a:r>
              <a:rPr lang="sl-SI" dirty="0">
                <a:solidFill>
                  <a:srgbClr val="FF0000"/>
                </a:solidFill>
              </a:rPr>
              <a:t> (</a:t>
            </a:r>
            <a:r>
              <a:rPr lang="sl-SI" dirty="0" err="1">
                <a:solidFill>
                  <a:srgbClr val="FF0000"/>
                </a:solidFill>
              </a:rPr>
              <a:t>agnatsko</a:t>
            </a:r>
            <a:r>
              <a:rPr lang="sl-SI" dirty="0">
                <a:solidFill>
                  <a:srgbClr val="FF0000"/>
                </a:solidFill>
              </a:rPr>
              <a:t> sorodstvo)</a:t>
            </a:r>
          </a:p>
          <a:p>
            <a:r>
              <a:rPr lang="sl-SI" dirty="0">
                <a:solidFill>
                  <a:srgbClr val="FF0000"/>
                </a:solidFill>
              </a:rPr>
              <a:t>patriarhalnost</a:t>
            </a:r>
          </a:p>
          <a:p>
            <a:r>
              <a:rPr lang="sl-SI" dirty="0">
                <a:solidFill>
                  <a:srgbClr val="FF0000"/>
                </a:solidFill>
              </a:rPr>
              <a:t>virilokalnost/patrilokalnost</a:t>
            </a:r>
          </a:p>
          <a:p>
            <a:r>
              <a:rPr lang="sl-SI" dirty="0">
                <a:solidFill>
                  <a:srgbClr val="FF0000"/>
                </a:solidFill>
              </a:rPr>
              <a:t>eksogamija</a:t>
            </a:r>
          </a:p>
          <a:p>
            <a:endParaRPr lang="sl-SI" dirty="0"/>
          </a:p>
          <a:p>
            <a:r>
              <a:rPr lang="sl-SI" dirty="0"/>
              <a:t>harmonična družina = model in osnovna enota družbenopolitičnega reda</a:t>
            </a:r>
          </a:p>
        </p:txBody>
      </p:sp>
    </p:spTree>
    <p:extLst>
      <p:ext uri="{BB962C8B-B14F-4D97-AF65-F5344CB8AC3E}">
        <p14:creationId xmlns:p14="http://schemas.microsoft.com/office/powerpoint/2010/main" val="275082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 fontScale="90000"/>
          </a:bodyPr>
          <a:lstStyle/>
          <a:p>
            <a:r>
              <a:rPr lang="sl-SI" dirty="0"/>
              <a:t>Harmonična družina = osnovna enota &amp; model družbenopolitičnega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362200"/>
            <a:ext cx="4191000" cy="4495800"/>
          </a:xfrm>
        </p:spPr>
        <p:txBody>
          <a:bodyPr>
            <a:normAutofit fontScale="92500" lnSpcReduction="10000"/>
          </a:bodyPr>
          <a:lstStyle/>
          <a:p>
            <a:r>
              <a:rPr lang="sl-SI" i="1" dirty="0">
                <a:solidFill>
                  <a:srgbClr val="FF0000"/>
                </a:solidFill>
              </a:rPr>
              <a:t>xiao </a:t>
            </a:r>
            <a:r>
              <a:rPr lang="zh-CN" altLang="en-US" sz="2800" dirty="0">
                <a:solidFill>
                  <a:srgbClr val="FF0000"/>
                </a:solidFill>
              </a:rPr>
              <a:t>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sl-SI" altLang="zh-CN" dirty="0">
                <a:solidFill>
                  <a:srgbClr val="FF0000"/>
                </a:solidFill>
              </a:rPr>
              <a:t>(sinovsko spoštovanje)</a:t>
            </a:r>
            <a:endParaRPr lang="en-US" dirty="0"/>
          </a:p>
          <a:p>
            <a:r>
              <a:rPr lang="sl-SI" dirty="0"/>
              <a:t>Pet tipov medčloveških odnosov:</a:t>
            </a:r>
          </a:p>
          <a:p>
            <a:pPr>
              <a:buFontTx/>
              <a:buChar char="-"/>
            </a:pPr>
            <a:r>
              <a:rPr lang="sl-SI" altLang="zh-CN" sz="2800" dirty="0"/>
              <a:t>vladar – subjekt </a:t>
            </a:r>
          </a:p>
          <a:p>
            <a:pPr>
              <a:buFontTx/>
              <a:buChar char="-"/>
            </a:pPr>
            <a:r>
              <a:rPr lang="sl-SI" altLang="zh-CN" sz="2800" dirty="0"/>
              <a:t>oče – sin </a:t>
            </a:r>
          </a:p>
          <a:p>
            <a:pPr>
              <a:buFontTx/>
              <a:buChar char="-"/>
            </a:pPr>
            <a:r>
              <a:rPr lang="sl-SI" altLang="zh-CN" sz="2800" dirty="0"/>
              <a:t>starejši brat – mlajši brat</a:t>
            </a:r>
          </a:p>
          <a:p>
            <a:pPr>
              <a:buFontTx/>
              <a:buChar char="-"/>
            </a:pPr>
            <a:r>
              <a:rPr lang="sl-SI" altLang="zh-CN" sz="2800" dirty="0"/>
              <a:t>mož – žena</a:t>
            </a:r>
          </a:p>
          <a:p>
            <a:pPr>
              <a:buFontTx/>
              <a:buChar char="-"/>
            </a:pPr>
            <a:endParaRPr lang="sl-SI" altLang="zh-CN" sz="2800" dirty="0"/>
          </a:p>
          <a:p>
            <a:pPr>
              <a:buFontTx/>
              <a:buChar char="-"/>
            </a:pPr>
            <a:r>
              <a:rPr lang="sl-SI" altLang="zh-CN" sz="2800" dirty="0"/>
              <a:t>odnos med prijateljema </a:t>
            </a:r>
          </a:p>
          <a:p>
            <a:pPr marL="0" indent="0">
              <a:buNone/>
            </a:pPr>
            <a:endParaRPr lang="sl-SI" dirty="0"/>
          </a:p>
          <a:p>
            <a:endParaRPr lang="sl-SI" altLang="zh-CN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53A08F1-7E7A-455F-A3D6-A4C358CE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286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Čaščenje prednikov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Confucian Ancestor Worship </a:t>
            </a:r>
            <a:r>
              <a:rPr lang="sl-SI" dirty="0">
                <a:hlinkClick r:id="rId2"/>
              </a:rPr>
              <a:t>https://www.youtube.com/watch?v=2dZfaU5tsDY</a:t>
            </a:r>
            <a:r>
              <a:rPr lang="sl-SI" dirty="0"/>
              <a:t> (1:35)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Močna vez med preteklostjo in prihodnostjo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Velika fleksibilnost pri začrtovanju mej sorodstva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641</Words>
  <Application>Microsoft Office PowerPoint</Application>
  <PresentationFormat>Diaprojekcija na zaslonu (4:3)</PresentationFormat>
  <Paragraphs>124</Paragraphs>
  <Slides>21</Slides>
  <Notes>4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Theme</vt:lpstr>
      <vt:lpstr>Družina in sorodstvo</vt:lpstr>
      <vt:lpstr>Uvod</vt:lpstr>
      <vt:lpstr>PowerPointova predstavitev</vt:lpstr>
      <vt:lpstr>Družina</vt:lpstr>
      <vt:lpstr>PowerPointova predstavitev</vt:lpstr>
      <vt:lpstr>Primerjamo in ne enačimo!</vt:lpstr>
      <vt:lpstr>Tradicionani model kitajske družine</vt:lpstr>
      <vt:lpstr>Harmonična družina = osnovna enota &amp; model družbenopolitičnega reda</vt:lpstr>
      <vt:lpstr>Čaščenje prednikov</vt:lpstr>
      <vt:lpstr>Sorodstvene linije 宗族 (lineages)</vt:lpstr>
      <vt:lpstr>PowerPointova predstavitev</vt:lpstr>
      <vt:lpstr>PowerPointova predstavitev</vt:lpstr>
      <vt:lpstr>Kompleksnost kitajskega sorodstvenega sistema</vt:lpstr>
      <vt:lpstr>PowerPointova predstavitev</vt:lpstr>
      <vt:lpstr>Konceptualne razširitve patrilinearnega sorodstva</vt:lpstr>
      <vt:lpstr>Izjeme patrilinearnemu sorodstvu in virilokalnemu zakonu</vt:lpstr>
      <vt:lpstr>Nove oblike družin</vt:lpstr>
      <vt:lpstr>Koncepcije posameznika in družbenih odnosov</vt:lpstr>
      <vt:lpstr>Fei Xiaotong 费孝通</vt:lpstr>
      <vt:lpstr>差序格局</vt:lpstr>
      <vt:lpstr>Odnosi guanxi 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Družina in sorodstvo</dc:title>
  <dc:creator>weimaya@gmail.com</dc:creator>
  <cp:lastModifiedBy>Veselič , Maja</cp:lastModifiedBy>
  <cp:revision>38</cp:revision>
  <dcterms:created xsi:type="dcterms:W3CDTF">2015-10-12T07:38:00Z</dcterms:created>
  <dcterms:modified xsi:type="dcterms:W3CDTF">2023-10-20T10:34:22Z</dcterms:modified>
</cp:coreProperties>
</file>