
<file path=[Content_Types].xml><?xml version="1.0" encoding="utf-8"?>
<Types xmlns="http://schemas.openxmlformats.org/package/2006/content-types">
  <Default Extension="png" ContentType="image/png"/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6" r:id="rId4"/>
    <p:sldId id="295" r:id="rId5"/>
    <p:sldId id="282" r:id="rId6"/>
    <p:sldId id="277" r:id="rId7"/>
    <p:sldId id="278" r:id="rId8"/>
    <p:sldId id="279" r:id="rId9"/>
    <p:sldId id="291" r:id="rId10"/>
    <p:sldId id="298" r:id="rId11"/>
    <p:sldId id="284" r:id="rId12"/>
    <p:sldId id="297" r:id="rId13"/>
    <p:sldId id="260" r:id="rId14"/>
    <p:sldId id="289" r:id="rId15"/>
    <p:sldId id="296" r:id="rId16"/>
    <p:sldId id="292" r:id="rId17"/>
    <p:sldId id="294" r:id="rId18"/>
    <p:sldId id="271" r:id="rId19"/>
    <p:sldId id="26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415" autoAdjust="0"/>
  </p:normalViewPr>
  <p:slideViewPr>
    <p:cSldViewPr>
      <p:cViewPr varScale="1">
        <p:scale>
          <a:sx n="64" d="100"/>
          <a:sy n="64" d="100"/>
        </p:scale>
        <p:origin x="29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B4BD5-675E-47CA-89D0-F040E2D18DC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6EE1-4235-472E-9973-38677808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8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https://docs.google.com/document/d/10KG5CzAaSycFyRMcLaeELHCpe67GPY1IJcJjqgTQzrw/edit?usp=sharing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78446-12A8-4086-A8C3-29C5A0AA3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78446-12A8-4086-A8C3-29C5A0AA3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Emphasis</a:t>
            </a:r>
            <a:r>
              <a:rPr lang="sl-SI" dirty="0"/>
              <a:t>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78446-12A8-4086-A8C3-29C5A0AA3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6EE1-4235-472E-9973-38677808A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hina_population_pyramid_from_2023_to_2100.gif#/media/File:China_population_pyramid_from_2023_to_2100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Ig2z5nMtoQ?si=wqPql-lNVJ5wtOi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ALpoXIkCK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MkBk0rU8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ina_population_pyramid_from_1950_to_2022.gif#/media/File:China_population_pyramid_from_1950_to_2022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Politika načrtovanja rojstev in demografske spremembe v LRK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3A9B11-8CC2-45C5-AD4C-0DB1851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81999FCE-ACC7-45E9-8A5A-701A2B0E5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" y="258762"/>
            <a:ext cx="8992737" cy="6324600"/>
          </a:xfrm>
        </p:spPr>
      </p:pic>
    </p:spTree>
    <p:extLst>
      <p:ext uri="{BB962C8B-B14F-4D97-AF65-F5344CB8AC3E}">
        <p14:creationId xmlns:p14="http://schemas.microsoft.com/office/powerpoint/2010/main" val="171001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941A282-39DD-42CD-9EFB-9B1F1D421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491490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590" y="1600200"/>
            <a:ext cx="4343400" cy="1036638"/>
          </a:xfrm>
        </p:spPr>
        <p:txBody>
          <a:bodyPr>
            <a:normAutofit fontScale="90000"/>
          </a:bodyPr>
          <a:lstStyle/>
          <a:p>
            <a:r>
              <a:rPr lang="sl-SI" dirty="0"/>
              <a:t>„Politika dveh otrok“ (</a:t>
            </a:r>
            <a:r>
              <a:rPr lang="sl-SI" dirty="0" err="1"/>
              <a:t>Xi</a:t>
            </a:r>
            <a:r>
              <a:rPr lang="sl-SI" dirty="0"/>
              <a:t> </a:t>
            </a:r>
            <a:r>
              <a:rPr lang="sl-SI" dirty="0" err="1"/>
              <a:t>Jinping</a:t>
            </a:r>
            <a:r>
              <a:rPr lang="sl-SI" dirty="0"/>
              <a:t>, 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38600"/>
            <a:ext cx="8077200" cy="2819400"/>
          </a:xfrm>
        </p:spPr>
        <p:txBody>
          <a:bodyPr>
            <a:normAutofit/>
          </a:bodyPr>
          <a:lstStyle/>
          <a:p>
            <a:r>
              <a:rPr lang="sl-SI" dirty="0"/>
              <a:t>danes dovoljeni 3 otroci</a:t>
            </a:r>
          </a:p>
          <a:p>
            <a:r>
              <a:rPr lang="sl-SI" dirty="0"/>
              <a:t>rodnost: 1,3 otroka/žensko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>
                <a:hlinkClick r:id="rId4"/>
              </a:rPr>
              <a:t>Demografska projekcija do 2100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931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9D9C70-1868-4067-98FC-A2A74A59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C2FF4C5-7961-4D56-9A4F-F2475502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How much does it cost to raise a child in China?</a:t>
            </a:r>
            <a:endParaRPr lang="sl-SI" b="1" dirty="0"/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China</a:t>
            </a:r>
            <a:r>
              <a:rPr lang="sl-SI" dirty="0"/>
              <a:t> </a:t>
            </a:r>
            <a:r>
              <a:rPr lang="sl-SI" dirty="0" err="1"/>
              <a:t>South</a:t>
            </a:r>
            <a:r>
              <a:rPr lang="sl-SI" dirty="0"/>
              <a:t> </a:t>
            </a:r>
            <a:r>
              <a:rPr lang="sl-SI" dirty="0" err="1"/>
              <a:t>Morning</a:t>
            </a:r>
            <a:r>
              <a:rPr lang="sl-SI" dirty="0"/>
              <a:t> Post, 3:48)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1781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Staranje prebivalstva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Skokovita rast števila starejših</a:t>
            </a:r>
          </a:p>
          <a:p>
            <a:r>
              <a:rPr lang="sl-SI" dirty="0"/>
              <a:t>Upad otrok (pod 14) </a:t>
            </a:r>
          </a:p>
          <a:p>
            <a:r>
              <a:rPr lang="sl-SI" dirty="0"/>
              <a:t>Okoli 2025: velik padec delovno aktivnih (15-64 let)</a:t>
            </a:r>
          </a:p>
          <a:p>
            <a:r>
              <a:rPr lang="sl-SI" dirty="0"/>
              <a:t>Razmerje med delovno aktivnimi in neaktivnimi z 10:1 to 2:1 (do leta 2050)</a:t>
            </a:r>
            <a:endParaRPr lang="en-US" dirty="0"/>
          </a:p>
          <a:p>
            <a:endParaRPr lang="sl-SI" dirty="0"/>
          </a:p>
          <a:p>
            <a:r>
              <a:rPr lang="sl-SI" dirty="0"/>
              <a:t>Breme skrbi (4:2:1 ali celo 8:4:2:1)</a:t>
            </a:r>
          </a:p>
        </p:txBody>
      </p:sp>
    </p:spTree>
    <p:extLst>
      <p:ext uri="{BB962C8B-B14F-4D97-AF65-F5344CB8AC3E}">
        <p14:creationId xmlns:p14="http://schemas.microsoft.com/office/powerpoint/2010/main" val="333502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9696A2E6-A4DD-4452-95F5-F1FDC43DB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919"/>
            <a:ext cx="7058128" cy="68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FFA26C6-9986-491D-B2A3-342FE251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57201"/>
            <a:ext cx="3886200" cy="6400800"/>
          </a:xfrm>
        </p:spPr>
        <p:txBody>
          <a:bodyPr/>
          <a:lstStyle/>
          <a:p>
            <a:r>
              <a:rPr lang="sl-SI" dirty="0"/>
              <a:t>rojevanje kot patriotska dolžnost</a:t>
            </a:r>
            <a:endParaRPr lang="en-US" dirty="0"/>
          </a:p>
          <a:p>
            <a:r>
              <a:rPr lang="sl-SI" dirty="0"/>
              <a:t>javni in zasebni ukrepi za spodbujanje rodnost</a:t>
            </a:r>
            <a:r>
              <a:rPr lang="en-US" altLang="ja-JP" dirty="0" err="1"/>
              <a:t>i</a:t>
            </a:r>
            <a:endParaRPr lang="sl-SI" altLang="ja-JP" dirty="0"/>
          </a:p>
          <a:p>
            <a:r>
              <a:rPr lang="sl-SI" altLang="ja-JP" dirty="0"/>
              <a:t>daljši materinski in očetovski dopusti, davčne olajšave, subvencije</a:t>
            </a:r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FD508B8-8007-458C-9297-09D27A74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7"/>
            <a:ext cx="458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1F0589-0A47-4075-B274-66EB04BA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85"/>
            <a:ext cx="8229600" cy="1143000"/>
          </a:xfrm>
        </p:spPr>
        <p:txBody>
          <a:bodyPr/>
          <a:lstStyle/>
          <a:p>
            <a:r>
              <a:rPr lang="sl-SI" dirty="0"/>
              <a:t>Razmerja med spoloma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84AB8F9-B1F9-4506-9658-50CDD4A0F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659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Spremembe v položaju spolov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večja spolna enakost sinov in hčera (urbano okolje)</a:t>
            </a:r>
          </a:p>
          <a:p>
            <a:r>
              <a:rPr lang="sl-SI" dirty="0"/>
              <a:t>spolno selekcionirani abortusi</a:t>
            </a:r>
          </a:p>
          <a:p>
            <a:r>
              <a:rPr lang="sl-SI" dirty="0"/>
              <a:t>razmerje med spoloma ob rojstvu (popis 2010) 118:100 (naravno 105: 100)</a:t>
            </a:r>
          </a:p>
          <a:p>
            <a:r>
              <a:rPr lang="sl-SI" dirty="0"/>
              <a:t>problem partneric in ženska </a:t>
            </a:r>
            <a:r>
              <a:rPr lang="sl-SI" dirty="0">
                <a:solidFill>
                  <a:schemeClr val="accent1"/>
                </a:solidFill>
              </a:rPr>
              <a:t>hipergamija</a:t>
            </a:r>
            <a:endParaRPr lang="sl-SI" dirty="0"/>
          </a:p>
          <a:p>
            <a:r>
              <a:rPr lang="sl-SI" dirty="0"/>
              <a:t>neregistrirani otroci</a:t>
            </a:r>
          </a:p>
          <a:p>
            <a:r>
              <a:rPr lang="sl-SI" dirty="0"/>
              <a:t>otroške neveste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4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China‘s Bachelors Gender Imbalance </a:t>
            </a:r>
            <a:r>
              <a:rPr lang="sl-SI" dirty="0">
                <a:hlinkClick r:id="rId2"/>
              </a:rPr>
              <a:t>https://www.youtube.com/watch?v=tALpoXIkCKk</a:t>
            </a:r>
            <a:r>
              <a:rPr lang="sl-SI" dirty="0"/>
              <a:t> (1:46)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096962"/>
          </a:xfrm>
        </p:spPr>
        <p:txBody>
          <a:bodyPr>
            <a:normAutofit fontScale="90000"/>
          </a:bodyPr>
          <a:lstStyle/>
          <a:p>
            <a:r>
              <a:rPr lang="sl-SI" dirty="0"/>
              <a:t>Spremembe v družinskih odnosih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904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sl-SI" dirty="0"/>
          </a:p>
          <a:p>
            <a:r>
              <a:rPr lang="sl-SI" dirty="0"/>
              <a:t>razumevanje odnosa otroci: starši (sinovsko spoštovanje)</a:t>
            </a:r>
          </a:p>
          <a:p>
            <a:r>
              <a:rPr lang="sl-SI" dirty="0"/>
              <a:t>vzorci skrbi za starejše</a:t>
            </a:r>
          </a:p>
          <a:p>
            <a:r>
              <a:rPr lang="sl-SI" dirty="0"/>
              <a:t>2013 Zakon o pravicah starejših</a:t>
            </a:r>
          </a:p>
          <a:p>
            <a:r>
              <a:rPr lang="sl-SI" dirty="0"/>
              <a:t>uvedba minimalnega varnostnega dodatka (podeželje)</a:t>
            </a:r>
          </a:p>
          <a:p>
            <a:r>
              <a:rPr lang="sl-SI" dirty="0"/>
              <a:t>finančno in čustveno vlaganje v edince: žensko izobraževanje, mali cesarji </a:t>
            </a:r>
            <a:r>
              <a:rPr lang="zh-CN" altLang="en-US" dirty="0"/>
              <a:t>小皇帝</a:t>
            </a:r>
            <a:endParaRPr lang="sl-SI" altLang="zh-CN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81318BB-61F5-407D-BF84-D56C78B1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4284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0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 Klasična demografska tranzicija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Sredi 19. stol.: okoli 500 mio</a:t>
            </a:r>
          </a:p>
          <a:p>
            <a:endParaRPr lang="sl-SI" dirty="0"/>
          </a:p>
          <a:p>
            <a:r>
              <a:rPr lang="sl-SI" dirty="0"/>
              <a:t>1900-1950-ih: visoke stopnje </a:t>
            </a:r>
            <a:r>
              <a:rPr lang="sl-SI" dirty="0">
                <a:solidFill>
                  <a:srgbClr val="0070C0"/>
                </a:solidFill>
              </a:rPr>
              <a:t>smrtnosti</a:t>
            </a:r>
          </a:p>
          <a:p>
            <a:r>
              <a:rPr lang="sl-SI" dirty="0"/>
              <a:t>do 1980-ih: visoka </a:t>
            </a:r>
            <a:r>
              <a:rPr lang="sl-SI" dirty="0">
                <a:solidFill>
                  <a:srgbClr val="0070C0"/>
                </a:solidFill>
              </a:rPr>
              <a:t>rodnost </a:t>
            </a:r>
          </a:p>
          <a:p>
            <a:r>
              <a:rPr lang="sl-SI" dirty="0"/>
              <a:t>od 1979: strm padec v </a:t>
            </a:r>
            <a:r>
              <a:rPr lang="sl-SI" dirty="0">
                <a:solidFill>
                  <a:schemeClr val="accent1"/>
                </a:solidFill>
              </a:rPr>
              <a:t>rodnosti</a:t>
            </a:r>
          </a:p>
          <a:p>
            <a:endParaRPr lang="sl-SI" dirty="0"/>
          </a:p>
          <a:p>
            <a:pPr marL="0" indent="0">
              <a:buNone/>
            </a:pPr>
            <a:endParaRPr lang="sl-SI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5665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Redefining China‘s Family: Elderly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https://www.youtube.com/watch?v=0MkBk0rU8Ec</a:t>
            </a:r>
            <a:r>
              <a:rPr lang="sl-SI"/>
              <a:t> (7:52)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383971"/>
          </a:xfrm>
        </p:spPr>
        <p:txBody>
          <a:bodyPr>
            <a:normAutofit/>
          </a:bodyPr>
          <a:lstStyle/>
          <a:p>
            <a:r>
              <a:rPr lang="sl-SI" dirty="0"/>
              <a:t>Razlogi za padec rodnosti?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6630"/>
            <a:ext cx="8229600" cy="3657600"/>
          </a:xfrm>
        </p:spPr>
        <p:txBody>
          <a:bodyPr>
            <a:normAutofit/>
          </a:bodyPr>
          <a:lstStyle/>
          <a:p>
            <a:r>
              <a:rPr lang="sl-SI" dirty="0"/>
              <a:t>Zakon o zakonski zvezi </a:t>
            </a:r>
            <a:r>
              <a:rPr lang="en-GB" dirty="0"/>
              <a:t>(1953)</a:t>
            </a:r>
          </a:p>
          <a:p>
            <a:r>
              <a:rPr lang="sl-SI" dirty="0"/>
              <a:t>politika načrtovanja rojstev </a:t>
            </a:r>
            <a:r>
              <a:rPr lang="en-GB" dirty="0"/>
              <a:t>(</a:t>
            </a:r>
            <a:r>
              <a:rPr lang="en-GB" i="1" dirty="0" err="1"/>
              <a:t>jihua</a:t>
            </a:r>
            <a:r>
              <a:rPr lang="en-GB" i="1" dirty="0"/>
              <a:t> </a:t>
            </a:r>
            <a:r>
              <a:rPr lang="en-GB" i="1" dirty="0" err="1"/>
              <a:t>shengyu</a:t>
            </a:r>
            <a:r>
              <a:rPr lang="en-GB" i="1" dirty="0"/>
              <a:t> </a:t>
            </a:r>
            <a:r>
              <a:rPr lang="zh-CN" altLang="en-GB" dirty="0"/>
              <a:t>计划生育</a:t>
            </a:r>
            <a:r>
              <a:rPr lang="en-GB" dirty="0"/>
              <a:t>)</a:t>
            </a:r>
          </a:p>
          <a:p>
            <a:r>
              <a:rPr lang="sl-SI" dirty="0"/>
              <a:t>modernizacija</a:t>
            </a:r>
            <a:r>
              <a:rPr lang="en-GB" dirty="0"/>
              <a:t> and </a:t>
            </a:r>
            <a:r>
              <a:rPr lang="sl-SI" dirty="0"/>
              <a:t>ekonomski razvoj</a:t>
            </a:r>
            <a:endParaRPr lang="en-GB" dirty="0"/>
          </a:p>
          <a:p>
            <a:r>
              <a:rPr lang="sl-SI" dirty="0"/>
              <a:t>globalizacija</a:t>
            </a:r>
            <a:r>
              <a:rPr lang="en-GB" dirty="0"/>
              <a:t> </a:t>
            </a:r>
            <a:r>
              <a:rPr lang="sl-SI" dirty="0"/>
              <a:t>in ideali romantične ljubezni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BD47AC5-3667-4B32-9F5C-9AA0373F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>
                <a:hlinkClick r:id="rId3"/>
              </a:rPr>
              <a:t>Prebivalstvo 1950-2022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287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"/>
            <a:ext cx="4665305" cy="304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4" y="-13595"/>
            <a:ext cx="4672491" cy="306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320" y="3282351"/>
            <a:ext cx="834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Prebivalstvo glede na starost in spol – popisi: 1964, 1982, 2000, 2010 (grafi: Wikipedia) </a:t>
            </a:r>
            <a:endParaRPr lang="en-US" dirty="0"/>
          </a:p>
        </p:txBody>
      </p:sp>
      <p:pic>
        <p:nvPicPr>
          <p:cNvPr id="1026" name="Picture 2" descr="C:\Users\Maja\Downloads\China_Sex_By_Age_2000_cens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3828825"/>
            <a:ext cx="4628958" cy="30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89" y="3828825"/>
            <a:ext cx="4684956" cy="30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sl-SI" dirty="0"/>
              <a:t>Načrtovanje rojstev kot del modernizacije</a:t>
            </a:r>
            <a:br>
              <a:rPr lang="sl-SI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altLang="zh-CN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8250"/>
            <a:ext cx="3819525" cy="552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38250"/>
            <a:ext cx="38004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Deng Xiaoping 1979: „Politika enega otroka“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543800" cy="5215627"/>
          </a:xfrm>
        </p:spPr>
      </p:pic>
    </p:spTree>
    <p:extLst>
      <p:ext uri="{BB962C8B-B14F-4D97-AF65-F5344CB8AC3E}">
        <p14:creationId xmlns:p14="http://schemas.microsoft.com/office/powerpoint/2010/main" val="39223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1990-a &amp; 2000-a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sprememba v razmišljanju: manj otrok vodi v večje individualno blagostanje </a:t>
            </a:r>
            <a:endParaRPr lang="en-US" dirty="0"/>
          </a:p>
          <a:p>
            <a:r>
              <a:rPr lang="sl-SI" dirty="0"/>
              <a:t>2001 Zakon o načrtovanju družine, a več izjem</a:t>
            </a:r>
          </a:p>
          <a:p>
            <a:r>
              <a:rPr lang="sl-SI" dirty="0"/>
              <a:t>kazni → nagrade</a:t>
            </a:r>
          </a:p>
          <a:p>
            <a:r>
              <a:rPr lang="sl-SI" dirty="0"/>
              <a:t>pojav drugih demografskih problemov</a:t>
            </a:r>
          </a:p>
          <a:p>
            <a:endParaRPr lang="sl-SI" dirty="0"/>
          </a:p>
          <a:p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8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Politika enega otroka?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urbano: ruralno</a:t>
            </a:r>
          </a:p>
          <a:p>
            <a:r>
              <a:rPr lang="sl-SI" dirty="0"/>
              <a:t>Hani: manjšine</a:t>
            </a:r>
          </a:p>
          <a:p>
            <a:r>
              <a:rPr lang="sl-SI" dirty="0"/>
              <a:t>edinci: ne-edinci</a:t>
            </a:r>
          </a:p>
          <a:p>
            <a:r>
              <a:rPr lang="sl-SI" dirty="0"/>
              <a:t>razlike med provincami</a:t>
            </a:r>
          </a:p>
          <a:p>
            <a:endParaRPr lang="sl-SI" dirty="0"/>
          </a:p>
          <a:p>
            <a:r>
              <a:rPr lang="sl-SI" dirty="0"/>
              <a:t>dovoljenje za rojstvo</a:t>
            </a:r>
          </a:p>
        </p:txBody>
      </p:sp>
    </p:spTree>
    <p:extLst>
      <p:ext uri="{BB962C8B-B14F-4D97-AF65-F5344CB8AC3E}">
        <p14:creationId xmlns:p14="http://schemas.microsoft.com/office/powerpoint/2010/main" val="289238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436</Words>
  <Application>Microsoft Office PowerPoint</Application>
  <PresentationFormat>Diaprojekcija na zaslonu (4:3)</PresentationFormat>
  <Paragraphs>83</Paragraphs>
  <Slides>20</Slides>
  <Notes>12</Notes>
  <HiddenSlides>1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20</vt:i4>
      </vt:variant>
    </vt:vector>
  </HeadingPairs>
  <TitlesOfParts>
    <vt:vector size="25" baseType="lpstr">
      <vt:lpstr>ＭＳ Ｐゴシック</vt:lpstr>
      <vt:lpstr>宋体</vt:lpstr>
      <vt:lpstr>Arial</vt:lpstr>
      <vt:lpstr>Calibri</vt:lpstr>
      <vt:lpstr>Office Theme</vt:lpstr>
      <vt:lpstr>Politika načrtovanja rojstev in demografske spremembe v LRK</vt:lpstr>
      <vt:lpstr> Klasična demografska tranzicija</vt:lpstr>
      <vt:lpstr>Razlogi za padec rodnosti?</vt:lpstr>
      <vt:lpstr>PowerPointova predstavitev</vt:lpstr>
      <vt:lpstr>PowerPointova predstavitev</vt:lpstr>
      <vt:lpstr>Načrtovanje rojstev kot del modernizacije </vt:lpstr>
      <vt:lpstr>Deng Xiaoping 1979: „Politika enega otroka“</vt:lpstr>
      <vt:lpstr>1990-a &amp; 2000-a</vt:lpstr>
      <vt:lpstr>Politika enega otroka?</vt:lpstr>
      <vt:lpstr>PowerPointova predstavitev</vt:lpstr>
      <vt:lpstr>„Politika dveh otrok“ (Xi Jinping,  2016)</vt:lpstr>
      <vt:lpstr>PowerPointova predstavitev</vt:lpstr>
      <vt:lpstr>Staranje prebivalstva</vt:lpstr>
      <vt:lpstr>PowerPointova predstavitev</vt:lpstr>
      <vt:lpstr>PowerPointova predstavitev</vt:lpstr>
      <vt:lpstr>Razmerja med spoloma</vt:lpstr>
      <vt:lpstr>Spremembe v položaju spolov</vt:lpstr>
      <vt:lpstr>PowerPointova predstavitev</vt:lpstr>
      <vt:lpstr>Spremembe v družinskih odnosih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计划生育</dc:title>
  <dc:creator>Maja</dc:creator>
  <cp:lastModifiedBy>Veselič , Maja</cp:lastModifiedBy>
  <cp:revision>36</cp:revision>
  <dcterms:created xsi:type="dcterms:W3CDTF">2006-08-16T00:00:00Z</dcterms:created>
  <dcterms:modified xsi:type="dcterms:W3CDTF">2023-10-27T09:16:10Z</dcterms:modified>
</cp:coreProperties>
</file>