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00" r:id="rId3"/>
    <p:sldId id="305" r:id="rId4"/>
    <p:sldId id="257" r:id="rId5"/>
    <p:sldId id="262" r:id="rId6"/>
    <p:sldId id="263" r:id="rId7"/>
    <p:sldId id="264" r:id="rId8"/>
    <p:sldId id="265" r:id="rId9"/>
    <p:sldId id="266" r:id="rId10"/>
    <p:sldId id="267" r:id="rId11"/>
    <p:sldId id="276" r:id="rId12"/>
    <p:sldId id="268" r:id="rId13"/>
    <p:sldId id="296" r:id="rId14"/>
    <p:sldId id="269" r:id="rId15"/>
    <p:sldId id="299" r:id="rId16"/>
    <p:sldId id="298" r:id="rId17"/>
    <p:sldId id="275" r:id="rId18"/>
    <p:sldId id="302" r:id="rId19"/>
    <p:sldId id="306" r:id="rId20"/>
    <p:sldId id="278" r:id="rId21"/>
    <p:sldId id="289" r:id="rId22"/>
    <p:sldId id="307" r:id="rId23"/>
    <p:sldId id="290" r:id="rId24"/>
    <p:sldId id="291" r:id="rId25"/>
    <p:sldId id="295" r:id="rId26"/>
    <p:sldId id="292" r:id="rId27"/>
    <p:sldId id="29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25" autoAdjust="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C19F7-26A7-491A-A661-669B2F9005D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5E771-0EF2-47F1-82CF-669AF2ED7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24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5E771-0EF2-47F1-82CF-669AF2ED70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29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„notranji potni list“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5E771-0EF2-47F1-82CF-669AF2ED70D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46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err="1"/>
              <a:t>Ginijev</a:t>
            </a:r>
            <a:r>
              <a:rPr lang="sl-SI" dirty="0"/>
              <a:t> koeficient 2012-2022 (Statista)</a:t>
            </a:r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5E771-0EF2-47F1-82CF-669AF2ED70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73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5E771-0EF2-47F1-82CF-669AF2ED70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50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5E771-0EF2-47F1-82CF-669AF2ED70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74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izkoriščevalci: veleposestniki, oderuhi, nekateri bogati kmetje</a:t>
            </a:r>
          </a:p>
          <a:p>
            <a:r>
              <a:rPr lang="sl-SI" dirty="0" err="1"/>
              <a:t>neizkoriščevalski</a:t>
            </a:r>
            <a:r>
              <a:rPr lang="sl-SI" dirty="0"/>
              <a:t> razredi: vsi preostali kmetje, fizični delavci, (mali) trgovci, učitelji, obrtniki, vojaki idr., ki podpirajo KPK</a:t>
            </a:r>
          </a:p>
          <a:p>
            <a:r>
              <a:rPr lang="sl-SI" dirty="0" err="1"/>
              <a:t>stokovnjaki</a:t>
            </a:r>
            <a:r>
              <a:rPr lang="sl-SI" dirty="0"/>
              <a:t>, menedžersko in tehnično osebje: kontrarevolucionarni </a:t>
            </a:r>
            <a:r>
              <a:rPr lang="sl-SI" dirty="0" err="1"/>
              <a:t>kompradorji</a:t>
            </a:r>
            <a:r>
              <a:rPr lang="sl-SI" dirty="0"/>
              <a:t> in kapitalisti </a:t>
            </a:r>
            <a:r>
              <a:rPr lang="sl-SI" dirty="0" err="1"/>
              <a:t>vs</a:t>
            </a:r>
            <a:r>
              <a:rPr lang="sl-SI" dirty="0"/>
              <a:t>. narodna buržoazija, intelektualci, delavski razred</a:t>
            </a:r>
            <a:endParaRPr lang="en-US" dirty="0"/>
          </a:p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5E771-0EF2-47F1-82CF-669AF2ED70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75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5E771-0EF2-47F1-82CF-669AF2ED70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47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5E771-0EF2-47F1-82CF-669AF2ED70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13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5E771-0EF2-47F1-82CF-669AF2ED70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23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največje neenakosti na</a:t>
            </a:r>
            <a:r>
              <a:rPr lang="sl-SI" baseline="0" dirty="0"/>
              <a:t> Kitajskem med skupinam ljudi, ki so opredeljeni in se razlikujejo po prostorskih kategorijah</a:t>
            </a:r>
          </a:p>
          <a:p>
            <a:r>
              <a:rPr lang="sl-SI" baseline="0" dirty="0"/>
              <a:t>ljudje bolj tolerantni do neenakosti na daljavo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5E771-0EF2-47F1-82CF-669AF2ED70D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4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guardian.com/world/2010/mar/15/china-migrant-workers-children-education" TargetMode="External"/><Relationship Id="rId2" Type="http://schemas.openxmlformats.org/officeDocument/2006/relationships/hyperlink" Target="https://www.youtube.com/watch?v=Gm4i1LmV9M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KNXg-kYk-L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Neenakosti v sodobni Kitajski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98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Reformno obdobje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/>
              <a:t>zavrnitev razrednega boja kot jedra socialistične družbe</a:t>
            </a:r>
          </a:p>
          <a:p>
            <a:r>
              <a:rPr lang="sl-SI"/>
              <a:t>novi </a:t>
            </a:r>
            <a:r>
              <a:rPr lang="sl-SI" dirty="0"/>
              <a:t>besednjak: ekonomske reforme, stabilnost, harmonija, družba zmernega blagostanja (</a:t>
            </a:r>
            <a:r>
              <a:rPr lang="sl-SI" i="1" dirty="0"/>
              <a:t>xiaokang shehui</a:t>
            </a:r>
            <a:r>
              <a:rPr lang="en-US" i="1" dirty="0"/>
              <a:t> </a:t>
            </a:r>
            <a:r>
              <a:rPr lang="zh-CN" altLang="en-US" dirty="0"/>
              <a:t>小康社会</a:t>
            </a:r>
            <a:r>
              <a:rPr lang="sl-SI" dirty="0"/>
              <a:t>)</a:t>
            </a:r>
          </a:p>
          <a:p>
            <a:r>
              <a:rPr lang="sl-SI" dirty="0"/>
              <a:t>privatizacija in porast ekonomske in družbene neenakosti</a:t>
            </a:r>
          </a:p>
        </p:txBody>
      </p:sp>
    </p:spTree>
    <p:extLst>
      <p:ext uri="{BB962C8B-B14F-4D97-AF65-F5344CB8AC3E}">
        <p14:creationId xmlns:p14="http://schemas.microsoft.com/office/powerpoint/2010/main" val="368983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/>
              <a:t>Razlaščeni: odpuščeni delavci</a:t>
            </a:r>
            <a:r>
              <a:rPr lang="zh-CN" altLang="en-US" dirty="0"/>
              <a:t>下岗</a:t>
            </a:r>
            <a:r>
              <a:rPr lang="sl-SI" dirty="0"/>
              <a:t>in vaščani brez zemlje</a:t>
            </a:r>
            <a:r>
              <a:rPr lang="en-US" dirty="0"/>
              <a:t> </a:t>
            </a:r>
            <a:r>
              <a:rPr lang="zh-CN" altLang="en-US" dirty="0"/>
              <a:t>失地农民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l-SI" dirty="0"/>
              <a:t>izguba privilegijev, izguba socialnega varstva (t.i. železna skodela riža </a:t>
            </a:r>
            <a:r>
              <a:rPr lang="zh-CN" altLang="en-US" dirty="0"/>
              <a:t>铁腕</a:t>
            </a:r>
            <a:r>
              <a:rPr lang="sl-SI" altLang="zh-CN" dirty="0"/>
              <a:t>) → </a:t>
            </a:r>
            <a:r>
              <a:rPr lang="sl-SI" dirty="0"/>
              <a:t>nostalgija, jeza, negotovost</a:t>
            </a:r>
          </a:p>
          <a:p>
            <a:r>
              <a:rPr lang="sl-SI" dirty="0"/>
              <a:t>sredi 1980ih odpuščenih 30-60 mio delavcev</a:t>
            </a:r>
          </a:p>
          <a:p>
            <a:r>
              <a:rPr lang="sl-SI" dirty="0"/>
              <a:t>sredi 1990ih razlaščenih 60-80 mio kmetov</a:t>
            </a:r>
            <a:endParaRPr lang="en-US" dirty="0"/>
          </a:p>
          <a:p>
            <a:r>
              <a:rPr lang="sl-SI" dirty="0"/>
              <a:t>pogosto udeleženih v kolektivnih protestih</a:t>
            </a:r>
          </a:p>
          <a:p>
            <a:r>
              <a:rPr lang="sl-SI" dirty="0"/>
              <a:t>razlike glede na regijo, bližino urbanih območij, starost in spol, individualno psihologijo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24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Protesti in zagotavljanje stabilnosti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altLang="zh-CN" dirty="0"/>
              <a:t>nevarnost družbene polarizacije</a:t>
            </a:r>
            <a:endParaRPr lang="en-US" altLang="zh-CN" dirty="0"/>
          </a:p>
          <a:p>
            <a:endParaRPr lang="en-US" dirty="0"/>
          </a:p>
          <a:p>
            <a:r>
              <a:rPr lang="sl-SI" dirty="0"/>
              <a:t>uvede se manj ideloški termin </a:t>
            </a:r>
            <a:r>
              <a:rPr lang="sl-SI" i="1" dirty="0"/>
              <a:t>jieceng</a:t>
            </a:r>
            <a:r>
              <a:rPr lang="sl-SI" dirty="0"/>
              <a:t> </a:t>
            </a:r>
            <a:r>
              <a:rPr lang="zh-CN" altLang="en-US" dirty="0"/>
              <a:t>阶层</a:t>
            </a:r>
            <a:endParaRPr lang="en-US" altLang="zh-CN" dirty="0"/>
          </a:p>
          <a:p>
            <a:endParaRPr lang="sl-SI" dirty="0"/>
          </a:p>
          <a:p>
            <a:r>
              <a:rPr lang="sl-SI" dirty="0"/>
              <a:t>spodbujanje oblikovanje srednjega sloja, omejevanje zgornjega in zmanjševanje spodnjega sloja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88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D09C951-6863-40CF-A1CF-80BE9D31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179D15CD-CC7C-4014-8D6F-AF1E1D695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022" y="38100"/>
            <a:ext cx="9492043" cy="6781800"/>
          </a:xfrm>
        </p:spPr>
      </p:pic>
    </p:spTree>
    <p:extLst>
      <p:ext uri="{BB962C8B-B14F-4D97-AF65-F5344CB8AC3E}">
        <p14:creationId xmlns:p14="http://schemas.microsoft.com/office/powerpoint/2010/main" val="2988188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Prednosti srednjega sloja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l-SI" dirty="0"/>
              <a:t>povečana potrošnja spodbuja domači trg</a:t>
            </a:r>
          </a:p>
          <a:p>
            <a:endParaRPr lang="sl-SI" dirty="0"/>
          </a:p>
          <a:p>
            <a:r>
              <a:rPr lang="sl-SI" dirty="0"/>
              <a:t>interes za varnost premoženja in politično stabilnost</a:t>
            </a:r>
          </a:p>
          <a:p>
            <a:pPr marL="0" indent="0">
              <a:buNone/>
            </a:pPr>
            <a:endParaRPr lang="sl-SI" dirty="0"/>
          </a:p>
          <a:p>
            <a:r>
              <a:rPr lang="sl-SI" dirty="0"/>
              <a:t>vrednote in obnašanje srednjega slohja vodita v dvig kvalitete </a:t>
            </a:r>
            <a:r>
              <a:rPr lang="sl-SI" i="1" dirty="0"/>
              <a:t>suzhi</a:t>
            </a:r>
            <a:r>
              <a:rPr lang="sl-SI" dirty="0"/>
              <a:t> </a:t>
            </a:r>
            <a:r>
              <a:rPr lang="zh-CN" altLang="en-US" dirty="0"/>
              <a:t>素质 </a:t>
            </a:r>
            <a:r>
              <a:rPr lang="sl-SI" dirty="0"/>
              <a:t>migrantov, polkvalificiranih delavcev in podeželskih kmetov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6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2832AA9-BB10-4CC8-8F49-9C8599C9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A51102EB-01BF-4E11-B2AB-4DA1934DD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07" y="0"/>
            <a:ext cx="7983386" cy="6887001"/>
          </a:xfrm>
        </p:spPr>
      </p:pic>
    </p:spTree>
    <p:extLst>
      <p:ext uri="{BB962C8B-B14F-4D97-AF65-F5344CB8AC3E}">
        <p14:creationId xmlns:p14="http://schemas.microsoft.com/office/powerpoint/2010/main" val="1545295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6145047-A198-4DF9-950A-3D5F6A2A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4" name="Označba mesta vsebine 3">
            <a:extLst>
              <a:ext uri="{FF2B5EF4-FFF2-40B4-BE49-F238E27FC236}">
                <a16:creationId xmlns:a16="http://schemas.microsoft.com/office/drawing/2014/main" id="{843169EF-4D7B-4FC6-BF11-6ACECF9E1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74638"/>
            <a:ext cx="8741617" cy="620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54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/>
              <a:t>Srednji sloj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l-SI" dirty="0"/>
              <a:t>državna ideologija in oglaševanje, ideal družbe, ki temelji na meritokraciji  → optimizem</a:t>
            </a:r>
          </a:p>
          <a:p>
            <a:r>
              <a:rPr lang="sl-SI" dirty="0"/>
              <a:t>dvojni fokus:</a:t>
            </a:r>
          </a:p>
          <a:p>
            <a:pPr>
              <a:buFontTx/>
              <a:buChar char="-"/>
            </a:pPr>
            <a:r>
              <a:rPr lang="sl-SI" dirty="0"/>
              <a:t>investicije „navznoter“ (veščine, osebnostna rast, izobrazba otrok, „domači raj“) </a:t>
            </a:r>
          </a:p>
          <a:p>
            <a:pPr>
              <a:buFontTx/>
              <a:buChar char="-"/>
            </a:pPr>
            <a:r>
              <a:rPr lang="sl-SI" dirty="0"/>
              <a:t>aktivizem za svoje ekonomske pravice, dobro življenjsko okolje (a le redko za splošno dobrobit)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55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E31B5BC-779A-48BD-A36C-C956FC7B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Razslojenost danes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CA416446-5AF3-4396-A736-29A55AEEF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2895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sl-SI" dirty="0"/>
          </a:p>
          <a:p>
            <a:pPr marL="0" indent="0" algn="ctr">
              <a:buNone/>
            </a:pPr>
            <a:r>
              <a:rPr lang="sl-SI" sz="4000" dirty="0"/>
              <a:t>Trikotnik? </a:t>
            </a:r>
          </a:p>
          <a:p>
            <a:pPr marL="0" indent="0" algn="ctr">
              <a:buNone/>
            </a:pPr>
            <a:endParaRPr lang="sl-SI" sz="4000" dirty="0"/>
          </a:p>
          <a:p>
            <a:pPr marL="0" indent="0" algn="ctr">
              <a:buNone/>
            </a:pPr>
            <a:r>
              <a:rPr lang="sl-SI" sz="4000" dirty="0"/>
              <a:t>Diamant?</a:t>
            </a:r>
          </a:p>
          <a:p>
            <a:pPr marL="0" indent="0" algn="ctr">
              <a:buNone/>
            </a:pPr>
            <a:endParaRPr lang="sl-SI" sz="4000" dirty="0"/>
          </a:p>
        </p:txBody>
      </p:sp>
      <p:sp>
        <p:nvSpPr>
          <p:cNvPr id="4" name="Pravokotnik 3">
            <a:extLst>
              <a:ext uri="{FF2B5EF4-FFF2-40B4-BE49-F238E27FC236}">
                <a16:creationId xmlns:a16="http://schemas.microsoft.com/office/drawing/2014/main" id="{5690DD30-7963-4A99-9B64-CA07BB0E4546}"/>
              </a:ext>
            </a:extLst>
          </p:cNvPr>
          <p:cNvSpPr/>
          <p:nvPr/>
        </p:nvSpPr>
        <p:spPr>
          <a:xfrm>
            <a:off x="3810000" y="1878022"/>
            <a:ext cx="449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sz="2800" dirty="0">
                <a:solidFill>
                  <a:srgbClr val="FF0000"/>
                </a:solidFill>
              </a:rPr>
              <a:t>1: vodstvo (o. 30)</a:t>
            </a:r>
          </a:p>
          <a:p>
            <a:r>
              <a:rPr lang="sl-SI" sz="2800" dirty="0">
                <a:solidFill>
                  <a:srgbClr val="FF0000"/>
                </a:solidFill>
              </a:rPr>
              <a:t>2: pomembni vodilni (o. 200)</a:t>
            </a:r>
          </a:p>
          <a:p>
            <a:r>
              <a:rPr lang="sl-SI" sz="2800" dirty="0">
                <a:solidFill>
                  <a:srgbClr val="FF0000"/>
                </a:solidFill>
              </a:rPr>
              <a:t>3: vplivneži (4-5.000)</a:t>
            </a:r>
          </a:p>
          <a:p>
            <a:r>
              <a:rPr lang="sl-SI" sz="2800" dirty="0">
                <a:solidFill>
                  <a:srgbClr val="00B0F0"/>
                </a:solidFill>
              </a:rPr>
              <a:t>4: privilegirani (5-10 mio)</a:t>
            </a:r>
          </a:p>
          <a:p>
            <a:r>
              <a:rPr lang="sl-SI" sz="2800" dirty="0">
                <a:solidFill>
                  <a:srgbClr val="00B0F0"/>
                </a:solidFill>
              </a:rPr>
              <a:t>5: premožni (100 mio)</a:t>
            </a:r>
          </a:p>
          <a:p>
            <a:r>
              <a:rPr lang="sl-SI" sz="2800" dirty="0">
                <a:solidFill>
                  <a:srgbClr val="00B0F0"/>
                </a:solidFill>
              </a:rPr>
              <a:t>6: ukleščeni (200-300 mio)</a:t>
            </a:r>
          </a:p>
          <a:p>
            <a:r>
              <a:rPr lang="sl-SI" sz="2800" dirty="0">
                <a:solidFill>
                  <a:srgbClr val="00B050"/>
                </a:solidFill>
              </a:rPr>
              <a:t>7: marginalizirani (500 mio)</a:t>
            </a:r>
          </a:p>
          <a:p>
            <a:r>
              <a:rPr lang="sl-SI" sz="2800" dirty="0">
                <a:solidFill>
                  <a:srgbClr val="00B050"/>
                </a:solidFill>
              </a:rPr>
              <a:t>8: najrevnejši (400 mio)</a:t>
            </a:r>
          </a:p>
          <a:p>
            <a:r>
              <a:rPr lang="sl-SI" sz="2800" dirty="0">
                <a:solidFill>
                  <a:srgbClr val="00B050"/>
                </a:solidFill>
              </a:rPr>
              <a:t>9: obubožani (100 mio)</a:t>
            </a:r>
          </a:p>
        </p:txBody>
      </p:sp>
    </p:spTree>
    <p:extLst>
      <p:ext uri="{BB962C8B-B14F-4D97-AF65-F5344CB8AC3E}">
        <p14:creationId xmlns:p14="http://schemas.microsoft.com/office/powerpoint/2010/main" val="405764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EBFD4CF-7862-4348-ACD2-54585A95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/>
              <a:t>Posledice naraščanja srednjega sloja 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E435898-E4FD-49C6-952F-9BA02881E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avtomobili, potrošnja goriva</a:t>
            </a:r>
          </a:p>
          <a:p>
            <a:r>
              <a:rPr lang="sl-SI" dirty="0"/>
              <a:t>širjenje gostih urbanih območij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l-SI" dirty="0"/>
              <a:t>Izpusti C02, onesnaženje zraka</a:t>
            </a:r>
          </a:p>
          <a:p>
            <a:pPr marL="0" indent="0">
              <a:buNone/>
            </a:pPr>
            <a:endParaRPr lang="sl-SI" dirty="0"/>
          </a:p>
          <a:p>
            <a:r>
              <a:rPr lang="sl-SI" dirty="0" err="1"/>
              <a:t>prehrambene</a:t>
            </a:r>
            <a:r>
              <a:rPr lang="sl-SI" dirty="0"/>
              <a:t> navade (meso!)</a:t>
            </a:r>
          </a:p>
          <a:p>
            <a:r>
              <a:rPr lang="sl-SI" dirty="0" err="1"/>
              <a:t>sedentarnost</a:t>
            </a:r>
            <a:endParaRPr lang="sl-SI" dirty="0"/>
          </a:p>
          <a:p>
            <a:pPr>
              <a:buFont typeface="Wingdings" panose="05000000000000000000" pitchFamily="2" charset="2"/>
              <a:buChar char="Ø"/>
            </a:pPr>
            <a:r>
              <a:rPr lang="sl-SI" dirty="0"/>
              <a:t>zdravstvene težave (kronične bolezni)</a:t>
            </a:r>
          </a:p>
        </p:txBody>
      </p:sp>
    </p:spTree>
    <p:extLst>
      <p:ext uri="{BB962C8B-B14F-4D97-AF65-F5344CB8AC3E}">
        <p14:creationId xmlns:p14="http://schemas.microsoft.com/office/powerpoint/2010/main" val="369213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7D1D56B7-5880-4BDD-8ADC-0C3A2B53C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159"/>
            <a:ext cx="8839199" cy="6696876"/>
          </a:xfrm>
        </p:spPr>
      </p:pic>
    </p:spTree>
    <p:extLst>
      <p:ext uri="{BB962C8B-B14F-4D97-AF65-F5344CB8AC3E}">
        <p14:creationId xmlns:p14="http://schemas.microsoft.com/office/powerpoint/2010/main" val="1356570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Regionalne neenakosti, </a:t>
            </a:r>
            <a:br>
              <a:rPr lang="sl-SI" dirty="0"/>
            </a:br>
            <a:r>
              <a:rPr lang="sl-SI" dirty="0"/>
              <a:t>ruralno-urbano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94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Vzroki prostorske neenakosti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geografske značilnosti (nadmorska višina, prst, padavine, manjšine)</a:t>
            </a:r>
          </a:p>
          <a:p>
            <a:r>
              <a:rPr lang="sl-SI" dirty="0"/>
              <a:t>državne politike (pred in po reformah)</a:t>
            </a:r>
          </a:p>
          <a:p>
            <a:r>
              <a:rPr lang="sl-SI" dirty="0"/>
              <a:t>tržna ekonomija (razpolaganje z zemljiškimi pravicami)</a:t>
            </a:r>
          </a:p>
          <a:p>
            <a:r>
              <a:rPr lang="sl-SI" dirty="0"/>
              <a:t>značilnosti gospodinjstev in posameznikov (število, starost)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745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5FC3761-A429-4FC8-8210-AD29BB9B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graphicFrame>
        <p:nvGraphicFramePr>
          <p:cNvPr id="6" name="Označba mesta vsebine 5">
            <a:extLst>
              <a:ext uri="{FF2B5EF4-FFF2-40B4-BE49-F238E27FC236}">
                <a16:creationId xmlns:a16="http://schemas.microsoft.com/office/drawing/2014/main" id="{C2F8361A-B991-4811-A399-08C5BF371089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418043"/>
              </p:ext>
            </p:extLst>
          </p:nvPr>
        </p:nvGraphicFramePr>
        <p:xfrm>
          <a:off x="228600" y="2743200"/>
          <a:ext cx="822960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Lupinski predmet paketirnika" showAsIcon="1" r:id="rId3" imgW="2233080" imgH="532800" progId="Package">
                  <p:embed/>
                </p:oleObj>
              </mc:Choice>
              <mc:Fallback>
                <p:oleObj name="Lupinski predmet paketirnika" showAsIcon="1" r:id="rId3" imgW="2233080" imgH="532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2743200"/>
                        <a:ext cx="8229600" cy="196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2804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/>
              <a:t>Registracija prebivališča </a:t>
            </a:r>
            <a:r>
              <a:rPr lang="sl-SI" i="1" dirty="0"/>
              <a:t>hukou </a:t>
            </a:r>
            <a:r>
              <a:rPr lang="zh-CN" altLang="en-US" dirty="0"/>
              <a:t>户口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l-SI" dirty="0"/>
              <a:t>sistem </a:t>
            </a:r>
            <a:r>
              <a:rPr lang="sl-SI" i="1" dirty="0"/>
              <a:t>baojia </a:t>
            </a:r>
            <a:r>
              <a:rPr lang="zh-CN" altLang="en-US" dirty="0"/>
              <a:t>保家</a:t>
            </a:r>
            <a:r>
              <a:rPr lang="sl-SI" altLang="zh-CN" dirty="0"/>
              <a:t>, registracija v času republike</a:t>
            </a:r>
            <a:endParaRPr lang="sl-SI" dirty="0"/>
          </a:p>
          <a:p>
            <a:r>
              <a:rPr lang="sl-SI" dirty="0"/>
              <a:t>od 1950ih </a:t>
            </a:r>
            <a:r>
              <a:rPr lang="sl-SI" i="1" dirty="0"/>
              <a:t>hukou</a:t>
            </a:r>
            <a:r>
              <a:rPr lang="sl-SI" dirty="0"/>
              <a:t>: nadzor migracij (ruralnega) prebivalstva, nadzor nad „slabimi elementi“</a:t>
            </a:r>
          </a:p>
          <a:p>
            <a:r>
              <a:rPr lang="sl-SI" dirty="0"/>
              <a:t>kraj prebivališča, gospodarska dejavnost:</a:t>
            </a:r>
          </a:p>
          <a:p>
            <a:pPr>
              <a:buFontTx/>
              <a:buChar char="-"/>
            </a:pPr>
            <a:r>
              <a:rPr lang="sl-SI" dirty="0"/>
              <a:t>lokalno/nelokalno prebivalstvo</a:t>
            </a:r>
          </a:p>
          <a:p>
            <a:pPr>
              <a:buFontTx/>
              <a:buChar char="-"/>
            </a:pPr>
            <a:r>
              <a:rPr lang="sl-SI" dirty="0"/>
              <a:t>kmetijsko/nekmetijsko gospodinjstvo</a:t>
            </a:r>
          </a:p>
          <a:p>
            <a:r>
              <a:rPr lang="sl-SI" i="1" dirty="0"/>
              <a:t>hukou</a:t>
            </a:r>
            <a:r>
              <a:rPr lang="sl-SI" dirty="0"/>
              <a:t> določa dostop do zaposlitve in socialnih storitev → družbeni status, življenski standard</a:t>
            </a:r>
          </a:p>
          <a:p>
            <a:r>
              <a:rPr lang="sl-SI" dirty="0"/>
              <a:t>sprememba </a:t>
            </a:r>
            <a:r>
              <a:rPr lang="sl-SI" i="1" dirty="0"/>
              <a:t>hukoua</a:t>
            </a:r>
            <a:r>
              <a:rPr lang="sl-SI" dirty="0"/>
              <a:t>? (vojska, univerza, začasne spremembe)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569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/>
              <a:t>Notranje migracije ruralno→urbano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l-SI" dirty="0"/>
              <a:t>2000: 144,4 mio „začasnih migrantov“</a:t>
            </a:r>
          </a:p>
          <a:p>
            <a:r>
              <a:rPr lang="sl-SI" dirty="0"/>
              <a:t>2010: 221 mio, od tega 160 mio ruralni </a:t>
            </a:r>
            <a:r>
              <a:rPr lang="sl-SI" i="1" dirty="0"/>
              <a:t>hukou</a:t>
            </a:r>
          </a:p>
          <a:p>
            <a:r>
              <a:rPr lang="sl-SI" dirty="0"/>
              <a:t>2015: 277.5 mio</a:t>
            </a:r>
          </a:p>
          <a:p>
            <a:r>
              <a:rPr lang="sl-SI" dirty="0"/>
              <a:t>2/3 na vzhodu</a:t>
            </a:r>
          </a:p>
          <a:p>
            <a:r>
              <a:rPr lang="sl-SI" i="1" dirty="0"/>
              <a:t>nongmingong </a:t>
            </a:r>
            <a:r>
              <a:rPr lang="zh-CN" altLang="en-US" dirty="0"/>
              <a:t>农民工</a:t>
            </a:r>
            <a:r>
              <a:rPr lang="zh-CN" altLang="en-US" i="1" dirty="0"/>
              <a:t> </a:t>
            </a:r>
            <a:r>
              <a:rPr lang="sl-SI" dirty="0"/>
              <a:t>poceni delovna sila: industrija, gradbeništvo, storitvene dejavnosti</a:t>
            </a:r>
          </a:p>
          <a:p>
            <a:r>
              <a:rPr lang="sl-SI" dirty="0"/>
              <a:t>individualne, družinske migracije</a:t>
            </a:r>
          </a:p>
          <a:p>
            <a:r>
              <a:rPr lang="sl-SI" dirty="0"/>
              <a:t>projekt urbanizacije 2014-2020 (54 % → 60 %)</a:t>
            </a:r>
          </a:p>
        </p:txBody>
      </p:sp>
    </p:spTree>
    <p:extLst>
      <p:ext uri="{BB962C8B-B14F-4D97-AF65-F5344CB8AC3E}">
        <p14:creationId xmlns:p14="http://schemas.microsoft.com/office/powerpoint/2010/main" val="1017608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/>
              <a:t>Panožna delitev </a:t>
            </a:r>
            <a:r>
              <a:rPr lang="sl-SI" i="1" dirty="0"/>
              <a:t>nongmingongov</a:t>
            </a:r>
            <a:br>
              <a:rPr lang="sl-SI" i="1" dirty="0"/>
            </a:br>
            <a:r>
              <a:rPr lang="sl-SI" sz="3600" dirty="0"/>
              <a:t>China Labour Bulletin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563" y="1524000"/>
            <a:ext cx="9136944" cy="5334000"/>
          </a:xfrm>
        </p:spPr>
      </p:pic>
    </p:spTree>
    <p:extLst>
      <p:ext uri="{BB962C8B-B14F-4D97-AF65-F5344CB8AC3E}">
        <p14:creationId xmlns:p14="http://schemas.microsoft.com/office/powerpoint/2010/main" val="2689517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Problemi notranjih migrantov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l-SI" dirty="0"/>
              <a:t>posebne soseske, kampanje „čiščenja“, nasilje policije in redarjev</a:t>
            </a:r>
          </a:p>
          <a:p>
            <a:r>
              <a:rPr lang="sl-SI" dirty="0"/>
              <a:t>negativna podoba </a:t>
            </a:r>
            <a:r>
              <a:rPr lang="sl-SI" i="1" dirty="0"/>
              <a:t>liudong renkou </a:t>
            </a:r>
            <a:r>
              <a:rPr lang="zh-CN" altLang="en-US" dirty="0"/>
              <a:t>流动人口</a:t>
            </a:r>
            <a:r>
              <a:rPr lang="zh-CN" altLang="en-US" i="1" dirty="0"/>
              <a:t> </a:t>
            </a:r>
            <a:r>
              <a:rPr lang="sl-SI" altLang="zh-CN" i="1" dirty="0"/>
              <a:t>(</a:t>
            </a:r>
            <a:r>
              <a:rPr lang="sl-SI" altLang="zh-CN" dirty="0"/>
              <a:t>prim</a:t>
            </a:r>
            <a:r>
              <a:rPr lang="sl-SI" altLang="zh-CN" i="1" dirty="0"/>
              <a:t>. </a:t>
            </a:r>
            <a:r>
              <a:rPr lang="zh-CN" altLang="en-US" dirty="0"/>
              <a:t>流氓</a:t>
            </a:r>
            <a:r>
              <a:rPr lang="sl-SI" altLang="zh-CN" dirty="0"/>
              <a:t>), „nizek </a:t>
            </a:r>
            <a:r>
              <a:rPr lang="sl-SI" altLang="zh-CN" i="1" dirty="0"/>
              <a:t>suzhi“</a:t>
            </a:r>
            <a:endParaRPr lang="en-US" dirty="0"/>
          </a:p>
          <a:p>
            <a:r>
              <a:rPr lang="sl-SI" dirty="0"/>
              <a:t>dostop do zdravstvenega in pokojninskega zavarovanja</a:t>
            </a:r>
          </a:p>
          <a:p>
            <a:r>
              <a:rPr lang="sl-SI" dirty="0"/>
              <a:t>dostop do izobraževanja za otroke (posebne migrantske šole, šolnine)</a:t>
            </a:r>
          </a:p>
          <a:p>
            <a:r>
              <a:rPr lang="sl-SI" dirty="0"/>
              <a:t>otroci in starejši, ki „ostanejo zadaj“ </a:t>
            </a:r>
            <a:r>
              <a:rPr lang="sl-SI" i="1" dirty="0"/>
              <a:t>liushou ertong </a:t>
            </a:r>
            <a:r>
              <a:rPr lang="zh-CN" altLang="en-US" dirty="0"/>
              <a:t>留守儿童</a:t>
            </a:r>
            <a:r>
              <a:rPr lang="sl-SI" altLang="zh-CN" dirty="0"/>
              <a:t>, položaj žensk na podeželju</a:t>
            </a:r>
          </a:p>
        </p:txBody>
      </p:sp>
    </p:spTree>
    <p:extLst>
      <p:ext uri="{BB962C8B-B14F-4D97-AF65-F5344CB8AC3E}">
        <p14:creationId xmlns:p14="http://schemas.microsoft.com/office/powerpoint/2010/main" val="1462059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l-SI" dirty="0"/>
              <a:t>Redefining China‘s family: Migrant workers </a:t>
            </a:r>
            <a:r>
              <a:rPr lang="sl-SI" dirty="0">
                <a:hlinkClick r:id="rId2"/>
              </a:rPr>
              <a:t>https://www.youtube.com/watch?v=Gm4i1LmV9ME</a:t>
            </a:r>
            <a:r>
              <a:rPr lang="sl-SI" dirty="0"/>
              <a:t> (6:37)</a:t>
            </a:r>
          </a:p>
          <a:p>
            <a:pPr marL="0" indent="0">
              <a:buNone/>
            </a:pPr>
            <a:endParaRPr lang="sl-SI" dirty="0"/>
          </a:p>
          <a:p>
            <a:pPr marL="0" indent="0">
              <a:buNone/>
            </a:pPr>
            <a:r>
              <a:rPr lang="sl-SI" dirty="0"/>
              <a:t>Millions of Chinese rural migrants denied education for their children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https://www.theguardian.com/world/2010/mar/15/china-migrant-workers-children-education</a:t>
            </a:r>
            <a:r>
              <a:rPr lang="sl-SI" dirty="0"/>
              <a:t> </a:t>
            </a:r>
            <a:endParaRPr lang="en-US" dirty="0"/>
          </a:p>
          <a:p>
            <a:pPr marL="0" indent="0">
              <a:buNone/>
            </a:pPr>
            <a:r>
              <a:rPr lang="sl-SI" dirty="0"/>
              <a:t>(3:44)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sl-SI" dirty="0"/>
              <a:t>Videographic. The largest migration in history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https://www.youtube.com/watch?v=KNXg-kYk-LU</a:t>
            </a:r>
            <a:r>
              <a:rPr lang="sl-SI" dirty="0"/>
              <a:t> (2:43)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020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462CE056-6BEE-4F66-B8E2-90144255A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40" y="491851"/>
            <a:ext cx="7909319" cy="5874297"/>
          </a:xfrm>
        </p:spPr>
      </p:pic>
    </p:spTree>
    <p:extLst>
      <p:ext uri="{BB962C8B-B14F-4D97-AF65-F5344CB8AC3E}">
        <p14:creationId xmlns:p14="http://schemas.microsoft.com/office/powerpoint/2010/main" val="354219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Družbeni razred in stratifikacija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l-SI" dirty="0"/>
              <a:t>družbena stratifikacija: </a:t>
            </a:r>
          </a:p>
          <a:p>
            <a:pPr marL="0" indent="0">
              <a:buNone/>
            </a:pPr>
            <a:r>
              <a:rPr lang="sl-SI" dirty="0" err="1"/>
              <a:t>rangiranje</a:t>
            </a:r>
            <a:r>
              <a:rPr lang="sl-SI" dirty="0"/>
              <a:t> posameznikov  v horizontalne sloje glede na njihovo relativno družbeno pozicijo </a:t>
            </a:r>
            <a:endParaRPr lang="en-US" dirty="0"/>
          </a:p>
          <a:p>
            <a:endParaRPr lang="sl-SI" dirty="0"/>
          </a:p>
          <a:p>
            <a:r>
              <a:rPr lang="sl-SI" dirty="0"/>
              <a:t>družbeni razred:</a:t>
            </a:r>
          </a:p>
          <a:p>
            <a:pPr marL="0" indent="0">
              <a:buNone/>
            </a:pPr>
            <a:r>
              <a:rPr lang="sl-SI" dirty="0"/>
              <a:t>skupina ljudi, ki zaseda približno enak položaj v sistemu družbene hierarhije (kategorizacija)</a:t>
            </a:r>
          </a:p>
          <a:p>
            <a:pPr marL="0" indent="0">
              <a:buNone/>
            </a:pPr>
            <a:endParaRPr lang="sl-SI" dirty="0"/>
          </a:p>
          <a:p>
            <a:r>
              <a:rPr lang="sl-SI" dirty="0"/>
              <a:t>družbeni status in družbena moč</a:t>
            </a:r>
          </a:p>
          <a:p>
            <a:endParaRPr lang="sl-SI" dirty="0"/>
          </a:p>
          <a:p>
            <a:r>
              <a:rPr lang="sl-SI" dirty="0"/>
              <a:t>P. </a:t>
            </a:r>
            <a:r>
              <a:rPr lang="sl-SI" dirty="0" err="1"/>
              <a:t>Bourdieu</a:t>
            </a:r>
            <a:r>
              <a:rPr lang="sl-SI" dirty="0"/>
              <a:t>: socialni in kulturni kapital (</a:t>
            </a:r>
            <a:r>
              <a:rPr lang="sl-SI"/>
              <a:t>poleg finančnega)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96440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378" y="76200"/>
            <a:ext cx="8229600" cy="1143000"/>
          </a:xfrm>
        </p:spPr>
        <p:txBody>
          <a:bodyPr/>
          <a:lstStyle/>
          <a:p>
            <a:r>
              <a:rPr lang="sl-SI" dirty="0"/>
              <a:t>Tradicionalna Kitajska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izobraženci</a:t>
            </a:r>
          </a:p>
          <a:p>
            <a:r>
              <a:rPr lang="sl-SI" dirty="0"/>
              <a:t>kmetje</a:t>
            </a:r>
          </a:p>
          <a:p>
            <a:r>
              <a:rPr lang="sl-SI" dirty="0"/>
              <a:t>obrtniki</a:t>
            </a:r>
          </a:p>
          <a:p>
            <a:r>
              <a:rPr lang="sl-SI" dirty="0"/>
              <a:t>trgovci</a:t>
            </a:r>
          </a:p>
          <a:p>
            <a:endParaRPr lang="sl-SI" dirty="0"/>
          </a:p>
          <a:p>
            <a:r>
              <a:rPr lang="sl-SI" dirty="0"/>
              <a:t>družbena mobilnost:</a:t>
            </a:r>
          </a:p>
          <a:p>
            <a:pPr marL="0" indent="0">
              <a:buNone/>
            </a:pPr>
            <a:r>
              <a:rPr lang="sl-SI" dirty="0"/>
              <a:t>klasična izobrazba in uradniški izpiti</a:t>
            </a:r>
          </a:p>
        </p:txBody>
      </p:sp>
    </p:spTree>
    <p:extLst>
      <p:ext uri="{BB962C8B-B14F-4D97-AF65-F5344CB8AC3E}">
        <p14:creationId xmlns:p14="http://schemas.microsoft.com/office/powerpoint/2010/main" val="7467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20. stoletje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družbeni razred </a:t>
            </a:r>
            <a:r>
              <a:rPr lang="sl-SI" i="1" dirty="0"/>
              <a:t>jieji </a:t>
            </a:r>
            <a:r>
              <a:rPr lang="zh-CN" altLang="en-US" dirty="0"/>
              <a:t>阶级</a:t>
            </a:r>
            <a:r>
              <a:rPr lang="sl-SI" altLang="zh-CN" dirty="0"/>
              <a:t> dobi marksistično konotacijo</a:t>
            </a:r>
          </a:p>
          <a:p>
            <a:pPr>
              <a:buFontTx/>
              <a:buChar char="-"/>
            </a:pPr>
            <a:r>
              <a:rPr lang="sl-SI" dirty="0"/>
              <a:t>razmerje do proizvodnih sredstev</a:t>
            </a:r>
          </a:p>
          <a:p>
            <a:pPr>
              <a:buFontTx/>
              <a:buChar char="-"/>
            </a:pPr>
            <a:r>
              <a:rPr lang="sl-SI" dirty="0"/>
              <a:t>razredna zavest</a:t>
            </a:r>
          </a:p>
          <a:p>
            <a:pPr>
              <a:buFontTx/>
              <a:buChar char="-"/>
            </a:pPr>
            <a:r>
              <a:rPr lang="sl-SI" dirty="0"/>
              <a:t>razredni boj</a:t>
            </a:r>
          </a:p>
          <a:p>
            <a:pPr>
              <a:buFontTx/>
              <a:buChar char="-"/>
            </a:pPr>
            <a:endParaRPr lang="sl-SI" dirty="0"/>
          </a:p>
          <a:p>
            <a:r>
              <a:rPr lang="sl-SI" dirty="0"/>
              <a:t>oboroženi boj in radikalna redistribucija virov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02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/>
              <a:t>Razredna delitev po KPK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ekonomski izvor (premoženje, izkoriščanje delovne sile) + politično ozadje (podpora revoluciji, kriminal) = </a:t>
            </a:r>
            <a:r>
              <a:rPr lang="sl-SI" dirty="0">
                <a:solidFill>
                  <a:srgbClr val="FF0000"/>
                </a:solidFill>
              </a:rPr>
              <a:t>razredna oznaka družine</a:t>
            </a:r>
          </a:p>
          <a:p>
            <a:pPr>
              <a:buFontTx/>
              <a:buChar char="-"/>
            </a:pPr>
            <a:r>
              <a:rPr lang="sl-SI" dirty="0"/>
              <a:t>veleposestniki</a:t>
            </a:r>
          </a:p>
          <a:p>
            <a:pPr>
              <a:buFontTx/>
              <a:buChar char="-"/>
            </a:pPr>
            <a:r>
              <a:rPr lang="sl-SI" dirty="0"/>
              <a:t>bogati kmetje</a:t>
            </a:r>
          </a:p>
          <a:p>
            <a:pPr>
              <a:buFontTx/>
              <a:buChar char="-"/>
            </a:pPr>
            <a:r>
              <a:rPr lang="sl-SI" dirty="0"/>
              <a:t>srednji kmetje</a:t>
            </a:r>
          </a:p>
          <a:p>
            <a:pPr>
              <a:buFontTx/>
              <a:buChar char="-"/>
            </a:pPr>
            <a:r>
              <a:rPr lang="sl-SI" dirty="0"/>
              <a:t>revni kmetje</a:t>
            </a:r>
          </a:p>
          <a:p>
            <a:pPr>
              <a:buFontTx/>
              <a:buChar char="-"/>
            </a:pPr>
            <a:r>
              <a:rPr lang="sl-SI" dirty="0"/>
              <a:t>kmetje brez zemlje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963586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4114800" cy="2087562"/>
          </a:xfrm>
        </p:spPr>
        <p:txBody>
          <a:bodyPr/>
          <a:lstStyle/>
          <a:p>
            <a:r>
              <a:rPr lang="sl-SI" dirty="0"/>
              <a:t>Razredna delitev po KPK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567289"/>
            <a:ext cx="3429001" cy="3276600"/>
          </a:xfrm>
        </p:spPr>
        <p:txBody>
          <a:bodyPr>
            <a:normAutofit/>
          </a:bodyPr>
          <a:lstStyle/>
          <a:p>
            <a:r>
              <a:rPr lang="sl-SI" dirty="0"/>
              <a:t>izkoriščevalci</a:t>
            </a:r>
          </a:p>
          <a:p>
            <a:r>
              <a:rPr lang="sl-SI" dirty="0" err="1"/>
              <a:t>neizkoriščevalski</a:t>
            </a:r>
            <a:r>
              <a:rPr lang="sl-SI" dirty="0"/>
              <a:t> razredi</a:t>
            </a:r>
          </a:p>
          <a:p>
            <a:r>
              <a:rPr lang="sl-SI" dirty="0" err="1"/>
              <a:t>stokovnjaki</a:t>
            </a:r>
            <a:r>
              <a:rPr lang="sl-SI" dirty="0"/>
              <a:t>, upravno in tehnično osebje</a:t>
            </a:r>
            <a:endParaRPr lang="en-US" dirty="0"/>
          </a:p>
        </p:txBody>
      </p:sp>
      <p:pic>
        <p:nvPicPr>
          <p:cNvPr id="5" name="Slika 4" descr="Slika, ki vsebuje besede besedilo&#10;&#10;Opis je samodejno ustvarjen">
            <a:extLst>
              <a:ext uri="{FF2B5EF4-FFF2-40B4-BE49-F238E27FC236}">
                <a16:creationId xmlns:a16="http://schemas.microsoft.com/office/drawing/2014/main" id="{E15C8F5B-767D-4495-9511-18AC80B320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841" y="-56444"/>
            <a:ext cx="4875559" cy="712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61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0" y="96319"/>
            <a:ext cx="3733800" cy="880879"/>
          </a:xfrm>
        </p:spPr>
        <p:txBody>
          <a:bodyPr>
            <a:normAutofit fontScale="90000"/>
          </a:bodyPr>
          <a:lstStyle/>
          <a:p>
            <a:r>
              <a:rPr lang="sl-SI" dirty="0"/>
              <a:t>Razredne oznake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295400"/>
            <a:ext cx="4419600" cy="5562600"/>
          </a:xfrm>
        </p:spPr>
        <p:txBody>
          <a:bodyPr>
            <a:normAutofit lnSpcReduction="10000"/>
          </a:bodyPr>
          <a:lstStyle/>
          <a:p>
            <a:r>
              <a:rPr lang="sl-SI" dirty="0"/>
              <a:t>„dedne“ (register </a:t>
            </a:r>
            <a:r>
              <a:rPr lang="sl-SI" i="1" dirty="0" err="1"/>
              <a:t>hukou</a:t>
            </a:r>
            <a:r>
              <a:rPr lang="sl-SI" i="1" dirty="0"/>
              <a:t> </a:t>
            </a:r>
            <a:r>
              <a:rPr lang="zh-CN" altLang="en-US" dirty="0"/>
              <a:t>户口</a:t>
            </a:r>
            <a:r>
              <a:rPr lang="zh-CN" altLang="en-US" i="1" dirty="0"/>
              <a:t> </a:t>
            </a:r>
            <a:r>
              <a:rPr lang="sl-SI" dirty="0"/>
              <a:t>in dosjeji </a:t>
            </a:r>
            <a:r>
              <a:rPr lang="sl-SI" i="1" dirty="0" err="1"/>
              <a:t>dang‘an</a:t>
            </a:r>
            <a:r>
              <a:rPr lang="sl-SI" i="1" dirty="0"/>
              <a:t> </a:t>
            </a:r>
            <a:r>
              <a:rPr lang="zh-CN" altLang="en-US" dirty="0"/>
              <a:t>档案</a:t>
            </a:r>
            <a:r>
              <a:rPr lang="sl-SI" altLang="zh-CN" dirty="0"/>
              <a:t>)</a:t>
            </a:r>
            <a:endParaRPr lang="sl-SI" altLang="zh-CN" i="1" dirty="0"/>
          </a:p>
          <a:p>
            <a:r>
              <a:rPr lang="sl-SI" dirty="0"/>
              <a:t>definirajo družbeno mobilnost </a:t>
            </a:r>
          </a:p>
          <a:p>
            <a:r>
              <a:rPr lang="sl-SI" dirty="0"/>
              <a:t>kampanje proti </a:t>
            </a:r>
            <a:r>
              <a:rPr lang="sl-SI" dirty="0" err="1"/>
              <a:t>kontrarevolucionarjem</a:t>
            </a:r>
            <a:r>
              <a:rPr lang="sl-SI" dirty="0"/>
              <a:t> </a:t>
            </a:r>
          </a:p>
          <a:p>
            <a:r>
              <a:rPr lang="sl-SI" dirty="0">
                <a:solidFill>
                  <a:srgbClr val="FF0000"/>
                </a:solidFill>
              </a:rPr>
              <a:t>materialna neenakost nizka, statusni označevalci zelo politizirani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Slika 4" descr="Slika, ki vsebuje besede besedilo, fotografija, staro, moški&#10;&#10;Opis je samodejno ustvarjen">
            <a:extLst>
              <a:ext uri="{FF2B5EF4-FFF2-40B4-BE49-F238E27FC236}">
                <a16:creationId xmlns:a16="http://schemas.microsoft.com/office/drawing/2014/main" id="{5F18435E-FD9B-42A1-AF0C-B9EA33B84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1045"/>
            <a:ext cx="4800600" cy="699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5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924</Words>
  <Application>Microsoft Office PowerPoint</Application>
  <PresentationFormat>Diaprojekcija na zaslonu (4:3)</PresentationFormat>
  <Paragraphs>145</Paragraphs>
  <Slides>27</Slides>
  <Notes>10</Notes>
  <HiddenSlides>0</HiddenSlides>
  <MMClips>0</MMClips>
  <ScaleCrop>false</ScaleCrop>
  <HeadingPairs>
    <vt:vector size="8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Vdelani OLE strežniki</vt:lpstr>
      </vt:variant>
      <vt:variant>
        <vt:i4>1</vt:i4>
      </vt:variant>
      <vt:variant>
        <vt:lpstr>Naslovi diapozitivov</vt:lpstr>
      </vt:variant>
      <vt:variant>
        <vt:i4>27</vt:i4>
      </vt:variant>
    </vt:vector>
  </HeadingPairs>
  <TitlesOfParts>
    <vt:vector size="33" baseType="lpstr">
      <vt:lpstr>宋体</vt:lpstr>
      <vt:lpstr>Arial</vt:lpstr>
      <vt:lpstr>Calibri</vt:lpstr>
      <vt:lpstr>Wingdings</vt:lpstr>
      <vt:lpstr>Office Theme</vt:lpstr>
      <vt:lpstr>Paket</vt:lpstr>
      <vt:lpstr>Neenakosti v sodobni Kitajski</vt:lpstr>
      <vt:lpstr>PowerPointova predstavitev</vt:lpstr>
      <vt:lpstr>PowerPointova predstavitev</vt:lpstr>
      <vt:lpstr>Družbeni razred in stratifikacija</vt:lpstr>
      <vt:lpstr>Tradicionalna Kitajska</vt:lpstr>
      <vt:lpstr>20. stoletje</vt:lpstr>
      <vt:lpstr>Razredna delitev po KPK 1</vt:lpstr>
      <vt:lpstr>Razredna delitev po KPK 2</vt:lpstr>
      <vt:lpstr>Razredne oznake</vt:lpstr>
      <vt:lpstr>Reformno obdobje</vt:lpstr>
      <vt:lpstr>Razlaščeni: odpuščeni delavci下岗in vaščani brez zemlje 失地农民</vt:lpstr>
      <vt:lpstr>Protesti in zagotavljanje stabilnosti</vt:lpstr>
      <vt:lpstr>PowerPointova predstavitev</vt:lpstr>
      <vt:lpstr>Prednosti srednjega sloja</vt:lpstr>
      <vt:lpstr>PowerPointova predstavitev</vt:lpstr>
      <vt:lpstr>PowerPointova predstavitev</vt:lpstr>
      <vt:lpstr>Srednji sloj</vt:lpstr>
      <vt:lpstr>Razslojenost danes</vt:lpstr>
      <vt:lpstr>Posledice naraščanja srednjega sloja </vt:lpstr>
      <vt:lpstr>Regionalne neenakosti,  ruralno-urbano</vt:lpstr>
      <vt:lpstr>Vzroki prostorske neenakosti</vt:lpstr>
      <vt:lpstr>PowerPointova predstavitev</vt:lpstr>
      <vt:lpstr>Registracija prebivališča hukou 户口</vt:lpstr>
      <vt:lpstr>Notranje migracije ruralno→urbano</vt:lpstr>
      <vt:lpstr>Panožna delitev nongmingongov China Labour Bulletin</vt:lpstr>
      <vt:lpstr>Problemi notranjih migrantov</vt:lpstr>
      <vt:lpstr>PowerPointova predstavitev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Neenakosti v sodobni Kitajski</dc:title>
  <dc:creator>Maja</dc:creator>
  <cp:lastModifiedBy>Veselič , Maja</cp:lastModifiedBy>
  <cp:revision>58</cp:revision>
  <dcterms:created xsi:type="dcterms:W3CDTF">2006-08-16T00:00:00Z</dcterms:created>
  <dcterms:modified xsi:type="dcterms:W3CDTF">2024-12-06T11:54:04Z</dcterms:modified>
</cp:coreProperties>
</file>