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3" r:id="rId3"/>
    <p:sldId id="263" r:id="rId4"/>
    <p:sldId id="257" r:id="rId5"/>
    <p:sldId id="264" r:id="rId6"/>
    <p:sldId id="267" r:id="rId7"/>
    <p:sldId id="258" r:id="rId8"/>
    <p:sldId id="270" r:id="rId9"/>
    <p:sldId id="291" r:id="rId10"/>
    <p:sldId id="288" r:id="rId11"/>
    <p:sldId id="268" r:id="rId12"/>
    <p:sldId id="290" r:id="rId13"/>
    <p:sldId id="294" r:id="rId14"/>
    <p:sldId id="271" r:id="rId15"/>
    <p:sldId id="259" r:id="rId16"/>
    <p:sldId id="279" r:id="rId17"/>
    <p:sldId id="260" r:id="rId18"/>
    <p:sldId id="289" r:id="rId19"/>
    <p:sldId id="282" r:id="rId20"/>
    <p:sldId id="292" r:id="rId21"/>
    <p:sldId id="261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C3470-DD52-4B26-BECE-8A5A37F77DA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1DB3-A1DB-4AB4-9F6A-C08B7BE95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1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61DB3-A1DB-4AB4-9F6A-C08B7BE95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0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stranske slik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Označba mesta opomb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61DB3-A1DB-4AB4-9F6A-C08B7BE95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pik7e3vBSl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2379-022-00113-0/tables/3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CGL60m1n0g" TargetMode="External"/><Relationship Id="rId2" Type="http://schemas.openxmlformats.org/officeDocument/2006/relationships/hyperlink" Target="https://news.cgtn.com/news/2021-02-13/What-does-marriage-mean-to-Chinese-people--XQgIMhmyOY/index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rfd74z52C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tALpoXIkCK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 dirty="0"/>
              <a:t>Poroka, spol in spolnost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75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sl-SI" dirty="0"/>
              <a:t>Kriteriji za izbiro partnerja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27" y="1453718"/>
            <a:ext cx="7728274" cy="908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Chinese marriage: Finding </a:t>
            </a:r>
            <a:r>
              <a:rPr lang="en-US" sz="2400" dirty="0" err="1"/>
              <a:t>Mr</a:t>
            </a:r>
            <a:r>
              <a:rPr lang="en-US" sz="2400" dirty="0"/>
              <a:t>/</a:t>
            </a:r>
            <a:r>
              <a:rPr lang="en-US" sz="2400" dirty="0" err="1"/>
              <a:t>Ms</a:t>
            </a:r>
            <a:r>
              <a:rPr lang="en-US" sz="2400" dirty="0"/>
              <a:t> Right</a:t>
            </a:r>
            <a:endParaRPr lang="sl-SI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https://www.youtube.com/watch?v=pik7e3vBSlA</a:t>
            </a:r>
            <a:r>
              <a:rPr lang="sl-SI" sz="2400" dirty="0"/>
              <a:t> (3: 10)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8CFC237-15D2-45A4-9AE6-E63D4239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5381886" cy="3581400"/>
          </a:xfrm>
          <a:prstGeom prst="rect">
            <a:avLst/>
          </a:prstGeo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59075201-4FB9-4B8F-B29F-9D93174B7753}"/>
              </a:ext>
            </a:extLst>
          </p:cNvPr>
          <p:cNvSpPr txBox="1"/>
          <p:nvPr/>
        </p:nvSpPr>
        <p:spPr>
          <a:xfrm>
            <a:off x="5381886" y="2560468"/>
            <a:ext cx="36097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800" dirty="0"/>
              <a:t>starši/posredniki: ekonomsko stanje gospodinjstev, družbeni status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2800" dirty="0"/>
              <a:t>mladi: osebnostno ustrezanje, fizična privlačnost, finančni položaj in varnost posameznika</a:t>
            </a:r>
            <a:endParaRPr lang="en-US" sz="2800" dirty="0"/>
          </a:p>
          <a:p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37084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Spolni odnosi pred poroko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v 1990ih na podeželju med zaročenimi pari, v mestih tudi med nezaročenimi, a poudarjena čustvena vez </a:t>
            </a:r>
          </a:p>
          <a:p>
            <a:r>
              <a:rPr lang="sl-SI" dirty="0"/>
              <a:t>romance v srednji šoli nezaželjene, na univerzah pogoste </a:t>
            </a:r>
          </a:p>
          <a:p>
            <a:r>
              <a:rPr lang="sl-SI" dirty="0"/>
              <a:t>v resnici ne gre za zgodnejše spolne odnose, le za pogostejše spolne odnose pred poroko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5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7CB1F180-20C7-4470-AEBC-E30ECA2E5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21431"/>
            <a:ext cx="6629400" cy="6836569"/>
          </a:xfrm>
        </p:spPr>
      </p:pic>
    </p:spTree>
    <p:extLst>
      <p:ext uri="{BB962C8B-B14F-4D97-AF65-F5344CB8AC3E}">
        <p14:creationId xmlns:p14="http://schemas.microsoft.com/office/powerpoint/2010/main" val="381631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B538746-5382-496A-AF3B-FB1470AA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Rojevanje izven zakona</a:t>
            </a:r>
            <a:endParaRPr lang="en-GB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8B1B65A-55AB-416E-990D-C0188843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https://link.springer.com/article/10.1007/s42379-022-00113-0/tables/3</a:t>
            </a:r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8034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Komercializacija poroke in zvez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52800" cy="5181599"/>
          </a:xfrm>
        </p:spPr>
        <p:txBody>
          <a:bodyPr>
            <a:normAutofit/>
          </a:bodyPr>
          <a:lstStyle/>
          <a:p>
            <a:r>
              <a:rPr lang="sl-SI" dirty="0"/>
              <a:t>poročni saloni – obredi in slikanje za albume</a:t>
            </a:r>
          </a:p>
          <a:p>
            <a:r>
              <a:rPr lang="sl-SI" dirty="0"/>
              <a:t>valentinovo</a:t>
            </a:r>
          </a:p>
          <a:p>
            <a:r>
              <a:rPr lang="sl-SI" dirty="0"/>
              <a:t>kozmetična in modna industrija vplivata na ideale lepote, ženskosti in moškosti</a:t>
            </a:r>
          </a:p>
          <a:p>
            <a:endParaRPr lang="sl-SI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855EDAD-0113-4F71-9ECD-E3A4385EF8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746" y="2133600"/>
            <a:ext cx="5257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81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Koncepcije ženskosti do konca 1970ih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5105400"/>
          </a:xfrm>
        </p:spPr>
        <p:txBody>
          <a:bodyPr/>
          <a:lstStyle/>
          <a:p>
            <a:r>
              <a:rPr lang="sl-SI" dirty="0"/>
              <a:t>krepijo narod: otroci in vzgoja</a:t>
            </a:r>
          </a:p>
          <a:p>
            <a:r>
              <a:rPr lang="sl-SI" dirty="0"/>
              <a:t>maoizem: zanikanje fizičnih razlik med spoloma (izgled), industrijska mobilizacija, „železna dekleta“  </a:t>
            </a:r>
            <a:r>
              <a:rPr lang="zh-CN" altLang="en-US" dirty="0"/>
              <a:t>铁姑娘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33500"/>
            <a:ext cx="38100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404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305800" cy="990600"/>
          </a:xfrm>
        </p:spPr>
        <p:txBody>
          <a:bodyPr>
            <a:normAutofit/>
          </a:bodyPr>
          <a:lstStyle/>
          <a:p>
            <a:r>
              <a:rPr lang="sl-SI" dirty="0"/>
              <a:t>Koncepcije ženskosti od 1980ih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1600200"/>
            <a:ext cx="4495800" cy="5181600"/>
          </a:xfrm>
        </p:spPr>
        <p:txBody>
          <a:bodyPr/>
          <a:lstStyle/>
          <a:p>
            <a:r>
              <a:rPr lang="sl-SI" dirty="0"/>
              <a:t>poudarek na razliki med spoloma</a:t>
            </a:r>
          </a:p>
          <a:p>
            <a:r>
              <a:rPr lang="sl-SI" dirty="0"/>
              <a:t>ženska moda in spolna privlačnost</a:t>
            </a:r>
          </a:p>
          <a:p>
            <a:r>
              <a:rPr lang="sl-SI" dirty="0"/>
              <a:t>vrnitev ideala krepostne žene in dobre matere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403601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7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Tradicionalni modeli moškosti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idea</a:t>
            </a:r>
            <a:r>
              <a:rPr lang="sl-SI" altLang="zh-CN" dirty="0"/>
              <a:t>l kultiviranega izobraženca </a:t>
            </a:r>
            <a:r>
              <a:rPr lang="zh-CN" altLang="en-US" dirty="0"/>
              <a:t>文</a:t>
            </a:r>
            <a:r>
              <a:rPr lang="en-US" altLang="zh-CN" dirty="0"/>
              <a:t> </a:t>
            </a:r>
            <a:r>
              <a:rPr lang="sl-SI" altLang="zh-CN" dirty="0"/>
              <a:t>vs. </a:t>
            </a:r>
            <a:r>
              <a:rPr lang="en-US" altLang="zh-CN" dirty="0"/>
              <a:t>ideal </a:t>
            </a:r>
            <a:r>
              <a:rPr lang="sl-SI" altLang="zh-CN" dirty="0"/>
              <a:t>močnega bojevnika </a:t>
            </a:r>
            <a:r>
              <a:rPr lang="zh-CN" altLang="en-US" dirty="0"/>
              <a:t>武</a:t>
            </a:r>
            <a:endParaRPr lang="sl-SI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Slika 4" descr="Slika, ki vsebuje besede besedilo, knjiga&#10;&#10;Opis je samodejno ustvarjen">
            <a:extLst>
              <a:ext uri="{FF2B5EF4-FFF2-40B4-BE49-F238E27FC236}">
                <a16:creationId xmlns:a16="http://schemas.microsoft.com/office/drawing/2014/main" id="{0E03E4C6-D113-47C7-8D90-6911C9AC1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143376"/>
            <a:ext cx="3733800" cy="3733800"/>
          </a:xfrm>
          <a:prstGeom prst="rect">
            <a:avLst/>
          </a:prstGeom>
        </p:spPr>
      </p:pic>
      <p:pic>
        <p:nvPicPr>
          <p:cNvPr id="7" name="Slika 6" descr="Slika, ki vsebuje besede besedilo, oseba, prenašanje&#10;&#10;Opis je samodejno ustvarjen">
            <a:extLst>
              <a:ext uri="{FF2B5EF4-FFF2-40B4-BE49-F238E27FC236}">
                <a16:creationId xmlns:a16="http://schemas.microsoft.com/office/drawing/2014/main" id="{360A6F4D-FB43-4427-98AC-8DB6CF03B3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3376"/>
            <a:ext cx="3733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3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AEA0FF6-E87D-4E48-BF23-ED10730C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Spremembe koncepcij moškosti 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3AFD43A-3275-42BE-B680-622F766B5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3657600"/>
          </a:xfrm>
        </p:spPr>
        <p:txBody>
          <a:bodyPr>
            <a:normAutofit fontScale="92500"/>
          </a:bodyPr>
          <a:lstStyle/>
          <a:p>
            <a:r>
              <a:rPr lang="sl-SI" altLang="zh-CN" dirty="0"/>
              <a:t>maoizem: </a:t>
            </a:r>
            <a:r>
              <a:rPr lang="sl-SI" altLang="zh-CN" dirty="0" err="1"/>
              <a:t>demaskulinizacija</a:t>
            </a:r>
            <a:r>
              <a:rPr lang="sl-SI" altLang="zh-CN" dirty="0"/>
              <a:t>?</a:t>
            </a:r>
          </a:p>
          <a:p>
            <a:r>
              <a:rPr lang="sl-SI" altLang="zh-CN" dirty="0"/>
              <a:t>reformno obdobje:</a:t>
            </a:r>
          </a:p>
          <a:p>
            <a:pPr marL="0" indent="0">
              <a:buNone/>
            </a:pPr>
            <a:r>
              <a:rPr lang="sl-SI" altLang="zh-CN" dirty="0"/>
              <a:t>kriza delavstva – kriza moškosti?</a:t>
            </a:r>
          </a:p>
          <a:p>
            <a:pPr marL="0" indent="0">
              <a:buNone/>
            </a:pPr>
            <a:r>
              <a:rPr lang="sl-SI" altLang="zh-CN" dirty="0"/>
              <a:t>novi modeli: podjetnost, premožnost, tekmovalnost</a:t>
            </a:r>
            <a:endParaRPr lang="en-US" dirty="0"/>
          </a:p>
          <a:p>
            <a:endParaRPr lang="sl-SI" altLang="zh-CN" dirty="0"/>
          </a:p>
        </p:txBody>
      </p:sp>
      <p:pic>
        <p:nvPicPr>
          <p:cNvPr id="4" name="Označba mesta vsebine 4" descr="Slika, ki vsebuje besede besedilo&#10;&#10;Opis je samodejno ustvarjen">
            <a:extLst>
              <a:ext uri="{FF2B5EF4-FFF2-40B4-BE49-F238E27FC236}">
                <a16:creationId xmlns:a16="http://schemas.microsoft.com/office/drawing/2014/main" id="{05A9CA0B-301C-4D9A-B543-D87E2CE0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75608"/>
            <a:ext cx="4038600" cy="2908119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E9CFAFBD-7306-4438-8C84-D43DB521F4A8}"/>
              </a:ext>
            </a:extLst>
          </p:cNvPr>
          <p:cNvSpPr txBox="1"/>
          <p:nvPr/>
        </p:nvSpPr>
        <p:spPr>
          <a:xfrm>
            <a:off x="457200" y="5181600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/>
              <a:t>povezava med spolnim poželenjem/privlačnostjo in potrošnjo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/>
              <a:t>velik porast izdelkov za „moško zdravje“ </a:t>
            </a:r>
          </a:p>
        </p:txBody>
      </p:sp>
    </p:spTree>
    <p:extLst>
      <p:ext uri="{BB962C8B-B14F-4D97-AF65-F5344CB8AC3E}">
        <p14:creationId xmlns:p14="http://schemas.microsoft.com/office/powerpoint/2010/main" val="1672680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390" y="3679930"/>
            <a:ext cx="4312171" cy="31780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81600" y="304800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bogastvo, a tudi znanje o potrošnji najbolj elegantnih izdelkov, denar brez sloga in okusa ni dovolj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5578" y="5275194"/>
            <a:ext cx="4343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3200" dirty="0"/>
              <a:t>lepota in potrošnja izdelkov, ki jo povečujejo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563" y="0"/>
            <a:ext cx="5080000" cy="3810000"/>
          </a:xfrm>
        </p:spPr>
      </p:pic>
    </p:spTree>
    <p:extLst>
      <p:ext uri="{BB962C8B-B14F-4D97-AF65-F5344CB8AC3E}">
        <p14:creationId xmlns:p14="http://schemas.microsoft.com/office/powerpoint/2010/main" val="191664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E4122A-8829-49A5-89AB-E880EC3B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FCA0AFE-561A-4130-9ABE-72D3634DC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19" y="1676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does marriage mean to Chinese people?</a:t>
            </a:r>
            <a:endParaRPr lang="sl-SI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https://news.cgtn.com/news/2021-02-13/What-does-marriage-mean-to-Chinese-people--XQgIMhmyOY/index.html</a:t>
            </a:r>
            <a:r>
              <a:rPr lang="sl-SI" dirty="0"/>
              <a:t> (5:34)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r>
              <a:rPr lang="en-US" dirty="0"/>
              <a:t>Number of marriages drops in China as more young people say no</a:t>
            </a:r>
            <a:endParaRPr lang="sl-SI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https://www.youtube.com/watch?v=FCGL60m1n0g</a:t>
            </a:r>
            <a:r>
              <a:rPr lang="sl-SI" dirty="0"/>
              <a:t> (1:50)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1233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3D428B-534E-4D5E-9914-88023B8CA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73" y="160337"/>
            <a:ext cx="8229600" cy="1143000"/>
          </a:xfrm>
        </p:spPr>
        <p:txBody>
          <a:bodyPr/>
          <a:lstStyle/>
          <a:p>
            <a:r>
              <a:rPr lang="sl-SI" dirty="0"/>
              <a:t>Aktualne debate</a:t>
            </a:r>
          </a:p>
        </p:txBody>
      </p:sp>
      <p:sp>
        <p:nvSpPr>
          <p:cNvPr id="7" name="Označba mesta vsebine 6">
            <a:extLst>
              <a:ext uri="{FF2B5EF4-FFF2-40B4-BE49-F238E27FC236}">
                <a16:creationId xmlns:a16="http://schemas.microsoft.com/office/drawing/2014/main" id="{7B0C74A1-ECEE-40A4-A545-E36883EC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/>
          <a:lstStyle/>
          <a:p>
            <a:r>
              <a:rPr lang="sl-SI" altLang="zh-CN" dirty="0"/>
              <a:t>feminizirani moški</a:t>
            </a:r>
            <a:r>
              <a:rPr lang="zh-CN" altLang="en-US" dirty="0"/>
              <a:t>伪娘现象</a:t>
            </a:r>
            <a:r>
              <a:rPr lang="sl-SI" altLang="zh-CN" dirty="0"/>
              <a:t> </a:t>
            </a:r>
          </a:p>
          <a:p>
            <a:pPr marL="0" indent="0">
              <a:buNone/>
            </a:pPr>
            <a:r>
              <a:rPr lang="sl-SI" altLang="zh-CN" dirty="0"/>
              <a:t>– kriza moškosti</a:t>
            </a:r>
            <a:r>
              <a:rPr lang="en-US" altLang="zh-CN" dirty="0"/>
              <a:t> </a:t>
            </a:r>
            <a:r>
              <a:rPr lang="zh-CN" altLang="en-US" dirty="0"/>
              <a:t>男子气概的危机</a:t>
            </a:r>
            <a:r>
              <a:rPr lang="sl-SI" altLang="zh-CN" dirty="0"/>
              <a:t>? </a:t>
            </a:r>
          </a:p>
          <a:p>
            <a:r>
              <a:rPr lang="sl-SI" altLang="zh-CN" dirty="0"/>
              <a:t>feministični aktivizem na družbenih omrežjih</a:t>
            </a:r>
          </a:p>
          <a:p>
            <a:r>
              <a:rPr lang="sl-SI" altLang="zh-CN" dirty="0"/>
              <a:t>spolno nasilje</a:t>
            </a:r>
          </a:p>
          <a:p>
            <a:r>
              <a:rPr lang="sl-SI" altLang="zh-CN" dirty="0"/>
              <a:t>družinsko nasilje</a:t>
            </a:r>
            <a:endParaRPr lang="en-US" altLang="zh-CN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9" name="Slika 8" descr="Slika, ki vsebuje besede oseba, stoječe, postavljajoče, skupina&#10;&#10;Opis je samodejno ustvarjen">
            <a:extLst>
              <a:ext uri="{FF2B5EF4-FFF2-40B4-BE49-F238E27FC236}">
                <a16:creationId xmlns:a16="http://schemas.microsoft.com/office/drawing/2014/main" id="{B9321C70-49D0-47D3-B62C-885CB27C5F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3337"/>
            <a:ext cx="2745414" cy="1828800"/>
          </a:xfrm>
          <a:prstGeom prst="rect">
            <a:avLst/>
          </a:prstGeom>
        </p:spPr>
      </p:pic>
      <p:pic>
        <p:nvPicPr>
          <p:cNvPr id="3074" name="Picture 2" descr="https://asiamedia.lmu.edu/wp-content/uploads/2018/11/1.jpg">
            <a:extLst>
              <a:ext uri="{FF2B5EF4-FFF2-40B4-BE49-F238E27FC236}">
                <a16:creationId xmlns:a16="http://schemas.microsoft.com/office/drawing/2014/main" id="{06E6AD94-45F1-48B8-9EFD-B619C65CF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353" y="4038600"/>
            <a:ext cx="4003061" cy="225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72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8082"/>
            <a:ext cx="8229600" cy="1143000"/>
          </a:xfrm>
        </p:spPr>
        <p:txBody>
          <a:bodyPr/>
          <a:lstStyle/>
          <a:p>
            <a:r>
              <a:rPr lang="sl-SI" dirty="0"/>
              <a:t>Homoseksualnost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5105399" cy="5211762"/>
          </a:xfrm>
        </p:spPr>
        <p:txBody>
          <a:bodyPr>
            <a:normAutofit fontScale="77500" lnSpcReduction="20000"/>
          </a:bodyPr>
          <a:lstStyle/>
          <a:p>
            <a:r>
              <a:rPr lang="sl-SI" dirty="0"/>
              <a:t>v tradicionalni Kitajski dovoljena in sprejeta </a:t>
            </a:r>
          </a:p>
          <a:p>
            <a:r>
              <a:rPr lang="sl-SI" dirty="0"/>
              <a:t>vpliv krščanskega puritanizma („modernost“) → skrivanje</a:t>
            </a:r>
          </a:p>
          <a:p>
            <a:r>
              <a:rPr lang="sl-SI" dirty="0"/>
              <a:t>kulturna revolucija: nevarnost družbeni morali ter telesnemu in duševnemu zdravju, škodi razvoju mladine, „duhovno onesnaženje“ z Zahoda → kriminalizacija</a:t>
            </a:r>
          </a:p>
          <a:p>
            <a:r>
              <a:rPr lang="sl-SI" dirty="0"/>
              <a:t>1981: duševna motnja, danes ne več</a:t>
            </a:r>
          </a:p>
          <a:p>
            <a:r>
              <a:rPr lang="sl-SI" dirty="0"/>
              <a:t>danes: večja sprejetost (prim. Tajvan, HK)</a:t>
            </a:r>
            <a:endParaRPr lang="en-US" dirty="0"/>
          </a:p>
          <a:p>
            <a:r>
              <a:rPr lang="zh-CN" altLang="en-US" dirty="0"/>
              <a:t>同性恋、</a:t>
            </a:r>
            <a:r>
              <a:rPr lang="sl-SI" altLang="zh-CN" i="1" dirty="0"/>
              <a:t>tongzhi </a:t>
            </a:r>
            <a:r>
              <a:rPr lang="zh-CN" altLang="en-US" dirty="0"/>
              <a:t>同志、</a:t>
            </a:r>
            <a:r>
              <a:rPr lang="sl-SI" altLang="zh-CN" dirty="0"/>
              <a:t>lala </a:t>
            </a:r>
            <a:r>
              <a:rPr lang="zh-CN" altLang="en-US" dirty="0"/>
              <a:t>拉拉</a:t>
            </a:r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C141F17-AE10-442E-9169-8A38648C1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83" y="1304525"/>
            <a:ext cx="3563645" cy="54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14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 dirty="0"/>
              <a:t>Družbeni fenomeni povezani s poroko in spolom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光棍节 </a:t>
            </a:r>
            <a:r>
              <a:rPr lang="sl-SI" altLang="zh-CN" dirty="0"/>
              <a:t>11.</a:t>
            </a:r>
            <a:r>
              <a:rPr lang="en-US" altLang="zh-CN" dirty="0"/>
              <a:t> </a:t>
            </a:r>
            <a:r>
              <a:rPr lang="sl-SI" altLang="zh-CN" dirty="0"/>
              <a:t>11. samskost</a:t>
            </a:r>
          </a:p>
          <a:p>
            <a:r>
              <a:rPr lang="sl-SI" dirty="0"/>
              <a:t>s</a:t>
            </a:r>
            <a:r>
              <a:rPr lang="en-US" dirty="0" err="1"/>
              <a:t>heng</a:t>
            </a:r>
            <a:r>
              <a:rPr lang="en-US" dirty="0"/>
              <a:t> </a:t>
            </a:r>
            <a:r>
              <a:rPr lang="en-US" dirty="0" err="1"/>
              <a:t>nü</a:t>
            </a:r>
            <a:r>
              <a:rPr lang="en-US" dirty="0"/>
              <a:t> </a:t>
            </a:r>
            <a:r>
              <a:rPr lang="zh-CN" altLang="en-US" dirty="0"/>
              <a:t>剩女</a:t>
            </a:r>
            <a:r>
              <a:rPr lang="sl-SI" altLang="zh-CN" dirty="0"/>
              <a:t>: </a:t>
            </a:r>
            <a:r>
              <a:rPr lang="sl-SI" dirty="0"/>
              <a:t>„tri visoke“: izobrazba, zaslužek, starost</a:t>
            </a:r>
          </a:p>
          <a:p>
            <a:pPr marL="0" indent="0">
              <a:buNone/>
            </a:pPr>
            <a:r>
              <a:rPr lang="sl-SI" sz="1700" dirty="0"/>
              <a:t>Marriage Market </a:t>
            </a:r>
            <a:r>
              <a:rPr lang="sl-SI" sz="1700" dirty="0" err="1"/>
              <a:t>Takeover</a:t>
            </a:r>
            <a:endParaRPr lang="sl-SI" sz="1700" dirty="0"/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https://www.youtube.com/watch?v=irfd74z52Cw</a:t>
            </a:r>
            <a:r>
              <a:rPr lang="sl-SI" sz="1700" dirty="0"/>
              <a:t> (4:16)</a:t>
            </a:r>
          </a:p>
          <a:p>
            <a:r>
              <a:rPr lang="sl-SI" altLang="zh-CN" dirty="0"/>
              <a:t>fenomen „golih vej“ - neporočenih moških</a:t>
            </a:r>
            <a:r>
              <a:rPr lang="zh-CN" altLang="en-US" dirty="0"/>
              <a:t>光棍</a:t>
            </a:r>
            <a:endParaRPr lang="sl-SI" altLang="zh-CN" dirty="0"/>
          </a:p>
          <a:p>
            <a:pPr marL="0" indent="0">
              <a:buNone/>
            </a:pPr>
            <a:r>
              <a:rPr lang="sl-SI" sz="1900" dirty="0" err="1"/>
              <a:t>China‘s</a:t>
            </a:r>
            <a:r>
              <a:rPr lang="sl-SI" sz="1900" dirty="0"/>
              <a:t> </a:t>
            </a:r>
            <a:r>
              <a:rPr lang="sl-SI" sz="1900" dirty="0" err="1"/>
              <a:t>Bachelors</a:t>
            </a:r>
            <a:r>
              <a:rPr lang="sl-SI" sz="1900" dirty="0"/>
              <a:t> </a:t>
            </a:r>
            <a:r>
              <a:rPr lang="sl-SI" sz="1900" dirty="0" err="1"/>
              <a:t>Gender</a:t>
            </a:r>
            <a:r>
              <a:rPr lang="sl-SI" sz="1900" dirty="0"/>
              <a:t> </a:t>
            </a:r>
            <a:r>
              <a:rPr lang="sl-SI" sz="1900" dirty="0" err="1"/>
              <a:t>Imbalance</a:t>
            </a:r>
            <a:endParaRPr lang="sl-SI" altLang="zh-CN" sz="1900" dirty="0"/>
          </a:p>
          <a:p>
            <a:pPr marL="0" indent="0">
              <a:buNone/>
            </a:pPr>
            <a:r>
              <a:rPr lang="sl-SI" sz="1900" dirty="0">
                <a:hlinkClick r:id="rId4"/>
              </a:rPr>
              <a:t>https://www.youtube.com/watch?v=tALpoXIkCKk</a:t>
            </a:r>
            <a:r>
              <a:rPr lang="sl-SI" sz="1900" dirty="0"/>
              <a:t> (1:46)</a:t>
            </a:r>
          </a:p>
          <a:p>
            <a:r>
              <a:rPr lang="sl-SI" altLang="zh-CN" dirty="0"/>
              <a:t>poročne migracije, ugrabitve deklic</a:t>
            </a:r>
          </a:p>
          <a:p>
            <a:r>
              <a:rPr lang="sl-SI" dirty="0"/>
              <a:t>fenomen druge žene </a:t>
            </a:r>
            <a:r>
              <a:rPr lang="en-US" i="1" dirty="0" err="1"/>
              <a:t>ernai</a:t>
            </a:r>
            <a:r>
              <a:rPr lang="en-US" dirty="0"/>
              <a:t> </a:t>
            </a:r>
            <a:r>
              <a:rPr lang="zh-CN" altLang="en-US" dirty="0"/>
              <a:t>二奶 </a:t>
            </a:r>
            <a:endParaRPr lang="en-US" altLang="zh-CN" dirty="0"/>
          </a:p>
          <a:p>
            <a:r>
              <a:rPr lang="sl-SI" altLang="zh-CN" dirty="0"/>
              <a:t>družinsko nasilje</a:t>
            </a:r>
          </a:p>
          <a:p>
            <a:pPr marL="0" indent="0">
              <a:buNone/>
            </a:pPr>
            <a:endParaRPr lang="sl-SI" altLang="zh-CN" dirty="0"/>
          </a:p>
          <a:p>
            <a:endParaRPr lang="sl-SI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5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sl-SI" dirty="0"/>
              <a:t>Od spolne konzervativnosti do raznolikosti v odnosu do spola in spolnosti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736" y="24384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sl-SI" dirty="0"/>
              <a:t>hiter preskok od dogovorjenih porok do izbire partnerjev</a:t>
            </a:r>
          </a:p>
          <a:p>
            <a:r>
              <a:rPr lang="sl-SI" dirty="0"/>
              <a:t>postopno podaljševanje samskega odraslega življenja</a:t>
            </a:r>
          </a:p>
          <a:p>
            <a:r>
              <a:rPr lang="sl-SI" dirty="0"/>
              <a:t>spremembe v vzorcih porok in ločitev</a:t>
            </a:r>
          </a:p>
          <a:p>
            <a:r>
              <a:rPr lang="sl-SI" dirty="0"/>
              <a:t>hitra urbanizacija</a:t>
            </a:r>
          </a:p>
          <a:p>
            <a:r>
              <a:rPr lang="sl-SI" dirty="0"/>
              <a:t>eksplozija potrošništva in oglaševanja</a:t>
            </a:r>
          </a:p>
          <a:p>
            <a:r>
              <a:rPr lang="sl-SI" dirty="0"/>
              <a:t>interent in druge IKT (romantika, poronografija, debate o spolnosti)</a:t>
            </a:r>
          </a:p>
          <a:p>
            <a:r>
              <a:rPr lang="sl-SI" dirty="0"/>
              <a:t>rast velikega in zelo vidnega sektorja komercialnih spolnih storitev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8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1649"/>
            <a:ext cx="8229600" cy="1143000"/>
          </a:xfrm>
        </p:spPr>
        <p:txBody>
          <a:bodyPr>
            <a:normAutofit/>
          </a:bodyPr>
          <a:lstStyle/>
          <a:p>
            <a:r>
              <a:rPr lang="sl-SI" dirty="0"/>
              <a:t>Obdobje pred LRK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4649"/>
            <a:ext cx="8382000" cy="1676399"/>
          </a:xfrm>
        </p:spPr>
        <p:txBody>
          <a:bodyPr>
            <a:normAutofit fontScale="85000" lnSpcReduction="20000"/>
          </a:bodyPr>
          <a:lstStyle/>
          <a:p>
            <a:r>
              <a:rPr lang="sl-SI" dirty="0"/>
              <a:t>poroka je stvar družine</a:t>
            </a:r>
          </a:p>
          <a:p>
            <a:r>
              <a:rPr lang="sl-SI" dirty="0"/>
              <a:t>pogosto se par prvič sreča na svatbi</a:t>
            </a:r>
          </a:p>
          <a:p>
            <a:r>
              <a:rPr lang="sl-SI" dirty="0"/>
              <a:t>kupnina za nevesto </a:t>
            </a:r>
            <a:r>
              <a:rPr lang="sl-SI" i="1" dirty="0" err="1"/>
              <a:t>caili</a:t>
            </a:r>
            <a:r>
              <a:rPr lang="sl-SI" dirty="0"/>
              <a:t>  </a:t>
            </a:r>
            <a:r>
              <a:rPr lang="zh-CN" altLang="en-US" dirty="0"/>
              <a:t>彩礼</a:t>
            </a:r>
            <a:endParaRPr lang="sl-SI" dirty="0"/>
          </a:p>
          <a:p>
            <a:r>
              <a:rPr lang="sl-SI" dirty="0"/>
              <a:t>nizka starost (12 fant, dekle 14 let)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21539854-6DC7-4D52-9493-B751FF1A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18" y="3689016"/>
            <a:ext cx="4773582" cy="3176291"/>
          </a:xfrm>
          <a:prstGeom prst="rect">
            <a:avLst/>
          </a:prstGeom>
        </p:spPr>
      </p:pic>
      <p:sp>
        <p:nvSpPr>
          <p:cNvPr id="5" name="PoljeZBesedilom 4">
            <a:extLst>
              <a:ext uri="{FF2B5EF4-FFF2-40B4-BE49-F238E27FC236}">
                <a16:creationId xmlns:a16="http://schemas.microsoft.com/office/drawing/2014/main" id="{84E2450B-EA58-49EC-8D7D-689903D914C2}"/>
              </a:ext>
            </a:extLst>
          </p:cNvPr>
          <p:cNvSpPr txBox="1"/>
          <p:nvPr/>
        </p:nvSpPr>
        <p:spPr>
          <a:xfrm>
            <a:off x="533400" y="3112747"/>
            <a:ext cx="3657600" cy="358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l-SI" sz="2800" dirty="0"/>
              <a:t>ločitve </a:t>
            </a:r>
            <a:r>
              <a:rPr lang="sl-SI" sz="2800" dirty="0" err="1"/>
              <a:t>iniciirajo</a:t>
            </a:r>
            <a:r>
              <a:rPr lang="sl-SI" sz="2800" dirty="0"/>
              <a:t> moški (prešuštvo, brez moškega potomca, slabo zdravje, klepetavost)</a:t>
            </a:r>
            <a:endParaRPr lang="sl-SI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男主外，女主内</a:t>
            </a:r>
            <a:r>
              <a:rPr lang="sl-SI" altLang="zh-CN" sz="2800" dirty="0"/>
              <a:t> (prim. mesta s tujci)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贤妻良母 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37404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Spremembe in kontinuitete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l-SI" dirty="0"/>
              <a:t>„dogovorjenost“ porok: ženitni posredniki (podeželje)</a:t>
            </a:r>
            <a:r>
              <a:rPr lang="en-US" dirty="0"/>
              <a:t> </a:t>
            </a:r>
            <a:r>
              <a:rPr lang="zh-CN" altLang="en-US" dirty="0"/>
              <a:t>媒人、中介人</a:t>
            </a:r>
            <a:r>
              <a:rPr lang="sl-SI" dirty="0"/>
              <a:t>, ženitnoposredniški parki (mesta)</a:t>
            </a:r>
            <a:r>
              <a:rPr lang="en-US" dirty="0"/>
              <a:t> </a:t>
            </a:r>
            <a:r>
              <a:rPr lang="zh-CN" altLang="en-US" dirty="0"/>
              <a:t>白发代理相亲</a:t>
            </a:r>
            <a:endParaRPr lang="sl-SI" dirty="0"/>
          </a:p>
          <a:p>
            <a:r>
              <a:rPr lang="sl-SI" dirty="0"/>
              <a:t>ponovna uvedba kupnine</a:t>
            </a:r>
          </a:p>
          <a:p>
            <a:r>
              <a:rPr lang="sl-SI" dirty="0"/>
              <a:t>višja starost pri poroki (srednja do pozna dvajseta leta)</a:t>
            </a:r>
          </a:p>
          <a:p>
            <a:r>
              <a:rPr lang="sl-SI" dirty="0"/>
              <a:t>moški praviloma malo starejši od ženske </a:t>
            </a:r>
          </a:p>
          <a:p>
            <a:r>
              <a:rPr lang="sl-SI" dirty="0"/>
              <a:t>javno izražanje naklonjenosti</a:t>
            </a:r>
          </a:p>
          <a:p>
            <a:r>
              <a:rPr lang="sl-SI" dirty="0"/>
              <a:t>kultura romantične ljubezni</a:t>
            </a:r>
          </a:p>
          <a:p>
            <a:r>
              <a:rPr lang="sl-SI" dirty="0"/>
              <a:t>hipergamija žensk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9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sl-SI" dirty="0"/>
              <a:t>Zakon o zakonski zvezi 195</a:t>
            </a:r>
            <a:r>
              <a:rPr lang="en-US" altLang="zh-CN" dirty="0"/>
              <a:t>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19"/>
            <a:ext cx="3962400" cy="5745481"/>
          </a:xfrm>
        </p:spPr>
      </p:pic>
      <p:sp>
        <p:nvSpPr>
          <p:cNvPr id="3" name="Pravokotnik 2">
            <a:extLst>
              <a:ext uri="{FF2B5EF4-FFF2-40B4-BE49-F238E27FC236}">
                <a16:creationId xmlns:a16="http://schemas.microsoft.com/office/drawing/2014/main" id="{9128D720-2C0F-444B-811E-2A4B0E0945EB}"/>
              </a:ext>
            </a:extLst>
          </p:cNvPr>
          <p:cNvSpPr/>
          <p:nvPr/>
        </p:nvSpPr>
        <p:spPr>
          <a:xfrm>
            <a:off x="4419600" y="13716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/>
              <a:t>temelji na zakonu iz Sovjeta v </a:t>
            </a:r>
            <a:r>
              <a:rPr lang="sl-SI" sz="3200" dirty="0" err="1"/>
              <a:t>Jiangxiju</a:t>
            </a:r>
            <a:r>
              <a:rPr lang="sl-SI" sz="3200" dirty="0"/>
              <a:t> ter nekaterih republikanskih politikah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/>
              <a:t>dovoljena le monogamija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l-SI" sz="3200" dirty="0"/>
              <a:t>zakon mora skleniti par osebno na uradu (razlika med </a:t>
            </a:r>
            <a:r>
              <a:rPr lang="zh-CN" altLang="en-US" sz="3200" dirty="0"/>
              <a:t>办结婚证 </a:t>
            </a:r>
            <a:r>
              <a:rPr lang="en-US" altLang="zh-CN" sz="3200" dirty="0"/>
              <a:t>in </a:t>
            </a:r>
            <a:r>
              <a:rPr lang="zh-CN" altLang="en-US" sz="3200" dirty="0"/>
              <a:t>婚礼</a:t>
            </a:r>
            <a:r>
              <a:rPr lang="sl-SI" altLang="zh-CN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161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4267200" cy="6324600"/>
          </a:xfrm>
        </p:spPr>
        <p:txBody>
          <a:bodyPr>
            <a:normAutofit/>
          </a:bodyPr>
          <a:lstStyle/>
          <a:p>
            <a:endParaRPr lang="sl-SI" dirty="0"/>
          </a:p>
          <a:p>
            <a:r>
              <a:rPr lang="sl-SI" dirty="0"/>
              <a:t>starostna meja 18 za dekleta in 20 za fante</a:t>
            </a:r>
          </a:p>
          <a:p>
            <a:r>
              <a:rPr lang="sl-SI" dirty="0"/>
              <a:t>kampanje za promocijo zakona vsako leto do leta 1955 (registriranih okoli 90 % zakonov)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4759461-EC5A-4A17-B8FF-73F88AE31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398" y="266700"/>
            <a:ext cx="4383602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8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sl-SI" dirty="0"/>
              <a:t>Zakonske zveze danes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/>
          </a:bodyPr>
          <a:lstStyle/>
          <a:p>
            <a:r>
              <a:rPr lang="sl-SI" sz="2800" dirty="0"/>
              <a:t>omejitev starosti: Ž 20, M 22 let</a:t>
            </a:r>
          </a:p>
          <a:p>
            <a:r>
              <a:rPr lang="sl-SI" sz="2800" dirty="0"/>
              <a:t>vprašanje delitve premoženja ob ločitvi, zlasti stanovanja</a:t>
            </a:r>
          </a:p>
          <a:p>
            <a:r>
              <a:rPr lang="sl-SI" sz="2800" dirty="0"/>
              <a:t>uvajanje „</a:t>
            </a:r>
            <a:r>
              <a:rPr lang="sl-SI" sz="2800" dirty="0" err="1"/>
              <a:t>ohladitvenega</a:t>
            </a:r>
            <a:r>
              <a:rPr lang="sl-SI" sz="2800" dirty="0"/>
              <a:t> obdobje“</a:t>
            </a:r>
          </a:p>
          <a:p>
            <a:r>
              <a:rPr lang="sl-SI" sz="2800" dirty="0"/>
              <a:t>sodna praksa sistemsko proti ločitvi in interesom žensk</a:t>
            </a:r>
          </a:p>
          <a:p>
            <a:pPr marL="0" indent="0">
              <a:buNone/>
            </a:pPr>
            <a:endParaRPr lang="sl-SI" dirty="0"/>
          </a:p>
          <a:p>
            <a:pPr marL="0" indent="0">
              <a:buNone/>
            </a:pPr>
            <a:endParaRPr lang="sl-SI" dirty="0"/>
          </a:p>
          <a:p>
            <a:endParaRPr lang="sl-SI" dirty="0"/>
          </a:p>
          <a:p>
            <a:pPr marL="0" indent="0">
              <a:buNone/>
            </a:pPr>
            <a:endParaRPr lang="sl-SI" dirty="0"/>
          </a:p>
        </p:txBody>
      </p:sp>
      <p:pic>
        <p:nvPicPr>
          <p:cNvPr id="2050" name="Picture 2" descr="Number of divorce in China 2000-2022. Source: NBSC, China Statistical... |  Download Scientific Diagram">
            <a:extLst>
              <a:ext uri="{FF2B5EF4-FFF2-40B4-BE49-F238E27FC236}">
                <a16:creationId xmlns:a16="http://schemas.microsoft.com/office/drawing/2014/main" id="{3DCD423B-068F-4287-94B8-B4F1AC18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621" y="4114800"/>
            <a:ext cx="661315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91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7D7B0E43-D853-49E6-BEC6-07AE16663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3" y="685800"/>
            <a:ext cx="7771773" cy="525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78E75E9B-2308-4D4C-A1BE-B80338B66ADB}"/>
              </a:ext>
            </a:extLst>
          </p:cNvPr>
          <p:cNvSpPr txBox="1"/>
          <p:nvPr/>
        </p:nvSpPr>
        <p:spPr>
          <a:xfrm>
            <a:off x="457200" y="6477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Popis prebivalstva 2020 (</a:t>
            </a:r>
            <a:r>
              <a:rPr lang="sl-SI" dirty="0" err="1"/>
              <a:t>Yu</a:t>
            </a:r>
            <a:r>
              <a:rPr lang="sl-SI" dirty="0"/>
              <a:t> &amp; </a:t>
            </a:r>
            <a:r>
              <a:rPr lang="sl-SI" dirty="0" err="1"/>
              <a:t>Xie</a:t>
            </a:r>
            <a:r>
              <a:rPr lang="sl-SI" dirty="0"/>
              <a:t> 2022)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629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818</Words>
  <Application>Microsoft Office PowerPoint</Application>
  <PresentationFormat>Diaprojekcija na zaslonu (4:3)</PresentationFormat>
  <Paragraphs>106</Paragraphs>
  <Slides>22</Slides>
  <Notes>2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22</vt:i4>
      </vt:variant>
    </vt:vector>
  </HeadingPairs>
  <TitlesOfParts>
    <vt:vector size="26" baseType="lpstr">
      <vt:lpstr>宋体</vt:lpstr>
      <vt:lpstr>Arial</vt:lpstr>
      <vt:lpstr>Calibri</vt:lpstr>
      <vt:lpstr>Office Theme</vt:lpstr>
      <vt:lpstr>Poroka, spol in spolnost</vt:lpstr>
      <vt:lpstr>PowerPointova predstavitev</vt:lpstr>
      <vt:lpstr>Od spolne konzervativnosti do raznolikosti v odnosu do spola in spolnosti</vt:lpstr>
      <vt:lpstr>Obdobje pred LRK</vt:lpstr>
      <vt:lpstr>Spremembe in kontinuitete</vt:lpstr>
      <vt:lpstr>Zakon o zakonski zvezi 1950</vt:lpstr>
      <vt:lpstr>PowerPointova predstavitev</vt:lpstr>
      <vt:lpstr>Zakonske zveze danes</vt:lpstr>
      <vt:lpstr>PowerPointova predstavitev</vt:lpstr>
      <vt:lpstr>Kriteriji za izbiro partnerja</vt:lpstr>
      <vt:lpstr>Spolni odnosi pred poroko</vt:lpstr>
      <vt:lpstr>PowerPointova predstavitev</vt:lpstr>
      <vt:lpstr>Rojevanje izven zakona</vt:lpstr>
      <vt:lpstr>Komercializacija poroke in zvez</vt:lpstr>
      <vt:lpstr>Koncepcije ženskosti do konca 1970ih</vt:lpstr>
      <vt:lpstr>Koncepcije ženskosti od 1980ih</vt:lpstr>
      <vt:lpstr>Tradicionalni modeli moškosti</vt:lpstr>
      <vt:lpstr>Spremembe koncepcij moškosti </vt:lpstr>
      <vt:lpstr>PowerPointova predstavitev</vt:lpstr>
      <vt:lpstr>Aktualne debate</vt:lpstr>
      <vt:lpstr>Homoseksualnost</vt:lpstr>
      <vt:lpstr>Družbeni fenomeni povezani s poroko in spolom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Poroka, spol in spolnost</dc:title>
  <dc:creator>Maja</dc:creator>
  <cp:lastModifiedBy>Veselič , Maja</cp:lastModifiedBy>
  <cp:revision>54</cp:revision>
  <dcterms:created xsi:type="dcterms:W3CDTF">2006-08-16T00:00:00Z</dcterms:created>
  <dcterms:modified xsi:type="dcterms:W3CDTF">2024-11-22T09:43:47Z</dcterms:modified>
</cp:coreProperties>
</file>