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283D-83D0-4ACD-AF74-6356F9572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02C16-E030-43A7-A35B-160B939E5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37B7E-500F-4919-B6CD-94991368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9E864-8C28-4A81-AC0E-C979BB97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17B5E-7AE2-451A-A0B0-7B0A6BD1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6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D60D-1BA0-4A17-BD36-72A5C152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BC29D-B177-439B-808F-980CD945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02409-425D-4280-88D3-39DC9A8E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5BDA-7238-4BFD-922B-65354BE4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F9985-2989-43A2-936E-CB680288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EE654-E0E2-4B87-82BB-2160C6210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21C40-093E-47CD-B892-8A0FA6A23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83907-7F29-4C23-898C-4E62A6D3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887A3-AC1B-4CA7-938B-3AE85F3E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9628F-DE06-4794-9464-D8F451B1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7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2362-A792-457B-A439-C14FF6E4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DAFC-1D66-41B7-94A3-8CEEFD39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97C6-AC6C-4DED-B5D7-2A6B44BA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986E-809D-4433-BEF3-61E57880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986B-0BF1-4F23-90BE-A1E447D2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0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A5C6-E4CD-4EEC-A003-2A349B72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50889-82ED-405C-9598-30217A976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BF34-AE0D-43BF-8F95-37472917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C7B12-CF28-41CE-9C51-283AA922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F50C-B694-46ED-BEB2-B89BF93C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E2C0-EC66-4EB9-B1D6-0E93F72C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8216-5206-4B4E-95D8-C4AA63CB0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F4966-BAC3-4321-80AB-A5DE15FE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10601-C4E4-4B70-B0AD-76FAA7EF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D9DA-4923-4C3E-8A29-8B9E5257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2ABA4-2823-4A0A-BB9D-7D483487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2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4638-197D-461C-9169-56B4AE7E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7FA50-FFFC-494E-A75C-E36A91936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42460-1FC2-4B9D-B53A-F7DF7AF61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4A35B-089C-431E-B66C-49E5C36CA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70096-EE03-49B1-93E4-477E0D32A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17FAE-8ED8-4546-AC15-EE579218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5BD6E-4C94-4F4C-89E4-A527EC52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21BB7-B65B-4B9C-9288-A9C0CE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9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03B0-135A-4308-B8F4-F8D291A1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8FEB4-23A0-45B8-BCA9-F2E11804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3B09C-3BC9-4E2B-A215-A5053F18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6D334-7E72-49D7-9F08-CECA4BA4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2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4DC60-EA77-4528-9003-48E58C01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80912-B6F0-471B-AA21-F94E6569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85E9B-BB0C-47A3-84C5-EBAAADDA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6506-88B8-4923-B8A5-000151C8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E4EF-3F46-42AA-B382-B1C28E031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27B12-7305-427D-B363-E62A8AB01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AA95E-BD1B-49B9-AF4C-5569E69B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6B451-960C-4C8D-8362-1732EFCD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4326E-2448-4AF1-9975-6A4D55D8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7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6D4F-94D9-4589-AB40-B0B2CC6A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44634-2290-4ECC-B818-91A205F30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1D88E-1E52-4B72-8DD0-6B43E015C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A224F-C87A-4D11-824B-C2E38325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102F-631C-4CD0-96EE-7AC14C40696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4A7CE-CC68-4D5D-B30A-5667BF8B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36220-E57A-4130-9014-D70FD6B6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7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10CDA-47EC-4B09-9FF2-B6465EED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E83B6-13C5-4567-BB9C-4A8C2FD93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EE8D-74B3-484A-B9E9-AC9036CD7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102F-631C-4CD0-96EE-7AC14C40696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4F442-5934-4D66-B194-43EC334ED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3459-478F-41C9-88FF-8FD7BB5CC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6CDF-8701-4E21-8CAF-9A4104A6C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2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F8DF-498E-4841-8EF6-434B6A72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BC39-9726-41B6-B878-4495DB2E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6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Somass Chinook escapement target based on calculations using </a:t>
            </a:r>
            <a:r>
              <a:rPr lang="en-US" dirty="0" err="1"/>
              <a:t>biostandards</a:t>
            </a:r>
            <a:r>
              <a:rPr lang="en-US" dirty="0"/>
              <a:t> for fecundity at age: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4F659F-516C-4BF4-831C-11029F23F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01539"/>
              </p:ext>
            </p:extLst>
          </p:nvPr>
        </p:nvGraphicFramePr>
        <p:xfrm>
          <a:off x="186431" y="2818946"/>
          <a:ext cx="11230252" cy="2041989"/>
        </p:xfrm>
        <a:graphic>
          <a:graphicData uri="http://schemas.openxmlformats.org/drawingml/2006/table">
            <a:tbl>
              <a:tblPr/>
              <a:tblGrid>
                <a:gridCol w="1025019">
                  <a:extLst>
                    <a:ext uri="{9D8B030D-6E8A-4147-A177-3AD203B41FA5}">
                      <a16:colId xmlns:a16="http://schemas.microsoft.com/office/drawing/2014/main" val="359778792"/>
                    </a:ext>
                  </a:extLst>
                </a:gridCol>
                <a:gridCol w="1168882">
                  <a:extLst>
                    <a:ext uri="{9D8B030D-6E8A-4147-A177-3AD203B41FA5}">
                      <a16:colId xmlns:a16="http://schemas.microsoft.com/office/drawing/2014/main" val="4166224392"/>
                    </a:ext>
                  </a:extLst>
                </a:gridCol>
                <a:gridCol w="1258795">
                  <a:extLst>
                    <a:ext uri="{9D8B030D-6E8A-4147-A177-3AD203B41FA5}">
                      <a16:colId xmlns:a16="http://schemas.microsoft.com/office/drawing/2014/main" val="3745935494"/>
                    </a:ext>
                  </a:extLst>
                </a:gridCol>
                <a:gridCol w="782252">
                  <a:extLst>
                    <a:ext uri="{9D8B030D-6E8A-4147-A177-3AD203B41FA5}">
                      <a16:colId xmlns:a16="http://schemas.microsoft.com/office/drawing/2014/main" val="3823316951"/>
                    </a:ext>
                  </a:extLst>
                </a:gridCol>
                <a:gridCol w="1294761">
                  <a:extLst>
                    <a:ext uri="{9D8B030D-6E8A-4147-A177-3AD203B41FA5}">
                      <a16:colId xmlns:a16="http://schemas.microsoft.com/office/drawing/2014/main" val="3836402211"/>
                    </a:ext>
                  </a:extLst>
                </a:gridCol>
                <a:gridCol w="1323852">
                  <a:extLst>
                    <a:ext uri="{9D8B030D-6E8A-4147-A177-3AD203B41FA5}">
                      <a16:colId xmlns:a16="http://schemas.microsoft.com/office/drawing/2014/main" val="2606294511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val="69359246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842745319"/>
                    </a:ext>
                  </a:extLst>
                </a:gridCol>
                <a:gridCol w="1669001">
                  <a:extLst>
                    <a:ext uri="{9D8B030D-6E8A-4147-A177-3AD203B41FA5}">
                      <a16:colId xmlns:a16="http://schemas.microsoft.com/office/drawing/2014/main" val="3039764113"/>
                    </a:ext>
                  </a:extLst>
                </a:gridCol>
              </a:tblGrid>
              <a:tr h="13713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Predicted Spawning Parameters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97699"/>
                  </a:ext>
                </a:extLst>
              </a:tr>
              <a:tr h="137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%atAge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Fecundity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%Fem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PrespMort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Req Esc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Req Eggs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Predicted F by 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Proportion of</a:t>
                      </a:r>
                    </a:p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eggs contributed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297451"/>
                  </a:ext>
                </a:extLst>
              </a:tr>
              <a:tr h="274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       5,756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      1,289,438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403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988"/>
                  </a:ext>
                </a:extLst>
              </a:tr>
              <a:tr h="274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4400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     15,513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27,302,818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    7,756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58921"/>
                  </a:ext>
                </a:extLst>
              </a:tr>
              <a:tr h="274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4800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       3,614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10,407,745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    2,710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316241"/>
                  </a:ext>
                </a:extLst>
              </a:tr>
              <a:tr h="27426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       24,883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39,000,000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743562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4B6AE4-0EE9-41AE-BC98-CE3A84DFEA8F}"/>
              </a:ext>
            </a:extLst>
          </p:cNvPr>
          <p:cNvSpPr txBox="1">
            <a:spLocks/>
          </p:cNvSpPr>
          <p:nvPr/>
        </p:nvSpPr>
        <p:spPr>
          <a:xfrm>
            <a:off x="838200" y="5395928"/>
            <a:ext cx="10515600" cy="8465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More recent batch fecundity methods suggest values closer to 2500, 3700, and 4200,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420299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F8DF-498E-4841-8EF6-434B6A72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8" y="0"/>
            <a:ext cx="10130901" cy="96105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Size-at-age likely declining over time…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B95D89-5D82-4F56-AE4E-E7604D86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2" y="811386"/>
            <a:ext cx="11234057" cy="6046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2B39-5E29-40EB-B78C-58CD4E233300}"/>
              </a:ext>
            </a:extLst>
          </p:cNvPr>
          <p:cNvSpPr txBox="1"/>
          <p:nvPr/>
        </p:nvSpPr>
        <p:spPr>
          <a:xfrm>
            <a:off x="6826928" y="1126108"/>
            <a:ext cx="197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1998–2003 base period means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27D1B-8FC3-47B3-A5AB-AD9CE4535917}"/>
              </a:ext>
            </a:extLst>
          </p:cNvPr>
          <p:cNvSpPr/>
          <p:nvPr/>
        </p:nvSpPr>
        <p:spPr>
          <a:xfrm>
            <a:off x="11469950" y="6462944"/>
            <a:ext cx="337351" cy="221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0D7F6E-91CA-4DCF-B81E-581EDD268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12" t="93005" r="31285" b="3325"/>
          <a:stretch/>
        </p:blipFill>
        <p:spPr>
          <a:xfrm>
            <a:off x="11469950" y="6438531"/>
            <a:ext cx="337352" cy="2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0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E86EF7-594B-4D6A-9DA8-37BEA2EE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286"/>
            <a:ext cx="5430416" cy="520705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AFCC874-3AB9-44F2-9558-81582C9E36AA}"/>
              </a:ext>
            </a:extLst>
          </p:cNvPr>
          <p:cNvSpPr txBox="1">
            <a:spLocks/>
          </p:cNvSpPr>
          <p:nvPr/>
        </p:nvSpPr>
        <p:spPr>
          <a:xfrm>
            <a:off x="384698" y="0"/>
            <a:ext cx="10130901" cy="961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Target and realized sample sizes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9E679-2F11-4FB2-AE5E-C5D5738CC867}"/>
              </a:ext>
            </a:extLst>
          </p:cNvPr>
          <p:cNvSpPr txBox="1"/>
          <p:nvPr/>
        </p:nvSpPr>
        <p:spPr>
          <a:xfrm>
            <a:off x="695130" y="1248954"/>
            <a:ext cx="40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 comps by bin in historical data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BB4B490-859F-429B-BC03-12019273D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99671"/>
              </p:ext>
            </p:extLst>
          </p:nvPr>
        </p:nvGraphicFramePr>
        <p:xfrm>
          <a:off x="6761586" y="1783080"/>
          <a:ext cx="4166345" cy="301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2340">
                  <a:extLst>
                    <a:ext uri="{9D8B030D-6E8A-4147-A177-3AD203B41FA5}">
                      <a16:colId xmlns:a16="http://schemas.microsoft.com/office/drawing/2014/main" val="889440851"/>
                    </a:ext>
                  </a:extLst>
                </a:gridCol>
                <a:gridCol w="661802">
                  <a:extLst>
                    <a:ext uri="{9D8B030D-6E8A-4147-A177-3AD203B41FA5}">
                      <a16:colId xmlns:a16="http://schemas.microsoft.com/office/drawing/2014/main" val="396039603"/>
                    </a:ext>
                  </a:extLst>
                </a:gridCol>
                <a:gridCol w="727969">
                  <a:extLst>
                    <a:ext uri="{9D8B030D-6E8A-4147-A177-3AD203B41FA5}">
                      <a16:colId xmlns:a16="http://schemas.microsoft.com/office/drawing/2014/main" val="4229302658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3487756811"/>
                    </a:ext>
                  </a:extLst>
                </a:gridCol>
                <a:gridCol w="736366">
                  <a:extLst>
                    <a:ext uri="{9D8B030D-6E8A-4147-A177-3AD203B41FA5}">
                      <a16:colId xmlns:a16="http://schemas.microsoft.com/office/drawing/2014/main" val="1797246427"/>
                    </a:ext>
                  </a:extLst>
                </a:gridCol>
              </a:tblGrid>
              <a:tr h="2501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10146"/>
                  </a:ext>
                </a:extLst>
              </a:tr>
              <a:tr h="25012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(506,547]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64719"/>
                  </a:ext>
                </a:extLst>
              </a:tr>
              <a:tr h="25012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(548,588]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23631"/>
                  </a:ext>
                </a:extLst>
              </a:tr>
              <a:tr h="25012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(589,629]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81840"/>
                  </a:ext>
                </a:extLst>
              </a:tr>
              <a:tr h="25012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(630,670]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26186"/>
                  </a:ext>
                </a:extLst>
              </a:tr>
              <a:tr h="25012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(671,711]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13017"/>
                  </a:ext>
                </a:extLst>
              </a:tr>
              <a:tr h="25012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(712,752]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073153"/>
                  </a:ext>
                </a:extLst>
              </a:tr>
              <a:tr h="25012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(753,793]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39927"/>
                  </a:ext>
                </a:extLst>
              </a:tr>
              <a:tr h="250126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63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DD9B38B-4412-4A60-A7C7-7E21FC233A39}"/>
              </a:ext>
            </a:extLst>
          </p:cNvPr>
          <p:cNvSpPr txBox="1"/>
          <p:nvPr/>
        </p:nvSpPr>
        <p:spPr>
          <a:xfrm>
            <a:off x="6761586" y="1248954"/>
            <a:ext cx="44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Historical comps applied to 2021 samples</a:t>
            </a:r>
          </a:p>
        </p:txBody>
      </p:sp>
    </p:spTree>
    <p:extLst>
      <p:ext uri="{BB962C8B-B14F-4D97-AF65-F5344CB8AC3E}">
        <p14:creationId xmlns:p14="http://schemas.microsoft.com/office/powerpoint/2010/main" val="224785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F8DF-498E-4841-8EF6-434B6A72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172"/>
            <a:ext cx="10515600" cy="92550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Results: fecundities per bin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4851EB-7139-4CEB-8033-C2F137A6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30" y="1042548"/>
            <a:ext cx="9830140" cy="58154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17BD81-4B3B-45E8-B954-299C47288669}"/>
              </a:ext>
            </a:extLst>
          </p:cNvPr>
          <p:cNvSpPr txBox="1"/>
          <p:nvPr/>
        </p:nvSpPr>
        <p:spPr>
          <a:xfrm>
            <a:off x="5662744" y="1357764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2,718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E298E-1966-46A2-BEF7-6AC89A5A57BE}"/>
              </a:ext>
            </a:extLst>
          </p:cNvPr>
          <p:cNvSpPr txBox="1"/>
          <p:nvPr/>
        </p:nvSpPr>
        <p:spPr>
          <a:xfrm>
            <a:off x="6319692" y="2242513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2,908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173E4-8B3E-404B-8DB0-CEC1ACC1DB43}"/>
              </a:ext>
            </a:extLst>
          </p:cNvPr>
          <p:cNvSpPr txBox="1"/>
          <p:nvPr/>
        </p:nvSpPr>
        <p:spPr>
          <a:xfrm>
            <a:off x="6833117" y="2847674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3,212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DE2FE-3688-4DC5-AC25-C4BF745D959D}"/>
              </a:ext>
            </a:extLst>
          </p:cNvPr>
          <p:cNvSpPr txBox="1"/>
          <p:nvPr/>
        </p:nvSpPr>
        <p:spPr>
          <a:xfrm>
            <a:off x="7376135" y="3452835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3,528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0681BA-1314-466A-9B5A-FE828BB62083}"/>
              </a:ext>
            </a:extLst>
          </p:cNvPr>
          <p:cNvSpPr txBox="1"/>
          <p:nvPr/>
        </p:nvSpPr>
        <p:spPr>
          <a:xfrm>
            <a:off x="8212116" y="4027549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3,952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D9DAF-CDDF-4697-8A55-0274738B9483}"/>
              </a:ext>
            </a:extLst>
          </p:cNvPr>
          <p:cNvSpPr txBox="1"/>
          <p:nvPr/>
        </p:nvSpPr>
        <p:spPr>
          <a:xfrm>
            <a:off x="8781766" y="4602263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4,474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DC9670-D758-4B86-94BE-66B60ED92E99}"/>
              </a:ext>
            </a:extLst>
          </p:cNvPr>
          <p:cNvSpPr txBox="1"/>
          <p:nvPr/>
        </p:nvSpPr>
        <p:spPr>
          <a:xfrm>
            <a:off x="9271553" y="5258108"/>
            <a:ext cx="131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4,688</a:t>
            </a:r>
          </a:p>
        </p:txBody>
      </p:sp>
    </p:spTree>
    <p:extLst>
      <p:ext uri="{BB962C8B-B14F-4D97-AF65-F5344CB8AC3E}">
        <p14:creationId xmlns:p14="http://schemas.microsoft.com/office/powerpoint/2010/main" val="199054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F8DF-498E-4841-8EF6-434B6A72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172"/>
            <a:ext cx="10515600" cy="92550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Results: fecundity–length relationship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28A1B7-BCB5-4C63-B832-1E790CCF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51" y="1211679"/>
            <a:ext cx="9394098" cy="54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8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AFCC874-3AB9-44F2-9558-81582C9E36AA}"/>
              </a:ext>
            </a:extLst>
          </p:cNvPr>
          <p:cNvSpPr txBox="1">
            <a:spLocks/>
          </p:cNvSpPr>
          <p:nvPr/>
        </p:nvSpPr>
        <p:spPr>
          <a:xfrm>
            <a:off x="384698" y="0"/>
            <a:ext cx="10130901" cy="1349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Estimated fecundities using batch method and historical comps: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BC5B96-324D-4A3B-ACA5-2BE89127F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53783"/>
              </p:ext>
            </p:extLst>
          </p:nvPr>
        </p:nvGraphicFramePr>
        <p:xfrm>
          <a:off x="689619" y="2207626"/>
          <a:ext cx="10309814" cy="31127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83902">
                  <a:extLst>
                    <a:ext uri="{9D8B030D-6E8A-4147-A177-3AD203B41FA5}">
                      <a16:colId xmlns:a16="http://schemas.microsoft.com/office/drawing/2014/main" val="1347516780"/>
                    </a:ext>
                  </a:extLst>
                </a:gridCol>
                <a:gridCol w="1183902">
                  <a:extLst>
                    <a:ext uri="{9D8B030D-6E8A-4147-A177-3AD203B41FA5}">
                      <a16:colId xmlns:a16="http://schemas.microsoft.com/office/drawing/2014/main" val="3235066060"/>
                    </a:ext>
                  </a:extLst>
                </a:gridCol>
                <a:gridCol w="1183902">
                  <a:extLst>
                    <a:ext uri="{9D8B030D-6E8A-4147-A177-3AD203B41FA5}">
                      <a16:colId xmlns:a16="http://schemas.microsoft.com/office/drawing/2014/main" val="2855037828"/>
                    </a:ext>
                  </a:extLst>
                </a:gridCol>
                <a:gridCol w="1183902">
                  <a:extLst>
                    <a:ext uri="{9D8B030D-6E8A-4147-A177-3AD203B41FA5}">
                      <a16:colId xmlns:a16="http://schemas.microsoft.com/office/drawing/2014/main" val="899275018"/>
                    </a:ext>
                  </a:extLst>
                </a:gridCol>
                <a:gridCol w="1183902">
                  <a:extLst>
                    <a:ext uri="{9D8B030D-6E8A-4147-A177-3AD203B41FA5}">
                      <a16:colId xmlns:a16="http://schemas.microsoft.com/office/drawing/2014/main" val="2247825124"/>
                    </a:ext>
                  </a:extLst>
                </a:gridCol>
                <a:gridCol w="1504542">
                  <a:extLst>
                    <a:ext uri="{9D8B030D-6E8A-4147-A177-3AD203B41FA5}">
                      <a16:colId xmlns:a16="http://schemas.microsoft.com/office/drawing/2014/main" val="4121219336"/>
                    </a:ext>
                  </a:extLst>
                </a:gridCol>
                <a:gridCol w="1504542">
                  <a:extLst>
                    <a:ext uri="{9D8B030D-6E8A-4147-A177-3AD203B41FA5}">
                      <a16:colId xmlns:a16="http://schemas.microsoft.com/office/drawing/2014/main" val="4280943982"/>
                    </a:ext>
                  </a:extLst>
                </a:gridCol>
                <a:gridCol w="1381220">
                  <a:extLst>
                    <a:ext uri="{9D8B030D-6E8A-4147-A177-3AD203B41FA5}">
                      <a16:colId xmlns:a16="http://schemas.microsoft.com/office/drawing/2014/main" val="38037797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fecundity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31_eggs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41_eggs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51_eggs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94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2,718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33,947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12,259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-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53810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34,164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11,713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651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71732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30,685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25,495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1,636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4148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11,497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51,923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3,613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2504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2,715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67,525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8,800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8887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4,474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888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51,771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18,924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1165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4,688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598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26,372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38,662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185701"/>
                  </a:ext>
                </a:extLst>
              </a:tr>
              <a:tr h="184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114,494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247,059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72,285 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057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3,008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3,773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4,391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421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46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F8DF-498E-4841-8EF6-434B6A72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then adjusted the calculations: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4F659F-516C-4BF4-831C-11029F23F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83080"/>
              </p:ext>
            </p:extLst>
          </p:nvPr>
        </p:nvGraphicFramePr>
        <p:xfrm>
          <a:off x="186431" y="2818946"/>
          <a:ext cx="11230252" cy="2041989"/>
        </p:xfrm>
        <a:graphic>
          <a:graphicData uri="http://schemas.openxmlformats.org/drawingml/2006/table">
            <a:tbl>
              <a:tblPr/>
              <a:tblGrid>
                <a:gridCol w="1025019">
                  <a:extLst>
                    <a:ext uri="{9D8B030D-6E8A-4147-A177-3AD203B41FA5}">
                      <a16:colId xmlns:a16="http://schemas.microsoft.com/office/drawing/2014/main" val="359778792"/>
                    </a:ext>
                  </a:extLst>
                </a:gridCol>
                <a:gridCol w="1168882">
                  <a:extLst>
                    <a:ext uri="{9D8B030D-6E8A-4147-A177-3AD203B41FA5}">
                      <a16:colId xmlns:a16="http://schemas.microsoft.com/office/drawing/2014/main" val="4166224392"/>
                    </a:ext>
                  </a:extLst>
                </a:gridCol>
                <a:gridCol w="1258795">
                  <a:extLst>
                    <a:ext uri="{9D8B030D-6E8A-4147-A177-3AD203B41FA5}">
                      <a16:colId xmlns:a16="http://schemas.microsoft.com/office/drawing/2014/main" val="3745935494"/>
                    </a:ext>
                  </a:extLst>
                </a:gridCol>
                <a:gridCol w="782252">
                  <a:extLst>
                    <a:ext uri="{9D8B030D-6E8A-4147-A177-3AD203B41FA5}">
                      <a16:colId xmlns:a16="http://schemas.microsoft.com/office/drawing/2014/main" val="3823316951"/>
                    </a:ext>
                  </a:extLst>
                </a:gridCol>
                <a:gridCol w="1294761">
                  <a:extLst>
                    <a:ext uri="{9D8B030D-6E8A-4147-A177-3AD203B41FA5}">
                      <a16:colId xmlns:a16="http://schemas.microsoft.com/office/drawing/2014/main" val="3836402211"/>
                    </a:ext>
                  </a:extLst>
                </a:gridCol>
                <a:gridCol w="1323852">
                  <a:extLst>
                    <a:ext uri="{9D8B030D-6E8A-4147-A177-3AD203B41FA5}">
                      <a16:colId xmlns:a16="http://schemas.microsoft.com/office/drawing/2014/main" val="2606294511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val="69359246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842745319"/>
                    </a:ext>
                  </a:extLst>
                </a:gridCol>
                <a:gridCol w="1669001">
                  <a:extLst>
                    <a:ext uri="{9D8B030D-6E8A-4147-A177-3AD203B41FA5}">
                      <a16:colId xmlns:a16="http://schemas.microsoft.com/office/drawing/2014/main" val="3039764113"/>
                    </a:ext>
                  </a:extLst>
                </a:gridCol>
              </a:tblGrid>
              <a:tr h="137132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Predicted Spawning Parameters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97699"/>
                  </a:ext>
                </a:extLst>
              </a:tr>
              <a:tr h="1371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%atAge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Fecundity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%Fem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PrespMort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Req Esc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Req Eggs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Predicted F by 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Proportion of</a:t>
                      </a:r>
                    </a:p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eggs contributed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297451"/>
                  </a:ext>
                </a:extLst>
              </a:tr>
              <a:tr h="274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3000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6,586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 1,106,457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       461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9988"/>
                  </a:ext>
                </a:extLst>
              </a:tr>
              <a:tr h="274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62%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3800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17,749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     26,978,106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    8,874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69%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58921"/>
                  </a:ext>
                </a:extLst>
              </a:tr>
              <a:tr h="2742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</a:rPr>
                        <a:t>4400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              4,135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     10,915,437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3,101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316241"/>
                  </a:ext>
                </a:extLst>
              </a:tr>
              <a:tr h="274263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       28,469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39,000,000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743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25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405</Words>
  <Application>Microsoft Office PowerPoint</Application>
  <PresentationFormat>Widescreen</PresentationFormat>
  <Paragraphs>219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Context</vt:lpstr>
      <vt:lpstr>Size-at-age likely declining over time…</vt:lpstr>
      <vt:lpstr>PowerPoint Presentation</vt:lpstr>
      <vt:lpstr>Results: fecundities per bin</vt:lpstr>
      <vt:lpstr>Results: fecundity–length relationship</vt:lpstr>
      <vt:lpstr>PowerPoint Presentation</vt:lpstr>
      <vt:lpstr>If we then adjusted the calculations: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</dc:title>
  <dc:creator>Brown, Nicholas</dc:creator>
  <cp:lastModifiedBy>Brown, Nicholas</cp:lastModifiedBy>
  <cp:revision>10</cp:revision>
  <dcterms:created xsi:type="dcterms:W3CDTF">2021-12-07T18:10:11Z</dcterms:created>
  <dcterms:modified xsi:type="dcterms:W3CDTF">2021-12-07T20:57:13Z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2021-12-07T18:34:36Z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d95a63c7-6a27-477f-a4a4-00000efcf796</vt:lpwstr>
  </property>
</Properties>
</file>