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83D-83D0-4ACD-AF74-6356F9572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02C16-E030-43A7-A35B-160B939E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7B7E-500F-4919-B6CD-94991368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E864-8C28-4A81-AC0E-C979BB9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7B5E-7AE2-451A-A0B0-7B0A6BD1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60D-1BA0-4A17-BD36-72A5C152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C29D-B177-439B-808F-980CD94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2409-425D-4280-88D3-39DC9A8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5BDA-7238-4BFD-922B-65354BE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9985-2989-43A2-936E-CB680288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E654-E0E2-4B87-82BB-2160C621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1C40-093E-47CD-B892-8A0FA6A2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3907-7F29-4C23-898C-4E62A6D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87A3-AC1B-4CA7-938B-3AE85F3E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628F-DE06-4794-9464-D8F451B1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362-A792-457B-A439-C14FF6E4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DAFC-1D66-41B7-94A3-8CEEFD39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97C6-AC6C-4DED-B5D7-2A6B44B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986E-809D-4433-BEF3-61E5788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986B-0BF1-4F23-90BE-A1E447D2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A5C6-E4CD-4EEC-A003-2A349B7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0889-82ED-405C-9598-30217A9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BF34-AE0D-43BF-8F95-37472917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7B12-CF28-41CE-9C51-283AA922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F50C-B694-46ED-BEB2-B89BF93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E2C0-EC66-4EB9-B1D6-0E93F72C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8216-5206-4B4E-95D8-C4AA63CB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4966-BAC3-4321-80AB-A5DE15FE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0601-C4E4-4B70-B0AD-76FAA7EF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D9DA-4923-4C3E-8A29-8B9E5257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ABA4-2823-4A0A-BB9D-7D48348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38-197D-461C-9169-56B4AE7E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A50-FFFC-494E-A75C-E36A9193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42460-1FC2-4B9D-B53A-F7DF7AF6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4A35B-089C-431E-B66C-49E5C36C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0096-EE03-49B1-93E4-477E0D32A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17FAE-8ED8-4546-AC15-EE579218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5BD6E-4C94-4F4C-89E4-A527EC52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21BB7-B65B-4B9C-9288-A9C0CE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03B0-135A-4308-B8F4-F8D291A1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8FEB4-23A0-45B8-BCA9-F2E1180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3B09C-3BC9-4E2B-A215-A5053F1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D334-7E72-49D7-9F08-CECA4BA4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4DC60-EA77-4528-9003-48E58C0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80912-B6F0-471B-AA21-F94E6569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5E9B-BB0C-47A3-84C5-EBAAADD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6506-88B8-4923-B8A5-000151C8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E4EF-3F46-42AA-B382-B1C28E03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27B12-7305-427D-B363-E62A8AB0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A95E-BD1B-49B9-AF4C-5569E69B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B451-960C-4C8D-8362-1732EFC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326E-2448-4AF1-9975-6A4D55D8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D4F-94D9-4589-AB40-B0B2CC6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4634-2290-4ECC-B818-91A205F30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D88E-1E52-4B72-8DD0-6B43E015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224F-C87A-4D11-824B-C2E38325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A7CE-CC68-4D5D-B30A-5667BF8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6220-E57A-4130-9014-D70FD6B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0CDA-47EC-4B09-9FF2-B6465EED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83B6-13C5-4567-BB9C-4A8C2FD9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EE8D-74B3-484A-B9E9-AC9036CD7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102F-631C-4CD0-96EE-7AC14C40696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F442-5934-4D66-B194-43EC334E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3459-478F-41C9-88FF-8FD7BB5C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BC39-9726-41B6-B878-4495DB2E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Somass Chinook escapement target based on calculations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biostandards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fecundity at age: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4F659F-516C-4BF4-831C-11029F23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1539"/>
              </p:ext>
            </p:extLst>
          </p:nvPr>
        </p:nvGraphicFramePr>
        <p:xfrm>
          <a:off x="186431" y="2818946"/>
          <a:ext cx="11230252" cy="2041989"/>
        </p:xfrm>
        <a:graphic>
          <a:graphicData uri="http://schemas.openxmlformats.org/drawingml/2006/table">
            <a:tbl>
              <a:tblPr/>
              <a:tblGrid>
                <a:gridCol w="1025019">
                  <a:extLst>
                    <a:ext uri="{9D8B030D-6E8A-4147-A177-3AD203B41FA5}">
                      <a16:colId xmlns:a16="http://schemas.microsoft.com/office/drawing/2014/main" val="359778792"/>
                    </a:ext>
                  </a:extLst>
                </a:gridCol>
                <a:gridCol w="1168882">
                  <a:extLst>
                    <a:ext uri="{9D8B030D-6E8A-4147-A177-3AD203B41FA5}">
                      <a16:colId xmlns:a16="http://schemas.microsoft.com/office/drawing/2014/main" val="4166224392"/>
                    </a:ext>
                  </a:extLst>
                </a:gridCol>
                <a:gridCol w="1258795">
                  <a:extLst>
                    <a:ext uri="{9D8B030D-6E8A-4147-A177-3AD203B41FA5}">
                      <a16:colId xmlns:a16="http://schemas.microsoft.com/office/drawing/2014/main" val="3745935494"/>
                    </a:ext>
                  </a:extLst>
                </a:gridCol>
                <a:gridCol w="782252">
                  <a:extLst>
                    <a:ext uri="{9D8B030D-6E8A-4147-A177-3AD203B41FA5}">
                      <a16:colId xmlns:a16="http://schemas.microsoft.com/office/drawing/2014/main" val="3823316951"/>
                    </a:ext>
                  </a:extLst>
                </a:gridCol>
                <a:gridCol w="1294761">
                  <a:extLst>
                    <a:ext uri="{9D8B030D-6E8A-4147-A177-3AD203B41FA5}">
                      <a16:colId xmlns:a16="http://schemas.microsoft.com/office/drawing/2014/main" val="3836402211"/>
                    </a:ext>
                  </a:extLst>
                </a:gridCol>
                <a:gridCol w="1323852">
                  <a:extLst>
                    <a:ext uri="{9D8B030D-6E8A-4147-A177-3AD203B41FA5}">
                      <a16:colId xmlns:a16="http://schemas.microsoft.com/office/drawing/2014/main" val="2606294511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69359246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842745319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3039764113"/>
                    </a:ext>
                  </a:extLst>
                </a:gridCol>
              </a:tblGrid>
              <a:tr h="13713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Predicted Spawning Parameters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7699"/>
                  </a:ext>
                </a:extLst>
              </a:tr>
              <a:tr h="137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%atAge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Fecundity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%Fem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PrespMort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Eggs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Predicted F by 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Proportion of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eggs contributed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9745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5,756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1,289,438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403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988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15,513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27,302,818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7,756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5892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3,614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10,407,745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2,710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1624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       24,883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39,000,000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4356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4B6AE4-0EE9-41AE-BC98-CE3A84DFEA8F}"/>
              </a:ext>
            </a:extLst>
          </p:cNvPr>
          <p:cNvSpPr txBox="1">
            <a:spLocks/>
          </p:cNvSpPr>
          <p:nvPr/>
        </p:nvSpPr>
        <p:spPr>
          <a:xfrm>
            <a:off x="838200" y="5395928"/>
            <a:ext cx="10515600" cy="846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recent batch fecundity methods suggest values closer to 2500, 3700, and 4200,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42029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8" y="0"/>
            <a:ext cx="10130901" cy="9610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Size-at-age likely declining over time…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95D89-5D82-4F56-AE4E-E7604D86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811386"/>
            <a:ext cx="11234057" cy="604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2B39-5E29-40EB-B78C-58CD4E233300}"/>
              </a:ext>
            </a:extLst>
          </p:cNvPr>
          <p:cNvSpPr txBox="1"/>
          <p:nvPr/>
        </p:nvSpPr>
        <p:spPr>
          <a:xfrm>
            <a:off x="6826928" y="1126108"/>
            <a:ext cx="19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1998–2003 base period means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7D1B-8FC3-47B3-A5AB-AD9CE4535917}"/>
              </a:ext>
            </a:extLst>
          </p:cNvPr>
          <p:cNvSpPr/>
          <p:nvPr/>
        </p:nvSpPr>
        <p:spPr>
          <a:xfrm>
            <a:off x="11469950" y="6462944"/>
            <a:ext cx="337351" cy="2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0D7F6E-91CA-4DCF-B81E-581EDD26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12" t="93005" r="31285" b="3325"/>
          <a:stretch/>
        </p:blipFill>
        <p:spPr>
          <a:xfrm>
            <a:off x="11469950" y="6438531"/>
            <a:ext cx="337352" cy="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86EF7-594B-4D6A-9DA8-37BEA2EE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286"/>
            <a:ext cx="5430416" cy="5207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FCC874-3AB9-44F2-9558-81582C9E36AA}"/>
              </a:ext>
            </a:extLst>
          </p:cNvPr>
          <p:cNvSpPr txBox="1">
            <a:spLocks/>
          </p:cNvSpPr>
          <p:nvPr/>
        </p:nvSpPr>
        <p:spPr>
          <a:xfrm>
            <a:off x="384698" y="0"/>
            <a:ext cx="10130901" cy="96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Target and realized sample sizes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9E679-2F11-4FB2-AE5E-C5D5738CC867}"/>
              </a:ext>
            </a:extLst>
          </p:cNvPr>
          <p:cNvSpPr txBox="1"/>
          <p:nvPr/>
        </p:nvSpPr>
        <p:spPr>
          <a:xfrm>
            <a:off x="695130" y="124895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comps by bin in historical data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BB4B490-859F-429B-BC03-12019273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2603"/>
              </p:ext>
            </p:extLst>
          </p:nvPr>
        </p:nvGraphicFramePr>
        <p:xfrm>
          <a:off x="6761586" y="1783080"/>
          <a:ext cx="4166345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2340">
                  <a:extLst>
                    <a:ext uri="{9D8B030D-6E8A-4147-A177-3AD203B41FA5}">
                      <a16:colId xmlns:a16="http://schemas.microsoft.com/office/drawing/2014/main" val="889440851"/>
                    </a:ext>
                  </a:extLst>
                </a:gridCol>
                <a:gridCol w="661802">
                  <a:extLst>
                    <a:ext uri="{9D8B030D-6E8A-4147-A177-3AD203B41FA5}">
                      <a16:colId xmlns:a16="http://schemas.microsoft.com/office/drawing/2014/main" val="396039603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4229302658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487756811"/>
                    </a:ext>
                  </a:extLst>
                </a:gridCol>
                <a:gridCol w="736366">
                  <a:extLst>
                    <a:ext uri="{9D8B030D-6E8A-4147-A177-3AD203B41FA5}">
                      <a16:colId xmlns:a16="http://schemas.microsoft.com/office/drawing/2014/main" val="1797246427"/>
                    </a:ext>
                  </a:extLst>
                </a:gridCol>
              </a:tblGrid>
              <a:tr h="2501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0146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(506,547]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4719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(548,588]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23631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(589,629]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81840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(630,670]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26186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(671,711]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13017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(712,752]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73153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(753,793]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39927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D9B38B-4412-4A60-A7C7-7E21FC233A39}"/>
              </a:ext>
            </a:extLst>
          </p:cNvPr>
          <p:cNvSpPr txBox="1"/>
          <p:nvPr/>
        </p:nvSpPr>
        <p:spPr>
          <a:xfrm>
            <a:off x="6761586" y="1248954"/>
            <a:ext cx="44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2021 samples by bin and age</a:t>
            </a:r>
          </a:p>
        </p:txBody>
      </p:sp>
    </p:spTree>
    <p:extLst>
      <p:ext uri="{BB962C8B-B14F-4D97-AF65-F5344CB8AC3E}">
        <p14:creationId xmlns:p14="http://schemas.microsoft.com/office/powerpoint/2010/main" val="22478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72"/>
            <a:ext cx="10515600" cy="9255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relationship with length and 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C1147-8878-4E5F-8DCF-2F14AB28DAD7}"/>
              </a:ext>
            </a:extLst>
          </p:cNvPr>
          <p:cNvGrpSpPr/>
          <p:nvPr/>
        </p:nvGrpSpPr>
        <p:grpSpPr>
          <a:xfrm>
            <a:off x="221942" y="1136342"/>
            <a:ext cx="10686504" cy="5617247"/>
            <a:chOff x="221942" y="1136342"/>
            <a:chExt cx="10686504" cy="56172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15E446-33EB-45ED-88DD-F092E9CD7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21" t="538"/>
            <a:stretch/>
          </p:blipFill>
          <p:spPr>
            <a:xfrm>
              <a:off x="221942" y="1136342"/>
              <a:ext cx="9454719" cy="561724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B92BDC-3274-4723-9215-499EE30B8252}"/>
                </a:ext>
              </a:extLst>
            </p:cNvPr>
            <p:cNvSpPr txBox="1"/>
            <p:nvPr/>
          </p:nvSpPr>
          <p:spPr>
            <a:xfrm>
              <a:off x="9765446" y="260105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35F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dirty="0">
                  <a:solidFill>
                    <a:srgbClr val="95DE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 </a:t>
              </a:r>
              <a:r>
                <a:rPr lang="en-US" dirty="0">
                  <a:solidFill>
                    <a:srgbClr val="635F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033A1-5570-4BFE-83CD-B84DA9466C0D}"/>
                </a:ext>
              </a:extLst>
            </p:cNvPr>
            <p:cNvSpPr txBox="1"/>
            <p:nvPr/>
          </p:nvSpPr>
          <p:spPr>
            <a:xfrm>
              <a:off x="9765446" y="38673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8AB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dirty="0">
                  <a:solidFill>
                    <a:srgbClr val="95DE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 </a:t>
              </a:r>
              <a:r>
                <a:rPr lang="en-US" dirty="0">
                  <a:solidFill>
                    <a:srgbClr val="708AB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526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8D0FBD-009B-4AF8-BA58-78C338694F3E}"/>
                </a:ext>
              </a:extLst>
            </p:cNvPr>
            <p:cNvSpPr txBox="1"/>
            <p:nvPr/>
          </p:nvSpPr>
          <p:spPr>
            <a:xfrm>
              <a:off x="9765446" y="463905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5DE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2 879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2C237F-66A6-4736-AA71-7A0A9E0D58F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543495" y="4823717"/>
              <a:ext cx="221951" cy="0"/>
            </a:xfrm>
            <a:prstGeom prst="line">
              <a:avLst/>
            </a:prstGeom>
            <a:ln>
              <a:solidFill>
                <a:srgbClr val="95DEC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92C1BB-F63A-4ED9-A0CE-2AA1F6233D27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984202" y="4052058"/>
              <a:ext cx="781244" cy="0"/>
            </a:xfrm>
            <a:prstGeom prst="line">
              <a:avLst/>
            </a:prstGeom>
            <a:ln>
              <a:solidFill>
                <a:srgbClr val="708AB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F436B0-9276-438B-8BE8-E240D73CB92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9268287" y="2785717"/>
              <a:ext cx="497159" cy="0"/>
            </a:xfrm>
            <a:prstGeom prst="line">
              <a:avLst/>
            </a:prstGeom>
            <a:ln>
              <a:solidFill>
                <a:srgbClr val="635F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08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then adjusted the calculations: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F4D-2E65-4F45-8D80-1B678D5E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68333"/>
              </p:ext>
            </p:extLst>
          </p:nvPr>
        </p:nvGraphicFramePr>
        <p:xfrm>
          <a:off x="395796" y="1690688"/>
          <a:ext cx="10995350" cy="2796048"/>
        </p:xfrm>
        <a:graphic>
          <a:graphicData uri="http://schemas.openxmlformats.org/drawingml/2006/table">
            <a:tbl>
              <a:tblPr/>
              <a:tblGrid>
                <a:gridCol w="739661">
                  <a:extLst>
                    <a:ext uri="{9D8B030D-6E8A-4147-A177-3AD203B41FA5}">
                      <a16:colId xmlns:a16="http://schemas.microsoft.com/office/drawing/2014/main" val="359778792"/>
                    </a:ext>
                  </a:extLst>
                </a:gridCol>
                <a:gridCol w="1465098">
                  <a:extLst>
                    <a:ext uri="{9D8B030D-6E8A-4147-A177-3AD203B41FA5}">
                      <a16:colId xmlns:a16="http://schemas.microsoft.com/office/drawing/2014/main" val="4166224392"/>
                    </a:ext>
                  </a:extLst>
                </a:gridCol>
                <a:gridCol w="1864670">
                  <a:extLst>
                    <a:ext uri="{9D8B030D-6E8A-4147-A177-3AD203B41FA5}">
                      <a16:colId xmlns:a16="http://schemas.microsoft.com/office/drawing/2014/main" val="3745935494"/>
                    </a:ext>
                  </a:extLst>
                </a:gridCol>
                <a:gridCol w="1331908">
                  <a:extLst>
                    <a:ext uri="{9D8B030D-6E8A-4147-A177-3AD203B41FA5}">
                      <a16:colId xmlns:a16="http://schemas.microsoft.com/office/drawing/2014/main" val="3823316951"/>
                    </a:ext>
                  </a:extLst>
                </a:gridCol>
                <a:gridCol w="1731480">
                  <a:extLst>
                    <a:ext uri="{9D8B030D-6E8A-4147-A177-3AD203B41FA5}">
                      <a16:colId xmlns:a16="http://schemas.microsoft.com/office/drawing/2014/main" val="3836402211"/>
                    </a:ext>
                  </a:extLst>
                </a:gridCol>
                <a:gridCol w="1731480">
                  <a:extLst>
                    <a:ext uri="{9D8B030D-6E8A-4147-A177-3AD203B41FA5}">
                      <a16:colId xmlns:a16="http://schemas.microsoft.com/office/drawing/2014/main" val="2606294511"/>
                    </a:ext>
                  </a:extLst>
                </a:gridCol>
                <a:gridCol w="2131053">
                  <a:extLst>
                    <a:ext uri="{9D8B030D-6E8A-4147-A177-3AD203B41FA5}">
                      <a16:colId xmlns:a16="http://schemas.microsoft.com/office/drawing/2014/main" val="69359246"/>
                    </a:ext>
                  </a:extLst>
                </a:gridCol>
              </a:tblGrid>
              <a:tr h="318264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effectLst/>
                          <a:latin typeface="Arial" panose="020B0604020202020204" pitchFamily="34" charset="0"/>
                        </a:rPr>
                        <a:t>Spawning population parameters</a:t>
                      </a:r>
                    </a:p>
                  </a:txBody>
                  <a:tcPr marL="119349" marR="119349" marT="59674" marB="5967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7699"/>
                  </a:ext>
                </a:extLst>
              </a:tr>
              <a:tr h="820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% at 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Fecundity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% Fem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 err="1">
                          <a:effectLst/>
                          <a:latin typeface="Arial" panose="020B0604020202020204" pitchFamily="34" charset="0"/>
                        </a:rPr>
                        <a:t>Prespawn</a:t>
                      </a:r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Mortality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Required Escapement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Expected Egg Contribution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97451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2,915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    14,711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   2,401,429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988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3,574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    17,886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25,225,990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58921"/>
                  </a:ext>
                </a:extLst>
              </a:tr>
              <a:tr h="348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       4,510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      4,203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11,372,581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16241"/>
                  </a:ext>
                </a:extLst>
              </a:tr>
              <a:tr h="547115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1" u="none" strike="noStrike" dirty="0">
                          <a:effectLst/>
                          <a:latin typeface="Arial" panose="020B0604020202020204" pitchFamily="34" charset="0"/>
                        </a:rPr>
                        <a:t>Totals:</a:t>
                      </a:r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     36,799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 39,000,000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35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889494-FDCD-4CE3-9189-9CD7FEEDF5C1}"/>
              </a:ext>
            </a:extLst>
          </p:cNvPr>
          <p:cNvSpPr txBox="1"/>
          <p:nvPr/>
        </p:nvSpPr>
        <p:spPr>
          <a:xfrm>
            <a:off x="395796" y="4986186"/>
            <a:ext cx="1044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 composition based on 10-year historical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 Female at age based on historical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biostandards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293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Context</vt:lpstr>
      <vt:lpstr>Size-at-age likely declining over time…</vt:lpstr>
      <vt:lpstr>PowerPoint Presentation</vt:lpstr>
      <vt:lpstr>Results: relationship with length and age</vt:lpstr>
      <vt:lpstr>If we then adjusted the calculations: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Brown, Nicholas</dc:creator>
  <cp:lastModifiedBy>Brown, Nicholas</cp:lastModifiedBy>
  <cp:revision>17</cp:revision>
  <dcterms:created xsi:type="dcterms:W3CDTF">2021-12-07T18:10:11Z</dcterms:created>
  <dcterms:modified xsi:type="dcterms:W3CDTF">2022-05-18T22:48:29Z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2021-12-07T18:34:36Z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d95a63c7-6a27-477f-a4a4-00000efcf796</vt:lpwstr>
  </property>
</Properties>
</file>