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0" r:id="rId5"/>
    <p:sldId id="368" r:id="rId6"/>
    <p:sldId id="370" r:id="rId7"/>
    <p:sldId id="272" r:id="rId8"/>
    <p:sldId id="340" r:id="rId9"/>
    <p:sldId id="351" r:id="rId10"/>
    <p:sldId id="381" r:id="rId11"/>
    <p:sldId id="382" r:id="rId12"/>
    <p:sldId id="386" r:id="rId13"/>
    <p:sldId id="380" r:id="rId14"/>
    <p:sldId id="391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28E"/>
    <a:srgbClr val="E380B7"/>
    <a:srgbClr val="65D2DD"/>
    <a:srgbClr val="B699CB"/>
    <a:srgbClr val="D391BB"/>
    <a:srgbClr val="75C3CD"/>
    <a:srgbClr val="54DCEE"/>
    <a:srgbClr val="B98DD7"/>
    <a:srgbClr val="FFFFFF"/>
    <a:srgbClr val="B15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29" autoAdjust="0"/>
    <p:restoredTop sz="93792" autoAdjust="0"/>
  </p:normalViewPr>
  <p:slideViewPr>
    <p:cSldViewPr snapToGrid="0">
      <p:cViewPr varScale="1">
        <p:scale>
          <a:sx n="114" d="100"/>
          <a:sy n="114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5E46C1-8EAC-4C50-8BBF-DD9B9B32B1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A65F5D-7ACF-4D3C-8030-CDFDCB0FDC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41A70-3912-4AB9-AFD6-255783BA5251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B0833-67D1-4ECC-9A85-F9763E8A8B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7D5FE-CBD8-444C-9549-A6D672A2D3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55BC0-BB60-4F4F-BF4A-EB981E6CD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91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F07F-B36A-4ACE-AFA1-B088790A3DC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EE0F04-66C2-4CA7-8D91-18E0ED4D59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6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Julie's notes – missing in here are the Terms of Reference; R code; possibly others. 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E0F04-66C2-4CA7-8D91-18E0ED4D59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9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EE0F04-66C2-4CA7-8D91-18E0ED4D59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7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AA810-4EEC-4D0F-B163-DFC96381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6233-FC4F-4628-BA1D-2782F64945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D367-A9C7-46F9-B78E-724D1BEC06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ADE164-D45A-44D8-82C5-2E0962BB70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2178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5A8A-58D1-B510-60A3-B2736A2A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70BB0-C236-C4FD-FB56-42ADCE11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A2E13-AD95-CD4A-4792-42BACD53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297F8-9E24-4912-92C1-756D62F42196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6326B-030A-8AF8-83B2-98A972AC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C72A5-73E8-A719-05AF-E4676A76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9A726-1422-4505-A6DB-4C9BE2DAF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1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02131-22DB-4754-A433-C2056EBF5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54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50D3D-41CA-4DC7-907E-3C00ACD28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999" y="1224000"/>
            <a:ext cx="11339999" cy="4858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6C7A0-E91C-4A95-B866-B5D3FEE09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19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1BA1-B199-498E-8F99-F7D1F5869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87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DE164-D45A-44D8-82C5-2E0962BB70DA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3328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086gc.sharepoint.com/:x:/r/sites/FSARPilotImplementation2023-2024/Shared%20Documents/Completed%20Pilots/NCR%20FSAR%20Pilot%20Tracker.xlsx?d=w3d305a8ced234626a3c4806b875b220c&amp;csf=1&amp;web=1&amp;e=9t5ul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ams.microsoft.com/l/channel/19%3ab39b3b9d41584254b55a1a982961cb5f%40thread.tacv2/FSAR%2520FSRR%2520Toolkit?groupId=a74f821c-58f7-4b4a-9d9b-a316b78a31eb&amp;tenantId=1594fdae-a1d9-4405-915d-011467234338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37386B-D35B-2CB3-45B5-9FBA53C62FAD}"/>
              </a:ext>
            </a:extLst>
          </p:cNvPr>
          <p:cNvSpPr/>
          <p:nvPr/>
        </p:nvSpPr>
        <p:spPr>
          <a:xfrm>
            <a:off x="0" y="0"/>
            <a:ext cx="64628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Title">
            <a:extLst>
              <a:ext uri="{FF2B5EF4-FFF2-40B4-BE49-F238E27FC236}">
                <a16:creationId xmlns:a16="http://schemas.microsoft.com/office/drawing/2014/main" id="{2E156758-60A1-FAD3-7A8C-51E8FC12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43376"/>
            <a:ext cx="6462879" cy="1477328"/>
          </a:xfrm>
          <a:noFill/>
        </p:spPr>
        <p:txBody>
          <a:bodyPr anchor="ctr"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Implementation Plan for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Streamlined Fisheries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Science Advice Templates (FSAR/FSRR) 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2262A-C76D-3955-81F8-A1BB3D0584DE}"/>
              </a:ext>
            </a:extLst>
          </p:cNvPr>
          <p:cNvSpPr txBox="1"/>
          <p:nvPr/>
        </p:nvSpPr>
        <p:spPr>
          <a:xfrm>
            <a:off x="-2" y="4135244"/>
            <a:ext cx="646287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Discussion with Pacific Salmon Working Group</a:t>
            </a: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March 27, 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8AFAD2-B4C8-29A2-A5C1-77790520E6CB}"/>
              </a:ext>
            </a:extLst>
          </p:cNvPr>
          <p:cNvSpPr txBox="1"/>
          <p:nvPr/>
        </p:nvSpPr>
        <p:spPr>
          <a:xfrm>
            <a:off x="6993664" y="4253685"/>
            <a:ext cx="5101277" cy="1297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Engagement Lead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Fish Population Science Branch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NCR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257C8A-8738-FF51-685D-D7A1559D6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682" y="1555421"/>
            <a:ext cx="2273894" cy="258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44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639AD3-CBBE-3C85-C7C6-26A7FB9683C2}"/>
              </a:ext>
            </a:extLst>
          </p:cNvPr>
          <p:cNvSpPr txBox="1"/>
          <p:nvPr/>
        </p:nvSpPr>
        <p:spPr>
          <a:xfrm>
            <a:off x="-58723" y="197141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buSzPct val="125000"/>
            </a:pPr>
            <a:r>
              <a:rPr lang="en-US" sz="3600" dirty="0">
                <a:solidFill>
                  <a:schemeClr val="accent4"/>
                </a:solidFill>
                <a:latin typeface="+mj-lt"/>
              </a:rPr>
              <a:t> Biggest Changes for FSAR versus “old” templates</a:t>
            </a:r>
            <a:endParaRPr lang="en-US" sz="40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124B1F6-2928-B1E7-65E2-AB7229CDD6CB}"/>
              </a:ext>
            </a:extLst>
          </p:cNvPr>
          <p:cNvSpPr txBox="1">
            <a:spLocks/>
          </p:cNvSpPr>
          <p:nvPr/>
        </p:nvSpPr>
        <p:spPr>
          <a:xfrm>
            <a:off x="282429" y="4448408"/>
            <a:ext cx="11627141" cy="19424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Limited background, methods or technical information; no narrative-style Intro or Conclusions </a:t>
            </a:r>
          </a:p>
          <a:p>
            <a:pPr lvl="1"/>
            <a:r>
              <a:rPr lang="en-US" sz="1600" dirty="0"/>
              <a:t>Loss of institutional redundancy = </a:t>
            </a:r>
            <a:r>
              <a:rPr lang="en-US" sz="1600" dirty="0">
                <a:latin typeface="+mj-lt"/>
              </a:rPr>
              <a:t>increased reliance on Research Documents </a:t>
            </a:r>
            <a:r>
              <a:rPr lang="en-US" sz="1600" dirty="0"/>
              <a:t>to cover full basis for the advice </a:t>
            </a:r>
          </a:p>
          <a:p>
            <a:r>
              <a:rPr lang="en-US" sz="2000" b="1" i="1" dirty="0"/>
              <a:t>Ongoing concerns include</a:t>
            </a:r>
            <a:r>
              <a:rPr lang="en-US" sz="2000" b="1" dirty="0"/>
              <a:t>: </a:t>
            </a:r>
          </a:p>
          <a:p>
            <a:pPr lvl="1"/>
            <a:r>
              <a:rPr lang="en-US" sz="1600" dirty="0"/>
              <a:t>Where to place Indigenous Knowledge</a:t>
            </a:r>
          </a:p>
          <a:p>
            <a:pPr lvl="1"/>
            <a:r>
              <a:rPr lang="en-US" sz="1600" dirty="0"/>
              <a:t>Fitting template to spatially complex or data-poor stocks</a:t>
            </a:r>
          </a:p>
          <a:p>
            <a:pPr lvl="1"/>
            <a:r>
              <a:rPr lang="en-US" sz="1600" dirty="0"/>
              <a:t>Paradigms that aren’t “single species-single best assessment model” e.g., Management Strategy Evaluations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78E8FD-68DC-E431-283A-C55FAD099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67" y="1058822"/>
            <a:ext cx="2154687" cy="3006358"/>
          </a:xfrm>
          <a:prstGeom prst="rect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7211B7-777C-1E0D-0AD7-73A65990D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000" y="1058822"/>
            <a:ext cx="2229282" cy="30063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CF2D42-412E-7FF5-99EE-EE0CBCAB23D6}"/>
              </a:ext>
            </a:extLst>
          </p:cNvPr>
          <p:cNvSpPr txBox="1"/>
          <p:nvPr/>
        </p:nvSpPr>
        <p:spPr>
          <a:xfrm>
            <a:off x="741288" y="1961836"/>
            <a:ext cx="19025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SAR and SRR as distinctly formatted “short papers” that served multiple purposes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6CC0CA-7F90-9E47-3959-E839109F7A8C}"/>
              </a:ext>
            </a:extLst>
          </p:cNvPr>
          <p:cNvSpPr txBox="1"/>
          <p:nvPr/>
        </p:nvSpPr>
        <p:spPr>
          <a:xfrm>
            <a:off x="9215905" y="2011031"/>
            <a:ext cx="2428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SAR and SRR for fisheries science advice as “formatted summary sheet”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9CF434D-15A3-FB50-CB7C-260909FB8572}"/>
              </a:ext>
            </a:extLst>
          </p:cNvPr>
          <p:cNvSpPr/>
          <p:nvPr/>
        </p:nvSpPr>
        <p:spPr>
          <a:xfrm>
            <a:off x="5394121" y="2197916"/>
            <a:ext cx="847288" cy="64633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E04A897-67A1-83C3-312C-A849639BF304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877550" cy="6463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4"/>
                </a:solidFill>
              </a:rPr>
              <a:t>Completed and Published FSAR/FSRRs</a:t>
            </a:r>
            <a:endParaRPr lang="en-US" sz="3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82FC6-87B2-E595-60D4-93D89F8E2BDE}"/>
              </a:ext>
            </a:extLst>
          </p:cNvPr>
          <p:cNvSpPr txBox="1"/>
          <p:nvPr/>
        </p:nvSpPr>
        <p:spPr>
          <a:xfrm>
            <a:off x="2661407" y="5838305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hlinkClick r:id="rId2"/>
              </a:rPr>
              <a:t>Pilot Tracker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8B59BE-1E55-0DF9-CFA5-6A613EE58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67077"/>
            <a:ext cx="10193323" cy="451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1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05C6D5-44E4-467F-6E8A-FAAE1563BF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C9F63E-FDCE-52D8-0614-7C5FFDBFBD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E5E527-F320-8456-D30D-B5FE03857F8E}"/>
              </a:ext>
            </a:extLst>
          </p:cNvPr>
          <p:cNvGrpSpPr/>
          <p:nvPr/>
        </p:nvGrpSpPr>
        <p:grpSpPr>
          <a:xfrm>
            <a:off x="305344" y="2682629"/>
            <a:ext cx="4394772" cy="1865735"/>
            <a:chOff x="245428" y="2508354"/>
            <a:chExt cx="4394772" cy="186573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5649761-ADDF-A2A0-73A3-A3813E95B4A7}"/>
                </a:ext>
              </a:extLst>
            </p:cNvPr>
            <p:cNvGrpSpPr/>
            <p:nvPr/>
          </p:nvGrpSpPr>
          <p:grpSpPr>
            <a:xfrm>
              <a:off x="245428" y="2508354"/>
              <a:ext cx="4394772" cy="1838875"/>
              <a:chOff x="245428" y="2508354"/>
              <a:chExt cx="4394772" cy="1838875"/>
            </a:xfrm>
          </p:grpSpPr>
          <p:pic>
            <p:nvPicPr>
              <p:cNvPr id="3" name="image11.png">
                <a:extLst>
                  <a:ext uri="{FF2B5EF4-FFF2-40B4-BE49-F238E27FC236}">
                    <a16:creationId xmlns:a16="http://schemas.microsoft.com/office/drawing/2014/main" id="{3F587ECA-0E2A-9028-BF58-B8A47186B9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4630" y="2538932"/>
                <a:ext cx="2965570" cy="1808297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NAFO Makes Progress on Protecting Deep Sea Ecosystems. Bycatch and  Unregulated Fisheries Continue to be a Conservation Problem - Deep Sea  Conservation Coalition">
                <a:extLst>
                  <a:ext uri="{FF2B5EF4-FFF2-40B4-BE49-F238E27FC236}">
                    <a16:creationId xmlns:a16="http://schemas.microsoft.com/office/drawing/2014/main" id="{8D158AE1-5BBF-73F1-3F8B-F91011657F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428" y="3002830"/>
                <a:ext cx="1123858" cy="880503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F82E156B-023F-DC48-04AA-E0F36092D9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5481" y="2508354"/>
                <a:ext cx="283437" cy="494476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3DD3C75-87F2-2909-9A00-84840B23D025}"/>
                </a:ext>
              </a:extLst>
            </p:cNvPr>
            <p:cNvCxnSpPr>
              <a:cxnSpLocks/>
            </p:cNvCxnSpPr>
            <p:nvPr/>
          </p:nvCxnSpPr>
          <p:spPr>
            <a:xfrm>
              <a:off x="1387884" y="3893089"/>
              <a:ext cx="261034" cy="48100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2559EB-4457-C997-7BF6-7821FB4ADF07}"/>
              </a:ext>
            </a:extLst>
          </p:cNvPr>
          <p:cNvGrpSpPr/>
          <p:nvPr/>
        </p:nvGrpSpPr>
        <p:grpSpPr>
          <a:xfrm>
            <a:off x="3157415" y="555851"/>
            <a:ext cx="6227971" cy="1718187"/>
            <a:chOff x="3157415" y="344129"/>
            <a:chExt cx="6227971" cy="1718187"/>
          </a:xfrm>
        </p:grpSpPr>
        <p:pic>
          <p:nvPicPr>
            <p:cNvPr id="4" name="image8.png">
              <a:extLst>
                <a:ext uri="{FF2B5EF4-FFF2-40B4-BE49-F238E27FC236}">
                  <a16:creationId xmlns:a16="http://schemas.microsoft.com/office/drawing/2014/main" id="{245E5021-D5D3-A398-5CFC-32ADAACA6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1355" y="370560"/>
              <a:ext cx="4854031" cy="1672406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ICES - INTERNATIONAL COUNCIL FOR THE EXPLORATION OF THE SEA |  Trust-ITServices">
              <a:extLst>
                <a:ext uri="{FF2B5EF4-FFF2-40B4-BE49-F238E27FC236}">
                  <a16:creationId xmlns:a16="http://schemas.microsoft.com/office/drawing/2014/main" id="{6E5D296D-BFC4-B3FF-7AEC-A104B7E88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7415" y="964400"/>
              <a:ext cx="1070662" cy="48472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5E2F83-87DD-6B00-5193-781E639712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45429" y="344129"/>
              <a:ext cx="265119" cy="60946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687F3A9-6B58-CA20-8516-FCCCFDAFCD48}"/>
                </a:ext>
              </a:extLst>
            </p:cNvPr>
            <p:cNvCxnSpPr>
              <a:cxnSpLocks/>
            </p:cNvCxnSpPr>
            <p:nvPr/>
          </p:nvCxnSpPr>
          <p:spPr>
            <a:xfrm>
              <a:off x="4245429" y="1471605"/>
              <a:ext cx="265119" cy="59071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BA5AAD-A53C-B97C-9200-67B9F3C04B0F}"/>
              </a:ext>
            </a:extLst>
          </p:cNvPr>
          <p:cNvGrpSpPr/>
          <p:nvPr/>
        </p:nvGrpSpPr>
        <p:grpSpPr>
          <a:xfrm>
            <a:off x="6681950" y="3177105"/>
            <a:ext cx="2801816" cy="2800392"/>
            <a:chOff x="6790592" y="3205614"/>
            <a:chExt cx="2801816" cy="2800392"/>
          </a:xfrm>
        </p:grpSpPr>
        <p:pic>
          <p:nvPicPr>
            <p:cNvPr id="5" name="image14.png">
              <a:extLst>
                <a:ext uri="{FF2B5EF4-FFF2-40B4-BE49-F238E27FC236}">
                  <a16:creationId xmlns:a16="http://schemas.microsoft.com/office/drawing/2014/main" id="{278EE706-74BE-C05D-4678-336A0616D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3345" y="4057608"/>
              <a:ext cx="2745630" cy="1948398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Flag of Australia - Wikipedia">
              <a:extLst>
                <a:ext uri="{FF2B5EF4-FFF2-40B4-BE49-F238E27FC236}">
                  <a16:creationId xmlns:a16="http://schemas.microsoft.com/office/drawing/2014/main" id="{7DDDB55D-A84D-DFCE-A723-6EBBF9DD10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5482" y="3205614"/>
              <a:ext cx="981356" cy="492602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682955B-ABD1-5427-75BE-88B5F7B14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0592" y="3714762"/>
              <a:ext cx="890954" cy="31466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08A48C-FEF1-AA80-0726-C10D6D2D3621}"/>
                </a:ext>
              </a:extLst>
            </p:cNvPr>
            <p:cNvCxnSpPr>
              <a:cxnSpLocks/>
            </p:cNvCxnSpPr>
            <p:nvPr/>
          </p:nvCxnSpPr>
          <p:spPr>
            <a:xfrm>
              <a:off x="8686838" y="3712304"/>
              <a:ext cx="905570" cy="31712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820D72-F625-0FD4-F81B-BE41AD1712FB}"/>
              </a:ext>
            </a:extLst>
          </p:cNvPr>
          <p:cNvGrpSpPr/>
          <p:nvPr/>
        </p:nvGrpSpPr>
        <p:grpSpPr>
          <a:xfrm>
            <a:off x="10040850" y="1176122"/>
            <a:ext cx="1845806" cy="3391445"/>
            <a:chOff x="10128504" y="1165311"/>
            <a:chExt cx="1845806" cy="3391445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3EE9D27C-3A59-56E0-8AD5-CFE37BC53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5223" y="1981441"/>
              <a:ext cx="1792397" cy="257531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Flag of New Zealand - Wikipedia">
              <a:extLst>
                <a:ext uri="{FF2B5EF4-FFF2-40B4-BE49-F238E27FC236}">
                  <a16:creationId xmlns:a16="http://schemas.microsoft.com/office/drawing/2014/main" id="{1ED2F95D-1B5A-2BFA-D128-8EC762C9D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58751" y="1165311"/>
              <a:ext cx="985340" cy="492670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B7664E0-575A-B9E3-DA1E-B2625FC620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8504" y="1672033"/>
              <a:ext cx="403154" cy="28238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DB314D-A955-461B-C17F-A5F8ABD3F12F}"/>
                </a:ext>
              </a:extLst>
            </p:cNvPr>
            <p:cNvCxnSpPr>
              <a:cxnSpLocks/>
            </p:cNvCxnSpPr>
            <p:nvPr/>
          </p:nvCxnSpPr>
          <p:spPr>
            <a:xfrm>
              <a:off x="11538229" y="1669318"/>
              <a:ext cx="436081" cy="288033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Graphic 9" descr="Globe outline">
            <a:extLst>
              <a:ext uri="{FF2B5EF4-FFF2-40B4-BE49-F238E27FC236}">
                <a16:creationId xmlns:a16="http://schemas.microsoft.com/office/drawing/2014/main" id="{598A4532-9384-0F7B-1108-E592353C7D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5344" y="5249904"/>
            <a:ext cx="800674" cy="8006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C8E4DE-129D-034E-A256-B88823C79903}"/>
              </a:ext>
            </a:extLst>
          </p:cNvPr>
          <p:cNvSpPr txBox="1"/>
          <p:nvPr/>
        </p:nvSpPr>
        <p:spPr>
          <a:xfrm>
            <a:off x="1223656" y="5010684"/>
            <a:ext cx="4782861" cy="15388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i="1" dirty="0">
                <a:solidFill>
                  <a:schemeClr val="accent3">
                    <a:lumMod val="75000"/>
                  </a:schemeClr>
                </a:solidFill>
                <a:latin typeface="+mj-lt"/>
                <a:sym typeface="Wingdings" panose="05000000000000000000" pitchFamily="2" charset="2"/>
              </a:rPr>
              <a:t>The FSAR initiative stems, in part, from an aim to bring science advice in Canada into </a:t>
            </a:r>
            <a:r>
              <a:rPr lang="en-US" sz="2000" b="1" i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closer alignment with international practices.</a:t>
            </a:r>
            <a:endParaRPr lang="en-US" sz="1400" i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endParaRPr lang="en-US" sz="1400" i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324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0A4CE7-76A9-2AA1-E50D-9DA64078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6" y="595745"/>
            <a:ext cx="3870283" cy="5430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4EF3DF-92DC-2B0D-2AA0-2794E8C6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561" y="595745"/>
            <a:ext cx="4056878" cy="5430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22C0B2-278E-3C7D-BA1B-84697D526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4271" y="595745"/>
            <a:ext cx="3742974" cy="54309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D51E0-AF0D-2337-BF67-1C3B3FEFA33B}"/>
              </a:ext>
            </a:extLst>
          </p:cNvPr>
          <p:cNvSpPr txBox="1"/>
          <p:nvPr/>
        </p:nvSpPr>
        <p:spPr>
          <a:xfrm>
            <a:off x="1041633" y="6087007"/>
            <a:ext cx="10753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Brief, highly structured summaries, single stocks, virtually no background or technical information, few to no paragraph-style narrative sections; separate from complete assessment documentation</a:t>
            </a:r>
          </a:p>
        </p:txBody>
      </p:sp>
      <p:pic>
        <p:nvPicPr>
          <p:cNvPr id="3" name="Graphic 2" descr="Globe outline">
            <a:extLst>
              <a:ext uri="{FF2B5EF4-FFF2-40B4-BE49-F238E27FC236}">
                <a16:creationId xmlns:a16="http://schemas.microsoft.com/office/drawing/2014/main" id="{92385EA7-87D3-1A44-14B4-5D9D9628B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8105" y="6193408"/>
            <a:ext cx="433528" cy="4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5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B84E17F-2FEE-114C-EB79-D6C5CB4A8310}"/>
              </a:ext>
            </a:extLst>
          </p:cNvPr>
          <p:cNvSpPr/>
          <p:nvPr/>
        </p:nvSpPr>
        <p:spPr>
          <a:xfrm>
            <a:off x="0" y="841122"/>
            <a:ext cx="12192000" cy="23392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02D4BE15-F719-92B6-6A63-032FF85BB5DA}"/>
              </a:ext>
            </a:extLst>
          </p:cNvPr>
          <p:cNvSpPr txBox="1">
            <a:spLocks/>
          </p:cNvSpPr>
          <p:nvPr/>
        </p:nvSpPr>
        <p:spPr>
          <a:xfrm>
            <a:off x="1" y="-27707"/>
            <a:ext cx="11906250" cy="1127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Goals of the FSAR Initiative </a:t>
            </a:r>
            <a:endParaRPr lang="en-US" sz="4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9F6F65ED-8E8F-638B-CB69-FB0ABA39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56" y="3444905"/>
            <a:ext cx="3608788" cy="1325563"/>
          </a:xfrm>
        </p:spPr>
        <p:txBody>
          <a:bodyPr>
            <a:normAutofit/>
          </a:bodyPr>
          <a:lstStyle/>
          <a:p>
            <a:pPr algn="ctr"/>
            <a:r>
              <a:rPr lang="en-US" sz="1800" i="1" dirty="0">
                <a:solidFill>
                  <a:schemeClr val="accent3">
                    <a:lumMod val="75000"/>
                  </a:schemeClr>
                </a:solidFill>
              </a:rPr>
              <a:t>Achieved by…</a:t>
            </a:r>
            <a:br>
              <a:rPr lang="en-US" sz="1800" i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One toolkit</a:t>
            </a:r>
          </a:p>
        </p:txBody>
      </p:sp>
      <p:pic>
        <p:nvPicPr>
          <p:cNvPr id="70" name="Picture 2" descr="Tool Kit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D88865CB-5F7B-08D3-5A4A-3AB6DC705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568" y="3815485"/>
            <a:ext cx="2926763" cy="292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6CDDEED-F61E-A9AA-6E8E-25B21176CD85}"/>
              </a:ext>
            </a:extLst>
          </p:cNvPr>
          <p:cNvCxnSpPr/>
          <p:nvPr/>
        </p:nvCxnSpPr>
        <p:spPr>
          <a:xfrm flipV="1">
            <a:off x="4189827" y="3887721"/>
            <a:ext cx="1666875" cy="51435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25AA7EE-AABA-0B5C-1C29-99FA607E126B}"/>
              </a:ext>
            </a:extLst>
          </p:cNvPr>
          <p:cNvCxnSpPr>
            <a:cxnSpLocks/>
          </p:cNvCxnSpPr>
          <p:nvPr/>
        </p:nvCxnSpPr>
        <p:spPr>
          <a:xfrm>
            <a:off x="4189826" y="5539038"/>
            <a:ext cx="1666875" cy="47784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itle 1">
            <a:extLst>
              <a:ext uri="{FF2B5EF4-FFF2-40B4-BE49-F238E27FC236}">
                <a16:creationId xmlns:a16="http://schemas.microsoft.com/office/drawing/2014/main" id="{4834EF5F-4E16-31B9-9FFB-48E119BAF337}"/>
              </a:ext>
            </a:extLst>
          </p:cNvPr>
          <p:cNvSpPr txBox="1">
            <a:spLocks/>
          </p:cNvSpPr>
          <p:nvPr/>
        </p:nvSpPr>
        <p:spPr>
          <a:xfrm>
            <a:off x="5854016" y="3286122"/>
            <a:ext cx="22322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Full Assessments and MSEs</a:t>
            </a:r>
            <a:endParaRPr lang="en-US" sz="32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7063AAD2-2477-87B9-1FF8-B417E431A9DF}"/>
              </a:ext>
            </a:extLst>
          </p:cNvPr>
          <p:cNvSpPr txBox="1">
            <a:spLocks/>
          </p:cNvSpPr>
          <p:nvPr/>
        </p:nvSpPr>
        <p:spPr>
          <a:xfrm>
            <a:off x="5613162" y="5278866"/>
            <a:ext cx="22322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Interim Updates</a:t>
            </a:r>
            <a:endParaRPr lang="en-US" sz="3600" dirty="0">
              <a:solidFill>
                <a:schemeClr val="accent3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A953374E-E3B6-56A3-67A5-017014B99690}"/>
              </a:ext>
            </a:extLst>
          </p:cNvPr>
          <p:cNvSpPr txBox="1">
            <a:spLocks/>
          </p:cNvSpPr>
          <p:nvPr/>
        </p:nvSpPr>
        <p:spPr>
          <a:xfrm>
            <a:off x="4491082" y="4317301"/>
            <a:ext cx="16412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i="1" dirty="0">
                <a:solidFill>
                  <a:schemeClr val="accent3">
                    <a:lumMod val="75000"/>
                  </a:schemeClr>
                </a:solidFill>
              </a:rPr>
              <a:t>That will meet the needs of both…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CFB7BBF-9E26-98F5-3130-C150143BA485}"/>
              </a:ext>
            </a:extLst>
          </p:cNvPr>
          <p:cNvSpPr/>
          <p:nvPr/>
        </p:nvSpPr>
        <p:spPr>
          <a:xfrm>
            <a:off x="3914564" y="2184356"/>
            <a:ext cx="1819414" cy="693929"/>
          </a:xfrm>
          <a:custGeom>
            <a:avLst/>
            <a:gdLst>
              <a:gd name="connsiteX0" fmla="*/ 0 w 1486311"/>
              <a:gd name="connsiteY0" fmla="*/ 0 h 2046923"/>
              <a:gd name="connsiteX1" fmla="*/ 1486311 w 1486311"/>
              <a:gd name="connsiteY1" fmla="*/ 0 h 2046923"/>
              <a:gd name="connsiteX2" fmla="*/ 1486311 w 1486311"/>
              <a:gd name="connsiteY2" fmla="*/ 2046923 h 2046923"/>
              <a:gd name="connsiteX3" fmla="*/ 0 w 1486311"/>
              <a:gd name="connsiteY3" fmla="*/ 2046923 h 2046923"/>
              <a:gd name="connsiteX4" fmla="*/ 0 w 1486311"/>
              <a:gd name="connsiteY4" fmla="*/ 0 h 204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311" h="2046923">
                <a:moveTo>
                  <a:pt x="0" y="0"/>
                </a:moveTo>
                <a:lnTo>
                  <a:pt x="1486311" y="0"/>
                </a:lnTo>
                <a:lnTo>
                  <a:pt x="1486311" y="2046923"/>
                </a:lnTo>
                <a:lnTo>
                  <a:pt x="0" y="204692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600" kern="12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Streamlined; focus on advice used for decision-making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F0B477C-0C1F-3643-6765-9E49511402B4}"/>
              </a:ext>
            </a:extLst>
          </p:cNvPr>
          <p:cNvSpPr/>
          <p:nvPr/>
        </p:nvSpPr>
        <p:spPr>
          <a:xfrm>
            <a:off x="7588311" y="2222076"/>
            <a:ext cx="1906128" cy="693929"/>
          </a:xfrm>
          <a:custGeom>
            <a:avLst/>
            <a:gdLst>
              <a:gd name="connsiteX0" fmla="*/ 0 w 1486311"/>
              <a:gd name="connsiteY0" fmla="*/ 0 h 2046923"/>
              <a:gd name="connsiteX1" fmla="*/ 1486311 w 1486311"/>
              <a:gd name="connsiteY1" fmla="*/ 0 h 2046923"/>
              <a:gd name="connsiteX2" fmla="*/ 1486311 w 1486311"/>
              <a:gd name="connsiteY2" fmla="*/ 2046923 h 2046923"/>
              <a:gd name="connsiteX3" fmla="*/ 0 w 1486311"/>
              <a:gd name="connsiteY3" fmla="*/ 2046923 h 2046923"/>
              <a:gd name="connsiteX4" fmla="*/ 0 w 1486311"/>
              <a:gd name="connsiteY4" fmla="*/ 0 h 204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311" h="2046923">
                <a:moveTo>
                  <a:pt x="0" y="0"/>
                </a:moveTo>
                <a:lnTo>
                  <a:pt x="1486311" y="0"/>
                </a:lnTo>
                <a:lnTo>
                  <a:pt x="1486311" y="2046923"/>
                </a:lnTo>
                <a:lnTo>
                  <a:pt x="0" y="204692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A</a:t>
            </a:r>
            <a:r>
              <a:rPr lang="en-US" sz="1600" kern="12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ligned with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Departmental tools and </a:t>
            </a:r>
            <a:r>
              <a:rPr lang="en-US" sz="1600" i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Fisheries Act</a:t>
            </a:r>
            <a:endParaRPr lang="en-US" sz="1600" i="1" kern="12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6356D5E-C35F-3CA6-731B-6818459742A3}"/>
              </a:ext>
            </a:extLst>
          </p:cNvPr>
          <p:cNvSpPr/>
          <p:nvPr/>
        </p:nvSpPr>
        <p:spPr>
          <a:xfrm>
            <a:off x="9887948" y="2217452"/>
            <a:ext cx="1819412" cy="693929"/>
          </a:xfrm>
          <a:custGeom>
            <a:avLst/>
            <a:gdLst>
              <a:gd name="connsiteX0" fmla="*/ 0 w 1748244"/>
              <a:gd name="connsiteY0" fmla="*/ 0 h 2046923"/>
              <a:gd name="connsiteX1" fmla="*/ 1748244 w 1748244"/>
              <a:gd name="connsiteY1" fmla="*/ 0 h 2046923"/>
              <a:gd name="connsiteX2" fmla="*/ 1748244 w 1748244"/>
              <a:gd name="connsiteY2" fmla="*/ 2046923 h 2046923"/>
              <a:gd name="connsiteX3" fmla="*/ 0 w 1748244"/>
              <a:gd name="connsiteY3" fmla="*/ 2046923 h 2046923"/>
              <a:gd name="connsiteX4" fmla="*/ 0 w 1748244"/>
              <a:gd name="connsiteY4" fmla="*/ 0 h 204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8244" h="2046923">
                <a:moveTo>
                  <a:pt x="0" y="0"/>
                </a:moveTo>
                <a:lnTo>
                  <a:pt x="1748244" y="0"/>
                </a:lnTo>
                <a:lnTo>
                  <a:pt x="1748244" y="2046923"/>
                </a:lnTo>
                <a:lnTo>
                  <a:pt x="0" y="204692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600" kern="12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Provide foundation for EAFM, Open Data initiatives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5A5914B-6646-9A6E-AFB1-CB800E287631}"/>
              </a:ext>
            </a:extLst>
          </p:cNvPr>
          <p:cNvSpPr/>
          <p:nvPr/>
        </p:nvSpPr>
        <p:spPr>
          <a:xfrm>
            <a:off x="6099120" y="2217452"/>
            <a:ext cx="1353661" cy="606841"/>
          </a:xfrm>
          <a:custGeom>
            <a:avLst/>
            <a:gdLst>
              <a:gd name="connsiteX0" fmla="*/ 0 w 1486311"/>
              <a:gd name="connsiteY0" fmla="*/ 0 h 2046923"/>
              <a:gd name="connsiteX1" fmla="*/ 1486311 w 1486311"/>
              <a:gd name="connsiteY1" fmla="*/ 0 h 2046923"/>
              <a:gd name="connsiteX2" fmla="*/ 1486311 w 1486311"/>
              <a:gd name="connsiteY2" fmla="*/ 2046923 h 2046923"/>
              <a:gd name="connsiteX3" fmla="*/ 0 w 1486311"/>
              <a:gd name="connsiteY3" fmla="*/ 2046923 h 2046923"/>
              <a:gd name="connsiteX4" fmla="*/ 0 w 1486311"/>
              <a:gd name="connsiteY4" fmla="*/ 0 h 2046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86311" h="2046923">
                <a:moveTo>
                  <a:pt x="0" y="0"/>
                </a:moveTo>
                <a:lnTo>
                  <a:pt x="1486311" y="0"/>
                </a:lnTo>
                <a:lnTo>
                  <a:pt x="1486311" y="2046923"/>
                </a:lnTo>
                <a:lnTo>
                  <a:pt x="0" y="204692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600" kern="12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More timely advice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25977-B34D-3975-259C-790D75A487CF}"/>
              </a:ext>
            </a:extLst>
          </p:cNvPr>
          <p:cNvSpPr txBox="1"/>
          <p:nvPr/>
        </p:nvSpPr>
        <p:spPr>
          <a:xfrm>
            <a:off x="458911" y="2107741"/>
            <a:ext cx="159595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Standardized; common look and feel</a:t>
            </a:r>
            <a:endParaRPr lang="en-US" sz="1600" kern="12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0" name="Graphic 9" descr="Maple Leaf with solid fill">
            <a:extLst>
              <a:ext uri="{FF2B5EF4-FFF2-40B4-BE49-F238E27FC236}">
                <a16:creationId xmlns:a16="http://schemas.microsoft.com/office/drawing/2014/main" id="{64D7D2AC-180C-A5C3-C49C-4037A248DD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8553" y="1099889"/>
            <a:ext cx="914400" cy="914400"/>
          </a:xfrm>
          <a:prstGeom prst="rect">
            <a:avLst/>
          </a:prstGeom>
        </p:spPr>
      </p:pic>
      <p:pic>
        <p:nvPicPr>
          <p:cNvPr id="11" name="Graphic 10" descr="Earth globe: Americas with solid fill">
            <a:extLst>
              <a:ext uri="{FF2B5EF4-FFF2-40B4-BE49-F238E27FC236}">
                <a16:creationId xmlns:a16="http://schemas.microsoft.com/office/drawing/2014/main" id="{9366C4FE-4C53-0995-D628-C2DBA1AF763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8597" y="1141515"/>
            <a:ext cx="914400" cy="914400"/>
          </a:xfrm>
          <a:prstGeom prst="rect">
            <a:avLst/>
          </a:prstGeom>
        </p:spPr>
      </p:pic>
      <p:pic>
        <p:nvPicPr>
          <p:cNvPr id="12" name="Graphic 11" descr="Route (Two Pins With A Path) with solid fill">
            <a:extLst>
              <a:ext uri="{FF2B5EF4-FFF2-40B4-BE49-F238E27FC236}">
                <a16:creationId xmlns:a16="http://schemas.microsoft.com/office/drawing/2014/main" id="{DBED61F9-1786-1A2D-8517-354C970411F2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40454" y="1214855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B29E8C-E4F8-2152-3EF5-340FAFD2FC71}"/>
              </a:ext>
            </a:extLst>
          </p:cNvPr>
          <p:cNvSpPr txBox="1"/>
          <p:nvPr/>
        </p:nvSpPr>
        <p:spPr>
          <a:xfrm>
            <a:off x="1980741" y="2114168"/>
            <a:ext cx="1819413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b="1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Consistent with international practices</a:t>
            </a:r>
            <a:endParaRPr lang="en-US" sz="1600" kern="12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F2C6C24-8C53-DF72-88E1-18D26E919AFB}"/>
              </a:ext>
            </a:extLst>
          </p:cNvPr>
          <p:cNvSpPr txBox="1">
            <a:spLocks/>
          </p:cNvSpPr>
          <p:nvPr/>
        </p:nvSpPr>
        <p:spPr>
          <a:xfrm>
            <a:off x="8465419" y="3618727"/>
            <a:ext cx="2232262" cy="6791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accent4"/>
                </a:solidFill>
              </a:rPr>
              <a:t>FSARs 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929AD90-705A-9C62-9821-B2B6E1D25490}"/>
              </a:ext>
            </a:extLst>
          </p:cNvPr>
          <p:cNvSpPr txBox="1">
            <a:spLocks/>
          </p:cNvSpPr>
          <p:nvPr/>
        </p:nvSpPr>
        <p:spPr>
          <a:xfrm>
            <a:off x="8988694" y="5642864"/>
            <a:ext cx="1264778" cy="576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schemeClr val="accent4"/>
                </a:solidFill>
              </a:rPr>
              <a:t>FSRRs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0A988F7-22FC-D3A3-0A79-63278839EF3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43842" y="1100269"/>
            <a:ext cx="981541" cy="103641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CE37F1D-58C2-7150-1221-57E07DF9D6AE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97730" y="1120439"/>
            <a:ext cx="999831" cy="104250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DE6A219-3530-4DBA-F419-C80EA6FDF0C1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143996" y="1163762"/>
            <a:ext cx="987638" cy="104250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D183363-BC1B-95E5-C9F4-8ABEAFAA410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52781" y="5931281"/>
            <a:ext cx="1535913" cy="10366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AF9A2C-FF5C-5531-38C8-B6AE525AACE0}"/>
              </a:ext>
            </a:extLst>
          </p:cNvPr>
          <p:cNvCxnSpPr>
            <a:cxnSpLocks/>
          </p:cNvCxnSpPr>
          <p:nvPr/>
        </p:nvCxnSpPr>
        <p:spPr>
          <a:xfrm>
            <a:off x="8084471" y="3948903"/>
            <a:ext cx="883360" cy="0"/>
          </a:xfrm>
          <a:prstGeom prst="straightConnector1">
            <a:avLst/>
          </a:prstGeom>
          <a:ln w="7620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2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3" grpId="0"/>
      <p:bldP spid="74" grpId="0"/>
      <p:bldP spid="75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1E204F-36FA-C45F-3DBC-73EF62A56524}"/>
              </a:ext>
            </a:extLst>
          </p:cNvPr>
          <p:cNvSpPr/>
          <p:nvPr/>
        </p:nvSpPr>
        <p:spPr>
          <a:xfrm>
            <a:off x="5905850" y="3800245"/>
            <a:ext cx="5980223" cy="283547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ocument with text and images&#10;&#10;Description automatically generated">
            <a:extLst>
              <a:ext uri="{FF2B5EF4-FFF2-40B4-BE49-F238E27FC236}">
                <a16:creationId xmlns:a16="http://schemas.microsoft.com/office/drawing/2014/main" id="{12E33EFA-8C08-CFD4-AD25-DB7B4C980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36" y="1248519"/>
            <a:ext cx="1707226" cy="224629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D83BF7-DF8B-7909-1E7D-3E21B16462B4}"/>
              </a:ext>
            </a:extLst>
          </p:cNvPr>
          <p:cNvSpPr txBox="1"/>
          <p:nvPr/>
        </p:nvSpPr>
        <p:spPr>
          <a:xfrm>
            <a:off x="0" y="331937"/>
            <a:ext cx="12192000" cy="76944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lvl="1" algn="ctr">
              <a:buSzPct val="125000"/>
            </a:pPr>
            <a:r>
              <a:rPr lang="en-US" sz="44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What’s in the Toolkit?</a:t>
            </a:r>
            <a:endParaRPr lang="en-US" sz="4000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87A2EA-E3BC-637A-2FAD-3D63FD9D843D}"/>
              </a:ext>
            </a:extLst>
          </p:cNvPr>
          <p:cNvSpPr txBox="1"/>
          <p:nvPr/>
        </p:nvSpPr>
        <p:spPr>
          <a:xfrm>
            <a:off x="634197" y="3680991"/>
            <a:ext cx="22370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ym typeface="Wingdings" panose="05000000000000000000" pitchFamily="2" charset="2"/>
              </a:rPr>
              <a:t>(1) A CSAS report template </a:t>
            </a:r>
            <a:r>
              <a:rPr lang="en-US" sz="2000" i="1" dirty="0">
                <a:sym typeface="Wingdings" panose="05000000000000000000" pitchFamily="2" charset="2"/>
              </a:rPr>
              <a:t>where the advice goes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BCB33-6A4D-5263-AFCC-FAF78D8C904D}"/>
              </a:ext>
            </a:extLst>
          </p:cNvPr>
          <p:cNvSpPr txBox="1"/>
          <p:nvPr/>
        </p:nvSpPr>
        <p:spPr>
          <a:xfrm>
            <a:off x="3179083" y="3680991"/>
            <a:ext cx="25866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ym typeface="Wingdings" panose="05000000000000000000" pitchFamily="2" charset="2"/>
              </a:rPr>
              <a:t>(2) Guidance </a:t>
            </a:r>
            <a:r>
              <a:rPr lang="en-US" sz="2000" i="1" dirty="0">
                <a:sym typeface="Wingdings" panose="05000000000000000000" pitchFamily="2" charset="2"/>
              </a:rPr>
              <a:t>on how to fill out the report template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7BA040-75F0-4430-BF41-B587030A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127" y="1278597"/>
            <a:ext cx="1766584" cy="2227274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4B1BE4-CCBD-FCA0-165D-C287A4E90D61}"/>
              </a:ext>
            </a:extLst>
          </p:cNvPr>
          <p:cNvSpPr txBox="1"/>
          <p:nvPr/>
        </p:nvSpPr>
        <p:spPr>
          <a:xfrm>
            <a:off x="7890035" y="1345117"/>
            <a:ext cx="40488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ym typeface="Wingdings" panose="05000000000000000000" pitchFamily="2" charset="2"/>
              </a:rPr>
              <a:t>(3) </a:t>
            </a:r>
            <a:r>
              <a:rPr lang="en-US" sz="2000" i="1" dirty="0">
                <a:sym typeface="Wingdings" panose="05000000000000000000" pitchFamily="2" charset="2"/>
              </a:rPr>
              <a:t>Supports: a </a:t>
            </a:r>
          </a:p>
          <a:p>
            <a:r>
              <a:rPr lang="en-US" sz="2000" i="1" dirty="0">
                <a:sym typeface="Wingdings" panose="05000000000000000000" pitchFamily="2" charset="2"/>
              </a:rPr>
              <a:t>template for  </a:t>
            </a:r>
          </a:p>
          <a:p>
            <a:r>
              <a:rPr lang="en-US" sz="2000" b="1" i="1" dirty="0">
                <a:sym typeface="Wingdings" panose="05000000000000000000" pitchFamily="2" charset="2"/>
              </a:rPr>
              <a:t>CSAS Terms of </a:t>
            </a:r>
          </a:p>
          <a:p>
            <a:r>
              <a:rPr lang="en-US" sz="2000" b="1" i="1" dirty="0">
                <a:sym typeface="Wingdings" panose="05000000000000000000" pitchFamily="2" charset="2"/>
              </a:rPr>
              <a:t>Reference</a:t>
            </a:r>
            <a:r>
              <a:rPr lang="en-US" sz="2000" i="1" dirty="0">
                <a:sym typeface="Wingdings" panose="05000000000000000000" pitchFamily="2" charset="2"/>
              </a:rPr>
              <a:t>, and </a:t>
            </a:r>
            <a:r>
              <a:rPr lang="en-US" sz="2000" b="1" i="1" dirty="0">
                <a:sym typeface="Wingdings" panose="05000000000000000000" pitchFamily="2" charset="2"/>
              </a:rPr>
              <a:t>R </a:t>
            </a:r>
          </a:p>
          <a:p>
            <a:r>
              <a:rPr lang="en-US" sz="2000" b="1" i="1" dirty="0">
                <a:sym typeface="Wingdings" panose="05000000000000000000" pitchFamily="2" charset="2"/>
              </a:rPr>
              <a:t>code </a:t>
            </a:r>
            <a:r>
              <a:rPr lang="en-US" sz="2000" i="1" dirty="0">
                <a:sym typeface="Wingdings" panose="05000000000000000000" pitchFamily="2" charset="2"/>
              </a:rPr>
              <a:t>for mandatory CSAS report figures, and eventually an updated </a:t>
            </a:r>
            <a:r>
              <a:rPr lang="en-US" sz="2000" b="1" i="1" dirty="0">
                <a:sym typeface="Wingdings" panose="05000000000000000000" pitchFamily="2" charset="2"/>
              </a:rPr>
              <a:t>CSAS Publication toolkit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F483F4-9867-D0E3-1D8C-D46268231E9E}"/>
              </a:ext>
            </a:extLst>
          </p:cNvPr>
          <p:cNvSpPr txBox="1"/>
          <p:nvPr/>
        </p:nvSpPr>
        <p:spPr>
          <a:xfrm>
            <a:off x="6253265" y="3872820"/>
            <a:ext cx="54084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What isn’t Changing?</a:t>
            </a:r>
          </a:p>
          <a:p>
            <a:pPr algn="ctr"/>
            <a:endParaRPr lang="en-US" sz="1600" b="1" dirty="0">
              <a:solidFill>
                <a:schemeClr val="accent3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Research Documents </a:t>
            </a:r>
            <a:r>
              <a:rPr lang="en-US" sz="1600" dirty="0"/>
              <a:t>will continue to house the full assessment documentation, including background and technical methodology. </a:t>
            </a:r>
            <a:r>
              <a:rPr lang="en-US" sz="1600" i="1" dirty="0">
                <a:latin typeface="+mj-lt"/>
              </a:rPr>
              <a:t>Research Document templates are not changing, and there is no minimum/maximum page limit.</a:t>
            </a:r>
          </a:p>
          <a:p>
            <a:pPr algn="ctr"/>
            <a:endParaRPr lang="en-US" sz="1600" i="1" dirty="0">
              <a:latin typeface="+mj-lt"/>
            </a:endParaRPr>
          </a:p>
          <a:p>
            <a:pPr algn="ctr"/>
            <a:r>
              <a:rPr lang="en-US" sz="1600" dirty="0"/>
              <a:t>The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“old” SAR/SRR templates </a:t>
            </a:r>
            <a:r>
              <a:rPr lang="en-US" sz="1600" dirty="0"/>
              <a:t>are also </a:t>
            </a:r>
            <a:r>
              <a:rPr lang="en-US" sz="1600" b="1" dirty="0">
                <a:latin typeface="+mj-lt"/>
              </a:rPr>
              <a:t>still available </a:t>
            </a:r>
            <a:r>
              <a:rPr lang="en-US" sz="1600" dirty="0"/>
              <a:t>for other types of advice.</a:t>
            </a:r>
            <a:endParaRPr lang="en-US" sz="1600" dirty="0">
              <a:latin typeface="+mj-lt"/>
            </a:endParaRPr>
          </a:p>
        </p:txBody>
      </p:sp>
      <p:sp>
        <p:nvSpPr>
          <p:cNvPr id="26" name="Arrow: Curved Right 25">
            <a:extLst>
              <a:ext uri="{FF2B5EF4-FFF2-40B4-BE49-F238E27FC236}">
                <a16:creationId xmlns:a16="http://schemas.microsoft.com/office/drawing/2014/main" id="{281A44E8-FBE5-05ED-3F50-B28773A1B4A5}"/>
              </a:ext>
            </a:extLst>
          </p:cNvPr>
          <p:cNvSpPr/>
          <p:nvPr/>
        </p:nvSpPr>
        <p:spPr>
          <a:xfrm rot="5400000">
            <a:off x="2803046" y="1394393"/>
            <a:ext cx="510109" cy="15611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B3EBEC-3284-C524-14C3-DA36E6F11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421" y="4925192"/>
            <a:ext cx="2314679" cy="1600871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8D4B37F-6B18-4E87-C73B-1E5E3E97EC36}"/>
              </a:ext>
            </a:extLst>
          </p:cNvPr>
          <p:cNvSpPr txBox="1"/>
          <p:nvPr/>
        </p:nvSpPr>
        <p:spPr>
          <a:xfrm>
            <a:off x="3179083" y="5402461"/>
            <a:ext cx="1489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hlinkClick r:id="rId6"/>
              </a:rPr>
              <a:t>Link</a:t>
            </a:r>
            <a:endParaRPr lang="en-US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434D27-FF07-A14A-A49B-9E11486609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2894" y="1136758"/>
            <a:ext cx="1488825" cy="1346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CACFFB-FAD1-0CC4-23EA-3517604096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62559" y="1264201"/>
            <a:ext cx="1766584" cy="2308166"/>
          </a:xfrm>
          <a:prstGeom prst="rect">
            <a:avLst/>
          </a:prstGeom>
          <a:ln w="38100">
            <a:solidFill>
              <a:srgbClr val="CC428E"/>
            </a:solidFill>
          </a:ln>
        </p:spPr>
      </p:pic>
    </p:spTree>
    <p:extLst>
      <p:ext uri="{BB962C8B-B14F-4D97-AF65-F5344CB8AC3E}">
        <p14:creationId xmlns:p14="http://schemas.microsoft.com/office/powerpoint/2010/main" val="334738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639AD3-CBBE-3C85-C7C6-26A7FB9683C2}"/>
              </a:ext>
            </a:extLst>
          </p:cNvPr>
          <p:cNvSpPr txBox="1"/>
          <p:nvPr/>
        </p:nvSpPr>
        <p:spPr>
          <a:xfrm>
            <a:off x="0" y="33287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buSzPct val="125000"/>
            </a:pPr>
            <a:r>
              <a:rPr lang="en-US" sz="3600" dirty="0">
                <a:solidFill>
                  <a:schemeClr val="accent4"/>
                </a:solidFill>
                <a:latin typeface="+mj-lt"/>
              </a:rPr>
              <a:t> A closer look at the template</a:t>
            </a:r>
            <a:endParaRPr lang="en-US" sz="4000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DE65D-CE65-4D7E-7696-C5A69B675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96312"/>
            <a:ext cx="12192000" cy="312180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BA9F1-E2DE-C05A-F4E2-2FF8D1AE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10" y="4467208"/>
            <a:ext cx="11339999" cy="2057919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+mj-lt"/>
              </a:rPr>
              <a:t>Many more headings than original “SAR”: </a:t>
            </a:r>
            <a:r>
              <a:rPr lang="en-US" sz="2000" dirty="0"/>
              <a:t>resulting report appears more ‘formatted’ </a:t>
            </a:r>
          </a:p>
          <a:p>
            <a:pPr lvl="1"/>
            <a:r>
              <a:rPr lang="en-US" sz="1600" b="1" i="1" dirty="0">
                <a:solidFill>
                  <a:srgbClr val="C00000"/>
                </a:solidFill>
                <a:latin typeface="+mj-lt"/>
              </a:rPr>
              <a:t>Note</a:t>
            </a:r>
            <a:r>
              <a:rPr lang="en-US" sz="1600" dirty="0">
                <a:solidFill>
                  <a:srgbClr val="C00000"/>
                </a:solidFill>
              </a:rPr>
              <a:t>: many but not all headings are mandatory – but ‘not available’, ‘unknown’, etc. are possible content</a:t>
            </a:r>
          </a:p>
          <a:p>
            <a:r>
              <a:rPr lang="en-US" sz="2000" dirty="0">
                <a:latin typeface="+mj-lt"/>
              </a:rPr>
              <a:t>Word limits &amp; recommendations on plain language: </a:t>
            </a:r>
            <a:r>
              <a:rPr lang="en-US" sz="2000" dirty="0"/>
              <a:t>to help foster more concise, readable advice</a:t>
            </a:r>
          </a:p>
          <a:p>
            <a:r>
              <a:rPr lang="en-US" sz="2000" dirty="0">
                <a:latin typeface="+mj-lt"/>
              </a:rPr>
              <a:t>Mandatory stock status figures</a:t>
            </a:r>
            <a:r>
              <a:rPr lang="en-US" sz="2000" dirty="0"/>
              <a:t>: replacing mandatory maps</a:t>
            </a:r>
          </a:p>
          <a:p>
            <a:r>
              <a:rPr lang="en-US" sz="2000" dirty="0">
                <a:latin typeface="+mj-lt"/>
              </a:rPr>
              <a:t>Summary information in one place</a:t>
            </a:r>
            <a:r>
              <a:rPr lang="en-US" sz="2000" dirty="0"/>
              <a:t>: only in bullets, not in bullets plus conclusions</a:t>
            </a:r>
          </a:p>
        </p:txBody>
      </p:sp>
    </p:spTree>
    <p:extLst>
      <p:ext uri="{BB962C8B-B14F-4D97-AF65-F5344CB8AC3E}">
        <p14:creationId xmlns:p14="http://schemas.microsoft.com/office/powerpoint/2010/main" val="85107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639AD3-CBBE-3C85-C7C6-26A7FB9683C2}"/>
              </a:ext>
            </a:extLst>
          </p:cNvPr>
          <p:cNvSpPr txBox="1"/>
          <p:nvPr/>
        </p:nvSpPr>
        <p:spPr>
          <a:xfrm>
            <a:off x="0" y="33287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buSzPct val="125000"/>
            </a:pPr>
            <a:r>
              <a:rPr lang="en-US" sz="3600" dirty="0">
                <a:solidFill>
                  <a:schemeClr val="accent4"/>
                </a:solidFill>
                <a:latin typeface="+mj-lt"/>
              </a:rPr>
              <a:t> A closer look at the template</a:t>
            </a:r>
            <a:endParaRPr lang="en-US" sz="4000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CC9140-F113-8AD6-DFF7-3AE1A49F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819"/>
            <a:ext cx="12192000" cy="5230131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D649B4DF-3028-25AB-F43D-09CD52D26645}"/>
              </a:ext>
            </a:extLst>
          </p:cNvPr>
          <p:cNvSpPr/>
          <p:nvPr/>
        </p:nvSpPr>
        <p:spPr>
          <a:xfrm>
            <a:off x="2046513" y="1992086"/>
            <a:ext cx="2629989" cy="143691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“Summary” is now called “Science Advice” and are structured into sub-headings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21A361E4-5E30-94ED-7E43-902C04B26788}"/>
              </a:ext>
            </a:extLst>
          </p:cNvPr>
          <p:cNvSpPr/>
          <p:nvPr/>
        </p:nvSpPr>
        <p:spPr>
          <a:xfrm>
            <a:off x="5743302" y="5068389"/>
            <a:ext cx="2982687" cy="1681070"/>
          </a:xfrm>
          <a:prstGeom prst="wedgeEllipseCallout">
            <a:avLst>
              <a:gd name="adj1" fmla="val -47985"/>
              <a:gd name="adj2" fmla="val -50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“Basis for Assessment” </a:t>
            </a:r>
            <a:r>
              <a:rPr lang="en-US" sz="1200" dirty="0">
                <a:latin typeface="+mj-lt"/>
              </a:rPr>
              <a:t>provides high-level overview of advice context/ inputs that may need to tracked or be cited in decision-making</a:t>
            </a:r>
            <a:endParaRPr lang="en-US" sz="1400" dirty="0">
              <a:latin typeface="+mj-lt"/>
            </a:endParaRP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BA259233-C0E8-DF4C-AD76-347A5033DBD8}"/>
              </a:ext>
            </a:extLst>
          </p:cNvPr>
          <p:cNvSpPr/>
          <p:nvPr/>
        </p:nvSpPr>
        <p:spPr>
          <a:xfrm>
            <a:off x="5904411" y="1434574"/>
            <a:ext cx="3701144" cy="2904627"/>
          </a:xfrm>
          <a:prstGeom prst="wedgeEllipseCallout">
            <a:avLst>
              <a:gd name="adj1" fmla="val 67544"/>
              <a:gd name="adj2" fmla="val 63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E9101-0718-02FD-884A-C9A8076C3A08}"/>
              </a:ext>
            </a:extLst>
          </p:cNvPr>
          <p:cNvSpPr/>
          <p:nvPr/>
        </p:nvSpPr>
        <p:spPr>
          <a:xfrm>
            <a:off x="6561908" y="1994263"/>
            <a:ext cx="1193075" cy="8469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Removals </a:t>
            </a:r>
            <a:r>
              <a:rPr lang="en-US" sz="1400" dirty="0">
                <a:solidFill>
                  <a:schemeClr val="tx1"/>
                </a:solidFill>
              </a:rPr>
              <a:t>over time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9CAB8C-999C-4DCD-B977-D5F54E49E779}"/>
              </a:ext>
            </a:extLst>
          </p:cNvPr>
          <p:cNvSpPr/>
          <p:nvPr/>
        </p:nvSpPr>
        <p:spPr>
          <a:xfrm>
            <a:off x="7815941" y="1994263"/>
            <a:ext cx="1258389" cy="8469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Stock status </a:t>
            </a:r>
            <a:r>
              <a:rPr lang="en-US" sz="1400" dirty="0">
                <a:solidFill>
                  <a:schemeClr val="tx1"/>
                </a:solidFill>
              </a:rPr>
              <a:t>over 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A1827-4F00-2695-2A94-0365AA1EACB4}"/>
              </a:ext>
            </a:extLst>
          </p:cNvPr>
          <p:cNvSpPr/>
          <p:nvPr/>
        </p:nvSpPr>
        <p:spPr>
          <a:xfrm>
            <a:off x="6561907" y="2896774"/>
            <a:ext cx="1193075" cy="8469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Mortality</a:t>
            </a:r>
            <a:r>
              <a:rPr lang="en-US" sz="1400" dirty="0">
                <a:solidFill>
                  <a:schemeClr val="tx1"/>
                </a:solidFill>
              </a:rPr>
              <a:t> over 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21E0-28AD-9286-E7BF-F3F83DE7B1E3}"/>
              </a:ext>
            </a:extLst>
          </p:cNvPr>
          <p:cNvSpPr/>
          <p:nvPr/>
        </p:nvSpPr>
        <p:spPr>
          <a:xfrm>
            <a:off x="7815941" y="2896774"/>
            <a:ext cx="1258389" cy="84690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Recruitment</a:t>
            </a:r>
            <a:r>
              <a:rPr lang="en-US" sz="1400" dirty="0">
                <a:solidFill>
                  <a:schemeClr val="tx1"/>
                </a:solidFill>
              </a:rPr>
              <a:t> over time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DBD4E1-0DA7-ED5E-A305-285DAA122E30}"/>
              </a:ext>
            </a:extLst>
          </p:cNvPr>
          <p:cNvSpPr txBox="1"/>
          <p:nvPr/>
        </p:nvSpPr>
        <p:spPr>
          <a:xfrm>
            <a:off x="6958147" y="1712510"/>
            <a:ext cx="2090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Relevant indicator(s) for…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46035-6D47-7742-AD75-E2BC8130C8FC}"/>
              </a:ext>
            </a:extLst>
          </p:cNvPr>
          <p:cNvSpPr txBox="1"/>
          <p:nvPr/>
        </p:nvSpPr>
        <p:spPr>
          <a:xfrm>
            <a:off x="6770912" y="3801386"/>
            <a:ext cx="2090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chemeClr val="bg1"/>
                </a:solidFill>
              </a:rPr>
              <a:t>Include reference points where they exist</a:t>
            </a:r>
          </a:p>
        </p:txBody>
      </p: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AA5D4804-266B-B991-3DF8-53465108D574}"/>
              </a:ext>
            </a:extLst>
          </p:cNvPr>
          <p:cNvSpPr/>
          <p:nvPr/>
        </p:nvSpPr>
        <p:spPr>
          <a:xfrm>
            <a:off x="10045817" y="1869264"/>
            <a:ext cx="1795244" cy="1128661"/>
          </a:xfrm>
          <a:prstGeom prst="wedgeEllipseCallout">
            <a:avLst>
              <a:gd name="adj1" fmla="val -109151"/>
              <a:gd name="adj2" fmla="val 580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If an indicator doesn’t exist, keep panel in but leave blank</a:t>
            </a:r>
          </a:p>
        </p:txBody>
      </p:sp>
    </p:spTree>
    <p:extLst>
      <p:ext uri="{BB962C8B-B14F-4D97-AF65-F5344CB8AC3E}">
        <p14:creationId xmlns:p14="http://schemas.microsoft.com/office/powerpoint/2010/main" val="353374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4639AD3-CBBE-3C85-C7C6-26A7FB9683C2}"/>
              </a:ext>
            </a:extLst>
          </p:cNvPr>
          <p:cNvSpPr txBox="1"/>
          <p:nvPr/>
        </p:nvSpPr>
        <p:spPr>
          <a:xfrm>
            <a:off x="0" y="332873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buSzPct val="125000"/>
            </a:pPr>
            <a:r>
              <a:rPr lang="en-US" sz="3600" dirty="0">
                <a:solidFill>
                  <a:schemeClr val="accent4"/>
                </a:solidFill>
                <a:latin typeface="+mj-lt"/>
              </a:rPr>
              <a:t> A closer look at the template</a:t>
            </a:r>
            <a:endParaRPr lang="en-US" sz="4000" dirty="0">
              <a:solidFill>
                <a:schemeClr val="accent4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DE65D-CE65-4D7E-7696-C5A69B675D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72"/>
          <a:stretch/>
        </p:blipFill>
        <p:spPr>
          <a:xfrm>
            <a:off x="347692" y="1118541"/>
            <a:ext cx="11844308" cy="5060648"/>
          </a:xfrm>
          <a:prstGeom prst="rect">
            <a:avLst/>
          </a:prstGeom>
        </p:spPr>
      </p:pic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6704977A-46BE-D316-6CBB-DF049E8A5184}"/>
              </a:ext>
            </a:extLst>
          </p:cNvPr>
          <p:cNvSpPr/>
          <p:nvPr/>
        </p:nvSpPr>
        <p:spPr>
          <a:xfrm>
            <a:off x="2203269" y="2255520"/>
            <a:ext cx="2473233" cy="11734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“Assessment” section: Stock first, then management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48B895C-7366-9F82-15D0-36163BD32937}"/>
              </a:ext>
            </a:extLst>
          </p:cNvPr>
          <p:cNvSpPr/>
          <p:nvPr/>
        </p:nvSpPr>
        <p:spPr>
          <a:xfrm>
            <a:off x="7154092" y="4088674"/>
            <a:ext cx="2473233" cy="1173480"/>
          </a:xfrm>
          <a:prstGeom prst="wedgeEllipseCallout">
            <a:avLst>
              <a:gd name="adj1" fmla="val -64143"/>
              <a:gd name="adj2" fmla="val -287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Environmental and Climate Change Considerations is a floating section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474EDEA-8478-ACD1-0C89-754EC070ED2E}"/>
              </a:ext>
            </a:extLst>
          </p:cNvPr>
          <p:cNvSpPr/>
          <p:nvPr/>
        </p:nvSpPr>
        <p:spPr>
          <a:xfrm>
            <a:off x="6396447" y="2407920"/>
            <a:ext cx="2473233" cy="117348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Dedicated section for forward looking advice</a:t>
            </a: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A54952A-0C1E-A551-A0F1-5874652A03F2}"/>
              </a:ext>
            </a:extLst>
          </p:cNvPr>
          <p:cNvSpPr/>
          <p:nvPr/>
        </p:nvSpPr>
        <p:spPr>
          <a:xfrm>
            <a:off x="8869681" y="2584899"/>
            <a:ext cx="2897776" cy="1173480"/>
          </a:xfrm>
          <a:prstGeom prst="wedgeEllipseCallout">
            <a:avLst>
              <a:gd name="adj1" fmla="val -16608"/>
              <a:gd name="adj2" fmla="val -97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No separate Conclusions; Research Recs framed in light of stock assessment</a:t>
            </a:r>
          </a:p>
        </p:txBody>
      </p:sp>
    </p:spTree>
    <p:extLst>
      <p:ext uri="{BB962C8B-B14F-4D97-AF65-F5344CB8AC3E}">
        <p14:creationId xmlns:p14="http://schemas.microsoft.com/office/powerpoint/2010/main" val="384321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A2CBE9-E16E-9449-2247-4DD73DF6A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02" y="889612"/>
            <a:ext cx="9153561" cy="5878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639AD3-CBBE-3C85-C7C6-26A7FB9683C2}"/>
              </a:ext>
            </a:extLst>
          </p:cNvPr>
          <p:cNvSpPr txBox="1"/>
          <p:nvPr/>
        </p:nvSpPr>
        <p:spPr>
          <a:xfrm>
            <a:off x="0" y="8959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buSzPct val="125000"/>
            </a:pPr>
            <a:r>
              <a:rPr lang="en-US" sz="3600" dirty="0">
                <a:solidFill>
                  <a:schemeClr val="accent4"/>
                </a:solidFill>
                <a:latin typeface="+mj-lt"/>
              </a:rPr>
              <a:t> A Closer look at the FSAR Guidance Document</a:t>
            </a:r>
            <a:endParaRPr lang="en-US" sz="4000" dirty="0">
              <a:solidFill>
                <a:schemeClr val="accent4"/>
              </a:solidFill>
              <a:latin typeface="+mj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EA8BC8-B8A2-A0B2-30F6-4DEA8B84481A}"/>
              </a:ext>
            </a:extLst>
          </p:cNvPr>
          <p:cNvSpPr/>
          <p:nvPr/>
        </p:nvSpPr>
        <p:spPr>
          <a:xfrm>
            <a:off x="2433807" y="2558076"/>
            <a:ext cx="1517408" cy="13660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70CBC4-4360-840F-245E-68CE9661DFBD}"/>
              </a:ext>
            </a:extLst>
          </p:cNvPr>
          <p:cNvSpPr/>
          <p:nvPr/>
        </p:nvSpPr>
        <p:spPr>
          <a:xfrm>
            <a:off x="2433807" y="2832463"/>
            <a:ext cx="1027449" cy="379864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2DDF83-2A2D-7901-EAB3-AA2680527659}"/>
              </a:ext>
            </a:extLst>
          </p:cNvPr>
          <p:cNvSpPr/>
          <p:nvPr/>
        </p:nvSpPr>
        <p:spPr>
          <a:xfrm>
            <a:off x="2329732" y="3326261"/>
            <a:ext cx="2822713" cy="2883708"/>
          </a:xfrm>
          <a:prstGeom prst="roundRect">
            <a:avLst>
              <a:gd name="adj" fmla="val 3987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2EAF4BCA-C925-2B83-E4BE-FBE1A00F90D7}"/>
              </a:ext>
            </a:extLst>
          </p:cNvPr>
          <p:cNvSpPr/>
          <p:nvPr/>
        </p:nvSpPr>
        <p:spPr>
          <a:xfrm>
            <a:off x="4537173" y="990498"/>
            <a:ext cx="3379305" cy="1377820"/>
          </a:xfrm>
          <a:prstGeom prst="wedgeEllipseCallout">
            <a:avLst>
              <a:gd name="adj1" fmla="val -65774"/>
              <a:gd name="adj2" fmla="val 6654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One FSAR per stock; use best judgement for spatially complex situations</a:t>
            </a: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4C0453A4-6AA4-4E61-5A1E-DEBAFD6C21AF}"/>
              </a:ext>
            </a:extLst>
          </p:cNvPr>
          <p:cNvSpPr/>
          <p:nvPr/>
        </p:nvSpPr>
        <p:spPr>
          <a:xfrm>
            <a:off x="5866366" y="2522007"/>
            <a:ext cx="3738810" cy="1377820"/>
          </a:xfrm>
          <a:prstGeom prst="wedgeEllipseCallout">
            <a:avLst>
              <a:gd name="adj1" fmla="val -114204"/>
              <a:gd name="adj2" fmla="val -1367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Some guidance on “plain language”, and other common editorial issues such as acronyms, references and probabilities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7157CC58-4CCF-8136-B3C1-F066A45B2036}"/>
              </a:ext>
            </a:extLst>
          </p:cNvPr>
          <p:cNvSpPr/>
          <p:nvPr/>
        </p:nvSpPr>
        <p:spPr>
          <a:xfrm>
            <a:off x="5866366" y="4489683"/>
            <a:ext cx="3379305" cy="1377820"/>
          </a:xfrm>
          <a:prstGeom prst="wedgeEllipseCallout">
            <a:avLst>
              <a:gd name="adj1" fmla="val -70009"/>
              <a:gd name="adj2" fmla="val -5176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Section-by-section breakdown of guidance, including example text</a:t>
            </a:r>
          </a:p>
        </p:txBody>
      </p:sp>
    </p:spTree>
    <p:extLst>
      <p:ext uri="{BB962C8B-B14F-4D97-AF65-F5344CB8AC3E}">
        <p14:creationId xmlns:p14="http://schemas.microsoft.com/office/powerpoint/2010/main" val="33423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4272694|-12223080|-16154294|-9539986|-16777216|Fisheries and Oceans Canada&quot;,&quot;Id&quot;:&quot;6554dbd9394241071c13e0fc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12121E"/>
      </a:dk2>
      <a:lt2>
        <a:srgbClr val="F2F2F2"/>
      </a:lt2>
      <a:accent1>
        <a:srgbClr val="12A0B2"/>
      </a:accent1>
      <a:accent2>
        <a:srgbClr val="CF2D86"/>
      </a:accent2>
      <a:accent3>
        <a:srgbClr val="2B5181"/>
      </a:accent3>
      <a:accent4>
        <a:srgbClr val="CF2D86"/>
      </a:accent4>
      <a:accent5>
        <a:srgbClr val="48106A"/>
      </a:accent5>
      <a:accent6>
        <a:srgbClr val="12A0B2"/>
      </a:accent6>
      <a:hlink>
        <a:srgbClr val="CF2D86"/>
      </a:hlink>
      <a:folHlink>
        <a:srgbClr val="7F7F7F"/>
      </a:folHlink>
    </a:clrScheme>
    <a:fontScheme name="Custom 1">
      <a:majorFont>
        <a:latin typeface="Avenir Next LT Pro Demi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11196_Roadmap timeline light_AAS_v4" id="{33FC5EA5-FE77-46E7-BA31-ED409B7B02DD}" vid="{AD8A9DCF-59B2-4155-8D14-12E15B6716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42A5CF7516AA4AAB639F297B326AC1" ma:contentTypeVersion="3" ma:contentTypeDescription="Create a new document." ma:contentTypeScope="" ma:versionID="3d96064d3562022d536bcfe14b838ae7">
  <xsd:schema xmlns:xsd="http://www.w3.org/2001/XMLSchema" xmlns:xs="http://www.w3.org/2001/XMLSchema" xmlns:p="http://schemas.microsoft.com/office/2006/metadata/properties" xmlns:ns2="e62ea71e-7501-40b5-83a2-75bf01b6db6d" targetNamespace="http://schemas.microsoft.com/office/2006/metadata/properties" ma:root="true" ma:fieldsID="81494d42d8a373979e08de757498b503" ns2:_="">
    <xsd:import namespace="e62ea71e-7501-40b5-83a2-75bf01b6db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2ea71e-7501-40b5-83a2-75bf01b6db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5640B5-C54C-4D0E-87E4-630D201D26A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e62ea71e-7501-40b5-83a2-75bf01b6db6d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BDE712-7F9D-4A1B-8183-684BCD9655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8DB4EE-4852-4AFD-8BEF-367ECE6FBC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2ea71e-7501-40b5-83a2-75bf01b6db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10464</TotalTime>
  <Words>651</Words>
  <Application>Microsoft Office PowerPoint</Application>
  <PresentationFormat>Widescreen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 Demi</vt:lpstr>
      <vt:lpstr>Avenir Next LT Pro Light</vt:lpstr>
      <vt:lpstr>Calibri</vt:lpstr>
      <vt:lpstr>Office Theme</vt:lpstr>
      <vt:lpstr>Implementation Plan for Streamlined Fisheries  Science Advice Templates (FSAR/FSRR)  </vt:lpstr>
      <vt:lpstr>PowerPoint Presentation</vt:lpstr>
      <vt:lpstr>PowerPoint Presentation</vt:lpstr>
      <vt:lpstr>Achieved by… One toolkit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DFO 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Fisheries Science Advice Report   2023/2024 Implementation Plan</dc:title>
  <dc:creator>Sardelis, Stephanie</dc:creator>
  <cp:lastModifiedBy>Marentette, Julie (she, her / elle, la) (DFO/MPO)</cp:lastModifiedBy>
  <cp:revision>212</cp:revision>
  <dcterms:created xsi:type="dcterms:W3CDTF">2023-05-17T17:51:06Z</dcterms:created>
  <dcterms:modified xsi:type="dcterms:W3CDTF">2024-03-27T16:47:03Z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0x010100F642A5CF7516AA4AAB639F297B326AC1</vt:lpwstr>
  </property>
</Properties>
</file>