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1247" autoAdjust="0"/>
  </p:normalViewPr>
  <p:slideViewPr>
    <p:cSldViewPr snapToGrid="0">
      <p:cViewPr>
        <p:scale>
          <a:sx n="100" d="100"/>
          <a:sy n="100" d="100"/>
        </p:scale>
        <p:origin x="2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A17B5-D887-739A-D191-A7590B615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FEE7C8-85D3-D001-7C20-8846D334A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695A6-FEA5-8097-5DE8-64F5C6FF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988575-7A09-1AA4-2A5B-350DB2A0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9DFE72-0241-7D76-C624-60FA1E25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0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92C61-0401-AFFA-4CF0-9CD3461B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B0B0E5-8805-0FDC-ADDF-CED7875DF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8A8307-AA68-BFFA-A9A6-774AD07F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7CA89-788D-3CD4-AA56-C3F56D79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3045B-668F-280C-26DA-B9EACDD2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2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CB805-0A45-7E44-8B19-6D2137274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B6052-B684-538C-A8DA-50886C6C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179406-D048-EF0B-798B-52039CA2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05535-584C-F324-7052-2CAD6522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6D799-2A90-C8BE-2A9E-AC8D7EB0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94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BBBF6-EF4C-D80E-6C9E-C21C0BAC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AA2F4-E6D4-E0CC-A4A0-58B7D232E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34149-BBBA-0106-3BC7-09685BF4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4653F-669B-DA01-F244-01DFA559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6C2F1-6D9F-1E99-2FFD-985F88FF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01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8626E-5118-1061-25C7-F4FBC094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A8871-D789-CF3F-04E0-2F850E02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91F9A-FFC6-D279-2769-5AFAC947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8FE97-7C38-D02A-85E9-8CCFD5F0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E1B745-6079-7AA5-8B21-2C398EBE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7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39EBA-5647-16E6-76CE-7D51D987B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CA27FF-1877-AD06-BA8C-E68A2144A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83B75B-4B07-AADA-317D-6C6B88FD2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B71A6-F502-2654-00DE-882944F2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A9AF4-DC9B-D004-70EA-13B900E5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9F6032-D6B4-B73D-9781-A7412FBB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4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E03CB-3E6F-FEEA-E77D-E6F33203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14C61-6EE4-0E79-C940-3D5DAB19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9F5F8E-94FD-91A0-C9B4-88F64CACF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B4A998-F272-1B3C-2D49-EE1E690FA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2235C3-0392-D0F3-D144-8E5C6D53B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EC04D4-92E4-06F7-82E6-39F68D15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19298E-94E6-5C8B-7277-78295F32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EFD933-26F6-C704-8CF2-63A0FB31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43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7B4F0-38EC-C4AC-03BF-D55592C1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6912ED-773F-4B57-DEDC-48B5C4D8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026178-2A24-0156-E55D-210424CF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0BB461-6119-C4CC-43EA-77E4837B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2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970295-2A57-5C1D-E866-52FF4474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AD8A7-46AE-D144-EBA0-21E24503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EDC2A-216F-721B-8EBB-F7532E9D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6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0EE8D-1BAB-1EF0-9817-3E581F38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CF0AC-7D84-7443-34F1-2EF29240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023D5A-C244-9965-1DC2-FEA856662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F2D97-363C-B4A1-F66D-184497FE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E6288-4EB2-0BBE-F081-E0027165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C0BFB-F5F6-A2D7-2F95-AF038D2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0C8F2-44FA-E34A-04C6-685E9526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B1A16-6DBF-0B74-10DF-C33C5A43B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0C47A7-5256-24A4-860A-826B79F50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62DD69-096B-061D-7C26-5A7AAFAB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C8CE70-94C6-3214-9DCF-4E44E036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E86F27-5B4D-CF04-A286-822D797D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80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E47B71-04D1-5BE7-30B1-A323E0A5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FFABF7-91E2-0095-AEB1-10FA6248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2B853E-70AC-6C65-775D-384A76C11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D98EE-757F-43EF-85D9-9779DA97FE4E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781AF6-2349-5EDA-2250-A3FE55E20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C7B89-A8A5-11D3-79C7-A9736C68A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AC5EB-585E-4467-85C3-14862F0C6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0D4F81-E3F0-3DC1-EB6C-E034B3E246CB}"/>
              </a:ext>
            </a:extLst>
          </p:cNvPr>
          <p:cNvSpPr txBox="1"/>
          <p:nvPr/>
        </p:nvSpPr>
        <p:spPr>
          <a:xfrm>
            <a:off x="257217" y="48928"/>
            <a:ext cx="573907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600" dirty="0"/>
              <a:t>25% </a:t>
            </a:r>
            <a:r>
              <a:rPr lang="zh-CN" altLang="en-US" sz="1600" dirty="0"/>
              <a:t>初始空投 （</a:t>
            </a:r>
            <a:r>
              <a:rPr lang="en-US" altLang="zh-CN" sz="1600" dirty="0"/>
              <a:t>10</a:t>
            </a:r>
            <a:r>
              <a:rPr lang="zh-CN" altLang="en-US" sz="1600" dirty="0"/>
              <a:t>亿）</a:t>
            </a:r>
            <a:endParaRPr lang="en-US" altLang="zh-CN" sz="1600" dirty="0"/>
          </a:p>
          <a:p>
            <a:pPr marL="342900" indent="-342900">
              <a:buAutoNum type="arabicPeriod"/>
            </a:pPr>
            <a:endParaRPr lang="en-US" altLang="zh-CN" sz="1600" dirty="0"/>
          </a:p>
          <a:p>
            <a:r>
              <a:rPr lang="en-US" altLang="zh-CN" sz="1600" dirty="0">
                <a:solidFill>
                  <a:srgbClr val="FF0000"/>
                </a:solidFill>
              </a:rPr>
              <a:t>20% - </a:t>
            </a:r>
            <a:r>
              <a:rPr lang="zh-CN" altLang="en-US" sz="1600" dirty="0">
                <a:solidFill>
                  <a:srgbClr val="FF0000"/>
                </a:solidFill>
              </a:rPr>
              <a:t>初始分配（只包括捐赠者）</a:t>
            </a:r>
            <a:r>
              <a:rPr lang="en-US" altLang="zh-CN" sz="1600" dirty="0">
                <a:solidFill>
                  <a:srgbClr val="FF0000"/>
                </a:solidFill>
              </a:rPr>
              <a:t>1:1</a:t>
            </a:r>
            <a:r>
              <a:rPr lang="zh-CN" altLang="en-US" sz="1600" dirty="0">
                <a:solidFill>
                  <a:srgbClr val="FF0000"/>
                </a:solidFill>
              </a:rPr>
              <a:t> 如果不够从空投奖励拿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5% - </a:t>
            </a:r>
            <a:r>
              <a:rPr lang="zh-CN" altLang="en-US" sz="1600" dirty="0"/>
              <a:t>后续空投方案（一个月内）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2025/6/21</a:t>
            </a:r>
            <a:r>
              <a:rPr lang="zh-CN" altLang="en-US" sz="1600" dirty="0"/>
              <a:t>的快照 </a:t>
            </a:r>
            <a:r>
              <a:rPr lang="en-US" altLang="zh-CN" sz="1600" dirty="0"/>
              <a:t>|</a:t>
            </a:r>
            <a:r>
              <a:rPr lang="zh-CN" altLang="en-US" sz="1600" dirty="0"/>
              <a:t> 快照不到交易所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（贡献者和捐赠者剔除）</a:t>
            </a:r>
          </a:p>
          <a:p>
            <a:r>
              <a:rPr lang="en-US" altLang="zh-CN" sz="1600" dirty="0"/>
              <a:t>5% - </a:t>
            </a:r>
            <a:r>
              <a:rPr lang="zh-CN" altLang="en-US" sz="1600" dirty="0"/>
              <a:t>初始分配（坚持到最后的社区重要贡献者以及一些特例）</a:t>
            </a:r>
          </a:p>
          <a:p>
            <a:r>
              <a:rPr lang="en-US" altLang="zh-CN" sz="1600" dirty="0"/>
              <a:t>NFT – </a:t>
            </a:r>
            <a:r>
              <a:rPr lang="zh-CN" altLang="en-US" sz="1600" dirty="0"/>
              <a:t> </a:t>
            </a:r>
            <a:r>
              <a:rPr lang="en-US" altLang="zh-CN" sz="1600" dirty="0"/>
              <a:t>Free Science OG</a:t>
            </a:r>
            <a:r>
              <a:rPr lang="zh-CN" altLang="en-US" sz="1600" dirty="0"/>
              <a:t>？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pPr marL="342900" indent="-342900">
              <a:buAutoNum type="arabicPeriod"/>
            </a:pP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6FA9CF-44DD-0FC1-FC3C-B78F6DF45196}"/>
              </a:ext>
            </a:extLst>
          </p:cNvPr>
          <p:cNvSpPr txBox="1"/>
          <p:nvPr/>
        </p:nvSpPr>
        <p:spPr>
          <a:xfrm>
            <a:off x="257217" y="2630016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2. 10% - </a:t>
            </a:r>
            <a:r>
              <a:rPr lang="zh-CN" altLang="en-US" sz="1600" dirty="0"/>
              <a:t>代售币权</a:t>
            </a:r>
            <a:r>
              <a:rPr lang="en-US" altLang="zh-CN" sz="1600" dirty="0"/>
              <a:t>/VC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6EBFF4-1DA3-A59D-25BB-34510738889A}"/>
              </a:ext>
            </a:extLst>
          </p:cNvPr>
          <p:cNvSpPr txBox="1"/>
          <p:nvPr/>
        </p:nvSpPr>
        <p:spPr>
          <a:xfrm>
            <a:off x="257217" y="3152335"/>
            <a:ext cx="2927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3. 5% - </a:t>
            </a:r>
            <a:r>
              <a:rPr lang="zh-CN" altLang="en-US" sz="1600" dirty="0">
                <a:solidFill>
                  <a:srgbClr val="FF0000"/>
                </a:solidFill>
              </a:rPr>
              <a:t>烧池子 </a:t>
            </a:r>
            <a:r>
              <a:rPr lang="en-US" altLang="zh-CN" sz="1600" dirty="0">
                <a:solidFill>
                  <a:srgbClr val="FF0000"/>
                </a:solidFill>
              </a:rPr>
              <a:t>- 25-75w M cap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BEBDD9-87D1-CED2-D9C8-9B9CBB0F4FCF}"/>
              </a:ext>
            </a:extLst>
          </p:cNvPr>
          <p:cNvSpPr txBox="1"/>
          <p:nvPr/>
        </p:nvSpPr>
        <p:spPr>
          <a:xfrm>
            <a:off x="257217" y="3588358"/>
            <a:ext cx="2781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4. 10% - </a:t>
            </a:r>
            <a:r>
              <a:rPr lang="zh-CN" altLang="en-US" sz="1600" dirty="0"/>
              <a:t>质押 </a:t>
            </a:r>
            <a:r>
              <a:rPr lang="en-US" altLang="zh-CN" sz="1600" dirty="0"/>
              <a:t>– </a:t>
            </a:r>
            <a:r>
              <a:rPr lang="zh-CN" altLang="en-US" sz="1600" dirty="0"/>
              <a:t>释放周期待定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B4AF96-1D62-DCB5-F915-226C3E87FCA7}"/>
              </a:ext>
            </a:extLst>
          </p:cNvPr>
          <p:cNvSpPr txBox="1"/>
          <p:nvPr/>
        </p:nvSpPr>
        <p:spPr>
          <a:xfrm>
            <a:off x="257217" y="4024381"/>
            <a:ext cx="25683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5. 35% - </a:t>
            </a:r>
            <a:r>
              <a:rPr lang="zh-CN" altLang="en-US" sz="1600" dirty="0"/>
              <a:t>社区基金会</a:t>
            </a:r>
            <a:endParaRPr lang="en-US" altLang="zh-CN" sz="1600" dirty="0"/>
          </a:p>
          <a:p>
            <a:r>
              <a:rPr lang="en-US" altLang="zh-CN" sz="1600" dirty="0"/>
              <a:t>5% - </a:t>
            </a:r>
            <a:r>
              <a:rPr lang="zh-CN" altLang="en-US" sz="1600" dirty="0"/>
              <a:t>初始</a:t>
            </a:r>
            <a:endParaRPr lang="en-US" altLang="zh-CN" sz="1600" dirty="0"/>
          </a:p>
          <a:p>
            <a:r>
              <a:rPr lang="en-US" altLang="zh-CN" sz="1600" dirty="0"/>
              <a:t>30% - </a:t>
            </a:r>
            <a:r>
              <a:rPr lang="zh-CN" altLang="en-US" sz="1600" dirty="0"/>
              <a:t>锁仓，每个月释放</a:t>
            </a:r>
            <a:r>
              <a:rPr lang="en-US" altLang="zh-CN" sz="1600" dirty="0"/>
              <a:t>1%</a:t>
            </a:r>
            <a:endParaRPr lang="zh-CN" altLang="en-US" sz="1600" dirty="0"/>
          </a:p>
          <a:p>
            <a:endParaRPr lang="zh-CN" altLang="en-US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F8D0A0D-604C-A19C-DBD1-AC169BAB6CE8}"/>
              </a:ext>
            </a:extLst>
          </p:cNvPr>
          <p:cNvSpPr txBox="1"/>
          <p:nvPr/>
        </p:nvSpPr>
        <p:spPr>
          <a:xfrm>
            <a:off x="257217" y="5040044"/>
            <a:ext cx="6094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6. 10%- </a:t>
            </a:r>
            <a:r>
              <a:rPr lang="zh-CN" altLang="en-US" sz="1600" dirty="0">
                <a:solidFill>
                  <a:srgbClr val="FF0000"/>
                </a:solidFill>
              </a:rPr>
              <a:t>空投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活动奖励 </a:t>
            </a:r>
            <a:endParaRPr lang="zh-CN" altLang="en-US" sz="1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1B8FE5-D2B7-1A66-DA94-C52BE2A7C40C}"/>
              </a:ext>
            </a:extLst>
          </p:cNvPr>
          <p:cNvSpPr txBox="1"/>
          <p:nvPr/>
        </p:nvSpPr>
        <p:spPr>
          <a:xfrm>
            <a:off x="257216" y="5551326"/>
            <a:ext cx="109177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通缩模型：交易手续费</a:t>
            </a:r>
            <a:r>
              <a:rPr lang="en-US" altLang="zh-CN" sz="1600" dirty="0"/>
              <a:t>0.01%</a:t>
            </a:r>
            <a:r>
              <a:rPr lang="zh-CN" altLang="en-US" sz="1600" dirty="0"/>
              <a:t>，给特定地址，我们定期销毁一部分，不一定会全部销毁</a:t>
            </a:r>
            <a:endParaRPr lang="en-US" altLang="zh-CN" sz="1600" dirty="0"/>
          </a:p>
          <a:p>
            <a:r>
              <a:rPr lang="zh-CN" altLang="en-US" sz="1600" dirty="0"/>
              <a:t>是</a:t>
            </a:r>
            <a:r>
              <a:rPr lang="en-US" altLang="zh-CN" sz="1600" dirty="0"/>
              <a:t>SCAI</a:t>
            </a:r>
            <a:r>
              <a:rPr lang="zh-CN" altLang="en-US" sz="1600" dirty="0"/>
              <a:t>的</a:t>
            </a:r>
            <a:r>
              <a:rPr lang="en-US" altLang="zh-CN" sz="1600" dirty="0"/>
              <a:t>GAS</a:t>
            </a:r>
            <a:r>
              <a:rPr lang="zh-CN" altLang="en-US" sz="1600" dirty="0"/>
              <a:t>或者专业版订阅费用</a:t>
            </a:r>
            <a:br>
              <a:rPr lang="en-US" altLang="zh-CN" sz="1600" dirty="0"/>
            </a:br>
            <a:r>
              <a:rPr lang="zh-CN" altLang="en-US" sz="1600" dirty="0"/>
              <a:t>是</a:t>
            </a:r>
            <a:r>
              <a:rPr lang="en-US" altLang="zh-CN" sz="1600" dirty="0"/>
              <a:t>SCIBOX</a:t>
            </a:r>
            <a:r>
              <a:rPr lang="zh-CN" altLang="en-US" sz="1600" dirty="0"/>
              <a:t>的文件上传激励以及专业版订阅费用，预印本费用（去中心化预印本服务</a:t>
            </a:r>
            <a:r>
              <a:rPr lang="en-US" altLang="zh-CN" sz="1600" dirty="0"/>
              <a:t>+AI</a:t>
            </a:r>
            <a:r>
              <a:rPr lang="zh-CN" altLang="en-US" sz="1600" dirty="0"/>
              <a:t>论文审计）</a:t>
            </a:r>
            <a:r>
              <a:rPr lang="en-US" altLang="zh-CN" sz="1600" dirty="0"/>
              <a:t>NFT-DOI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预印本</a:t>
            </a:r>
            <a:r>
              <a:rPr lang="en-US" altLang="zh-CN" sz="1600" dirty="0">
                <a:solidFill>
                  <a:srgbClr val="FF0000"/>
                </a:solidFill>
              </a:rPr>
              <a:t>Kaito</a:t>
            </a:r>
            <a:r>
              <a:rPr lang="zh-CN" altLang="en-US" sz="1600" dirty="0">
                <a:solidFill>
                  <a:srgbClr val="FF0000"/>
                </a:solidFill>
              </a:rPr>
              <a:t>，需要在</a:t>
            </a:r>
            <a:r>
              <a:rPr lang="en-US" altLang="zh-CN" sz="1600" dirty="0">
                <a:solidFill>
                  <a:srgbClr val="FF0000"/>
                </a:solidFill>
              </a:rPr>
              <a:t>X</a:t>
            </a:r>
            <a:r>
              <a:rPr lang="zh-CN" altLang="en-US" sz="1600" dirty="0">
                <a:solidFill>
                  <a:srgbClr val="FF0000"/>
                </a:solidFill>
              </a:rPr>
              <a:t>上讨论和审稿，获得积分以及代币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以及未来的生态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45907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19292C3-8BFB-9903-522E-E190355F325E}"/>
              </a:ext>
            </a:extLst>
          </p:cNvPr>
          <p:cNvCxnSpPr>
            <a:cxnSpLocks/>
          </p:cNvCxnSpPr>
          <p:nvPr/>
        </p:nvCxnSpPr>
        <p:spPr>
          <a:xfrm>
            <a:off x="202131" y="3320715"/>
            <a:ext cx="11274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D3D38E3-49EA-76B5-7414-54CFB87199A7}"/>
              </a:ext>
            </a:extLst>
          </p:cNvPr>
          <p:cNvSpPr txBox="1"/>
          <p:nvPr/>
        </p:nvSpPr>
        <p:spPr>
          <a:xfrm>
            <a:off x="711122" y="252360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2025 Q3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648C41-9374-FFA8-CF45-A71554D2684E}"/>
              </a:ext>
            </a:extLst>
          </p:cNvPr>
          <p:cNvSpPr txBox="1"/>
          <p:nvPr/>
        </p:nvSpPr>
        <p:spPr>
          <a:xfrm>
            <a:off x="2264801" y="25236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2025 Q4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4A77FC-2D62-5396-B655-F49D0E22C357}"/>
              </a:ext>
            </a:extLst>
          </p:cNvPr>
          <p:cNvSpPr txBox="1"/>
          <p:nvPr/>
        </p:nvSpPr>
        <p:spPr>
          <a:xfrm>
            <a:off x="3818480" y="251576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2026 Q1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E15EB6-9C5B-51D2-250B-1474CFF144A1}"/>
              </a:ext>
            </a:extLst>
          </p:cNvPr>
          <p:cNvSpPr txBox="1"/>
          <p:nvPr/>
        </p:nvSpPr>
        <p:spPr>
          <a:xfrm>
            <a:off x="5372159" y="252360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2026 Q2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229F53-39E6-CF5A-8A19-563537FB9DFE}"/>
              </a:ext>
            </a:extLst>
          </p:cNvPr>
          <p:cNvSpPr txBox="1"/>
          <p:nvPr/>
        </p:nvSpPr>
        <p:spPr>
          <a:xfrm>
            <a:off x="6925838" y="2516118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2026 Q3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A84890-F3E7-29A8-8772-2A204AA937CD}"/>
              </a:ext>
            </a:extLst>
          </p:cNvPr>
          <p:cNvSpPr txBox="1"/>
          <p:nvPr/>
        </p:nvSpPr>
        <p:spPr>
          <a:xfrm>
            <a:off x="8474536" y="2498303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2026 Q4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F460106-A7B5-B981-E0CA-BD2E8F0BC51A}"/>
              </a:ext>
            </a:extLst>
          </p:cNvPr>
          <p:cNvSpPr txBox="1"/>
          <p:nvPr/>
        </p:nvSpPr>
        <p:spPr>
          <a:xfrm>
            <a:off x="2235044" y="3689359"/>
            <a:ext cx="11079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去中心化学者</a:t>
            </a:r>
            <a:endParaRPr lang="en-US" altLang="zh-CN" sz="1200" dirty="0"/>
          </a:p>
          <a:p>
            <a:r>
              <a:rPr lang="zh-CN" altLang="en-US" sz="1200" dirty="0"/>
              <a:t>社交系统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Foundation</a:t>
            </a:r>
          </a:p>
          <a:p>
            <a:r>
              <a:rPr lang="zh-CN" altLang="en-US" sz="1200" dirty="0"/>
              <a:t>官网更新</a:t>
            </a:r>
            <a:endParaRPr lang="en-US" altLang="zh-CN" sz="1200" dirty="0"/>
          </a:p>
          <a:p>
            <a:br>
              <a:rPr lang="en-US" altLang="zh-CN" sz="1200" dirty="0"/>
            </a:br>
            <a:r>
              <a:rPr lang="zh-CN" altLang="en-US" sz="1200" dirty="0"/>
              <a:t>开放</a:t>
            </a:r>
            <a:r>
              <a:rPr lang="en-US" altLang="zh-CN" sz="1200" dirty="0"/>
              <a:t>Staking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6F8066-033C-37AF-1094-58029E562271}"/>
              </a:ext>
            </a:extLst>
          </p:cNvPr>
          <p:cNvSpPr txBox="1"/>
          <p:nvPr/>
        </p:nvSpPr>
        <p:spPr>
          <a:xfrm>
            <a:off x="651486" y="3689360"/>
            <a:ext cx="1107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完成社区迁移</a:t>
            </a:r>
            <a:endParaRPr lang="en-US" altLang="zh-CN" sz="1200" dirty="0"/>
          </a:p>
          <a:p>
            <a:r>
              <a:rPr lang="zh-CN" altLang="en-US" sz="1050" dirty="0"/>
              <a:t>初始代币分配</a:t>
            </a:r>
            <a:endParaRPr lang="en-US" altLang="zh-CN" sz="1050" dirty="0"/>
          </a:p>
          <a:p>
            <a:endParaRPr lang="en-US" altLang="zh-CN" sz="1200" dirty="0"/>
          </a:p>
          <a:p>
            <a:r>
              <a:rPr lang="zh-CN" altLang="en-US" sz="1200" dirty="0"/>
              <a:t>项目合作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黑客松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NFT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057607-088F-F198-16F4-93EDD80AFF35}"/>
              </a:ext>
            </a:extLst>
          </p:cNvPr>
          <p:cNvSpPr txBox="1"/>
          <p:nvPr/>
        </p:nvSpPr>
        <p:spPr>
          <a:xfrm>
            <a:off x="3818480" y="368936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SCAICH v2.0</a:t>
            </a:r>
          </a:p>
          <a:p>
            <a:r>
              <a:rPr lang="zh-CN" altLang="en-US" sz="1200" dirty="0"/>
              <a:t>以及会员服务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燃烧代币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SCAI</a:t>
            </a:r>
            <a:r>
              <a:rPr lang="zh-CN" altLang="en-US" sz="1200" dirty="0"/>
              <a:t>开源</a:t>
            </a:r>
            <a:endParaRPr lang="en-US" altLang="zh-CN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356242D-7052-8E90-EB49-E08BF6C43019}"/>
              </a:ext>
            </a:extLst>
          </p:cNvPr>
          <p:cNvSpPr txBox="1"/>
          <p:nvPr/>
        </p:nvSpPr>
        <p:spPr>
          <a:xfrm>
            <a:off x="5375537" y="3689360"/>
            <a:ext cx="1265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SCAI</a:t>
            </a:r>
            <a:r>
              <a:rPr lang="zh-CN" altLang="en-US" sz="1200" dirty="0"/>
              <a:t>预印本服务</a:t>
            </a:r>
            <a:endParaRPr lang="en-US" altLang="zh-CN" sz="1200" dirty="0"/>
          </a:p>
          <a:p>
            <a:br>
              <a:rPr lang="en-US" altLang="zh-CN" sz="1200" dirty="0"/>
            </a:br>
            <a:r>
              <a:rPr lang="zh-CN" altLang="en-US" sz="1200" dirty="0"/>
              <a:t>去中心化学术</a:t>
            </a:r>
            <a:endParaRPr lang="en-US" altLang="zh-CN" sz="1200" dirty="0"/>
          </a:p>
          <a:p>
            <a:r>
              <a:rPr lang="zh-CN" altLang="en-US" sz="1200" dirty="0"/>
              <a:t>数据库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SCAI API</a:t>
            </a:r>
            <a:r>
              <a:rPr lang="zh-CN" altLang="en-US" sz="1200" dirty="0"/>
              <a:t>服务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SCAI</a:t>
            </a:r>
            <a:r>
              <a:rPr lang="zh-CN" altLang="en-US" sz="1200" dirty="0"/>
              <a:t>商城</a:t>
            </a:r>
            <a:endParaRPr lang="en-US" altLang="zh-CN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EE739A-AA0B-D627-DEEB-E9A082BDCE14}"/>
              </a:ext>
            </a:extLst>
          </p:cNvPr>
          <p:cNvSpPr txBox="1"/>
          <p:nvPr/>
        </p:nvSpPr>
        <p:spPr>
          <a:xfrm>
            <a:off x="6925838" y="3686453"/>
            <a:ext cx="1263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学者</a:t>
            </a:r>
            <a:r>
              <a:rPr lang="en-US" altLang="zh-CN" sz="1200" dirty="0"/>
              <a:t>RWA</a:t>
            </a:r>
          </a:p>
          <a:p>
            <a:br>
              <a:rPr lang="en-US" altLang="zh-CN" sz="1200" dirty="0"/>
            </a:br>
            <a:r>
              <a:rPr lang="en-US" altLang="zh-CN" sz="1200" dirty="0"/>
              <a:t>SCAI Launchpad</a:t>
            </a:r>
          </a:p>
          <a:p>
            <a:endParaRPr lang="en-US" altLang="zh-CN" sz="1200" dirty="0"/>
          </a:p>
          <a:p>
            <a:r>
              <a:rPr lang="en-US" altLang="zh-CN" sz="1200" dirty="0" err="1"/>
              <a:t>Desci</a:t>
            </a:r>
            <a:r>
              <a:rPr lang="zh-CN" altLang="en-US" sz="1200" dirty="0"/>
              <a:t>质押平台</a:t>
            </a:r>
            <a:endParaRPr lang="en-US" altLang="zh-CN" sz="1200" dirty="0"/>
          </a:p>
          <a:p>
            <a:endParaRPr lang="en-US" altLang="zh-CN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27078C-E218-3418-DA37-7A553C035AFC}"/>
              </a:ext>
            </a:extLst>
          </p:cNvPr>
          <p:cNvSpPr txBox="1"/>
          <p:nvPr/>
        </p:nvSpPr>
        <p:spPr>
          <a:xfrm>
            <a:off x="8474537" y="3686453"/>
            <a:ext cx="126348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SCAI Auditor</a:t>
            </a:r>
          </a:p>
          <a:p>
            <a:r>
              <a:rPr lang="en-US" altLang="zh-CN" sz="1050" dirty="0"/>
              <a:t>AI</a:t>
            </a:r>
            <a:r>
              <a:rPr lang="zh-CN" altLang="en-US" sz="1050" dirty="0"/>
              <a:t>模拟审稿人</a:t>
            </a:r>
            <a:endParaRPr lang="en-US" altLang="zh-CN" sz="1050" dirty="0"/>
          </a:p>
          <a:p>
            <a:endParaRPr lang="en-US" altLang="zh-CN" sz="1200" dirty="0"/>
          </a:p>
          <a:p>
            <a:r>
              <a:rPr lang="zh-CN" altLang="en-US" sz="1200" dirty="0"/>
              <a:t>去中心化期刊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7524DF1-4D6F-A5C2-FB18-6CE98F3B8C53}"/>
              </a:ext>
            </a:extLst>
          </p:cNvPr>
          <p:cNvSpPr txBox="1"/>
          <p:nvPr/>
        </p:nvSpPr>
        <p:spPr>
          <a:xfrm>
            <a:off x="10023237" y="3537285"/>
            <a:ext cx="17335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200" dirty="0"/>
          </a:p>
          <a:p>
            <a:r>
              <a:rPr lang="en-US" altLang="zh-CN" sz="1200" dirty="0"/>
              <a:t>SCAI LAB</a:t>
            </a:r>
          </a:p>
          <a:p>
            <a:r>
              <a:rPr lang="zh-CN" altLang="en-US" sz="1050" dirty="0"/>
              <a:t>一个能够自主进行科研创造的</a:t>
            </a:r>
            <a:r>
              <a:rPr lang="en-US" altLang="zh-CN" sz="1050" dirty="0"/>
              <a:t>Agent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D924A1A-3971-246B-AFAD-8938F4A60D12}"/>
              </a:ext>
            </a:extLst>
          </p:cNvPr>
          <p:cNvSpPr txBox="1"/>
          <p:nvPr/>
        </p:nvSpPr>
        <p:spPr>
          <a:xfrm>
            <a:off x="10061847" y="2498302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2027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41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915DD8-C437-87FA-2934-912D6E55E846}"/>
              </a:ext>
            </a:extLst>
          </p:cNvPr>
          <p:cNvSpPr txBox="1"/>
          <p:nvPr/>
        </p:nvSpPr>
        <p:spPr>
          <a:xfrm>
            <a:off x="317500" y="215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迁移流程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9CCC11-F788-37D7-23D4-1F971CFABF8A}"/>
              </a:ext>
            </a:extLst>
          </p:cNvPr>
          <p:cNvSpPr txBox="1"/>
          <p:nvPr/>
        </p:nvSpPr>
        <p:spPr>
          <a:xfrm>
            <a:off x="317500" y="869950"/>
            <a:ext cx="10280650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2025 6 24 </a:t>
            </a:r>
            <a:r>
              <a:rPr lang="zh-CN" altLang="en-US" dirty="0"/>
              <a:t>和做市商聊，和</a:t>
            </a:r>
            <a:r>
              <a:rPr lang="en-US" altLang="zh-CN" dirty="0" err="1"/>
              <a:t>irys</a:t>
            </a:r>
            <a:r>
              <a:rPr lang="zh-CN" altLang="en-US" dirty="0"/>
              <a:t>聊，尽量找大户聊（烧池子份额捐赠）需要让</a:t>
            </a:r>
            <a:r>
              <a:rPr lang="en-US" altLang="zh-CN" dirty="0" err="1"/>
              <a:t>dwf</a:t>
            </a:r>
            <a:r>
              <a:rPr lang="zh-CN" altLang="en-US" dirty="0"/>
              <a:t>找交易所告知情况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25 </a:t>
            </a:r>
            <a:r>
              <a:rPr lang="zh-CN" altLang="en-US" dirty="0"/>
              <a:t>掏池子，开始统计所有需要捐赠的人以及份额，所有官方账号官宣，官网公示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2025 6 26 </a:t>
            </a:r>
            <a:r>
              <a:rPr lang="zh-CN" altLang="en-US" dirty="0"/>
              <a:t>准备好</a:t>
            </a:r>
            <a:r>
              <a:rPr lang="en-US" altLang="zh-CN" dirty="0"/>
              <a:t>BSC</a:t>
            </a:r>
            <a:r>
              <a:rPr lang="zh-CN" altLang="en-US" dirty="0"/>
              <a:t>代币的所有事宜，</a:t>
            </a:r>
            <a:r>
              <a:rPr lang="en-US" altLang="zh-CN" dirty="0"/>
              <a:t>pancake swap</a:t>
            </a:r>
            <a:r>
              <a:rPr lang="zh-CN" altLang="en-US" dirty="0"/>
              <a:t>烧池子，找</a:t>
            </a:r>
            <a:r>
              <a:rPr lang="en-US" altLang="zh-CN" dirty="0"/>
              <a:t>VC</a:t>
            </a:r>
            <a:r>
              <a:rPr lang="zh-CN" altLang="en-US" dirty="0"/>
              <a:t>， 问</a:t>
            </a:r>
            <a:r>
              <a:rPr lang="en-US" altLang="zh-CN" dirty="0"/>
              <a:t>AA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2025 6 27 </a:t>
            </a:r>
            <a:r>
              <a:rPr lang="zh-CN" altLang="en-US" dirty="0"/>
              <a:t>完成和校对所有需要捐赠的人以及份额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2025 6 28 </a:t>
            </a:r>
            <a:r>
              <a:rPr lang="zh-CN" altLang="en-US" dirty="0"/>
              <a:t>完成第一波空投，出新闻稿，买媒体，找</a:t>
            </a:r>
            <a:r>
              <a:rPr lang="en-US" altLang="zh-CN" dirty="0"/>
              <a:t>KOL</a:t>
            </a:r>
            <a:r>
              <a:rPr lang="zh-CN" altLang="en-US" dirty="0"/>
              <a:t>（找点好说话的）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2025 6 29 </a:t>
            </a:r>
            <a:r>
              <a:rPr lang="zh-CN" altLang="en-US" dirty="0"/>
              <a:t>上传论文（</a:t>
            </a:r>
            <a:r>
              <a:rPr lang="en-US" altLang="zh-CN" dirty="0" err="1"/>
              <a:t>irys</a:t>
            </a:r>
            <a:r>
              <a:rPr lang="zh-CN" altLang="en-US" dirty="0"/>
              <a:t>的需求），做</a:t>
            </a:r>
            <a:r>
              <a:rPr lang="en-US" altLang="zh-CN" dirty="0" err="1"/>
              <a:t>irys</a:t>
            </a:r>
            <a:r>
              <a:rPr lang="zh-CN" altLang="en-US" dirty="0"/>
              <a:t>相关的预热（包括上传指南）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2025 6 30 </a:t>
            </a:r>
            <a:r>
              <a:rPr lang="zh-CN" altLang="en-US" dirty="0"/>
              <a:t>白皮书公式（包括经济模型）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2025 7 3 </a:t>
            </a:r>
            <a:r>
              <a:rPr lang="en-US" altLang="zh-CN" dirty="0" err="1"/>
              <a:t>irys</a:t>
            </a:r>
            <a:r>
              <a:rPr lang="en-US" altLang="zh-CN" dirty="0"/>
              <a:t> AMA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王富贵，</a:t>
            </a:r>
            <a:r>
              <a:rPr lang="en-US" altLang="zh-CN" dirty="0">
                <a:solidFill>
                  <a:srgbClr val="FF0000"/>
                </a:solidFill>
              </a:rPr>
              <a:t>AA</a:t>
            </a:r>
            <a:r>
              <a:rPr lang="zh-CN" altLang="en-US" dirty="0"/>
              <a:t>，</a:t>
            </a:r>
            <a:r>
              <a:rPr lang="en-US" altLang="zh-CN" dirty="0"/>
              <a:t>josh</a:t>
            </a:r>
            <a:r>
              <a:rPr lang="zh-CN" altLang="en-US" dirty="0"/>
              <a:t>，羊姐，待定）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2025 7 15 </a:t>
            </a:r>
            <a:r>
              <a:rPr lang="zh-CN" altLang="en-US" dirty="0"/>
              <a:t>完成第二波空投（给</a:t>
            </a:r>
            <a:r>
              <a:rPr lang="en-US" altLang="zh-CN" dirty="0"/>
              <a:t>Alex</a:t>
            </a:r>
            <a:r>
              <a:rPr lang="zh-CN" altLang="en-US" dirty="0"/>
              <a:t>发一枚，买个新闻）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2025 7 31 NFT</a:t>
            </a:r>
            <a:r>
              <a:rPr lang="zh-CN" altLang="en-US" dirty="0"/>
              <a:t>盲盒发放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可能包括科研通官宣，其他合作社区官宣等等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1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C063-008C-E6C6-F885-2BA0F5F6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E3C08-3B1B-5344-5126-A783EDFA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确定通缩模型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zh-CN" altLang="en-US" dirty="0"/>
              <a:t>费率是死的</a:t>
            </a:r>
            <a:endParaRPr lang="en-US" altLang="zh-CN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zh-CN" altLang="en-US" dirty="0"/>
              <a:t>质押合约会比较复杂一点（需要根据转入金额）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0497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535</Words>
  <Application>Microsoft Office PowerPoint</Application>
  <PresentationFormat>宽屏</PresentationFormat>
  <Paragraphs>84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技术问题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Zorrot Chen</dc:creator>
  <cp:lastModifiedBy>Zorrot Chen</cp:lastModifiedBy>
  <cp:revision>1</cp:revision>
  <dcterms:created xsi:type="dcterms:W3CDTF">2025-06-23T13:32:23Z</dcterms:created>
  <dcterms:modified xsi:type="dcterms:W3CDTF">2025-06-23T15:31:26Z</dcterms:modified>
</cp:coreProperties>
</file>