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42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339B6477-0720-4E3D-8DBC-9B2B0B2D10CE}" type="datetimeFigureOut">
              <a:rPr lang="en-US" smtClean="0"/>
              <a:t>3/28/2024</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6315982B-ED03-49AC-BEE1-F05E5795ABB2}" type="slidenum">
              <a:rPr lang="en-US" smtClean="0"/>
              <a:t>‹#›</a:t>
            </a:fld>
            <a:endParaRPr lang="en-US"/>
          </a:p>
        </p:txBody>
      </p:sp>
    </p:spTree>
    <p:extLst>
      <p:ext uri="{BB962C8B-B14F-4D97-AF65-F5344CB8AC3E}">
        <p14:creationId xmlns:p14="http://schemas.microsoft.com/office/powerpoint/2010/main" val="1886938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15982B-ED03-49AC-BEE1-F05E5795ABB2}" type="slidenum">
              <a:rPr lang="en-US" smtClean="0"/>
              <a:t>29</a:t>
            </a:fld>
            <a:endParaRPr lang="en-US"/>
          </a:p>
        </p:txBody>
      </p:sp>
    </p:spTree>
    <p:extLst>
      <p:ext uri="{BB962C8B-B14F-4D97-AF65-F5344CB8AC3E}">
        <p14:creationId xmlns:p14="http://schemas.microsoft.com/office/powerpoint/2010/main" val="131738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76735" y="44450"/>
            <a:ext cx="8286750" cy="756920"/>
          </a:xfrm>
          <a:prstGeom prst="rect">
            <a:avLst/>
          </a:prstGeom>
        </p:spPr>
        <p:txBody>
          <a:bodyPr wrap="square" lIns="0" tIns="0" rIns="0" bIns="0">
            <a:spAutoFit/>
          </a:bodyPr>
          <a:lstStyle>
            <a:lvl1pPr>
              <a:defRPr sz="4800" b="0" i="0">
                <a:solidFill>
                  <a:srgbClr val="00558D"/>
                </a:solidFill>
                <a:latin typeface="Garamond"/>
                <a:cs typeface="Garamond"/>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Garamond"/>
                <a:cs typeface="Garamond"/>
              </a:defRPr>
            </a:lvl1p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p:txBody>
          <a:bodyPr lIns="0" tIns="0" rIns="0" bIns="0"/>
          <a:lstStyle>
            <a:lvl1pPr>
              <a:defRPr sz="1150" b="1" i="0">
                <a:solidFill>
                  <a:schemeClr val="tx1"/>
                </a:solidFill>
                <a:latin typeface="Calibri"/>
                <a:cs typeface="Calibri"/>
              </a:defRPr>
            </a:lvl1pPr>
          </a:lstStyle>
          <a:p>
            <a:pPr marL="38100">
              <a:lnSpc>
                <a:spcPct val="100000"/>
              </a:lnSpc>
              <a:spcBef>
                <a:spcPts val="60"/>
              </a:spcBef>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0558D"/>
                </a:solidFill>
                <a:latin typeface="Garamond"/>
                <a:cs typeface="Garamond"/>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Garamond"/>
                <a:cs typeface="Garamond"/>
              </a:defRPr>
            </a:lvl1p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p:txBody>
          <a:bodyPr lIns="0" tIns="0" rIns="0" bIns="0"/>
          <a:lstStyle>
            <a:lvl1pPr>
              <a:defRPr sz="1150" b="1" i="0">
                <a:solidFill>
                  <a:schemeClr val="tx1"/>
                </a:solidFill>
                <a:latin typeface="Calibri"/>
                <a:cs typeface="Calibri"/>
              </a:defRPr>
            </a:lvl1pPr>
          </a:lstStyle>
          <a:p>
            <a:pPr marL="38100">
              <a:lnSpc>
                <a:spcPct val="100000"/>
              </a:lnSpc>
              <a:spcBef>
                <a:spcPts val="60"/>
              </a:spcBef>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0558D"/>
                </a:solidFill>
                <a:latin typeface="Garamond"/>
                <a:cs typeface="Garamond"/>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Garamond"/>
                <a:cs typeface="Garamond"/>
              </a:defRPr>
            </a:lvl1p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7" name="Holder 7"/>
          <p:cNvSpPr>
            <a:spLocks noGrp="1"/>
          </p:cNvSpPr>
          <p:nvPr>
            <p:ph type="sldNum" sz="quarter" idx="7"/>
          </p:nvPr>
        </p:nvSpPr>
        <p:spPr/>
        <p:txBody>
          <a:bodyPr lIns="0" tIns="0" rIns="0" bIns="0"/>
          <a:lstStyle>
            <a:lvl1pPr>
              <a:defRPr sz="1150" b="1" i="0">
                <a:solidFill>
                  <a:schemeClr val="tx1"/>
                </a:solidFill>
                <a:latin typeface="Calibri"/>
                <a:cs typeface="Calibri"/>
              </a:defRPr>
            </a:lvl1pPr>
          </a:lstStyle>
          <a:p>
            <a:pPr marL="38100">
              <a:lnSpc>
                <a:spcPct val="100000"/>
              </a:lnSpc>
              <a:spcBef>
                <a:spcPts val="60"/>
              </a:spcBef>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0558D"/>
                </a:solidFill>
                <a:latin typeface="Garamond"/>
                <a:cs typeface="Garamond"/>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Garamond"/>
                <a:cs typeface="Garamond"/>
              </a:defRPr>
            </a:lvl1p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5" name="Holder 5"/>
          <p:cNvSpPr>
            <a:spLocks noGrp="1"/>
          </p:cNvSpPr>
          <p:nvPr>
            <p:ph type="sldNum" sz="quarter" idx="7"/>
          </p:nvPr>
        </p:nvSpPr>
        <p:spPr/>
        <p:txBody>
          <a:bodyPr lIns="0" tIns="0" rIns="0" bIns="0"/>
          <a:lstStyle>
            <a:lvl1pPr>
              <a:defRPr sz="1150" b="1" i="0">
                <a:solidFill>
                  <a:schemeClr val="tx1"/>
                </a:solidFill>
                <a:latin typeface="Calibri"/>
                <a:cs typeface="Calibri"/>
              </a:defRPr>
            </a:lvl1pPr>
          </a:lstStyle>
          <a:p>
            <a:pPr marL="38100">
              <a:lnSpc>
                <a:spcPct val="100000"/>
              </a:lnSpc>
              <a:spcBef>
                <a:spcPts val="60"/>
              </a:spcBef>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Garamond"/>
                <a:cs typeface="Garamond"/>
              </a:defRPr>
            </a:lvl1p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4" name="Holder 4"/>
          <p:cNvSpPr>
            <a:spLocks noGrp="1"/>
          </p:cNvSpPr>
          <p:nvPr>
            <p:ph type="sldNum" sz="quarter" idx="7"/>
          </p:nvPr>
        </p:nvSpPr>
        <p:spPr/>
        <p:txBody>
          <a:bodyPr lIns="0" tIns="0" rIns="0" bIns="0"/>
          <a:lstStyle>
            <a:lvl1pPr>
              <a:defRPr sz="1150" b="1" i="0">
                <a:solidFill>
                  <a:schemeClr val="tx1"/>
                </a:solidFill>
                <a:latin typeface="Calibri"/>
                <a:cs typeface="Calibri"/>
              </a:defRPr>
            </a:lvl1pPr>
          </a:lstStyle>
          <a:p>
            <a:pPr marL="38100">
              <a:lnSpc>
                <a:spcPct val="100000"/>
              </a:lnSpc>
              <a:spcBef>
                <a:spcPts val="60"/>
              </a:spcBef>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BFBFB"/>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8564058" y="72217"/>
            <a:ext cx="545376" cy="482300"/>
          </a:xfrm>
          <a:prstGeom prst="rect">
            <a:avLst/>
          </a:prstGeom>
        </p:spPr>
      </p:pic>
      <p:sp>
        <p:nvSpPr>
          <p:cNvPr id="2" name="Holder 2"/>
          <p:cNvSpPr>
            <a:spLocks noGrp="1"/>
          </p:cNvSpPr>
          <p:nvPr>
            <p:ph type="title"/>
          </p:nvPr>
        </p:nvSpPr>
        <p:spPr>
          <a:xfrm>
            <a:off x="376735" y="44450"/>
            <a:ext cx="8148320" cy="756920"/>
          </a:xfrm>
          <a:prstGeom prst="rect">
            <a:avLst/>
          </a:prstGeom>
        </p:spPr>
        <p:txBody>
          <a:bodyPr wrap="square" lIns="0" tIns="0" rIns="0" bIns="0">
            <a:spAutoFit/>
          </a:bodyPr>
          <a:lstStyle>
            <a:lvl1pPr>
              <a:defRPr sz="4800" b="0" i="0">
                <a:solidFill>
                  <a:srgbClr val="00558D"/>
                </a:solidFill>
                <a:latin typeface="Garamond"/>
                <a:cs typeface="Garamond"/>
              </a:defRPr>
            </a:lvl1pPr>
          </a:lstStyle>
          <a:p>
            <a:endParaRPr/>
          </a:p>
        </p:txBody>
      </p:sp>
      <p:sp>
        <p:nvSpPr>
          <p:cNvPr id="3" name="Holder 3"/>
          <p:cNvSpPr>
            <a:spLocks noGrp="1"/>
          </p:cNvSpPr>
          <p:nvPr>
            <p:ph type="body" idx="1"/>
          </p:nvPr>
        </p:nvSpPr>
        <p:spPr>
          <a:xfrm>
            <a:off x="2974339" y="1618648"/>
            <a:ext cx="4273550" cy="3014345"/>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072405" y="4986016"/>
            <a:ext cx="4072890" cy="168275"/>
          </a:xfrm>
          <a:prstGeom prst="rect">
            <a:avLst/>
          </a:prstGeom>
        </p:spPr>
        <p:txBody>
          <a:bodyPr wrap="square" lIns="0" tIns="0" rIns="0" bIns="0">
            <a:spAutoFit/>
          </a:bodyPr>
          <a:lstStyle>
            <a:lvl1pPr>
              <a:defRPr sz="1000" b="0" i="0">
                <a:solidFill>
                  <a:schemeClr val="tx1"/>
                </a:solidFill>
                <a:latin typeface="Garamond"/>
                <a:cs typeface="Garamond"/>
              </a:defRPr>
            </a:lvl1p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a:xfrm>
            <a:off x="53339" y="4886181"/>
            <a:ext cx="244475" cy="207010"/>
          </a:xfrm>
          <a:prstGeom prst="rect">
            <a:avLst/>
          </a:prstGeom>
        </p:spPr>
        <p:txBody>
          <a:bodyPr wrap="square" lIns="0" tIns="0" rIns="0" bIns="0">
            <a:spAutoFit/>
          </a:bodyPr>
          <a:lstStyle>
            <a:lvl1pPr>
              <a:defRPr sz="1150" b="1" i="0">
                <a:solidFill>
                  <a:schemeClr val="tx1"/>
                </a:solidFill>
                <a:latin typeface="Calibri"/>
                <a:cs typeface="Calibri"/>
              </a:defRPr>
            </a:lvl1pPr>
          </a:lstStyle>
          <a:p>
            <a:pPr marL="38100">
              <a:lnSpc>
                <a:spcPct val="100000"/>
              </a:lnSpc>
              <a:spcBef>
                <a:spcPts val="60"/>
              </a:spcBef>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58026"/>
          </a:solidFill>
        </p:spPr>
        <p:txBody>
          <a:bodyPr wrap="square" lIns="0" tIns="0" rIns="0" bIns="0" rtlCol="0"/>
          <a:lstStyle/>
          <a:p>
            <a:endParaRPr/>
          </a:p>
        </p:txBody>
      </p:sp>
      <p:pic>
        <p:nvPicPr>
          <p:cNvPr id="3" name="object 3"/>
          <p:cNvPicPr/>
          <p:nvPr/>
        </p:nvPicPr>
        <p:blipFill>
          <a:blip r:embed="rId2" cstate="print"/>
          <a:stretch>
            <a:fillRect/>
          </a:stretch>
        </p:blipFill>
        <p:spPr>
          <a:xfrm>
            <a:off x="8147748" y="4280750"/>
            <a:ext cx="925004" cy="818017"/>
          </a:xfrm>
          <a:prstGeom prst="rect">
            <a:avLst/>
          </a:prstGeom>
        </p:spPr>
      </p:pic>
      <p:sp>
        <p:nvSpPr>
          <p:cNvPr id="4" name="object 4"/>
          <p:cNvSpPr txBox="1">
            <a:spLocks noGrp="1"/>
          </p:cNvSpPr>
          <p:nvPr>
            <p:ph type="title"/>
          </p:nvPr>
        </p:nvSpPr>
        <p:spPr>
          <a:xfrm>
            <a:off x="332219" y="1265554"/>
            <a:ext cx="4674235" cy="619760"/>
          </a:xfrm>
          <a:prstGeom prst="rect">
            <a:avLst/>
          </a:prstGeom>
        </p:spPr>
        <p:txBody>
          <a:bodyPr vert="horz" wrap="square" lIns="0" tIns="12700" rIns="0" bIns="0" rtlCol="0">
            <a:spAutoFit/>
          </a:bodyPr>
          <a:lstStyle/>
          <a:p>
            <a:pPr marL="12700">
              <a:lnSpc>
                <a:spcPct val="100000"/>
              </a:lnSpc>
              <a:spcBef>
                <a:spcPts val="100"/>
              </a:spcBef>
              <a:tabLst>
                <a:tab pos="2073275" algn="l"/>
              </a:tabLst>
            </a:pPr>
            <a:r>
              <a:rPr sz="3900" b="1" spc="-10" dirty="0">
                <a:solidFill>
                  <a:srgbClr val="0064B1"/>
                </a:solidFill>
                <a:latin typeface="Garamond Bold"/>
                <a:cs typeface="Garamond Bold"/>
              </a:rPr>
              <a:t>CSE</a:t>
            </a:r>
            <a:r>
              <a:rPr sz="3900" b="1" spc="-10" dirty="0">
                <a:solidFill>
                  <a:srgbClr val="0064B1"/>
                </a:solidFill>
                <a:latin typeface="Minion Pro"/>
                <a:cs typeface="Minion Pro"/>
              </a:rPr>
              <a:t>5</a:t>
            </a:r>
            <a:r>
              <a:rPr sz="3900" b="1" spc="-10" dirty="0">
                <a:solidFill>
                  <a:srgbClr val="0064B1"/>
                </a:solidFill>
                <a:latin typeface="Garamond Bold"/>
                <a:cs typeface="Garamond Bold"/>
              </a:rPr>
              <a:t>334</a:t>
            </a:r>
            <a:r>
              <a:rPr sz="3900" b="1" dirty="0">
                <a:solidFill>
                  <a:srgbClr val="0064B1"/>
                </a:solidFill>
                <a:latin typeface="Garamond Bold"/>
                <a:cs typeface="Garamond Bold"/>
              </a:rPr>
              <a:t>	</a:t>
            </a:r>
            <a:r>
              <a:rPr sz="3900" b="1" spc="-60" dirty="0">
                <a:solidFill>
                  <a:srgbClr val="0064B1"/>
                </a:solidFill>
                <a:latin typeface="Garamond Bold"/>
                <a:cs typeface="Garamond Bold"/>
              </a:rPr>
              <a:t>Data</a:t>
            </a:r>
            <a:r>
              <a:rPr sz="3900" b="1" spc="-180" dirty="0">
                <a:solidFill>
                  <a:srgbClr val="0064B1"/>
                </a:solidFill>
                <a:latin typeface="Garamond Bold"/>
                <a:cs typeface="Garamond Bold"/>
              </a:rPr>
              <a:t> </a:t>
            </a:r>
            <a:r>
              <a:rPr sz="3900" b="1" spc="-60" dirty="0">
                <a:solidFill>
                  <a:srgbClr val="0064B1"/>
                </a:solidFill>
                <a:latin typeface="Garamond Bold"/>
                <a:cs typeface="Garamond Bold"/>
              </a:rPr>
              <a:t>Mining</a:t>
            </a:r>
            <a:endParaRPr sz="3900">
              <a:latin typeface="Garamond Bold"/>
              <a:cs typeface="Garamond Bold"/>
            </a:endParaRPr>
          </a:p>
        </p:txBody>
      </p:sp>
      <p:sp>
        <p:nvSpPr>
          <p:cNvPr id="5" name="object 5"/>
          <p:cNvSpPr txBox="1"/>
          <p:nvPr/>
        </p:nvSpPr>
        <p:spPr>
          <a:xfrm>
            <a:off x="332219" y="1913254"/>
            <a:ext cx="5834380" cy="635000"/>
          </a:xfrm>
          <a:prstGeom prst="rect">
            <a:avLst/>
          </a:prstGeom>
        </p:spPr>
        <p:txBody>
          <a:bodyPr vert="horz" wrap="square" lIns="0" tIns="12700" rIns="0" bIns="0" rtlCol="0">
            <a:spAutoFit/>
          </a:bodyPr>
          <a:lstStyle/>
          <a:p>
            <a:pPr marL="12700">
              <a:lnSpc>
                <a:spcPct val="100000"/>
              </a:lnSpc>
              <a:spcBef>
                <a:spcPts val="100"/>
              </a:spcBef>
              <a:tabLst>
                <a:tab pos="697230" algn="l"/>
              </a:tabLst>
            </a:pPr>
            <a:r>
              <a:rPr sz="3900" b="1" spc="-50" dirty="0">
                <a:solidFill>
                  <a:srgbClr val="0064B1"/>
                </a:solidFill>
                <a:latin typeface="Garamond Bold"/>
                <a:cs typeface="Garamond Bold"/>
              </a:rPr>
              <a:t>6</a:t>
            </a:r>
            <a:r>
              <a:rPr sz="3900" b="1" dirty="0">
                <a:solidFill>
                  <a:srgbClr val="0064B1"/>
                </a:solidFill>
                <a:latin typeface="Garamond Bold"/>
                <a:cs typeface="Garamond Bold"/>
              </a:rPr>
              <a:t>	</a:t>
            </a:r>
            <a:r>
              <a:rPr sz="4000" b="1" spc="-285" dirty="0">
                <a:solidFill>
                  <a:srgbClr val="0064B1"/>
                </a:solidFill>
                <a:latin typeface="Garamond Bold"/>
                <a:cs typeface="Garamond Bold"/>
              </a:rPr>
              <a:t>Classificatio</a:t>
            </a:r>
            <a:r>
              <a:rPr sz="4000" b="1" spc="-285" dirty="0">
                <a:solidFill>
                  <a:srgbClr val="0064B1"/>
                </a:solidFill>
                <a:latin typeface="Minion Pro"/>
                <a:cs typeface="Minion Pro"/>
              </a:rPr>
              <a:t>n</a:t>
            </a:r>
            <a:r>
              <a:rPr sz="4000" b="1" spc="-285" dirty="0">
                <a:solidFill>
                  <a:srgbClr val="0064B1"/>
                </a:solidFill>
                <a:latin typeface="Garamond Bold"/>
                <a:cs typeface="Garamond Bold"/>
              </a:rPr>
              <a:t>:</a:t>
            </a:r>
            <a:r>
              <a:rPr sz="4000" b="1" spc="-570" dirty="0">
                <a:solidFill>
                  <a:srgbClr val="0064B1"/>
                </a:solidFill>
                <a:latin typeface="Garamond Bold"/>
                <a:cs typeface="Garamond Bold"/>
              </a:rPr>
              <a:t> </a:t>
            </a:r>
            <a:r>
              <a:rPr sz="4000" b="1" spc="-270" dirty="0">
                <a:solidFill>
                  <a:srgbClr val="0064B1"/>
                </a:solidFill>
                <a:latin typeface="Garamond Bold"/>
                <a:cs typeface="Garamond Bold"/>
              </a:rPr>
              <a:t>Decision</a:t>
            </a:r>
            <a:r>
              <a:rPr sz="4000" b="1" spc="-560" dirty="0">
                <a:solidFill>
                  <a:srgbClr val="0064B1"/>
                </a:solidFill>
                <a:latin typeface="Garamond Bold"/>
                <a:cs typeface="Garamond Bold"/>
              </a:rPr>
              <a:t> </a:t>
            </a:r>
            <a:r>
              <a:rPr sz="4000" b="1" spc="-370" dirty="0">
                <a:solidFill>
                  <a:srgbClr val="0064B1"/>
                </a:solidFill>
                <a:latin typeface="Garamond Bold"/>
                <a:cs typeface="Garamond Bold"/>
              </a:rPr>
              <a:t>Tree</a:t>
            </a:r>
            <a:endParaRPr sz="4000">
              <a:latin typeface="Garamond Bold"/>
              <a:cs typeface="Garamond Bold"/>
            </a:endParaRPr>
          </a:p>
        </p:txBody>
      </p:sp>
      <p:sp>
        <p:nvSpPr>
          <p:cNvPr id="6" name="object 6"/>
          <p:cNvSpPr txBox="1"/>
          <p:nvPr/>
        </p:nvSpPr>
        <p:spPr>
          <a:xfrm>
            <a:off x="332219" y="3387090"/>
            <a:ext cx="5864860" cy="1036319"/>
          </a:xfrm>
          <a:prstGeom prst="rect">
            <a:avLst/>
          </a:prstGeom>
        </p:spPr>
        <p:txBody>
          <a:bodyPr vert="horz" wrap="square" lIns="0" tIns="44450" rIns="0" bIns="0" rtlCol="0">
            <a:spAutoFit/>
          </a:bodyPr>
          <a:lstStyle/>
          <a:p>
            <a:pPr marL="12700">
              <a:lnSpc>
                <a:spcPct val="100000"/>
              </a:lnSpc>
              <a:spcBef>
                <a:spcPts val="350"/>
              </a:spcBef>
            </a:pPr>
            <a:r>
              <a:rPr sz="2000" spc="-75" dirty="0">
                <a:latin typeface="Garamond"/>
                <a:cs typeface="Garamond"/>
              </a:rPr>
              <a:t>Marnim</a:t>
            </a:r>
            <a:r>
              <a:rPr sz="2000" spc="-110" dirty="0">
                <a:latin typeface="Garamond"/>
                <a:cs typeface="Garamond"/>
              </a:rPr>
              <a:t> </a:t>
            </a:r>
            <a:r>
              <a:rPr sz="2000" spc="-10" dirty="0">
                <a:latin typeface="Garamond"/>
                <a:cs typeface="Garamond"/>
              </a:rPr>
              <a:t>Galib</a:t>
            </a:r>
            <a:endParaRPr sz="2000" dirty="0">
              <a:latin typeface="Garamond"/>
              <a:cs typeface="Garamond"/>
            </a:endParaRPr>
          </a:p>
          <a:p>
            <a:pPr marL="12700">
              <a:lnSpc>
                <a:spcPct val="100000"/>
              </a:lnSpc>
              <a:spcBef>
                <a:spcPts val="250"/>
              </a:spcBef>
            </a:pPr>
            <a:r>
              <a:rPr sz="2000" spc="-65" dirty="0">
                <a:latin typeface="Minion Pro"/>
                <a:cs typeface="Minion Pro"/>
              </a:rPr>
              <a:t>Fall</a:t>
            </a:r>
            <a:r>
              <a:rPr sz="2000" spc="-110" dirty="0">
                <a:latin typeface="Minion Pro"/>
                <a:cs typeface="Minion Pro"/>
              </a:rPr>
              <a:t> </a:t>
            </a:r>
            <a:r>
              <a:rPr sz="2000" spc="-20" dirty="0">
                <a:latin typeface="Minion Pro"/>
                <a:cs typeface="Minion Pro"/>
              </a:rPr>
              <a:t>2023</a:t>
            </a:r>
            <a:endParaRPr sz="2000" dirty="0">
              <a:latin typeface="Minion Pro"/>
              <a:cs typeface="Minion Pro"/>
            </a:endParaRPr>
          </a:p>
          <a:p>
            <a:pPr marL="12700">
              <a:lnSpc>
                <a:spcPct val="100000"/>
              </a:lnSpc>
              <a:spcBef>
                <a:spcPts val="259"/>
              </a:spcBef>
            </a:pPr>
            <a:r>
              <a:rPr sz="2000" spc="-80" dirty="0">
                <a:latin typeface="Garamond"/>
                <a:cs typeface="Garamond"/>
              </a:rPr>
              <a:t>Slides</a:t>
            </a:r>
            <a:r>
              <a:rPr sz="2000" spc="-135" dirty="0">
                <a:latin typeface="Garamond"/>
                <a:cs typeface="Garamond"/>
              </a:rPr>
              <a:t> </a:t>
            </a:r>
            <a:r>
              <a:rPr sz="2000" spc="-80" dirty="0">
                <a:latin typeface="Garamond"/>
                <a:cs typeface="Garamond"/>
              </a:rPr>
              <a:t>Courtesy</a:t>
            </a:r>
            <a:r>
              <a:rPr sz="2000" spc="-135" dirty="0">
                <a:latin typeface="Garamond"/>
                <a:cs typeface="Garamond"/>
              </a:rPr>
              <a:t> </a:t>
            </a:r>
            <a:r>
              <a:rPr sz="2000" dirty="0">
                <a:latin typeface="Garamond"/>
                <a:cs typeface="Garamond"/>
              </a:rPr>
              <a:t>:</a:t>
            </a:r>
            <a:r>
              <a:rPr sz="2000" spc="-135" dirty="0">
                <a:latin typeface="Garamond"/>
                <a:cs typeface="Garamond"/>
              </a:rPr>
              <a:t> </a:t>
            </a:r>
            <a:r>
              <a:rPr sz="2000" spc="-80" dirty="0">
                <a:latin typeface="Garamond"/>
                <a:cs typeface="Garamond"/>
              </a:rPr>
              <a:t>Prof.</a:t>
            </a:r>
            <a:r>
              <a:rPr sz="2000" spc="-120" dirty="0">
                <a:latin typeface="Garamond"/>
                <a:cs typeface="Garamond"/>
              </a:rPr>
              <a:t> </a:t>
            </a:r>
            <a:r>
              <a:rPr sz="2000" spc="-80" dirty="0">
                <a:latin typeface="Garamond"/>
                <a:cs typeface="Garamond"/>
              </a:rPr>
              <a:t>Chengkai</a:t>
            </a:r>
            <a:r>
              <a:rPr sz="2000" spc="-195" dirty="0">
                <a:latin typeface="Garamond"/>
                <a:cs typeface="Garamond"/>
              </a:rPr>
              <a:t> </a:t>
            </a:r>
            <a:r>
              <a:rPr sz="2000" spc="-55" dirty="0">
                <a:latin typeface="Garamond"/>
                <a:cs typeface="Garamond"/>
              </a:rPr>
              <a:t>Li</a:t>
            </a:r>
            <a:r>
              <a:rPr sz="2000" spc="-125" dirty="0">
                <a:latin typeface="Garamond"/>
                <a:cs typeface="Garamond"/>
              </a:rPr>
              <a:t> </a:t>
            </a:r>
            <a:r>
              <a:rPr sz="2000" spc="-60" dirty="0">
                <a:latin typeface="Garamond"/>
                <a:cs typeface="Garamond"/>
              </a:rPr>
              <a:t>and</a:t>
            </a:r>
            <a:r>
              <a:rPr sz="2000" spc="-130" dirty="0">
                <a:latin typeface="Garamond"/>
                <a:cs typeface="Garamond"/>
              </a:rPr>
              <a:t> </a:t>
            </a:r>
            <a:r>
              <a:rPr sz="2000" spc="-75" dirty="0">
                <a:latin typeface="Garamond"/>
                <a:cs typeface="Garamond"/>
              </a:rPr>
              <a:t>authors</a:t>
            </a:r>
            <a:r>
              <a:rPr sz="2000" spc="-140" dirty="0">
                <a:latin typeface="Garamond"/>
                <a:cs typeface="Garamond"/>
              </a:rPr>
              <a:t> </a:t>
            </a:r>
            <a:r>
              <a:rPr sz="2000" dirty="0">
                <a:latin typeface="Garamond"/>
                <a:cs typeface="Garamond"/>
              </a:rPr>
              <a:t>of</a:t>
            </a:r>
            <a:r>
              <a:rPr sz="2000" spc="150" dirty="0">
                <a:latin typeface="Garamond"/>
                <a:cs typeface="Garamond"/>
              </a:rPr>
              <a:t> </a:t>
            </a:r>
            <a:r>
              <a:rPr sz="2000" spc="-65" dirty="0">
                <a:latin typeface="Garamond"/>
                <a:cs typeface="Garamond"/>
              </a:rPr>
              <a:t>the</a:t>
            </a:r>
            <a:r>
              <a:rPr sz="2000" spc="-135" dirty="0">
                <a:latin typeface="Garamond"/>
                <a:cs typeface="Garamond"/>
              </a:rPr>
              <a:t> </a:t>
            </a:r>
            <a:r>
              <a:rPr sz="2000" u="sng" spc="-60" dirty="0">
                <a:solidFill>
                  <a:srgbClr val="0070C0"/>
                </a:solidFill>
                <a:uFill>
                  <a:solidFill>
                    <a:srgbClr val="0070C0"/>
                  </a:solidFill>
                </a:uFill>
                <a:latin typeface="Garamond"/>
                <a:cs typeface="Garamond"/>
              </a:rPr>
              <a:t>TSK</a:t>
            </a:r>
            <a:r>
              <a:rPr sz="2000" spc="-140" dirty="0">
                <a:solidFill>
                  <a:srgbClr val="0070C0"/>
                </a:solidFill>
                <a:latin typeface="Garamond"/>
                <a:cs typeface="Garamond"/>
              </a:rPr>
              <a:t> </a:t>
            </a:r>
            <a:r>
              <a:rPr sz="2000" spc="-20" dirty="0">
                <a:latin typeface="Garamond"/>
                <a:cs typeface="Garamond"/>
              </a:rPr>
              <a:t>book</a:t>
            </a:r>
            <a:endParaRPr sz="2000" dirty="0">
              <a:latin typeface="Garamond"/>
              <a:cs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50" dirty="0"/>
              <a:t>Decision Tree Classification Task</a:t>
            </a:r>
          </a:p>
        </p:txBody>
      </p:sp>
      <p:grpSp>
        <p:nvGrpSpPr>
          <p:cNvPr id="3" name="object 3"/>
          <p:cNvGrpSpPr/>
          <p:nvPr/>
        </p:nvGrpSpPr>
        <p:grpSpPr>
          <a:xfrm>
            <a:off x="5138353" y="2993345"/>
            <a:ext cx="1117600" cy="523875"/>
            <a:chOff x="5138353" y="2993345"/>
            <a:chExt cx="1117600" cy="523875"/>
          </a:xfrm>
        </p:grpSpPr>
        <p:sp>
          <p:nvSpPr>
            <p:cNvPr id="4" name="object 4"/>
            <p:cNvSpPr/>
            <p:nvPr/>
          </p:nvSpPr>
          <p:spPr>
            <a:xfrm>
              <a:off x="5138353" y="2993348"/>
              <a:ext cx="1117600" cy="523875"/>
            </a:xfrm>
            <a:custGeom>
              <a:avLst/>
              <a:gdLst/>
              <a:ahLst/>
              <a:cxnLst/>
              <a:rect l="l" t="t" r="r" b="b"/>
              <a:pathLst>
                <a:path w="1117600" h="523875">
                  <a:moveTo>
                    <a:pt x="1117199" y="0"/>
                  </a:moveTo>
                  <a:lnTo>
                    <a:pt x="0" y="0"/>
                  </a:lnTo>
                  <a:lnTo>
                    <a:pt x="0" y="523480"/>
                  </a:lnTo>
                  <a:lnTo>
                    <a:pt x="1117199" y="523480"/>
                  </a:lnTo>
                  <a:lnTo>
                    <a:pt x="1117199" y="0"/>
                  </a:lnTo>
                  <a:close/>
                </a:path>
              </a:pathLst>
            </a:custGeom>
            <a:solidFill>
              <a:srgbClr val="C0C0C0"/>
            </a:solidFill>
          </p:spPr>
          <p:txBody>
            <a:bodyPr wrap="square" lIns="0" tIns="0" rIns="0" bIns="0" rtlCol="0"/>
            <a:lstStyle/>
            <a:p>
              <a:endParaRPr/>
            </a:p>
          </p:txBody>
        </p:sp>
        <p:sp>
          <p:nvSpPr>
            <p:cNvPr id="5" name="object 5"/>
            <p:cNvSpPr/>
            <p:nvPr/>
          </p:nvSpPr>
          <p:spPr>
            <a:xfrm>
              <a:off x="5138353" y="2993345"/>
              <a:ext cx="1117600" cy="65405"/>
            </a:xfrm>
            <a:custGeom>
              <a:avLst/>
              <a:gdLst/>
              <a:ahLst/>
              <a:cxnLst/>
              <a:rect l="l" t="t" r="r" b="b"/>
              <a:pathLst>
                <a:path w="1117600" h="65405">
                  <a:moveTo>
                    <a:pt x="1117199" y="0"/>
                  </a:moveTo>
                  <a:lnTo>
                    <a:pt x="0" y="0"/>
                  </a:lnTo>
                  <a:lnTo>
                    <a:pt x="95436" y="65394"/>
                  </a:lnTo>
                  <a:lnTo>
                    <a:pt x="1021783" y="65394"/>
                  </a:lnTo>
                  <a:lnTo>
                    <a:pt x="1117199" y="0"/>
                  </a:lnTo>
                  <a:close/>
                </a:path>
              </a:pathLst>
            </a:custGeom>
            <a:solidFill>
              <a:srgbClr val="CDCDCD"/>
            </a:solidFill>
          </p:spPr>
          <p:txBody>
            <a:bodyPr wrap="square" lIns="0" tIns="0" rIns="0" bIns="0" rtlCol="0"/>
            <a:lstStyle/>
            <a:p>
              <a:endParaRPr/>
            </a:p>
          </p:txBody>
        </p:sp>
        <p:sp>
          <p:nvSpPr>
            <p:cNvPr id="6" name="object 6"/>
            <p:cNvSpPr/>
            <p:nvPr/>
          </p:nvSpPr>
          <p:spPr>
            <a:xfrm>
              <a:off x="5138353" y="2993345"/>
              <a:ext cx="95885" cy="523875"/>
            </a:xfrm>
            <a:custGeom>
              <a:avLst/>
              <a:gdLst/>
              <a:ahLst/>
              <a:cxnLst/>
              <a:rect l="l" t="t" r="r" b="b"/>
              <a:pathLst>
                <a:path w="95885" h="523875">
                  <a:moveTo>
                    <a:pt x="0" y="0"/>
                  </a:moveTo>
                  <a:lnTo>
                    <a:pt x="0" y="523482"/>
                  </a:lnTo>
                  <a:lnTo>
                    <a:pt x="95436" y="458092"/>
                  </a:lnTo>
                  <a:lnTo>
                    <a:pt x="95436" y="65394"/>
                  </a:lnTo>
                  <a:lnTo>
                    <a:pt x="0" y="0"/>
                  </a:lnTo>
                  <a:close/>
                </a:path>
              </a:pathLst>
            </a:custGeom>
            <a:solidFill>
              <a:srgbClr val="DADADA"/>
            </a:solidFill>
          </p:spPr>
          <p:txBody>
            <a:bodyPr wrap="square" lIns="0" tIns="0" rIns="0" bIns="0" rtlCol="0"/>
            <a:lstStyle/>
            <a:p>
              <a:endParaRPr/>
            </a:p>
          </p:txBody>
        </p:sp>
        <p:sp>
          <p:nvSpPr>
            <p:cNvPr id="7" name="object 7"/>
            <p:cNvSpPr/>
            <p:nvPr/>
          </p:nvSpPr>
          <p:spPr>
            <a:xfrm>
              <a:off x="5138353" y="3451438"/>
              <a:ext cx="1117600" cy="65405"/>
            </a:xfrm>
            <a:custGeom>
              <a:avLst/>
              <a:gdLst/>
              <a:ahLst/>
              <a:cxnLst/>
              <a:rect l="l" t="t" r="r" b="b"/>
              <a:pathLst>
                <a:path w="1117600" h="65404">
                  <a:moveTo>
                    <a:pt x="1021783" y="0"/>
                  </a:moveTo>
                  <a:lnTo>
                    <a:pt x="95436" y="0"/>
                  </a:lnTo>
                  <a:lnTo>
                    <a:pt x="0" y="65389"/>
                  </a:lnTo>
                  <a:lnTo>
                    <a:pt x="1117199" y="65389"/>
                  </a:lnTo>
                  <a:lnTo>
                    <a:pt x="1021783" y="0"/>
                  </a:lnTo>
                  <a:close/>
                </a:path>
              </a:pathLst>
            </a:custGeom>
            <a:solidFill>
              <a:srgbClr val="9A9A9A"/>
            </a:solidFill>
          </p:spPr>
          <p:txBody>
            <a:bodyPr wrap="square" lIns="0" tIns="0" rIns="0" bIns="0" rtlCol="0"/>
            <a:lstStyle/>
            <a:p>
              <a:endParaRPr/>
            </a:p>
          </p:txBody>
        </p:sp>
        <p:sp>
          <p:nvSpPr>
            <p:cNvPr id="8" name="object 8"/>
            <p:cNvSpPr/>
            <p:nvPr/>
          </p:nvSpPr>
          <p:spPr>
            <a:xfrm>
              <a:off x="6160137" y="2993345"/>
              <a:ext cx="95885" cy="523875"/>
            </a:xfrm>
            <a:custGeom>
              <a:avLst/>
              <a:gdLst/>
              <a:ahLst/>
              <a:cxnLst/>
              <a:rect l="l" t="t" r="r" b="b"/>
              <a:pathLst>
                <a:path w="95885" h="523875">
                  <a:moveTo>
                    <a:pt x="95416" y="0"/>
                  </a:moveTo>
                  <a:lnTo>
                    <a:pt x="0" y="65394"/>
                  </a:lnTo>
                  <a:lnTo>
                    <a:pt x="0" y="458092"/>
                  </a:lnTo>
                  <a:lnTo>
                    <a:pt x="95416" y="523482"/>
                  </a:lnTo>
                  <a:lnTo>
                    <a:pt x="95416" y="0"/>
                  </a:lnTo>
                  <a:close/>
                </a:path>
              </a:pathLst>
            </a:custGeom>
            <a:solidFill>
              <a:srgbClr val="737373"/>
            </a:solidFill>
          </p:spPr>
          <p:txBody>
            <a:bodyPr wrap="square" lIns="0" tIns="0" rIns="0" bIns="0" rtlCol="0"/>
            <a:lstStyle/>
            <a:p>
              <a:endParaRPr/>
            </a:p>
          </p:txBody>
        </p:sp>
      </p:grpSp>
      <p:grpSp>
        <p:nvGrpSpPr>
          <p:cNvPr id="9" name="object 9"/>
          <p:cNvGrpSpPr/>
          <p:nvPr/>
        </p:nvGrpSpPr>
        <p:grpSpPr>
          <a:xfrm>
            <a:off x="6998223" y="2503558"/>
            <a:ext cx="1026160" cy="548640"/>
            <a:chOff x="6998223" y="2503558"/>
            <a:chExt cx="1026160" cy="548640"/>
          </a:xfrm>
        </p:grpSpPr>
        <p:sp>
          <p:nvSpPr>
            <p:cNvPr id="10" name="object 10"/>
            <p:cNvSpPr/>
            <p:nvPr/>
          </p:nvSpPr>
          <p:spPr>
            <a:xfrm>
              <a:off x="7185336" y="2504581"/>
              <a:ext cx="837565" cy="410209"/>
            </a:xfrm>
            <a:custGeom>
              <a:avLst/>
              <a:gdLst/>
              <a:ahLst/>
              <a:cxnLst/>
              <a:rect l="l" t="t" r="r" b="b"/>
              <a:pathLst>
                <a:path w="837565" h="410210">
                  <a:moveTo>
                    <a:pt x="744357" y="0"/>
                  </a:moveTo>
                  <a:lnTo>
                    <a:pt x="93045" y="0"/>
                  </a:lnTo>
                  <a:lnTo>
                    <a:pt x="56827" y="5362"/>
                  </a:lnTo>
                  <a:lnTo>
                    <a:pt x="27251" y="19990"/>
                  </a:lnTo>
                  <a:lnTo>
                    <a:pt x="7311" y="41699"/>
                  </a:lnTo>
                  <a:lnTo>
                    <a:pt x="0" y="68303"/>
                  </a:lnTo>
                  <a:lnTo>
                    <a:pt x="0" y="341358"/>
                  </a:lnTo>
                  <a:lnTo>
                    <a:pt x="7311" y="367961"/>
                  </a:lnTo>
                  <a:lnTo>
                    <a:pt x="27251" y="389670"/>
                  </a:lnTo>
                  <a:lnTo>
                    <a:pt x="56827" y="404299"/>
                  </a:lnTo>
                  <a:lnTo>
                    <a:pt x="93045" y="409661"/>
                  </a:lnTo>
                  <a:lnTo>
                    <a:pt x="744357" y="409661"/>
                  </a:lnTo>
                  <a:lnTo>
                    <a:pt x="780575" y="404299"/>
                  </a:lnTo>
                  <a:lnTo>
                    <a:pt x="810150" y="389670"/>
                  </a:lnTo>
                  <a:lnTo>
                    <a:pt x="830090" y="367961"/>
                  </a:lnTo>
                  <a:lnTo>
                    <a:pt x="837402" y="341358"/>
                  </a:lnTo>
                  <a:lnTo>
                    <a:pt x="837402" y="68303"/>
                  </a:lnTo>
                  <a:lnTo>
                    <a:pt x="830090" y="41699"/>
                  </a:lnTo>
                  <a:lnTo>
                    <a:pt x="810150" y="19990"/>
                  </a:lnTo>
                  <a:lnTo>
                    <a:pt x="780575" y="5362"/>
                  </a:lnTo>
                  <a:lnTo>
                    <a:pt x="744357" y="0"/>
                  </a:lnTo>
                  <a:close/>
                </a:path>
              </a:pathLst>
            </a:custGeom>
            <a:solidFill>
              <a:srgbClr val="FFFFFF"/>
            </a:solidFill>
          </p:spPr>
          <p:txBody>
            <a:bodyPr wrap="square" lIns="0" tIns="0" rIns="0" bIns="0" rtlCol="0"/>
            <a:lstStyle/>
            <a:p>
              <a:endParaRPr/>
            </a:p>
          </p:txBody>
        </p:sp>
        <p:sp>
          <p:nvSpPr>
            <p:cNvPr id="11" name="object 11"/>
            <p:cNvSpPr/>
            <p:nvPr/>
          </p:nvSpPr>
          <p:spPr>
            <a:xfrm>
              <a:off x="7185336" y="2504581"/>
              <a:ext cx="837565" cy="410209"/>
            </a:xfrm>
            <a:custGeom>
              <a:avLst/>
              <a:gdLst/>
              <a:ahLst/>
              <a:cxnLst/>
              <a:rect l="l" t="t" r="r" b="b"/>
              <a:pathLst>
                <a:path w="837565" h="410210">
                  <a:moveTo>
                    <a:pt x="744357" y="409660"/>
                  </a:moveTo>
                  <a:lnTo>
                    <a:pt x="780575" y="404298"/>
                  </a:lnTo>
                  <a:lnTo>
                    <a:pt x="810150" y="389670"/>
                  </a:lnTo>
                  <a:lnTo>
                    <a:pt x="830090" y="367961"/>
                  </a:lnTo>
                  <a:lnTo>
                    <a:pt x="837402" y="341357"/>
                  </a:lnTo>
                  <a:lnTo>
                    <a:pt x="837402" y="68302"/>
                  </a:lnTo>
                  <a:lnTo>
                    <a:pt x="830090" y="41699"/>
                  </a:lnTo>
                  <a:lnTo>
                    <a:pt x="810150" y="19990"/>
                  </a:lnTo>
                  <a:lnTo>
                    <a:pt x="780575" y="5361"/>
                  </a:lnTo>
                  <a:lnTo>
                    <a:pt x="744357" y="0"/>
                  </a:lnTo>
                  <a:lnTo>
                    <a:pt x="93044" y="0"/>
                  </a:lnTo>
                  <a:lnTo>
                    <a:pt x="56826" y="5361"/>
                  </a:lnTo>
                  <a:lnTo>
                    <a:pt x="27251" y="19990"/>
                  </a:lnTo>
                  <a:lnTo>
                    <a:pt x="7311" y="41699"/>
                  </a:lnTo>
                  <a:lnTo>
                    <a:pt x="0" y="68302"/>
                  </a:lnTo>
                  <a:lnTo>
                    <a:pt x="0" y="341357"/>
                  </a:lnTo>
                  <a:lnTo>
                    <a:pt x="7311" y="367961"/>
                  </a:lnTo>
                  <a:lnTo>
                    <a:pt x="27251" y="389670"/>
                  </a:lnTo>
                  <a:lnTo>
                    <a:pt x="56826" y="404298"/>
                  </a:lnTo>
                  <a:lnTo>
                    <a:pt x="93044" y="409660"/>
                  </a:lnTo>
                  <a:lnTo>
                    <a:pt x="744357" y="409660"/>
                  </a:lnTo>
                  <a:close/>
                </a:path>
              </a:pathLst>
            </a:custGeom>
            <a:ln w="3175">
              <a:solidFill>
                <a:srgbClr val="000000"/>
              </a:solidFill>
            </a:ln>
          </p:spPr>
          <p:txBody>
            <a:bodyPr wrap="square" lIns="0" tIns="0" rIns="0" bIns="0" rtlCol="0"/>
            <a:lstStyle/>
            <a:p>
              <a:endParaRPr/>
            </a:p>
          </p:txBody>
        </p:sp>
        <p:sp>
          <p:nvSpPr>
            <p:cNvPr id="12" name="object 12"/>
            <p:cNvSpPr/>
            <p:nvPr/>
          </p:nvSpPr>
          <p:spPr>
            <a:xfrm>
              <a:off x="7092292" y="2572884"/>
              <a:ext cx="837565" cy="410209"/>
            </a:xfrm>
            <a:custGeom>
              <a:avLst/>
              <a:gdLst/>
              <a:ahLst/>
              <a:cxnLst/>
              <a:rect l="l" t="t" r="r" b="b"/>
              <a:pathLst>
                <a:path w="837565" h="410210">
                  <a:moveTo>
                    <a:pt x="744357" y="0"/>
                  </a:moveTo>
                  <a:lnTo>
                    <a:pt x="93044" y="0"/>
                  </a:lnTo>
                  <a:lnTo>
                    <a:pt x="56826" y="5360"/>
                  </a:lnTo>
                  <a:lnTo>
                    <a:pt x="27251" y="19980"/>
                  </a:lnTo>
                  <a:lnTo>
                    <a:pt x="7311" y="41666"/>
                  </a:lnTo>
                  <a:lnTo>
                    <a:pt x="0" y="68224"/>
                  </a:lnTo>
                  <a:lnTo>
                    <a:pt x="0" y="341358"/>
                  </a:lnTo>
                  <a:lnTo>
                    <a:pt x="7311" y="367928"/>
                  </a:lnTo>
                  <a:lnTo>
                    <a:pt x="27251" y="389640"/>
                  </a:lnTo>
                  <a:lnTo>
                    <a:pt x="56826" y="404287"/>
                  </a:lnTo>
                  <a:lnTo>
                    <a:pt x="93044" y="409660"/>
                  </a:lnTo>
                  <a:lnTo>
                    <a:pt x="744357" y="409660"/>
                  </a:lnTo>
                  <a:lnTo>
                    <a:pt x="780575" y="404287"/>
                  </a:lnTo>
                  <a:lnTo>
                    <a:pt x="810150" y="389640"/>
                  </a:lnTo>
                  <a:lnTo>
                    <a:pt x="830089" y="367928"/>
                  </a:lnTo>
                  <a:lnTo>
                    <a:pt x="837401" y="341358"/>
                  </a:lnTo>
                  <a:lnTo>
                    <a:pt x="837401" y="68224"/>
                  </a:lnTo>
                  <a:lnTo>
                    <a:pt x="830089" y="41666"/>
                  </a:lnTo>
                  <a:lnTo>
                    <a:pt x="810150" y="19980"/>
                  </a:lnTo>
                  <a:lnTo>
                    <a:pt x="780575" y="5360"/>
                  </a:lnTo>
                  <a:lnTo>
                    <a:pt x="744357" y="0"/>
                  </a:lnTo>
                  <a:close/>
                </a:path>
              </a:pathLst>
            </a:custGeom>
            <a:solidFill>
              <a:srgbClr val="FFFFFF"/>
            </a:solidFill>
          </p:spPr>
          <p:txBody>
            <a:bodyPr wrap="square" lIns="0" tIns="0" rIns="0" bIns="0" rtlCol="0"/>
            <a:lstStyle/>
            <a:p>
              <a:endParaRPr/>
            </a:p>
          </p:txBody>
        </p:sp>
        <p:sp>
          <p:nvSpPr>
            <p:cNvPr id="13" name="object 13"/>
            <p:cNvSpPr/>
            <p:nvPr/>
          </p:nvSpPr>
          <p:spPr>
            <a:xfrm>
              <a:off x="7092291" y="2572884"/>
              <a:ext cx="837565" cy="410209"/>
            </a:xfrm>
            <a:custGeom>
              <a:avLst/>
              <a:gdLst/>
              <a:ahLst/>
              <a:cxnLst/>
              <a:rect l="l" t="t" r="r" b="b"/>
              <a:pathLst>
                <a:path w="837565" h="410210">
                  <a:moveTo>
                    <a:pt x="744357" y="409660"/>
                  </a:moveTo>
                  <a:lnTo>
                    <a:pt x="780575" y="404287"/>
                  </a:lnTo>
                  <a:lnTo>
                    <a:pt x="810150" y="389640"/>
                  </a:lnTo>
                  <a:lnTo>
                    <a:pt x="830090" y="367927"/>
                  </a:lnTo>
                  <a:lnTo>
                    <a:pt x="837402" y="341357"/>
                  </a:lnTo>
                  <a:lnTo>
                    <a:pt x="837402" y="68224"/>
                  </a:lnTo>
                  <a:lnTo>
                    <a:pt x="830090" y="41666"/>
                  </a:lnTo>
                  <a:lnTo>
                    <a:pt x="810150" y="19980"/>
                  </a:lnTo>
                  <a:lnTo>
                    <a:pt x="780575" y="5360"/>
                  </a:lnTo>
                  <a:lnTo>
                    <a:pt x="744357" y="0"/>
                  </a:lnTo>
                  <a:lnTo>
                    <a:pt x="93044" y="0"/>
                  </a:lnTo>
                  <a:lnTo>
                    <a:pt x="56826" y="5360"/>
                  </a:lnTo>
                  <a:lnTo>
                    <a:pt x="27251" y="19980"/>
                  </a:lnTo>
                  <a:lnTo>
                    <a:pt x="7311" y="41666"/>
                  </a:lnTo>
                  <a:lnTo>
                    <a:pt x="0" y="68224"/>
                  </a:lnTo>
                  <a:lnTo>
                    <a:pt x="0" y="341357"/>
                  </a:lnTo>
                  <a:lnTo>
                    <a:pt x="7311" y="367927"/>
                  </a:lnTo>
                  <a:lnTo>
                    <a:pt x="27251" y="389640"/>
                  </a:lnTo>
                  <a:lnTo>
                    <a:pt x="56826" y="404287"/>
                  </a:lnTo>
                  <a:lnTo>
                    <a:pt x="93044" y="409660"/>
                  </a:lnTo>
                  <a:lnTo>
                    <a:pt x="744357" y="409660"/>
                  </a:lnTo>
                  <a:close/>
                </a:path>
              </a:pathLst>
            </a:custGeom>
            <a:ln w="3175">
              <a:solidFill>
                <a:srgbClr val="000000"/>
              </a:solidFill>
            </a:ln>
          </p:spPr>
          <p:txBody>
            <a:bodyPr wrap="square" lIns="0" tIns="0" rIns="0" bIns="0" rtlCol="0"/>
            <a:lstStyle/>
            <a:p>
              <a:endParaRPr/>
            </a:p>
          </p:txBody>
        </p:sp>
        <p:sp>
          <p:nvSpPr>
            <p:cNvPr id="14" name="object 14"/>
            <p:cNvSpPr/>
            <p:nvPr/>
          </p:nvSpPr>
          <p:spPr>
            <a:xfrm>
              <a:off x="6999246" y="2641108"/>
              <a:ext cx="837565" cy="410209"/>
            </a:xfrm>
            <a:custGeom>
              <a:avLst/>
              <a:gdLst/>
              <a:ahLst/>
              <a:cxnLst/>
              <a:rect l="l" t="t" r="r" b="b"/>
              <a:pathLst>
                <a:path w="837565" h="410210">
                  <a:moveTo>
                    <a:pt x="744357" y="0"/>
                  </a:moveTo>
                  <a:lnTo>
                    <a:pt x="93045" y="0"/>
                  </a:lnTo>
                  <a:lnTo>
                    <a:pt x="56827" y="5372"/>
                  </a:lnTo>
                  <a:lnTo>
                    <a:pt x="27251" y="20019"/>
                  </a:lnTo>
                  <a:lnTo>
                    <a:pt x="7311" y="41732"/>
                  </a:lnTo>
                  <a:lnTo>
                    <a:pt x="0" y="68303"/>
                  </a:lnTo>
                  <a:lnTo>
                    <a:pt x="0" y="341435"/>
                  </a:lnTo>
                  <a:lnTo>
                    <a:pt x="7311" y="367993"/>
                  </a:lnTo>
                  <a:lnTo>
                    <a:pt x="27251" y="389679"/>
                  </a:lnTo>
                  <a:lnTo>
                    <a:pt x="56827" y="404299"/>
                  </a:lnTo>
                  <a:lnTo>
                    <a:pt x="93045" y="409660"/>
                  </a:lnTo>
                  <a:lnTo>
                    <a:pt x="744357" y="409660"/>
                  </a:lnTo>
                  <a:lnTo>
                    <a:pt x="780575" y="404299"/>
                  </a:lnTo>
                  <a:lnTo>
                    <a:pt x="810150" y="389679"/>
                  </a:lnTo>
                  <a:lnTo>
                    <a:pt x="830090" y="367993"/>
                  </a:lnTo>
                  <a:lnTo>
                    <a:pt x="837402" y="341435"/>
                  </a:lnTo>
                  <a:lnTo>
                    <a:pt x="837402" y="68303"/>
                  </a:lnTo>
                  <a:lnTo>
                    <a:pt x="830090" y="41732"/>
                  </a:lnTo>
                  <a:lnTo>
                    <a:pt x="810150" y="20019"/>
                  </a:lnTo>
                  <a:lnTo>
                    <a:pt x="780575" y="5372"/>
                  </a:lnTo>
                  <a:lnTo>
                    <a:pt x="744357" y="0"/>
                  </a:lnTo>
                  <a:close/>
                </a:path>
              </a:pathLst>
            </a:custGeom>
            <a:solidFill>
              <a:srgbClr val="FFFFFF"/>
            </a:solidFill>
          </p:spPr>
          <p:txBody>
            <a:bodyPr wrap="square" lIns="0" tIns="0" rIns="0" bIns="0" rtlCol="0"/>
            <a:lstStyle/>
            <a:p>
              <a:endParaRPr/>
            </a:p>
          </p:txBody>
        </p:sp>
        <p:sp>
          <p:nvSpPr>
            <p:cNvPr id="15" name="object 15"/>
            <p:cNvSpPr/>
            <p:nvPr/>
          </p:nvSpPr>
          <p:spPr>
            <a:xfrm>
              <a:off x="6999247" y="2641108"/>
              <a:ext cx="837565" cy="410209"/>
            </a:xfrm>
            <a:custGeom>
              <a:avLst/>
              <a:gdLst/>
              <a:ahLst/>
              <a:cxnLst/>
              <a:rect l="l" t="t" r="r" b="b"/>
              <a:pathLst>
                <a:path w="837565" h="410210">
                  <a:moveTo>
                    <a:pt x="744357" y="409660"/>
                  </a:moveTo>
                  <a:lnTo>
                    <a:pt x="780575" y="404299"/>
                  </a:lnTo>
                  <a:lnTo>
                    <a:pt x="810150" y="389679"/>
                  </a:lnTo>
                  <a:lnTo>
                    <a:pt x="830090" y="367994"/>
                  </a:lnTo>
                  <a:lnTo>
                    <a:pt x="837402" y="341436"/>
                  </a:lnTo>
                  <a:lnTo>
                    <a:pt x="837402" y="68302"/>
                  </a:lnTo>
                  <a:lnTo>
                    <a:pt x="830090" y="41732"/>
                  </a:lnTo>
                  <a:lnTo>
                    <a:pt x="810150" y="20019"/>
                  </a:lnTo>
                  <a:lnTo>
                    <a:pt x="780575" y="5372"/>
                  </a:lnTo>
                  <a:lnTo>
                    <a:pt x="744357" y="0"/>
                  </a:lnTo>
                  <a:lnTo>
                    <a:pt x="93044" y="0"/>
                  </a:lnTo>
                  <a:lnTo>
                    <a:pt x="56826" y="5372"/>
                  </a:lnTo>
                  <a:lnTo>
                    <a:pt x="27251" y="20019"/>
                  </a:lnTo>
                  <a:lnTo>
                    <a:pt x="7311" y="41732"/>
                  </a:lnTo>
                  <a:lnTo>
                    <a:pt x="0" y="68302"/>
                  </a:lnTo>
                  <a:lnTo>
                    <a:pt x="0" y="341436"/>
                  </a:lnTo>
                  <a:lnTo>
                    <a:pt x="7311" y="367994"/>
                  </a:lnTo>
                  <a:lnTo>
                    <a:pt x="27251" y="389679"/>
                  </a:lnTo>
                  <a:lnTo>
                    <a:pt x="56826" y="404299"/>
                  </a:lnTo>
                  <a:lnTo>
                    <a:pt x="93044" y="409660"/>
                  </a:lnTo>
                  <a:lnTo>
                    <a:pt x="744357" y="409660"/>
                  </a:lnTo>
                  <a:close/>
                </a:path>
              </a:pathLst>
            </a:custGeom>
            <a:ln w="3175">
              <a:solidFill>
                <a:srgbClr val="000000"/>
              </a:solidFill>
            </a:ln>
          </p:spPr>
          <p:txBody>
            <a:bodyPr wrap="square" lIns="0" tIns="0" rIns="0" bIns="0" rtlCol="0"/>
            <a:lstStyle/>
            <a:p>
              <a:endParaRPr/>
            </a:p>
          </p:txBody>
        </p:sp>
      </p:grpSp>
      <p:sp>
        <p:nvSpPr>
          <p:cNvPr id="16" name="object 16"/>
          <p:cNvSpPr txBox="1"/>
          <p:nvPr/>
        </p:nvSpPr>
        <p:spPr>
          <a:xfrm>
            <a:off x="5106327" y="2953810"/>
            <a:ext cx="1163320" cy="581025"/>
          </a:xfrm>
          <a:prstGeom prst="rect">
            <a:avLst/>
          </a:prstGeom>
          <a:ln w="34873">
            <a:solidFill>
              <a:srgbClr val="FF0000"/>
            </a:solidFill>
          </a:ln>
        </p:spPr>
        <p:txBody>
          <a:bodyPr vert="horz" wrap="square" lIns="0" tIns="73660" rIns="0" bIns="0" rtlCol="0">
            <a:spAutoFit/>
          </a:bodyPr>
          <a:lstStyle/>
          <a:p>
            <a:pPr marL="318135" marR="266700" indent="-15240">
              <a:lnSpc>
                <a:spcPct val="109100"/>
              </a:lnSpc>
              <a:spcBef>
                <a:spcPts val="580"/>
              </a:spcBef>
            </a:pPr>
            <a:r>
              <a:rPr sz="1150" b="1" spc="215" dirty="0">
                <a:latin typeface="Arial"/>
                <a:cs typeface="Arial"/>
              </a:rPr>
              <a:t>Apply Model</a:t>
            </a:r>
            <a:endParaRPr sz="1150">
              <a:latin typeface="Arial"/>
              <a:cs typeface="Arial"/>
            </a:endParaRPr>
          </a:p>
        </p:txBody>
      </p:sp>
      <p:grpSp>
        <p:nvGrpSpPr>
          <p:cNvPr id="17" name="object 17"/>
          <p:cNvGrpSpPr/>
          <p:nvPr/>
        </p:nvGrpSpPr>
        <p:grpSpPr>
          <a:xfrm>
            <a:off x="3866549" y="1728936"/>
            <a:ext cx="1133475" cy="438784"/>
            <a:chOff x="3866549" y="1728936"/>
            <a:chExt cx="1133475" cy="438784"/>
          </a:xfrm>
        </p:grpSpPr>
        <p:sp>
          <p:nvSpPr>
            <p:cNvPr id="18" name="object 18"/>
            <p:cNvSpPr/>
            <p:nvPr/>
          </p:nvSpPr>
          <p:spPr>
            <a:xfrm>
              <a:off x="3867544" y="1729931"/>
              <a:ext cx="1131570" cy="436880"/>
            </a:xfrm>
            <a:custGeom>
              <a:avLst/>
              <a:gdLst/>
              <a:ahLst/>
              <a:cxnLst/>
              <a:rect l="l" t="t" r="r" b="b"/>
              <a:pathLst>
                <a:path w="1131570" h="436880">
                  <a:moveTo>
                    <a:pt x="29514" y="0"/>
                  </a:moveTo>
                  <a:lnTo>
                    <a:pt x="0" y="47184"/>
                  </a:lnTo>
                  <a:lnTo>
                    <a:pt x="1022131" y="390897"/>
                  </a:lnTo>
                  <a:lnTo>
                    <a:pt x="993557" y="436667"/>
                  </a:lnTo>
                  <a:lnTo>
                    <a:pt x="1131293" y="399140"/>
                  </a:lnTo>
                  <a:lnTo>
                    <a:pt x="1080113" y="298099"/>
                  </a:lnTo>
                  <a:lnTo>
                    <a:pt x="1051540" y="343791"/>
                  </a:lnTo>
                  <a:lnTo>
                    <a:pt x="29514" y="0"/>
                  </a:lnTo>
                  <a:close/>
                </a:path>
              </a:pathLst>
            </a:custGeom>
            <a:solidFill>
              <a:srgbClr val="808000"/>
            </a:solidFill>
          </p:spPr>
          <p:txBody>
            <a:bodyPr wrap="square" lIns="0" tIns="0" rIns="0" bIns="0" rtlCol="0"/>
            <a:lstStyle/>
            <a:p>
              <a:endParaRPr/>
            </a:p>
          </p:txBody>
        </p:sp>
        <p:sp>
          <p:nvSpPr>
            <p:cNvPr id="19" name="object 19"/>
            <p:cNvSpPr/>
            <p:nvPr/>
          </p:nvSpPr>
          <p:spPr>
            <a:xfrm>
              <a:off x="3867545" y="1729932"/>
              <a:ext cx="1131570" cy="436880"/>
            </a:xfrm>
            <a:custGeom>
              <a:avLst/>
              <a:gdLst/>
              <a:ahLst/>
              <a:cxnLst/>
              <a:rect l="l" t="t" r="r" b="b"/>
              <a:pathLst>
                <a:path w="1131570" h="436880">
                  <a:moveTo>
                    <a:pt x="1131293" y="399140"/>
                  </a:moveTo>
                  <a:lnTo>
                    <a:pt x="1080113" y="298099"/>
                  </a:lnTo>
                  <a:lnTo>
                    <a:pt x="1051540" y="343791"/>
                  </a:lnTo>
                  <a:lnTo>
                    <a:pt x="29514" y="0"/>
                  </a:lnTo>
                  <a:lnTo>
                    <a:pt x="0" y="47183"/>
                  </a:lnTo>
                  <a:lnTo>
                    <a:pt x="1022130" y="390896"/>
                  </a:lnTo>
                  <a:lnTo>
                    <a:pt x="993558" y="436667"/>
                  </a:lnTo>
                  <a:lnTo>
                    <a:pt x="1131293" y="399140"/>
                  </a:lnTo>
                  <a:close/>
                </a:path>
              </a:pathLst>
            </a:custGeom>
            <a:ln w="3175">
              <a:solidFill>
                <a:srgbClr val="000000"/>
              </a:solidFill>
            </a:ln>
          </p:spPr>
          <p:txBody>
            <a:bodyPr wrap="square" lIns="0" tIns="0" rIns="0" bIns="0" rtlCol="0"/>
            <a:lstStyle/>
            <a:p>
              <a:endParaRPr/>
            </a:p>
          </p:txBody>
        </p:sp>
      </p:grpSp>
      <p:sp>
        <p:nvSpPr>
          <p:cNvPr id="20" name="object 20"/>
          <p:cNvSpPr txBox="1"/>
          <p:nvPr/>
        </p:nvSpPr>
        <p:spPr>
          <a:xfrm>
            <a:off x="4380458" y="1634591"/>
            <a:ext cx="864869" cy="207645"/>
          </a:xfrm>
          <a:prstGeom prst="rect">
            <a:avLst/>
          </a:prstGeom>
        </p:spPr>
        <p:txBody>
          <a:bodyPr vert="horz" wrap="square" lIns="0" tIns="12065" rIns="0" bIns="0" rtlCol="0">
            <a:spAutoFit/>
          </a:bodyPr>
          <a:lstStyle/>
          <a:p>
            <a:pPr marL="12700">
              <a:lnSpc>
                <a:spcPct val="100000"/>
              </a:lnSpc>
              <a:spcBef>
                <a:spcPts val="95"/>
              </a:spcBef>
            </a:pPr>
            <a:r>
              <a:rPr sz="1200" spc="180" dirty="0">
                <a:latin typeface="Arial"/>
                <a:cs typeface="Arial"/>
              </a:rPr>
              <a:t>Induction</a:t>
            </a:r>
            <a:endParaRPr sz="1200">
              <a:latin typeface="Arial"/>
              <a:cs typeface="Arial"/>
            </a:endParaRPr>
          </a:p>
        </p:txBody>
      </p:sp>
      <p:sp>
        <p:nvSpPr>
          <p:cNvPr id="21" name="object 21"/>
          <p:cNvSpPr txBox="1"/>
          <p:nvPr/>
        </p:nvSpPr>
        <p:spPr>
          <a:xfrm>
            <a:off x="4334512" y="3717045"/>
            <a:ext cx="956944" cy="207645"/>
          </a:xfrm>
          <a:prstGeom prst="rect">
            <a:avLst/>
          </a:prstGeom>
        </p:spPr>
        <p:txBody>
          <a:bodyPr vert="horz" wrap="square" lIns="0" tIns="12065" rIns="0" bIns="0" rtlCol="0">
            <a:spAutoFit/>
          </a:bodyPr>
          <a:lstStyle/>
          <a:p>
            <a:pPr marL="12700">
              <a:lnSpc>
                <a:spcPct val="100000"/>
              </a:lnSpc>
              <a:spcBef>
                <a:spcPts val="95"/>
              </a:spcBef>
            </a:pPr>
            <a:r>
              <a:rPr sz="1200" spc="200" dirty="0">
                <a:latin typeface="Arial"/>
                <a:cs typeface="Arial"/>
              </a:rPr>
              <a:t>Deduction</a:t>
            </a:r>
            <a:endParaRPr sz="1200">
              <a:latin typeface="Arial"/>
              <a:cs typeface="Arial"/>
            </a:endParaRPr>
          </a:p>
        </p:txBody>
      </p:sp>
      <p:grpSp>
        <p:nvGrpSpPr>
          <p:cNvPr id="22" name="object 22"/>
          <p:cNvGrpSpPr/>
          <p:nvPr/>
        </p:nvGrpSpPr>
        <p:grpSpPr>
          <a:xfrm>
            <a:off x="5138353" y="2026636"/>
            <a:ext cx="1117600" cy="523240"/>
            <a:chOff x="5138353" y="2026636"/>
            <a:chExt cx="1117600" cy="523240"/>
          </a:xfrm>
        </p:grpSpPr>
        <p:sp>
          <p:nvSpPr>
            <p:cNvPr id="23" name="object 23"/>
            <p:cNvSpPr/>
            <p:nvPr/>
          </p:nvSpPr>
          <p:spPr>
            <a:xfrm>
              <a:off x="5138353" y="2026636"/>
              <a:ext cx="1117600" cy="523240"/>
            </a:xfrm>
            <a:custGeom>
              <a:avLst/>
              <a:gdLst/>
              <a:ahLst/>
              <a:cxnLst/>
              <a:rect l="l" t="t" r="r" b="b"/>
              <a:pathLst>
                <a:path w="1117600" h="523239">
                  <a:moveTo>
                    <a:pt x="0" y="523099"/>
                  </a:moveTo>
                  <a:lnTo>
                    <a:pt x="1117199" y="523099"/>
                  </a:lnTo>
                  <a:lnTo>
                    <a:pt x="1117199" y="0"/>
                  </a:lnTo>
                  <a:lnTo>
                    <a:pt x="0" y="0"/>
                  </a:lnTo>
                  <a:lnTo>
                    <a:pt x="0" y="523099"/>
                  </a:lnTo>
                  <a:close/>
                </a:path>
              </a:pathLst>
            </a:custGeom>
            <a:solidFill>
              <a:srgbClr val="C0C0C0"/>
            </a:solidFill>
          </p:spPr>
          <p:txBody>
            <a:bodyPr wrap="square" lIns="0" tIns="0" rIns="0" bIns="0" rtlCol="0"/>
            <a:lstStyle/>
            <a:p>
              <a:endParaRPr/>
            </a:p>
          </p:txBody>
        </p:sp>
        <p:sp>
          <p:nvSpPr>
            <p:cNvPr id="24" name="object 24"/>
            <p:cNvSpPr/>
            <p:nvPr/>
          </p:nvSpPr>
          <p:spPr>
            <a:xfrm>
              <a:off x="5145144" y="2026636"/>
              <a:ext cx="1103630" cy="65405"/>
            </a:xfrm>
            <a:custGeom>
              <a:avLst/>
              <a:gdLst/>
              <a:ahLst/>
              <a:cxnLst/>
              <a:rect l="l" t="t" r="r" b="b"/>
              <a:pathLst>
                <a:path w="1103629" h="65405">
                  <a:moveTo>
                    <a:pt x="1103620" y="0"/>
                  </a:moveTo>
                  <a:lnTo>
                    <a:pt x="0" y="0"/>
                  </a:lnTo>
                  <a:lnTo>
                    <a:pt x="88646" y="65340"/>
                  </a:lnTo>
                  <a:lnTo>
                    <a:pt x="1014993" y="65340"/>
                  </a:lnTo>
                  <a:lnTo>
                    <a:pt x="1103620" y="0"/>
                  </a:lnTo>
                  <a:close/>
                </a:path>
              </a:pathLst>
            </a:custGeom>
            <a:solidFill>
              <a:srgbClr val="CDCDCD"/>
            </a:solidFill>
          </p:spPr>
          <p:txBody>
            <a:bodyPr wrap="square" lIns="0" tIns="0" rIns="0" bIns="0" rtlCol="0"/>
            <a:lstStyle/>
            <a:p>
              <a:endParaRPr/>
            </a:p>
          </p:txBody>
        </p:sp>
        <p:sp>
          <p:nvSpPr>
            <p:cNvPr id="25" name="object 25"/>
            <p:cNvSpPr/>
            <p:nvPr/>
          </p:nvSpPr>
          <p:spPr>
            <a:xfrm>
              <a:off x="5138353" y="2026636"/>
              <a:ext cx="95885" cy="523240"/>
            </a:xfrm>
            <a:custGeom>
              <a:avLst/>
              <a:gdLst/>
              <a:ahLst/>
              <a:cxnLst/>
              <a:rect l="l" t="t" r="r" b="b"/>
              <a:pathLst>
                <a:path w="95885" h="523239">
                  <a:moveTo>
                    <a:pt x="6790" y="0"/>
                  </a:moveTo>
                  <a:lnTo>
                    <a:pt x="0" y="0"/>
                  </a:lnTo>
                  <a:lnTo>
                    <a:pt x="0" y="523099"/>
                  </a:lnTo>
                  <a:lnTo>
                    <a:pt x="95436" y="457582"/>
                  </a:lnTo>
                  <a:lnTo>
                    <a:pt x="95436" y="65340"/>
                  </a:lnTo>
                  <a:lnTo>
                    <a:pt x="6790" y="0"/>
                  </a:lnTo>
                  <a:close/>
                </a:path>
              </a:pathLst>
            </a:custGeom>
            <a:solidFill>
              <a:srgbClr val="DADADA"/>
            </a:solidFill>
          </p:spPr>
          <p:txBody>
            <a:bodyPr wrap="square" lIns="0" tIns="0" rIns="0" bIns="0" rtlCol="0"/>
            <a:lstStyle/>
            <a:p>
              <a:endParaRPr/>
            </a:p>
          </p:txBody>
        </p:sp>
        <p:sp>
          <p:nvSpPr>
            <p:cNvPr id="26" name="object 26"/>
            <p:cNvSpPr/>
            <p:nvPr/>
          </p:nvSpPr>
          <p:spPr>
            <a:xfrm>
              <a:off x="5138353" y="2484219"/>
              <a:ext cx="1117600" cy="66040"/>
            </a:xfrm>
            <a:custGeom>
              <a:avLst/>
              <a:gdLst/>
              <a:ahLst/>
              <a:cxnLst/>
              <a:rect l="l" t="t" r="r" b="b"/>
              <a:pathLst>
                <a:path w="1117600" h="66039">
                  <a:moveTo>
                    <a:pt x="1021783" y="0"/>
                  </a:moveTo>
                  <a:lnTo>
                    <a:pt x="95436" y="0"/>
                  </a:lnTo>
                  <a:lnTo>
                    <a:pt x="0" y="65516"/>
                  </a:lnTo>
                  <a:lnTo>
                    <a:pt x="1117199" y="65516"/>
                  </a:lnTo>
                  <a:lnTo>
                    <a:pt x="1021783" y="0"/>
                  </a:lnTo>
                  <a:close/>
                </a:path>
              </a:pathLst>
            </a:custGeom>
            <a:solidFill>
              <a:srgbClr val="9A9A9A"/>
            </a:solidFill>
          </p:spPr>
          <p:txBody>
            <a:bodyPr wrap="square" lIns="0" tIns="0" rIns="0" bIns="0" rtlCol="0"/>
            <a:lstStyle/>
            <a:p>
              <a:endParaRPr/>
            </a:p>
          </p:txBody>
        </p:sp>
        <p:sp>
          <p:nvSpPr>
            <p:cNvPr id="27" name="object 27"/>
            <p:cNvSpPr/>
            <p:nvPr/>
          </p:nvSpPr>
          <p:spPr>
            <a:xfrm>
              <a:off x="6160137" y="2026636"/>
              <a:ext cx="95885" cy="523240"/>
            </a:xfrm>
            <a:custGeom>
              <a:avLst/>
              <a:gdLst/>
              <a:ahLst/>
              <a:cxnLst/>
              <a:rect l="l" t="t" r="r" b="b"/>
              <a:pathLst>
                <a:path w="95885" h="523239">
                  <a:moveTo>
                    <a:pt x="95416" y="0"/>
                  </a:moveTo>
                  <a:lnTo>
                    <a:pt x="88627" y="0"/>
                  </a:lnTo>
                  <a:lnTo>
                    <a:pt x="0" y="65340"/>
                  </a:lnTo>
                  <a:lnTo>
                    <a:pt x="0" y="457582"/>
                  </a:lnTo>
                  <a:lnTo>
                    <a:pt x="95416" y="523099"/>
                  </a:lnTo>
                  <a:lnTo>
                    <a:pt x="95416" y="0"/>
                  </a:lnTo>
                  <a:close/>
                </a:path>
              </a:pathLst>
            </a:custGeom>
            <a:solidFill>
              <a:srgbClr val="737373"/>
            </a:solidFill>
          </p:spPr>
          <p:txBody>
            <a:bodyPr wrap="square" lIns="0" tIns="0" rIns="0" bIns="0" rtlCol="0"/>
            <a:lstStyle/>
            <a:p>
              <a:endParaRPr/>
            </a:p>
          </p:txBody>
        </p:sp>
      </p:grpSp>
      <p:sp>
        <p:nvSpPr>
          <p:cNvPr id="28" name="object 28"/>
          <p:cNvSpPr txBox="1"/>
          <p:nvPr/>
        </p:nvSpPr>
        <p:spPr>
          <a:xfrm>
            <a:off x="5138353" y="2026636"/>
            <a:ext cx="1117600" cy="523240"/>
          </a:xfrm>
          <a:prstGeom prst="rect">
            <a:avLst/>
          </a:prstGeom>
        </p:spPr>
        <p:txBody>
          <a:bodyPr vert="horz" wrap="square" lIns="0" tIns="23495" rIns="0" bIns="0" rtlCol="0">
            <a:spAutoFit/>
          </a:bodyPr>
          <a:lstStyle/>
          <a:p>
            <a:pPr marL="286385" marR="252729" indent="-7620">
              <a:lnSpc>
                <a:spcPct val="112000"/>
              </a:lnSpc>
              <a:spcBef>
                <a:spcPts val="185"/>
              </a:spcBef>
            </a:pPr>
            <a:r>
              <a:rPr sz="1150" b="1" spc="210" dirty="0">
                <a:latin typeface="Arial"/>
                <a:cs typeface="Arial"/>
              </a:rPr>
              <a:t>Learn </a:t>
            </a:r>
            <a:r>
              <a:rPr sz="1150" b="1" spc="215" dirty="0">
                <a:latin typeface="Arial"/>
                <a:cs typeface="Arial"/>
              </a:rPr>
              <a:t>Model</a:t>
            </a:r>
            <a:endParaRPr sz="1150">
              <a:latin typeface="Arial"/>
              <a:cs typeface="Arial"/>
            </a:endParaRPr>
          </a:p>
        </p:txBody>
      </p:sp>
      <p:grpSp>
        <p:nvGrpSpPr>
          <p:cNvPr id="29" name="object 29"/>
          <p:cNvGrpSpPr/>
          <p:nvPr/>
        </p:nvGrpSpPr>
        <p:grpSpPr>
          <a:xfrm>
            <a:off x="6331220" y="2412103"/>
            <a:ext cx="576580" cy="264160"/>
            <a:chOff x="6331220" y="2412103"/>
            <a:chExt cx="576580" cy="264160"/>
          </a:xfrm>
        </p:grpSpPr>
        <p:sp>
          <p:nvSpPr>
            <p:cNvPr id="30" name="object 30"/>
            <p:cNvSpPr/>
            <p:nvPr/>
          </p:nvSpPr>
          <p:spPr>
            <a:xfrm>
              <a:off x="6332235" y="2413118"/>
              <a:ext cx="574040" cy="262255"/>
            </a:xfrm>
            <a:custGeom>
              <a:avLst/>
              <a:gdLst/>
              <a:ahLst/>
              <a:cxnLst/>
              <a:rect l="l" t="t" r="r" b="b"/>
              <a:pathLst>
                <a:path w="574040" h="262255">
                  <a:moveTo>
                    <a:pt x="31502" y="0"/>
                  </a:moveTo>
                  <a:lnTo>
                    <a:pt x="0" y="46320"/>
                  </a:lnTo>
                  <a:lnTo>
                    <a:pt x="465328" y="217077"/>
                  </a:lnTo>
                  <a:lnTo>
                    <a:pt x="434661" y="262063"/>
                  </a:lnTo>
                  <a:lnTo>
                    <a:pt x="573967" y="227990"/>
                  </a:lnTo>
                  <a:lnTo>
                    <a:pt x="527601" y="125771"/>
                  </a:lnTo>
                  <a:lnTo>
                    <a:pt x="496935" y="170757"/>
                  </a:lnTo>
                  <a:lnTo>
                    <a:pt x="31502" y="0"/>
                  </a:lnTo>
                  <a:close/>
                </a:path>
              </a:pathLst>
            </a:custGeom>
            <a:solidFill>
              <a:srgbClr val="808000"/>
            </a:solidFill>
          </p:spPr>
          <p:txBody>
            <a:bodyPr wrap="square" lIns="0" tIns="0" rIns="0" bIns="0" rtlCol="0"/>
            <a:lstStyle/>
            <a:p>
              <a:endParaRPr/>
            </a:p>
          </p:txBody>
        </p:sp>
        <p:sp>
          <p:nvSpPr>
            <p:cNvPr id="31" name="object 31"/>
            <p:cNvSpPr/>
            <p:nvPr/>
          </p:nvSpPr>
          <p:spPr>
            <a:xfrm>
              <a:off x="6332234" y="2413118"/>
              <a:ext cx="574040" cy="262255"/>
            </a:xfrm>
            <a:custGeom>
              <a:avLst/>
              <a:gdLst/>
              <a:ahLst/>
              <a:cxnLst/>
              <a:rect l="l" t="t" r="r" b="b"/>
              <a:pathLst>
                <a:path w="574040" h="262255">
                  <a:moveTo>
                    <a:pt x="573967" y="227990"/>
                  </a:moveTo>
                  <a:lnTo>
                    <a:pt x="527602" y="125771"/>
                  </a:lnTo>
                  <a:lnTo>
                    <a:pt x="496936" y="170757"/>
                  </a:lnTo>
                  <a:lnTo>
                    <a:pt x="31503" y="0"/>
                  </a:lnTo>
                  <a:lnTo>
                    <a:pt x="0" y="46320"/>
                  </a:lnTo>
                  <a:lnTo>
                    <a:pt x="465328" y="217077"/>
                  </a:lnTo>
                  <a:lnTo>
                    <a:pt x="434662" y="262063"/>
                  </a:lnTo>
                  <a:lnTo>
                    <a:pt x="573967" y="227990"/>
                  </a:lnTo>
                  <a:close/>
                </a:path>
              </a:pathLst>
            </a:custGeom>
            <a:ln w="3175">
              <a:solidFill>
                <a:srgbClr val="000000"/>
              </a:solidFill>
            </a:ln>
          </p:spPr>
          <p:txBody>
            <a:bodyPr wrap="square" lIns="0" tIns="0" rIns="0" bIns="0" rtlCol="0"/>
            <a:lstStyle/>
            <a:p>
              <a:endParaRPr/>
            </a:p>
          </p:txBody>
        </p:sp>
      </p:grpSp>
      <p:grpSp>
        <p:nvGrpSpPr>
          <p:cNvPr id="32" name="object 32"/>
          <p:cNvGrpSpPr/>
          <p:nvPr/>
        </p:nvGrpSpPr>
        <p:grpSpPr>
          <a:xfrm>
            <a:off x="6346919" y="2890067"/>
            <a:ext cx="576580" cy="264160"/>
            <a:chOff x="6346919" y="2890067"/>
            <a:chExt cx="576580" cy="264160"/>
          </a:xfrm>
        </p:grpSpPr>
        <p:sp>
          <p:nvSpPr>
            <p:cNvPr id="33" name="object 33"/>
            <p:cNvSpPr/>
            <p:nvPr/>
          </p:nvSpPr>
          <p:spPr>
            <a:xfrm>
              <a:off x="6347933" y="2891081"/>
              <a:ext cx="574675" cy="262255"/>
            </a:xfrm>
            <a:custGeom>
              <a:avLst/>
              <a:gdLst/>
              <a:ahLst/>
              <a:cxnLst/>
              <a:rect l="l" t="t" r="r" b="b"/>
              <a:pathLst>
                <a:path w="574675" h="262255">
                  <a:moveTo>
                    <a:pt x="542569" y="0"/>
                  </a:moveTo>
                  <a:lnTo>
                    <a:pt x="77135" y="170757"/>
                  </a:lnTo>
                  <a:lnTo>
                    <a:pt x="46470" y="125693"/>
                  </a:lnTo>
                  <a:lnTo>
                    <a:pt x="0" y="227990"/>
                  </a:lnTo>
                  <a:lnTo>
                    <a:pt x="139410" y="262063"/>
                  </a:lnTo>
                  <a:lnTo>
                    <a:pt x="108745" y="217078"/>
                  </a:lnTo>
                  <a:lnTo>
                    <a:pt x="574073" y="46320"/>
                  </a:lnTo>
                  <a:lnTo>
                    <a:pt x="542569" y="0"/>
                  </a:lnTo>
                  <a:close/>
                </a:path>
              </a:pathLst>
            </a:custGeom>
            <a:solidFill>
              <a:srgbClr val="808000"/>
            </a:solidFill>
          </p:spPr>
          <p:txBody>
            <a:bodyPr wrap="square" lIns="0" tIns="0" rIns="0" bIns="0" rtlCol="0"/>
            <a:lstStyle/>
            <a:p>
              <a:endParaRPr/>
            </a:p>
          </p:txBody>
        </p:sp>
        <p:sp>
          <p:nvSpPr>
            <p:cNvPr id="34" name="object 34"/>
            <p:cNvSpPr/>
            <p:nvPr/>
          </p:nvSpPr>
          <p:spPr>
            <a:xfrm>
              <a:off x="6347934" y="2891081"/>
              <a:ext cx="574675" cy="262255"/>
            </a:xfrm>
            <a:custGeom>
              <a:avLst/>
              <a:gdLst/>
              <a:ahLst/>
              <a:cxnLst/>
              <a:rect l="l" t="t" r="r" b="b"/>
              <a:pathLst>
                <a:path w="574675" h="262255">
                  <a:moveTo>
                    <a:pt x="0" y="227990"/>
                  </a:moveTo>
                  <a:lnTo>
                    <a:pt x="139410" y="262063"/>
                  </a:lnTo>
                  <a:lnTo>
                    <a:pt x="108744" y="217077"/>
                  </a:lnTo>
                  <a:lnTo>
                    <a:pt x="574072" y="46320"/>
                  </a:lnTo>
                  <a:lnTo>
                    <a:pt x="542568" y="0"/>
                  </a:lnTo>
                  <a:lnTo>
                    <a:pt x="77136" y="170757"/>
                  </a:lnTo>
                  <a:lnTo>
                    <a:pt x="46470" y="125693"/>
                  </a:lnTo>
                  <a:lnTo>
                    <a:pt x="0" y="227990"/>
                  </a:lnTo>
                  <a:close/>
                </a:path>
              </a:pathLst>
            </a:custGeom>
            <a:ln w="3175">
              <a:solidFill>
                <a:srgbClr val="000000"/>
              </a:solidFill>
            </a:ln>
          </p:spPr>
          <p:txBody>
            <a:bodyPr wrap="square" lIns="0" tIns="0" rIns="0" bIns="0" rtlCol="0"/>
            <a:lstStyle/>
            <a:p>
              <a:endParaRPr/>
            </a:p>
          </p:txBody>
        </p:sp>
      </p:grpSp>
      <p:grpSp>
        <p:nvGrpSpPr>
          <p:cNvPr id="35" name="object 35"/>
          <p:cNvGrpSpPr/>
          <p:nvPr/>
        </p:nvGrpSpPr>
        <p:grpSpPr>
          <a:xfrm>
            <a:off x="3881314" y="3401423"/>
            <a:ext cx="1132205" cy="408940"/>
            <a:chOff x="3881314" y="3401423"/>
            <a:chExt cx="1132205" cy="408940"/>
          </a:xfrm>
        </p:grpSpPr>
        <p:sp>
          <p:nvSpPr>
            <p:cNvPr id="36" name="object 36"/>
            <p:cNvSpPr/>
            <p:nvPr/>
          </p:nvSpPr>
          <p:spPr>
            <a:xfrm>
              <a:off x="3882302" y="3402411"/>
              <a:ext cx="1130300" cy="406400"/>
            </a:xfrm>
            <a:custGeom>
              <a:avLst/>
              <a:gdLst/>
              <a:ahLst/>
              <a:cxnLst/>
              <a:rect l="l" t="t" r="r" b="b"/>
              <a:pathLst>
                <a:path w="1130300" h="406400">
                  <a:moveTo>
                    <a:pt x="1102930" y="0"/>
                  </a:moveTo>
                  <a:lnTo>
                    <a:pt x="82264" y="312073"/>
                  </a:lnTo>
                  <a:lnTo>
                    <a:pt x="55890" y="265596"/>
                  </a:lnTo>
                  <a:lnTo>
                    <a:pt x="0" y="365302"/>
                  </a:lnTo>
                  <a:lnTo>
                    <a:pt x="135851" y="406363"/>
                  </a:lnTo>
                  <a:lnTo>
                    <a:pt x="109476" y="359886"/>
                  </a:lnTo>
                  <a:lnTo>
                    <a:pt x="1130142" y="47811"/>
                  </a:lnTo>
                  <a:lnTo>
                    <a:pt x="1102930" y="0"/>
                  </a:lnTo>
                  <a:close/>
                </a:path>
              </a:pathLst>
            </a:custGeom>
            <a:solidFill>
              <a:srgbClr val="808000"/>
            </a:solidFill>
          </p:spPr>
          <p:txBody>
            <a:bodyPr wrap="square" lIns="0" tIns="0" rIns="0" bIns="0" rtlCol="0"/>
            <a:lstStyle/>
            <a:p>
              <a:endParaRPr/>
            </a:p>
          </p:txBody>
        </p:sp>
        <p:sp>
          <p:nvSpPr>
            <p:cNvPr id="37" name="object 37"/>
            <p:cNvSpPr/>
            <p:nvPr/>
          </p:nvSpPr>
          <p:spPr>
            <a:xfrm>
              <a:off x="3882302" y="3402411"/>
              <a:ext cx="1130300" cy="406400"/>
            </a:xfrm>
            <a:custGeom>
              <a:avLst/>
              <a:gdLst/>
              <a:ahLst/>
              <a:cxnLst/>
              <a:rect l="l" t="t" r="r" b="b"/>
              <a:pathLst>
                <a:path w="1130300" h="406400">
                  <a:moveTo>
                    <a:pt x="0" y="365302"/>
                  </a:moveTo>
                  <a:lnTo>
                    <a:pt x="135851" y="406363"/>
                  </a:lnTo>
                  <a:lnTo>
                    <a:pt x="109476" y="359885"/>
                  </a:lnTo>
                  <a:lnTo>
                    <a:pt x="1130142" y="47812"/>
                  </a:lnTo>
                  <a:lnTo>
                    <a:pt x="1102930" y="0"/>
                  </a:lnTo>
                  <a:lnTo>
                    <a:pt x="82264" y="312073"/>
                  </a:lnTo>
                  <a:lnTo>
                    <a:pt x="55889" y="265596"/>
                  </a:lnTo>
                  <a:lnTo>
                    <a:pt x="0" y="365302"/>
                  </a:lnTo>
                  <a:close/>
                </a:path>
              </a:pathLst>
            </a:custGeom>
            <a:ln w="3175">
              <a:solidFill>
                <a:srgbClr val="000000"/>
              </a:solidFill>
            </a:ln>
          </p:spPr>
          <p:txBody>
            <a:bodyPr wrap="square" lIns="0" tIns="0" rIns="0" bIns="0" rtlCol="0"/>
            <a:lstStyle/>
            <a:p>
              <a:endParaRPr/>
            </a:p>
          </p:txBody>
        </p:sp>
      </p:grpSp>
      <p:sp>
        <p:nvSpPr>
          <p:cNvPr id="38" name="object 38"/>
          <p:cNvSpPr txBox="1"/>
          <p:nvPr/>
        </p:nvSpPr>
        <p:spPr>
          <a:xfrm>
            <a:off x="7173369" y="2730977"/>
            <a:ext cx="562610" cy="189230"/>
          </a:xfrm>
          <a:prstGeom prst="rect">
            <a:avLst/>
          </a:prstGeom>
        </p:spPr>
        <p:txBody>
          <a:bodyPr vert="horz" wrap="square" lIns="0" tIns="15875" rIns="0" bIns="0" rtlCol="0">
            <a:spAutoFit/>
          </a:bodyPr>
          <a:lstStyle/>
          <a:p>
            <a:pPr marL="12700">
              <a:lnSpc>
                <a:spcPct val="100000"/>
              </a:lnSpc>
              <a:spcBef>
                <a:spcPts val="125"/>
              </a:spcBef>
            </a:pPr>
            <a:r>
              <a:rPr sz="1050" b="1" spc="225" dirty="0">
                <a:solidFill>
                  <a:srgbClr val="CC0000"/>
                </a:solidFill>
                <a:latin typeface="Arial"/>
                <a:cs typeface="Arial"/>
              </a:rPr>
              <a:t>Model</a:t>
            </a:r>
            <a:endParaRPr sz="1050">
              <a:latin typeface="Arial"/>
              <a:cs typeface="Arial"/>
            </a:endParaRPr>
          </a:p>
        </p:txBody>
      </p:sp>
      <p:sp>
        <p:nvSpPr>
          <p:cNvPr id="362" name="object 362"/>
          <p:cNvSpPr txBox="1"/>
          <p:nvPr/>
        </p:nvSpPr>
        <p:spPr>
          <a:xfrm>
            <a:off x="1244407" y="3365406"/>
            <a:ext cx="512445" cy="93345"/>
          </a:xfrm>
          <a:prstGeom prst="rect">
            <a:avLst/>
          </a:prstGeom>
        </p:spPr>
        <p:txBody>
          <a:bodyPr vert="horz" wrap="square" lIns="0" tIns="0" rIns="0" bIns="0" rtlCol="0">
            <a:spAutoFit/>
          </a:bodyPr>
          <a:lstStyle/>
          <a:p>
            <a:pPr>
              <a:lnSpc>
                <a:spcPts val="730"/>
              </a:lnSpc>
              <a:tabLst>
                <a:tab pos="312420" algn="l"/>
              </a:tabLst>
            </a:pPr>
            <a:r>
              <a:rPr sz="650" b="1" i="1" spc="90" dirty="0">
                <a:solidFill>
                  <a:srgbClr val="FFFFFF"/>
                </a:solidFill>
                <a:latin typeface="Arial"/>
                <a:cs typeface="Arial"/>
              </a:rPr>
              <a:t>Tid</a:t>
            </a:r>
            <a:r>
              <a:rPr sz="650" b="1" i="1" dirty="0">
                <a:solidFill>
                  <a:srgbClr val="FFFFFF"/>
                </a:solidFill>
                <a:latin typeface="Arial"/>
                <a:cs typeface="Arial"/>
              </a:rPr>
              <a:t>	</a:t>
            </a:r>
            <a:r>
              <a:rPr sz="650" b="1" spc="80" dirty="0">
                <a:solidFill>
                  <a:srgbClr val="FFFFFF"/>
                </a:solidFill>
                <a:latin typeface="Arial"/>
                <a:cs typeface="Arial"/>
              </a:rPr>
              <a:t>Attr</a:t>
            </a:r>
            <a:endParaRPr sz="650">
              <a:latin typeface="Arial"/>
              <a:cs typeface="Arial"/>
            </a:endParaRPr>
          </a:p>
        </p:txBody>
      </p:sp>
      <p:sp>
        <p:nvSpPr>
          <p:cNvPr id="363" name="object 363"/>
          <p:cNvSpPr/>
          <p:nvPr/>
        </p:nvSpPr>
        <p:spPr>
          <a:xfrm>
            <a:off x="1194777" y="3334854"/>
            <a:ext cx="759460" cy="158750"/>
          </a:xfrm>
          <a:custGeom>
            <a:avLst/>
            <a:gdLst/>
            <a:ahLst/>
            <a:cxnLst/>
            <a:rect l="l" t="t" r="r" b="b"/>
            <a:pathLst>
              <a:path w="759460" h="158750">
                <a:moveTo>
                  <a:pt x="300380" y="120167"/>
                </a:moveTo>
                <a:lnTo>
                  <a:pt x="247015" y="120167"/>
                </a:lnTo>
                <a:lnTo>
                  <a:pt x="52120" y="120167"/>
                </a:lnTo>
                <a:lnTo>
                  <a:pt x="0" y="120167"/>
                </a:lnTo>
                <a:lnTo>
                  <a:pt x="0" y="126580"/>
                </a:lnTo>
                <a:lnTo>
                  <a:pt x="0" y="158559"/>
                </a:lnTo>
                <a:lnTo>
                  <a:pt x="300380" y="158559"/>
                </a:lnTo>
                <a:lnTo>
                  <a:pt x="300380" y="126580"/>
                </a:lnTo>
                <a:lnTo>
                  <a:pt x="300380" y="120167"/>
                </a:lnTo>
                <a:close/>
              </a:path>
              <a:path w="759460" h="158750">
                <a:moveTo>
                  <a:pt x="300380" y="0"/>
                </a:moveTo>
                <a:lnTo>
                  <a:pt x="0" y="0"/>
                </a:lnTo>
                <a:lnTo>
                  <a:pt x="0" y="20243"/>
                </a:lnTo>
                <a:lnTo>
                  <a:pt x="300380" y="20243"/>
                </a:lnTo>
                <a:lnTo>
                  <a:pt x="300380" y="0"/>
                </a:lnTo>
                <a:close/>
              </a:path>
              <a:path w="759460" h="158750">
                <a:moveTo>
                  <a:pt x="759460" y="30962"/>
                </a:moveTo>
                <a:lnTo>
                  <a:pt x="359841" y="30962"/>
                </a:lnTo>
                <a:lnTo>
                  <a:pt x="359841" y="126580"/>
                </a:lnTo>
                <a:lnTo>
                  <a:pt x="759460" y="126580"/>
                </a:lnTo>
                <a:lnTo>
                  <a:pt x="759460" y="30962"/>
                </a:lnTo>
                <a:close/>
              </a:path>
            </a:pathLst>
          </a:custGeom>
          <a:solidFill>
            <a:srgbClr val="000080"/>
          </a:solidFill>
        </p:spPr>
        <p:txBody>
          <a:bodyPr wrap="square" lIns="0" tIns="0" rIns="0" bIns="0" rtlCol="0"/>
          <a:lstStyle/>
          <a:p>
            <a:endParaRPr/>
          </a:p>
        </p:txBody>
      </p:sp>
      <p:sp>
        <p:nvSpPr>
          <p:cNvPr id="364" name="object 364"/>
          <p:cNvSpPr txBox="1"/>
          <p:nvPr/>
        </p:nvSpPr>
        <p:spPr>
          <a:xfrm>
            <a:off x="1757822" y="3365406"/>
            <a:ext cx="696595" cy="92075"/>
          </a:xfrm>
          <a:prstGeom prst="rect">
            <a:avLst/>
          </a:prstGeom>
        </p:spPr>
        <p:txBody>
          <a:bodyPr vert="horz" wrap="square" lIns="0" tIns="0" rIns="0" bIns="0" rtlCol="0">
            <a:spAutoFit/>
          </a:bodyPr>
          <a:lstStyle/>
          <a:p>
            <a:pPr>
              <a:lnSpc>
                <a:spcPts val="715"/>
              </a:lnSpc>
              <a:tabLst>
                <a:tab pos="394970" algn="l"/>
              </a:tabLst>
            </a:pPr>
            <a:r>
              <a:rPr sz="650" b="1" spc="85" dirty="0">
                <a:solidFill>
                  <a:srgbClr val="FFFFFF"/>
                </a:solidFill>
                <a:latin typeface="Arial"/>
                <a:cs typeface="Arial"/>
              </a:rPr>
              <a:t>ib1</a:t>
            </a:r>
            <a:r>
              <a:rPr sz="650" b="1" dirty="0">
                <a:solidFill>
                  <a:srgbClr val="FFFFFF"/>
                </a:solidFill>
                <a:latin typeface="Arial"/>
                <a:cs typeface="Arial"/>
              </a:rPr>
              <a:t>	</a:t>
            </a:r>
            <a:r>
              <a:rPr sz="650" b="1" spc="90" dirty="0">
                <a:solidFill>
                  <a:srgbClr val="FFFFFF"/>
                </a:solidFill>
                <a:latin typeface="Arial"/>
                <a:cs typeface="Arial"/>
              </a:rPr>
              <a:t>Attrib</a:t>
            </a:r>
            <a:endParaRPr sz="650">
              <a:latin typeface="Arial"/>
              <a:cs typeface="Arial"/>
            </a:endParaRPr>
          </a:p>
        </p:txBody>
      </p:sp>
      <p:sp>
        <p:nvSpPr>
          <p:cNvPr id="365" name="object 365"/>
          <p:cNvSpPr/>
          <p:nvPr/>
        </p:nvSpPr>
        <p:spPr>
          <a:xfrm>
            <a:off x="1502498" y="3334854"/>
            <a:ext cx="1103630" cy="158750"/>
          </a:xfrm>
          <a:custGeom>
            <a:avLst/>
            <a:gdLst/>
            <a:ahLst/>
            <a:cxnLst/>
            <a:rect l="l" t="t" r="r" b="b"/>
            <a:pathLst>
              <a:path w="1103630" h="158750">
                <a:moveTo>
                  <a:pt x="503859" y="126580"/>
                </a:moveTo>
                <a:lnTo>
                  <a:pt x="503847" y="120167"/>
                </a:lnTo>
                <a:lnTo>
                  <a:pt x="451726" y="120167"/>
                </a:lnTo>
                <a:lnTo>
                  <a:pt x="451726" y="126580"/>
                </a:lnTo>
                <a:lnTo>
                  <a:pt x="52120" y="126580"/>
                </a:lnTo>
                <a:lnTo>
                  <a:pt x="52120" y="120167"/>
                </a:lnTo>
                <a:lnTo>
                  <a:pt x="0" y="120167"/>
                </a:lnTo>
                <a:lnTo>
                  <a:pt x="0" y="126580"/>
                </a:lnTo>
                <a:lnTo>
                  <a:pt x="0" y="158559"/>
                </a:lnTo>
                <a:lnTo>
                  <a:pt x="503859" y="158559"/>
                </a:lnTo>
                <a:lnTo>
                  <a:pt x="503859" y="126580"/>
                </a:lnTo>
                <a:close/>
              </a:path>
              <a:path w="1103630" h="158750">
                <a:moveTo>
                  <a:pt x="503859" y="0"/>
                </a:moveTo>
                <a:lnTo>
                  <a:pt x="0" y="0"/>
                </a:lnTo>
                <a:lnTo>
                  <a:pt x="0" y="30937"/>
                </a:lnTo>
                <a:lnTo>
                  <a:pt x="503859" y="30937"/>
                </a:lnTo>
                <a:lnTo>
                  <a:pt x="503859" y="0"/>
                </a:lnTo>
                <a:close/>
              </a:path>
              <a:path w="1103630" h="158750">
                <a:moveTo>
                  <a:pt x="1103401" y="30962"/>
                </a:moveTo>
                <a:lnTo>
                  <a:pt x="563486" y="30962"/>
                </a:lnTo>
                <a:lnTo>
                  <a:pt x="563486" y="126580"/>
                </a:lnTo>
                <a:lnTo>
                  <a:pt x="1103401" y="126580"/>
                </a:lnTo>
                <a:lnTo>
                  <a:pt x="1103401" y="30962"/>
                </a:lnTo>
                <a:close/>
              </a:path>
            </a:pathLst>
          </a:custGeom>
          <a:solidFill>
            <a:srgbClr val="000080"/>
          </a:solidFill>
        </p:spPr>
        <p:txBody>
          <a:bodyPr wrap="square" lIns="0" tIns="0" rIns="0" bIns="0" rtlCol="0"/>
          <a:lstStyle/>
          <a:p>
            <a:endParaRPr/>
          </a:p>
        </p:txBody>
      </p:sp>
      <p:sp>
        <p:nvSpPr>
          <p:cNvPr id="366" name="object 366"/>
          <p:cNvSpPr txBox="1"/>
          <p:nvPr/>
        </p:nvSpPr>
        <p:spPr>
          <a:xfrm>
            <a:off x="2455156" y="3365406"/>
            <a:ext cx="666750" cy="92075"/>
          </a:xfrm>
          <a:prstGeom prst="rect">
            <a:avLst/>
          </a:prstGeom>
        </p:spPr>
        <p:txBody>
          <a:bodyPr vert="horz" wrap="square" lIns="0" tIns="0" rIns="0" bIns="0" rtlCol="0">
            <a:spAutoFit/>
          </a:bodyPr>
          <a:lstStyle/>
          <a:p>
            <a:pPr>
              <a:lnSpc>
                <a:spcPts val="715"/>
              </a:lnSpc>
              <a:tabLst>
                <a:tab pos="301625" algn="l"/>
              </a:tabLst>
            </a:pPr>
            <a:r>
              <a:rPr sz="650" b="1" spc="75" dirty="0">
                <a:solidFill>
                  <a:srgbClr val="FFFFFF"/>
                </a:solidFill>
                <a:latin typeface="Arial"/>
                <a:cs typeface="Arial"/>
              </a:rPr>
              <a:t>2</a:t>
            </a:r>
            <a:r>
              <a:rPr sz="650" b="1" dirty="0">
                <a:solidFill>
                  <a:srgbClr val="FFFFFF"/>
                </a:solidFill>
                <a:latin typeface="Arial"/>
                <a:cs typeface="Arial"/>
              </a:rPr>
              <a:t>	</a:t>
            </a:r>
            <a:r>
              <a:rPr sz="650" b="1" spc="95" dirty="0">
                <a:solidFill>
                  <a:srgbClr val="FFFFFF"/>
                </a:solidFill>
                <a:latin typeface="Arial"/>
                <a:cs typeface="Arial"/>
              </a:rPr>
              <a:t>Attrib3</a:t>
            </a:r>
            <a:endParaRPr sz="650">
              <a:latin typeface="Arial"/>
              <a:cs typeface="Arial"/>
            </a:endParaRPr>
          </a:p>
        </p:txBody>
      </p:sp>
      <p:sp>
        <p:nvSpPr>
          <p:cNvPr id="367" name="object 367"/>
          <p:cNvSpPr/>
          <p:nvPr/>
        </p:nvSpPr>
        <p:spPr>
          <a:xfrm>
            <a:off x="2013851" y="3334854"/>
            <a:ext cx="1150620" cy="158750"/>
          </a:xfrm>
          <a:custGeom>
            <a:avLst/>
            <a:gdLst/>
            <a:ahLst/>
            <a:cxnLst/>
            <a:rect l="l" t="t" r="r" b="b"/>
            <a:pathLst>
              <a:path w="1150620" h="158750">
                <a:moveTo>
                  <a:pt x="644144" y="126580"/>
                </a:moveTo>
                <a:lnTo>
                  <a:pt x="644118" y="120167"/>
                </a:lnTo>
                <a:lnTo>
                  <a:pt x="591997" y="120167"/>
                </a:lnTo>
                <a:lnTo>
                  <a:pt x="591997" y="126580"/>
                </a:lnTo>
                <a:lnTo>
                  <a:pt x="52108" y="126580"/>
                </a:lnTo>
                <a:lnTo>
                  <a:pt x="52108" y="120167"/>
                </a:lnTo>
                <a:lnTo>
                  <a:pt x="0" y="120167"/>
                </a:lnTo>
                <a:lnTo>
                  <a:pt x="0" y="126580"/>
                </a:lnTo>
                <a:lnTo>
                  <a:pt x="0" y="158559"/>
                </a:lnTo>
                <a:lnTo>
                  <a:pt x="644144" y="158559"/>
                </a:lnTo>
                <a:lnTo>
                  <a:pt x="644144" y="126580"/>
                </a:lnTo>
                <a:close/>
              </a:path>
              <a:path w="1150620" h="158750">
                <a:moveTo>
                  <a:pt x="644144" y="0"/>
                </a:moveTo>
                <a:lnTo>
                  <a:pt x="0" y="0"/>
                </a:lnTo>
                <a:lnTo>
                  <a:pt x="0" y="30937"/>
                </a:lnTo>
                <a:lnTo>
                  <a:pt x="644144" y="30937"/>
                </a:lnTo>
                <a:lnTo>
                  <a:pt x="644144" y="0"/>
                </a:lnTo>
                <a:close/>
              </a:path>
              <a:path w="1150620" h="158750">
                <a:moveTo>
                  <a:pt x="1150518" y="120167"/>
                </a:moveTo>
                <a:lnTo>
                  <a:pt x="703757" y="120167"/>
                </a:lnTo>
                <a:lnTo>
                  <a:pt x="703757" y="126580"/>
                </a:lnTo>
                <a:lnTo>
                  <a:pt x="1150518" y="126580"/>
                </a:lnTo>
                <a:lnTo>
                  <a:pt x="1150518" y="120167"/>
                </a:lnTo>
                <a:close/>
              </a:path>
            </a:pathLst>
          </a:custGeom>
          <a:solidFill>
            <a:srgbClr val="000080"/>
          </a:solidFill>
        </p:spPr>
        <p:txBody>
          <a:bodyPr wrap="square" lIns="0" tIns="0" rIns="0" bIns="0" rtlCol="0"/>
          <a:lstStyle/>
          <a:p>
            <a:endParaRPr/>
          </a:p>
        </p:txBody>
      </p:sp>
      <p:sp>
        <p:nvSpPr>
          <p:cNvPr id="368" name="object 368"/>
          <p:cNvSpPr/>
          <p:nvPr/>
        </p:nvSpPr>
        <p:spPr>
          <a:xfrm>
            <a:off x="2665476" y="3334854"/>
            <a:ext cx="964565" cy="158750"/>
          </a:xfrm>
          <a:custGeom>
            <a:avLst/>
            <a:gdLst/>
            <a:ahLst/>
            <a:cxnLst/>
            <a:rect l="l" t="t" r="r" b="b"/>
            <a:pathLst>
              <a:path w="964564" h="158750">
                <a:moveTo>
                  <a:pt x="550989" y="0"/>
                </a:moveTo>
                <a:lnTo>
                  <a:pt x="0" y="0"/>
                </a:lnTo>
                <a:lnTo>
                  <a:pt x="0" y="30937"/>
                </a:lnTo>
                <a:lnTo>
                  <a:pt x="550989" y="30937"/>
                </a:lnTo>
                <a:lnTo>
                  <a:pt x="550989" y="0"/>
                </a:lnTo>
                <a:close/>
              </a:path>
              <a:path w="964564" h="158750">
                <a:moveTo>
                  <a:pt x="551014" y="30962"/>
                </a:moveTo>
                <a:lnTo>
                  <a:pt x="498894" y="30962"/>
                </a:lnTo>
                <a:lnTo>
                  <a:pt x="498894" y="126580"/>
                </a:lnTo>
                <a:lnTo>
                  <a:pt x="52108" y="126580"/>
                </a:lnTo>
                <a:lnTo>
                  <a:pt x="52108" y="120167"/>
                </a:lnTo>
                <a:lnTo>
                  <a:pt x="0" y="120167"/>
                </a:lnTo>
                <a:lnTo>
                  <a:pt x="0" y="126580"/>
                </a:lnTo>
                <a:lnTo>
                  <a:pt x="0" y="158559"/>
                </a:lnTo>
                <a:lnTo>
                  <a:pt x="550989" y="158559"/>
                </a:lnTo>
                <a:lnTo>
                  <a:pt x="550989" y="126580"/>
                </a:lnTo>
                <a:lnTo>
                  <a:pt x="551014" y="30962"/>
                </a:lnTo>
                <a:close/>
              </a:path>
              <a:path w="964564" h="158750">
                <a:moveTo>
                  <a:pt x="964349" y="120167"/>
                </a:moveTo>
                <a:lnTo>
                  <a:pt x="610603" y="120167"/>
                </a:lnTo>
                <a:lnTo>
                  <a:pt x="610603" y="126580"/>
                </a:lnTo>
                <a:lnTo>
                  <a:pt x="964349" y="126580"/>
                </a:lnTo>
                <a:lnTo>
                  <a:pt x="964349" y="120167"/>
                </a:lnTo>
                <a:close/>
              </a:path>
            </a:pathLst>
          </a:custGeom>
          <a:solidFill>
            <a:srgbClr val="000080"/>
          </a:solidFill>
        </p:spPr>
        <p:txBody>
          <a:bodyPr wrap="square" lIns="0" tIns="0" rIns="0" bIns="0" rtlCol="0"/>
          <a:lstStyle/>
          <a:p>
            <a:endParaRPr/>
          </a:p>
        </p:txBody>
      </p:sp>
      <p:sp>
        <p:nvSpPr>
          <p:cNvPr id="369" name="object 369"/>
          <p:cNvSpPr txBox="1"/>
          <p:nvPr/>
        </p:nvSpPr>
        <p:spPr>
          <a:xfrm>
            <a:off x="3300900" y="3365406"/>
            <a:ext cx="304165" cy="92075"/>
          </a:xfrm>
          <a:prstGeom prst="rect">
            <a:avLst/>
          </a:prstGeom>
        </p:spPr>
        <p:txBody>
          <a:bodyPr vert="horz" wrap="square" lIns="0" tIns="0" rIns="0" bIns="0" rtlCol="0">
            <a:spAutoFit/>
          </a:bodyPr>
          <a:lstStyle/>
          <a:p>
            <a:pPr>
              <a:lnSpc>
                <a:spcPts val="715"/>
              </a:lnSpc>
            </a:pPr>
            <a:r>
              <a:rPr sz="650" b="1" spc="114" dirty="0">
                <a:solidFill>
                  <a:srgbClr val="FFFFFF"/>
                </a:solidFill>
                <a:latin typeface="Arial"/>
                <a:cs typeface="Arial"/>
              </a:rPr>
              <a:t>Class</a:t>
            </a:r>
            <a:endParaRPr sz="650">
              <a:latin typeface="Arial"/>
              <a:cs typeface="Arial"/>
            </a:endParaRPr>
          </a:p>
        </p:txBody>
      </p:sp>
      <p:sp>
        <p:nvSpPr>
          <p:cNvPr id="370" name="object 370"/>
          <p:cNvSpPr txBox="1"/>
          <p:nvPr/>
        </p:nvSpPr>
        <p:spPr>
          <a:xfrm>
            <a:off x="1246900" y="3530269"/>
            <a:ext cx="452755" cy="92075"/>
          </a:xfrm>
          <a:prstGeom prst="rect">
            <a:avLst/>
          </a:prstGeom>
        </p:spPr>
        <p:txBody>
          <a:bodyPr vert="horz" wrap="square" lIns="0" tIns="0" rIns="0" bIns="0" rtlCol="0">
            <a:spAutoFit/>
          </a:bodyPr>
          <a:lstStyle/>
          <a:p>
            <a:pPr>
              <a:lnSpc>
                <a:spcPts val="715"/>
              </a:lnSpc>
              <a:tabLst>
                <a:tab pos="307340" algn="l"/>
              </a:tabLst>
            </a:pPr>
            <a:r>
              <a:rPr sz="650" spc="100" dirty="0">
                <a:solidFill>
                  <a:srgbClr val="010000"/>
                </a:solidFill>
                <a:latin typeface="Arial"/>
                <a:cs typeface="Arial"/>
              </a:rPr>
              <a:t>11</a:t>
            </a:r>
            <a:r>
              <a:rPr sz="650" dirty="0">
                <a:solidFill>
                  <a:srgbClr val="010000"/>
                </a:solidFill>
                <a:latin typeface="Arial"/>
                <a:cs typeface="Arial"/>
              </a:rPr>
              <a:t>	</a:t>
            </a:r>
            <a:r>
              <a:rPr sz="650" spc="110" dirty="0">
                <a:solidFill>
                  <a:srgbClr val="010000"/>
                </a:solidFill>
                <a:latin typeface="Arial"/>
                <a:cs typeface="Arial"/>
              </a:rPr>
              <a:t>No</a:t>
            </a:r>
            <a:endParaRPr sz="650">
              <a:latin typeface="Arial"/>
              <a:cs typeface="Arial"/>
            </a:endParaRPr>
          </a:p>
        </p:txBody>
      </p:sp>
      <p:grpSp>
        <p:nvGrpSpPr>
          <p:cNvPr id="371" name="object 371"/>
          <p:cNvGrpSpPr/>
          <p:nvPr/>
        </p:nvGrpSpPr>
        <p:grpSpPr>
          <a:xfrm>
            <a:off x="1186659" y="3328700"/>
            <a:ext cx="2503805" cy="328930"/>
            <a:chOff x="1186659" y="3328700"/>
            <a:chExt cx="2503805" cy="328930"/>
          </a:xfrm>
        </p:grpSpPr>
        <p:sp>
          <p:nvSpPr>
            <p:cNvPr id="372" name="object 372"/>
            <p:cNvSpPr/>
            <p:nvPr/>
          </p:nvSpPr>
          <p:spPr>
            <a:xfrm>
              <a:off x="1187284" y="3329355"/>
              <a:ext cx="2494915" cy="164465"/>
            </a:xfrm>
            <a:custGeom>
              <a:avLst/>
              <a:gdLst/>
              <a:ahLst/>
              <a:cxnLst/>
              <a:rect l="l" t="t" r="r" b="b"/>
              <a:pathLst>
                <a:path w="2494915" h="164464">
                  <a:moveTo>
                    <a:pt x="7493" y="0"/>
                  </a:moveTo>
                  <a:lnTo>
                    <a:pt x="0" y="0"/>
                  </a:lnTo>
                  <a:lnTo>
                    <a:pt x="0" y="5499"/>
                  </a:lnTo>
                  <a:lnTo>
                    <a:pt x="7493" y="5499"/>
                  </a:lnTo>
                  <a:lnTo>
                    <a:pt x="7493" y="0"/>
                  </a:lnTo>
                  <a:close/>
                </a:path>
                <a:path w="2494915" h="164464">
                  <a:moveTo>
                    <a:pt x="2494635" y="132080"/>
                  </a:moveTo>
                  <a:lnTo>
                    <a:pt x="2494623" y="125666"/>
                  </a:lnTo>
                  <a:lnTo>
                    <a:pt x="2442502" y="125666"/>
                  </a:lnTo>
                  <a:lnTo>
                    <a:pt x="2442502" y="132080"/>
                  </a:lnTo>
                  <a:lnTo>
                    <a:pt x="2088769" y="132080"/>
                  </a:lnTo>
                  <a:lnTo>
                    <a:pt x="2088769" y="125666"/>
                  </a:lnTo>
                  <a:lnTo>
                    <a:pt x="2036648" y="125666"/>
                  </a:lnTo>
                  <a:lnTo>
                    <a:pt x="2036648" y="132080"/>
                  </a:lnTo>
                  <a:lnTo>
                    <a:pt x="2036648" y="164058"/>
                  </a:lnTo>
                  <a:lnTo>
                    <a:pt x="2494635" y="164058"/>
                  </a:lnTo>
                  <a:lnTo>
                    <a:pt x="2494635" y="132080"/>
                  </a:lnTo>
                  <a:close/>
                </a:path>
                <a:path w="2494915" h="164464">
                  <a:moveTo>
                    <a:pt x="2494635" y="5499"/>
                  </a:moveTo>
                  <a:lnTo>
                    <a:pt x="2036648" y="5499"/>
                  </a:lnTo>
                  <a:lnTo>
                    <a:pt x="2036648" y="25742"/>
                  </a:lnTo>
                  <a:lnTo>
                    <a:pt x="2494635" y="25742"/>
                  </a:lnTo>
                  <a:lnTo>
                    <a:pt x="2494635" y="5499"/>
                  </a:lnTo>
                  <a:close/>
                </a:path>
              </a:pathLst>
            </a:custGeom>
            <a:solidFill>
              <a:srgbClr val="000080"/>
            </a:solidFill>
          </p:spPr>
          <p:txBody>
            <a:bodyPr wrap="square" lIns="0" tIns="0" rIns="0" bIns="0" rtlCol="0"/>
            <a:lstStyle/>
            <a:p>
              <a:endParaRPr/>
            </a:p>
          </p:txBody>
        </p:sp>
        <p:sp>
          <p:nvSpPr>
            <p:cNvPr id="373" name="object 373"/>
            <p:cNvSpPr/>
            <p:nvPr/>
          </p:nvSpPr>
          <p:spPr>
            <a:xfrm>
              <a:off x="1187294" y="3329335"/>
              <a:ext cx="7620" cy="5715"/>
            </a:xfrm>
            <a:custGeom>
              <a:avLst/>
              <a:gdLst/>
              <a:ahLst/>
              <a:cxnLst/>
              <a:rect l="l" t="t" r="r" b="b"/>
              <a:pathLst>
                <a:path w="7619" h="5714">
                  <a:moveTo>
                    <a:pt x="0" y="0"/>
                  </a:moveTo>
                  <a:lnTo>
                    <a:pt x="7490" y="0"/>
                  </a:lnTo>
                </a:path>
                <a:path w="7619" h="5714">
                  <a:moveTo>
                    <a:pt x="0" y="0"/>
                  </a:moveTo>
                  <a:lnTo>
                    <a:pt x="0" y="5517"/>
                  </a:lnTo>
                </a:path>
              </a:pathLst>
            </a:custGeom>
            <a:ln w="3175">
              <a:solidFill>
                <a:srgbClr val="000080"/>
              </a:solidFill>
            </a:ln>
          </p:spPr>
          <p:txBody>
            <a:bodyPr wrap="square" lIns="0" tIns="0" rIns="0" bIns="0" rtlCol="0"/>
            <a:lstStyle/>
            <a:p>
              <a:endParaRPr/>
            </a:p>
          </p:txBody>
        </p:sp>
        <p:sp>
          <p:nvSpPr>
            <p:cNvPr id="374" name="object 374"/>
            <p:cNvSpPr/>
            <p:nvPr/>
          </p:nvSpPr>
          <p:spPr>
            <a:xfrm>
              <a:off x="1187294" y="3329349"/>
              <a:ext cx="7620" cy="5715"/>
            </a:xfrm>
            <a:custGeom>
              <a:avLst/>
              <a:gdLst/>
              <a:ahLst/>
              <a:cxnLst/>
              <a:rect l="l" t="t" r="r" b="b"/>
              <a:pathLst>
                <a:path w="7619" h="5714">
                  <a:moveTo>
                    <a:pt x="7484" y="0"/>
                  </a:moveTo>
                  <a:lnTo>
                    <a:pt x="0" y="0"/>
                  </a:lnTo>
                  <a:lnTo>
                    <a:pt x="0" y="5502"/>
                  </a:lnTo>
                  <a:lnTo>
                    <a:pt x="7484" y="5502"/>
                  </a:lnTo>
                  <a:lnTo>
                    <a:pt x="7484" y="0"/>
                  </a:lnTo>
                  <a:close/>
                </a:path>
              </a:pathLst>
            </a:custGeom>
            <a:solidFill>
              <a:srgbClr val="000080"/>
            </a:solidFill>
          </p:spPr>
          <p:txBody>
            <a:bodyPr wrap="square" lIns="0" tIns="0" rIns="0" bIns="0" rtlCol="0"/>
            <a:lstStyle/>
            <a:p>
              <a:endParaRPr/>
            </a:p>
          </p:txBody>
        </p:sp>
        <p:sp>
          <p:nvSpPr>
            <p:cNvPr id="375" name="object 375"/>
            <p:cNvSpPr/>
            <p:nvPr/>
          </p:nvSpPr>
          <p:spPr>
            <a:xfrm>
              <a:off x="1187294" y="3329335"/>
              <a:ext cx="7620" cy="5715"/>
            </a:xfrm>
            <a:custGeom>
              <a:avLst/>
              <a:gdLst/>
              <a:ahLst/>
              <a:cxnLst/>
              <a:rect l="l" t="t" r="r" b="b"/>
              <a:pathLst>
                <a:path w="7619" h="5714">
                  <a:moveTo>
                    <a:pt x="0" y="0"/>
                  </a:moveTo>
                  <a:lnTo>
                    <a:pt x="7490" y="0"/>
                  </a:lnTo>
                </a:path>
                <a:path w="7619" h="5714">
                  <a:moveTo>
                    <a:pt x="0" y="0"/>
                  </a:moveTo>
                  <a:lnTo>
                    <a:pt x="0" y="5517"/>
                  </a:lnTo>
                </a:path>
              </a:pathLst>
            </a:custGeom>
            <a:ln w="3175">
              <a:solidFill>
                <a:srgbClr val="000080"/>
              </a:solidFill>
            </a:ln>
          </p:spPr>
          <p:txBody>
            <a:bodyPr wrap="square" lIns="0" tIns="0" rIns="0" bIns="0" rtlCol="0"/>
            <a:lstStyle/>
            <a:p>
              <a:endParaRPr/>
            </a:p>
          </p:txBody>
        </p:sp>
        <p:sp>
          <p:nvSpPr>
            <p:cNvPr id="376" name="object 376"/>
            <p:cNvSpPr/>
            <p:nvPr/>
          </p:nvSpPr>
          <p:spPr>
            <a:xfrm>
              <a:off x="1194785" y="3329349"/>
              <a:ext cx="300990" cy="5715"/>
            </a:xfrm>
            <a:custGeom>
              <a:avLst/>
              <a:gdLst/>
              <a:ahLst/>
              <a:cxnLst/>
              <a:rect l="l" t="t" r="r" b="b"/>
              <a:pathLst>
                <a:path w="300990" h="5714">
                  <a:moveTo>
                    <a:pt x="300379" y="0"/>
                  </a:moveTo>
                  <a:lnTo>
                    <a:pt x="0" y="0"/>
                  </a:lnTo>
                  <a:lnTo>
                    <a:pt x="0" y="5502"/>
                  </a:lnTo>
                  <a:lnTo>
                    <a:pt x="300379" y="5502"/>
                  </a:lnTo>
                  <a:lnTo>
                    <a:pt x="300379" y="0"/>
                  </a:lnTo>
                  <a:close/>
                </a:path>
              </a:pathLst>
            </a:custGeom>
            <a:solidFill>
              <a:srgbClr val="000080"/>
            </a:solidFill>
          </p:spPr>
          <p:txBody>
            <a:bodyPr wrap="square" lIns="0" tIns="0" rIns="0" bIns="0" rtlCol="0"/>
            <a:lstStyle/>
            <a:p>
              <a:endParaRPr/>
            </a:p>
          </p:txBody>
        </p:sp>
        <p:sp>
          <p:nvSpPr>
            <p:cNvPr id="377" name="object 377"/>
            <p:cNvSpPr/>
            <p:nvPr/>
          </p:nvSpPr>
          <p:spPr>
            <a:xfrm>
              <a:off x="1194785" y="3329335"/>
              <a:ext cx="300990" cy="0"/>
            </a:xfrm>
            <a:custGeom>
              <a:avLst/>
              <a:gdLst/>
              <a:ahLst/>
              <a:cxnLst/>
              <a:rect l="l" t="t" r="r" b="b"/>
              <a:pathLst>
                <a:path w="300990">
                  <a:moveTo>
                    <a:pt x="0" y="0"/>
                  </a:moveTo>
                  <a:lnTo>
                    <a:pt x="300374" y="0"/>
                  </a:lnTo>
                </a:path>
              </a:pathLst>
            </a:custGeom>
            <a:ln w="3175">
              <a:solidFill>
                <a:srgbClr val="000080"/>
              </a:solidFill>
            </a:ln>
          </p:spPr>
          <p:txBody>
            <a:bodyPr wrap="square" lIns="0" tIns="0" rIns="0" bIns="0" rtlCol="0"/>
            <a:lstStyle/>
            <a:p>
              <a:endParaRPr/>
            </a:p>
          </p:txBody>
        </p:sp>
        <p:sp>
          <p:nvSpPr>
            <p:cNvPr id="378" name="object 378"/>
            <p:cNvSpPr/>
            <p:nvPr/>
          </p:nvSpPr>
          <p:spPr>
            <a:xfrm>
              <a:off x="1495159" y="3329349"/>
              <a:ext cx="7620" cy="5715"/>
            </a:xfrm>
            <a:custGeom>
              <a:avLst/>
              <a:gdLst/>
              <a:ahLst/>
              <a:cxnLst/>
              <a:rect l="l" t="t" r="r" b="b"/>
              <a:pathLst>
                <a:path w="7619" h="5714">
                  <a:moveTo>
                    <a:pt x="7346" y="0"/>
                  </a:moveTo>
                  <a:lnTo>
                    <a:pt x="0" y="0"/>
                  </a:lnTo>
                  <a:lnTo>
                    <a:pt x="0" y="5502"/>
                  </a:lnTo>
                  <a:lnTo>
                    <a:pt x="7346" y="5502"/>
                  </a:lnTo>
                  <a:lnTo>
                    <a:pt x="7346" y="0"/>
                  </a:lnTo>
                  <a:close/>
                </a:path>
              </a:pathLst>
            </a:custGeom>
            <a:solidFill>
              <a:srgbClr val="000080"/>
            </a:solidFill>
          </p:spPr>
          <p:txBody>
            <a:bodyPr wrap="square" lIns="0" tIns="0" rIns="0" bIns="0" rtlCol="0"/>
            <a:lstStyle/>
            <a:p>
              <a:endParaRPr/>
            </a:p>
          </p:txBody>
        </p:sp>
        <p:sp>
          <p:nvSpPr>
            <p:cNvPr id="379" name="object 379"/>
            <p:cNvSpPr/>
            <p:nvPr/>
          </p:nvSpPr>
          <p:spPr>
            <a:xfrm>
              <a:off x="1495159" y="3329335"/>
              <a:ext cx="7620" cy="5715"/>
            </a:xfrm>
            <a:custGeom>
              <a:avLst/>
              <a:gdLst/>
              <a:ahLst/>
              <a:cxnLst/>
              <a:rect l="l" t="t" r="r" b="b"/>
              <a:pathLst>
                <a:path w="7619" h="5714">
                  <a:moveTo>
                    <a:pt x="0" y="0"/>
                  </a:moveTo>
                  <a:lnTo>
                    <a:pt x="7348" y="0"/>
                  </a:lnTo>
                </a:path>
                <a:path w="7619" h="5714">
                  <a:moveTo>
                    <a:pt x="0" y="0"/>
                  </a:moveTo>
                  <a:lnTo>
                    <a:pt x="0" y="5517"/>
                  </a:lnTo>
                </a:path>
              </a:pathLst>
            </a:custGeom>
            <a:ln w="3175">
              <a:solidFill>
                <a:srgbClr val="000080"/>
              </a:solidFill>
            </a:ln>
          </p:spPr>
          <p:txBody>
            <a:bodyPr wrap="square" lIns="0" tIns="0" rIns="0" bIns="0" rtlCol="0"/>
            <a:lstStyle/>
            <a:p>
              <a:endParaRPr/>
            </a:p>
          </p:txBody>
        </p:sp>
        <p:sp>
          <p:nvSpPr>
            <p:cNvPr id="380" name="object 380"/>
            <p:cNvSpPr/>
            <p:nvPr/>
          </p:nvSpPr>
          <p:spPr>
            <a:xfrm>
              <a:off x="1502507" y="3329349"/>
              <a:ext cx="504190" cy="5715"/>
            </a:xfrm>
            <a:custGeom>
              <a:avLst/>
              <a:gdLst/>
              <a:ahLst/>
              <a:cxnLst/>
              <a:rect l="l" t="t" r="r" b="b"/>
              <a:pathLst>
                <a:path w="504189" h="5714">
                  <a:moveTo>
                    <a:pt x="503859" y="0"/>
                  </a:moveTo>
                  <a:lnTo>
                    <a:pt x="0" y="0"/>
                  </a:lnTo>
                  <a:lnTo>
                    <a:pt x="0" y="5502"/>
                  </a:lnTo>
                  <a:lnTo>
                    <a:pt x="503859" y="5502"/>
                  </a:lnTo>
                  <a:lnTo>
                    <a:pt x="503859" y="0"/>
                  </a:lnTo>
                  <a:close/>
                </a:path>
              </a:pathLst>
            </a:custGeom>
            <a:solidFill>
              <a:srgbClr val="000080"/>
            </a:solidFill>
          </p:spPr>
          <p:txBody>
            <a:bodyPr wrap="square" lIns="0" tIns="0" rIns="0" bIns="0" rtlCol="0"/>
            <a:lstStyle/>
            <a:p>
              <a:endParaRPr/>
            </a:p>
          </p:txBody>
        </p:sp>
        <p:sp>
          <p:nvSpPr>
            <p:cNvPr id="381" name="object 381"/>
            <p:cNvSpPr/>
            <p:nvPr/>
          </p:nvSpPr>
          <p:spPr>
            <a:xfrm>
              <a:off x="1502507" y="3329335"/>
              <a:ext cx="504190" cy="0"/>
            </a:xfrm>
            <a:custGeom>
              <a:avLst/>
              <a:gdLst/>
              <a:ahLst/>
              <a:cxnLst/>
              <a:rect l="l" t="t" r="r" b="b"/>
              <a:pathLst>
                <a:path w="504189">
                  <a:moveTo>
                    <a:pt x="0" y="0"/>
                  </a:moveTo>
                  <a:lnTo>
                    <a:pt x="503871" y="0"/>
                  </a:lnTo>
                </a:path>
              </a:pathLst>
            </a:custGeom>
            <a:ln w="3175">
              <a:solidFill>
                <a:srgbClr val="000080"/>
              </a:solidFill>
            </a:ln>
          </p:spPr>
          <p:txBody>
            <a:bodyPr wrap="square" lIns="0" tIns="0" rIns="0" bIns="0" rtlCol="0"/>
            <a:lstStyle/>
            <a:p>
              <a:endParaRPr/>
            </a:p>
          </p:txBody>
        </p:sp>
        <p:sp>
          <p:nvSpPr>
            <p:cNvPr id="382" name="object 382"/>
            <p:cNvSpPr/>
            <p:nvPr/>
          </p:nvSpPr>
          <p:spPr>
            <a:xfrm>
              <a:off x="2006378" y="3329349"/>
              <a:ext cx="7620" cy="5715"/>
            </a:xfrm>
            <a:custGeom>
              <a:avLst/>
              <a:gdLst/>
              <a:ahLst/>
              <a:cxnLst/>
              <a:rect l="l" t="t" r="r" b="b"/>
              <a:pathLst>
                <a:path w="7619" h="5714">
                  <a:moveTo>
                    <a:pt x="7484" y="0"/>
                  </a:moveTo>
                  <a:lnTo>
                    <a:pt x="0" y="0"/>
                  </a:lnTo>
                  <a:lnTo>
                    <a:pt x="0" y="5502"/>
                  </a:lnTo>
                  <a:lnTo>
                    <a:pt x="7484" y="5502"/>
                  </a:lnTo>
                  <a:lnTo>
                    <a:pt x="7484" y="0"/>
                  </a:lnTo>
                  <a:close/>
                </a:path>
              </a:pathLst>
            </a:custGeom>
            <a:solidFill>
              <a:srgbClr val="000080"/>
            </a:solidFill>
          </p:spPr>
          <p:txBody>
            <a:bodyPr wrap="square" lIns="0" tIns="0" rIns="0" bIns="0" rtlCol="0"/>
            <a:lstStyle/>
            <a:p>
              <a:endParaRPr/>
            </a:p>
          </p:txBody>
        </p:sp>
        <p:sp>
          <p:nvSpPr>
            <p:cNvPr id="383" name="object 383"/>
            <p:cNvSpPr/>
            <p:nvPr/>
          </p:nvSpPr>
          <p:spPr>
            <a:xfrm>
              <a:off x="2006378" y="3329335"/>
              <a:ext cx="7620" cy="5715"/>
            </a:xfrm>
            <a:custGeom>
              <a:avLst/>
              <a:gdLst/>
              <a:ahLst/>
              <a:cxnLst/>
              <a:rect l="l" t="t" r="r" b="b"/>
              <a:pathLst>
                <a:path w="7619" h="5714">
                  <a:moveTo>
                    <a:pt x="0" y="0"/>
                  </a:moveTo>
                  <a:lnTo>
                    <a:pt x="7473" y="0"/>
                  </a:lnTo>
                </a:path>
                <a:path w="7619" h="5714">
                  <a:moveTo>
                    <a:pt x="0" y="0"/>
                  </a:moveTo>
                  <a:lnTo>
                    <a:pt x="0" y="5517"/>
                  </a:lnTo>
                </a:path>
              </a:pathLst>
            </a:custGeom>
            <a:ln w="3175">
              <a:solidFill>
                <a:srgbClr val="000080"/>
              </a:solidFill>
            </a:ln>
          </p:spPr>
          <p:txBody>
            <a:bodyPr wrap="square" lIns="0" tIns="0" rIns="0" bIns="0" rtlCol="0"/>
            <a:lstStyle/>
            <a:p>
              <a:endParaRPr/>
            </a:p>
          </p:txBody>
        </p:sp>
        <p:sp>
          <p:nvSpPr>
            <p:cNvPr id="384" name="object 384"/>
            <p:cNvSpPr/>
            <p:nvPr/>
          </p:nvSpPr>
          <p:spPr>
            <a:xfrm>
              <a:off x="2013852" y="3329349"/>
              <a:ext cx="644525" cy="5715"/>
            </a:xfrm>
            <a:custGeom>
              <a:avLst/>
              <a:gdLst/>
              <a:ahLst/>
              <a:cxnLst/>
              <a:rect l="l" t="t" r="r" b="b"/>
              <a:pathLst>
                <a:path w="644525" h="5714">
                  <a:moveTo>
                    <a:pt x="644151" y="0"/>
                  </a:moveTo>
                  <a:lnTo>
                    <a:pt x="0" y="0"/>
                  </a:lnTo>
                  <a:lnTo>
                    <a:pt x="0" y="5502"/>
                  </a:lnTo>
                  <a:lnTo>
                    <a:pt x="644151" y="5502"/>
                  </a:lnTo>
                  <a:lnTo>
                    <a:pt x="644151" y="0"/>
                  </a:lnTo>
                  <a:close/>
                </a:path>
              </a:pathLst>
            </a:custGeom>
            <a:solidFill>
              <a:srgbClr val="000080"/>
            </a:solidFill>
          </p:spPr>
          <p:txBody>
            <a:bodyPr wrap="square" lIns="0" tIns="0" rIns="0" bIns="0" rtlCol="0"/>
            <a:lstStyle/>
            <a:p>
              <a:endParaRPr/>
            </a:p>
          </p:txBody>
        </p:sp>
        <p:sp>
          <p:nvSpPr>
            <p:cNvPr id="385" name="object 385"/>
            <p:cNvSpPr/>
            <p:nvPr/>
          </p:nvSpPr>
          <p:spPr>
            <a:xfrm>
              <a:off x="2013852" y="3329335"/>
              <a:ext cx="644525" cy="0"/>
            </a:xfrm>
            <a:custGeom>
              <a:avLst/>
              <a:gdLst/>
              <a:ahLst/>
              <a:cxnLst/>
              <a:rect l="l" t="t" r="r" b="b"/>
              <a:pathLst>
                <a:path w="644525">
                  <a:moveTo>
                    <a:pt x="0" y="0"/>
                  </a:moveTo>
                  <a:lnTo>
                    <a:pt x="644151" y="0"/>
                  </a:lnTo>
                </a:path>
              </a:pathLst>
            </a:custGeom>
            <a:ln w="3175">
              <a:solidFill>
                <a:srgbClr val="000080"/>
              </a:solidFill>
            </a:ln>
          </p:spPr>
          <p:txBody>
            <a:bodyPr wrap="square" lIns="0" tIns="0" rIns="0" bIns="0" rtlCol="0"/>
            <a:lstStyle/>
            <a:p>
              <a:endParaRPr/>
            </a:p>
          </p:txBody>
        </p:sp>
        <p:sp>
          <p:nvSpPr>
            <p:cNvPr id="386" name="object 386"/>
            <p:cNvSpPr/>
            <p:nvPr/>
          </p:nvSpPr>
          <p:spPr>
            <a:xfrm>
              <a:off x="2658004" y="3329349"/>
              <a:ext cx="7620" cy="5715"/>
            </a:xfrm>
            <a:custGeom>
              <a:avLst/>
              <a:gdLst/>
              <a:ahLst/>
              <a:cxnLst/>
              <a:rect l="l" t="t" r="r" b="b"/>
              <a:pathLst>
                <a:path w="7619" h="5714">
                  <a:moveTo>
                    <a:pt x="7484" y="0"/>
                  </a:moveTo>
                  <a:lnTo>
                    <a:pt x="0" y="0"/>
                  </a:lnTo>
                  <a:lnTo>
                    <a:pt x="0" y="5502"/>
                  </a:lnTo>
                  <a:lnTo>
                    <a:pt x="7484" y="5502"/>
                  </a:lnTo>
                  <a:lnTo>
                    <a:pt x="7484" y="0"/>
                  </a:lnTo>
                  <a:close/>
                </a:path>
              </a:pathLst>
            </a:custGeom>
            <a:solidFill>
              <a:srgbClr val="000080"/>
            </a:solidFill>
          </p:spPr>
          <p:txBody>
            <a:bodyPr wrap="square" lIns="0" tIns="0" rIns="0" bIns="0" rtlCol="0"/>
            <a:lstStyle/>
            <a:p>
              <a:endParaRPr/>
            </a:p>
          </p:txBody>
        </p:sp>
        <p:sp>
          <p:nvSpPr>
            <p:cNvPr id="387" name="object 387"/>
            <p:cNvSpPr/>
            <p:nvPr/>
          </p:nvSpPr>
          <p:spPr>
            <a:xfrm>
              <a:off x="2658004" y="3329335"/>
              <a:ext cx="7620" cy="5715"/>
            </a:xfrm>
            <a:custGeom>
              <a:avLst/>
              <a:gdLst/>
              <a:ahLst/>
              <a:cxnLst/>
              <a:rect l="l" t="t" r="r" b="b"/>
              <a:pathLst>
                <a:path w="7619" h="5714">
                  <a:moveTo>
                    <a:pt x="0" y="0"/>
                  </a:moveTo>
                  <a:lnTo>
                    <a:pt x="7473" y="0"/>
                  </a:lnTo>
                </a:path>
                <a:path w="7619" h="5714">
                  <a:moveTo>
                    <a:pt x="0" y="0"/>
                  </a:moveTo>
                  <a:lnTo>
                    <a:pt x="0" y="5517"/>
                  </a:lnTo>
                </a:path>
              </a:pathLst>
            </a:custGeom>
            <a:ln w="3175">
              <a:solidFill>
                <a:srgbClr val="000080"/>
              </a:solidFill>
            </a:ln>
          </p:spPr>
          <p:txBody>
            <a:bodyPr wrap="square" lIns="0" tIns="0" rIns="0" bIns="0" rtlCol="0"/>
            <a:lstStyle/>
            <a:p>
              <a:endParaRPr/>
            </a:p>
          </p:txBody>
        </p:sp>
        <p:sp>
          <p:nvSpPr>
            <p:cNvPr id="388" name="object 388"/>
            <p:cNvSpPr/>
            <p:nvPr/>
          </p:nvSpPr>
          <p:spPr>
            <a:xfrm>
              <a:off x="2665477" y="3329349"/>
              <a:ext cx="551180" cy="5715"/>
            </a:xfrm>
            <a:custGeom>
              <a:avLst/>
              <a:gdLst/>
              <a:ahLst/>
              <a:cxnLst/>
              <a:rect l="l" t="t" r="r" b="b"/>
              <a:pathLst>
                <a:path w="551180" h="5714">
                  <a:moveTo>
                    <a:pt x="550988" y="0"/>
                  </a:moveTo>
                  <a:lnTo>
                    <a:pt x="0" y="0"/>
                  </a:lnTo>
                  <a:lnTo>
                    <a:pt x="0" y="5502"/>
                  </a:lnTo>
                  <a:lnTo>
                    <a:pt x="550988" y="5502"/>
                  </a:lnTo>
                  <a:lnTo>
                    <a:pt x="550988" y="0"/>
                  </a:lnTo>
                  <a:close/>
                </a:path>
              </a:pathLst>
            </a:custGeom>
            <a:solidFill>
              <a:srgbClr val="000080"/>
            </a:solidFill>
          </p:spPr>
          <p:txBody>
            <a:bodyPr wrap="square" lIns="0" tIns="0" rIns="0" bIns="0" rtlCol="0"/>
            <a:lstStyle/>
            <a:p>
              <a:endParaRPr/>
            </a:p>
          </p:txBody>
        </p:sp>
        <p:sp>
          <p:nvSpPr>
            <p:cNvPr id="389" name="object 389"/>
            <p:cNvSpPr/>
            <p:nvPr/>
          </p:nvSpPr>
          <p:spPr>
            <a:xfrm>
              <a:off x="2665477" y="3329335"/>
              <a:ext cx="551180" cy="0"/>
            </a:xfrm>
            <a:custGeom>
              <a:avLst/>
              <a:gdLst/>
              <a:ahLst/>
              <a:cxnLst/>
              <a:rect l="l" t="t" r="r" b="b"/>
              <a:pathLst>
                <a:path w="551180">
                  <a:moveTo>
                    <a:pt x="0" y="0"/>
                  </a:moveTo>
                  <a:lnTo>
                    <a:pt x="550989" y="0"/>
                  </a:lnTo>
                </a:path>
              </a:pathLst>
            </a:custGeom>
            <a:ln w="3175">
              <a:solidFill>
                <a:srgbClr val="000080"/>
              </a:solidFill>
            </a:ln>
          </p:spPr>
          <p:txBody>
            <a:bodyPr wrap="square" lIns="0" tIns="0" rIns="0" bIns="0" rtlCol="0"/>
            <a:lstStyle/>
            <a:p>
              <a:endParaRPr/>
            </a:p>
          </p:txBody>
        </p:sp>
        <p:sp>
          <p:nvSpPr>
            <p:cNvPr id="390" name="object 390"/>
            <p:cNvSpPr/>
            <p:nvPr/>
          </p:nvSpPr>
          <p:spPr>
            <a:xfrm>
              <a:off x="3216466" y="3329349"/>
              <a:ext cx="7620" cy="5715"/>
            </a:xfrm>
            <a:custGeom>
              <a:avLst/>
              <a:gdLst/>
              <a:ahLst/>
              <a:cxnLst/>
              <a:rect l="l" t="t" r="r" b="b"/>
              <a:pathLst>
                <a:path w="7619" h="5714">
                  <a:moveTo>
                    <a:pt x="7484" y="0"/>
                  </a:moveTo>
                  <a:lnTo>
                    <a:pt x="0" y="0"/>
                  </a:lnTo>
                  <a:lnTo>
                    <a:pt x="0" y="5502"/>
                  </a:lnTo>
                  <a:lnTo>
                    <a:pt x="7484" y="5502"/>
                  </a:lnTo>
                  <a:lnTo>
                    <a:pt x="7484" y="0"/>
                  </a:lnTo>
                  <a:close/>
                </a:path>
              </a:pathLst>
            </a:custGeom>
            <a:solidFill>
              <a:srgbClr val="000080"/>
            </a:solidFill>
          </p:spPr>
          <p:txBody>
            <a:bodyPr wrap="square" lIns="0" tIns="0" rIns="0" bIns="0" rtlCol="0"/>
            <a:lstStyle/>
            <a:p>
              <a:endParaRPr/>
            </a:p>
          </p:txBody>
        </p:sp>
        <p:sp>
          <p:nvSpPr>
            <p:cNvPr id="391" name="object 391"/>
            <p:cNvSpPr/>
            <p:nvPr/>
          </p:nvSpPr>
          <p:spPr>
            <a:xfrm>
              <a:off x="3216466" y="3329335"/>
              <a:ext cx="7620" cy="5715"/>
            </a:xfrm>
            <a:custGeom>
              <a:avLst/>
              <a:gdLst/>
              <a:ahLst/>
              <a:cxnLst/>
              <a:rect l="l" t="t" r="r" b="b"/>
              <a:pathLst>
                <a:path w="7619" h="5714">
                  <a:moveTo>
                    <a:pt x="0" y="0"/>
                  </a:moveTo>
                  <a:lnTo>
                    <a:pt x="7473" y="0"/>
                  </a:lnTo>
                </a:path>
                <a:path w="7619" h="5714">
                  <a:moveTo>
                    <a:pt x="0" y="0"/>
                  </a:moveTo>
                  <a:lnTo>
                    <a:pt x="0" y="5517"/>
                  </a:lnTo>
                </a:path>
              </a:pathLst>
            </a:custGeom>
            <a:ln w="3175">
              <a:solidFill>
                <a:srgbClr val="000080"/>
              </a:solidFill>
            </a:ln>
          </p:spPr>
          <p:txBody>
            <a:bodyPr wrap="square" lIns="0" tIns="0" rIns="0" bIns="0" rtlCol="0"/>
            <a:lstStyle/>
            <a:p>
              <a:endParaRPr/>
            </a:p>
          </p:txBody>
        </p:sp>
        <p:sp>
          <p:nvSpPr>
            <p:cNvPr id="392" name="object 392"/>
            <p:cNvSpPr/>
            <p:nvPr/>
          </p:nvSpPr>
          <p:spPr>
            <a:xfrm>
              <a:off x="3223940" y="3329349"/>
              <a:ext cx="458470" cy="5715"/>
            </a:xfrm>
            <a:custGeom>
              <a:avLst/>
              <a:gdLst/>
              <a:ahLst/>
              <a:cxnLst/>
              <a:rect l="l" t="t" r="r" b="b"/>
              <a:pathLst>
                <a:path w="458470" h="5714">
                  <a:moveTo>
                    <a:pt x="457980" y="0"/>
                  </a:moveTo>
                  <a:lnTo>
                    <a:pt x="0" y="0"/>
                  </a:lnTo>
                  <a:lnTo>
                    <a:pt x="0" y="5502"/>
                  </a:lnTo>
                  <a:lnTo>
                    <a:pt x="457980" y="5502"/>
                  </a:lnTo>
                  <a:lnTo>
                    <a:pt x="457980" y="0"/>
                  </a:lnTo>
                  <a:close/>
                </a:path>
              </a:pathLst>
            </a:custGeom>
            <a:solidFill>
              <a:srgbClr val="000080"/>
            </a:solidFill>
          </p:spPr>
          <p:txBody>
            <a:bodyPr wrap="square" lIns="0" tIns="0" rIns="0" bIns="0" rtlCol="0"/>
            <a:lstStyle/>
            <a:p>
              <a:endParaRPr/>
            </a:p>
          </p:txBody>
        </p:sp>
        <p:sp>
          <p:nvSpPr>
            <p:cNvPr id="393" name="object 393"/>
            <p:cNvSpPr/>
            <p:nvPr/>
          </p:nvSpPr>
          <p:spPr>
            <a:xfrm>
              <a:off x="3223940" y="3329335"/>
              <a:ext cx="458470" cy="0"/>
            </a:xfrm>
            <a:custGeom>
              <a:avLst/>
              <a:gdLst/>
              <a:ahLst/>
              <a:cxnLst/>
              <a:rect l="l" t="t" r="r" b="b"/>
              <a:pathLst>
                <a:path w="458470">
                  <a:moveTo>
                    <a:pt x="0" y="0"/>
                  </a:moveTo>
                  <a:lnTo>
                    <a:pt x="457997" y="0"/>
                  </a:lnTo>
                </a:path>
              </a:pathLst>
            </a:custGeom>
            <a:ln w="3175">
              <a:solidFill>
                <a:srgbClr val="000080"/>
              </a:solidFill>
            </a:ln>
          </p:spPr>
          <p:txBody>
            <a:bodyPr wrap="square" lIns="0" tIns="0" rIns="0" bIns="0" rtlCol="0"/>
            <a:lstStyle/>
            <a:p>
              <a:endParaRPr/>
            </a:p>
          </p:txBody>
        </p:sp>
        <p:sp>
          <p:nvSpPr>
            <p:cNvPr id="394" name="object 394"/>
            <p:cNvSpPr/>
            <p:nvPr/>
          </p:nvSpPr>
          <p:spPr>
            <a:xfrm>
              <a:off x="3681936" y="3329349"/>
              <a:ext cx="7620" cy="5715"/>
            </a:xfrm>
            <a:custGeom>
              <a:avLst/>
              <a:gdLst/>
              <a:ahLst/>
              <a:cxnLst/>
              <a:rect l="l" t="t" r="r" b="b"/>
              <a:pathLst>
                <a:path w="7620" h="5714">
                  <a:moveTo>
                    <a:pt x="7346" y="0"/>
                  </a:moveTo>
                  <a:lnTo>
                    <a:pt x="0" y="0"/>
                  </a:lnTo>
                  <a:lnTo>
                    <a:pt x="0" y="5502"/>
                  </a:lnTo>
                  <a:lnTo>
                    <a:pt x="7346" y="5502"/>
                  </a:lnTo>
                  <a:lnTo>
                    <a:pt x="7346" y="0"/>
                  </a:lnTo>
                  <a:close/>
                </a:path>
              </a:pathLst>
            </a:custGeom>
            <a:solidFill>
              <a:srgbClr val="000080"/>
            </a:solidFill>
          </p:spPr>
          <p:txBody>
            <a:bodyPr wrap="square" lIns="0" tIns="0" rIns="0" bIns="0" rtlCol="0"/>
            <a:lstStyle/>
            <a:p>
              <a:endParaRPr/>
            </a:p>
          </p:txBody>
        </p:sp>
        <p:sp>
          <p:nvSpPr>
            <p:cNvPr id="395" name="object 395"/>
            <p:cNvSpPr/>
            <p:nvPr/>
          </p:nvSpPr>
          <p:spPr>
            <a:xfrm>
              <a:off x="3681937" y="3329335"/>
              <a:ext cx="7620" cy="5715"/>
            </a:xfrm>
            <a:custGeom>
              <a:avLst/>
              <a:gdLst/>
              <a:ahLst/>
              <a:cxnLst/>
              <a:rect l="l" t="t" r="r" b="b"/>
              <a:pathLst>
                <a:path w="7620" h="5714">
                  <a:moveTo>
                    <a:pt x="0" y="0"/>
                  </a:moveTo>
                  <a:lnTo>
                    <a:pt x="7359" y="0"/>
                  </a:lnTo>
                </a:path>
                <a:path w="7620" h="5714">
                  <a:moveTo>
                    <a:pt x="0" y="0"/>
                  </a:moveTo>
                  <a:lnTo>
                    <a:pt x="0" y="5517"/>
                  </a:lnTo>
                </a:path>
              </a:pathLst>
            </a:custGeom>
            <a:ln w="3175">
              <a:solidFill>
                <a:srgbClr val="000080"/>
              </a:solidFill>
            </a:ln>
          </p:spPr>
          <p:txBody>
            <a:bodyPr wrap="square" lIns="0" tIns="0" rIns="0" bIns="0" rtlCol="0"/>
            <a:lstStyle/>
            <a:p>
              <a:endParaRPr/>
            </a:p>
          </p:txBody>
        </p:sp>
        <p:sp>
          <p:nvSpPr>
            <p:cNvPr id="396" name="object 396"/>
            <p:cNvSpPr/>
            <p:nvPr/>
          </p:nvSpPr>
          <p:spPr>
            <a:xfrm>
              <a:off x="3681936" y="3329349"/>
              <a:ext cx="7620" cy="5715"/>
            </a:xfrm>
            <a:custGeom>
              <a:avLst/>
              <a:gdLst/>
              <a:ahLst/>
              <a:cxnLst/>
              <a:rect l="l" t="t" r="r" b="b"/>
              <a:pathLst>
                <a:path w="7620" h="5714">
                  <a:moveTo>
                    <a:pt x="7346" y="0"/>
                  </a:moveTo>
                  <a:lnTo>
                    <a:pt x="0" y="0"/>
                  </a:lnTo>
                  <a:lnTo>
                    <a:pt x="0" y="5502"/>
                  </a:lnTo>
                  <a:lnTo>
                    <a:pt x="7346" y="5502"/>
                  </a:lnTo>
                  <a:lnTo>
                    <a:pt x="7346" y="0"/>
                  </a:lnTo>
                  <a:close/>
                </a:path>
              </a:pathLst>
            </a:custGeom>
            <a:solidFill>
              <a:srgbClr val="000080"/>
            </a:solidFill>
          </p:spPr>
          <p:txBody>
            <a:bodyPr wrap="square" lIns="0" tIns="0" rIns="0" bIns="0" rtlCol="0"/>
            <a:lstStyle/>
            <a:p>
              <a:endParaRPr/>
            </a:p>
          </p:txBody>
        </p:sp>
        <p:sp>
          <p:nvSpPr>
            <p:cNvPr id="397" name="object 397"/>
            <p:cNvSpPr/>
            <p:nvPr/>
          </p:nvSpPr>
          <p:spPr>
            <a:xfrm>
              <a:off x="3681937" y="3329335"/>
              <a:ext cx="7620" cy="5715"/>
            </a:xfrm>
            <a:custGeom>
              <a:avLst/>
              <a:gdLst/>
              <a:ahLst/>
              <a:cxnLst/>
              <a:rect l="l" t="t" r="r" b="b"/>
              <a:pathLst>
                <a:path w="7620" h="5714">
                  <a:moveTo>
                    <a:pt x="0" y="0"/>
                  </a:moveTo>
                  <a:lnTo>
                    <a:pt x="7359" y="0"/>
                  </a:lnTo>
                </a:path>
                <a:path w="7620" h="5714">
                  <a:moveTo>
                    <a:pt x="0" y="0"/>
                  </a:moveTo>
                  <a:lnTo>
                    <a:pt x="0" y="5517"/>
                  </a:lnTo>
                </a:path>
              </a:pathLst>
            </a:custGeom>
            <a:ln w="3175">
              <a:solidFill>
                <a:srgbClr val="000080"/>
              </a:solidFill>
            </a:ln>
          </p:spPr>
          <p:txBody>
            <a:bodyPr wrap="square" lIns="0" tIns="0" rIns="0" bIns="0" rtlCol="0"/>
            <a:lstStyle/>
            <a:p>
              <a:endParaRPr/>
            </a:p>
          </p:txBody>
        </p:sp>
        <p:sp>
          <p:nvSpPr>
            <p:cNvPr id="398" name="object 398"/>
            <p:cNvSpPr/>
            <p:nvPr/>
          </p:nvSpPr>
          <p:spPr>
            <a:xfrm>
              <a:off x="1187284" y="3334880"/>
              <a:ext cx="7620" cy="158750"/>
            </a:xfrm>
            <a:custGeom>
              <a:avLst/>
              <a:gdLst/>
              <a:ahLst/>
              <a:cxnLst/>
              <a:rect l="l" t="t" r="r" b="b"/>
              <a:pathLst>
                <a:path w="7619" h="158750">
                  <a:moveTo>
                    <a:pt x="7493" y="120142"/>
                  </a:moveTo>
                  <a:lnTo>
                    <a:pt x="0" y="120142"/>
                  </a:lnTo>
                  <a:lnTo>
                    <a:pt x="0" y="158534"/>
                  </a:lnTo>
                  <a:lnTo>
                    <a:pt x="7493" y="158534"/>
                  </a:lnTo>
                  <a:lnTo>
                    <a:pt x="7493" y="120142"/>
                  </a:lnTo>
                  <a:close/>
                </a:path>
                <a:path w="7619" h="158750">
                  <a:moveTo>
                    <a:pt x="7493" y="0"/>
                  </a:moveTo>
                  <a:lnTo>
                    <a:pt x="0" y="0"/>
                  </a:lnTo>
                  <a:lnTo>
                    <a:pt x="0" y="20218"/>
                  </a:lnTo>
                  <a:lnTo>
                    <a:pt x="7493" y="20218"/>
                  </a:lnTo>
                  <a:lnTo>
                    <a:pt x="7493" y="0"/>
                  </a:lnTo>
                  <a:close/>
                </a:path>
              </a:pathLst>
            </a:custGeom>
            <a:solidFill>
              <a:srgbClr val="000080"/>
            </a:solidFill>
          </p:spPr>
          <p:txBody>
            <a:bodyPr wrap="square" lIns="0" tIns="0" rIns="0" bIns="0" rtlCol="0"/>
            <a:lstStyle/>
            <a:p>
              <a:endParaRPr/>
            </a:p>
          </p:txBody>
        </p:sp>
        <p:sp>
          <p:nvSpPr>
            <p:cNvPr id="399" name="object 399"/>
            <p:cNvSpPr/>
            <p:nvPr/>
          </p:nvSpPr>
          <p:spPr>
            <a:xfrm>
              <a:off x="1187294" y="3334853"/>
              <a:ext cx="0" cy="158750"/>
            </a:xfrm>
            <a:custGeom>
              <a:avLst/>
              <a:gdLst/>
              <a:ahLst/>
              <a:cxnLst/>
              <a:rect l="l" t="t" r="r" b="b"/>
              <a:pathLst>
                <a:path h="158750">
                  <a:moveTo>
                    <a:pt x="0" y="120168"/>
                  </a:moveTo>
                  <a:lnTo>
                    <a:pt x="0" y="158550"/>
                  </a:lnTo>
                </a:path>
                <a:path h="158750">
                  <a:moveTo>
                    <a:pt x="0" y="0"/>
                  </a:moveTo>
                  <a:lnTo>
                    <a:pt x="0" y="20237"/>
                  </a:lnTo>
                </a:path>
              </a:pathLst>
            </a:custGeom>
            <a:ln w="3175">
              <a:solidFill>
                <a:srgbClr val="000080"/>
              </a:solidFill>
            </a:ln>
          </p:spPr>
          <p:txBody>
            <a:bodyPr wrap="square" lIns="0" tIns="0" rIns="0" bIns="0" rtlCol="0"/>
            <a:lstStyle/>
            <a:p>
              <a:endParaRPr/>
            </a:p>
          </p:txBody>
        </p:sp>
        <p:sp>
          <p:nvSpPr>
            <p:cNvPr id="400" name="object 400"/>
            <p:cNvSpPr/>
            <p:nvPr/>
          </p:nvSpPr>
          <p:spPr>
            <a:xfrm>
              <a:off x="1495158" y="3334880"/>
              <a:ext cx="7620" cy="158750"/>
            </a:xfrm>
            <a:custGeom>
              <a:avLst/>
              <a:gdLst/>
              <a:ahLst/>
              <a:cxnLst/>
              <a:rect l="l" t="t" r="r" b="b"/>
              <a:pathLst>
                <a:path w="7619" h="158750">
                  <a:moveTo>
                    <a:pt x="7340" y="120142"/>
                  </a:moveTo>
                  <a:lnTo>
                    <a:pt x="0" y="120142"/>
                  </a:lnTo>
                  <a:lnTo>
                    <a:pt x="0" y="158534"/>
                  </a:lnTo>
                  <a:lnTo>
                    <a:pt x="7340" y="158534"/>
                  </a:lnTo>
                  <a:lnTo>
                    <a:pt x="7340" y="120142"/>
                  </a:lnTo>
                  <a:close/>
                </a:path>
                <a:path w="7619" h="158750">
                  <a:moveTo>
                    <a:pt x="7340" y="0"/>
                  </a:moveTo>
                  <a:lnTo>
                    <a:pt x="0" y="0"/>
                  </a:lnTo>
                  <a:lnTo>
                    <a:pt x="0" y="20218"/>
                  </a:lnTo>
                  <a:lnTo>
                    <a:pt x="7340" y="20218"/>
                  </a:lnTo>
                  <a:lnTo>
                    <a:pt x="7340" y="0"/>
                  </a:lnTo>
                  <a:close/>
                </a:path>
              </a:pathLst>
            </a:custGeom>
            <a:solidFill>
              <a:srgbClr val="000080"/>
            </a:solidFill>
          </p:spPr>
          <p:txBody>
            <a:bodyPr wrap="square" lIns="0" tIns="0" rIns="0" bIns="0" rtlCol="0"/>
            <a:lstStyle/>
            <a:p>
              <a:endParaRPr/>
            </a:p>
          </p:txBody>
        </p:sp>
        <p:sp>
          <p:nvSpPr>
            <p:cNvPr id="401" name="object 401"/>
            <p:cNvSpPr/>
            <p:nvPr/>
          </p:nvSpPr>
          <p:spPr>
            <a:xfrm>
              <a:off x="1495159" y="3334853"/>
              <a:ext cx="0" cy="158750"/>
            </a:xfrm>
            <a:custGeom>
              <a:avLst/>
              <a:gdLst/>
              <a:ahLst/>
              <a:cxnLst/>
              <a:rect l="l" t="t" r="r" b="b"/>
              <a:pathLst>
                <a:path h="158750">
                  <a:moveTo>
                    <a:pt x="0" y="120168"/>
                  </a:moveTo>
                  <a:lnTo>
                    <a:pt x="0" y="158550"/>
                  </a:lnTo>
                </a:path>
                <a:path h="158750">
                  <a:moveTo>
                    <a:pt x="0" y="0"/>
                  </a:moveTo>
                  <a:lnTo>
                    <a:pt x="0" y="20237"/>
                  </a:lnTo>
                </a:path>
              </a:pathLst>
            </a:custGeom>
            <a:ln w="3175">
              <a:solidFill>
                <a:srgbClr val="000080"/>
              </a:solidFill>
            </a:ln>
          </p:spPr>
          <p:txBody>
            <a:bodyPr wrap="square" lIns="0" tIns="0" rIns="0" bIns="0" rtlCol="0"/>
            <a:lstStyle/>
            <a:p>
              <a:endParaRPr/>
            </a:p>
          </p:txBody>
        </p:sp>
        <p:sp>
          <p:nvSpPr>
            <p:cNvPr id="402" name="object 402"/>
            <p:cNvSpPr/>
            <p:nvPr/>
          </p:nvSpPr>
          <p:spPr>
            <a:xfrm>
              <a:off x="2006371" y="3334880"/>
              <a:ext cx="7620" cy="158750"/>
            </a:xfrm>
            <a:custGeom>
              <a:avLst/>
              <a:gdLst/>
              <a:ahLst/>
              <a:cxnLst/>
              <a:rect l="l" t="t" r="r" b="b"/>
              <a:pathLst>
                <a:path w="7619" h="158750">
                  <a:moveTo>
                    <a:pt x="7480" y="120142"/>
                  </a:moveTo>
                  <a:lnTo>
                    <a:pt x="0" y="120142"/>
                  </a:lnTo>
                  <a:lnTo>
                    <a:pt x="0" y="158534"/>
                  </a:lnTo>
                  <a:lnTo>
                    <a:pt x="7480" y="158534"/>
                  </a:lnTo>
                  <a:lnTo>
                    <a:pt x="7480" y="120142"/>
                  </a:lnTo>
                  <a:close/>
                </a:path>
                <a:path w="7619" h="158750">
                  <a:moveTo>
                    <a:pt x="7480" y="0"/>
                  </a:moveTo>
                  <a:lnTo>
                    <a:pt x="0" y="0"/>
                  </a:lnTo>
                  <a:lnTo>
                    <a:pt x="0" y="20218"/>
                  </a:lnTo>
                  <a:lnTo>
                    <a:pt x="7480" y="20218"/>
                  </a:lnTo>
                  <a:lnTo>
                    <a:pt x="7480" y="0"/>
                  </a:lnTo>
                  <a:close/>
                </a:path>
              </a:pathLst>
            </a:custGeom>
            <a:solidFill>
              <a:srgbClr val="000080"/>
            </a:solidFill>
          </p:spPr>
          <p:txBody>
            <a:bodyPr wrap="square" lIns="0" tIns="0" rIns="0" bIns="0" rtlCol="0"/>
            <a:lstStyle/>
            <a:p>
              <a:endParaRPr/>
            </a:p>
          </p:txBody>
        </p:sp>
        <p:sp>
          <p:nvSpPr>
            <p:cNvPr id="403" name="object 403"/>
            <p:cNvSpPr/>
            <p:nvPr/>
          </p:nvSpPr>
          <p:spPr>
            <a:xfrm>
              <a:off x="2006378" y="3334853"/>
              <a:ext cx="0" cy="158750"/>
            </a:xfrm>
            <a:custGeom>
              <a:avLst/>
              <a:gdLst/>
              <a:ahLst/>
              <a:cxnLst/>
              <a:rect l="l" t="t" r="r" b="b"/>
              <a:pathLst>
                <a:path h="158750">
                  <a:moveTo>
                    <a:pt x="0" y="120168"/>
                  </a:moveTo>
                  <a:lnTo>
                    <a:pt x="0" y="158550"/>
                  </a:lnTo>
                </a:path>
                <a:path h="158750">
                  <a:moveTo>
                    <a:pt x="0" y="0"/>
                  </a:moveTo>
                  <a:lnTo>
                    <a:pt x="0" y="20237"/>
                  </a:lnTo>
                </a:path>
              </a:pathLst>
            </a:custGeom>
            <a:ln w="3175">
              <a:solidFill>
                <a:srgbClr val="000080"/>
              </a:solidFill>
            </a:ln>
          </p:spPr>
          <p:txBody>
            <a:bodyPr wrap="square" lIns="0" tIns="0" rIns="0" bIns="0" rtlCol="0"/>
            <a:lstStyle/>
            <a:p>
              <a:endParaRPr/>
            </a:p>
          </p:txBody>
        </p:sp>
        <p:sp>
          <p:nvSpPr>
            <p:cNvPr id="404" name="object 404"/>
            <p:cNvSpPr/>
            <p:nvPr/>
          </p:nvSpPr>
          <p:spPr>
            <a:xfrm>
              <a:off x="2657995" y="3334880"/>
              <a:ext cx="7620" cy="158750"/>
            </a:xfrm>
            <a:custGeom>
              <a:avLst/>
              <a:gdLst/>
              <a:ahLst/>
              <a:cxnLst/>
              <a:rect l="l" t="t" r="r" b="b"/>
              <a:pathLst>
                <a:path w="7619" h="158750">
                  <a:moveTo>
                    <a:pt x="7493" y="120142"/>
                  </a:moveTo>
                  <a:lnTo>
                    <a:pt x="0" y="120142"/>
                  </a:lnTo>
                  <a:lnTo>
                    <a:pt x="0" y="158534"/>
                  </a:lnTo>
                  <a:lnTo>
                    <a:pt x="7493" y="158534"/>
                  </a:lnTo>
                  <a:lnTo>
                    <a:pt x="7493" y="120142"/>
                  </a:lnTo>
                  <a:close/>
                </a:path>
                <a:path w="7619" h="158750">
                  <a:moveTo>
                    <a:pt x="7493" y="0"/>
                  </a:moveTo>
                  <a:lnTo>
                    <a:pt x="0" y="0"/>
                  </a:lnTo>
                  <a:lnTo>
                    <a:pt x="0" y="20218"/>
                  </a:lnTo>
                  <a:lnTo>
                    <a:pt x="7493" y="20218"/>
                  </a:lnTo>
                  <a:lnTo>
                    <a:pt x="7493" y="0"/>
                  </a:lnTo>
                  <a:close/>
                </a:path>
              </a:pathLst>
            </a:custGeom>
            <a:solidFill>
              <a:srgbClr val="000080"/>
            </a:solidFill>
          </p:spPr>
          <p:txBody>
            <a:bodyPr wrap="square" lIns="0" tIns="0" rIns="0" bIns="0" rtlCol="0"/>
            <a:lstStyle/>
            <a:p>
              <a:endParaRPr/>
            </a:p>
          </p:txBody>
        </p:sp>
        <p:sp>
          <p:nvSpPr>
            <p:cNvPr id="405" name="object 405"/>
            <p:cNvSpPr/>
            <p:nvPr/>
          </p:nvSpPr>
          <p:spPr>
            <a:xfrm>
              <a:off x="2658004" y="3334853"/>
              <a:ext cx="0" cy="158750"/>
            </a:xfrm>
            <a:custGeom>
              <a:avLst/>
              <a:gdLst/>
              <a:ahLst/>
              <a:cxnLst/>
              <a:rect l="l" t="t" r="r" b="b"/>
              <a:pathLst>
                <a:path h="158750">
                  <a:moveTo>
                    <a:pt x="0" y="120168"/>
                  </a:moveTo>
                  <a:lnTo>
                    <a:pt x="0" y="158550"/>
                  </a:lnTo>
                </a:path>
                <a:path h="158750">
                  <a:moveTo>
                    <a:pt x="0" y="0"/>
                  </a:moveTo>
                  <a:lnTo>
                    <a:pt x="0" y="20237"/>
                  </a:lnTo>
                </a:path>
              </a:pathLst>
            </a:custGeom>
            <a:ln w="3175">
              <a:solidFill>
                <a:srgbClr val="000080"/>
              </a:solidFill>
            </a:ln>
          </p:spPr>
          <p:txBody>
            <a:bodyPr wrap="square" lIns="0" tIns="0" rIns="0" bIns="0" rtlCol="0"/>
            <a:lstStyle/>
            <a:p>
              <a:endParaRPr/>
            </a:p>
          </p:txBody>
        </p:sp>
        <p:sp>
          <p:nvSpPr>
            <p:cNvPr id="406" name="object 406"/>
            <p:cNvSpPr/>
            <p:nvPr/>
          </p:nvSpPr>
          <p:spPr>
            <a:xfrm>
              <a:off x="3216465" y="3334880"/>
              <a:ext cx="7620" cy="158750"/>
            </a:xfrm>
            <a:custGeom>
              <a:avLst/>
              <a:gdLst/>
              <a:ahLst/>
              <a:cxnLst/>
              <a:rect l="l" t="t" r="r" b="b"/>
              <a:pathLst>
                <a:path w="7619" h="158750">
                  <a:moveTo>
                    <a:pt x="7480" y="120142"/>
                  </a:moveTo>
                  <a:lnTo>
                    <a:pt x="0" y="120142"/>
                  </a:lnTo>
                  <a:lnTo>
                    <a:pt x="0" y="158534"/>
                  </a:lnTo>
                  <a:lnTo>
                    <a:pt x="7480" y="158534"/>
                  </a:lnTo>
                  <a:lnTo>
                    <a:pt x="7480" y="120142"/>
                  </a:lnTo>
                  <a:close/>
                </a:path>
                <a:path w="7619" h="158750">
                  <a:moveTo>
                    <a:pt x="7480" y="0"/>
                  </a:moveTo>
                  <a:lnTo>
                    <a:pt x="0" y="0"/>
                  </a:lnTo>
                  <a:lnTo>
                    <a:pt x="0" y="20218"/>
                  </a:lnTo>
                  <a:lnTo>
                    <a:pt x="7480" y="20218"/>
                  </a:lnTo>
                  <a:lnTo>
                    <a:pt x="7480" y="0"/>
                  </a:lnTo>
                  <a:close/>
                </a:path>
              </a:pathLst>
            </a:custGeom>
            <a:solidFill>
              <a:srgbClr val="000080"/>
            </a:solidFill>
          </p:spPr>
          <p:txBody>
            <a:bodyPr wrap="square" lIns="0" tIns="0" rIns="0" bIns="0" rtlCol="0"/>
            <a:lstStyle/>
            <a:p>
              <a:endParaRPr/>
            </a:p>
          </p:txBody>
        </p:sp>
        <p:sp>
          <p:nvSpPr>
            <p:cNvPr id="407" name="object 407"/>
            <p:cNvSpPr/>
            <p:nvPr/>
          </p:nvSpPr>
          <p:spPr>
            <a:xfrm>
              <a:off x="3216466" y="3334853"/>
              <a:ext cx="0" cy="158750"/>
            </a:xfrm>
            <a:custGeom>
              <a:avLst/>
              <a:gdLst/>
              <a:ahLst/>
              <a:cxnLst/>
              <a:rect l="l" t="t" r="r" b="b"/>
              <a:pathLst>
                <a:path h="158750">
                  <a:moveTo>
                    <a:pt x="0" y="120168"/>
                  </a:moveTo>
                  <a:lnTo>
                    <a:pt x="0" y="158550"/>
                  </a:lnTo>
                </a:path>
                <a:path h="158750">
                  <a:moveTo>
                    <a:pt x="0" y="0"/>
                  </a:moveTo>
                  <a:lnTo>
                    <a:pt x="0" y="20237"/>
                  </a:lnTo>
                </a:path>
              </a:pathLst>
            </a:custGeom>
            <a:ln w="3175">
              <a:solidFill>
                <a:srgbClr val="000080"/>
              </a:solidFill>
            </a:ln>
          </p:spPr>
          <p:txBody>
            <a:bodyPr wrap="square" lIns="0" tIns="0" rIns="0" bIns="0" rtlCol="0"/>
            <a:lstStyle/>
            <a:p>
              <a:endParaRPr/>
            </a:p>
          </p:txBody>
        </p:sp>
        <p:sp>
          <p:nvSpPr>
            <p:cNvPr id="408" name="object 408"/>
            <p:cNvSpPr/>
            <p:nvPr/>
          </p:nvSpPr>
          <p:spPr>
            <a:xfrm>
              <a:off x="3681933" y="3334880"/>
              <a:ext cx="7620" cy="158750"/>
            </a:xfrm>
            <a:custGeom>
              <a:avLst/>
              <a:gdLst/>
              <a:ahLst/>
              <a:cxnLst/>
              <a:rect l="l" t="t" r="r" b="b"/>
              <a:pathLst>
                <a:path w="7620" h="158750">
                  <a:moveTo>
                    <a:pt x="7340" y="120142"/>
                  </a:moveTo>
                  <a:lnTo>
                    <a:pt x="0" y="120142"/>
                  </a:lnTo>
                  <a:lnTo>
                    <a:pt x="0" y="158534"/>
                  </a:lnTo>
                  <a:lnTo>
                    <a:pt x="7340" y="158534"/>
                  </a:lnTo>
                  <a:lnTo>
                    <a:pt x="7340" y="120142"/>
                  </a:lnTo>
                  <a:close/>
                </a:path>
                <a:path w="7620" h="158750">
                  <a:moveTo>
                    <a:pt x="7340" y="0"/>
                  </a:moveTo>
                  <a:lnTo>
                    <a:pt x="0" y="0"/>
                  </a:lnTo>
                  <a:lnTo>
                    <a:pt x="0" y="20218"/>
                  </a:lnTo>
                  <a:lnTo>
                    <a:pt x="7340" y="20218"/>
                  </a:lnTo>
                  <a:lnTo>
                    <a:pt x="7340" y="0"/>
                  </a:lnTo>
                  <a:close/>
                </a:path>
              </a:pathLst>
            </a:custGeom>
            <a:solidFill>
              <a:srgbClr val="000080"/>
            </a:solidFill>
          </p:spPr>
          <p:txBody>
            <a:bodyPr wrap="square" lIns="0" tIns="0" rIns="0" bIns="0" rtlCol="0"/>
            <a:lstStyle/>
            <a:p>
              <a:endParaRPr/>
            </a:p>
          </p:txBody>
        </p:sp>
        <p:sp>
          <p:nvSpPr>
            <p:cNvPr id="409" name="object 409"/>
            <p:cNvSpPr/>
            <p:nvPr/>
          </p:nvSpPr>
          <p:spPr>
            <a:xfrm>
              <a:off x="3681937" y="3334853"/>
              <a:ext cx="0" cy="158750"/>
            </a:xfrm>
            <a:custGeom>
              <a:avLst/>
              <a:gdLst/>
              <a:ahLst/>
              <a:cxnLst/>
              <a:rect l="l" t="t" r="r" b="b"/>
              <a:pathLst>
                <a:path h="158750">
                  <a:moveTo>
                    <a:pt x="0" y="120168"/>
                  </a:moveTo>
                  <a:lnTo>
                    <a:pt x="0" y="158550"/>
                  </a:lnTo>
                </a:path>
                <a:path h="158750">
                  <a:moveTo>
                    <a:pt x="0" y="0"/>
                  </a:moveTo>
                  <a:lnTo>
                    <a:pt x="0" y="20237"/>
                  </a:lnTo>
                </a:path>
              </a:pathLst>
            </a:custGeom>
            <a:ln w="3175">
              <a:solidFill>
                <a:srgbClr val="000080"/>
              </a:solidFill>
            </a:ln>
          </p:spPr>
          <p:txBody>
            <a:bodyPr wrap="square" lIns="0" tIns="0" rIns="0" bIns="0" rtlCol="0"/>
            <a:lstStyle/>
            <a:p>
              <a:endParaRPr/>
            </a:p>
          </p:txBody>
        </p:sp>
        <p:sp>
          <p:nvSpPr>
            <p:cNvPr id="410" name="object 410"/>
            <p:cNvSpPr/>
            <p:nvPr/>
          </p:nvSpPr>
          <p:spPr>
            <a:xfrm>
              <a:off x="1246900" y="3618934"/>
              <a:ext cx="194945" cy="3810"/>
            </a:xfrm>
            <a:custGeom>
              <a:avLst/>
              <a:gdLst/>
              <a:ahLst/>
              <a:cxnLst/>
              <a:rect l="l" t="t" r="r" b="b"/>
              <a:pathLst>
                <a:path w="194944" h="3810">
                  <a:moveTo>
                    <a:pt x="0" y="3799"/>
                  </a:moveTo>
                  <a:lnTo>
                    <a:pt x="194894" y="3799"/>
                  </a:lnTo>
                  <a:lnTo>
                    <a:pt x="194894" y="0"/>
                  </a:lnTo>
                  <a:lnTo>
                    <a:pt x="0" y="0"/>
                  </a:lnTo>
                  <a:lnTo>
                    <a:pt x="0" y="3799"/>
                  </a:lnTo>
                  <a:close/>
                </a:path>
              </a:pathLst>
            </a:custGeom>
            <a:solidFill>
              <a:srgbClr val="C0C0C0"/>
            </a:solidFill>
          </p:spPr>
          <p:txBody>
            <a:bodyPr wrap="square" lIns="0" tIns="0" rIns="0" bIns="0" rtlCol="0"/>
            <a:lstStyle/>
            <a:p>
              <a:endParaRPr/>
            </a:p>
          </p:txBody>
        </p:sp>
        <p:sp>
          <p:nvSpPr>
            <p:cNvPr id="411" name="object 411"/>
            <p:cNvSpPr/>
            <p:nvPr/>
          </p:nvSpPr>
          <p:spPr>
            <a:xfrm>
              <a:off x="1194777" y="3493376"/>
              <a:ext cx="300990" cy="164465"/>
            </a:xfrm>
            <a:custGeom>
              <a:avLst/>
              <a:gdLst/>
              <a:ahLst/>
              <a:cxnLst/>
              <a:rect l="l" t="t" r="r" b="b"/>
              <a:pathLst>
                <a:path w="300990" h="164464">
                  <a:moveTo>
                    <a:pt x="300380" y="125564"/>
                  </a:moveTo>
                  <a:lnTo>
                    <a:pt x="247015" y="125564"/>
                  </a:lnTo>
                  <a:lnTo>
                    <a:pt x="247015" y="129362"/>
                  </a:lnTo>
                  <a:lnTo>
                    <a:pt x="52120" y="129362"/>
                  </a:lnTo>
                  <a:lnTo>
                    <a:pt x="52120" y="125564"/>
                  </a:lnTo>
                  <a:lnTo>
                    <a:pt x="0" y="125564"/>
                  </a:lnTo>
                  <a:lnTo>
                    <a:pt x="0" y="129362"/>
                  </a:lnTo>
                  <a:lnTo>
                    <a:pt x="0" y="163931"/>
                  </a:lnTo>
                  <a:lnTo>
                    <a:pt x="300380" y="163931"/>
                  </a:lnTo>
                  <a:lnTo>
                    <a:pt x="300380" y="129362"/>
                  </a:lnTo>
                  <a:lnTo>
                    <a:pt x="300380" y="125564"/>
                  </a:lnTo>
                  <a:close/>
                </a:path>
                <a:path w="300990" h="164464">
                  <a:moveTo>
                    <a:pt x="300380" y="0"/>
                  </a:moveTo>
                  <a:lnTo>
                    <a:pt x="0" y="0"/>
                  </a:lnTo>
                  <a:lnTo>
                    <a:pt x="0" y="25628"/>
                  </a:lnTo>
                  <a:lnTo>
                    <a:pt x="300380" y="25628"/>
                  </a:lnTo>
                  <a:lnTo>
                    <a:pt x="300380" y="0"/>
                  </a:lnTo>
                  <a:close/>
                </a:path>
              </a:pathLst>
            </a:custGeom>
            <a:solidFill>
              <a:srgbClr val="C0C0C0"/>
            </a:solidFill>
          </p:spPr>
          <p:txBody>
            <a:bodyPr wrap="square" lIns="0" tIns="0" rIns="0" bIns="0" rtlCol="0"/>
            <a:lstStyle/>
            <a:p>
              <a:endParaRPr/>
            </a:p>
          </p:txBody>
        </p:sp>
        <p:sp>
          <p:nvSpPr>
            <p:cNvPr id="412" name="object 412"/>
            <p:cNvSpPr/>
            <p:nvPr/>
          </p:nvSpPr>
          <p:spPr>
            <a:xfrm>
              <a:off x="1554622" y="3527010"/>
              <a:ext cx="400050" cy="95885"/>
            </a:xfrm>
            <a:custGeom>
              <a:avLst/>
              <a:gdLst/>
              <a:ahLst/>
              <a:cxnLst/>
              <a:rect l="l" t="t" r="r" b="b"/>
              <a:pathLst>
                <a:path w="400050" h="95885">
                  <a:moveTo>
                    <a:pt x="399623" y="0"/>
                  </a:moveTo>
                  <a:lnTo>
                    <a:pt x="0" y="0"/>
                  </a:lnTo>
                  <a:lnTo>
                    <a:pt x="0" y="95723"/>
                  </a:lnTo>
                  <a:lnTo>
                    <a:pt x="399623" y="95723"/>
                  </a:lnTo>
                  <a:lnTo>
                    <a:pt x="399623" y="0"/>
                  </a:lnTo>
                  <a:close/>
                </a:path>
              </a:pathLst>
            </a:custGeom>
            <a:solidFill>
              <a:srgbClr val="E4E4E4"/>
            </a:solidFill>
          </p:spPr>
          <p:txBody>
            <a:bodyPr wrap="square" lIns="0" tIns="0" rIns="0" bIns="0" rtlCol="0"/>
            <a:lstStyle/>
            <a:p>
              <a:endParaRPr/>
            </a:p>
          </p:txBody>
        </p:sp>
      </p:grpSp>
      <p:grpSp>
        <p:nvGrpSpPr>
          <p:cNvPr id="413" name="object 413"/>
          <p:cNvGrpSpPr/>
          <p:nvPr/>
        </p:nvGrpSpPr>
        <p:grpSpPr>
          <a:xfrm>
            <a:off x="1502507" y="3493373"/>
            <a:ext cx="1103630" cy="164465"/>
            <a:chOff x="1502507" y="3493373"/>
            <a:chExt cx="1103630" cy="164465"/>
          </a:xfrm>
        </p:grpSpPr>
        <p:sp>
          <p:nvSpPr>
            <p:cNvPr id="414" name="object 414"/>
            <p:cNvSpPr/>
            <p:nvPr/>
          </p:nvSpPr>
          <p:spPr>
            <a:xfrm>
              <a:off x="1502498" y="3493376"/>
              <a:ext cx="504190" cy="164465"/>
            </a:xfrm>
            <a:custGeom>
              <a:avLst/>
              <a:gdLst/>
              <a:ahLst/>
              <a:cxnLst/>
              <a:rect l="l" t="t" r="r" b="b"/>
              <a:pathLst>
                <a:path w="504189" h="164464">
                  <a:moveTo>
                    <a:pt x="503859" y="0"/>
                  </a:moveTo>
                  <a:lnTo>
                    <a:pt x="0" y="0"/>
                  </a:lnTo>
                  <a:lnTo>
                    <a:pt x="0" y="33642"/>
                  </a:lnTo>
                  <a:lnTo>
                    <a:pt x="0" y="129362"/>
                  </a:lnTo>
                  <a:lnTo>
                    <a:pt x="0" y="163931"/>
                  </a:lnTo>
                  <a:lnTo>
                    <a:pt x="503859" y="163931"/>
                  </a:lnTo>
                  <a:lnTo>
                    <a:pt x="503859" y="129362"/>
                  </a:lnTo>
                  <a:lnTo>
                    <a:pt x="503847" y="125564"/>
                  </a:lnTo>
                  <a:lnTo>
                    <a:pt x="451726" y="125564"/>
                  </a:lnTo>
                  <a:lnTo>
                    <a:pt x="451726" y="129362"/>
                  </a:lnTo>
                  <a:lnTo>
                    <a:pt x="52120" y="129362"/>
                  </a:lnTo>
                  <a:lnTo>
                    <a:pt x="52120" y="33642"/>
                  </a:lnTo>
                  <a:lnTo>
                    <a:pt x="503859" y="33642"/>
                  </a:lnTo>
                  <a:lnTo>
                    <a:pt x="503859" y="0"/>
                  </a:lnTo>
                  <a:close/>
                </a:path>
              </a:pathLst>
            </a:custGeom>
            <a:solidFill>
              <a:srgbClr val="E4E4E4"/>
            </a:solidFill>
          </p:spPr>
          <p:txBody>
            <a:bodyPr wrap="square" lIns="0" tIns="0" rIns="0" bIns="0" rtlCol="0"/>
            <a:lstStyle/>
            <a:p>
              <a:endParaRPr/>
            </a:p>
          </p:txBody>
        </p:sp>
        <p:sp>
          <p:nvSpPr>
            <p:cNvPr id="415" name="object 415"/>
            <p:cNvSpPr/>
            <p:nvPr/>
          </p:nvSpPr>
          <p:spPr>
            <a:xfrm>
              <a:off x="2065996" y="3527010"/>
              <a:ext cx="540385" cy="95885"/>
            </a:xfrm>
            <a:custGeom>
              <a:avLst/>
              <a:gdLst/>
              <a:ahLst/>
              <a:cxnLst/>
              <a:rect l="l" t="t" r="r" b="b"/>
              <a:pathLst>
                <a:path w="540385" h="95885">
                  <a:moveTo>
                    <a:pt x="539904" y="0"/>
                  </a:moveTo>
                  <a:lnTo>
                    <a:pt x="0" y="0"/>
                  </a:lnTo>
                  <a:lnTo>
                    <a:pt x="0" y="95723"/>
                  </a:lnTo>
                  <a:lnTo>
                    <a:pt x="539904" y="95723"/>
                  </a:lnTo>
                  <a:lnTo>
                    <a:pt x="539904" y="0"/>
                  </a:lnTo>
                  <a:close/>
                </a:path>
              </a:pathLst>
            </a:custGeom>
            <a:solidFill>
              <a:srgbClr val="C0C0C0"/>
            </a:solidFill>
          </p:spPr>
          <p:txBody>
            <a:bodyPr wrap="square" lIns="0" tIns="0" rIns="0" bIns="0" rtlCol="0"/>
            <a:lstStyle/>
            <a:p>
              <a:endParaRPr/>
            </a:p>
          </p:txBody>
        </p:sp>
      </p:grpSp>
      <p:sp>
        <p:nvSpPr>
          <p:cNvPr id="416" name="object 416"/>
          <p:cNvSpPr txBox="1"/>
          <p:nvPr/>
        </p:nvSpPr>
        <p:spPr>
          <a:xfrm>
            <a:off x="2065996" y="3530269"/>
            <a:ext cx="284480" cy="92075"/>
          </a:xfrm>
          <a:prstGeom prst="rect">
            <a:avLst/>
          </a:prstGeom>
        </p:spPr>
        <p:txBody>
          <a:bodyPr vert="horz" wrap="square" lIns="0" tIns="0" rIns="0" bIns="0" rtlCol="0">
            <a:spAutoFit/>
          </a:bodyPr>
          <a:lstStyle/>
          <a:p>
            <a:pPr>
              <a:lnSpc>
                <a:spcPts val="715"/>
              </a:lnSpc>
            </a:pPr>
            <a:r>
              <a:rPr sz="650" spc="90" dirty="0">
                <a:solidFill>
                  <a:srgbClr val="010000"/>
                </a:solidFill>
                <a:latin typeface="Arial"/>
                <a:cs typeface="Arial"/>
              </a:rPr>
              <a:t>Small</a:t>
            </a:r>
            <a:endParaRPr sz="650">
              <a:latin typeface="Arial"/>
              <a:cs typeface="Arial"/>
            </a:endParaRPr>
          </a:p>
        </p:txBody>
      </p:sp>
      <p:grpSp>
        <p:nvGrpSpPr>
          <p:cNvPr id="417" name="object 417"/>
          <p:cNvGrpSpPr/>
          <p:nvPr/>
        </p:nvGrpSpPr>
        <p:grpSpPr>
          <a:xfrm>
            <a:off x="2013853" y="3493373"/>
            <a:ext cx="1150620" cy="164465"/>
            <a:chOff x="2013853" y="3493373"/>
            <a:chExt cx="1150620" cy="164465"/>
          </a:xfrm>
        </p:grpSpPr>
        <p:sp>
          <p:nvSpPr>
            <p:cNvPr id="418" name="object 418"/>
            <p:cNvSpPr/>
            <p:nvPr/>
          </p:nvSpPr>
          <p:spPr>
            <a:xfrm>
              <a:off x="2013851" y="3493376"/>
              <a:ext cx="644525" cy="164465"/>
            </a:xfrm>
            <a:custGeom>
              <a:avLst/>
              <a:gdLst/>
              <a:ahLst/>
              <a:cxnLst/>
              <a:rect l="l" t="t" r="r" b="b"/>
              <a:pathLst>
                <a:path w="644525" h="164464">
                  <a:moveTo>
                    <a:pt x="644144" y="0"/>
                  </a:moveTo>
                  <a:lnTo>
                    <a:pt x="0" y="0"/>
                  </a:lnTo>
                  <a:lnTo>
                    <a:pt x="0" y="33642"/>
                  </a:lnTo>
                  <a:lnTo>
                    <a:pt x="0" y="129362"/>
                  </a:lnTo>
                  <a:lnTo>
                    <a:pt x="0" y="163931"/>
                  </a:lnTo>
                  <a:lnTo>
                    <a:pt x="644144" y="163931"/>
                  </a:lnTo>
                  <a:lnTo>
                    <a:pt x="644144" y="129362"/>
                  </a:lnTo>
                  <a:lnTo>
                    <a:pt x="644118" y="125564"/>
                  </a:lnTo>
                  <a:lnTo>
                    <a:pt x="591997" y="125564"/>
                  </a:lnTo>
                  <a:lnTo>
                    <a:pt x="591997" y="129362"/>
                  </a:lnTo>
                  <a:lnTo>
                    <a:pt x="52108" y="129362"/>
                  </a:lnTo>
                  <a:lnTo>
                    <a:pt x="52108" y="33642"/>
                  </a:lnTo>
                  <a:lnTo>
                    <a:pt x="644144" y="33642"/>
                  </a:lnTo>
                  <a:lnTo>
                    <a:pt x="644144" y="0"/>
                  </a:lnTo>
                  <a:close/>
                </a:path>
              </a:pathLst>
            </a:custGeom>
            <a:solidFill>
              <a:srgbClr val="C0C0C0"/>
            </a:solidFill>
          </p:spPr>
          <p:txBody>
            <a:bodyPr wrap="square" lIns="0" tIns="0" rIns="0" bIns="0" rtlCol="0"/>
            <a:lstStyle/>
            <a:p>
              <a:endParaRPr/>
            </a:p>
          </p:txBody>
        </p:sp>
        <p:sp>
          <p:nvSpPr>
            <p:cNvPr id="419" name="object 419"/>
            <p:cNvSpPr/>
            <p:nvPr/>
          </p:nvSpPr>
          <p:spPr>
            <a:xfrm>
              <a:off x="2717620" y="3527010"/>
              <a:ext cx="447040" cy="95885"/>
            </a:xfrm>
            <a:custGeom>
              <a:avLst/>
              <a:gdLst/>
              <a:ahLst/>
              <a:cxnLst/>
              <a:rect l="l" t="t" r="r" b="b"/>
              <a:pathLst>
                <a:path w="447039" h="95885">
                  <a:moveTo>
                    <a:pt x="446752" y="0"/>
                  </a:moveTo>
                  <a:lnTo>
                    <a:pt x="0" y="0"/>
                  </a:lnTo>
                  <a:lnTo>
                    <a:pt x="0" y="95723"/>
                  </a:lnTo>
                  <a:lnTo>
                    <a:pt x="446752" y="95723"/>
                  </a:lnTo>
                  <a:lnTo>
                    <a:pt x="446752" y="0"/>
                  </a:lnTo>
                  <a:close/>
                </a:path>
              </a:pathLst>
            </a:custGeom>
            <a:solidFill>
              <a:srgbClr val="E4E4E4"/>
            </a:solidFill>
          </p:spPr>
          <p:txBody>
            <a:bodyPr wrap="square" lIns="0" tIns="0" rIns="0" bIns="0" rtlCol="0"/>
            <a:lstStyle/>
            <a:p>
              <a:endParaRPr/>
            </a:p>
          </p:txBody>
        </p:sp>
      </p:grpSp>
      <p:sp>
        <p:nvSpPr>
          <p:cNvPr id="420" name="object 420"/>
          <p:cNvSpPr txBox="1"/>
          <p:nvPr/>
        </p:nvSpPr>
        <p:spPr>
          <a:xfrm>
            <a:off x="2717621" y="3530269"/>
            <a:ext cx="202565" cy="92075"/>
          </a:xfrm>
          <a:prstGeom prst="rect">
            <a:avLst/>
          </a:prstGeom>
        </p:spPr>
        <p:txBody>
          <a:bodyPr vert="horz" wrap="square" lIns="0" tIns="0" rIns="0" bIns="0" rtlCol="0">
            <a:spAutoFit/>
          </a:bodyPr>
          <a:lstStyle/>
          <a:p>
            <a:pPr>
              <a:lnSpc>
                <a:spcPts val="715"/>
              </a:lnSpc>
            </a:pPr>
            <a:r>
              <a:rPr sz="650" spc="110" dirty="0">
                <a:solidFill>
                  <a:srgbClr val="010000"/>
                </a:solidFill>
                <a:latin typeface="Arial"/>
                <a:cs typeface="Arial"/>
              </a:rPr>
              <a:t>55K</a:t>
            </a:r>
            <a:endParaRPr sz="650">
              <a:latin typeface="Arial"/>
              <a:cs typeface="Arial"/>
            </a:endParaRPr>
          </a:p>
        </p:txBody>
      </p:sp>
      <p:grpSp>
        <p:nvGrpSpPr>
          <p:cNvPr id="421" name="object 421"/>
          <p:cNvGrpSpPr/>
          <p:nvPr/>
        </p:nvGrpSpPr>
        <p:grpSpPr>
          <a:xfrm>
            <a:off x="2665477" y="3493373"/>
            <a:ext cx="964565" cy="164465"/>
            <a:chOff x="2665477" y="3493373"/>
            <a:chExt cx="964565" cy="164465"/>
          </a:xfrm>
        </p:grpSpPr>
        <p:sp>
          <p:nvSpPr>
            <p:cNvPr id="422" name="object 422"/>
            <p:cNvSpPr/>
            <p:nvPr/>
          </p:nvSpPr>
          <p:spPr>
            <a:xfrm>
              <a:off x="2665476" y="3493376"/>
              <a:ext cx="551180" cy="164465"/>
            </a:xfrm>
            <a:custGeom>
              <a:avLst/>
              <a:gdLst/>
              <a:ahLst/>
              <a:cxnLst/>
              <a:rect l="l" t="t" r="r" b="b"/>
              <a:pathLst>
                <a:path w="551180" h="164464">
                  <a:moveTo>
                    <a:pt x="551014" y="33642"/>
                  </a:moveTo>
                  <a:lnTo>
                    <a:pt x="550989" y="0"/>
                  </a:lnTo>
                  <a:lnTo>
                    <a:pt x="498894" y="0"/>
                  </a:lnTo>
                  <a:lnTo>
                    <a:pt x="498894" y="33642"/>
                  </a:lnTo>
                  <a:lnTo>
                    <a:pt x="498894" y="129362"/>
                  </a:lnTo>
                  <a:lnTo>
                    <a:pt x="52108" y="129362"/>
                  </a:lnTo>
                  <a:lnTo>
                    <a:pt x="52108" y="33642"/>
                  </a:lnTo>
                  <a:lnTo>
                    <a:pt x="498894" y="33642"/>
                  </a:lnTo>
                  <a:lnTo>
                    <a:pt x="498894" y="0"/>
                  </a:lnTo>
                  <a:lnTo>
                    <a:pt x="0" y="0"/>
                  </a:lnTo>
                  <a:lnTo>
                    <a:pt x="0" y="33642"/>
                  </a:lnTo>
                  <a:lnTo>
                    <a:pt x="0" y="129362"/>
                  </a:lnTo>
                  <a:lnTo>
                    <a:pt x="0" y="163931"/>
                  </a:lnTo>
                  <a:lnTo>
                    <a:pt x="550989" y="163931"/>
                  </a:lnTo>
                  <a:lnTo>
                    <a:pt x="550989" y="129362"/>
                  </a:lnTo>
                  <a:lnTo>
                    <a:pt x="551014" y="33642"/>
                  </a:lnTo>
                  <a:close/>
                </a:path>
              </a:pathLst>
            </a:custGeom>
            <a:solidFill>
              <a:srgbClr val="E4E4E4"/>
            </a:solidFill>
          </p:spPr>
          <p:txBody>
            <a:bodyPr wrap="square" lIns="0" tIns="0" rIns="0" bIns="0" rtlCol="0"/>
            <a:lstStyle/>
            <a:p>
              <a:endParaRPr/>
            </a:p>
          </p:txBody>
        </p:sp>
        <p:sp>
          <p:nvSpPr>
            <p:cNvPr id="423" name="object 423"/>
            <p:cNvSpPr/>
            <p:nvPr/>
          </p:nvSpPr>
          <p:spPr>
            <a:xfrm>
              <a:off x="3276084" y="3527010"/>
              <a:ext cx="354330" cy="95885"/>
            </a:xfrm>
            <a:custGeom>
              <a:avLst/>
              <a:gdLst/>
              <a:ahLst/>
              <a:cxnLst/>
              <a:rect l="l" t="t" r="r" b="b"/>
              <a:pathLst>
                <a:path w="354329" h="95885">
                  <a:moveTo>
                    <a:pt x="353744" y="0"/>
                  </a:moveTo>
                  <a:lnTo>
                    <a:pt x="0" y="0"/>
                  </a:lnTo>
                  <a:lnTo>
                    <a:pt x="0" y="95723"/>
                  </a:lnTo>
                  <a:lnTo>
                    <a:pt x="353744" y="95723"/>
                  </a:lnTo>
                  <a:lnTo>
                    <a:pt x="353744" y="0"/>
                  </a:lnTo>
                  <a:close/>
                </a:path>
              </a:pathLst>
            </a:custGeom>
            <a:solidFill>
              <a:srgbClr val="C0C0C0"/>
            </a:solidFill>
          </p:spPr>
          <p:txBody>
            <a:bodyPr wrap="square" lIns="0" tIns="0" rIns="0" bIns="0" rtlCol="0"/>
            <a:lstStyle/>
            <a:p>
              <a:endParaRPr/>
            </a:p>
          </p:txBody>
        </p:sp>
      </p:grpSp>
      <p:sp>
        <p:nvSpPr>
          <p:cNvPr id="424" name="object 424"/>
          <p:cNvSpPr txBox="1"/>
          <p:nvPr/>
        </p:nvSpPr>
        <p:spPr>
          <a:xfrm>
            <a:off x="3276084" y="3526632"/>
            <a:ext cx="68580" cy="92075"/>
          </a:xfrm>
          <a:prstGeom prst="rect">
            <a:avLst/>
          </a:prstGeom>
        </p:spPr>
        <p:txBody>
          <a:bodyPr vert="horz" wrap="square" lIns="0" tIns="0" rIns="0" bIns="0" rtlCol="0">
            <a:spAutoFit/>
          </a:bodyPr>
          <a:lstStyle/>
          <a:p>
            <a:pPr>
              <a:lnSpc>
                <a:spcPts val="715"/>
              </a:lnSpc>
            </a:pPr>
            <a:r>
              <a:rPr sz="650" b="1" spc="85" dirty="0">
                <a:solidFill>
                  <a:srgbClr val="FF0000"/>
                </a:solidFill>
                <a:latin typeface="Arial"/>
                <a:cs typeface="Arial"/>
              </a:rPr>
              <a:t>?</a:t>
            </a:r>
            <a:endParaRPr sz="650">
              <a:latin typeface="Arial"/>
              <a:cs typeface="Arial"/>
            </a:endParaRPr>
          </a:p>
        </p:txBody>
      </p:sp>
      <p:sp>
        <p:nvSpPr>
          <p:cNvPr id="425" name="object 425"/>
          <p:cNvSpPr txBox="1"/>
          <p:nvPr/>
        </p:nvSpPr>
        <p:spPr>
          <a:xfrm>
            <a:off x="1246900" y="3694295"/>
            <a:ext cx="503555" cy="92075"/>
          </a:xfrm>
          <a:prstGeom prst="rect">
            <a:avLst/>
          </a:prstGeom>
        </p:spPr>
        <p:txBody>
          <a:bodyPr vert="horz" wrap="square" lIns="0" tIns="0" rIns="0" bIns="0" rtlCol="0">
            <a:spAutoFit/>
          </a:bodyPr>
          <a:lstStyle/>
          <a:p>
            <a:pPr>
              <a:lnSpc>
                <a:spcPts val="715"/>
              </a:lnSpc>
              <a:tabLst>
                <a:tab pos="307340" algn="l"/>
              </a:tabLst>
            </a:pPr>
            <a:r>
              <a:rPr sz="650" spc="100" dirty="0">
                <a:solidFill>
                  <a:srgbClr val="010000"/>
                </a:solidFill>
                <a:latin typeface="Arial"/>
                <a:cs typeface="Arial"/>
              </a:rPr>
              <a:t>12</a:t>
            </a:r>
            <a:r>
              <a:rPr sz="650" dirty="0">
                <a:solidFill>
                  <a:srgbClr val="010000"/>
                </a:solidFill>
                <a:latin typeface="Arial"/>
                <a:cs typeface="Arial"/>
              </a:rPr>
              <a:t>	</a:t>
            </a:r>
            <a:r>
              <a:rPr sz="650" spc="105" dirty="0">
                <a:solidFill>
                  <a:srgbClr val="010000"/>
                </a:solidFill>
                <a:latin typeface="Arial"/>
                <a:cs typeface="Arial"/>
              </a:rPr>
              <a:t>Yes</a:t>
            </a:r>
            <a:endParaRPr sz="650">
              <a:latin typeface="Arial"/>
              <a:cs typeface="Arial"/>
            </a:endParaRPr>
          </a:p>
        </p:txBody>
      </p:sp>
      <p:grpSp>
        <p:nvGrpSpPr>
          <p:cNvPr id="426" name="object 426"/>
          <p:cNvGrpSpPr/>
          <p:nvPr/>
        </p:nvGrpSpPr>
        <p:grpSpPr>
          <a:xfrm>
            <a:off x="1186659" y="3492768"/>
            <a:ext cx="2503170" cy="328930"/>
            <a:chOff x="1186659" y="3492768"/>
            <a:chExt cx="2503170" cy="328930"/>
          </a:xfrm>
        </p:grpSpPr>
        <p:sp>
          <p:nvSpPr>
            <p:cNvPr id="427" name="object 427"/>
            <p:cNvSpPr/>
            <p:nvPr/>
          </p:nvSpPr>
          <p:spPr>
            <a:xfrm>
              <a:off x="3223933" y="3493376"/>
              <a:ext cx="458470" cy="164465"/>
            </a:xfrm>
            <a:custGeom>
              <a:avLst/>
              <a:gdLst/>
              <a:ahLst/>
              <a:cxnLst/>
              <a:rect l="l" t="t" r="r" b="b"/>
              <a:pathLst>
                <a:path w="458470" h="164464">
                  <a:moveTo>
                    <a:pt x="457987" y="0"/>
                  </a:moveTo>
                  <a:lnTo>
                    <a:pt x="405853" y="0"/>
                  </a:lnTo>
                  <a:lnTo>
                    <a:pt x="405853" y="33642"/>
                  </a:lnTo>
                  <a:lnTo>
                    <a:pt x="405853" y="129362"/>
                  </a:lnTo>
                  <a:lnTo>
                    <a:pt x="52120" y="129362"/>
                  </a:lnTo>
                  <a:lnTo>
                    <a:pt x="52120" y="33642"/>
                  </a:lnTo>
                  <a:lnTo>
                    <a:pt x="405853" y="33642"/>
                  </a:lnTo>
                  <a:lnTo>
                    <a:pt x="405853" y="0"/>
                  </a:lnTo>
                  <a:lnTo>
                    <a:pt x="0" y="0"/>
                  </a:lnTo>
                  <a:lnTo>
                    <a:pt x="0" y="33642"/>
                  </a:lnTo>
                  <a:lnTo>
                    <a:pt x="0" y="129362"/>
                  </a:lnTo>
                  <a:lnTo>
                    <a:pt x="0" y="163931"/>
                  </a:lnTo>
                  <a:lnTo>
                    <a:pt x="457987" y="163931"/>
                  </a:lnTo>
                  <a:lnTo>
                    <a:pt x="457987" y="129362"/>
                  </a:lnTo>
                  <a:lnTo>
                    <a:pt x="457974" y="33642"/>
                  </a:lnTo>
                  <a:lnTo>
                    <a:pt x="457987" y="0"/>
                  </a:lnTo>
                  <a:close/>
                </a:path>
              </a:pathLst>
            </a:custGeom>
            <a:solidFill>
              <a:srgbClr val="C0C0C0"/>
            </a:solidFill>
          </p:spPr>
          <p:txBody>
            <a:bodyPr wrap="square" lIns="0" tIns="0" rIns="0" bIns="0" rtlCol="0"/>
            <a:lstStyle/>
            <a:p>
              <a:endParaRPr/>
            </a:p>
          </p:txBody>
        </p:sp>
        <p:sp>
          <p:nvSpPr>
            <p:cNvPr id="428" name="object 428"/>
            <p:cNvSpPr/>
            <p:nvPr/>
          </p:nvSpPr>
          <p:spPr>
            <a:xfrm>
              <a:off x="1187284" y="3493376"/>
              <a:ext cx="7620" cy="164465"/>
            </a:xfrm>
            <a:custGeom>
              <a:avLst/>
              <a:gdLst/>
              <a:ahLst/>
              <a:cxnLst/>
              <a:rect l="l" t="t" r="r" b="b"/>
              <a:pathLst>
                <a:path w="7619" h="164464">
                  <a:moveTo>
                    <a:pt x="7493" y="125564"/>
                  </a:moveTo>
                  <a:lnTo>
                    <a:pt x="0" y="125564"/>
                  </a:lnTo>
                  <a:lnTo>
                    <a:pt x="0" y="163931"/>
                  </a:lnTo>
                  <a:lnTo>
                    <a:pt x="7493" y="163931"/>
                  </a:lnTo>
                  <a:lnTo>
                    <a:pt x="7493" y="125564"/>
                  </a:lnTo>
                  <a:close/>
                </a:path>
                <a:path w="7619" h="164464">
                  <a:moveTo>
                    <a:pt x="7493" y="0"/>
                  </a:moveTo>
                  <a:lnTo>
                    <a:pt x="0" y="0"/>
                  </a:lnTo>
                  <a:lnTo>
                    <a:pt x="0" y="25628"/>
                  </a:lnTo>
                  <a:lnTo>
                    <a:pt x="7493" y="25628"/>
                  </a:lnTo>
                  <a:lnTo>
                    <a:pt x="7493" y="0"/>
                  </a:lnTo>
                  <a:close/>
                </a:path>
              </a:pathLst>
            </a:custGeom>
            <a:solidFill>
              <a:srgbClr val="000080"/>
            </a:solidFill>
          </p:spPr>
          <p:txBody>
            <a:bodyPr wrap="square" lIns="0" tIns="0" rIns="0" bIns="0" rtlCol="0"/>
            <a:lstStyle/>
            <a:p>
              <a:endParaRPr/>
            </a:p>
          </p:txBody>
        </p:sp>
        <p:sp>
          <p:nvSpPr>
            <p:cNvPr id="429" name="object 429"/>
            <p:cNvSpPr/>
            <p:nvPr/>
          </p:nvSpPr>
          <p:spPr>
            <a:xfrm>
              <a:off x="1187294" y="3493403"/>
              <a:ext cx="0" cy="164465"/>
            </a:xfrm>
            <a:custGeom>
              <a:avLst/>
              <a:gdLst/>
              <a:ahLst/>
              <a:cxnLst/>
              <a:rect l="l" t="t" r="r" b="b"/>
              <a:pathLst>
                <a:path h="164464">
                  <a:moveTo>
                    <a:pt x="0" y="125531"/>
                  </a:moveTo>
                  <a:lnTo>
                    <a:pt x="0" y="163901"/>
                  </a:lnTo>
                </a:path>
                <a:path h="164464">
                  <a:moveTo>
                    <a:pt x="0" y="0"/>
                  </a:moveTo>
                  <a:lnTo>
                    <a:pt x="0" y="25600"/>
                  </a:lnTo>
                </a:path>
              </a:pathLst>
            </a:custGeom>
            <a:ln w="3175">
              <a:solidFill>
                <a:srgbClr val="000080"/>
              </a:solidFill>
            </a:ln>
          </p:spPr>
          <p:txBody>
            <a:bodyPr wrap="square" lIns="0" tIns="0" rIns="0" bIns="0" rtlCol="0"/>
            <a:lstStyle/>
            <a:p>
              <a:endParaRPr/>
            </a:p>
          </p:txBody>
        </p:sp>
        <p:sp>
          <p:nvSpPr>
            <p:cNvPr id="430" name="object 430"/>
            <p:cNvSpPr/>
            <p:nvPr/>
          </p:nvSpPr>
          <p:spPr>
            <a:xfrm>
              <a:off x="1495158" y="3493376"/>
              <a:ext cx="7620" cy="164465"/>
            </a:xfrm>
            <a:custGeom>
              <a:avLst/>
              <a:gdLst/>
              <a:ahLst/>
              <a:cxnLst/>
              <a:rect l="l" t="t" r="r" b="b"/>
              <a:pathLst>
                <a:path w="7619" h="164464">
                  <a:moveTo>
                    <a:pt x="7340" y="125564"/>
                  </a:moveTo>
                  <a:lnTo>
                    <a:pt x="0" y="125564"/>
                  </a:lnTo>
                  <a:lnTo>
                    <a:pt x="0" y="163931"/>
                  </a:lnTo>
                  <a:lnTo>
                    <a:pt x="7340" y="163931"/>
                  </a:lnTo>
                  <a:lnTo>
                    <a:pt x="7340" y="125564"/>
                  </a:lnTo>
                  <a:close/>
                </a:path>
                <a:path w="7619" h="164464">
                  <a:moveTo>
                    <a:pt x="7340" y="0"/>
                  </a:moveTo>
                  <a:lnTo>
                    <a:pt x="0" y="0"/>
                  </a:lnTo>
                  <a:lnTo>
                    <a:pt x="0" y="25628"/>
                  </a:lnTo>
                  <a:lnTo>
                    <a:pt x="7340" y="25628"/>
                  </a:lnTo>
                  <a:lnTo>
                    <a:pt x="7340" y="0"/>
                  </a:lnTo>
                  <a:close/>
                </a:path>
              </a:pathLst>
            </a:custGeom>
            <a:solidFill>
              <a:srgbClr val="000080"/>
            </a:solidFill>
          </p:spPr>
          <p:txBody>
            <a:bodyPr wrap="square" lIns="0" tIns="0" rIns="0" bIns="0" rtlCol="0"/>
            <a:lstStyle/>
            <a:p>
              <a:endParaRPr/>
            </a:p>
          </p:txBody>
        </p:sp>
        <p:sp>
          <p:nvSpPr>
            <p:cNvPr id="431" name="object 431"/>
            <p:cNvSpPr/>
            <p:nvPr/>
          </p:nvSpPr>
          <p:spPr>
            <a:xfrm>
              <a:off x="1495159" y="3493403"/>
              <a:ext cx="0" cy="164465"/>
            </a:xfrm>
            <a:custGeom>
              <a:avLst/>
              <a:gdLst/>
              <a:ahLst/>
              <a:cxnLst/>
              <a:rect l="l" t="t" r="r" b="b"/>
              <a:pathLst>
                <a:path h="164464">
                  <a:moveTo>
                    <a:pt x="0" y="125531"/>
                  </a:moveTo>
                  <a:lnTo>
                    <a:pt x="0" y="163901"/>
                  </a:lnTo>
                </a:path>
                <a:path h="164464">
                  <a:moveTo>
                    <a:pt x="0" y="0"/>
                  </a:moveTo>
                  <a:lnTo>
                    <a:pt x="0" y="25600"/>
                  </a:lnTo>
                </a:path>
              </a:pathLst>
            </a:custGeom>
            <a:ln w="3175">
              <a:solidFill>
                <a:srgbClr val="000080"/>
              </a:solidFill>
            </a:ln>
          </p:spPr>
          <p:txBody>
            <a:bodyPr wrap="square" lIns="0" tIns="0" rIns="0" bIns="0" rtlCol="0"/>
            <a:lstStyle/>
            <a:p>
              <a:endParaRPr/>
            </a:p>
          </p:txBody>
        </p:sp>
        <p:sp>
          <p:nvSpPr>
            <p:cNvPr id="432" name="object 432"/>
            <p:cNvSpPr/>
            <p:nvPr/>
          </p:nvSpPr>
          <p:spPr>
            <a:xfrm>
              <a:off x="2006371" y="3493376"/>
              <a:ext cx="7620" cy="164465"/>
            </a:xfrm>
            <a:custGeom>
              <a:avLst/>
              <a:gdLst/>
              <a:ahLst/>
              <a:cxnLst/>
              <a:rect l="l" t="t" r="r" b="b"/>
              <a:pathLst>
                <a:path w="7619" h="164464">
                  <a:moveTo>
                    <a:pt x="7480" y="125564"/>
                  </a:moveTo>
                  <a:lnTo>
                    <a:pt x="0" y="125564"/>
                  </a:lnTo>
                  <a:lnTo>
                    <a:pt x="0" y="163931"/>
                  </a:lnTo>
                  <a:lnTo>
                    <a:pt x="7480" y="163931"/>
                  </a:lnTo>
                  <a:lnTo>
                    <a:pt x="7480" y="125564"/>
                  </a:lnTo>
                  <a:close/>
                </a:path>
                <a:path w="7619" h="164464">
                  <a:moveTo>
                    <a:pt x="7480" y="0"/>
                  </a:moveTo>
                  <a:lnTo>
                    <a:pt x="0" y="0"/>
                  </a:lnTo>
                  <a:lnTo>
                    <a:pt x="0" y="25628"/>
                  </a:lnTo>
                  <a:lnTo>
                    <a:pt x="7480" y="25628"/>
                  </a:lnTo>
                  <a:lnTo>
                    <a:pt x="7480" y="0"/>
                  </a:lnTo>
                  <a:close/>
                </a:path>
              </a:pathLst>
            </a:custGeom>
            <a:solidFill>
              <a:srgbClr val="000080"/>
            </a:solidFill>
          </p:spPr>
          <p:txBody>
            <a:bodyPr wrap="square" lIns="0" tIns="0" rIns="0" bIns="0" rtlCol="0"/>
            <a:lstStyle/>
            <a:p>
              <a:endParaRPr/>
            </a:p>
          </p:txBody>
        </p:sp>
        <p:sp>
          <p:nvSpPr>
            <p:cNvPr id="433" name="object 433"/>
            <p:cNvSpPr/>
            <p:nvPr/>
          </p:nvSpPr>
          <p:spPr>
            <a:xfrm>
              <a:off x="2006378" y="3493403"/>
              <a:ext cx="0" cy="164465"/>
            </a:xfrm>
            <a:custGeom>
              <a:avLst/>
              <a:gdLst/>
              <a:ahLst/>
              <a:cxnLst/>
              <a:rect l="l" t="t" r="r" b="b"/>
              <a:pathLst>
                <a:path h="164464">
                  <a:moveTo>
                    <a:pt x="0" y="125531"/>
                  </a:moveTo>
                  <a:lnTo>
                    <a:pt x="0" y="163901"/>
                  </a:lnTo>
                </a:path>
                <a:path h="164464">
                  <a:moveTo>
                    <a:pt x="0" y="0"/>
                  </a:moveTo>
                  <a:lnTo>
                    <a:pt x="0" y="25600"/>
                  </a:lnTo>
                </a:path>
              </a:pathLst>
            </a:custGeom>
            <a:ln w="3175">
              <a:solidFill>
                <a:srgbClr val="000080"/>
              </a:solidFill>
            </a:ln>
          </p:spPr>
          <p:txBody>
            <a:bodyPr wrap="square" lIns="0" tIns="0" rIns="0" bIns="0" rtlCol="0"/>
            <a:lstStyle/>
            <a:p>
              <a:endParaRPr/>
            </a:p>
          </p:txBody>
        </p:sp>
        <p:sp>
          <p:nvSpPr>
            <p:cNvPr id="434" name="object 434"/>
            <p:cNvSpPr/>
            <p:nvPr/>
          </p:nvSpPr>
          <p:spPr>
            <a:xfrm>
              <a:off x="2657995" y="3493376"/>
              <a:ext cx="7620" cy="164465"/>
            </a:xfrm>
            <a:custGeom>
              <a:avLst/>
              <a:gdLst/>
              <a:ahLst/>
              <a:cxnLst/>
              <a:rect l="l" t="t" r="r" b="b"/>
              <a:pathLst>
                <a:path w="7619" h="164464">
                  <a:moveTo>
                    <a:pt x="7493" y="125564"/>
                  </a:moveTo>
                  <a:lnTo>
                    <a:pt x="0" y="125564"/>
                  </a:lnTo>
                  <a:lnTo>
                    <a:pt x="0" y="163931"/>
                  </a:lnTo>
                  <a:lnTo>
                    <a:pt x="7493" y="163931"/>
                  </a:lnTo>
                  <a:lnTo>
                    <a:pt x="7493" y="125564"/>
                  </a:lnTo>
                  <a:close/>
                </a:path>
                <a:path w="7619" h="164464">
                  <a:moveTo>
                    <a:pt x="7493" y="0"/>
                  </a:moveTo>
                  <a:lnTo>
                    <a:pt x="0" y="0"/>
                  </a:lnTo>
                  <a:lnTo>
                    <a:pt x="0" y="25628"/>
                  </a:lnTo>
                  <a:lnTo>
                    <a:pt x="7493" y="25628"/>
                  </a:lnTo>
                  <a:lnTo>
                    <a:pt x="7493" y="0"/>
                  </a:lnTo>
                  <a:close/>
                </a:path>
              </a:pathLst>
            </a:custGeom>
            <a:solidFill>
              <a:srgbClr val="000080"/>
            </a:solidFill>
          </p:spPr>
          <p:txBody>
            <a:bodyPr wrap="square" lIns="0" tIns="0" rIns="0" bIns="0" rtlCol="0"/>
            <a:lstStyle/>
            <a:p>
              <a:endParaRPr/>
            </a:p>
          </p:txBody>
        </p:sp>
        <p:sp>
          <p:nvSpPr>
            <p:cNvPr id="435" name="object 435"/>
            <p:cNvSpPr/>
            <p:nvPr/>
          </p:nvSpPr>
          <p:spPr>
            <a:xfrm>
              <a:off x="2658004" y="3493403"/>
              <a:ext cx="0" cy="164465"/>
            </a:xfrm>
            <a:custGeom>
              <a:avLst/>
              <a:gdLst/>
              <a:ahLst/>
              <a:cxnLst/>
              <a:rect l="l" t="t" r="r" b="b"/>
              <a:pathLst>
                <a:path h="164464">
                  <a:moveTo>
                    <a:pt x="0" y="125531"/>
                  </a:moveTo>
                  <a:lnTo>
                    <a:pt x="0" y="163901"/>
                  </a:lnTo>
                </a:path>
                <a:path h="164464">
                  <a:moveTo>
                    <a:pt x="0" y="0"/>
                  </a:moveTo>
                  <a:lnTo>
                    <a:pt x="0" y="25600"/>
                  </a:lnTo>
                </a:path>
              </a:pathLst>
            </a:custGeom>
            <a:ln w="3175">
              <a:solidFill>
                <a:srgbClr val="000080"/>
              </a:solidFill>
            </a:ln>
          </p:spPr>
          <p:txBody>
            <a:bodyPr wrap="square" lIns="0" tIns="0" rIns="0" bIns="0" rtlCol="0"/>
            <a:lstStyle/>
            <a:p>
              <a:endParaRPr/>
            </a:p>
          </p:txBody>
        </p:sp>
        <p:sp>
          <p:nvSpPr>
            <p:cNvPr id="436" name="object 436"/>
            <p:cNvSpPr/>
            <p:nvPr/>
          </p:nvSpPr>
          <p:spPr>
            <a:xfrm>
              <a:off x="3216465" y="3493376"/>
              <a:ext cx="7620" cy="164465"/>
            </a:xfrm>
            <a:custGeom>
              <a:avLst/>
              <a:gdLst/>
              <a:ahLst/>
              <a:cxnLst/>
              <a:rect l="l" t="t" r="r" b="b"/>
              <a:pathLst>
                <a:path w="7619" h="164464">
                  <a:moveTo>
                    <a:pt x="7480" y="125564"/>
                  </a:moveTo>
                  <a:lnTo>
                    <a:pt x="0" y="125564"/>
                  </a:lnTo>
                  <a:lnTo>
                    <a:pt x="0" y="163931"/>
                  </a:lnTo>
                  <a:lnTo>
                    <a:pt x="7480" y="163931"/>
                  </a:lnTo>
                  <a:lnTo>
                    <a:pt x="7480" y="125564"/>
                  </a:lnTo>
                  <a:close/>
                </a:path>
                <a:path w="7619" h="164464">
                  <a:moveTo>
                    <a:pt x="7480" y="0"/>
                  </a:moveTo>
                  <a:lnTo>
                    <a:pt x="0" y="0"/>
                  </a:lnTo>
                  <a:lnTo>
                    <a:pt x="0" y="25628"/>
                  </a:lnTo>
                  <a:lnTo>
                    <a:pt x="7480" y="25628"/>
                  </a:lnTo>
                  <a:lnTo>
                    <a:pt x="7480" y="0"/>
                  </a:lnTo>
                  <a:close/>
                </a:path>
              </a:pathLst>
            </a:custGeom>
            <a:solidFill>
              <a:srgbClr val="000080"/>
            </a:solidFill>
          </p:spPr>
          <p:txBody>
            <a:bodyPr wrap="square" lIns="0" tIns="0" rIns="0" bIns="0" rtlCol="0"/>
            <a:lstStyle/>
            <a:p>
              <a:endParaRPr/>
            </a:p>
          </p:txBody>
        </p:sp>
        <p:sp>
          <p:nvSpPr>
            <p:cNvPr id="437" name="object 437"/>
            <p:cNvSpPr/>
            <p:nvPr/>
          </p:nvSpPr>
          <p:spPr>
            <a:xfrm>
              <a:off x="3216466" y="3493403"/>
              <a:ext cx="0" cy="164465"/>
            </a:xfrm>
            <a:custGeom>
              <a:avLst/>
              <a:gdLst/>
              <a:ahLst/>
              <a:cxnLst/>
              <a:rect l="l" t="t" r="r" b="b"/>
              <a:pathLst>
                <a:path h="164464">
                  <a:moveTo>
                    <a:pt x="0" y="125531"/>
                  </a:moveTo>
                  <a:lnTo>
                    <a:pt x="0" y="163901"/>
                  </a:lnTo>
                </a:path>
                <a:path h="164464">
                  <a:moveTo>
                    <a:pt x="0" y="0"/>
                  </a:moveTo>
                  <a:lnTo>
                    <a:pt x="0" y="25600"/>
                  </a:lnTo>
                </a:path>
              </a:pathLst>
            </a:custGeom>
            <a:ln w="3175">
              <a:solidFill>
                <a:srgbClr val="000080"/>
              </a:solidFill>
            </a:ln>
          </p:spPr>
          <p:txBody>
            <a:bodyPr wrap="square" lIns="0" tIns="0" rIns="0" bIns="0" rtlCol="0"/>
            <a:lstStyle/>
            <a:p>
              <a:endParaRPr/>
            </a:p>
          </p:txBody>
        </p:sp>
        <p:sp>
          <p:nvSpPr>
            <p:cNvPr id="438" name="object 438"/>
            <p:cNvSpPr/>
            <p:nvPr/>
          </p:nvSpPr>
          <p:spPr>
            <a:xfrm>
              <a:off x="3681933" y="3493376"/>
              <a:ext cx="7620" cy="164465"/>
            </a:xfrm>
            <a:custGeom>
              <a:avLst/>
              <a:gdLst/>
              <a:ahLst/>
              <a:cxnLst/>
              <a:rect l="l" t="t" r="r" b="b"/>
              <a:pathLst>
                <a:path w="7620" h="164464">
                  <a:moveTo>
                    <a:pt x="7340" y="125564"/>
                  </a:moveTo>
                  <a:lnTo>
                    <a:pt x="0" y="125564"/>
                  </a:lnTo>
                  <a:lnTo>
                    <a:pt x="0" y="163931"/>
                  </a:lnTo>
                  <a:lnTo>
                    <a:pt x="7340" y="163931"/>
                  </a:lnTo>
                  <a:lnTo>
                    <a:pt x="7340" y="125564"/>
                  </a:lnTo>
                  <a:close/>
                </a:path>
                <a:path w="7620" h="164464">
                  <a:moveTo>
                    <a:pt x="7340" y="0"/>
                  </a:moveTo>
                  <a:lnTo>
                    <a:pt x="0" y="0"/>
                  </a:lnTo>
                  <a:lnTo>
                    <a:pt x="0" y="25628"/>
                  </a:lnTo>
                  <a:lnTo>
                    <a:pt x="7340" y="25628"/>
                  </a:lnTo>
                  <a:lnTo>
                    <a:pt x="7340" y="0"/>
                  </a:lnTo>
                  <a:close/>
                </a:path>
              </a:pathLst>
            </a:custGeom>
            <a:solidFill>
              <a:srgbClr val="000080"/>
            </a:solidFill>
          </p:spPr>
          <p:txBody>
            <a:bodyPr wrap="square" lIns="0" tIns="0" rIns="0" bIns="0" rtlCol="0"/>
            <a:lstStyle/>
            <a:p>
              <a:endParaRPr/>
            </a:p>
          </p:txBody>
        </p:sp>
        <p:sp>
          <p:nvSpPr>
            <p:cNvPr id="439" name="object 439"/>
            <p:cNvSpPr/>
            <p:nvPr/>
          </p:nvSpPr>
          <p:spPr>
            <a:xfrm>
              <a:off x="3681937" y="3493403"/>
              <a:ext cx="0" cy="164465"/>
            </a:xfrm>
            <a:custGeom>
              <a:avLst/>
              <a:gdLst/>
              <a:ahLst/>
              <a:cxnLst/>
              <a:rect l="l" t="t" r="r" b="b"/>
              <a:pathLst>
                <a:path h="164464">
                  <a:moveTo>
                    <a:pt x="0" y="125531"/>
                  </a:moveTo>
                  <a:lnTo>
                    <a:pt x="0" y="163901"/>
                  </a:lnTo>
                </a:path>
                <a:path h="164464">
                  <a:moveTo>
                    <a:pt x="0" y="0"/>
                  </a:moveTo>
                  <a:lnTo>
                    <a:pt x="0" y="25600"/>
                  </a:lnTo>
                </a:path>
              </a:pathLst>
            </a:custGeom>
            <a:ln w="3175">
              <a:solidFill>
                <a:srgbClr val="000080"/>
              </a:solidFill>
            </a:ln>
          </p:spPr>
          <p:txBody>
            <a:bodyPr wrap="square" lIns="0" tIns="0" rIns="0" bIns="0" rtlCol="0"/>
            <a:lstStyle/>
            <a:p>
              <a:endParaRPr/>
            </a:p>
          </p:txBody>
        </p:sp>
        <p:sp>
          <p:nvSpPr>
            <p:cNvPr id="440" name="object 440"/>
            <p:cNvSpPr/>
            <p:nvPr/>
          </p:nvSpPr>
          <p:spPr>
            <a:xfrm>
              <a:off x="1246900" y="3782847"/>
              <a:ext cx="194945" cy="4445"/>
            </a:xfrm>
            <a:custGeom>
              <a:avLst/>
              <a:gdLst/>
              <a:ahLst/>
              <a:cxnLst/>
              <a:rect l="l" t="t" r="r" b="b"/>
              <a:pathLst>
                <a:path w="194944" h="4445">
                  <a:moveTo>
                    <a:pt x="0" y="3830"/>
                  </a:moveTo>
                  <a:lnTo>
                    <a:pt x="194894" y="3830"/>
                  </a:lnTo>
                  <a:lnTo>
                    <a:pt x="194894" y="0"/>
                  </a:lnTo>
                  <a:lnTo>
                    <a:pt x="0" y="0"/>
                  </a:lnTo>
                  <a:lnTo>
                    <a:pt x="0" y="3830"/>
                  </a:lnTo>
                  <a:close/>
                </a:path>
              </a:pathLst>
            </a:custGeom>
            <a:solidFill>
              <a:srgbClr val="C0C0C0"/>
            </a:solidFill>
          </p:spPr>
          <p:txBody>
            <a:bodyPr wrap="square" lIns="0" tIns="0" rIns="0" bIns="0" rtlCol="0"/>
            <a:lstStyle/>
            <a:p>
              <a:endParaRPr/>
            </a:p>
          </p:txBody>
        </p:sp>
        <p:sp>
          <p:nvSpPr>
            <p:cNvPr id="441" name="object 441"/>
            <p:cNvSpPr/>
            <p:nvPr/>
          </p:nvSpPr>
          <p:spPr>
            <a:xfrm>
              <a:off x="1194777" y="3657346"/>
              <a:ext cx="300990" cy="164465"/>
            </a:xfrm>
            <a:custGeom>
              <a:avLst/>
              <a:gdLst/>
              <a:ahLst/>
              <a:cxnLst/>
              <a:rect l="l" t="t" r="r" b="b"/>
              <a:pathLst>
                <a:path w="300990" h="164464">
                  <a:moveTo>
                    <a:pt x="52120" y="125501"/>
                  </a:moveTo>
                  <a:lnTo>
                    <a:pt x="0" y="125501"/>
                  </a:lnTo>
                  <a:lnTo>
                    <a:pt x="0" y="129336"/>
                  </a:lnTo>
                  <a:lnTo>
                    <a:pt x="52120" y="129336"/>
                  </a:lnTo>
                  <a:lnTo>
                    <a:pt x="52120" y="125501"/>
                  </a:lnTo>
                  <a:close/>
                </a:path>
                <a:path w="300990" h="164464">
                  <a:moveTo>
                    <a:pt x="300380" y="129362"/>
                  </a:moveTo>
                  <a:lnTo>
                    <a:pt x="0" y="129362"/>
                  </a:lnTo>
                  <a:lnTo>
                    <a:pt x="0" y="164033"/>
                  </a:lnTo>
                  <a:lnTo>
                    <a:pt x="300380" y="164033"/>
                  </a:lnTo>
                  <a:lnTo>
                    <a:pt x="300380" y="129362"/>
                  </a:lnTo>
                  <a:close/>
                </a:path>
                <a:path w="300990" h="164464">
                  <a:moveTo>
                    <a:pt x="300380" y="125501"/>
                  </a:moveTo>
                  <a:lnTo>
                    <a:pt x="247015" y="125501"/>
                  </a:lnTo>
                  <a:lnTo>
                    <a:pt x="247015" y="129336"/>
                  </a:lnTo>
                  <a:lnTo>
                    <a:pt x="300380" y="129336"/>
                  </a:lnTo>
                  <a:lnTo>
                    <a:pt x="300380" y="125501"/>
                  </a:lnTo>
                  <a:close/>
                </a:path>
                <a:path w="300990" h="164464">
                  <a:moveTo>
                    <a:pt x="300380" y="0"/>
                  </a:moveTo>
                  <a:lnTo>
                    <a:pt x="0" y="0"/>
                  </a:lnTo>
                  <a:lnTo>
                    <a:pt x="0" y="26123"/>
                  </a:lnTo>
                  <a:lnTo>
                    <a:pt x="300380" y="26123"/>
                  </a:lnTo>
                  <a:lnTo>
                    <a:pt x="300380" y="0"/>
                  </a:lnTo>
                  <a:close/>
                </a:path>
              </a:pathLst>
            </a:custGeom>
            <a:solidFill>
              <a:srgbClr val="C0C0C0"/>
            </a:solidFill>
          </p:spPr>
          <p:txBody>
            <a:bodyPr wrap="square" lIns="0" tIns="0" rIns="0" bIns="0" rtlCol="0"/>
            <a:lstStyle/>
            <a:p>
              <a:endParaRPr/>
            </a:p>
          </p:txBody>
        </p:sp>
        <p:sp>
          <p:nvSpPr>
            <p:cNvPr id="442" name="object 442"/>
            <p:cNvSpPr/>
            <p:nvPr/>
          </p:nvSpPr>
          <p:spPr>
            <a:xfrm>
              <a:off x="1554622" y="3691058"/>
              <a:ext cx="400050" cy="95885"/>
            </a:xfrm>
            <a:custGeom>
              <a:avLst/>
              <a:gdLst/>
              <a:ahLst/>
              <a:cxnLst/>
              <a:rect l="l" t="t" r="r" b="b"/>
              <a:pathLst>
                <a:path w="400050" h="95885">
                  <a:moveTo>
                    <a:pt x="399623" y="0"/>
                  </a:moveTo>
                  <a:lnTo>
                    <a:pt x="0" y="0"/>
                  </a:lnTo>
                  <a:lnTo>
                    <a:pt x="0" y="95619"/>
                  </a:lnTo>
                  <a:lnTo>
                    <a:pt x="399623" y="95619"/>
                  </a:lnTo>
                  <a:lnTo>
                    <a:pt x="399623" y="0"/>
                  </a:lnTo>
                  <a:close/>
                </a:path>
              </a:pathLst>
            </a:custGeom>
            <a:solidFill>
              <a:srgbClr val="E4E4E4"/>
            </a:solidFill>
          </p:spPr>
          <p:txBody>
            <a:bodyPr wrap="square" lIns="0" tIns="0" rIns="0" bIns="0" rtlCol="0"/>
            <a:lstStyle/>
            <a:p>
              <a:endParaRPr/>
            </a:p>
          </p:txBody>
        </p:sp>
      </p:grpSp>
      <p:grpSp>
        <p:nvGrpSpPr>
          <p:cNvPr id="443" name="object 443"/>
          <p:cNvGrpSpPr/>
          <p:nvPr/>
        </p:nvGrpSpPr>
        <p:grpSpPr>
          <a:xfrm>
            <a:off x="1502507" y="3657338"/>
            <a:ext cx="1103630" cy="164465"/>
            <a:chOff x="1502507" y="3657338"/>
            <a:chExt cx="1103630" cy="164465"/>
          </a:xfrm>
        </p:grpSpPr>
        <p:sp>
          <p:nvSpPr>
            <p:cNvPr id="444" name="object 444"/>
            <p:cNvSpPr/>
            <p:nvPr/>
          </p:nvSpPr>
          <p:spPr>
            <a:xfrm>
              <a:off x="1502498" y="3657345"/>
              <a:ext cx="504190" cy="164465"/>
            </a:xfrm>
            <a:custGeom>
              <a:avLst/>
              <a:gdLst/>
              <a:ahLst/>
              <a:cxnLst/>
              <a:rect l="l" t="t" r="r" b="b"/>
              <a:pathLst>
                <a:path w="504189" h="164464">
                  <a:moveTo>
                    <a:pt x="503847" y="125501"/>
                  </a:moveTo>
                  <a:lnTo>
                    <a:pt x="451726" y="125501"/>
                  </a:lnTo>
                  <a:lnTo>
                    <a:pt x="451726" y="129336"/>
                  </a:lnTo>
                  <a:lnTo>
                    <a:pt x="503847" y="129336"/>
                  </a:lnTo>
                  <a:lnTo>
                    <a:pt x="503847" y="125501"/>
                  </a:lnTo>
                  <a:close/>
                </a:path>
                <a:path w="504189" h="164464">
                  <a:moveTo>
                    <a:pt x="503859" y="129362"/>
                  </a:moveTo>
                  <a:lnTo>
                    <a:pt x="0" y="129362"/>
                  </a:lnTo>
                  <a:lnTo>
                    <a:pt x="0" y="164033"/>
                  </a:lnTo>
                  <a:lnTo>
                    <a:pt x="503859" y="164033"/>
                  </a:lnTo>
                  <a:lnTo>
                    <a:pt x="503859" y="129362"/>
                  </a:lnTo>
                  <a:close/>
                </a:path>
                <a:path w="504189" h="164464">
                  <a:moveTo>
                    <a:pt x="503859" y="0"/>
                  </a:moveTo>
                  <a:lnTo>
                    <a:pt x="0" y="0"/>
                  </a:lnTo>
                  <a:lnTo>
                    <a:pt x="0" y="33718"/>
                  </a:lnTo>
                  <a:lnTo>
                    <a:pt x="0" y="129336"/>
                  </a:lnTo>
                  <a:lnTo>
                    <a:pt x="52120" y="129336"/>
                  </a:lnTo>
                  <a:lnTo>
                    <a:pt x="52120" y="33743"/>
                  </a:lnTo>
                  <a:lnTo>
                    <a:pt x="503859" y="33743"/>
                  </a:lnTo>
                  <a:lnTo>
                    <a:pt x="503859" y="0"/>
                  </a:lnTo>
                  <a:close/>
                </a:path>
              </a:pathLst>
            </a:custGeom>
            <a:solidFill>
              <a:srgbClr val="E4E4E4"/>
            </a:solidFill>
          </p:spPr>
          <p:txBody>
            <a:bodyPr wrap="square" lIns="0" tIns="0" rIns="0" bIns="0" rtlCol="0"/>
            <a:lstStyle/>
            <a:p>
              <a:endParaRPr/>
            </a:p>
          </p:txBody>
        </p:sp>
        <p:sp>
          <p:nvSpPr>
            <p:cNvPr id="445" name="object 445"/>
            <p:cNvSpPr/>
            <p:nvPr/>
          </p:nvSpPr>
          <p:spPr>
            <a:xfrm>
              <a:off x="2065996" y="3691058"/>
              <a:ext cx="540385" cy="95885"/>
            </a:xfrm>
            <a:custGeom>
              <a:avLst/>
              <a:gdLst/>
              <a:ahLst/>
              <a:cxnLst/>
              <a:rect l="l" t="t" r="r" b="b"/>
              <a:pathLst>
                <a:path w="540385" h="95885">
                  <a:moveTo>
                    <a:pt x="539904" y="0"/>
                  </a:moveTo>
                  <a:lnTo>
                    <a:pt x="0" y="0"/>
                  </a:lnTo>
                  <a:lnTo>
                    <a:pt x="0" y="95619"/>
                  </a:lnTo>
                  <a:lnTo>
                    <a:pt x="539904" y="95619"/>
                  </a:lnTo>
                  <a:lnTo>
                    <a:pt x="539904" y="0"/>
                  </a:lnTo>
                  <a:close/>
                </a:path>
              </a:pathLst>
            </a:custGeom>
            <a:solidFill>
              <a:srgbClr val="C0C0C0"/>
            </a:solidFill>
          </p:spPr>
          <p:txBody>
            <a:bodyPr wrap="square" lIns="0" tIns="0" rIns="0" bIns="0" rtlCol="0"/>
            <a:lstStyle/>
            <a:p>
              <a:endParaRPr/>
            </a:p>
          </p:txBody>
        </p:sp>
      </p:grpSp>
      <p:sp>
        <p:nvSpPr>
          <p:cNvPr id="446" name="object 446"/>
          <p:cNvSpPr txBox="1"/>
          <p:nvPr/>
        </p:nvSpPr>
        <p:spPr>
          <a:xfrm>
            <a:off x="2065996" y="3694295"/>
            <a:ext cx="402590" cy="92075"/>
          </a:xfrm>
          <a:prstGeom prst="rect">
            <a:avLst/>
          </a:prstGeom>
        </p:spPr>
        <p:txBody>
          <a:bodyPr vert="horz" wrap="square" lIns="0" tIns="0" rIns="0" bIns="0" rtlCol="0">
            <a:spAutoFit/>
          </a:bodyPr>
          <a:lstStyle/>
          <a:p>
            <a:pPr>
              <a:lnSpc>
                <a:spcPts val="715"/>
              </a:lnSpc>
            </a:pPr>
            <a:r>
              <a:rPr sz="650" spc="125" dirty="0">
                <a:solidFill>
                  <a:srgbClr val="010000"/>
                </a:solidFill>
                <a:latin typeface="Arial"/>
                <a:cs typeface="Arial"/>
              </a:rPr>
              <a:t>Medium</a:t>
            </a:r>
            <a:endParaRPr sz="650">
              <a:latin typeface="Arial"/>
              <a:cs typeface="Arial"/>
            </a:endParaRPr>
          </a:p>
        </p:txBody>
      </p:sp>
      <p:grpSp>
        <p:nvGrpSpPr>
          <p:cNvPr id="447" name="object 447"/>
          <p:cNvGrpSpPr/>
          <p:nvPr/>
        </p:nvGrpSpPr>
        <p:grpSpPr>
          <a:xfrm>
            <a:off x="2013853" y="3657338"/>
            <a:ext cx="1150620" cy="164465"/>
            <a:chOff x="2013853" y="3657338"/>
            <a:chExt cx="1150620" cy="164465"/>
          </a:xfrm>
        </p:grpSpPr>
        <p:sp>
          <p:nvSpPr>
            <p:cNvPr id="448" name="object 448"/>
            <p:cNvSpPr/>
            <p:nvPr/>
          </p:nvSpPr>
          <p:spPr>
            <a:xfrm>
              <a:off x="2013851" y="3657345"/>
              <a:ext cx="644525" cy="164465"/>
            </a:xfrm>
            <a:custGeom>
              <a:avLst/>
              <a:gdLst/>
              <a:ahLst/>
              <a:cxnLst/>
              <a:rect l="l" t="t" r="r" b="b"/>
              <a:pathLst>
                <a:path w="644525" h="164464">
                  <a:moveTo>
                    <a:pt x="644118" y="125501"/>
                  </a:moveTo>
                  <a:lnTo>
                    <a:pt x="591997" y="125501"/>
                  </a:lnTo>
                  <a:lnTo>
                    <a:pt x="591997" y="129336"/>
                  </a:lnTo>
                  <a:lnTo>
                    <a:pt x="644118" y="129336"/>
                  </a:lnTo>
                  <a:lnTo>
                    <a:pt x="644118" y="125501"/>
                  </a:lnTo>
                  <a:close/>
                </a:path>
                <a:path w="644525" h="164464">
                  <a:moveTo>
                    <a:pt x="644144" y="129362"/>
                  </a:moveTo>
                  <a:lnTo>
                    <a:pt x="0" y="129362"/>
                  </a:lnTo>
                  <a:lnTo>
                    <a:pt x="0" y="164033"/>
                  </a:lnTo>
                  <a:lnTo>
                    <a:pt x="644144" y="164033"/>
                  </a:lnTo>
                  <a:lnTo>
                    <a:pt x="644144" y="129362"/>
                  </a:lnTo>
                  <a:close/>
                </a:path>
                <a:path w="644525" h="164464">
                  <a:moveTo>
                    <a:pt x="644144" y="0"/>
                  </a:moveTo>
                  <a:lnTo>
                    <a:pt x="0" y="0"/>
                  </a:lnTo>
                  <a:lnTo>
                    <a:pt x="0" y="33718"/>
                  </a:lnTo>
                  <a:lnTo>
                    <a:pt x="0" y="129336"/>
                  </a:lnTo>
                  <a:lnTo>
                    <a:pt x="52108" y="129336"/>
                  </a:lnTo>
                  <a:lnTo>
                    <a:pt x="52108" y="33743"/>
                  </a:lnTo>
                  <a:lnTo>
                    <a:pt x="644144" y="33743"/>
                  </a:lnTo>
                  <a:lnTo>
                    <a:pt x="644144" y="0"/>
                  </a:lnTo>
                  <a:close/>
                </a:path>
              </a:pathLst>
            </a:custGeom>
            <a:solidFill>
              <a:srgbClr val="C0C0C0"/>
            </a:solidFill>
          </p:spPr>
          <p:txBody>
            <a:bodyPr wrap="square" lIns="0" tIns="0" rIns="0" bIns="0" rtlCol="0"/>
            <a:lstStyle/>
            <a:p>
              <a:endParaRPr/>
            </a:p>
          </p:txBody>
        </p:sp>
        <p:sp>
          <p:nvSpPr>
            <p:cNvPr id="449" name="object 449"/>
            <p:cNvSpPr/>
            <p:nvPr/>
          </p:nvSpPr>
          <p:spPr>
            <a:xfrm>
              <a:off x="2717620" y="3691058"/>
              <a:ext cx="447040" cy="95885"/>
            </a:xfrm>
            <a:custGeom>
              <a:avLst/>
              <a:gdLst/>
              <a:ahLst/>
              <a:cxnLst/>
              <a:rect l="l" t="t" r="r" b="b"/>
              <a:pathLst>
                <a:path w="447039" h="95885">
                  <a:moveTo>
                    <a:pt x="446752" y="0"/>
                  </a:moveTo>
                  <a:lnTo>
                    <a:pt x="0" y="0"/>
                  </a:lnTo>
                  <a:lnTo>
                    <a:pt x="0" y="95619"/>
                  </a:lnTo>
                  <a:lnTo>
                    <a:pt x="446752" y="95619"/>
                  </a:lnTo>
                  <a:lnTo>
                    <a:pt x="446752" y="0"/>
                  </a:lnTo>
                  <a:close/>
                </a:path>
              </a:pathLst>
            </a:custGeom>
            <a:solidFill>
              <a:srgbClr val="E4E4E4"/>
            </a:solidFill>
          </p:spPr>
          <p:txBody>
            <a:bodyPr wrap="square" lIns="0" tIns="0" rIns="0" bIns="0" rtlCol="0"/>
            <a:lstStyle/>
            <a:p>
              <a:endParaRPr/>
            </a:p>
          </p:txBody>
        </p:sp>
      </p:grpSp>
      <p:sp>
        <p:nvSpPr>
          <p:cNvPr id="450" name="object 450"/>
          <p:cNvSpPr txBox="1"/>
          <p:nvPr/>
        </p:nvSpPr>
        <p:spPr>
          <a:xfrm>
            <a:off x="2717621" y="3694295"/>
            <a:ext cx="202565" cy="92075"/>
          </a:xfrm>
          <a:prstGeom prst="rect">
            <a:avLst/>
          </a:prstGeom>
        </p:spPr>
        <p:txBody>
          <a:bodyPr vert="horz" wrap="square" lIns="0" tIns="0" rIns="0" bIns="0" rtlCol="0">
            <a:spAutoFit/>
          </a:bodyPr>
          <a:lstStyle/>
          <a:p>
            <a:pPr>
              <a:lnSpc>
                <a:spcPts val="715"/>
              </a:lnSpc>
            </a:pPr>
            <a:r>
              <a:rPr sz="650" spc="110" dirty="0">
                <a:solidFill>
                  <a:srgbClr val="010000"/>
                </a:solidFill>
                <a:latin typeface="Arial"/>
                <a:cs typeface="Arial"/>
              </a:rPr>
              <a:t>80K</a:t>
            </a:r>
            <a:endParaRPr sz="650">
              <a:latin typeface="Arial"/>
              <a:cs typeface="Arial"/>
            </a:endParaRPr>
          </a:p>
        </p:txBody>
      </p:sp>
      <p:grpSp>
        <p:nvGrpSpPr>
          <p:cNvPr id="451" name="object 451"/>
          <p:cNvGrpSpPr/>
          <p:nvPr/>
        </p:nvGrpSpPr>
        <p:grpSpPr>
          <a:xfrm>
            <a:off x="2665477" y="3657338"/>
            <a:ext cx="964565" cy="164465"/>
            <a:chOff x="2665477" y="3657338"/>
            <a:chExt cx="964565" cy="164465"/>
          </a:xfrm>
        </p:grpSpPr>
        <p:sp>
          <p:nvSpPr>
            <p:cNvPr id="452" name="object 452"/>
            <p:cNvSpPr/>
            <p:nvPr/>
          </p:nvSpPr>
          <p:spPr>
            <a:xfrm>
              <a:off x="2665476" y="3657345"/>
              <a:ext cx="551180" cy="164465"/>
            </a:xfrm>
            <a:custGeom>
              <a:avLst/>
              <a:gdLst/>
              <a:ahLst/>
              <a:cxnLst/>
              <a:rect l="l" t="t" r="r" b="b"/>
              <a:pathLst>
                <a:path w="551180" h="164464">
                  <a:moveTo>
                    <a:pt x="550989" y="129362"/>
                  </a:moveTo>
                  <a:lnTo>
                    <a:pt x="0" y="129362"/>
                  </a:lnTo>
                  <a:lnTo>
                    <a:pt x="0" y="164033"/>
                  </a:lnTo>
                  <a:lnTo>
                    <a:pt x="550989" y="164033"/>
                  </a:lnTo>
                  <a:lnTo>
                    <a:pt x="550989" y="129362"/>
                  </a:lnTo>
                  <a:close/>
                </a:path>
                <a:path w="551180" h="164464">
                  <a:moveTo>
                    <a:pt x="551014" y="33718"/>
                  </a:moveTo>
                  <a:lnTo>
                    <a:pt x="550989" y="0"/>
                  </a:lnTo>
                  <a:lnTo>
                    <a:pt x="0" y="0"/>
                  </a:lnTo>
                  <a:lnTo>
                    <a:pt x="0" y="33718"/>
                  </a:lnTo>
                  <a:lnTo>
                    <a:pt x="0" y="129336"/>
                  </a:lnTo>
                  <a:lnTo>
                    <a:pt x="52108" y="129336"/>
                  </a:lnTo>
                  <a:lnTo>
                    <a:pt x="52108" y="33743"/>
                  </a:lnTo>
                  <a:lnTo>
                    <a:pt x="498894" y="33743"/>
                  </a:lnTo>
                  <a:lnTo>
                    <a:pt x="498894" y="129336"/>
                  </a:lnTo>
                  <a:lnTo>
                    <a:pt x="551014" y="129336"/>
                  </a:lnTo>
                  <a:lnTo>
                    <a:pt x="551014" y="33718"/>
                  </a:lnTo>
                  <a:close/>
                </a:path>
              </a:pathLst>
            </a:custGeom>
            <a:solidFill>
              <a:srgbClr val="E4E4E4"/>
            </a:solidFill>
          </p:spPr>
          <p:txBody>
            <a:bodyPr wrap="square" lIns="0" tIns="0" rIns="0" bIns="0" rtlCol="0"/>
            <a:lstStyle/>
            <a:p>
              <a:endParaRPr/>
            </a:p>
          </p:txBody>
        </p:sp>
        <p:sp>
          <p:nvSpPr>
            <p:cNvPr id="453" name="object 453"/>
            <p:cNvSpPr/>
            <p:nvPr/>
          </p:nvSpPr>
          <p:spPr>
            <a:xfrm>
              <a:off x="3276084" y="3691058"/>
              <a:ext cx="354330" cy="95885"/>
            </a:xfrm>
            <a:custGeom>
              <a:avLst/>
              <a:gdLst/>
              <a:ahLst/>
              <a:cxnLst/>
              <a:rect l="l" t="t" r="r" b="b"/>
              <a:pathLst>
                <a:path w="354329" h="95885">
                  <a:moveTo>
                    <a:pt x="353744" y="0"/>
                  </a:moveTo>
                  <a:lnTo>
                    <a:pt x="0" y="0"/>
                  </a:lnTo>
                  <a:lnTo>
                    <a:pt x="0" y="95619"/>
                  </a:lnTo>
                  <a:lnTo>
                    <a:pt x="353744" y="95619"/>
                  </a:lnTo>
                  <a:lnTo>
                    <a:pt x="353744" y="0"/>
                  </a:lnTo>
                  <a:close/>
                </a:path>
              </a:pathLst>
            </a:custGeom>
            <a:solidFill>
              <a:srgbClr val="C0C0C0"/>
            </a:solidFill>
          </p:spPr>
          <p:txBody>
            <a:bodyPr wrap="square" lIns="0" tIns="0" rIns="0" bIns="0" rtlCol="0"/>
            <a:lstStyle/>
            <a:p>
              <a:endParaRPr/>
            </a:p>
          </p:txBody>
        </p:sp>
      </p:grpSp>
      <p:sp>
        <p:nvSpPr>
          <p:cNvPr id="454" name="object 454"/>
          <p:cNvSpPr txBox="1"/>
          <p:nvPr/>
        </p:nvSpPr>
        <p:spPr>
          <a:xfrm>
            <a:off x="3276084" y="3690700"/>
            <a:ext cx="68580" cy="92075"/>
          </a:xfrm>
          <a:prstGeom prst="rect">
            <a:avLst/>
          </a:prstGeom>
        </p:spPr>
        <p:txBody>
          <a:bodyPr vert="horz" wrap="square" lIns="0" tIns="0" rIns="0" bIns="0" rtlCol="0">
            <a:spAutoFit/>
          </a:bodyPr>
          <a:lstStyle/>
          <a:p>
            <a:pPr>
              <a:lnSpc>
                <a:spcPts val="715"/>
              </a:lnSpc>
            </a:pPr>
            <a:r>
              <a:rPr sz="650" b="1" spc="85" dirty="0">
                <a:solidFill>
                  <a:srgbClr val="FF0000"/>
                </a:solidFill>
                <a:latin typeface="Arial"/>
                <a:cs typeface="Arial"/>
              </a:rPr>
              <a:t>?</a:t>
            </a:r>
            <a:endParaRPr sz="650">
              <a:latin typeface="Arial"/>
              <a:cs typeface="Arial"/>
            </a:endParaRPr>
          </a:p>
        </p:txBody>
      </p:sp>
      <p:sp>
        <p:nvSpPr>
          <p:cNvPr id="455" name="object 455"/>
          <p:cNvSpPr txBox="1"/>
          <p:nvPr/>
        </p:nvSpPr>
        <p:spPr>
          <a:xfrm>
            <a:off x="1246900" y="3858364"/>
            <a:ext cx="503555" cy="92075"/>
          </a:xfrm>
          <a:prstGeom prst="rect">
            <a:avLst/>
          </a:prstGeom>
        </p:spPr>
        <p:txBody>
          <a:bodyPr vert="horz" wrap="square" lIns="0" tIns="0" rIns="0" bIns="0" rtlCol="0">
            <a:spAutoFit/>
          </a:bodyPr>
          <a:lstStyle/>
          <a:p>
            <a:pPr>
              <a:lnSpc>
                <a:spcPts val="715"/>
              </a:lnSpc>
              <a:tabLst>
                <a:tab pos="307340" algn="l"/>
              </a:tabLst>
            </a:pPr>
            <a:r>
              <a:rPr sz="650" spc="100" dirty="0">
                <a:solidFill>
                  <a:srgbClr val="010000"/>
                </a:solidFill>
                <a:latin typeface="Arial"/>
                <a:cs typeface="Arial"/>
              </a:rPr>
              <a:t>13</a:t>
            </a:r>
            <a:r>
              <a:rPr sz="650" dirty="0">
                <a:solidFill>
                  <a:srgbClr val="010000"/>
                </a:solidFill>
                <a:latin typeface="Arial"/>
                <a:cs typeface="Arial"/>
              </a:rPr>
              <a:t>	</a:t>
            </a:r>
            <a:r>
              <a:rPr sz="650" spc="105" dirty="0">
                <a:solidFill>
                  <a:srgbClr val="010000"/>
                </a:solidFill>
                <a:latin typeface="Arial"/>
                <a:cs typeface="Arial"/>
              </a:rPr>
              <a:t>Yes</a:t>
            </a:r>
            <a:endParaRPr sz="650">
              <a:latin typeface="Arial"/>
              <a:cs typeface="Arial"/>
            </a:endParaRPr>
          </a:p>
        </p:txBody>
      </p:sp>
      <p:grpSp>
        <p:nvGrpSpPr>
          <p:cNvPr id="456" name="object 456"/>
          <p:cNvGrpSpPr/>
          <p:nvPr/>
        </p:nvGrpSpPr>
        <p:grpSpPr>
          <a:xfrm>
            <a:off x="1186659" y="3656669"/>
            <a:ext cx="2503170" cy="328930"/>
            <a:chOff x="1186659" y="3656669"/>
            <a:chExt cx="2503170" cy="328930"/>
          </a:xfrm>
        </p:grpSpPr>
        <p:sp>
          <p:nvSpPr>
            <p:cNvPr id="457" name="object 457"/>
            <p:cNvSpPr/>
            <p:nvPr/>
          </p:nvSpPr>
          <p:spPr>
            <a:xfrm>
              <a:off x="3223933" y="3657345"/>
              <a:ext cx="458470" cy="164465"/>
            </a:xfrm>
            <a:custGeom>
              <a:avLst/>
              <a:gdLst/>
              <a:ahLst/>
              <a:cxnLst/>
              <a:rect l="l" t="t" r="r" b="b"/>
              <a:pathLst>
                <a:path w="458470" h="164464">
                  <a:moveTo>
                    <a:pt x="457987" y="129362"/>
                  </a:moveTo>
                  <a:lnTo>
                    <a:pt x="0" y="129362"/>
                  </a:lnTo>
                  <a:lnTo>
                    <a:pt x="0" y="164033"/>
                  </a:lnTo>
                  <a:lnTo>
                    <a:pt x="457987" y="164033"/>
                  </a:lnTo>
                  <a:lnTo>
                    <a:pt x="457987" y="129362"/>
                  </a:lnTo>
                  <a:close/>
                </a:path>
                <a:path w="458470" h="164464">
                  <a:moveTo>
                    <a:pt x="457987" y="0"/>
                  </a:moveTo>
                  <a:lnTo>
                    <a:pt x="0" y="0"/>
                  </a:lnTo>
                  <a:lnTo>
                    <a:pt x="0" y="33718"/>
                  </a:lnTo>
                  <a:lnTo>
                    <a:pt x="0" y="129336"/>
                  </a:lnTo>
                  <a:lnTo>
                    <a:pt x="52120" y="129336"/>
                  </a:lnTo>
                  <a:lnTo>
                    <a:pt x="52120" y="33743"/>
                  </a:lnTo>
                  <a:lnTo>
                    <a:pt x="405853" y="33743"/>
                  </a:lnTo>
                  <a:lnTo>
                    <a:pt x="405853" y="129336"/>
                  </a:lnTo>
                  <a:lnTo>
                    <a:pt x="457974" y="129336"/>
                  </a:lnTo>
                  <a:lnTo>
                    <a:pt x="457974" y="33743"/>
                  </a:lnTo>
                  <a:lnTo>
                    <a:pt x="457987" y="0"/>
                  </a:lnTo>
                  <a:close/>
                </a:path>
              </a:pathLst>
            </a:custGeom>
            <a:solidFill>
              <a:srgbClr val="C0C0C0"/>
            </a:solidFill>
          </p:spPr>
          <p:txBody>
            <a:bodyPr wrap="square" lIns="0" tIns="0" rIns="0" bIns="0" rtlCol="0"/>
            <a:lstStyle/>
            <a:p>
              <a:endParaRPr/>
            </a:p>
          </p:txBody>
        </p:sp>
        <p:sp>
          <p:nvSpPr>
            <p:cNvPr id="458" name="object 458"/>
            <p:cNvSpPr/>
            <p:nvPr/>
          </p:nvSpPr>
          <p:spPr>
            <a:xfrm>
              <a:off x="1187284" y="3657345"/>
              <a:ext cx="7620" cy="164465"/>
            </a:xfrm>
            <a:custGeom>
              <a:avLst/>
              <a:gdLst/>
              <a:ahLst/>
              <a:cxnLst/>
              <a:rect l="l" t="t" r="r" b="b"/>
              <a:pathLst>
                <a:path w="7619" h="164464">
                  <a:moveTo>
                    <a:pt x="7493" y="125501"/>
                  </a:moveTo>
                  <a:lnTo>
                    <a:pt x="0" y="125501"/>
                  </a:lnTo>
                  <a:lnTo>
                    <a:pt x="0" y="164033"/>
                  </a:lnTo>
                  <a:lnTo>
                    <a:pt x="7493" y="164033"/>
                  </a:lnTo>
                  <a:lnTo>
                    <a:pt x="7493" y="125501"/>
                  </a:lnTo>
                  <a:close/>
                </a:path>
                <a:path w="7619" h="164464">
                  <a:moveTo>
                    <a:pt x="7493" y="0"/>
                  </a:moveTo>
                  <a:lnTo>
                    <a:pt x="0" y="0"/>
                  </a:lnTo>
                  <a:lnTo>
                    <a:pt x="0" y="26123"/>
                  </a:lnTo>
                  <a:lnTo>
                    <a:pt x="7493" y="26123"/>
                  </a:lnTo>
                  <a:lnTo>
                    <a:pt x="7493" y="0"/>
                  </a:lnTo>
                  <a:close/>
                </a:path>
              </a:pathLst>
            </a:custGeom>
            <a:solidFill>
              <a:srgbClr val="000080"/>
            </a:solidFill>
          </p:spPr>
          <p:txBody>
            <a:bodyPr wrap="square" lIns="0" tIns="0" rIns="0" bIns="0" rtlCol="0"/>
            <a:lstStyle/>
            <a:p>
              <a:endParaRPr/>
            </a:p>
          </p:txBody>
        </p:sp>
        <p:sp>
          <p:nvSpPr>
            <p:cNvPr id="459" name="object 459"/>
            <p:cNvSpPr/>
            <p:nvPr/>
          </p:nvSpPr>
          <p:spPr>
            <a:xfrm>
              <a:off x="1187294" y="3657304"/>
              <a:ext cx="0" cy="164465"/>
            </a:xfrm>
            <a:custGeom>
              <a:avLst/>
              <a:gdLst/>
              <a:ahLst/>
              <a:cxnLst/>
              <a:rect l="l" t="t" r="r" b="b"/>
              <a:pathLst>
                <a:path h="164464">
                  <a:moveTo>
                    <a:pt x="0" y="125542"/>
                  </a:moveTo>
                  <a:lnTo>
                    <a:pt x="0" y="164068"/>
                  </a:lnTo>
                </a:path>
                <a:path h="164464">
                  <a:moveTo>
                    <a:pt x="0" y="0"/>
                  </a:moveTo>
                  <a:lnTo>
                    <a:pt x="0" y="26152"/>
                  </a:lnTo>
                </a:path>
              </a:pathLst>
            </a:custGeom>
            <a:ln w="3175">
              <a:solidFill>
                <a:srgbClr val="000080"/>
              </a:solidFill>
            </a:ln>
          </p:spPr>
          <p:txBody>
            <a:bodyPr wrap="square" lIns="0" tIns="0" rIns="0" bIns="0" rtlCol="0"/>
            <a:lstStyle/>
            <a:p>
              <a:endParaRPr/>
            </a:p>
          </p:txBody>
        </p:sp>
        <p:sp>
          <p:nvSpPr>
            <p:cNvPr id="460" name="object 460"/>
            <p:cNvSpPr/>
            <p:nvPr/>
          </p:nvSpPr>
          <p:spPr>
            <a:xfrm>
              <a:off x="1495158" y="3657345"/>
              <a:ext cx="7620" cy="164465"/>
            </a:xfrm>
            <a:custGeom>
              <a:avLst/>
              <a:gdLst/>
              <a:ahLst/>
              <a:cxnLst/>
              <a:rect l="l" t="t" r="r" b="b"/>
              <a:pathLst>
                <a:path w="7619" h="164464">
                  <a:moveTo>
                    <a:pt x="7340" y="125501"/>
                  </a:moveTo>
                  <a:lnTo>
                    <a:pt x="0" y="125501"/>
                  </a:lnTo>
                  <a:lnTo>
                    <a:pt x="0" y="164033"/>
                  </a:lnTo>
                  <a:lnTo>
                    <a:pt x="7340" y="164033"/>
                  </a:lnTo>
                  <a:lnTo>
                    <a:pt x="7340" y="125501"/>
                  </a:lnTo>
                  <a:close/>
                </a:path>
                <a:path w="7619" h="164464">
                  <a:moveTo>
                    <a:pt x="7340" y="0"/>
                  </a:moveTo>
                  <a:lnTo>
                    <a:pt x="0" y="0"/>
                  </a:lnTo>
                  <a:lnTo>
                    <a:pt x="0" y="26123"/>
                  </a:lnTo>
                  <a:lnTo>
                    <a:pt x="7340" y="26123"/>
                  </a:lnTo>
                  <a:lnTo>
                    <a:pt x="7340" y="0"/>
                  </a:lnTo>
                  <a:close/>
                </a:path>
              </a:pathLst>
            </a:custGeom>
            <a:solidFill>
              <a:srgbClr val="000080"/>
            </a:solidFill>
          </p:spPr>
          <p:txBody>
            <a:bodyPr wrap="square" lIns="0" tIns="0" rIns="0" bIns="0" rtlCol="0"/>
            <a:lstStyle/>
            <a:p>
              <a:endParaRPr/>
            </a:p>
          </p:txBody>
        </p:sp>
        <p:sp>
          <p:nvSpPr>
            <p:cNvPr id="461" name="object 461"/>
            <p:cNvSpPr/>
            <p:nvPr/>
          </p:nvSpPr>
          <p:spPr>
            <a:xfrm>
              <a:off x="1495159" y="3657304"/>
              <a:ext cx="0" cy="164465"/>
            </a:xfrm>
            <a:custGeom>
              <a:avLst/>
              <a:gdLst/>
              <a:ahLst/>
              <a:cxnLst/>
              <a:rect l="l" t="t" r="r" b="b"/>
              <a:pathLst>
                <a:path h="164464">
                  <a:moveTo>
                    <a:pt x="0" y="125542"/>
                  </a:moveTo>
                  <a:lnTo>
                    <a:pt x="0" y="164068"/>
                  </a:lnTo>
                </a:path>
                <a:path h="164464">
                  <a:moveTo>
                    <a:pt x="0" y="0"/>
                  </a:moveTo>
                  <a:lnTo>
                    <a:pt x="0" y="26152"/>
                  </a:lnTo>
                </a:path>
              </a:pathLst>
            </a:custGeom>
            <a:ln w="3175">
              <a:solidFill>
                <a:srgbClr val="000080"/>
              </a:solidFill>
            </a:ln>
          </p:spPr>
          <p:txBody>
            <a:bodyPr wrap="square" lIns="0" tIns="0" rIns="0" bIns="0" rtlCol="0"/>
            <a:lstStyle/>
            <a:p>
              <a:endParaRPr/>
            </a:p>
          </p:txBody>
        </p:sp>
        <p:sp>
          <p:nvSpPr>
            <p:cNvPr id="462" name="object 462"/>
            <p:cNvSpPr/>
            <p:nvPr/>
          </p:nvSpPr>
          <p:spPr>
            <a:xfrm>
              <a:off x="2006371" y="3657345"/>
              <a:ext cx="7620" cy="164465"/>
            </a:xfrm>
            <a:custGeom>
              <a:avLst/>
              <a:gdLst/>
              <a:ahLst/>
              <a:cxnLst/>
              <a:rect l="l" t="t" r="r" b="b"/>
              <a:pathLst>
                <a:path w="7619" h="164464">
                  <a:moveTo>
                    <a:pt x="7480" y="125501"/>
                  </a:moveTo>
                  <a:lnTo>
                    <a:pt x="0" y="125501"/>
                  </a:lnTo>
                  <a:lnTo>
                    <a:pt x="0" y="164033"/>
                  </a:lnTo>
                  <a:lnTo>
                    <a:pt x="7480" y="164033"/>
                  </a:lnTo>
                  <a:lnTo>
                    <a:pt x="7480" y="125501"/>
                  </a:lnTo>
                  <a:close/>
                </a:path>
                <a:path w="7619" h="164464">
                  <a:moveTo>
                    <a:pt x="7480" y="0"/>
                  </a:moveTo>
                  <a:lnTo>
                    <a:pt x="0" y="0"/>
                  </a:lnTo>
                  <a:lnTo>
                    <a:pt x="0" y="26123"/>
                  </a:lnTo>
                  <a:lnTo>
                    <a:pt x="7480" y="26123"/>
                  </a:lnTo>
                  <a:lnTo>
                    <a:pt x="7480" y="0"/>
                  </a:lnTo>
                  <a:close/>
                </a:path>
              </a:pathLst>
            </a:custGeom>
            <a:solidFill>
              <a:srgbClr val="000080"/>
            </a:solidFill>
          </p:spPr>
          <p:txBody>
            <a:bodyPr wrap="square" lIns="0" tIns="0" rIns="0" bIns="0" rtlCol="0"/>
            <a:lstStyle/>
            <a:p>
              <a:endParaRPr/>
            </a:p>
          </p:txBody>
        </p:sp>
        <p:sp>
          <p:nvSpPr>
            <p:cNvPr id="463" name="object 463"/>
            <p:cNvSpPr/>
            <p:nvPr/>
          </p:nvSpPr>
          <p:spPr>
            <a:xfrm>
              <a:off x="2006378" y="3657304"/>
              <a:ext cx="0" cy="164465"/>
            </a:xfrm>
            <a:custGeom>
              <a:avLst/>
              <a:gdLst/>
              <a:ahLst/>
              <a:cxnLst/>
              <a:rect l="l" t="t" r="r" b="b"/>
              <a:pathLst>
                <a:path h="164464">
                  <a:moveTo>
                    <a:pt x="0" y="125542"/>
                  </a:moveTo>
                  <a:lnTo>
                    <a:pt x="0" y="164068"/>
                  </a:lnTo>
                </a:path>
                <a:path h="164464">
                  <a:moveTo>
                    <a:pt x="0" y="0"/>
                  </a:moveTo>
                  <a:lnTo>
                    <a:pt x="0" y="26152"/>
                  </a:lnTo>
                </a:path>
              </a:pathLst>
            </a:custGeom>
            <a:ln w="3175">
              <a:solidFill>
                <a:srgbClr val="000080"/>
              </a:solidFill>
            </a:ln>
          </p:spPr>
          <p:txBody>
            <a:bodyPr wrap="square" lIns="0" tIns="0" rIns="0" bIns="0" rtlCol="0"/>
            <a:lstStyle/>
            <a:p>
              <a:endParaRPr/>
            </a:p>
          </p:txBody>
        </p:sp>
        <p:sp>
          <p:nvSpPr>
            <p:cNvPr id="464" name="object 464"/>
            <p:cNvSpPr/>
            <p:nvPr/>
          </p:nvSpPr>
          <p:spPr>
            <a:xfrm>
              <a:off x="2657995" y="3657345"/>
              <a:ext cx="7620" cy="164465"/>
            </a:xfrm>
            <a:custGeom>
              <a:avLst/>
              <a:gdLst/>
              <a:ahLst/>
              <a:cxnLst/>
              <a:rect l="l" t="t" r="r" b="b"/>
              <a:pathLst>
                <a:path w="7619" h="164464">
                  <a:moveTo>
                    <a:pt x="7493" y="125501"/>
                  </a:moveTo>
                  <a:lnTo>
                    <a:pt x="0" y="125501"/>
                  </a:lnTo>
                  <a:lnTo>
                    <a:pt x="0" y="164033"/>
                  </a:lnTo>
                  <a:lnTo>
                    <a:pt x="7493" y="164033"/>
                  </a:lnTo>
                  <a:lnTo>
                    <a:pt x="7493" y="125501"/>
                  </a:lnTo>
                  <a:close/>
                </a:path>
                <a:path w="7619" h="164464">
                  <a:moveTo>
                    <a:pt x="7493" y="0"/>
                  </a:moveTo>
                  <a:lnTo>
                    <a:pt x="0" y="0"/>
                  </a:lnTo>
                  <a:lnTo>
                    <a:pt x="0" y="26123"/>
                  </a:lnTo>
                  <a:lnTo>
                    <a:pt x="7493" y="26123"/>
                  </a:lnTo>
                  <a:lnTo>
                    <a:pt x="7493" y="0"/>
                  </a:lnTo>
                  <a:close/>
                </a:path>
              </a:pathLst>
            </a:custGeom>
            <a:solidFill>
              <a:srgbClr val="000080"/>
            </a:solidFill>
          </p:spPr>
          <p:txBody>
            <a:bodyPr wrap="square" lIns="0" tIns="0" rIns="0" bIns="0" rtlCol="0"/>
            <a:lstStyle/>
            <a:p>
              <a:endParaRPr/>
            </a:p>
          </p:txBody>
        </p:sp>
        <p:sp>
          <p:nvSpPr>
            <p:cNvPr id="465" name="object 465"/>
            <p:cNvSpPr/>
            <p:nvPr/>
          </p:nvSpPr>
          <p:spPr>
            <a:xfrm>
              <a:off x="2658004" y="3657304"/>
              <a:ext cx="0" cy="164465"/>
            </a:xfrm>
            <a:custGeom>
              <a:avLst/>
              <a:gdLst/>
              <a:ahLst/>
              <a:cxnLst/>
              <a:rect l="l" t="t" r="r" b="b"/>
              <a:pathLst>
                <a:path h="164464">
                  <a:moveTo>
                    <a:pt x="0" y="125542"/>
                  </a:moveTo>
                  <a:lnTo>
                    <a:pt x="0" y="164068"/>
                  </a:lnTo>
                </a:path>
                <a:path h="164464">
                  <a:moveTo>
                    <a:pt x="0" y="0"/>
                  </a:moveTo>
                  <a:lnTo>
                    <a:pt x="0" y="26152"/>
                  </a:lnTo>
                </a:path>
              </a:pathLst>
            </a:custGeom>
            <a:ln w="3175">
              <a:solidFill>
                <a:srgbClr val="000080"/>
              </a:solidFill>
            </a:ln>
          </p:spPr>
          <p:txBody>
            <a:bodyPr wrap="square" lIns="0" tIns="0" rIns="0" bIns="0" rtlCol="0"/>
            <a:lstStyle/>
            <a:p>
              <a:endParaRPr/>
            </a:p>
          </p:txBody>
        </p:sp>
        <p:sp>
          <p:nvSpPr>
            <p:cNvPr id="466" name="object 466"/>
            <p:cNvSpPr/>
            <p:nvPr/>
          </p:nvSpPr>
          <p:spPr>
            <a:xfrm>
              <a:off x="3216465" y="3657345"/>
              <a:ext cx="7620" cy="164465"/>
            </a:xfrm>
            <a:custGeom>
              <a:avLst/>
              <a:gdLst/>
              <a:ahLst/>
              <a:cxnLst/>
              <a:rect l="l" t="t" r="r" b="b"/>
              <a:pathLst>
                <a:path w="7619" h="164464">
                  <a:moveTo>
                    <a:pt x="7480" y="125501"/>
                  </a:moveTo>
                  <a:lnTo>
                    <a:pt x="0" y="125501"/>
                  </a:lnTo>
                  <a:lnTo>
                    <a:pt x="0" y="164033"/>
                  </a:lnTo>
                  <a:lnTo>
                    <a:pt x="7480" y="164033"/>
                  </a:lnTo>
                  <a:lnTo>
                    <a:pt x="7480" y="125501"/>
                  </a:lnTo>
                  <a:close/>
                </a:path>
                <a:path w="7619" h="164464">
                  <a:moveTo>
                    <a:pt x="7480" y="0"/>
                  </a:moveTo>
                  <a:lnTo>
                    <a:pt x="0" y="0"/>
                  </a:lnTo>
                  <a:lnTo>
                    <a:pt x="0" y="26123"/>
                  </a:lnTo>
                  <a:lnTo>
                    <a:pt x="7480" y="26123"/>
                  </a:lnTo>
                  <a:lnTo>
                    <a:pt x="7480" y="0"/>
                  </a:lnTo>
                  <a:close/>
                </a:path>
              </a:pathLst>
            </a:custGeom>
            <a:solidFill>
              <a:srgbClr val="000080"/>
            </a:solidFill>
          </p:spPr>
          <p:txBody>
            <a:bodyPr wrap="square" lIns="0" tIns="0" rIns="0" bIns="0" rtlCol="0"/>
            <a:lstStyle/>
            <a:p>
              <a:endParaRPr/>
            </a:p>
          </p:txBody>
        </p:sp>
        <p:sp>
          <p:nvSpPr>
            <p:cNvPr id="467" name="object 467"/>
            <p:cNvSpPr/>
            <p:nvPr/>
          </p:nvSpPr>
          <p:spPr>
            <a:xfrm>
              <a:off x="3216466" y="3657304"/>
              <a:ext cx="0" cy="164465"/>
            </a:xfrm>
            <a:custGeom>
              <a:avLst/>
              <a:gdLst/>
              <a:ahLst/>
              <a:cxnLst/>
              <a:rect l="l" t="t" r="r" b="b"/>
              <a:pathLst>
                <a:path h="164464">
                  <a:moveTo>
                    <a:pt x="0" y="125542"/>
                  </a:moveTo>
                  <a:lnTo>
                    <a:pt x="0" y="164068"/>
                  </a:lnTo>
                </a:path>
                <a:path h="164464">
                  <a:moveTo>
                    <a:pt x="0" y="0"/>
                  </a:moveTo>
                  <a:lnTo>
                    <a:pt x="0" y="26152"/>
                  </a:lnTo>
                </a:path>
              </a:pathLst>
            </a:custGeom>
            <a:ln w="3175">
              <a:solidFill>
                <a:srgbClr val="000080"/>
              </a:solidFill>
            </a:ln>
          </p:spPr>
          <p:txBody>
            <a:bodyPr wrap="square" lIns="0" tIns="0" rIns="0" bIns="0" rtlCol="0"/>
            <a:lstStyle/>
            <a:p>
              <a:endParaRPr/>
            </a:p>
          </p:txBody>
        </p:sp>
        <p:sp>
          <p:nvSpPr>
            <p:cNvPr id="468" name="object 468"/>
            <p:cNvSpPr/>
            <p:nvPr/>
          </p:nvSpPr>
          <p:spPr>
            <a:xfrm>
              <a:off x="3681933" y="3657345"/>
              <a:ext cx="7620" cy="164465"/>
            </a:xfrm>
            <a:custGeom>
              <a:avLst/>
              <a:gdLst/>
              <a:ahLst/>
              <a:cxnLst/>
              <a:rect l="l" t="t" r="r" b="b"/>
              <a:pathLst>
                <a:path w="7620" h="164464">
                  <a:moveTo>
                    <a:pt x="7340" y="125501"/>
                  </a:moveTo>
                  <a:lnTo>
                    <a:pt x="0" y="125501"/>
                  </a:lnTo>
                  <a:lnTo>
                    <a:pt x="0" y="164033"/>
                  </a:lnTo>
                  <a:lnTo>
                    <a:pt x="7340" y="164033"/>
                  </a:lnTo>
                  <a:lnTo>
                    <a:pt x="7340" y="125501"/>
                  </a:lnTo>
                  <a:close/>
                </a:path>
                <a:path w="7620" h="164464">
                  <a:moveTo>
                    <a:pt x="7340" y="0"/>
                  </a:moveTo>
                  <a:lnTo>
                    <a:pt x="0" y="0"/>
                  </a:lnTo>
                  <a:lnTo>
                    <a:pt x="0" y="26123"/>
                  </a:lnTo>
                  <a:lnTo>
                    <a:pt x="7340" y="26123"/>
                  </a:lnTo>
                  <a:lnTo>
                    <a:pt x="7340" y="0"/>
                  </a:lnTo>
                  <a:close/>
                </a:path>
              </a:pathLst>
            </a:custGeom>
            <a:solidFill>
              <a:srgbClr val="000080"/>
            </a:solidFill>
          </p:spPr>
          <p:txBody>
            <a:bodyPr wrap="square" lIns="0" tIns="0" rIns="0" bIns="0" rtlCol="0"/>
            <a:lstStyle/>
            <a:p>
              <a:endParaRPr/>
            </a:p>
          </p:txBody>
        </p:sp>
        <p:sp>
          <p:nvSpPr>
            <p:cNvPr id="469" name="object 469"/>
            <p:cNvSpPr/>
            <p:nvPr/>
          </p:nvSpPr>
          <p:spPr>
            <a:xfrm>
              <a:off x="3681937" y="3657304"/>
              <a:ext cx="0" cy="164465"/>
            </a:xfrm>
            <a:custGeom>
              <a:avLst/>
              <a:gdLst/>
              <a:ahLst/>
              <a:cxnLst/>
              <a:rect l="l" t="t" r="r" b="b"/>
              <a:pathLst>
                <a:path h="164464">
                  <a:moveTo>
                    <a:pt x="0" y="125542"/>
                  </a:moveTo>
                  <a:lnTo>
                    <a:pt x="0" y="164068"/>
                  </a:lnTo>
                </a:path>
                <a:path h="164464">
                  <a:moveTo>
                    <a:pt x="0" y="0"/>
                  </a:moveTo>
                  <a:lnTo>
                    <a:pt x="0" y="26152"/>
                  </a:lnTo>
                </a:path>
              </a:pathLst>
            </a:custGeom>
            <a:ln w="3175">
              <a:solidFill>
                <a:srgbClr val="000080"/>
              </a:solidFill>
            </a:ln>
          </p:spPr>
          <p:txBody>
            <a:bodyPr wrap="square" lIns="0" tIns="0" rIns="0" bIns="0" rtlCol="0"/>
            <a:lstStyle/>
            <a:p>
              <a:endParaRPr/>
            </a:p>
          </p:txBody>
        </p:sp>
        <p:sp>
          <p:nvSpPr>
            <p:cNvPr id="470" name="object 470"/>
            <p:cNvSpPr/>
            <p:nvPr/>
          </p:nvSpPr>
          <p:spPr>
            <a:xfrm>
              <a:off x="1246900" y="3947149"/>
              <a:ext cx="194945" cy="3810"/>
            </a:xfrm>
            <a:custGeom>
              <a:avLst/>
              <a:gdLst/>
              <a:ahLst/>
              <a:cxnLst/>
              <a:rect l="l" t="t" r="r" b="b"/>
              <a:pathLst>
                <a:path w="194944" h="3810">
                  <a:moveTo>
                    <a:pt x="0" y="3554"/>
                  </a:moveTo>
                  <a:lnTo>
                    <a:pt x="194894" y="3554"/>
                  </a:lnTo>
                  <a:lnTo>
                    <a:pt x="194894" y="0"/>
                  </a:lnTo>
                  <a:lnTo>
                    <a:pt x="0" y="0"/>
                  </a:lnTo>
                  <a:lnTo>
                    <a:pt x="0" y="3554"/>
                  </a:lnTo>
                  <a:close/>
                </a:path>
              </a:pathLst>
            </a:custGeom>
            <a:solidFill>
              <a:srgbClr val="C0C0C0"/>
            </a:solidFill>
          </p:spPr>
          <p:txBody>
            <a:bodyPr wrap="square" lIns="0" tIns="0" rIns="0" bIns="0" rtlCol="0"/>
            <a:lstStyle/>
            <a:p>
              <a:endParaRPr/>
            </a:p>
          </p:txBody>
        </p:sp>
        <p:sp>
          <p:nvSpPr>
            <p:cNvPr id="471" name="object 471"/>
            <p:cNvSpPr/>
            <p:nvPr/>
          </p:nvSpPr>
          <p:spPr>
            <a:xfrm>
              <a:off x="1194777" y="3821366"/>
              <a:ext cx="300990" cy="164465"/>
            </a:xfrm>
            <a:custGeom>
              <a:avLst/>
              <a:gdLst/>
              <a:ahLst/>
              <a:cxnLst/>
              <a:rect l="l" t="t" r="r" b="b"/>
              <a:pathLst>
                <a:path w="300990" h="164464">
                  <a:moveTo>
                    <a:pt x="52120" y="125793"/>
                  </a:moveTo>
                  <a:lnTo>
                    <a:pt x="0" y="125793"/>
                  </a:lnTo>
                  <a:lnTo>
                    <a:pt x="0" y="129349"/>
                  </a:lnTo>
                  <a:lnTo>
                    <a:pt x="52120" y="129349"/>
                  </a:lnTo>
                  <a:lnTo>
                    <a:pt x="52120" y="125793"/>
                  </a:lnTo>
                  <a:close/>
                </a:path>
                <a:path w="300990" h="164464">
                  <a:moveTo>
                    <a:pt x="300380" y="129362"/>
                  </a:moveTo>
                  <a:lnTo>
                    <a:pt x="0" y="129362"/>
                  </a:lnTo>
                  <a:lnTo>
                    <a:pt x="0" y="164033"/>
                  </a:lnTo>
                  <a:lnTo>
                    <a:pt x="300380" y="164033"/>
                  </a:lnTo>
                  <a:lnTo>
                    <a:pt x="300380" y="129362"/>
                  </a:lnTo>
                  <a:close/>
                </a:path>
                <a:path w="300990" h="164464">
                  <a:moveTo>
                    <a:pt x="300380" y="125793"/>
                  </a:moveTo>
                  <a:lnTo>
                    <a:pt x="247015" y="125793"/>
                  </a:lnTo>
                  <a:lnTo>
                    <a:pt x="247015" y="129349"/>
                  </a:lnTo>
                  <a:lnTo>
                    <a:pt x="300380" y="129349"/>
                  </a:lnTo>
                  <a:lnTo>
                    <a:pt x="300380" y="125793"/>
                  </a:lnTo>
                  <a:close/>
                </a:path>
                <a:path w="300990" h="164464">
                  <a:moveTo>
                    <a:pt x="300380" y="0"/>
                  </a:moveTo>
                  <a:lnTo>
                    <a:pt x="0" y="0"/>
                  </a:lnTo>
                  <a:lnTo>
                    <a:pt x="0" y="25971"/>
                  </a:lnTo>
                  <a:lnTo>
                    <a:pt x="300380" y="25971"/>
                  </a:lnTo>
                  <a:lnTo>
                    <a:pt x="300380" y="0"/>
                  </a:lnTo>
                  <a:close/>
                </a:path>
              </a:pathLst>
            </a:custGeom>
            <a:solidFill>
              <a:srgbClr val="C0C0C0"/>
            </a:solidFill>
          </p:spPr>
          <p:txBody>
            <a:bodyPr wrap="square" lIns="0" tIns="0" rIns="0" bIns="0" rtlCol="0"/>
            <a:lstStyle/>
            <a:p>
              <a:endParaRPr/>
            </a:p>
          </p:txBody>
        </p:sp>
        <p:sp>
          <p:nvSpPr>
            <p:cNvPr id="472" name="object 472"/>
            <p:cNvSpPr/>
            <p:nvPr/>
          </p:nvSpPr>
          <p:spPr>
            <a:xfrm>
              <a:off x="1554622" y="3855085"/>
              <a:ext cx="400050" cy="95885"/>
            </a:xfrm>
            <a:custGeom>
              <a:avLst/>
              <a:gdLst/>
              <a:ahLst/>
              <a:cxnLst/>
              <a:rect l="l" t="t" r="r" b="b"/>
              <a:pathLst>
                <a:path w="400050" h="95885">
                  <a:moveTo>
                    <a:pt x="399623" y="0"/>
                  </a:moveTo>
                  <a:lnTo>
                    <a:pt x="0" y="0"/>
                  </a:lnTo>
                  <a:lnTo>
                    <a:pt x="0" y="95619"/>
                  </a:lnTo>
                  <a:lnTo>
                    <a:pt x="399623" y="95619"/>
                  </a:lnTo>
                  <a:lnTo>
                    <a:pt x="399623" y="0"/>
                  </a:lnTo>
                  <a:close/>
                </a:path>
              </a:pathLst>
            </a:custGeom>
            <a:solidFill>
              <a:srgbClr val="E4E4E4"/>
            </a:solidFill>
          </p:spPr>
          <p:txBody>
            <a:bodyPr wrap="square" lIns="0" tIns="0" rIns="0" bIns="0" rtlCol="0"/>
            <a:lstStyle/>
            <a:p>
              <a:endParaRPr/>
            </a:p>
          </p:txBody>
        </p:sp>
      </p:grpSp>
      <p:grpSp>
        <p:nvGrpSpPr>
          <p:cNvPr id="473" name="object 473"/>
          <p:cNvGrpSpPr/>
          <p:nvPr/>
        </p:nvGrpSpPr>
        <p:grpSpPr>
          <a:xfrm>
            <a:off x="1502507" y="3821364"/>
            <a:ext cx="1103630" cy="164465"/>
            <a:chOff x="1502507" y="3821364"/>
            <a:chExt cx="1103630" cy="164465"/>
          </a:xfrm>
        </p:grpSpPr>
        <p:sp>
          <p:nvSpPr>
            <p:cNvPr id="474" name="object 474"/>
            <p:cNvSpPr/>
            <p:nvPr/>
          </p:nvSpPr>
          <p:spPr>
            <a:xfrm>
              <a:off x="1502498" y="3821366"/>
              <a:ext cx="504190" cy="164465"/>
            </a:xfrm>
            <a:custGeom>
              <a:avLst/>
              <a:gdLst/>
              <a:ahLst/>
              <a:cxnLst/>
              <a:rect l="l" t="t" r="r" b="b"/>
              <a:pathLst>
                <a:path w="504189" h="164464">
                  <a:moveTo>
                    <a:pt x="503847" y="125793"/>
                  </a:moveTo>
                  <a:lnTo>
                    <a:pt x="451726" y="125793"/>
                  </a:lnTo>
                  <a:lnTo>
                    <a:pt x="451726" y="129349"/>
                  </a:lnTo>
                  <a:lnTo>
                    <a:pt x="503847" y="129349"/>
                  </a:lnTo>
                  <a:lnTo>
                    <a:pt x="503847" y="125793"/>
                  </a:lnTo>
                  <a:close/>
                </a:path>
                <a:path w="504189" h="164464">
                  <a:moveTo>
                    <a:pt x="503859" y="129362"/>
                  </a:moveTo>
                  <a:lnTo>
                    <a:pt x="0" y="129362"/>
                  </a:lnTo>
                  <a:lnTo>
                    <a:pt x="0" y="164033"/>
                  </a:lnTo>
                  <a:lnTo>
                    <a:pt x="503859" y="164033"/>
                  </a:lnTo>
                  <a:lnTo>
                    <a:pt x="503859" y="129362"/>
                  </a:lnTo>
                  <a:close/>
                </a:path>
                <a:path w="504189" h="164464">
                  <a:moveTo>
                    <a:pt x="503859" y="0"/>
                  </a:moveTo>
                  <a:lnTo>
                    <a:pt x="0" y="0"/>
                  </a:lnTo>
                  <a:lnTo>
                    <a:pt x="0" y="33731"/>
                  </a:lnTo>
                  <a:lnTo>
                    <a:pt x="0" y="129349"/>
                  </a:lnTo>
                  <a:lnTo>
                    <a:pt x="52120" y="129349"/>
                  </a:lnTo>
                  <a:lnTo>
                    <a:pt x="52120" y="33743"/>
                  </a:lnTo>
                  <a:lnTo>
                    <a:pt x="503859" y="33743"/>
                  </a:lnTo>
                  <a:lnTo>
                    <a:pt x="503859" y="0"/>
                  </a:lnTo>
                  <a:close/>
                </a:path>
              </a:pathLst>
            </a:custGeom>
            <a:solidFill>
              <a:srgbClr val="E4E4E4"/>
            </a:solidFill>
          </p:spPr>
          <p:txBody>
            <a:bodyPr wrap="square" lIns="0" tIns="0" rIns="0" bIns="0" rtlCol="0"/>
            <a:lstStyle/>
            <a:p>
              <a:endParaRPr/>
            </a:p>
          </p:txBody>
        </p:sp>
        <p:sp>
          <p:nvSpPr>
            <p:cNvPr id="475" name="object 475"/>
            <p:cNvSpPr/>
            <p:nvPr/>
          </p:nvSpPr>
          <p:spPr>
            <a:xfrm>
              <a:off x="2065996" y="3855085"/>
              <a:ext cx="540385" cy="95885"/>
            </a:xfrm>
            <a:custGeom>
              <a:avLst/>
              <a:gdLst/>
              <a:ahLst/>
              <a:cxnLst/>
              <a:rect l="l" t="t" r="r" b="b"/>
              <a:pathLst>
                <a:path w="540385" h="95885">
                  <a:moveTo>
                    <a:pt x="539904" y="0"/>
                  </a:moveTo>
                  <a:lnTo>
                    <a:pt x="0" y="0"/>
                  </a:lnTo>
                  <a:lnTo>
                    <a:pt x="0" y="95619"/>
                  </a:lnTo>
                  <a:lnTo>
                    <a:pt x="539904" y="95619"/>
                  </a:lnTo>
                  <a:lnTo>
                    <a:pt x="539904" y="0"/>
                  </a:lnTo>
                  <a:close/>
                </a:path>
              </a:pathLst>
            </a:custGeom>
            <a:solidFill>
              <a:srgbClr val="C0C0C0"/>
            </a:solidFill>
          </p:spPr>
          <p:txBody>
            <a:bodyPr wrap="square" lIns="0" tIns="0" rIns="0" bIns="0" rtlCol="0"/>
            <a:lstStyle/>
            <a:p>
              <a:endParaRPr/>
            </a:p>
          </p:txBody>
        </p:sp>
      </p:grpSp>
      <p:sp>
        <p:nvSpPr>
          <p:cNvPr id="476" name="object 476"/>
          <p:cNvSpPr txBox="1"/>
          <p:nvPr/>
        </p:nvSpPr>
        <p:spPr>
          <a:xfrm>
            <a:off x="2065996" y="3858364"/>
            <a:ext cx="290830" cy="92075"/>
          </a:xfrm>
          <a:prstGeom prst="rect">
            <a:avLst/>
          </a:prstGeom>
        </p:spPr>
        <p:txBody>
          <a:bodyPr vert="horz" wrap="square" lIns="0" tIns="0" rIns="0" bIns="0" rtlCol="0">
            <a:spAutoFit/>
          </a:bodyPr>
          <a:lstStyle/>
          <a:p>
            <a:pPr>
              <a:lnSpc>
                <a:spcPts val="715"/>
              </a:lnSpc>
            </a:pPr>
            <a:r>
              <a:rPr sz="650" spc="110" dirty="0">
                <a:solidFill>
                  <a:srgbClr val="010000"/>
                </a:solidFill>
                <a:latin typeface="Arial"/>
                <a:cs typeface="Arial"/>
              </a:rPr>
              <a:t>Large</a:t>
            </a:r>
            <a:endParaRPr sz="650">
              <a:latin typeface="Arial"/>
              <a:cs typeface="Arial"/>
            </a:endParaRPr>
          </a:p>
        </p:txBody>
      </p:sp>
      <p:grpSp>
        <p:nvGrpSpPr>
          <p:cNvPr id="477" name="object 477"/>
          <p:cNvGrpSpPr/>
          <p:nvPr/>
        </p:nvGrpSpPr>
        <p:grpSpPr>
          <a:xfrm>
            <a:off x="2013853" y="3821364"/>
            <a:ext cx="1150620" cy="164465"/>
            <a:chOff x="2013853" y="3821364"/>
            <a:chExt cx="1150620" cy="164465"/>
          </a:xfrm>
        </p:grpSpPr>
        <p:sp>
          <p:nvSpPr>
            <p:cNvPr id="478" name="object 478"/>
            <p:cNvSpPr/>
            <p:nvPr/>
          </p:nvSpPr>
          <p:spPr>
            <a:xfrm>
              <a:off x="2013851" y="3821366"/>
              <a:ext cx="644525" cy="164465"/>
            </a:xfrm>
            <a:custGeom>
              <a:avLst/>
              <a:gdLst/>
              <a:ahLst/>
              <a:cxnLst/>
              <a:rect l="l" t="t" r="r" b="b"/>
              <a:pathLst>
                <a:path w="644525" h="164464">
                  <a:moveTo>
                    <a:pt x="644118" y="125793"/>
                  </a:moveTo>
                  <a:lnTo>
                    <a:pt x="591997" y="125793"/>
                  </a:lnTo>
                  <a:lnTo>
                    <a:pt x="591997" y="129349"/>
                  </a:lnTo>
                  <a:lnTo>
                    <a:pt x="644118" y="129349"/>
                  </a:lnTo>
                  <a:lnTo>
                    <a:pt x="644118" y="125793"/>
                  </a:lnTo>
                  <a:close/>
                </a:path>
                <a:path w="644525" h="164464">
                  <a:moveTo>
                    <a:pt x="644144" y="129362"/>
                  </a:moveTo>
                  <a:lnTo>
                    <a:pt x="0" y="129362"/>
                  </a:lnTo>
                  <a:lnTo>
                    <a:pt x="0" y="164033"/>
                  </a:lnTo>
                  <a:lnTo>
                    <a:pt x="644144" y="164033"/>
                  </a:lnTo>
                  <a:lnTo>
                    <a:pt x="644144" y="129362"/>
                  </a:lnTo>
                  <a:close/>
                </a:path>
                <a:path w="644525" h="164464">
                  <a:moveTo>
                    <a:pt x="644144" y="0"/>
                  </a:moveTo>
                  <a:lnTo>
                    <a:pt x="0" y="0"/>
                  </a:lnTo>
                  <a:lnTo>
                    <a:pt x="0" y="33731"/>
                  </a:lnTo>
                  <a:lnTo>
                    <a:pt x="0" y="129349"/>
                  </a:lnTo>
                  <a:lnTo>
                    <a:pt x="52108" y="129349"/>
                  </a:lnTo>
                  <a:lnTo>
                    <a:pt x="52108" y="33743"/>
                  </a:lnTo>
                  <a:lnTo>
                    <a:pt x="644144" y="33743"/>
                  </a:lnTo>
                  <a:lnTo>
                    <a:pt x="644144" y="0"/>
                  </a:lnTo>
                  <a:close/>
                </a:path>
              </a:pathLst>
            </a:custGeom>
            <a:solidFill>
              <a:srgbClr val="C0C0C0"/>
            </a:solidFill>
          </p:spPr>
          <p:txBody>
            <a:bodyPr wrap="square" lIns="0" tIns="0" rIns="0" bIns="0" rtlCol="0"/>
            <a:lstStyle/>
            <a:p>
              <a:endParaRPr/>
            </a:p>
          </p:txBody>
        </p:sp>
        <p:sp>
          <p:nvSpPr>
            <p:cNvPr id="479" name="object 479"/>
            <p:cNvSpPr/>
            <p:nvPr/>
          </p:nvSpPr>
          <p:spPr>
            <a:xfrm>
              <a:off x="2717620" y="3855085"/>
              <a:ext cx="447040" cy="95885"/>
            </a:xfrm>
            <a:custGeom>
              <a:avLst/>
              <a:gdLst/>
              <a:ahLst/>
              <a:cxnLst/>
              <a:rect l="l" t="t" r="r" b="b"/>
              <a:pathLst>
                <a:path w="447039" h="95885">
                  <a:moveTo>
                    <a:pt x="446752" y="0"/>
                  </a:moveTo>
                  <a:lnTo>
                    <a:pt x="0" y="0"/>
                  </a:lnTo>
                  <a:lnTo>
                    <a:pt x="0" y="95619"/>
                  </a:lnTo>
                  <a:lnTo>
                    <a:pt x="446752" y="95619"/>
                  </a:lnTo>
                  <a:lnTo>
                    <a:pt x="446752" y="0"/>
                  </a:lnTo>
                  <a:close/>
                </a:path>
              </a:pathLst>
            </a:custGeom>
            <a:solidFill>
              <a:srgbClr val="E4E4E4"/>
            </a:solidFill>
          </p:spPr>
          <p:txBody>
            <a:bodyPr wrap="square" lIns="0" tIns="0" rIns="0" bIns="0" rtlCol="0"/>
            <a:lstStyle/>
            <a:p>
              <a:endParaRPr/>
            </a:p>
          </p:txBody>
        </p:sp>
      </p:grpSp>
      <p:sp>
        <p:nvSpPr>
          <p:cNvPr id="480" name="object 480"/>
          <p:cNvSpPr txBox="1"/>
          <p:nvPr/>
        </p:nvSpPr>
        <p:spPr>
          <a:xfrm>
            <a:off x="2717621" y="3858364"/>
            <a:ext cx="265430" cy="92075"/>
          </a:xfrm>
          <a:prstGeom prst="rect">
            <a:avLst/>
          </a:prstGeom>
        </p:spPr>
        <p:txBody>
          <a:bodyPr vert="horz" wrap="square" lIns="0" tIns="0" rIns="0" bIns="0" rtlCol="0">
            <a:spAutoFit/>
          </a:bodyPr>
          <a:lstStyle/>
          <a:p>
            <a:pPr>
              <a:lnSpc>
                <a:spcPts val="715"/>
              </a:lnSpc>
            </a:pPr>
            <a:r>
              <a:rPr sz="650" spc="110" dirty="0">
                <a:solidFill>
                  <a:srgbClr val="010000"/>
                </a:solidFill>
                <a:latin typeface="Arial"/>
                <a:cs typeface="Arial"/>
              </a:rPr>
              <a:t>110K</a:t>
            </a:r>
            <a:endParaRPr sz="650">
              <a:latin typeface="Arial"/>
              <a:cs typeface="Arial"/>
            </a:endParaRPr>
          </a:p>
        </p:txBody>
      </p:sp>
      <p:grpSp>
        <p:nvGrpSpPr>
          <p:cNvPr id="481" name="object 481"/>
          <p:cNvGrpSpPr/>
          <p:nvPr/>
        </p:nvGrpSpPr>
        <p:grpSpPr>
          <a:xfrm>
            <a:off x="2665477" y="3821364"/>
            <a:ext cx="964565" cy="164465"/>
            <a:chOff x="2665477" y="3821364"/>
            <a:chExt cx="964565" cy="164465"/>
          </a:xfrm>
        </p:grpSpPr>
        <p:sp>
          <p:nvSpPr>
            <p:cNvPr id="482" name="object 482"/>
            <p:cNvSpPr/>
            <p:nvPr/>
          </p:nvSpPr>
          <p:spPr>
            <a:xfrm>
              <a:off x="2665476" y="3821366"/>
              <a:ext cx="551180" cy="164465"/>
            </a:xfrm>
            <a:custGeom>
              <a:avLst/>
              <a:gdLst/>
              <a:ahLst/>
              <a:cxnLst/>
              <a:rect l="l" t="t" r="r" b="b"/>
              <a:pathLst>
                <a:path w="551180" h="164464">
                  <a:moveTo>
                    <a:pt x="550989" y="129362"/>
                  </a:moveTo>
                  <a:lnTo>
                    <a:pt x="0" y="129362"/>
                  </a:lnTo>
                  <a:lnTo>
                    <a:pt x="0" y="164033"/>
                  </a:lnTo>
                  <a:lnTo>
                    <a:pt x="550989" y="164033"/>
                  </a:lnTo>
                  <a:lnTo>
                    <a:pt x="550989" y="129362"/>
                  </a:lnTo>
                  <a:close/>
                </a:path>
                <a:path w="551180" h="164464">
                  <a:moveTo>
                    <a:pt x="551014" y="33731"/>
                  </a:moveTo>
                  <a:lnTo>
                    <a:pt x="550989" y="0"/>
                  </a:lnTo>
                  <a:lnTo>
                    <a:pt x="0" y="0"/>
                  </a:lnTo>
                  <a:lnTo>
                    <a:pt x="0" y="33731"/>
                  </a:lnTo>
                  <a:lnTo>
                    <a:pt x="0" y="129349"/>
                  </a:lnTo>
                  <a:lnTo>
                    <a:pt x="52108" y="129349"/>
                  </a:lnTo>
                  <a:lnTo>
                    <a:pt x="52108" y="33743"/>
                  </a:lnTo>
                  <a:lnTo>
                    <a:pt x="498894" y="33743"/>
                  </a:lnTo>
                  <a:lnTo>
                    <a:pt x="498894" y="129349"/>
                  </a:lnTo>
                  <a:lnTo>
                    <a:pt x="551014" y="129349"/>
                  </a:lnTo>
                  <a:lnTo>
                    <a:pt x="551014" y="33731"/>
                  </a:lnTo>
                  <a:close/>
                </a:path>
              </a:pathLst>
            </a:custGeom>
            <a:solidFill>
              <a:srgbClr val="E4E4E4"/>
            </a:solidFill>
          </p:spPr>
          <p:txBody>
            <a:bodyPr wrap="square" lIns="0" tIns="0" rIns="0" bIns="0" rtlCol="0"/>
            <a:lstStyle/>
            <a:p>
              <a:endParaRPr/>
            </a:p>
          </p:txBody>
        </p:sp>
        <p:sp>
          <p:nvSpPr>
            <p:cNvPr id="483" name="object 483"/>
            <p:cNvSpPr/>
            <p:nvPr/>
          </p:nvSpPr>
          <p:spPr>
            <a:xfrm>
              <a:off x="3276084" y="3855085"/>
              <a:ext cx="354330" cy="95885"/>
            </a:xfrm>
            <a:custGeom>
              <a:avLst/>
              <a:gdLst/>
              <a:ahLst/>
              <a:cxnLst/>
              <a:rect l="l" t="t" r="r" b="b"/>
              <a:pathLst>
                <a:path w="354329" h="95885">
                  <a:moveTo>
                    <a:pt x="353744" y="0"/>
                  </a:moveTo>
                  <a:lnTo>
                    <a:pt x="0" y="0"/>
                  </a:lnTo>
                  <a:lnTo>
                    <a:pt x="0" y="95619"/>
                  </a:lnTo>
                  <a:lnTo>
                    <a:pt x="353744" y="95619"/>
                  </a:lnTo>
                  <a:lnTo>
                    <a:pt x="353744" y="0"/>
                  </a:lnTo>
                  <a:close/>
                </a:path>
              </a:pathLst>
            </a:custGeom>
            <a:solidFill>
              <a:srgbClr val="C0C0C0"/>
            </a:solidFill>
          </p:spPr>
          <p:txBody>
            <a:bodyPr wrap="square" lIns="0" tIns="0" rIns="0" bIns="0" rtlCol="0"/>
            <a:lstStyle/>
            <a:p>
              <a:endParaRPr/>
            </a:p>
          </p:txBody>
        </p:sp>
      </p:grpSp>
      <p:sp>
        <p:nvSpPr>
          <p:cNvPr id="484" name="object 484"/>
          <p:cNvSpPr txBox="1"/>
          <p:nvPr/>
        </p:nvSpPr>
        <p:spPr>
          <a:xfrm>
            <a:off x="3276084" y="3854601"/>
            <a:ext cx="68580" cy="92075"/>
          </a:xfrm>
          <a:prstGeom prst="rect">
            <a:avLst/>
          </a:prstGeom>
        </p:spPr>
        <p:txBody>
          <a:bodyPr vert="horz" wrap="square" lIns="0" tIns="0" rIns="0" bIns="0" rtlCol="0">
            <a:spAutoFit/>
          </a:bodyPr>
          <a:lstStyle/>
          <a:p>
            <a:pPr>
              <a:lnSpc>
                <a:spcPts val="715"/>
              </a:lnSpc>
            </a:pPr>
            <a:r>
              <a:rPr sz="650" b="1" spc="85" dirty="0">
                <a:solidFill>
                  <a:srgbClr val="FF0000"/>
                </a:solidFill>
                <a:latin typeface="Arial"/>
                <a:cs typeface="Arial"/>
              </a:rPr>
              <a:t>?</a:t>
            </a:r>
            <a:endParaRPr sz="650">
              <a:latin typeface="Arial"/>
              <a:cs typeface="Arial"/>
            </a:endParaRPr>
          </a:p>
        </p:txBody>
      </p:sp>
      <p:sp>
        <p:nvSpPr>
          <p:cNvPr id="485" name="object 485"/>
          <p:cNvSpPr txBox="1"/>
          <p:nvPr/>
        </p:nvSpPr>
        <p:spPr>
          <a:xfrm>
            <a:off x="1246900" y="4022281"/>
            <a:ext cx="452755" cy="92075"/>
          </a:xfrm>
          <a:prstGeom prst="rect">
            <a:avLst/>
          </a:prstGeom>
        </p:spPr>
        <p:txBody>
          <a:bodyPr vert="horz" wrap="square" lIns="0" tIns="0" rIns="0" bIns="0" rtlCol="0">
            <a:spAutoFit/>
          </a:bodyPr>
          <a:lstStyle/>
          <a:p>
            <a:pPr>
              <a:lnSpc>
                <a:spcPts val="715"/>
              </a:lnSpc>
              <a:tabLst>
                <a:tab pos="307340" algn="l"/>
              </a:tabLst>
            </a:pPr>
            <a:r>
              <a:rPr sz="650" spc="100" dirty="0">
                <a:solidFill>
                  <a:srgbClr val="010000"/>
                </a:solidFill>
                <a:latin typeface="Arial"/>
                <a:cs typeface="Arial"/>
              </a:rPr>
              <a:t>14</a:t>
            </a:r>
            <a:r>
              <a:rPr sz="650" dirty="0">
                <a:solidFill>
                  <a:srgbClr val="010000"/>
                </a:solidFill>
                <a:latin typeface="Arial"/>
                <a:cs typeface="Arial"/>
              </a:rPr>
              <a:t>	</a:t>
            </a:r>
            <a:r>
              <a:rPr sz="650" spc="110" dirty="0">
                <a:solidFill>
                  <a:srgbClr val="010000"/>
                </a:solidFill>
                <a:latin typeface="Arial"/>
                <a:cs typeface="Arial"/>
              </a:rPr>
              <a:t>No</a:t>
            </a:r>
            <a:endParaRPr sz="650">
              <a:latin typeface="Arial"/>
              <a:cs typeface="Arial"/>
            </a:endParaRPr>
          </a:p>
        </p:txBody>
      </p:sp>
      <p:grpSp>
        <p:nvGrpSpPr>
          <p:cNvPr id="486" name="object 486"/>
          <p:cNvGrpSpPr/>
          <p:nvPr/>
        </p:nvGrpSpPr>
        <p:grpSpPr>
          <a:xfrm>
            <a:off x="1186659" y="3820737"/>
            <a:ext cx="2503170" cy="328930"/>
            <a:chOff x="1186659" y="3820737"/>
            <a:chExt cx="2503170" cy="328930"/>
          </a:xfrm>
        </p:grpSpPr>
        <p:sp>
          <p:nvSpPr>
            <p:cNvPr id="487" name="object 487"/>
            <p:cNvSpPr/>
            <p:nvPr/>
          </p:nvSpPr>
          <p:spPr>
            <a:xfrm>
              <a:off x="3223933" y="3821366"/>
              <a:ext cx="458470" cy="164465"/>
            </a:xfrm>
            <a:custGeom>
              <a:avLst/>
              <a:gdLst/>
              <a:ahLst/>
              <a:cxnLst/>
              <a:rect l="l" t="t" r="r" b="b"/>
              <a:pathLst>
                <a:path w="458470" h="164464">
                  <a:moveTo>
                    <a:pt x="457987" y="129362"/>
                  </a:moveTo>
                  <a:lnTo>
                    <a:pt x="0" y="129362"/>
                  </a:lnTo>
                  <a:lnTo>
                    <a:pt x="0" y="164033"/>
                  </a:lnTo>
                  <a:lnTo>
                    <a:pt x="457987" y="164033"/>
                  </a:lnTo>
                  <a:lnTo>
                    <a:pt x="457987" y="129362"/>
                  </a:lnTo>
                  <a:close/>
                </a:path>
                <a:path w="458470" h="164464">
                  <a:moveTo>
                    <a:pt x="457987" y="0"/>
                  </a:moveTo>
                  <a:lnTo>
                    <a:pt x="0" y="0"/>
                  </a:lnTo>
                  <a:lnTo>
                    <a:pt x="0" y="33731"/>
                  </a:lnTo>
                  <a:lnTo>
                    <a:pt x="0" y="129349"/>
                  </a:lnTo>
                  <a:lnTo>
                    <a:pt x="52120" y="129349"/>
                  </a:lnTo>
                  <a:lnTo>
                    <a:pt x="52120" y="33743"/>
                  </a:lnTo>
                  <a:lnTo>
                    <a:pt x="405853" y="33743"/>
                  </a:lnTo>
                  <a:lnTo>
                    <a:pt x="405853" y="129349"/>
                  </a:lnTo>
                  <a:lnTo>
                    <a:pt x="457974" y="129349"/>
                  </a:lnTo>
                  <a:lnTo>
                    <a:pt x="457974" y="33743"/>
                  </a:lnTo>
                  <a:lnTo>
                    <a:pt x="457987" y="0"/>
                  </a:lnTo>
                  <a:close/>
                </a:path>
              </a:pathLst>
            </a:custGeom>
            <a:solidFill>
              <a:srgbClr val="C0C0C0"/>
            </a:solidFill>
          </p:spPr>
          <p:txBody>
            <a:bodyPr wrap="square" lIns="0" tIns="0" rIns="0" bIns="0" rtlCol="0"/>
            <a:lstStyle/>
            <a:p>
              <a:endParaRPr/>
            </a:p>
          </p:txBody>
        </p:sp>
        <p:sp>
          <p:nvSpPr>
            <p:cNvPr id="488" name="object 488"/>
            <p:cNvSpPr/>
            <p:nvPr/>
          </p:nvSpPr>
          <p:spPr>
            <a:xfrm>
              <a:off x="1187284" y="3821366"/>
              <a:ext cx="7620" cy="164465"/>
            </a:xfrm>
            <a:custGeom>
              <a:avLst/>
              <a:gdLst/>
              <a:ahLst/>
              <a:cxnLst/>
              <a:rect l="l" t="t" r="r" b="b"/>
              <a:pathLst>
                <a:path w="7619" h="164464">
                  <a:moveTo>
                    <a:pt x="7493" y="125793"/>
                  </a:moveTo>
                  <a:lnTo>
                    <a:pt x="0" y="125793"/>
                  </a:lnTo>
                  <a:lnTo>
                    <a:pt x="0" y="164033"/>
                  </a:lnTo>
                  <a:lnTo>
                    <a:pt x="7493" y="164033"/>
                  </a:lnTo>
                  <a:lnTo>
                    <a:pt x="7493" y="125793"/>
                  </a:lnTo>
                  <a:close/>
                </a:path>
                <a:path w="7619" h="164464">
                  <a:moveTo>
                    <a:pt x="7493" y="0"/>
                  </a:moveTo>
                  <a:lnTo>
                    <a:pt x="0" y="0"/>
                  </a:lnTo>
                  <a:lnTo>
                    <a:pt x="0" y="25971"/>
                  </a:lnTo>
                  <a:lnTo>
                    <a:pt x="7493" y="25971"/>
                  </a:lnTo>
                  <a:lnTo>
                    <a:pt x="7493" y="0"/>
                  </a:lnTo>
                  <a:close/>
                </a:path>
              </a:pathLst>
            </a:custGeom>
            <a:solidFill>
              <a:srgbClr val="000080"/>
            </a:solidFill>
          </p:spPr>
          <p:txBody>
            <a:bodyPr wrap="square" lIns="0" tIns="0" rIns="0" bIns="0" rtlCol="0"/>
            <a:lstStyle/>
            <a:p>
              <a:endParaRPr/>
            </a:p>
          </p:txBody>
        </p:sp>
        <p:sp>
          <p:nvSpPr>
            <p:cNvPr id="489" name="object 489"/>
            <p:cNvSpPr/>
            <p:nvPr/>
          </p:nvSpPr>
          <p:spPr>
            <a:xfrm>
              <a:off x="1187294" y="3821372"/>
              <a:ext cx="0" cy="164465"/>
            </a:xfrm>
            <a:custGeom>
              <a:avLst/>
              <a:gdLst/>
              <a:ahLst/>
              <a:cxnLst/>
              <a:rect l="l" t="t" r="r" b="b"/>
              <a:pathLst>
                <a:path h="164464">
                  <a:moveTo>
                    <a:pt x="0" y="125777"/>
                  </a:moveTo>
                  <a:lnTo>
                    <a:pt x="0" y="164026"/>
                  </a:lnTo>
                </a:path>
                <a:path h="164464">
                  <a:moveTo>
                    <a:pt x="0" y="0"/>
                  </a:moveTo>
                  <a:lnTo>
                    <a:pt x="0" y="25954"/>
                  </a:lnTo>
                </a:path>
              </a:pathLst>
            </a:custGeom>
            <a:ln w="3175">
              <a:solidFill>
                <a:srgbClr val="000080"/>
              </a:solidFill>
            </a:ln>
          </p:spPr>
          <p:txBody>
            <a:bodyPr wrap="square" lIns="0" tIns="0" rIns="0" bIns="0" rtlCol="0"/>
            <a:lstStyle/>
            <a:p>
              <a:endParaRPr/>
            </a:p>
          </p:txBody>
        </p:sp>
        <p:sp>
          <p:nvSpPr>
            <p:cNvPr id="490" name="object 490"/>
            <p:cNvSpPr/>
            <p:nvPr/>
          </p:nvSpPr>
          <p:spPr>
            <a:xfrm>
              <a:off x="1495158" y="3821366"/>
              <a:ext cx="7620" cy="164465"/>
            </a:xfrm>
            <a:custGeom>
              <a:avLst/>
              <a:gdLst/>
              <a:ahLst/>
              <a:cxnLst/>
              <a:rect l="l" t="t" r="r" b="b"/>
              <a:pathLst>
                <a:path w="7619" h="164464">
                  <a:moveTo>
                    <a:pt x="7340" y="125793"/>
                  </a:moveTo>
                  <a:lnTo>
                    <a:pt x="0" y="125793"/>
                  </a:lnTo>
                  <a:lnTo>
                    <a:pt x="0" y="164033"/>
                  </a:lnTo>
                  <a:lnTo>
                    <a:pt x="7340" y="164033"/>
                  </a:lnTo>
                  <a:lnTo>
                    <a:pt x="7340" y="125793"/>
                  </a:lnTo>
                  <a:close/>
                </a:path>
                <a:path w="7619" h="164464">
                  <a:moveTo>
                    <a:pt x="7340" y="0"/>
                  </a:moveTo>
                  <a:lnTo>
                    <a:pt x="0" y="0"/>
                  </a:lnTo>
                  <a:lnTo>
                    <a:pt x="0" y="25971"/>
                  </a:lnTo>
                  <a:lnTo>
                    <a:pt x="7340" y="25971"/>
                  </a:lnTo>
                  <a:lnTo>
                    <a:pt x="7340" y="0"/>
                  </a:lnTo>
                  <a:close/>
                </a:path>
              </a:pathLst>
            </a:custGeom>
            <a:solidFill>
              <a:srgbClr val="000080"/>
            </a:solidFill>
          </p:spPr>
          <p:txBody>
            <a:bodyPr wrap="square" lIns="0" tIns="0" rIns="0" bIns="0" rtlCol="0"/>
            <a:lstStyle/>
            <a:p>
              <a:endParaRPr/>
            </a:p>
          </p:txBody>
        </p:sp>
        <p:sp>
          <p:nvSpPr>
            <p:cNvPr id="491" name="object 491"/>
            <p:cNvSpPr/>
            <p:nvPr/>
          </p:nvSpPr>
          <p:spPr>
            <a:xfrm>
              <a:off x="1495159" y="3821372"/>
              <a:ext cx="0" cy="164465"/>
            </a:xfrm>
            <a:custGeom>
              <a:avLst/>
              <a:gdLst/>
              <a:ahLst/>
              <a:cxnLst/>
              <a:rect l="l" t="t" r="r" b="b"/>
              <a:pathLst>
                <a:path h="164464">
                  <a:moveTo>
                    <a:pt x="0" y="125777"/>
                  </a:moveTo>
                  <a:lnTo>
                    <a:pt x="0" y="164026"/>
                  </a:lnTo>
                </a:path>
                <a:path h="164464">
                  <a:moveTo>
                    <a:pt x="0" y="0"/>
                  </a:moveTo>
                  <a:lnTo>
                    <a:pt x="0" y="25954"/>
                  </a:lnTo>
                </a:path>
              </a:pathLst>
            </a:custGeom>
            <a:ln w="3175">
              <a:solidFill>
                <a:srgbClr val="000080"/>
              </a:solidFill>
            </a:ln>
          </p:spPr>
          <p:txBody>
            <a:bodyPr wrap="square" lIns="0" tIns="0" rIns="0" bIns="0" rtlCol="0"/>
            <a:lstStyle/>
            <a:p>
              <a:endParaRPr/>
            </a:p>
          </p:txBody>
        </p:sp>
        <p:sp>
          <p:nvSpPr>
            <p:cNvPr id="492" name="object 492"/>
            <p:cNvSpPr/>
            <p:nvPr/>
          </p:nvSpPr>
          <p:spPr>
            <a:xfrm>
              <a:off x="2006371" y="3821366"/>
              <a:ext cx="7620" cy="164465"/>
            </a:xfrm>
            <a:custGeom>
              <a:avLst/>
              <a:gdLst/>
              <a:ahLst/>
              <a:cxnLst/>
              <a:rect l="l" t="t" r="r" b="b"/>
              <a:pathLst>
                <a:path w="7619" h="164464">
                  <a:moveTo>
                    <a:pt x="7480" y="125793"/>
                  </a:moveTo>
                  <a:lnTo>
                    <a:pt x="0" y="125793"/>
                  </a:lnTo>
                  <a:lnTo>
                    <a:pt x="0" y="164033"/>
                  </a:lnTo>
                  <a:lnTo>
                    <a:pt x="7480" y="164033"/>
                  </a:lnTo>
                  <a:lnTo>
                    <a:pt x="7480" y="125793"/>
                  </a:lnTo>
                  <a:close/>
                </a:path>
                <a:path w="7619" h="164464">
                  <a:moveTo>
                    <a:pt x="7480" y="0"/>
                  </a:moveTo>
                  <a:lnTo>
                    <a:pt x="0" y="0"/>
                  </a:lnTo>
                  <a:lnTo>
                    <a:pt x="0" y="25971"/>
                  </a:lnTo>
                  <a:lnTo>
                    <a:pt x="7480" y="25971"/>
                  </a:lnTo>
                  <a:lnTo>
                    <a:pt x="7480" y="0"/>
                  </a:lnTo>
                  <a:close/>
                </a:path>
              </a:pathLst>
            </a:custGeom>
            <a:solidFill>
              <a:srgbClr val="000080"/>
            </a:solidFill>
          </p:spPr>
          <p:txBody>
            <a:bodyPr wrap="square" lIns="0" tIns="0" rIns="0" bIns="0" rtlCol="0"/>
            <a:lstStyle/>
            <a:p>
              <a:endParaRPr/>
            </a:p>
          </p:txBody>
        </p:sp>
        <p:sp>
          <p:nvSpPr>
            <p:cNvPr id="493" name="object 493"/>
            <p:cNvSpPr/>
            <p:nvPr/>
          </p:nvSpPr>
          <p:spPr>
            <a:xfrm>
              <a:off x="2006378" y="3821372"/>
              <a:ext cx="0" cy="164465"/>
            </a:xfrm>
            <a:custGeom>
              <a:avLst/>
              <a:gdLst/>
              <a:ahLst/>
              <a:cxnLst/>
              <a:rect l="l" t="t" r="r" b="b"/>
              <a:pathLst>
                <a:path h="164464">
                  <a:moveTo>
                    <a:pt x="0" y="125777"/>
                  </a:moveTo>
                  <a:lnTo>
                    <a:pt x="0" y="164026"/>
                  </a:lnTo>
                </a:path>
                <a:path h="164464">
                  <a:moveTo>
                    <a:pt x="0" y="0"/>
                  </a:moveTo>
                  <a:lnTo>
                    <a:pt x="0" y="25954"/>
                  </a:lnTo>
                </a:path>
              </a:pathLst>
            </a:custGeom>
            <a:ln w="3175">
              <a:solidFill>
                <a:srgbClr val="000080"/>
              </a:solidFill>
            </a:ln>
          </p:spPr>
          <p:txBody>
            <a:bodyPr wrap="square" lIns="0" tIns="0" rIns="0" bIns="0" rtlCol="0"/>
            <a:lstStyle/>
            <a:p>
              <a:endParaRPr/>
            </a:p>
          </p:txBody>
        </p:sp>
        <p:sp>
          <p:nvSpPr>
            <p:cNvPr id="494" name="object 494"/>
            <p:cNvSpPr/>
            <p:nvPr/>
          </p:nvSpPr>
          <p:spPr>
            <a:xfrm>
              <a:off x="2657995" y="3821366"/>
              <a:ext cx="7620" cy="164465"/>
            </a:xfrm>
            <a:custGeom>
              <a:avLst/>
              <a:gdLst/>
              <a:ahLst/>
              <a:cxnLst/>
              <a:rect l="l" t="t" r="r" b="b"/>
              <a:pathLst>
                <a:path w="7619" h="164464">
                  <a:moveTo>
                    <a:pt x="7493" y="125793"/>
                  </a:moveTo>
                  <a:lnTo>
                    <a:pt x="0" y="125793"/>
                  </a:lnTo>
                  <a:lnTo>
                    <a:pt x="0" y="164033"/>
                  </a:lnTo>
                  <a:lnTo>
                    <a:pt x="7493" y="164033"/>
                  </a:lnTo>
                  <a:lnTo>
                    <a:pt x="7493" y="125793"/>
                  </a:lnTo>
                  <a:close/>
                </a:path>
                <a:path w="7619" h="164464">
                  <a:moveTo>
                    <a:pt x="7493" y="0"/>
                  </a:moveTo>
                  <a:lnTo>
                    <a:pt x="0" y="0"/>
                  </a:lnTo>
                  <a:lnTo>
                    <a:pt x="0" y="25971"/>
                  </a:lnTo>
                  <a:lnTo>
                    <a:pt x="7493" y="25971"/>
                  </a:lnTo>
                  <a:lnTo>
                    <a:pt x="7493" y="0"/>
                  </a:lnTo>
                  <a:close/>
                </a:path>
              </a:pathLst>
            </a:custGeom>
            <a:solidFill>
              <a:srgbClr val="000080"/>
            </a:solidFill>
          </p:spPr>
          <p:txBody>
            <a:bodyPr wrap="square" lIns="0" tIns="0" rIns="0" bIns="0" rtlCol="0"/>
            <a:lstStyle/>
            <a:p>
              <a:endParaRPr/>
            </a:p>
          </p:txBody>
        </p:sp>
        <p:sp>
          <p:nvSpPr>
            <p:cNvPr id="495" name="object 495"/>
            <p:cNvSpPr/>
            <p:nvPr/>
          </p:nvSpPr>
          <p:spPr>
            <a:xfrm>
              <a:off x="2658004" y="3821372"/>
              <a:ext cx="0" cy="164465"/>
            </a:xfrm>
            <a:custGeom>
              <a:avLst/>
              <a:gdLst/>
              <a:ahLst/>
              <a:cxnLst/>
              <a:rect l="l" t="t" r="r" b="b"/>
              <a:pathLst>
                <a:path h="164464">
                  <a:moveTo>
                    <a:pt x="0" y="125777"/>
                  </a:moveTo>
                  <a:lnTo>
                    <a:pt x="0" y="164026"/>
                  </a:lnTo>
                </a:path>
                <a:path h="164464">
                  <a:moveTo>
                    <a:pt x="0" y="0"/>
                  </a:moveTo>
                  <a:lnTo>
                    <a:pt x="0" y="25954"/>
                  </a:lnTo>
                </a:path>
              </a:pathLst>
            </a:custGeom>
            <a:ln w="3175">
              <a:solidFill>
                <a:srgbClr val="000080"/>
              </a:solidFill>
            </a:ln>
          </p:spPr>
          <p:txBody>
            <a:bodyPr wrap="square" lIns="0" tIns="0" rIns="0" bIns="0" rtlCol="0"/>
            <a:lstStyle/>
            <a:p>
              <a:endParaRPr/>
            </a:p>
          </p:txBody>
        </p:sp>
        <p:sp>
          <p:nvSpPr>
            <p:cNvPr id="496" name="object 496"/>
            <p:cNvSpPr/>
            <p:nvPr/>
          </p:nvSpPr>
          <p:spPr>
            <a:xfrm>
              <a:off x="3216465" y="3821366"/>
              <a:ext cx="7620" cy="164465"/>
            </a:xfrm>
            <a:custGeom>
              <a:avLst/>
              <a:gdLst/>
              <a:ahLst/>
              <a:cxnLst/>
              <a:rect l="l" t="t" r="r" b="b"/>
              <a:pathLst>
                <a:path w="7619" h="164464">
                  <a:moveTo>
                    <a:pt x="7480" y="125793"/>
                  </a:moveTo>
                  <a:lnTo>
                    <a:pt x="0" y="125793"/>
                  </a:lnTo>
                  <a:lnTo>
                    <a:pt x="0" y="164033"/>
                  </a:lnTo>
                  <a:lnTo>
                    <a:pt x="7480" y="164033"/>
                  </a:lnTo>
                  <a:lnTo>
                    <a:pt x="7480" y="125793"/>
                  </a:lnTo>
                  <a:close/>
                </a:path>
                <a:path w="7619" h="164464">
                  <a:moveTo>
                    <a:pt x="7480" y="0"/>
                  </a:moveTo>
                  <a:lnTo>
                    <a:pt x="0" y="0"/>
                  </a:lnTo>
                  <a:lnTo>
                    <a:pt x="0" y="25971"/>
                  </a:lnTo>
                  <a:lnTo>
                    <a:pt x="7480" y="25971"/>
                  </a:lnTo>
                  <a:lnTo>
                    <a:pt x="7480" y="0"/>
                  </a:lnTo>
                  <a:close/>
                </a:path>
              </a:pathLst>
            </a:custGeom>
            <a:solidFill>
              <a:srgbClr val="000080"/>
            </a:solidFill>
          </p:spPr>
          <p:txBody>
            <a:bodyPr wrap="square" lIns="0" tIns="0" rIns="0" bIns="0" rtlCol="0"/>
            <a:lstStyle/>
            <a:p>
              <a:endParaRPr/>
            </a:p>
          </p:txBody>
        </p:sp>
        <p:sp>
          <p:nvSpPr>
            <p:cNvPr id="497" name="object 497"/>
            <p:cNvSpPr/>
            <p:nvPr/>
          </p:nvSpPr>
          <p:spPr>
            <a:xfrm>
              <a:off x="3216466" y="3821372"/>
              <a:ext cx="0" cy="164465"/>
            </a:xfrm>
            <a:custGeom>
              <a:avLst/>
              <a:gdLst/>
              <a:ahLst/>
              <a:cxnLst/>
              <a:rect l="l" t="t" r="r" b="b"/>
              <a:pathLst>
                <a:path h="164464">
                  <a:moveTo>
                    <a:pt x="0" y="125777"/>
                  </a:moveTo>
                  <a:lnTo>
                    <a:pt x="0" y="164026"/>
                  </a:lnTo>
                </a:path>
                <a:path h="164464">
                  <a:moveTo>
                    <a:pt x="0" y="0"/>
                  </a:moveTo>
                  <a:lnTo>
                    <a:pt x="0" y="25954"/>
                  </a:lnTo>
                </a:path>
              </a:pathLst>
            </a:custGeom>
            <a:ln w="3175">
              <a:solidFill>
                <a:srgbClr val="000080"/>
              </a:solidFill>
            </a:ln>
          </p:spPr>
          <p:txBody>
            <a:bodyPr wrap="square" lIns="0" tIns="0" rIns="0" bIns="0" rtlCol="0"/>
            <a:lstStyle/>
            <a:p>
              <a:endParaRPr/>
            </a:p>
          </p:txBody>
        </p:sp>
        <p:sp>
          <p:nvSpPr>
            <p:cNvPr id="498" name="object 498"/>
            <p:cNvSpPr/>
            <p:nvPr/>
          </p:nvSpPr>
          <p:spPr>
            <a:xfrm>
              <a:off x="3681933" y="3821366"/>
              <a:ext cx="7620" cy="164465"/>
            </a:xfrm>
            <a:custGeom>
              <a:avLst/>
              <a:gdLst/>
              <a:ahLst/>
              <a:cxnLst/>
              <a:rect l="l" t="t" r="r" b="b"/>
              <a:pathLst>
                <a:path w="7620" h="164464">
                  <a:moveTo>
                    <a:pt x="7340" y="125793"/>
                  </a:moveTo>
                  <a:lnTo>
                    <a:pt x="0" y="125793"/>
                  </a:lnTo>
                  <a:lnTo>
                    <a:pt x="0" y="164033"/>
                  </a:lnTo>
                  <a:lnTo>
                    <a:pt x="7340" y="164033"/>
                  </a:lnTo>
                  <a:lnTo>
                    <a:pt x="7340" y="125793"/>
                  </a:lnTo>
                  <a:close/>
                </a:path>
                <a:path w="7620" h="164464">
                  <a:moveTo>
                    <a:pt x="7340" y="0"/>
                  </a:moveTo>
                  <a:lnTo>
                    <a:pt x="0" y="0"/>
                  </a:lnTo>
                  <a:lnTo>
                    <a:pt x="0" y="25971"/>
                  </a:lnTo>
                  <a:lnTo>
                    <a:pt x="7340" y="25971"/>
                  </a:lnTo>
                  <a:lnTo>
                    <a:pt x="7340" y="0"/>
                  </a:lnTo>
                  <a:close/>
                </a:path>
              </a:pathLst>
            </a:custGeom>
            <a:solidFill>
              <a:srgbClr val="000080"/>
            </a:solidFill>
          </p:spPr>
          <p:txBody>
            <a:bodyPr wrap="square" lIns="0" tIns="0" rIns="0" bIns="0" rtlCol="0"/>
            <a:lstStyle/>
            <a:p>
              <a:endParaRPr/>
            </a:p>
          </p:txBody>
        </p:sp>
        <p:sp>
          <p:nvSpPr>
            <p:cNvPr id="499" name="object 499"/>
            <p:cNvSpPr/>
            <p:nvPr/>
          </p:nvSpPr>
          <p:spPr>
            <a:xfrm>
              <a:off x="3681937" y="3821372"/>
              <a:ext cx="0" cy="164465"/>
            </a:xfrm>
            <a:custGeom>
              <a:avLst/>
              <a:gdLst/>
              <a:ahLst/>
              <a:cxnLst/>
              <a:rect l="l" t="t" r="r" b="b"/>
              <a:pathLst>
                <a:path h="164464">
                  <a:moveTo>
                    <a:pt x="0" y="125777"/>
                  </a:moveTo>
                  <a:lnTo>
                    <a:pt x="0" y="164026"/>
                  </a:lnTo>
                </a:path>
                <a:path h="164464">
                  <a:moveTo>
                    <a:pt x="0" y="0"/>
                  </a:moveTo>
                  <a:lnTo>
                    <a:pt x="0" y="25954"/>
                  </a:lnTo>
                </a:path>
              </a:pathLst>
            </a:custGeom>
            <a:ln w="3175">
              <a:solidFill>
                <a:srgbClr val="000080"/>
              </a:solidFill>
            </a:ln>
          </p:spPr>
          <p:txBody>
            <a:bodyPr wrap="square" lIns="0" tIns="0" rIns="0" bIns="0" rtlCol="0"/>
            <a:lstStyle/>
            <a:p>
              <a:endParaRPr/>
            </a:p>
          </p:txBody>
        </p:sp>
        <p:sp>
          <p:nvSpPr>
            <p:cNvPr id="500" name="object 500"/>
            <p:cNvSpPr/>
            <p:nvPr/>
          </p:nvSpPr>
          <p:spPr>
            <a:xfrm>
              <a:off x="1246900" y="4111603"/>
              <a:ext cx="194945" cy="3175"/>
            </a:xfrm>
            <a:custGeom>
              <a:avLst/>
              <a:gdLst/>
              <a:ahLst/>
              <a:cxnLst/>
              <a:rect l="l" t="t" r="r" b="b"/>
              <a:pathLst>
                <a:path w="194944" h="3175">
                  <a:moveTo>
                    <a:pt x="0" y="3152"/>
                  </a:moveTo>
                  <a:lnTo>
                    <a:pt x="194894" y="3152"/>
                  </a:lnTo>
                  <a:lnTo>
                    <a:pt x="194894" y="0"/>
                  </a:lnTo>
                  <a:lnTo>
                    <a:pt x="0" y="0"/>
                  </a:lnTo>
                  <a:lnTo>
                    <a:pt x="0" y="3152"/>
                  </a:lnTo>
                  <a:close/>
                </a:path>
              </a:pathLst>
            </a:custGeom>
            <a:solidFill>
              <a:srgbClr val="C0C0C0"/>
            </a:solidFill>
          </p:spPr>
          <p:txBody>
            <a:bodyPr wrap="square" lIns="0" tIns="0" rIns="0" bIns="0" rtlCol="0"/>
            <a:lstStyle/>
            <a:p>
              <a:endParaRPr/>
            </a:p>
          </p:txBody>
        </p:sp>
        <p:sp>
          <p:nvSpPr>
            <p:cNvPr id="501" name="object 501"/>
            <p:cNvSpPr/>
            <p:nvPr/>
          </p:nvSpPr>
          <p:spPr>
            <a:xfrm>
              <a:off x="1194777" y="3985399"/>
              <a:ext cx="300990" cy="164465"/>
            </a:xfrm>
            <a:custGeom>
              <a:avLst/>
              <a:gdLst/>
              <a:ahLst/>
              <a:cxnLst/>
              <a:rect l="l" t="t" r="r" b="b"/>
              <a:pathLst>
                <a:path w="300990" h="164464">
                  <a:moveTo>
                    <a:pt x="300380" y="126212"/>
                  </a:moveTo>
                  <a:lnTo>
                    <a:pt x="247015" y="126212"/>
                  </a:lnTo>
                  <a:lnTo>
                    <a:pt x="247015" y="129362"/>
                  </a:lnTo>
                  <a:lnTo>
                    <a:pt x="52120" y="129362"/>
                  </a:lnTo>
                  <a:lnTo>
                    <a:pt x="52120" y="126212"/>
                  </a:lnTo>
                  <a:lnTo>
                    <a:pt x="0" y="126212"/>
                  </a:lnTo>
                  <a:lnTo>
                    <a:pt x="0" y="129362"/>
                  </a:lnTo>
                  <a:lnTo>
                    <a:pt x="0" y="163931"/>
                  </a:lnTo>
                  <a:lnTo>
                    <a:pt x="300380" y="163931"/>
                  </a:lnTo>
                  <a:lnTo>
                    <a:pt x="300380" y="129362"/>
                  </a:lnTo>
                  <a:lnTo>
                    <a:pt x="300380" y="126212"/>
                  </a:lnTo>
                  <a:close/>
                </a:path>
                <a:path w="300990" h="164464">
                  <a:moveTo>
                    <a:pt x="300380" y="0"/>
                  </a:moveTo>
                  <a:lnTo>
                    <a:pt x="0" y="0"/>
                  </a:lnTo>
                  <a:lnTo>
                    <a:pt x="0" y="26822"/>
                  </a:lnTo>
                  <a:lnTo>
                    <a:pt x="300380" y="26822"/>
                  </a:lnTo>
                  <a:lnTo>
                    <a:pt x="300380" y="0"/>
                  </a:lnTo>
                  <a:close/>
                </a:path>
              </a:pathLst>
            </a:custGeom>
            <a:solidFill>
              <a:srgbClr val="C0C0C0"/>
            </a:solidFill>
          </p:spPr>
          <p:txBody>
            <a:bodyPr wrap="square" lIns="0" tIns="0" rIns="0" bIns="0" rtlCol="0"/>
            <a:lstStyle/>
            <a:p>
              <a:endParaRPr/>
            </a:p>
          </p:txBody>
        </p:sp>
        <p:sp>
          <p:nvSpPr>
            <p:cNvPr id="502" name="object 502"/>
            <p:cNvSpPr/>
            <p:nvPr/>
          </p:nvSpPr>
          <p:spPr>
            <a:xfrm>
              <a:off x="1554622" y="4019032"/>
              <a:ext cx="400050" cy="95885"/>
            </a:xfrm>
            <a:custGeom>
              <a:avLst/>
              <a:gdLst/>
              <a:ahLst/>
              <a:cxnLst/>
              <a:rect l="l" t="t" r="r" b="b"/>
              <a:pathLst>
                <a:path w="400050" h="95885">
                  <a:moveTo>
                    <a:pt x="399623" y="0"/>
                  </a:moveTo>
                  <a:lnTo>
                    <a:pt x="0" y="0"/>
                  </a:lnTo>
                  <a:lnTo>
                    <a:pt x="0" y="95723"/>
                  </a:lnTo>
                  <a:lnTo>
                    <a:pt x="399623" y="95723"/>
                  </a:lnTo>
                  <a:lnTo>
                    <a:pt x="399623" y="0"/>
                  </a:lnTo>
                  <a:close/>
                </a:path>
              </a:pathLst>
            </a:custGeom>
            <a:solidFill>
              <a:srgbClr val="E4E4E4"/>
            </a:solidFill>
          </p:spPr>
          <p:txBody>
            <a:bodyPr wrap="square" lIns="0" tIns="0" rIns="0" bIns="0" rtlCol="0"/>
            <a:lstStyle/>
            <a:p>
              <a:endParaRPr/>
            </a:p>
          </p:txBody>
        </p:sp>
      </p:grpSp>
      <p:grpSp>
        <p:nvGrpSpPr>
          <p:cNvPr id="503" name="object 503"/>
          <p:cNvGrpSpPr/>
          <p:nvPr/>
        </p:nvGrpSpPr>
        <p:grpSpPr>
          <a:xfrm>
            <a:off x="1502507" y="3985394"/>
            <a:ext cx="1103630" cy="164465"/>
            <a:chOff x="1502507" y="3985394"/>
            <a:chExt cx="1103630" cy="164465"/>
          </a:xfrm>
        </p:grpSpPr>
        <p:sp>
          <p:nvSpPr>
            <p:cNvPr id="504" name="object 504"/>
            <p:cNvSpPr/>
            <p:nvPr/>
          </p:nvSpPr>
          <p:spPr>
            <a:xfrm>
              <a:off x="1502498" y="3985399"/>
              <a:ext cx="504190" cy="164465"/>
            </a:xfrm>
            <a:custGeom>
              <a:avLst/>
              <a:gdLst/>
              <a:ahLst/>
              <a:cxnLst/>
              <a:rect l="l" t="t" r="r" b="b"/>
              <a:pathLst>
                <a:path w="504189" h="164464">
                  <a:moveTo>
                    <a:pt x="503859" y="0"/>
                  </a:moveTo>
                  <a:lnTo>
                    <a:pt x="0" y="0"/>
                  </a:lnTo>
                  <a:lnTo>
                    <a:pt x="0" y="33642"/>
                  </a:lnTo>
                  <a:lnTo>
                    <a:pt x="0" y="129362"/>
                  </a:lnTo>
                  <a:lnTo>
                    <a:pt x="0" y="163931"/>
                  </a:lnTo>
                  <a:lnTo>
                    <a:pt x="503859" y="163931"/>
                  </a:lnTo>
                  <a:lnTo>
                    <a:pt x="503859" y="129362"/>
                  </a:lnTo>
                  <a:lnTo>
                    <a:pt x="503847" y="126212"/>
                  </a:lnTo>
                  <a:lnTo>
                    <a:pt x="451726" y="126212"/>
                  </a:lnTo>
                  <a:lnTo>
                    <a:pt x="451726" y="129362"/>
                  </a:lnTo>
                  <a:lnTo>
                    <a:pt x="52120" y="129362"/>
                  </a:lnTo>
                  <a:lnTo>
                    <a:pt x="52120" y="33642"/>
                  </a:lnTo>
                  <a:lnTo>
                    <a:pt x="503859" y="33642"/>
                  </a:lnTo>
                  <a:lnTo>
                    <a:pt x="503859" y="0"/>
                  </a:lnTo>
                  <a:close/>
                </a:path>
              </a:pathLst>
            </a:custGeom>
            <a:solidFill>
              <a:srgbClr val="E4E4E4"/>
            </a:solidFill>
          </p:spPr>
          <p:txBody>
            <a:bodyPr wrap="square" lIns="0" tIns="0" rIns="0" bIns="0" rtlCol="0"/>
            <a:lstStyle/>
            <a:p>
              <a:endParaRPr/>
            </a:p>
          </p:txBody>
        </p:sp>
        <p:sp>
          <p:nvSpPr>
            <p:cNvPr id="505" name="object 505"/>
            <p:cNvSpPr/>
            <p:nvPr/>
          </p:nvSpPr>
          <p:spPr>
            <a:xfrm>
              <a:off x="2065996" y="4019032"/>
              <a:ext cx="540385" cy="95885"/>
            </a:xfrm>
            <a:custGeom>
              <a:avLst/>
              <a:gdLst/>
              <a:ahLst/>
              <a:cxnLst/>
              <a:rect l="l" t="t" r="r" b="b"/>
              <a:pathLst>
                <a:path w="540385" h="95885">
                  <a:moveTo>
                    <a:pt x="539904" y="0"/>
                  </a:moveTo>
                  <a:lnTo>
                    <a:pt x="0" y="0"/>
                  </a:lnTo>
                  <a:lnTo>
                    <a:pt x="0" y="95723"/>
                  </a:lnTo>
                  <a:lnTo>
                    <a:pt x="539904" y="95723"/>
                  </a:lnTo>
                  <a:lnTo>
                    <a:pt x="539904" y="0"/>
                  </a:lnTo>
                  <a:close/>
                </a:path>
              </a:pathLst>
            </a:custGeom>
            <a:solidFill>
              <a:srgbClr val="C0C0C0"/>
            </a:solidFill>
          </p:spPr>
          <p:txBody>
            <a:bodyPr wrap="square" lIns="0" tIns="0" rIns="0" bIns="0" rtlCol="0"/>
            <a:lstStyle/>
            <a:p>
              <a:endParaRPr/>
            </a:p>
          </p:txBody>
        </p:sp>
      </p:grpSp>
      <p:sp>
        <p:nvSpPr>
          <p:cNvPr id="506" name="object 506"/>
          <p:cNvSpPr txBox="1"/>
          <p:nvPr/>
        </p:nvSpPr>
        <p:spPr>
          <a:xfrm>
            <a:off x="2065996" y="4022281"/>
            <a:ext cx="284480" cy="92075"/>
          </a:xfrm>
          <a:prstGeom prst="rect">
            <a:avLst/>
          </a:prstGeom>
        </p:spPr>
        <p:txBody>
          <a:bodyPr vert="horz" wrap="square" lIns="0" tIns="0" rIns="0" bIns="0" rtlCol="0">
            <a:spAutoFit/>
          </a:bodyPr>
          <a:lstStyle/>
          <a:p>
            <a:pPr>
              <a:lnSpc>
                <a:spcPts val="715"/>
              </a:lnSpc>
            </a:pPr>
            <a:r>
              <a:rPr sz="650" spc="90" dirty="0">
                <a:solidFill>
                  <a:srgbClr val="010000"/>
                </a:solidFill>
                <a:latin typeface="Arial"/>
                <a:cs typeface="Arial"/>
              </a:rPr>
              <a:t>Small</a:t>
            </a:r>
            <a:endParaRPr sz="650">
              <a:latin typeface="Arial"/>
              <a:cs typeface="Arial"/>
            </a:endParaRPr>
          </a:p>
        </p:txBody>
      </p:sp>
      <p:grpSp>
        <p:nvGrpSpPr>
          <p:cNvPr id="507" name="object 507"/>
          <p:cNvGrpSpPr/>
          <p:nvPr/>
        </p:nvGrpSpPr>
        <p:grpSpPr>
          <a:xfrm>
            <a:off x="2013853" y="3985394"/>
            <a:ext cx="1150620" cy="164465"/>
            <a:chOff x="2013853" y="3985394"/>
            <a:chExt cx="1150620" cy="164465"/>
          </a:xfrm>
        </p:grpSpPr>
        <p:sp>
          <p:nvSpPr>
            <p:cNvPr id="508" name="object 508"/>
            <p:cNvSpPr/>
            <p:nvPr/>
          </p:nvSpPr>
          <p:spPr>
            <a:xfrm>
              <a:off x="2013851" y="3985399"/>
              <a:ext cx="644525" cy="164465"/>
            </a:xfrm>
            <a:custGeom>
              <a:avLst/>
              <a:gdLst/>
              <a:ahLst/>
              <a:cxnLst/>
              <a:rect l="l" t="t" r="r" b="b"/>
              <a:pathLst>
                <a:path w="644525" h="164464">
                  <a:moveTo>
                    <a:pt x="644144" y="0"/>
                  </a:moveTo>
                  <a:lnTo>
                    <a:pt x="0" y="0"/>
                  </a:lnTo>
                  <a:lnTo>
                    <a:pt x="0" y="33642"/>
                  </a:lnTo>
                  <a:lnTo>
                    <a:pt x="0" y="129362"/>
                  </a:lnTo>
                  <a:lnTo>
                    <a:pt x="0" y="163931"/>
                  </a:lnTo>
                  <a:lnTo>
                    <a:pt x="644144" y="163931"/>
                  </a:lnTo>
                  <a:lnTo>
                    <a:pt x="644144" y="129362"/>
                  </a:lnTo>
                  <a:lnTo>
                    <a:pt x="644118" y="126212"/>
                  </a:lnTo>
                  <a:lnTo>
                    <a:pt x="591997" y="126212"/>
                  </a:lnTo>
                  <a:lnTo>
                    <a:pt x="591997" y="129362"/>
                  </a:lnTo>
                  <a:lnTo>
                    <a:pt x="52108" y="129362"/>
                  </a:lnTo>
                  <a:lnTo>
                    <a:pt x="52108" y="33642"/>
                  </a:lnTo>
                  <a:lnTo>
                    <a:pt x="644144" y="33642"/>
                  </a:lnTo>
                  <a:lnTo>
                    <a:pt x="644144" y="0"/>
                  </a:lnTo>
                  <a:close/>
                </a:path>
              </a:pathLst>
            </a:custGeom>
            <a:solidFill>
              <a:srgbClr val="C0C0C0"/>
            </a:solidFill>
          </p:spPr>
          <p:txBody>
            <a:bodyPr wrap="square" lIns="0" tIns="0" rIns="0" bIns="0" rtlCol="0"/>
            <a:lstStyle/>
            <a:p>
              <a:endParaRPr/>
            </a:p>
          </p:txBody>
        </p:sp>
        <p:sp>
          <p:nvSpPr>
            <p:cNvPr id="509" name="object 509"/>
            <p:cNvSpPr/>
            <p:nvPr/>
          </p:nvSpPr>
          <p:spPr>
            <a:xfrm>
              <a:off x="2717620" y="4019032"/>
              <a:ext cx="447040" cy="95885"/>
            </a:xfrm>
            <a:custGeom>
              <a:avLst/>
              <a:gdLst/>
              <a:ahLst/>
              <a:cxnLst/>
              <a:rect l="l" t="t" r="r" b="b"/>
              <a:pathLst>
                <a:path w="447039" h="95885">
                  <a:moveTo>
                    <a:pt x="446752" y="0"/>
                  </a:moveTo>
                  <a:lnTo>
                    <a:pt x="0" y="0"/>
                  </a:lnTo>
                  <a:lnTo>
                    <a:pt x="0" y="95723"/>
                  </a:lnTo>
                  <a:lnTo>
                    <a:pt x="446752" y="95723"/>
                  </a:lnTo>
                  <a:lnTo>
                    <a:pt x="446752" y="0"/>
                  </a:lnTo>
                  <a:close/>
                </a:path>
              </a:pathLst>
            </a:custGeom>
            <a:solidFill>
              <a:srgbClr val="E4E4E4"/>
            </a:solidFill>
          </p:spPr>
          <p:txBody>
            <a:bodyPr wrap="square" lIns="0" tIns="0" rIns="0" bIns="0" rtlCol="0"/>
            <a:lstStyle/>
            <a:p>
              <a:endParaRPr/>
            </a:p>
          </p:txBody>
        </p:sp>
      </p:grpSp>
      <p:sp>
        <p:nvSpPr>
          <p:cNvPr id="510" name="object 510"/>
          <p:cNvSpPr txBox="1"/>
          <p:nvPr/>
        </p:nvSpPr>
        <p:spPr>
          <a:xfrm>
            <a:off x="2717621" y="4022281"/>
            <a:ext cx="202565" cy="92075"/>
          </a:xfrm>
          <a:prstGeom prst="rect">
            <a:avLst/>
          </a:prstGeom>
        </p:spPr>
        <p:txBody>
          <a:bodyPr vert="horz" wrap="square" lIns="0" tIns="0" rIns="0" bIns="0" rtlCol="0">
            <a:spAutoFit/>
          </a:bodyPr>
          <a:lstStyle/>
          <a:p>
            <a:pPr>
              <a:lnSpc>
                <a:spcPts val="715"/>
              </a:lnSpc>
            </a:pPr>
            <a:r>
              <a:rPr sz="650" spc="110" dirty="0">
                <a:solidFill>
                  <a:srgbClr val="010000"/>
                </a:solidFill>
                <a:latin typeface="Arial"/>
                <a:cs typeface="Arial"/>
              </a:rPr>
              <a:t>95K</a:t>
            </a:r>
            <a:endParaRPr sz="650">
              <a:latin typeface="Arial"/>
              <a:cs typeface="Arial"/>
            </a:endParaRPr>
          </a:p>
        </p:txBody>
      </p:sp>
      <p:grpSp>
        <p:nvGrpSpPr>
          <p:cNvPr id="511" name="object 511"/>
          <p:cNvGrpSpPr/>
          <p:nvPr/>
        </p:nvGrpSpPr>
        <p:grpSpPr>
          <a:xfrm>
            <a:off x="2665477" y="3985394"/>
            <a:ext cx="964565" cy="164465"/>
            <a:chOff x="2665477" y="3985394"/>
            <a:chExt cx="964565" cy="164465"/>
          </a:xfrm>
        </p:grpSpPr>
        <p:sp>
          <p:nvSpPr>
            <p:cNvPr id="512" name="object 512"/>
            <p:cNvSpPr/>
            <p:nvPr/>
          </p:nvSpPr>
          <p:spPr>
            <a:xfrm>
              <a:off x="2665476" y="3985399"/>
              <a:ext cx="551180" cy="164465"/>
            </a:xfrm>
            <a:custGeom>
              <a:avLst/>
              <a:gdLst/>
              <a:ahLst/>
              <a:cxnLst/>
              <a:rect l="l" t="t" r="r" b="b"/>
              <a:pathLst>
                <a:path w="551180" h="164464">
                  <a:moveTo>
                    <a:pt x="551014" y="33642"/>
                  </a:moveTo>
                  <a:lnTo>
                    <a:pt x="550989" y="0"/>
                  </a:lnTo>
                  <a:lnTo>
                    <a:pt x="498894" y="0"/>
                  </a:lnTo>
                  <a:lnTo>
                    <a:pt x="498894" y="33642"/>
                  </a:lnTo>
                  <a:lnTo>
                    <a:pt x="498894" y="129362"/>
                  </a:lnTo>
                  <a:lnTo>
                    <a:pt x="52108" y="129362"/>
                  </a:lnTo>
                  <a:lnTo>
                    <a:pt x="52108" y="33642"/>
                  </a:lnTo>
                  <a:lnTo>
                    <a:pt x="498894" y="33642"/>
                  </a:lnTo>
                  <a:lnTo>
                    <a:pt x="498894" y="0"/>
                  </a:lnTo>
                  <a:lnTo>
                    <a:pt x="0" y="0"/>
                  </a:lnTo>
                  <a:lnTo>
                    <a:pt x="0" y="33642"/>
                  </a:lnTo>
                  <a:lnTo>
                    <a:pt x="0" y="129362"/>
                  </a:lnTo>
                  <a:lnTo>
                    <a:pt x="0" y="163931"/>
                  </a:lnTo>
                  <a:lnTo>
                    <a:pt x="550989" y="163931"/>
                  </a:lnTo>
                  <a:lnTo>
                    <a:pt x="550989" y="129362"/>
                  </a:lnTo>
                  <a:lnTo>
                    <a:pt x="551014" y="33642"/>
                  </a:lnTo>
                  <a:close/>
                </a:path>
              </a:pathLst>
            </a:custGeom>
            <a:solidFill>
              <a:srgbClr val="E4E4E4"/>
            </a:solidFill>
          </p:spPr>
          <p:txBody>
            <a:bodyPr wrap="square" lIns="0" tIns="0" rIns="0" bIns="0" rtlCol="0"/>
            <a:lstStyle/>
            <a:p>
              <a:endParaRPr/>
            </a:p>
          </p:txBody>
        </p:sp>
        <p:sp>
          <p:nvSpPr>
            <p:cNvPr id="513" name="object 513"/>
            <p:cNvSpPr/>
            <p:nvPr/>
          </p:nvSpPr>
          <p:spPr>
            <a:xfrm>
              <a:off x="3276084" y="4019032"/>
              <a:ext cx="354330" cy="95885"/>
            </a:xfrm>
            <a:custGeom>
              <a:avLst/>
              <a:gdLst/>
              <a:ahLst/>
              <a:cxnLst/>
              <a:rect l="l" t="t" r="r" b="b"/>
              <a:pathLst>
                <a:path w="354329" h="95885">
                  <a:moveTo>
                    <a:pt x="353744" y="0"/>
                  </a:moveTo>
                  <a:lnTo>
                    <a:pt x="0" y="0"/>
                  </a:lnTo>
                  <a:lnTo>
                    <a:pt x="0" y="95723"/>
                  </a:lnTo>
                  <a:lnTo>
                    <a:pt x="353744" y="95723"/>
                  </a:lnTo>
                  <a:lnTo>
                    <a:pt x="353744" y="0"/>
                  </a:lnTo>
                  <a:close/>
                </a:path>
              </a:pathLst>
            </a:custGeom>
            <a:solidFill>
              <a:srgbClr val="C0C0C0"/>
            </a:solidFill>
          </p:spPr>
          <p:txBody>
            <a:bodyPr wrap="square" lIns="0" tIns="0" rIns="0" bIns="0" rtlCol="0"/>
            <a:lstStyle/>
            <a:p>
              <a:endParaRPr/>
            </a:p>
          </p:txBody>
        </p:sp>
      </p:grpSp>
      <p:sp>
        <p:nvSpPr>
          <p:cNvPr id="514" name="object 514"/>
          <p:cNvSpPr txBox="1"/>
          <p:nvPr/>
        </p:nvSpPr>
        <p:spPr>
          <a:xfrm>
            <a:off x="3276084" y="4018649"/>
            <a:ext cx="68580" cy="92075"/>
          </a:xfrm>
          <a:prstGeom prst="rect">
            <a:avLst/>
          </a:prstGeom>
        </p:spPr>
        <p:txBody>
          <a:bodyPr vert="horz" wrap="square" lIns="0" tIns="0" rIns="0" bIns="0" rtlCol="0">
            <a:spAutoFit/>
          </a:bodyPr>
          <a:lstStyle/>
          <a:p>
            <a:pPr>
              <a:lnSpc>
                <a:spcPts val="715"/>
              </a:lnSpc>
            </a:pPr>
            <a:r>
              <a:rPr sz="650" b="1" spc="85" dirty="0">
                <a:solidFill>
                  <a:srgbClr val="FF0000"/>
                </a:solidFill>
                <a:latin typeface="Arial"/>
                <a:cs typeface="Arial"/>
              </a:rPr>
              <a:t>?</a:t>
            </a:r>
            <a:endParaRPr sz="650">
              <a:latin typeface="Arial"/>
              <a:cs typeface="Arial"/>
            </a:endParaRPr>
          </a:p>
        </p:txBody>
      </p:sp>
      <p:sp>
        <p:nvSpPr>
          <p:cNvPr id="515" name="object 515"/>
          <p:cNvSpPr txBox="1"/>
          <p:nvPr/>
        </p:nvSpPr>
        <p:spPr>
          <a:xfrm>
            <a:off x="1246900" y="4186320"/>
            <a:ext cx="452755" cy="92075"/>
          </a:xfrm>
          <a:prstGeom prst="rect">
            <a:avLst/>
          </a:prstGeom>
        </p:spPr>
        <p:txBody>
          <a:bodyPr vert="horz" wrap="square" lIns="0" tIns="0" rIns="0" bIns="0" rtlCol="0">
            <a:spAutoFit/>
          </a:bodyPr>
          <a:lstStyle/>
          <a:p>
            <a:pPr>
              <a:lnSpc>
                <a:spcPts val="715"/>
              </a:lnSpc>
              <a:tabLst>
                <a:tab pos="307340" algn="l"/>
              </a:tabLst>
            </a:pPr>
            <a:r>
              <a:rPr sz="650" spc="100" dirty="0">
                <a:solidFill>
                  <a:srgbClr val="010000"/>
                </a:solidFill>
                <a:latin typeface="Arial"/>
                <a:cs typeface="Arial"/>
              </a:rPr>
              <a:t>15</a:t>
            </a:r>
            <a:r>
              <a:rPr sz="650" dirty="0">
                <a:solidFill>
                  <a:srgbClr val="010000"/>
                </a:solidFill>
                <a:latin typeface="Arial"/>
                <a:cs typeface="Arial"/>
              </a:rPr>
              <a:t>	</a:t>
            </a:r>
            <a:r>
              <a:rPr sz="650" spc="110" dirty="0">
                <a:solidFill>
                  <a:srgbClr val="010000"/>
                </a:solidFill>
                <a:latin typeface="Arial"/>
                <a:cs typeface="Arial"/>
              </a:rPr>
              <a:t>No</a:t>
            </a:r>
            <a:endParaRPr sz="650">
              <a:latin typeface="Arial"/>
              <a:cs typeface="Arial"/>
            </a:endParaRPr>
          </a:p>
        </p:txBody>
      </p:sp>
      <p:grpSp>
        <p:nvGrpSpPr>
          <p:cNvPr id="516" name="object 516"/>
          <p:cNvGrpSpPr/>
          <p:nvPr/>
        </p:nvGrpSpPr>
        <p:grpSpPr>
          <a:xfrm>
            <a:off x="1186659" y="3984764"/>
            <a:ext cx="2503170" cy="328930"/>
            <a:chOff x="1186659" y="3984764"/>
            <a:chExt cx="2503170" cy="328930"/>
          </a:xfrm>
        </p:grpSpPr>
        <p:sp>
          <p:nvSpPr>
            <p:cNvPr id="517" name="object 517"/>
            <p:cNvSpPr/>
            <p:nvPr/>
          </p:nvSpPr>
          <p:spPr>
            <a:xfrm>
              <a:off x="3223933" y="3985399"/>
              <a:ext cx="458470" cy="164465"/>
            </a:xfrm>
            <a:custGeom>
              <a:avLst/>
              <a:gdLst/>
              <a:ahLst/>
              <a:cxnLst/>
              <a:rect l="l" t="t" r="r" b="b"/>
              <a:pathLst>
                <a:path w="458470" h="164464">
                  <a:moveTo>
                    <a:pt x="457987" y="0"/>
                  </a:moveTo>
                  <a:lnTo>
                    <a:pt x="405853" y="0"/>
                  </a:lnTo>
                  <a:lnTo>
                    <a:pt x="405853" y="33642"/>
                  </a:lnTo>
                  <a:lnTo>
                    <a:pt x="405853" y="129362"/>
                  </a:lnTo>
                  <a:lnTo>
                    <a:pt x="52120" y="129362"/>
                  </a:lnTo>
                  <a:lnTo>
                    <a:pt x="52120" y="33642"/>
                  </a:lnTo>
                  <a:lnTo>
                    <a:pt x="405853" y="33642"/>
                  </a:lnTo>
                  <a:lnTo>
                    <a:pt x="405853" y="0"/>
                  </a:lnTo>
                  <a:lnTo>
                    <a:pt x="0" y="0"/>
                  </a:lnTo>
                  <a:lnTo>
                    <a:pt x="0" y="33642"/>
                  </a:lnTo>
                  <a:lnTo>
                    <a:pt x="0" y="129362"/>
                  </a:lnTo>
                  <a:lnTo>
                    <a:pt x="0" y="163931"/>
                  </a:lnTo>
                  <a:lnTo>
                    <a:pt x="457987" y="163931"/>
                  </a:lnTo>
                  <a:lnTo>
                    <a:pt x="457987" y="129362"/>
                  </a:lnTo>
                  <a:lnTo>
                    <a:pt x="457974" y="33642"/>
                  </a:lnTo>
                  <a:lnTo>
                    <a:pt x="457987" y="0"/>
                  </a:lnTo>
                  <a:close/>
                </a:path>
              </a:pathLst>
            </a:custGeom>
            <a:solidFill>
              <a:srgbClr val="C0C0C0"/>
            </a:solidFill>
          </p:spPr>
          <p:txBody>
            <a:bodyPr wrap="square" lIns="0" tIns="0" rIns="0" bIns="0" rtlCol="0"/>
            <a:lstStyle/>
            <a:p>
              <a:endParaRPr/>
            </a:p>
          </p:txBody>
        </p:sp>
        <p:sp>
          <p:nvSpPr>
            <p:cNvPr id="518" name="object 518"/>
            <p:cNvSpPr/>
            <p:nvPr/>
          </p:nvSpPr>
          <p:spPr>
            <a:xfrm>
              <a:off x="1187284" y="3985399"/>
              <a:ext cx="7620" cy="164465"/>
            </a:xfrm>
            <a:custGeom>
              <a:avLst/>
              <a:gdLst/>
              <a:ahLst/>
              <a:cxnLst/>
              <a:rect l="l" t="t" r="r" b="b"/>
              <a:pathLst>
                <a:path w="7619" h="164464">
                  <a:moveTo>
                    <a:pt x="7493" y="126212"/>
                  </a:moveTo>
                  <a:lnTo>
                    <a:pt x="0" y="126212"/>
                  </a:lnTo>
                  <a:lnTo>
                    <a:pt x="0" y="163931"/>
                  </a:lnTo>
                  <a:lnTo>
                    <a:pt x="7493" y="163931"/>
                  </a:lnTo>
                  <a:lnTo>
                    <a:pt x="7493" y="126212"/>
                  </a:lnTo>
                  <a:close/>
                </a:path>
                <a:path w="7619" h="164464">
                  <a:moveTo>
                    <a:pt x="7493" y="0"/>
                  </a:moveTo>
                  <a:lnTo>
                    <a:pt x="0" y="0"/>
                  </a:lnTo>
                  <a:lnTo>
                    <a:pt x="0" y="26822"/>
                  </a:lnTo>
                  <a:lnTo>
                    <a:pt x="7493" y="26822"/>
                  </a:lnTo>
                  <a:lnTo>
                    <a:pt x="7493" y="0"/>
                  </a:lnTo>
                  <a:close/>
                </a:path>
              </a:pathLst>
            </a:custGeom>
            <a:solidFill>
              <a:srgbClr val="000080"/>
            </a:solidFill>
          </p:spPr>
          <p:txBody>
            <a:bodyPr wrap="square" lIns="0" tIns="0" rIns="0" bIns="0" rtlCol="0"/>
            <a:lstStyle/>
            <a:p>
              <a:endParaRPr/>
            </a:p>
          </p:txBody>
        </p:sp>
        <p:sp>
          <p:nvSpPr>
            <p:cNvPr id="519" name="object 519"/>
            <p:cNvSpPr/>
            <p:nvPr/>
          </p:nvSpPr>
          <p:spPr>
            <a:xfrm>
              <a:off x="1187294" y="3985399"/>
              <a:ext cx="0" cy="164465"/>
            </a:xfrm>
            <a:custGeom>
              <a:avLst/>
              <a:gdLst/>
              <a:ahLst/>
              <a:cxnLst/>
              <a:rect l="l" t="t" r="r" b="b"/>
              <a:pathLst>
                <a:path h="164464">
                  <a:moveTo>
                    <a:pt x="0" y="126204"/>
                  </a:moveTo>
                  <a:lnTo>
                    <a:pt x="0" y="163926"/>
                  </a:lnTo>
                </a:path>
                <a:path h="164464">
                  <a:moveTo>
                    <a:pt x="0" y="0"/>
                  </a:moveTo>
                  <a:lnTo>
                    <a:pt x="0" y="26814"/>
                  </a:lnTo>
                </a:path>
              </a:pathLst>
            </a:custGeom>
            <a:ln w="3175">
              <a:solidFill>
                <a:srgbClr val="000080"/>
              </a:solidFill>
            </a:ln>
          </p:spPr>
          <p:txBody>
            <a:bodyPr wrap="square" lIns="0" tIns="0" rIns="0" bIns="0" rtlCol="0"/>
            <a:lstStyle/>
            <a:p>
              <a:endParaRPr/>
            </a:p>
          </p:txBody>
        </p:sp>
        <p:sp>
          <p:nvSpPr>
            <p:cNvPr id="520" name="object 520"/>
            <p:cNvSpPr/>
            <p:nvPr/>
          </p:nvSpPr>
          <p:spPr>
            <a:xfrm>
              <a:off x="1495158" y="3985399"/>
              <a:ext cx="7620" cy="164465"/>
            </a:xfrm>
            <a:custGeom>
              <a:avLst/>
              <a:gdLst/>
              <a:ahLst/>
              <a:cxnLst/>
              <a:rect l="l" t="t" r="r" b="b"/>
              <a:pathLst>
                <a:path w="7619" h="164464">
                  <a:moveTo>
                    <a:pt x="7340" y="126212"/>
                  </a:moveTo>
                  <a:lnTo>
                    <a:pt x="0" y="126212"/>
                  </a:lnTo>
                  <a:lnTo>
                    <a:pt x="0" y="163931"/>
                  </a:lnTo>
                  <a:lnTo>
                    <a:pt x="7340" y="163931"/>
                  </a:lnTo>
                  <a:lnTo>
                    <a:pt x="7340" y="126212"/>
                  </a:lnTo>
                  <a:close/>
                </a:path>
                <a:path w="7619" h="164464">
                  <a:moveTo>
                    <a:pt x="7340" y="0"/>
                  </a:moveTo>
                  <a:lnTo>
                    <a:pt x="0" y="0"/>
                  </a:lnTo>
                  <a:lnTo>
                    <a:pt x="0" y="26822"/>
                  </a:lnTo>
                  <a:lnTo>
                    <a:pt x="7340" y="26822"/>
                  </a:lnTo>
                  <a:lnTo>
                    <a:pt x="7340" y="0"/>
                  </a:lnTo>
                  <a:close/>
                </a:path>
              </a:pathLst>
            </a:custGeom>
            <a:solidFill>
              <a:srgbClr val="000080"/>
            </a:solidFill>
          </p:spPr>
          <p:txBody>
            <a:bodyPr wrap="square" lIns="0" tIns="0" rIns="0" bIns="0" rtlCol="0"/>
            <a:lstStyle/>
            <a:p>
              <a:endParaRPr/>
            </a:p>
          </p:txBody>
        </p:sp>
        <p:sp>
          <p:nvSpPr>
            <p:cNvPr id="521" name="object 521"/>
            <p:cNvSpPr/>
            <p:nvPr/>
          </p:nvSpPr>
          <p:spPr>
            <a:xfrm>
              <a:off x="1495159" y="3985399"/>
              <a:ext cx="0" cy="164465"/>
            </a:xfrm>
            <a:custGeom>
              <a:avLst/>
              <a:gdLst/>
              <a:ahLst/>
              <a:cxnLst/>
              <a:rect l="l" t="t" r="r" b="b"/>
              <a:pathLst>
                <a:path h="164464">
                  <a:moveTo>
                    <a:pt x="0" y="126204"/>
                  </a:moveTo>
                  <a:lnTo>
                    <a:pt x="0" y="163926"/>
                  </a:lnTo>
                </a:path>
                <a:path h="164464">
                  <a:moveTo>
                    <a:pt x="0" y="0"/>
                  </a:moveTo>
                  <a:lnTo>
                    <a:pt x="0" y="26814"/>
                  </a:lnTo>
                </a:path>
              </a:pathLst>
            </a:custGeom>
            <a:ln w="3175">
              <a:solidFill>
                <a:srgbClr val="000080"/>
              </a:solidFill>
            </a:ln>
          </p:spPr>
          <p:txBody>
            <a:bodyPr wrap="square" lIns="0" tIns="0" rIns="0" bIns="0" rtlCol="0"/>
            <a:lstStyle/>
            <a:p>
              <a:endParaRPr/>
            </a:p>
          </p:txBody>
        </p:sp>
        <p:sp>
          <p:nvSpPr>
            <p:cNvPr id="522" name="object 522"/>
            <p:cNvSpPr/>
            <p:nvPr/>
          </p:nvSpPr>
          <p:spPr>
            <a:xfrm>
              <a:off x="2006371" y="3985399"/>
              <a:ext cx="7620" cy="164465"/>
            </a:xfrm>
            <a:custGeom>
              <a:avLst/>
              <a:gdLst/>
              <a:ahLst/>
              <a:cxnLst/>
              <a:rect l="l" t="t" r="r" b="b"/>
              <a:pathLst>
                <a:path w="7619" h="164464">
                  <a:moveTo>
                    <a:pt x="7480" y="126212"/>
                  </a:moveTo>
                  <a:lnTo>
                    <a:pt x="0" y="126212"/>
                  </a:lnTo>
                  <a:lnTo>
                    <a:pt x="0" y="163931"/>
                  </a:lnTo>
                  <a:lnTo>
                    <a:pt x="7480" y="163931"/>
                  </a:lnTo>
                  <a:lnTo>
                    <a:pt x="7480" y="126212"/>
                  </a:lnTo>
                  <a:close/>
                </a:path>
                <a:path w="7619" h="164464">
                  <a:moveTo>
                    <a:pt x="7480" y="0"/>
                  </a:moveTo>
                  <a:lnTo>
                    <a:pt x="0" y="0"/>
                  </a:lnTo>
                  <a:lnTo>
                    <a:pt x="0" y="26822"/>
                  </a:lnTo>
                  <a:lnTo>
                    <a:pt x="7480" y="26822"/>
                  </a:lnTo>
                  <a:lnTo>
                    <a:pt x="7480" y="0"/>
                  </a:lnTo>
                  <a:close/>
                </a:path>
              </a:pathLst>
            </a:custGeom>
            <a:solidFill>
              <a:srgbClr val="000080"/>
            </a:solidFill>
          </p:spPr>
          <p:txBody>
            <a:bodyPr wrap="square" lIns="0" tIns="0" rIns="0" bIns="0" rtlCol="0"/>
            <a:lstStyle/>
            <a:p>
              <a:endParaRPr/>
            </a:p>
          </p:txBody>
        </p:sp>
        <p:sp>
          <p:nvSpPr>
            <p:cNvPr id="523" name="object 523"/>
            <p:cNvSpPr/>
            <p:nvPr/>
          </p:nvSpPr>
          <p:spPr>
            <a:xfrm>
              <a:off x="2006378" y="3985399"/>
              <a:ext cx="0" cy="164465"/>
            </a:xfrm>
            <a:custGeom>
              <a:avLst/>
              <a:gdLst/>
              <a:ahLst/>
              <a:cxnLst/>
              <a:rect l="l" t="t" r="r" b="b"/>
              <a:pathLst>
                <a:path h="164464">
                  <a:moveTo>
                    <a:pt x="0" y="126204"/>
                  </a:moveTo>
                  <a:lnTo>
                    <a:pt x="0" y="163926"/>
                  </a:lnTo>
                </a:path>
                <a:path h="164464">
                  <a:moveTo>
                    <a:pt x="0" y="0"/>
                  </a:moveTo>
                  <a:lnTo>
                    <a:pt x="0" y="26814"/>
                  </a:lnTo>
                </a:path>
              </a:pathLst>
            </a:custGeom>
            <a:ln w="3175">
              <a:solidFill>
                <a:srgbClr val="000080"/>
              </a:solidFill>
            </a:ln>
          </p:spPr>
          <p:txBody>
            <a:bodyPr wrap="square" lIns="0" tIns="0" rIns="0" bIns="0" rtlCol="0"/>
            <a:lstStyle/>
            <a:p>
              <a:endParaRPr/>
            </a:p>
          </p:txBody>
        </p:sp>
        <p:sp>
          <p:nvSpPr>
            <p:cNvPr id="524" name="object 524"/>
            <p:cNvSpPr/>
            <p:nvPr/>
          </p:nvSpPr>
          <p:spPr>
            <a:xfrm>
              <a:off x="2657995" y="3985399"/>
              <a:ext cx="7620" cy="164465"/>
            </a:xfrm>
            <a:custGeom>
              <a:avLst/>
              <a:gdLst/>
              <a:ahLst/>
              <a:cxnLst/>
              <a:rect l="l" t="t" r="r" b="b"/>
              <a:pathLst>
                <a:path w="7619" h="164464">
                  <a:moveTo>
                    <a:pt x="7493" y="126212"/>
                  </a:moveTo>
                  <a:lnTo>
                    <a:pt x="0" y="126212"/>
                  </a:lnTo>
                  <a:lnTo>
                    <a:pt x="0" y="163931"/>
                  </a:lnTo>
                  <a:lnTo>
                    <a:pt x="7493" y="163931"/>
                  </a:lnTo>
                  <a:lnTo>
                    <a:pt x="7493" y="126212"/>
                  </a:lnTo>
                  <a:close/>
                </a:path>
                <a:path w="7619" h="164464">
                  <a:moveTo>
                    <a:pt x="7493" y="0"/>
                  </a:moveTo>
                  <a:lnTo>
                    <a:pt x="0" y="0"/>
                  </a:lnTo>
                  <a:lnTo>
                    <a:pt x="0" y="26822"/>
                  </a:lnTo>
                  <a:lnTo>
                    <a:pt x="7493" y="26822"/>
                  </a:lnTo>
                  <a:lnTo>
                    <a:pt x="7493" y="0"/>
                  </a:lnTo>
                  <a:close/>
                </a:path>
              </a:pathLst>
            </a:custGeom>
            <a:solidFill>
              <a:srgbClr val="000080"/>
            </a:solidFill>
          </p:spPr>
          <p:txBody>
            <a:bodyPr wrap="square" lIns="0" tIns="0" rIns="0" bIns="0" rtlCol="0"/>
            <a:lstStyle/>
            <a:p>
              <a:endParaRPr/>
            </a:p>
          </p:txBody>
        </p:sp>
        <p:sp>
          <p:nvSpPr>
            <p:cNvPr id="525" name="object 525"/>
            <p:cNvSpPr/>
            <p:nvPr/>
          </p:nvSpPr>
          <p:spPr>
            <a:xfrm>
              <a:off x="2658004" y="3985399"/>
              <a:ext cx="0" cy="164465"/>
            </a:xfrm>
            <a:custGeom>
              <a:avLst/>
              <a:gdLst/>
              <a:ahLst/>
              <a:cxnLst/>
              <a:rect l="l" t="t" r="r" b="b"/>
              <a:pathLst>
                <a:path h="164464">
                  <a:moveTo>
                    <a:pt x="0" y="126204"/>
                  </a:moveTo>
                  <a:lnTo>
                    <a:pt x="0" y="163926"/>
                  </a:lnTo>
                </a:path>
                <a:path h="164464">
                  <a:moveTo>
                    <a:pt x="0" y="0"/>
                  </a:moveTo>
                  <a:lnTo>
                    <a:pt x="0" y="26814"/>
                  </a:lnTo>
                </a:path>
              </a:pathLst>
            </a:custGeom>
            <a:ln w="3175">
              <a:solidFill>
                <a:srgbClr val="000080"/>
              </a:solidFill>
            </a:ln>
          </p:spPr>
          <p:txBody>
            <a:bodyPr wrap="square" lIns="0" tIns="0" rIns="0" bIns="0" rtlCol="0"/>
            <a:lstStyle/>
            <a:p>
              <a:endParaRPr/>
            </a:p>
          </p:txBody>
        </p:sp>
        <p:sp>
          <p:nvSpPr>
            <p:cNvPr id="526" name="object 526"/>
            <p:cNvSpPr/>
            <p:nvPr/>
          </p:nvSpPr>
          <p:spPr>
            <a:xfrm>
              <a:off x="3216465" y="3985399"/>
              <a:ext cx="7620" cy="164465"/>
            </a:xfrm>
            <a:custGeom>
              <a:avLst/>
              <a:gdLst/>
              <a:ahLst/>
              <a:cxnLst/>
              <a:rect l="l" t="t" r="r" b="b"/>
              <a:pathLst>
                <a:path w="7619" h="164464">
                  <a:moveTo>
                    <a:pt x="7480" y="126212"/>
                  </a:moveTo>
                  <a:lnTo>
                    <a:pt x="0" y="126212"/>
                  </a:lnTo>
                  <a:lnTo>
                    <a:pt x="0" y="163931"/>
                  </a:lnTo>
                  <a:lnTo>
                    <a:pt x="7480" y="163931"/>
                  </a:lnTo>
                  <a:lnTo>
                    <a:pt x="7480" y="126212"/>
                  </a:lnTo>
                  <a:close/>
                </a:path>
                <a:path w="7619" h="164464">
                  <a:moveTo>
                    <a:pt x="7480" y="0"/>
                  </a:moveTo>
                  <a:lnTo>
                    <a:pt x="0" y="0"/>
                  </a:lnTo>
                  <a:lnTo>
                    <a:pt x="0" y="26822"/>
                  </a:lnTo>
                  <a:lnTo>
                    <a:pt x="7480" y="26822"/>
                  </a:lnTo>
                  <a:lnTo>
                    <a:pt x="7480" y="0"/>
                  </a:lnTo>
                  <a:close/>
                </a:path>
              </a:pathLst>
            </a:custGeom>
            <a:solidFill>
              <a:srgbClr val="000080"/>
            </a:solidFill>
          </p:spPr>
          <p:txBody>
            <a:bodyPr wrap="square" lIns="0" tIns="0" rIns="0" bIns="0" rtlCol="0"/>
            <a:lstStyle/>
            <a:p>
              <a:endParaRPr/>
            </a:p>
          </p:txBody>
        </p:sp>
        <p:sp>
          <p:nvSpPr>
            <p:cNvPr id="527" name="object 527"/>
            <p:cNvSpPr/>
            <p:nvPr/>
          </p:nvSpPr>
          <p:spPr>
            <a:xfrm>
              <a:off x="3216466" y="3985399"/>
              <a:ext cx="0" cy="164465"/>
            </a:xfrm>
            <a:custGeom>
              <a:avLst/>
              <a:gdLst/>
              <a:ahLst/>
              <a:cxnLst/>
              <a:rect l="l" t="t" r="r" b="b"/>
              <a:pathLst>
                <a:path h="164464">
                  <a:moveTo>
                    <a:pt x="0" y="126204"/>
                  </a:moveTo>
                  <a:lnTo>
                    <a:pt x="0" y="163926"/>
                  </a:lnTo>
                </a:path>
                <a:path h="164464">
                  <a:moveTo>
                    <a:pt x="0" y="0"/>
                  </a:moveTo>
                  <a:lnTo>
                    <a:pt x="0" y="26814"/>
                  </a:lnTo>
                </a:path>
              </a:pathLst>
            </a:custGeom>
            <a:ln w="3175">
              <a:solidFill>
                <a:srgbClr val="000080"/>
              </a:solidFill>
            </a:ln>
          </p:spPr>
          <p:txBody>
            <a:bodyPr wrap="square" lIns="0" tIns="0" rIns="0" bIns="0" rtlCol="0"/>
            <a:lstStyle/>
            <a:p>
              <a:endParaRPr/>
            </a:p>
          </p:txBody>
        </p:sp>
        <p:sp>
          <p:nvSpPr>
            <p:cNvPr id="528" name="object 528"/>
            <p:cNvSpPr/>
            <p:nvPr/>
          </p:nvSpPr>
          <p:spPr>
            <a:xfrm>
              <a:off x="3681933" y="3985399"/>
              <a:ext cx="7620" cy="164465"/>
            </a:xfrm>
            <a:custGeom>
              <a:avLst/>
              <a:gdLst/>
              <a:ahLst/>
              <a:cxnLst/>
              <a:rect l="l" t="t" r="r" b="b"/>
              <a:pathLst>
                <a:path w="7620" h="164464">
                  <a:moveTo>
                    <a:pt x="7340" y="126212"/>
                  </a:moveTo>
                  <a:lnTo>
                    <a:pt x="0" y="126212"/>
                  </a:lnTo>
                  <a:lnTo>
                    <a:pt x="0" y="163931"/>
                  </a:lnTo>
                  <a:lnTo>
                    <a:pt x="7340" y="163931"/>
                  </a:lnTo>
                  <a:lnTo>
                    <a:pt x="7340" y="126212"/>
                  </a:lnTo>
                  <a:close/>
                </a:path>
                <a:path w="7620" h="164464">
                  <a:moveTo>
                    <a:pt x="7340" y="0"/>
                  </a:moveTo>
                  <a:lnTo>
                    <a:pt x="0" y="0"/>
                  </a:lnTo>
                  <a:lnTo>
                    <a:pt x="0" y="26822"/>
                  </a:lnTo>
                  <a:lnTo>
                    <a:pt x="7340" y="26822"/>
                  </a:lnTo>
                  <a:lnTo>
                    <a:pt x="7340" y="0"/>
                  </a:lnTo>
                  <a:close/>
                </a:path>
              </a:pathLst>
            </a:custGeom>
            <a:solidFill>
              <a:srgbClr val="000080"/>
            </a:solidFill>
          </p:spPr>
          <p:txBody>
            <a:bodyPr wrap="square" lIns="0" tIns="0" rIns="0" bIns="0" rtlCol="0"/>
            <a:lstStyle/>
            <a:p>
              <a:endParaRPr/>
            </a:p>
          </p:txBody>
        </p:sp>
        <p:sp>
          <p:nvSpPr>
            <p:cNvPr id="529" name="object 529"/>
            <p:cNvSpPr/>
            <p:nvPr/>
          </p:nvSpPr>
          <p:spPr>
            <a:xfrm>
              <a:off x="3681937" y="3985399"/>
              <a:ext cx="0" cy="164465"/>
            </a:xfrm>
            <a:custGeom>
              <a:avLst/>
              <a:gdLst/>
              <a:ahLst/>
              <a:cxnLst/>
              <a:rect l="l" t="t" r="r" b="b"/>
              <a:pathLst>
                <a:path h="164464">
                  <a:moveTo>
                    <a:pt x="0" y="126204"/>
                  </a:moveTo>
                  <a:lnTo>
                    <a:pt x="0" y="163926"/>
                  </a:lnTo>
                </a:path>
                <a:path h="164464">
                  <a:moveTo>
                    <a:pt x="0" y="0"/>
                  </a:moveTo>
                  <a:lnTo>
                    <a:pt x="0" y="26814"/>
                  </a:lnTo>
                </a:path>
              </a:pathLst>
            </a:custGeom>
            <a:ln w="3175">
              <a:solidFill>
                <a:srgbClr val="000080"/>
              </a:solidFill>
            </a:ln>
          </p:spPr>
          <p:txBody>
            <a:bodyPr wrap="square" lIns="0" tIns="0" rIns="0" bIns="0" rtlCol="0"/>
            <a:lstStyle/>
            <a:p>
              <a:endParaRPr/>
            </a:p>
          </p:txBody>
        </p:sp>
        <p:sp>
          <p:nvSpPr>
            <p:cNvPr id="530" name="object 530"/>
            <p:cNvSpPr/>
            <p:nvPr/>
          </p:nvSpPr>
          <p:spPr>
            <a:xfrm>
              <a:off x="1246900" y="4275504"/>
              <a:ext cx="194945" cy="3810"/>
            </a:xfrm>
            <a:custGeom>
              <a:avLst/>
              <a:gdLst/>
              <a:ahLst/>
              <a:cxnLst/>
              <a:rect l="l" t="t" r="r" b="b"/>
              <a:pathLst>
                <a:path w="194944" h="3810">
                  <a:moveTo>
                    <a:pt x="0" y="3182"/>
                  </a:moveTo>
                  <a:lnTo>
                    <a:pt x="194894" y="3182"/>
                  </a:lnTo>
                  <a:lnTo>
                    <a:pt x="194894" y="0"/>
                  </a:lnTo>
                  <a:lnTo>
                    <a:pt x="0" y="0"/>
                  </a:lnTo>
                  <a:lnTo>
                    <a:pt x="0" y="3182"/>
                  </a:lnTo>
                  <a:close/>
                </a:path>
              </a:pathLst>
            </a:custGeom>
            <a:solidFill>
              <a:srgbClr val="C0C0C0"/>
            </a:solidFill>
          </p:spPr>
          <p:txBody>
            <a:bodyPr wrap="square" lIns="0" tIns="0" rIns="0" bIns="0" rtlCol="0"/>
            <a:lstStyle/>
            <a:p>
              <a:endParaRPr/>
            </a:p>
          </p:txBody>
        </p:sp>
        <p:sp>
          <p:nvSpPr>
            <p:cNvPr id="531" name="object 531"/>
            <p:cNvSpPr/>
            <p:nvPr/>
          </p:nvSpPr>
          <p:spPr>
            <a:xfrm>
              <a:off x="1194777" y="4149331"/>
              <a:ext cx="300990" cy="164465"/>
            </a:xfrm>
            <a:custGeom>
              <a:avLst/>
              <a:gdLst/>
              <a:ahLst/>
              <a:cxnLst/>
              <a:rect l="l" t="t" r="r" b="b"/>
              <a:pathLst>
                <a:path w="300990" h="164464">
                  <a:moveTo>
                    <a:pt x="300380" y="126174"/>
                  </a:moveTo>
                  <a:lnTo>
                    <a:pt x="247015" y="126174"/>
                  </a:lnTo>
                  <a:lnTo>
                    <a:pt x="247015" y="129362"/>
                  </a:lnTo>
                  <a:lnTo>
                    <a:pt x="52120" y="129362"/>
                  </a:lnTo>
                  <a:lnTo>
                    <a:pt x="52120" y="126174"/>
                  </a:lnTo>
                  <a:lnTo>
                    <a:pt x="0" y="126174"/>
                  </a:lnTo>
                  <a:lnTo>
                    <a:pt x="0" y="129362"/>
                  </a:lnTo>
                  <a:lnTo>
                    <a:pt x="0" y="164033"/>
                  </a:lnTo>
                  <a:lnTo>
                    <a:pt x="300380" y="164033"/>
                  </a:lnTo>
                  <a:lnTo>
                    <a:pt x="300380" y="129362"/>
                  </a:lnTo>
                  <a:lnTo>
                    <a:pt x="300380" y="126174"/>
                  </a:lnTo>
                  <a:close/>
                </a:path>
                <a:path w="300990" h="164464">
                  <a:moveTo>
                    <a:pt x="300380" y="0"/>
                  </a:moveTo>
                  <a:lnTo>
                    <a:pt x="0" y="0"/>
                  </a:lnTo>
                  <a:lnTo>
                    <a:pt x="0" y="26784"/>
                  </a:lnTo>
                  <a:lnTo>
                    <a:pt x="300380" y="26784"/>
                  </a:lnTo>
                  <a:lnTo>
                    <a:pt x="300380" y="0"/>
                  </a:lnTo>
                  <a:close/>
                </a:path>
              </a:pathLst>
            </a:custGeom>
            <a:solidFill>
              <a:srgbClr val="C0C0C0"/>
            </a:solidFill>
          </p:spPr>
          <p:txBody>
            <a:bodyPr wrap="square" lIns="0" tIns="0" rIns="0" bIns="0" rtlCol="0"/>
            <a:lstStyle/>
            <a:p>
              <a:endParaRPr/>
            </a:p>
          </p:txBody>
        </p:sp>
        <p:sp>
          <p:nvSpPr>
            <p:cNvPr id="532" name="object 532"/>
            <p:cNvSpPr/>
            <p:nvPr/>
          </p:nvSpPr>
          <p:spPr>
            <a:xfrm>
              <a:off x="1554622" y="4183066"/>
              <a:ext cx="400050" cy="95885"/>
            </a:xfrm>
            <a:custGeom>
              <a:avLst/>
              <a:gdLst/>
              <a:ahLst/>
              <a:cxnLst/>
              <a:rect l="l" t="t" r="r" b="b"/>
              <a:pathLst>
                <a:path w="400050" h="95885">
                  <a:moveTo>
                    <a:pt x="399623" y="0"/>
                  </a:moveTo>
                  <a:lnTo>
                    <a:pt x="0" y="0"/>
                  </a:lnTo>
                  <a:lnTo>
                    <a:pt x="0" y="95619"/>
                  </a:lnTo>
                  <a:lnTo>
                    <a:pt x="399623" y="95619"/>
                  </a:lnTo>
                  <a:lnTo>
                    <a:pt x="399623" y="0"/>
                  </a:lnTo>
                  <a:close/>
                </a:path>
              </a:pathLst>
            </a:custGeom>
            <a:solidFill>
              <a:srgbClr val="E4E4E4"/>
            </a:solidFill>
          </p:spPr>
          <p:txBody>
            <a:bodyPr wrap="square" lIns="0" tIns="0" rIns="0" bIns="0" rtlCol="0"/>
            <a:lstStyle/>
            <a:p>
              <a:endParaRPr/>
            </a:p>
          </p:txBody>
        </p:sp>
      </p:grpSp>
      <p:grpSp>
        <p:nvGrpSpPr>
          <p:cNvPr id="533" name="object 533"/>
          <p:cNvGrpSpPr/>
          <p:nvPr/>
        </p:nvGrpSpPr>
        <p:grpSpPr>
          <a:xfrm>
            <a:off x="1502507" y="4149325"/>
            <a:ext cx="1103630" cy="164465"/>
            <a:chOff x="1502507" y="4149325"/>
            <a:chExt cx="1103630" cy="164465"/>
          </a:xfrm>
        </p:grpSpPr>
        <p:sp>
          <p:nvSpPr>
            <p:cNvPr id="534" name="object 534"/>
            <p:cNvSpPr/>
            <p:nvPr/>
          </p:nvSpPr>
          <p:spPr>
            <a:xfrm>
              <a:off x="1502498" y="4149331"/>
              <a:ext cx="504190" cy="164465"/>
            </a:xfrm>
            <a:custGeom>
              <a:avLst/>
              <a:gdLst/>
              <a:ahLst/>
              <a:cxnLst/>
              <a:rect l="l" t="t" r="r" b="b"/>
              <a:pathLst>
                <a:path w="504189" h="164464">
                  <a:moveTo>
                    <a:pt x="503859" y="0"/>
                  </a:moveTo>
                  <a:lnTo>
                    <a:pt x="0" y="0"/>
                  </a:lnTo>
                  <a:lnTo>
                    <a:pt x="0" y="33743"/>
                  </a:lnTo>
                  <a:lnTo>
                    <a:pt x="0" y="129362"/>
                  </a:lnTo>
                  <a:lnTo>
                    <a:pt x="0" y="164033"/>
                  </a:lnTo>
                  <a:lnTo>
                    <a:pt x="503859" y="164033"/>
                  </a:lnTo>
                  <a:lnTo>
                    <a:pt x="503859" y="129362"/>
                  </a:lnTo>
                  <a:lnTo>
                    <a:pt x="503847" y="126174"/>
                  </a:lnTo>
                  <a:lnTo>
                    <a:pt x="451726" y="126174"/>
                  </a:lnTo>
                  <a:lnTo>
                    <a:pt x="451726" y="129362"/>
                  </a:lnTo>
                  <a:lnTo>
                    <a:pt x="52120" y="129362"/>
                  </a:lnTo>
                  <a:lnTo>
                    <a:pt x="52120" y="33743"/>
                  </a:lnTo>
                  <a:lnTo>
                    <a:pt x="503859" y="33743"/>
                  </a:lnTo>
                  <a:lnTo>
                    <a:pt x="503859" y="0"/>
                  </a:lnTo>
                  <a:close/>
                </a:path>
              </a:pathLst>
            </a:custGeom>
            <a:solidFill>
              <a:srgbClr val="E4E4E4"/>
            </a:solidFill>
          </p:spPr>
          <p:txBody>
            <a:bodyPr wrap="square" lIns="0" tIns="0" rIns="0" bIns="0" rtlCol="0"/>
            <a:lstStyle/>
            <a:p>
              <a:endParaRPr/>
            </a:p>
          </p:txBody>
        </p:sp>
        <p:sp>
          <p:nvSpPr>
            <p:cNvPr id="535" name="object 535"/>
            <p:cNvSpPr/>
            <p:nvPr/>
          </p:nvSpPr>
          <p:spPr>
            <a:xfrm>
              <a:off x="2065996" y="4183066"/>
              <a:ext cx="540385" cy="95885"/>
            </a:xfrm>
            <a:custGeom>
              <a:avLst/>
              <a:gdLst/>
              <a:ahLst/>
              <a:cxnLst/>
              <a:rect l="l" t="t" r="r" b="b"/>
              <a:pathLst>
                <a:path w="540385" h="95885">
                  <a:moveTo>
                    <a:pt x="539904" y="0"/>
                  </a:moveTo>
                  <a:lnTo>
                    <a:pt x="0" y="0"/>
                  </a:lnTo>
                  <a:lnTo>
                    <a:pt x="0" y="95619"/>
                  </a:lnTo>
                  <a:lnTo>
                    <a:pt x="539904" y="95619"/>
                  </a:lnTo>
                  <a:lnTo>
                    <a:pt x="539904" y="0"/>
                  </a:lnTo>
                  <a:close/>
                </a:path>
              </a:pathLst>
            </a:custGeom>
            <a:solidFill>
              <a:srgbClr val="C0C0C0"/>
            </a:solidFill>
          </p:spPr>
          <p:txBody>
            <a:bodyPr wrap="square" lIns="0" tIns="0" rIns="0" bIns="0" rtlCol="0"/>
            <a:lstStyle/>
            <a:p>
              <a:endParaRPr/>
            </a:p>
          </p:txBody>
        </p:sp>
      </p:grpSp>
      <p:sp>
        <p:nvSpPr>
          <p:cNvPr id="536" name="object 536"/>
          <p:cNvSpPr txBox="1"/>
          <p:nvPr/>
        </p:nvSpPr>
        <p:spPr>
          <a:xfrm>
            <a:off x="2065996" y="4186320"/>
            <a:ext cx="290830" cy="92075"/>
          </a:xfrm>
          <a:prstGeom prst="rect">
            <a:avLst/>
          </a:prstGeom>
        </p:spPr>
        <p:txBody>
          <a:bodyPr vert="horz" wrap="square" lIns="0" tIns="0" rIns="0" bIns="0" rtlCol="0">
            <a:spAutoFit/>
          </a:bodyPr>
          <a:lstStyle/>
          <a:p>
            <a:pPr>
              <a:lnSpc>
                <a:spcPts val="715"/>
              </a:lnSpc>
            </a:pPr>
            <a:r>
              <a:rPr sz="650" spc="110" dirty="0">
                <a:solidFill>
                  <a:srgbClr val="010000"/>
                </a:solidFill>
                <a:latin typeface="Arial"/>
                <a:cs typeface="Arial"/>
              </a:rPr>
              <a:t>Large</a:t>
            </a:r>
            <a:endParaRPr sz="650">
              <a:latin typeface="Arial"/>
              <a:cs typeface="Arial"/>
            </a:endParaRPr>
          </a:p>
        </p:txBody>
      </p:sp>
      <p:grpSp>
        <p:nvGrpSpPr>
          <p:cNvPr id="537" name="object 537"/>
          <p:cNvGrpSpPr/>
          <p:nvPr/>
        </p:nvGrpSpPr>
        <p:grpSpPr>
          <a:xfrm>
            <a:off x="2013853" y="4149325"/>
            <a:ext cx="1150620" cy="164465"/>
            <a:chOff x="2013853" y="4149325"/>
            <a:chExt cx="1150620" cy="164465"/>
          </a:xfrm>
        </p:grpSpPr>
        <p:sp>
          <p:nvSpPr>
            <p:cNvPr id="538" name="object 538"/>
            <p:cNvSpPr/>
            <p:nvPr/>
          </p:nvSpPr>
          <p:spPr>
            <a:xfrm>
              <a:off x="2013851" y="4149331"/>
              <a:ext cx="644525" cy="164465"/>
            </a:xfrm>
            <a:custGeom>
              <a:avLst/>
              <a:gdLst/>
              <a:ahLst/>
              <a:cxnLst/>
              <a:rect l="l" t="t" r="r" b="b"/>
              <a:pathLst>
                <a:path w="644525" h="164464">
                  <a:moveTo>
                    <a:pt x="644144" y="0"/>
                  </a:moveTo>
                  <a:lnTo>
                    <a:pt x="0" y="0"/>
                  </a:lnTo>
                  <a:lnTo>
                    <a:pt x="0" y="33743"/>
                  </a:lnTo>
                  <a:lnTo>
                    <a:pt x="0" y="129362"/>
                  </a:lnTo>
                  <a:lnTo>
                    <a:pt x="0" y="164033"/>
                  </a:lnTo>
                  <a:lnTo>
                    <a:pt x="644144" y="164033"/>
                  </a:lnTo>
                  <a:lnTo>
                    <a:pt x="644144" y="129362"/>
                  </a:lnTo>
                  <a:lnTo>
                    <a:pt x="644118" y="126174"/>
                  </a:lnTo>
                  <a:lnTo>
                    <a:pt x="591997" y="126174"/>
                  </a:lnTo>
                  <a:lnTo>
                    <a:pt x="591997" y="129362"/>
                  </a:lnTo>
                  <a:lnTo>
                    <a:pt x="52108" y="129362"/>
                  </a:lnTo>
                  <a:lnTo>
                    <a:pt x="52108" y="33743"/>
                  </a:lnTo>
                  <a:lnTo>
                    <a:pt x="644144" y="33743"/>
                  </a:lnTo>
                  <a:lnTo>
                    <a:pt x="644144" y="0"/>
                  </a:lnTo>
                  <a:close/>
                </a:path>
              </a:pathLst>
            </a:custGeom>
            <a:solidFill>
              <a:srgbClr val="C0C0C0"/>
            </a:solidFill>
          </p:spPr>
          <p:txBody>
            <a:bodyPr wrap="square" lIns="0" tIns="0" rIns="0" bIns="0" rtlCol="0"/>
            <a:lstStyle/>
            <a:p>
              <a:endParaRPr/>
            </a:p>
          </p:txBody>
        </p:sp>
        <p:sp>
          <p:nvSpPr>
            <p:cNvPr id="539" name="object 539"/>
            <p:cNvSpPr/>
            <p:nvPr/>
          </p:nvSpPr>
          <p:spPr>
            <a:xfrm>
              <a:off x="2717620" y="4183066"/>
              <a:ext cx="447040" cy="95885"/>
            </a:xfrm>
            <a:custGeom>
              <a:avLst/>
              <a:gdLst/>
              <a:ahLst/>
              <a:cxnLst/>
              <a:rect l="l" t="t" r="r" b="b"/>
              <a:pathLst>
                <a:path w="447039" h="95885">
                  <a:moveTo>
                    <a:pt x="446752" y="0"/>
                  </a:moveTo>
                  <a:lnTo>
                    <a:pt x="0" y="0"/>
                  </a:lnTo>
                  <a:lnTo>
                    <a:pt x="0" y="95619"/>
                  </a:lnTo>
                  <a:lnTo>
                    <a:pt x="446752" y="95619"/>
                  </a:lnTo>
                  <a:lnTo>
                    <a:pt x="446752" y="0"/>
                  </a:lnTo>
                  <a:close/>
                </a:path>
              </a:pathLst>
            </a:custGeom>
            <a:solidFill>
              <a:srgbClr val="E4E4E4"/>
            </a:solidFill>
          </p:spPr>
          <p:txBody>
            <a:bodyPr wrap="square" lIns="0" tIns="0" rIns="0" bIns="0" rtlCol="0"/>
            <a:lstStyle/>
            <a:p>
              <a:endParaRPr/>
            </a:p>
          </p:txBody>
        </p:sp>
      </p:grpSp>
      <p:sp>
        <p:nvSpPr>
          <p:cNvPr id="540" name="object 540"/>
          <p:cNvSpPr txBox="1"/>
          <p:nvPr/>
        </p:nvSpPr>
        <p:spPr>
          <a:xfrm>
            <a:off x="2717621" y="4186320"/>
            <a:ext cx="202565" cy="92075"/>
          </a:xfrm>
          <a:prstGeom prst="rect">
            <a:avLst/>
          </a:prstGeom>
        </p:spPr>
        <p:txBody>
          <a:bodyPr vert="horz" wrap="square" lIns="0" tIns="0" rIns="0" bIns="0" rtlCol="0">
            <a:spAutoFit/>
          </a:bodyPr>
          <a:lstStyle/>
          <a:p>
            <a:pPr>
              <a:lnSpc>
                <a:spcPts val="715"/>
              </a:lnSpc>
            </a:pPr>
            <a:r>
              <a:rPr sz="650" spc="110" dirty="0">
                <a:solidFill>
                  <a:srgbClr val="010000"/>
                </a:solidFill>
                <a:latin typeface="Arial"/>
                <a:cs typeface="Arial"/>
              </a:rPr>
              <a:t>67K</a:t>
            </a:r>
            <a:endParaRPr sz="650">
              <a:latin typeface="Arial"/>
              <a:cs typeface="Arial"/>
            </a:endParaRPr>
          </a:p>
        </p:txBody>
      </p:sp>
      <p:grpSp>
        <p:nvGrpSpPr>
          <p:cNvPr id="541" name="object 541"/>
          <p:cNvGrpSpPr/>
          <p:nvPr/>
        </p:nvGrpSpPr>
        <p:grpSpPr>
          <a:xfrm>
            <a:off x="2665477" y="4149325"/>
            <a:ext cx="964565" cy="164465"/>
            <a:chOff x="2665477" y="4149325"/>
            <a:chExt cx="964565" cy="164465"/>
          </a:xfrm>
        </p:grpSpPr>
        <p:sp>
          <p:nvSpPr>
            <p:cNvPr id="542" name="object 542"/>
            <p:cNvSpPr/>
            <p:nvPr/>
          </p:nvSpPr>
          <p:spPr>
            <a:xfrm>
              <a:off x="2665476" y="4149331"/>
              <a:ext cx="551180" cy="164465"/>
            </a:xfrm>
            <a:custGeom>
              <a:avLst/>
              <a:gdLst/>
              <a:ahLst/>
              <a:cxnLst/>
              <a:rect l="l" t="t" r="r" b="b"/>
              <a:pathLst>
                <a:path w="551180" h="164464">
                  <a:moveTo>
                    <a:pt x="551014" y="33743"/>
                  </a:moveTo>
                  <a:lnTo>
                    <a:pt x="550989" y="0"/>
                  </a:lnTo>
                  <a:lnTo>
                    <a:pt x="498894" y="0"/>
                  </a:lnTo>
                  <a:lnTo>
                    <a:pt x="498894" y="33743"/>
                  </a:lnTo>
                  <a:lnTo>
                    <a:pt x="498894" y="129362"/>
                  </a:lnTo>
                  <a:lnTo>
                    <a:pt x="52108" y="129362"/>
                  </a:lnTo>
                  <a:lnTo>
                    <a:pt x="52108" y="33743"/>
                  </a:lnTo>
                  <a:lnTo>
                    <a:pt x="498894" y="33743"/>
                  </a:lnTo>
                  <a:lnTo>
                    <a:pt x="498894" y="0"/>
                  </a:lnTo>
                  <a:lnTo>
                    <a:pt x="0" y="0"/>
                  </a:lnTo>
                  <a:lnTo>
                    <a:pt x="0" y="33743"/>
                  </a:lnTo>
                  <a:lnTo>
                    <a:pt x="0" y="129362"/>
                  </a:lnTo>
                  <a:lnTo>
                    <a:pt x="0" y="164033"/>
                  </a:lnTo>
                  <a:lnTo>
                    <a:pt x="550989" y="164033"/>
                  </a:lnTo>
                  <a:lnTo>
                    <a:pt x="550989" y="129362"/>
                  </a:lnTo>
                  <a:lnTo>
                    <a:pt x="551014" y="33743"/>
                  </a:lnTo>
                  <a:close/>
                </a:path>
              </a:pathLst>
            </a:custGeom>
            <a:solidFill>
              <a:srgbClr val="E4E4E4"/>
            </a:solidFill>
          </p:spPr>
          <p:txBody>
            <a:bodyPr wrap="square" lIns="0" tIns="0" rIns="0" bIns="0" rtlCol="0"/>
            <a:lstStyle/>
            <a:p>
              <a:endParaRPr/>
            </a:p>
          </p:txBody>
        </p:sp>
        <p:sp>
          <p:nvSpPr>
            <p:cNvPr id="543" name="object 543"/>
            <p:cNvSpPr/>
            <p:nvPr/>
          </p:nvSpPr>
          <p:spPr>
            <a:xfrm>
              <a:off x="3276084" y="4183066"/>
              <a:ext cx="354330" cy="95885"/>
            </a:xfrm>
            <a:custGeom>
              <a:avLst/>
              <a:gdLst/>
              <a:ahLst/>
              <a:cxnLst/>
              <a:rect l="l" t="t" r="r" b="b"/>
              <a:pathLst>
                <a:path w="354329" h="95885">
                  <a:moveTo>
                    <a:pt x="353744" y="0"/>
                  </a:moveTo>
                  <a:lnTo>
                    <a:pt x="0" y="0"/>
                  </a:lnTo>
                  <a:lnTo>
                    <a:pt x="0" y="95619"/>
                  </a:lnTo>
                  <a:lnTo>
                    <a:pt x="353744" y="95619"/>
                  </a:lnTo>
                  <a:lnTo>
                    <a:pt x="353744" y="0"/>
                  </a:lnTo>
                  <a:close/>
                </a:path>
              </a:pathLst>
            </a:custGeom>
            <a:solidFill>
              <a:srgbClr val="C0C0C0"/>
            </a:solidFill>
          </p:spPr>
          <p:txBody>
            <a:bodyPr wrap="square" lIns="0" tIns="0" rIns="0" bIns="0" rtlCol="0"/>
            <a:lstStyle/>
            <a:p>
              <a:endParaRPr/>
            </a:p>
          </p:txBody>
        </p:sp>
      </p:grpSp>
      <p:sp>
        <p:nvSpPr>
          <p:cNvPr id="544" name="object 544"/>
          <p:cNvSpPr txBox="1"/>
          <p:nvPr/>
        </p:nvSpPr>
        <p:spPr>
          <a:xfrm>
            <a:off x="3276084" y="4182684"/>
            <a:ext cx="68580" cy="92075"/>
          </a:xfrm>
          <a:prstGeom prst="rect">
            <a:avLst/>
          </a:prstGeom>
        </p:spPr>
        <p:txBody>
          <a:bodyPr vert="horz" wrap="square" lIns="0" tIns="0" rIns="0" bIns="0" rtlCol="0">
            <a:spAutoFit/>
          </a:bodyPr>
          <a:lstStyle/>
          <a:p>
            <a:pPr>
              <a:lnSpc>
                <a:spcPts val="715"/>
              </a:lnSpc>
            </a:pPr>
            <a:r>
              <a:rPr sz="650" b="1" spc="85" dirty="0">
                <a:solidFill>
                  <a:srgbClr val="FF0000"/>
                </a:solidFill>
                <a:latin typeface="Arial"/>
                <a:cs typeface="Arial"/>
              </a:rPr>
              <a:t>?</a:t>
            </a:r>
            <a:endParaRPr sz="650">
              <a:latin typeface="Arial"/>
              <a:cs typeface="Arial"/>
            </a:endParaRPr>
          </a:p>
        </p:txBody>
      </p:sp>
      <p:grpSp>
        <p:nvGrpSpPr>
          <p:cNvPr id="545" name="object 545"/>
          <p:cNvGrpSpPr/>
          <p:nvPr/>
        </p:nvGrpSpPr>
        <p:grpSpPr>
          <a:xfrm>
            <a:off x="1186659" y="4148690"/>
            <a:ext cx="2503805" cy="170815"/>
            <a:chOff x="1186659" y="4148690"/>
            <a:chExt cx="2503805" cy="170815"/>
          </a:xfrm>
        </p:grpSpPr>
        <p:sp>
          <p:nvSpPr>
            <p:cNvPr id="546" name="object 546"/>
            <p:cNvSpPr/>
            <p:nvPr/>
          </p:nvSpPr>
          <p:spPr>
            <a:xfrm>
              <a:off x="3223933" y="4149331"/>
              <a:ext cx="458470" cy="164465"/>
            </a:xfrm>
            <a:custGeom>
              <a:avLst/>
              <a:gdLst/>
              <a:ahLst/>
              <a:cxnLst/>
              <a:rect l="l" t="t" r="r" b="b"/>
              <a:pathLst>
                <a:path w="458470" h="164464">
                  <a:moveTo>
                    <a:pt x="457987" y="0"/>
                  </a:moveTo>
                  <a:lnTo>
                    <a:pt x="405853" y="0"/>
                  </a:lnTo>
                  <a:lnTo>
                    <a:pt x="405853" y="33743"/>
                  </a:lnTo>
                  <a:lnTo>
                    <a:pt x="405853" y="129362"/>
                  </a:lnTo>
                  <a:lnTo>
                    <a:pt x="52120" y="129362"/>
                  </a:lnTo>
                  <a:lnTo>
                    <a:pt x="52120" y="33743"/>
                  </a:lnTo>
                  <a:lnTo>
                    <a:pt x="405853" y="33743"/>
                  </a:lnTo>
                  <a:lnTo>
                    <a:pt x="405853" y="0"/>
                  </a:lnTo>
                  <a:lnTo>
                    <a:pt x="0" y="0"/>
                  </a:lnTo>
                  <a:lnTo>
                    <a:pt x="0" y="33743"/>
                  </a:lnTo>
                  <a:lnTo>
                    <a:pt x="0" y="129362"/>
                  </a:lnTo>
                  <a:lnTo>
                    <a:pt x="0" y="164033"/>
                  </a:lnTo>
                  <a:lnTo>
                    <a:pt x="457987" y="164033"/>
                  </a:lnTo>
                  <a:lnTo>
                    <a:pt x="457987" y="129362"/>
                  </a:lnTo>
                  <a:lnTo>
                    <a:pt x="457974" y="33743"/>
                  </a:lnTo>
                  <a:lnTo>
                    <a:pt x="457987" y="0"/>
                  </a:lnTo>
                  <a:close/>
                </a:path>
              </a:pathLst>
            </a:custGeom>
            <a:solidFill>
              <a:srgbClr val="C0C0C0"/>
            </a:solidFill>
          </p:spPr>
          <p:txBody>
            <a:bodyPr wrap="square" lIns="0" tIns="0" rIns="0" bIns="0" rtlCol="0"/>
            <a:lstStyle/>
            <a:p>
              <a:endParaRPr/>
            </a:p>
          </p:txBody>
        </p:sp>
        <p:sp>
          <p:nvSpPr>
            <p:cNvPr id="547" name="object 547"/>
            <p:cNvSpPr/>
            <p:nvPr/>
          </p:nvSpPr>
          <p:spPr>
            <a:xfrm>
              <a:off x="1187284" y="4149331"/>
              <a:ext cx="7620" cy="164465"/>
            </a:xfrm>
            <a:custGeom>
              <a:avLst/>
              <a:gdLst/>
              <a:ahLst/>
              <a:cxnLst/>
              <a:rect l="l" t="t" r="r" b="b"/>
              <a:pathLst>
                <a:path w="7619" h="164464">
                  <a:moveTo>
                    <a:pt x="7493" y="126174"/>
                  </a:moveTo>
                  <a:lnTo>
                    <a:pt x="0" y="126174"/>
                  </a:lnTo>
                  <a:lnTo>
                    <a:pt x="0" y="164033"/>
                  </a:lnTo>
                  <a:lnTo>
                    <a:pt x="7493" y="164033"/>
                  </a:lnTo>
                  <a:lnTo>
                    <a:pt x="7493" y="126174"/>
                  </a:lnTo>
                  <a:close/>
                </a:path>
                <a:path w="7619" h="164464">
                  <a:moveTo>
                    <a:pt x="7493" y="0"/>
                  </a:moveTo>
                  <a:lnTo>
                    <a:pt x="0" y="0"/>
                  </a:lnTo>
                  <a:lnTo>
                    <a:pt x="0" y="26784"/>
                  </a:lnTo>
                  <a:lnTo>
                    <a:pt x="7493" y="26784"/>
                  </a:lnTo>
                  <a:lnTo>
                    <a:pt x="7493" y="0"/>
                  </a:lnTo>
                  <a:close/>
                </a:path>
              </a:pathLst>
            </a:custGeom>
            <a:solidFill>
              <a:srgbClr val="000080"/>
            </a:solidFill>
          </p:spPr>
          <p:txBody>
            <a:bodyPr wrap="square" lIns="0" tIns="0" rIns="0" bIns="0" rtlCol="0"/>
            <a:lstStyle/>
            <a:p>
              <a:endParaRPr/>
            </a:p>
          </p:txBody>
        </p:sp>
        <p:sp>
          <p:nvSpPr>
            <p:cNvPr id="548" name="object 548"/>
            <p:cNvSpPr/>
            <p:nvPr/>
          </p:nvSpPr>
          <p:spPr>
            <a:xfrm>
              <a:off x="1187294" y="4149325"/>
              <a:ext cx="0" cy="164465"/>
            </a:xfrm>
            <a:custGeom>
              <a:avLst/>
              <a:gdLst/>
              <a:ahLst/>
              <a:cxnLst/>
              <a:rect l="l" t="t" r="r" b="b"/>
              <a:pathLst>
                <a:path h="164464">
                  <a:moveTo>
                    <a:pt x="0" y="126178"/>
                  </a:moveTo>
                  <a:lnTo>
                    <a:pt x="0" y="164038"/>
                  </a:lnTo>
                </a:path>
                <a:path h="164464">
                  <a:moveTo>
                    <a:pt x="0" y="0"/>
                  </a:moveTo>
                  <a:lnTo>
                    <a:pt x="0" y="26788"/>
                  </a:lnTo>
                </a:path>
              </a:pathLst>
            </a:custGeom>
            <a:ln w="3175">
              <a:solidFill>
                <a:srgbClr val="000080"/>
              </a:solidFill>
            </a:ln>
          </p:spPr>
          <p:txBody>
            <a:bodyPr wrap="square" lIns="0" tIns="0" rIns="0" bIns="0" rtlCol="0"/>
            <a:lstStyle/>
            <a:p>
              <a:endParaRPr/>
            </a:p>
          </p:txBody>
        </p:sp>
        <p:sp>
          <p:nvSpPr>
            <p:cNvPr id="549" name="object 549"/>
            <p:cNvSpPr/>
            <p:nvPr/>
          </p:nvSpPr>
          <p:spPr>
            <a:xfrm>
              <a:off x="1187294" y="4313362"/>
              <a:ext cx="7620" cy="5715"/>
            </a:xfrm>
            <a:custGeom>
              <a:avLst/>
              <a:gdLst/>
              <a:ahLst/>
              <a:cxnLst/>
              <a:rect l="l" t="t" r="r" b="b"/>
              <a:pathLst>
                <a:path w="7619" h="5714">
                  <a:moveTo>
                    <a:pt x="7484" y="0"/>
                  </a:moveTo>
                  <a:lnTo>
                    <a:pt x="0" y="0"/>
                  </a:lnTo>
                  <a:lnTo>
                    <a:pt x="0" y="5398"/>
                  </a:lnTo>
                  <a:lnTo>
                    <a:pt x="7484" y="5398"/>
                  </a:lnTo>
                  <a:lnTo>
                    <a:pt x="7484" y="0"/>
                  </a:lnTo>
                  <a:close/>
                </a:path>
              </a:pathLst>
            </a:custGeom>
            <a:solidFill>
              <a:srgbClr val="000080"/>
            </a:solidFill>
          </p:spPr>
          <p:txBody>
            <a:bodyPr wrap="square" lIns="0" tIns="0" rIns="0" bIns="0" rtlCol="0"/>
            <a:lstStyle/>
            <a:p>
              <a:endParaRPr/>
            </a:p>
          </p:txBody>
        </p:sp>
        <p:sp>
          <p:nvSpPr>
            <p:cNvPr id="550" name="object 550"/>
            <p:cNvSpPr/>
            <p:nvPr/>
          </p:nvSpPr>
          <p:spPr>
            <a:xfrm>
              <a:off x="1187294" y="4313364"/>
              <a:ext cx="7620" cy="5715"/>
            </a:xfrm>
            <a:custGeom>
              <a:avLst/>
              <a:gdLst/>
              <a:ahLst/>
              <a:cxnLst/>
              <a:rect l="l" t="t" r="r" b="b"/>
              <a:pathLst>
                <a:path w="7619" h="5714">
                  <a:moveTo>
                    <a:pt x="0" y="0"/>
                  </a:moveTo>
                  <a:lnTo>
                    <a:pt x="7490" y="0"/>
                  </a:lnTo>
                </a:path>
                <a:path w="7619" h="5714">
                  <a:moveTo>
                    <a:pt x="0" y="0"/>
                  </a:moveTo>
                  <a:lnTo>
                    <a:pt x="0" y="5396"/>
                  </a:lnTo>
                </a:path>
              </a:pathLst>
            </a:custGeom>
            <a:ln w="3175">
              <a:solidFill>
                <a:srgbClr val="000080"/>
              </a:solidFill>
            </a:ln>
          </p:spPr>
          <p:txBody>
            <a:bodyPr wrap="square" lIns="0" tIns="0" rIns="0" bIns="0" rtlCol="0"/>
            <a:lstStyle/>
            <a:p>
              <a:endParaRPr/>
            </a:p>
          </p:txBody>
        </p:sp>
        <p:sp>
          <p:nvSpPr>
            <p:cNvPr id="551" name="object 551"/>
            <p:cNvSpPr/>
            <p:nvPr/>
          </p:nvSpPr>
          <p:spPr>
            <a:xfrm>
              <a:off x="1187294" y="4313362"/>
              <a:ext cx="7620" cy="5715"/>
            </a:xfrm>
            <a:custGeom>
              <a:avLst/>
              <a:gdLst/>
              <a:ahLst/>
              <a:cxnLst/>
              <a:rect l="l" t="t" r="r" b="b"/>
              <a:pathLst>
                <a:path w="7619" h="5714">
                  <a:moveTo>
                    <a:pt x="7484" y="0"/>
                  </a:moveTo>
                  <a:lnTo>
                    <a:pt x="0" y="0"/>
                  </a:lnTo>
                  <a:lnTo>
                    <a:pt x="0" y="5398"/>
                  </a:lnTo>
                  <a:lnTo>
                    <a:pt x="7484" y="5398"/>
                  </a:lnTo>
                  <a:lnTo>
                    <a:pt x="7484" y="0"/>
                  </a:lnTo>
                  <a:close/>
                </a:path>
              </a:pathLst>
            </a:custGeom>
            <a:solidFill>
              <a:srgbClr val="000080"/>
            </a:solidFill>
          </p:spPr>
          <p:txBody>
            <a:bodyPr wrap="square" lIns="0" tIns="0" rIns="0" bIns="0" rtlCol="0"/>
            <a:lstStyle/>
            <a:p>
              <a:endParaRPr/>
            </a:p>
          </p:txBody>
        </p:sp>
        <p:sp>
          <p:nvSpPr>
            <p:cNvPr id="552" name="object 552"/>
            <p:cNvSpPr/>
            <p:nvPr/>
          </p:nvSpPr>
          <p:spPr>
            <a:xfrm>
              <a:off x="1187294" y="4313364"/>
              <a:ext cx="7620" cy="5715"/>
            </a:xfrm>
            <a:custGeom>
              <a:avLst/>
              <a:gdLst/>
              <a:ahLst/>
              <a:cxnLst/>
              <a:rect l="l" t="t" r="r" b="b"/>
              <a:pathLst>
                <a:path w="7619" h="5714">
                  <a:moveTo>
                    <a:pt x="0" y="0"/>
                  </a:moveTo>
                  <a:lnTo>
                    <a:pt x="7490" y="0"/>
                  </a:lnTo>
                </a:path>
                <a:path w="7619" h="5714">
                  <a:moveTo>
                    <a:pt x="0" y="0"/>
                  </a:moveTo>
                  <a:lnTo>
                    <a:pt x="0" y="5396"/>
                  </a:lnTo>
                </a:path>
              </a:pathLst>
            </a:custGeom>
            <a:ln w="3175">
              <a:solidFill>
                <a:srgbClr val="000080"/>
              </a:solidFill>
            </a:ln>
          </p:spPr>
          <p:txBody>
            <a:bodyPr wrap="square" lIns="0" tIns="0" rIns="0" bIns="0" rtlCol="0"/>
            <a:lstStyle/>
            <a:p>
              <a:endParaRPr/>
            </a:p>
          </p:txBody>
        </p:sp>
        <p:sp>
          <p:nvSpPr>
            <p:cNvPr id="553" name="object 553"/>
            <p:cNvSpPr/>
            <p:nvPr/>
          </p:nvSpPr>
          <p:spPr>
            <a:xfrm>
              <a:off x="1194785" y="4313362"/>
              <a:ext cx="300990" cy="5715"/>
            </a:xfrm>
            <a:custGeom>
              <a:avLst/>
              <a:gdLst/>
              <a:ahLst/>
              <a:cxnLst/>
              <a:rect l="l" t="t" r="r" b="b"/>
              <a:pathLst>
                <a:path w="300990" h="5714">
                  <a:moveTo>
                    <a:pt x="300379" y="0"/>
                  </a:moveTo>
                  <a:lnTo>
                    <a:pt x="0" y="0"/>
                  </a:lnTo>
                  <a:lnTo>
                    <a:pt x="0" y="5398"/>
                  </a:lnTo>
                  <a:lnTo>
                    <a:pt x="300379" y="5398"/>
                  </a:lnTo>
                  <a:lnTo>
                    <a:pt x="300379" y="0"/>
                  </a:lnTo>
                  <a:close/>
                </a:path>
              </a:pathLst>
            </a:custGeom>
            <a:solidFill>
              <a:srgbClr val="000080"/>
            </a:solidFill>
          </p:spPr>
          <p:txBody>
            <a:bodyPr wrap="square" lIns="0" tIns="0" rIns="0" bIns="0" rtlCol="0"/>
            <a:lstStyle/>
            <a:p>
              <a:endParaRPr/>
            </a:p>
          </p:txBody>
        </p:sp>
        <p:sp>
          <p:nvSpPr>
            <p:cNvPr id="554" name="object 554"/>
            <p:cNvSpPr/>
            <p:nvPr/>
          </p:nvSpPr>
          <p:spPr>
            <a:xfrm>
              <a:off x="1194785" y="4313364"/>
              <a:ext cx="300990" cy="0"/>
            </a:xfrm>
            <a:custGeom>
              <a:avLst/>
              <a:gdLst/>
              <a:ahLst/>
              <a:cxnLst/>
              <a:rect l="l" t="t" r="r" b="b"/>
              <a:pathLst>
                <a:path w="300990">
                  <a:moveTo>
                    <a:pt x="0" y="0"/>
                  </a:moveTo>
                  <a:lnTo>
                    <a:pt x="300374" y="0"/>
                  </a:lnTo>
                </a:path>
              </a:pathLst>
            </a:custGeom>
            <a:ln w="3175">
              <a:solidFill>
                <a:srgbClr val="000080"/>
              </a:solidFill>
            </a:ln>
          </p:spPr>
          <p:txBody>
            <a:bodyPr wrap="square" lIns="0" tIns="0" rIns="0" bIns="0" rtlCol="0"/>
            <a:lstStyle/>
            <a:p>
              <a:endParaRPr/>
            </a:p>
          </p:txBody>
        </p:sp>
        <p:sp>
          <p:nvSpPr>
            <p:cNvPr id="555" name="object 555"/>
            <p:cNvSpPr/>
            <p:nvPr/>
          </p:nvSpPr>
          <p:spPr>
            <a:xfrm>
              <a:off x="1495158" y="4149331"/>
              <a:ext cx="7620" cy="164465"/>
            </a:xfrm>
            <a:custGeom>
              <a:avLst/>
              <a:gdLst/>
              <a:ahLst/>
              <a:cxnLst/>
              <a:rect l="l" t="t" r="r" b="b"/>
              <a:pathLst>
                <a:path w="7619" h="164464">
                  <a:moveTo>
                    <a:pt x="7340" y="126174"/>
                  </a:moveTo>
                  <a:lnTo>
                    <a:pt x="0" y="126174"/>
                  </a:lnTo>
                  <a:lnTo>
                    <a:pt x="0" y="164033"/>
                  </a:lnTo>
                  <a:lnTo>
                    <a:pt x="7340" y="164033"/>
                  </a:lnTo>
                  <a:lnTo>
                    <a:pt x="7340" y="126174"/>
                  </a:lnTo>
                  <a:close/>
                </a:path>
                <a:path w="7619" h="164464">
                  <a:moveTo>
                    <a:pt x="7340" y="0"/>
                  </a:moveTo>
                  <a:lnTo>
                    <a:pt x="0" y="0"/>
                  </a:lnTo>
                  <a:lnTo>
                    <a:pt x="0" y="26784"/>
                  </a:lnTo>
                  <a:lnTo>
                    <a:pt x="7340" y="26784"/>
                  </a:lnTo>
                  <a:lnTo>
                    <a:pt x="7340" y="0"/>
                  </a:lnTo>
                  <a:close/>
                </a:path>
              </a:pathLst>
            </a:custGeom>
            <a:solidFill>
              <a:srgbClr val="000080"/>
            </a:solidFill>
          </p:spPr>
          <p:txBody>
            <a:bodyPr wrap="square" lIns="0" tIns="0" rIns="0" bIns="0" rtlCol="0"/>
            <a:lstStyle/>
            <a:p>
              <a:endParaRPr/>
            </a:p>
          </p:txBody>
        </p:sp>
        <p:sp>
          <p:nvSpPr>
            <p:cNvPr id="556" name="object 556"/>
            <p:cNvSpPr/>
            <p:nvPr/>
          </p:nvSpPr>
          <p:spPr>
            <a:xfrm>
              <a:off x="1495159" y="4149325"/>
              <a:ext cx="0" cy="164465"/>
            </a:xfrm>
            <a:custGeom>
              <a:avLst/>
              <a:gdLst/>
              <a:ahLst/>
              <a:cxnLst/>
              <a:rect l="l" t="t" r="r" b="b"/>
              <a:pathLst>
                <a:path h="164464">
                  <a:moveTo>
                    <a:pt x="0" y="126178"/>
                  </a:moveTo>
                  <a:lnTo>
                    <a:pt x="0" y="164038"/>
                  </a:lnTo>
                </a:path>
                <a:path h="164464">
                  <a:moveTo>
                    <a:pt x="0" y="0"/>
                  </a:moveTo>
                  <a:lnTo>
                    <a:pt x="0" y="26788"/>
                  </a:lnTo>
                </a:path>
              </a:pathLst>
            </a:custGeom>
            <a:ln w="3175">
              <a:solidFill>
                <a:srgbClr val="000080"/>
              </a:solidFill>
            </a:ln>
          </p:spPr>
          <p:txBody>
            <a:bodyPr wrap="square" lIns="0" tIns="0" rIns="0" bIns="0" rtlCol="0"/>
            <a:lstStyle/>
            <a:p>
              <a:endParaRPr/>
            </a:p>
          </p:txBody>
        </p:sp>
        <p:sp>
          <p:nvSpPr>
            <p:cNvPr id="557" name="object 557"/>
            <p:cNvSpPr/>
            <p:nvPr/>
          </p:nvSpPr>
          <p:spPr>
            <a:xfrm>
              <a:off x="1495159" y="4313362"/>
              <a:ext cx="7620" cy="5715"/>
            </a:xfrm>
            <a:custGeom>
              <a:avLst/>
              <a:gdLst/>
              <a:ahLst/>
              <a:cxnLst/>
              <a:rect l="l" t="t" r="r" b="b"/>
              <a:pathLst>
                <a:path w="7619" h="5714">
                  <a:moveTo>
                    <a:pt x="7346" y="0"/>
                  </a:moveTo>
                  <a:lnTo>
                    <a:pt x="0" y="0"/>
                  </a:lnTo>
                  <a:lnTo>
                    <a:pt x="0" y="5398"/>
                  </a:lnTo>
                  <a:lnTo>
                    <a:pt x="7346" y="5398"/>
                  </a:lnTo>
                  <a:lnTo>
                    <a:pt x="7346" y="0"/>
                  </a:lnTo>
                  <a:close/>
                </a:path>
              </a:pathLst>
            </a:custGeom>
            <a:solidFill>
              <a:srgbClr val="000080"/>
            </a:solidFill>
          </p:spPr>
          <p:txBody>
            <a:bodyPr wrap="square" lIns="0" tIns="0" rIns="0" bIns="0" rtlCol="0"/>
            <a:lstStyle/>
            <a:p>
              <a:endParaRPr/>
            </a:p>
          </p:txBody>
        </p:sp>
        <p:sp>
          <p:nvSpPr>
            <p:cNvPr id="558" name="object 558"/>
            <p:cNvSpPr/>
            <p:nvPr/>
          </p:nvSpPr>
          <p:spPr>
            <a:xfrm>
              <a:off x="1495159" y="4313364"/>
              <a:ext cx="7620" cy="5715"/>
            </a:xfrm>
            <a:custGeom>
              <a:avLst/>
              <a:gdLst/>
              <a:ahLst/>
              <a:cxnLst/>
              <a:rect l="l" t="t" r="r" b="b"/>
              <a:pathLst>
                <a:path w="7619" h="5714">
                  <a:moveTo>
                    <a:pt x="0" y="0"/>
                  </a:moveTo>
                  <a:lnTo>
                    <a:pt x="7348" y="0"/>
                  </a:lnTo>
                </a:path>
                <a:path w="7619" h="5714">
                  <a:moveTo>
                    <a:pt x="0" y="0"/>
                  </a:moveTo>
                  <a:lnTo>
                    <a:pt x="0" y="5396"/>
                  </a:lnTo>
                </a:path>
              </a:pathLst>
            </a:custGeom>
            <a:ln w="3175">
              <a:solidFill>
                <a:srgbClr val="000080"/>
              </a:solidFill>
            </a:ln>
          </p:spPr>
          <p:txBody>
            <a:bodyPr wrap="square" lIns="0" tIns="0" rIns="0" bIns="0" rtlCol="0"/>
            <a:lstStyle/>
            <a:p>
              <a:endParaRPr/>
            </a:p>
          </p:txBody>
        </p:sp>
        <p:sp>
          <p:nvSpPr>
            <p:cNvPr id="559" name="object 559"/>
            <p:cNvSpPr/>
            <p:nvPr/>
          </p:nvSpPr>
          <p:spPr>
            <a:xfrm>
              <a:off x="1502507" y="4313362"/>
              <a:ext cx="504190" cy="5715"/>
            </a:xfrm>
            <a:custGeom>
              <a:avLst/>
              <a:gdLst/>
              <a:ahLst/>
              <a:cxnLst/>
              <a:rect l="l" t="t" r="r" b="b"/>
              <a:pathLst>
                <a:path w="504189" h="5714">
                  <a:moveTo>
                    <a:pt x="503859" y="0"/>
                  </a:moveTo>
                  <a:lnTo>
                    <a:pt x="0" y="0"/>
                  </a:lnTo>
                  <a:lnTo>
                    <a:pt x="0" y="5398"/>
                  </a:lnTo>
                  <a:lnTo>
                    <a:pt x="503859" y="5398"/>
                  </a:lnTo>
                  <a:lnTo>
                    <a:pt x="503859" y="0"/>
                  </a:lnTo>
                  <a:close/>
                </a:path>
              </a:pathLst>
            </a:custGeom>
            <a:solidFill>
              <a:srgbClr val="000080"/>
            </a:solidFill>
          </p:spPr>
          <p:txBody>
            <a:bodyPr wrap="square" lIns="0" tIns="0" rIns="0" bIns="0" rtlCol="0"/>
            <a:lstStyle/>
            <a:p>
              <a:endParaRPr/>
            </a:p>
          </p:txBody>
        </p:sp>
        <p:sp>
          <p:nvSpPr>
            <p:cNvPr id="560" name="object 560"/>
            <p:cNvSpPr/>
            <p:nvPr/>
          </p:nvSpPr>
          <p:spPr>
            <a:xfrm>
              <a:off x="1502507" y="4313364"/>
              <a:ext cx="504190" cy="0"/>
            </a:xfrm>
            <a:custGeom>
              <a:avLst/>
              <a:gdLst/>
              <a:ahLst/>
              <a:cxnLst/>
              <a:rect l="l" t="t" r="r" b="b"/>
              <a:pathLst>
                <a:path w="504189">
                  <a:moveTo>
                    <a:pt x="0" y="0"/>
                  </a:moveTo>
                  <a:lnTo>
                    <a:pt x="503871" y="0"/>
                  </a:lnTo>
                </a:path>
              </a:pathLst>
            </a:custGeom>
            <a:ln w="3175">
              <a:solidFill>
                <a:srgbClr val="000080"/>
              </a:solidFill>
            </a:ln>
          </p:spPr>
          <p:txBody>
            <a:bodyPr wrap="square" lIns="0" tIns="0" rIns="0" bIns="0" rtlCol="0"/>
            <a:lstStyle/>
            <a:p>
              <a:endParaRPr/>
            </a:p>
          </p:txBody>
        </p:sp>
        <p:sp>
          <p:nvSpPr>
            <p:cNvPr id="561" name="object 561"/>
            <p:cNvSpPr/>
            <p:nvPr/>
          </p:nvSpPr>
          <p:spPr>
            <a:xfrm>
              <a:off x="2006371" y="4149331"/>
              <a:ext cx="7620" cy="164465"/>
            </a:xfrm>
            <a:custGeom>
              <a:avLst/>
              <a:gdLst/>
              <a:ahLst/>
              <a:cxnLst/>
              <a:rect l="l" t="t" r="r" b="b"/>
              <a:pathLst>
                <a:path w="7619" h="164464">
                  <a:moveTo>
                    <a:pt x="7480" y="126174"/>
                  </a:moveTo>
                  <a:lnTo>
                    <a:pt x="0" y="126174"/>
                  </a:lnTo>
                  <a:lnTo>
                    <a:pt x="0" y="164033"/>
                  </a:lnTo>
                  <a:lnTo>
                    <a:pt x="7480" y="164033"/>
                  </a:lnTo>
                  <a:lnTo>
                    <a:pt x="7480" y="126174"/>
                  </a:lnTo>
                  <a:close/>
                </a:path>
                <a:path w="7619" h="164464">
                  <a:moveTo>
                    <a:pt x="7480" y="0"/>
                  </a:moveTo>
                  <a:lnTo>
                    <a:pt x="0" y="0"/>
                  </a:lnTo>
                  <a:lnTo>
                    <a:pt x="0" y="26784"/>
                  </a:lnTo>
                  <a:lnTo>
                    <a:pt x="7480" y="26784"/>
                  </a:lnTo>
                  <a:lnTo>
                    <a:pt x="7480" y="0"/>
                  </a:lnTo>
                  <a:close/>
                </a:path>
              </a:pathLst>
            </a:custGeom>
            <a:solidFill>
              <a:srgbClr val="000080"/>
            </a:solidFill>
          </p:spPr>
          <p:txBody>
            <a:bodyPr wrap="square" lIns="0" tIns="0" rIns="0" bIns="0" rtlCol="0"/>
            <a:lstStyle/>
            <a:p>
              <a:endParaRPr/>
            </a:p>
          </p:txBody>
        </p:sp>
        <p:sp>
          <p:nvSpPr>
            <p:cNvPr id="562" name="object 562"/>
            <p:cNvSpPr/>
            <p:nvPr/>
          </p:nvSpPr>
          <p:spPr>
            <a:xfrm>
              <a:off x="2006378" y="4149325"/>
              <a:ext cx="0" cy="164465"/>
            </a:xfrm>
            <a:custGeom>
              <a:avLst/>
              <a:gdLst/>
              <a:ahLst/>
              <a:cxnLst/>
              <a:rect l="l" t="t" r="r" b="b"/>
              <a:pathLst>
                <a:path h="164464">
                  <a:moveTo>
                    <a:pt x="0" y="126178"/>
                  </a:moveTo>
                  <a:lnTo>
                    <a:pt x="0" y="164038"/>
                  </a:lnTo>
                </a:path>
                <a:path h="164464">
                  <a:moveTo>
                    <a:pt x="0" y="0"/>
                  </a:moveTo>
                  <a:lnTo>
                    <a:pt x="0" y="26788"/>
                  </a:lnTo>
                </a:path>
              </a:pathLst>
            </a:custGeom>
            <a:ln w="3175">
              <a:solidFill>
                <a:srgbClr val="000080"/>
              </a:solidFill>
            </a:ln>
          </p:spPr>
          <p:txBody>
            <a:bodyPr wrap="square" lIns="0" tIns="0" rIns="0" bIns="0" rtlCol="0"/>
            <a:lstStyle/>
            <a:p>
              <a:endParaRPr/>
            </a:p>
          </p:txBody>
        </p:sp>
        <p:sp>
          <p:nvSpPr>
            <p:cNvPr id="563" name="object 563"/>
            <p:cNvSpPr/>
            <p:nvPr/>
          </p:nvSpPr>
          <p:spPr>
            <a:xfrm>
              <a:off x="2006378" y="4313362"/>
              <a:ext cx="7620" cy="5715"/>
            </a:xfrm>
            <a:custGeom>
              <a:avLst/>
              <a:gdLst/>
              <a:ahLst/>
              <a:cxnLst/>
              <a:rect l="l" t="t" r="r" b="b"/>
              <a:pathLst>
                <a:path w="7619" h="5714">
                  <a:moveTo>
                    <a:pt x="7484" y="0"/>
                  </a:moveTo>
                  <a:lnTo>
                    <a:pt x="0" y="0"/>
                  </a:lnTo>
                  <a:lnTo>
                    <a:pt x="0" y="5398"/>
                  </a:lnTo>
                  <a:lnTo>
                    <a:pt x="7484" y="5398"/>
                  </a:lnTo>
                  <a:lnTo>
                    <a:pt x="7484" y="0"/>
                  </a:lnTo>
                  <a:close/>
                </a:path>
              </a:pathLst>
            </a:custGeom>
            <a:solidFill>
              <a:srgbClr val="000080"/>
            </a:solidFill>
          </p:spPr>
          <p:txBody>
            <a:bodyPr wrap="square" lIns="0" tIns="0" rIns="0" bIns="0" rtlCol="0"/>
            <a:lstStyle/>
            <a:p>
              <a:endParaRPr/>
            </a:p>
          </p:txBody>
        </p:sp>
        <p:sp>
          <p:nvSpPr>
            <p:cNvPr id="564" name="object 564"/>
            <p:cNvSpPr/>
            <p:nvPr/>
          </p:nvSpPr>
          <p:spPr>
            <a:xfrm>
              <a:off x="2006378" y="4313364"/>
              <a:ext cx="7620" cy="5715"/>
            </a:xfrm>
            <a:custGeom>
              <a:avLst/>
              <a:gdLst/>
              <a:ahLst/>
              <a:cxnLst/>
              <a:rect l="l" t="t" r="r" b="b"/>
              <a:pathLst>
                <a:path w="7619" h="5714">
                  <a:moveTo>
                    <a:pt x="0" y="0"/>
                  </a:moveTo>
                  <a:lnTo>
                    <a:pt x="7473" y="0"/>
                  </a:lnTo>
                </a:path>
                <a:path w="7619" h="5714">
                  <a:moveTo>
                    <a:pt x="0" y="0"/>
                  </a:moveTo>
                  <a:lnTo>
                    <a:pt x="0" y="5396"/>
                  </a:lnTo>
                </a:path>
              </a:pathLst>
            </a:custGeom>
            <a:ln w="3175">
              <a:solidFill>
                <a:srgbClr val="000080"/>
              </a:solidFill>
            </a:ln>
          </p:spPr>
          <p:txBody>
            <a:bodyPr wrap="square" lIns="0" tIns="0" rIns="0" bIns="0" rtlCol="0"/>
            <a:lstStyle/>
            <a:p>
              <a:endParaRPr/>
            </a:p>
          </p:txBody>
        </p:sp>
        <p:sp>
          <p:nvSpPr>
            <p:cNvPr id="565" name="object 565"/>
            <p:cNvSpPr/>
            <p:nvPr/>
          </p:nvSpPr>
          <p:spPr>
            <a:xfrm>
              <a:off x="2013852" y="4313362"/>
              <a:ext cx="644525" cy="5715"/>
            </a:xfrm>
            <a:custGeom>
              <a:avLst/>
              <a:gdLst/>
              <a:ahLst/>
              <a:cxnLst/>
              <a:rect l="l" t="t" r="r" b="b"/>
              <a:pathLst>
                <a:path w="644525" h="5714">
                  <a:moveTo>
                    <a:pt x="644151" y="0"/>
                  </a:moveTo>
                  <a:lnTo>
                    <a:pt x="0" y="0"/>
                  </a:lnTo>
                  <a:lnTo>
                    <a:pt x="0" y="5398"/>
                  </a:lnTo>
                  <a:lnTo>
                    <a:pt x="644151" y="5398"/>
                  </a:lnTo>
                  <a:lnTo>
                    <a:pt x="644151" y="0"/>
                  </a:lnTo>
                  <a:close/>
                </a:path>
              </a:pathLst>
            </a:custGeom>
            <a:solidFill>
              <a:srgbClr val="000080"/>
            </a:solidFill>
          </p:spPr>
          <p:txBody>
            <a:bodyPr wrap="square" lIns="0" tIns="0" rIns="0" bIns="0" rtlCol="0"/>
            <a:lstStyle/>
            <a:p>
              <a:endParaRPr/>
            </a:p>
          </p:txBody>
        </p:sp>
        <p:sp>
          <p:nvSpPr>
            <p:cNvPr id="566" name="object 566"/>
            <p:cNvSpPr/>
            <p:nvPr/>
          </p:nvSpPr>
          <p:spPr>
            <a:xfrm>
              <a:off x="2013852" y="4313364"/>
              <a:ext cx="644525" cy="0"/>
            </a:xfrm>
            <a:custGeom>
              <a:avLst/>
              <a:gdLst/>
              <a:ahLst/>
              <a:cxnLst/>
              <a:rect l="l" t="t" r="r" b="b"/>
              <a:pathLst>
                <a:path w="644525">
                  <a:moveTo>
                    <a:pt x="0" y="0"/>
                  </a:moveTo>
                  <a:lnTo>
                    <a:pt x="644151" y="0"/>
                  </a:lnTo>
                </a:path>
              </a:pathLst>
            </a:custGeom>
            <a:ln w="3175">
              <a:solidFill>
                <a:srgbClr val="000080"/>
              </a:solidFill>
            </a:ln>
          </p:spPr>
          <p:txBody>
            <a:bodyPr wrap="square" lIns="0" tIns="0" rIns="0" bIns="0" rtlCol="0"/>
            <a:lstStyle/>
            <a:p>
              <a:endParaRPr/>
            </a:p>
          </p:txBody>
        </p:sp>
        <p:sp>
          <p:nvSpPr>
            <p:cNvPr id="567" name="object 567"/>
            <p:cNvSpPr/>
            <p:nvPr/>
          </p:nvSpPr>
          <p:spPr>
            <a:xfrm>
              <a:off x="2657995" y="4149331"/>
              <a:ext cx="7620" cy="164465"/>
            </a:xfrm>
            <a:custGeom>
              <a:avLst/>
              <a:gdLst/>
              <a:ahLst/>
              <a:cxnLst/>
              <a:rect l="l" t="t" r="r" b="b"/>
              <a:pathLst>
                <a:path w="7619" h="164464">
                  <a:moveTo>
                    <a:pt x="7493" y="126174"/>
                  </a:moveTo>
                  <a:lnTo>
                    <a:pt x="0" y="126174"/>
                  </a:lnTo>
                  <a:lnTo>
                    <a:pt x="0" y="164033"/>
                  </a:lnTo>
                  <a:lnTo>
                    <a:pt x="7493" y="164033"/>
                  </a:lnTo>
                  <a:lnTo>
                    <a:pt x="7493" y="126174"/>
                  </a:lnTo>
                  <a:close/>
                </a:path>
                <a:path w="7619" h="164464">
                  <a:moveTo>
                    <a:pt x="7493" y="0"/>
                  </a:moveTo>
                  <a:lnTo>
                    <a:pt x="0" y="0"/>
                  </a:lnTo>
                  <a:lnTo>
                    <a:pt x="0" y="26784"/>
                  </a:lnTo>
                  <a:lnTo>
                    <a:pt x="7493" y="26784"/>
                  </a:lnTo>
                  <a:lnTo>
                    <a:pt x="7493" y="0"/>
                  </a:lnTo>
                  <a:close/>
                </a:path>
              </a:pathLst>
            </a:custGeom>
            <a:solidFill>
              <a:srgbClr val="000080"/>
            </a:solidFill>
          </p:spPr>
          <p:txBody>
            <a:bodyPr wrap="square" lIns="0" tIns="0" rIns="0" bIns="0" rtlCol="0"/>
            <a:lstStyle/>
            <a:p>
              <a:endParaRPr/>
            </a:p>
          </p:txBody>
        </p:sp>
        <p:sp>
          <p:nvSpPr>
            <p:cNvPr id="568" name="object 568"/>
            <p:cNvSpPr/>
            <p:nvPr/>
          </p:nvSpPr>
          <p:spPr>
            <a:xfrm>
              <a:off x="2658004" y="4149325"/>
              <a:ext cx="0" cy="164465"/>
            </a:xfrm>
            <a:custGeom>
              <a:avLst/>
              <a:gdLst/>
              <a:ahLst/>
              <a:cxnLst/>
              <a:rect l="l" t="t" r="r" b="b"/>
              <a:pathLst>
                <a:path h="164464">
                  <a:moveTo>
                    <a:pt x="0" y="126178"/>
                  </a:moveTo>
                  <a:lnTo>
                    <a:pt x="0" y="164038"/>
                  </a:lnTo>
                </a:path>
                <a:path h="164464">
                  <a:moveTo>
                    <a:pt x="0" y="0"/>
                  </a:moveTo>
                  <a:lnTo>
                    <a:pt x="0" y="26788"/>
                  </a:lnTo>
                </a:path>
              </a:pathLst>
            </a:custGeom>
            <a:ln w="3175">
              <a:solidFill>
                <a:srgbClr val="000080"/>
              </a:solidFill>
            </a:ln>
          </p:spPr>
          <p:txBody>
            <a:bodyPr wrap="square" lIns="0" tIns="0" rIns="0" bIns="0" rtlCol="0"/>
            <a:lstStyle/>
            <a:p>
              <a:endParaRPr/>
            </a:p>
          </p:txBody>
        </p:sp>
        <p:sp>
          <p:nvSpPr>
            <p:cNvPr id="569" name="object 569"/>
            <p:cNvSpPr/>
            <p:nvPr/>
          </p:nvSpPr>
          <p:spPr>
            <a:xfrm>
              <a:off x="2658004" y="4313362"/>
              <a:ext cx="7620" cy="5715"/>
            </a:xfrm>
            <a:custGeom>
              <a:avLst/>
              <a:gdLst/>
              <a:ahLst/>
              <a:cxnLst/>
              <a:rect l="l" t="t" r="r" b="b"/>
              <a:pathLst>
                <a:path w="7619" h="5714">
                  <a:moveTo>
                    <a:pt x="7484" y="0"/>
                  </a:moveTo>
                  <a:lnTo>
                    <a:pt x="0" y="0"/>
                  </a:lnTo>
                  <a:lnTo>
                    <a:pt x="0" y="5398"/>
                  </a:lnTo>
                  <a:lnTo>
                    <a:pt x="7484" y="5398"/>
                  </a:lnTo>
                  <a:lnTo>
                    <a:pt x="7484" y="0"/>
                  </a:lnTo>
                  <a:close/>
                </a:path>
              </a:pathLst>
            </a:custGeom>
            <a:solidFill>
              <a:srgbClr val="000080"/>
            </a:solidFill>
          </p:spPr>
          <p:txBody>
            <a:bodyPr wrap="square" lIns="0" tIns="0" rIns="0" bIns="0" rtlCol="0"/>
            <a:lstStyle/>
            <a:p>
              <a:endParaRPr/>
            </a:p>
          </p:txBody>
        </p:sp>
        <p:sp>
          <p:nvSpPr>
            <p:cNvPr id="570" name="object 570"/>
            <p:cNvSpPr/>
            <p:nvPr/>
          </p:nvSpPr>
          <p:spPr>
            <a:xfrm>
              <a:off x="2658004" y="4313364"/>
              <a:ext cx="7620" cy="5715"/>
            </a:xfrm>
            <a:custGeom>
              <a:avLst/>
              <a:gdLst/>
              <a:ahLst/>
              <a:cxnLst/>
              <a:rect l="l" t="t" r="r" b="b"/>
              <a:pathLst>
                <a:path w="7619" h="5714">
                  <a:moveTo>
                    <a:pt x="0" y="0"/>
                  </a:moveTo>
                  <a:lnTo>
                    <a:pt x="7473" y="0"/>
                  </a:lnTo>
                </a:path>
                <a:path w="7619" h="5714">
                  <a:moveTo>
                    <a:pt x="0" y="0"/>
                  </a:moveTo>
                  <a:lnTo>
                    <a:pt x="0" y="5396"/>
                  </a:lnTo>
                </a:path>
              </a:pathLst>
            </a:custGeom>
            <a:ln w="3175">
              <a:solidFill>
                <a:srgbClr val="000080"/>
              </a:solidFill>
            </a:ln>
          </p:spPr>
          <p:txBody>
            <a:bodyPr wrap="square" lIns="0" tIns="0" rIns="0" bIns="0" rtlCol="0"/>
            <a:lstStyle/>
            <a:p>
              <a:endParaRPr/>
            </a:p>
          </p:txBody>
        </p:sp>
        <p:sp>
          <p:nvSpPr>
            <p:cNvPr id="571" name="object 571"/>
            <p:cNvSpPr/>
            <p:nvPr/>
          </p:nvSpPr>
          <p:spPr>
            <a:xfrm>
              <a:off x="2665477" y="4313362"/>
              <a:ext cx="551180" cy="5715"/>
            </a:xfrm>
            <a:custGeom>
              <a:avLst/>
              <a:gdLst/>
              <a:ahLst/>
              <a:cxnLst/>
              <a:rect l="l" t="t" r="r" b="b"/>
              <a:pathLst>
                <a:path w="551180" h="5714">
                  <a:moveTo>
                    <a:pt x="550988" y="0"/>
                  </a:moveTo>
                  <a:lnTo>
                    <a:pt x="0" y="0"/>
                  </a:lnTo>
                  <a:lnTo>
                    <a:pt x="0" y="5398"/>
                  </a:lnTo>
                  <a:lnTo>
                    <a:pt x="550988" y="5398"/>
                  </a:lnTo>
                  <a:lnTo>
                    <a:pt x="550988" y="0"/>
                  </a:lnTo>
                  <a:close/>
                </a:path>
              </a:pathLst>
            </a:custGeom>
            <a:solidFill>
              <a:srgbClr val="000080"/>
            </a:solidFill>
          </p:spPr>
          <p:txBody>
            <a:bodyPr wrap="square" lIns="0" tIns="0" rIns="0" bIns="0" rtlCol="0"/>
            <a:lstStyle/>
            <a:p>
              <a:endParaRPr/>
            </a:p>
          </p:txBody>
        </p:sp>
        <p:sp>
          <p:nvSpPr>
            <p:cNvPr id="572" name="object 572"/>
            <p:cNvSpPr/>
            <p:nvPr/>
          </p:nvSpPr>
          <p:spPr>
            <a:xfrm>
              <a:off x="2665477" y="4313364"/>
              <a:ext cx="551180" cy="0"/>
            </a:xfrm>
            <a:custGeom>
              <a:avLst/>
              <a:gdLst/>
              <a:ahLst/>
              <a:cxnLst/>
              <a:rect l="l" t="t" r="r" b="b"/>
              <a:pathLst>
                <a:path w="551180">
                  <a:moveTo>
                    <a:pt x="0" y="0"/>
                  </a:moveTo>
                  <a:lnTo>
                    <a:pt x="550989" y="0"/>
                  </a:lnTo>
                </a:path>
              </a:pathLst>
            </a:custGeom>
            <a:ln w="3175">
              <a:solidFill>
                <a:srgbClr val="000080"/>
              </a:solidFill>
            </a:ln>
          </p:spPr>
          <p:txBody>
            <a:bodyPr wrap="square" lIns="0" tIns="0" rIns="0" bIns="0" rtlCol="0"/>
            <a:lstStyle/>
            <a:p>
              <a:endParaRPr/>
            </a:p>
          </p:txBody>
        </p:sp>
        <p:sp>
          <p:nvSpPr>
            <p:cNvPr id="573" name="object 573"/>
            <p:cNvSpPr/>
            <p:nvPr/>
          </p:nvSpPr>
          <p:spPr>
            <a:xfrm>
              <a:off x="3216465" y="4149331"/>
              <a:ext cx="7620" cy="164465"/>
            </a:xfrm>
            <a:custGeom>
              <a:avLst/>
              <a:gdLst/>
              <a:ahLst/>
              <a:cxnLst/>
              <a:rect l="l" t="t" r="r" b="b"/>
              <a:pathLst>
                <a:path w="7619" h="164464">
                  <a:moveTo>
                    <a:pt x="7480" y="126174"/>
                  </a:moveTo>
                  <a:lnTo>
                    <a:pt x="0" y="126174"/>
                  </a:lnTo>
                  <a:lnTo>
                    <a:pt x="0" y="164033"/>
                  </a:lnTo>
                  <a:lnTo>
                    <a:pt x="7480" y="164033"/>
                  </a:lnTo>
                  <a:lnTo>
                    <a:pt x="7480" y="126174"/>
                  </a:lnTo>
                  <a:close/>
                </a:path>
                <a:path w="7619" h="164464">
                  <a:moveTo>
                    <a:pt x="7480" y="0"/>
                  </a:moveTo>
                  <a:lnTo>
                    <a:pt x="0" y="0"/>
                  </a:lnTo>
                  <a:lnTo>
                    <a:pt x="0" y="26784"/>
                  </a:lnTo>
                  <a:lnTo>
                    <a:pt x="7480" y="26784"/>
                  </a:lnTo>
                  <a:lnTo>
                    <a:pt x="7480" y="0"/>
                  </a:lnTo>
                  <a:close/>
                </a:path>
              </a:pathLst>
            </a:custGeom>
            <a:solidFill>
              <a:srgbClr val="000080"/>
            </a:solidFill>
          </p:spPr>
          <p:txBody>
            <a:bodyPr wrap="square" lIns="0" tIns="0" rIns="0" bIns="0" rtlCol="0"/>
            <a:lstStyle/>
            <a:p>
              <a:endParaRPr/>
            </a:p>
          </p:txBody>
        </p:sp>
        <p:sp>
          <p:nvSpPr>
            <p:cNvPr id="574" name="object 574"/>
            <p:cNvSpPr/>
            <p:nvPr/>
          </p:nvSpPr>
          <p:spPr>
            <a:xfrm>
              <a:off x="3216466" y="4149325"/>
              <a:ext cx="0" cy="164465"/>
            </a:xfrm>
            <a:custGeom>
              <a:avLst/>
              <a:gdLst/>
              <a:ahLst/>
              <a:cxnLst/>
              <a:rect l="l" t="t" r="r" b="b"/>
              <a:pathLst>
                <a:path h="164464">
                  <a:moveTo>
                    <a:pt x="0" y="126178"/>
                  </a:moveTo>
                  <a:lnTo>
                    <a:pt x="0" y="164038"/>
                  </a:lnTo>
                </a:path>
                <a:path h="164464">
                  <a:moveTo>
                    <a:pt x="0" y="0"/>
                  </a:moveTo>
                  <a:lnTo>
                    <a:pt x="0" y="26788"/>
                  </a:lnTo>
                </a:path>
              </a:pathLst>
            </a:custGeom>
            <a:ln w="3175">
              <a:solidFill>
                <a:srgbClr val="000080"/>
              </a:solidFill>
            </a:ln>
          </p:spPr>
          <p:txBody>
            <a:bodyPr wrap="square" lIns="0" tIns="0" rIns="0" bIns="0" rtlCol="0"/>
            <a:lstStyle/>
            <a:p>
              <a:endParaRPr/>
            </a:p>
          </p:txBody>
        </p:sp>
        <p:sp>
          <p:nvSpPr>
            <p:cNvPr id="575" name="object 575"/>
            <p:cNvSpPr/>
            <p:nvPr/>
          </p:nvSpPr>
          <p:spPr>
            <a:xfrm>
              <a:off x="3216466" y="4313362"/>
              <a:ext cx="7620" cy="5715"/>
            </a:xfrm>
            <a:custGeom>
              <a:avLst/>
              <a:gdLst/>
              <a:ahLst/>
              <a:cxnLst/>
              <a:rect l="l" t="t" r="r" b="b"/>
              <a:pathLst>
                <a:path w="7619" h="5714">
                  <a:moveTo>
                    <a:pt x="7484" y="0"/>
                  </a:moveTo>
                  <a:lnTo>
                    <a:pt x="0" y="0"/>
                  </a:lnTo>
                  <a:lnTo>
                    <a:pt x="0" y="5398"/>
                  </a:lnTo>
                  <a:lnTo>
                    <a:pt x="7484" y="5398"/>
                  </a:lnTo>
                  <a:lnTo>
                    <a:pt x="7484" y="0"/>
                  </a:lnTo>
                  <a:close/>
                </a:path>
              </a:pathLst>
            </a:custGeom>
            <a:solidFill>
              <a:srgbClr val="000080"/>
            </a:solidFill>
          </p:spPr>
          <p:txBody>
            <a:bodyPr wrap="square" lIns="0" tIns="0" rIns="0" bIns="0" rtlCol="0"/>
            <a:lstStyle/>
            <a:p>
              <a:endParaRPr/>
            </a:p>
          </p:txBody>
        </p:sp>
        <p:sp>
          <p:nvSpPr>
            <p:cNvPr id="576" name="object 576"/>
            <p:cNvSpPr/>
            <p:nvPr/>
          </p:nvSpPr>
          <p:spPr>
            <a:xfrm>
              <a:off x="3216466" y="4313364"/>
              <a:ext cx="7620" cy="5715"/>
            </a:xfrm>
            <a:custGeom>
              <a:avLst/>
              <a:gdLst/>
              <a:ahLst/>
              <a:cxnLst/>
              <a:rect l="l" t="t" r="r" b="b"/>
              <a:pathLst>
                <a:path w="7619" h="5714">
                  <a:moveTo>
                    <a:pt x="0" y="0"/>
                  </a:moveTo>
                  <a:lnTo>
                    <a:pt x="7473" y="0"/>
                  </a:lnTo>
                </a:path>
                <a:path w="7619" h="5714">
                  <a:moveTo>
                    <a:pt x="0" y="0"/>
                  </a:moveTo>
                  <a:lnTo>
                    <a:pt x="0" y="5396"/>
                  </a:lnTo>
                </a:path>
              </a:pathLst>
            </a:custGeom>
            <a:ln w="3175">
              <a:solidFill>
                <a:srgbClr val="000080"/>
              </a:solidFill>
            </a:ln>
          </p:spPr>
          <p:txBody>
            <a:bodyPr wrap="square" lIns="0" tIns="0" rIns="0" bIns="0" rtlCol="0"/>
            <a:lstStyle/>
            <a:p>
              <a:endParaRPr/>
            </a:p>
          </p:txBody>
        </p:sp>
        <p:sp>
          <p:nvSpPr>
            <p:cNvPr id="577" name="object 577"/>
            <p:cNvSpPr/>
            <p:nvPr/>
          </p:nvSpPr>
          <p:spPr>
            <a:xfrm>
              <a:off x="3223940" y="4313362"/>
              <a:ext cx="458470" cy="5715"/>
            </a:xfrm>
            <a:custGeom>
              <a:avLst/>
              <a:gdLst/>
              <a:ahLst/>
              <a:cxnLst/>
              <a:rect l="l" t="t" r="r" b="b"/>
              <a:pathLst>
                <a:path w="458470" h="5714">
                  <a:moveTo>
                    <a:pt x="457980" y="0"/>
                  </a:moveTo>
                  <a:lnTo>
                    <a:pt x="0" y="0"/>
                  </a:lnTo>
                  <a:lnTo>
                    <a:pt x="0" y="5398"/>
                  </a:lnTo>
                  <a:lnTo>
                    <a:pt x="457980" y="5398"/>
                  </a:lnTo>
                  <a:lnTo>
                    <a:pt x="457980" y="0"/>
                  </a:lnTo>
                  <a:close/>
                </a:path>
              </a:pathLst>
            </a:custGeom>
            <a:solidFill>
              <a:srgbClr val="000080"/>
            </a:solidFill>
          </p:spPr>
          <p:txBody>
            <a:bodyPr wrap="square" lIns="0" tIns="0" rIns="0" bIns="0" rtlCol="0"/>
            <a:lstStyle/>
            <a:p>
              <a:endParaRPr/>
            </a:p>
          </p:txBody>
        </p:sp>
        <p:sp>
          <p:nvSpPr>
            <p:cNvPr id="578" name="object 578"/>
            <p:cNvSpPr/>
            <p:nvPr/>
          </p:nvSpPr>
          <p:spPr>
            <a:xfrm>
              <a:off x="3223940" y="4313364"/>
              <a:ext cx="458470" cy="0"/>
            </a:xfrm>
            <a:custGeom>
              <a:avLst/>
              <a:gdLst/>
              <a:ahLst/>
              <a:cxnLst/>
              <a:rect l="l" t="t" r="r" b="b"/>
              <a:pathLst>
                <a:path w="458470">
                  <a:moveTo>
                    <a:pt x="0" y="0"/>
                  </a:moveTo>
                  <a:lnTo>
                    <a:pt x="457997" y="0"/>
                  </a:lnTo>
                </a:path>
              </a:pathLst>
            </a:custGeom>
            <a:ln w="3175">
              <a:solidFill>
                <a:srgbClr val="000080"/>
              </a:solidFill>
            </a:ln>
          </p:spPr>
          <p:txBody>
            <a:bodyPr wrap="square" lIns="0" tIns="0" rIns="0" bIns="0" rtlCol="0"/>
            <a:lstStyle/>
            <a:p>
              <a:endParaRPr/>
            </a:p>
          </p:txBody>
        </p:sp>
        <p:sp>
          <p:nvSpPr>
            <p:cNvPr id="579" name="object 579"/>
            <p:cNvSpPr/>
            <p:nvPr/>
          </p:nvSpPr>
          <p:spPr>
            <a:xfrm>
              <a:off x="3681933" y="4149331"/>
              <a:ext cx="7620" cy="164465"/>
            </a:xfrm>
            <a:custGeom>
              <a:avLst/>
              <a:gdLst/>
              <a:ahLst/>
              <a:cxnLst/>
              <a:rect l="l" t="t" r="r" b="b"/>
              <a:pathLst>
                <a:path w="7620" h="164464">
                  <a:moveTo>
                    <a:pt x="7340" y="126174"/>
                  </a:moveTo>
                  <a:lnTo>
                    <a:pt x="0" y="126174"/>
                  </a:lnTo>
                  <a:lnTo>
                    <a:pt x="0" y="164033"/>
                  </a:lnTo>
                  <a:lnTo>
                    <a:pt x="7340" y="164033"/>
                  </a:lnTo>
                  <a:lnTo>
                    <a:pt x="7340" y="126174"/>
                  </a:lnTo>
                  <a:close/>
                </a:path>
                <a:path w="7620" h="164464">
                  <a:moveTo>
                    <a:pt x="7340" y="0"/>
                  </a:moveTo>
                  <a:lnTo>
                    <a:pt x="0" y="0"/>
                  </a:lnTo>
                  <a:lnTo>
                    <a:pt x="0" y="26784"/>
                  </a:lnTo>
                  <a:lnTo>
                    <a:pt x="7340" y="26784"/>
                  </a:lnTo>
                  <a:lnTo>
                    <a:pt x="7340" y="0"/>
                  </a:lnTo>
                  <a:close/>
                </a:path>
              </a:pathLst>
            </a:custGeom>
            <a:solidFill>
              <a:srgbClr val="000080"/>
            </a:solidFill>
          </p:spPr>
          <p:txBody>
            <a:bodyPr wrap="square" lIns="0" tIns="0" rIns="0" bIns="0" rtlCol="0"/>
            <a:lstStyle/>
            <a:p>
              <a:endParaRPr/>
            </a:p>
          </p:txBody>
        </p:sp>
        <p:sp>
          <p:nvSpPr>
            <p:cNvPr id="580" name="object 580"/>
            <p:cNvSpPr/>
            <p:nvPr/>
          </p:nvSpPr>
          <p:spPr>
            <a:xfrm>
              <a:off x="3681937" y="4149325"/>
              <a:ext cx="0" cy="164465"/>
            </a:xfrm>
            <a:custGeom>
              <a:avLst/>
              <a:gdLst/>
              <a:ahLst/>
              <a:cxnLst/>
              <a:rect l="l" t="t" r="r" b="b"/>
              <a:pathLst>
                <a:path h="164464">
                  <a:moveTo>
                    <a:pt x="0" y="126178"/>
                  </a:moveTo>
                  <a:lnTo>
                    <a:pt x="0" y="164038"/>
                  </a:lnTo>
                </a:path>
                <a:path h="164464">
                  <a:moveTo>
                    <a:pt x="0" y="0"/>
                  </a:moveTo>
                  <a:lnTo>
                    <a:pt x="0" y="26788"/>
                  </a:lnTo>
                </a:path>
              </a:pathLst>
            </a:custGeom>
            <a:ln w="3175">
              <a:solidFill>
                <a:srgbClr val="000080"/>
              </a:solidFill>
            </a:ln>
          </p:spPr>
          <p:txBody>
            <a:bodyPr wrap="square" lIns="0" tIns="0" rIns="0" bIns="0" rtlCol="0"/>
            <a:lstStyle/>
            <a:p>
              <a:endParaRPr/>
            </a:p>
          </p:txBody>
        </p:sp>
        <p:sp>
          <p:nvSpPr>
            <p:cNvPr id="581" name="object 581"/>
            <p:cNvSpPr/>
            <p:nvPr/>
          </p:nvSpPr>
          <p:spPr>
            <a:xfrm>
              <a:off x="3681936" y="4313362"/>
              <a:ext cx="7620" cy="5715"/>
            </a:xfrm>
            <a:custGeom>
              <a:avLst/>
              <a:gdLst/>
              <a:ahLst/>
              <a:cxnLst/>
              <a:rect l="l" t="t" r="r" b="b"/>
              <a:pathLst>
                <a:path w="7620" h="5714">
                  <a:moveTo>
                    <a:pt x="7346" y="0"/>
                  </a:moveTo>
                  <a:lnTo>
                    <a:pt x="0" y="0"/>
                  </a:lnTo>
                  <a:lnTo>
                    <a:pt x="0" y="5398"/>
                  </a:lnTo>
                  <a:lnTo>
                    <a:pt x="7346" y="5398"/>
                  </a:lnTo>
                  <a:lnTo>
                    <a:pt x="7346" y="0"/>
                  </a:lnTo>
                  <a:close/>
                </a:path>
              </a:pathLst>
            </a:custGeom>
            <a:solidFill>
              <a:srgbClr val="000080"/>
            </a:solidFill>
          </p:spPr>
          <p:txBody>
            <a:bodyPr wrap="square" lIns="0" tIns="0" rIns="0" bIns="0" rtlCol="0"/>
            <a:lstStyle/>
            <a:p>
              <a:endParaRPr/>
            </a:p>
          </p:txBody>
        </p:sp>
        <p:sp>
          <p:nvSpPr>
            <p:cNvPr id="582" name="object 582"/>
            <p:cNvSpPr/>
            <p:nvPr/>
          </p:nvSpPr>
          <p:spPr>
            <a:xfrm>
              <a:off x="3681937" y="4313364"/>
              <a:ext cx="7620" cy="5715"/>
            </a:xfrm>
            <a:custGeom>
              <a:avLst/>
              <a:gdLst/>
              <a:ahLst/>
              <a:cxnLst/>
              <a:rect l="l" t="t" r="r" b="b"/>
              <a:pathLst>
                <a:path w="7620" h="5714">
                  <a:moveTo>
                    <a:pt x="0" y="0"/>
                  </a:moveTo>
                  <a:lnTo>
                    <a:pt x="7359" y="0"/>
                  </a:lnTo>
                </a:path>
                <a:path w="7620" h="5714">
                  <a:moveTo>
                    <a:pt x="0" y="0"/>
                  </a:moveTo>
                  <a:lnTo>
                    <a:pt x="0" y="5396"/>
                  </a:lnTo>
                </a:path>
              </a:pathLst>
            </a:custGeom>
            <a:ln w="3175">
              <a:solidFill>
                <a:srgbClr val="000080"/>
              </a:solidFill>
            </a:ln>
          </p:spPr>
          <p:txBody>
            <a:bodyPr wrap="square" lIns="0" tIns="0" rIns="0" bIns="0" rtlCol="0"/>
            <a:lstStyle/>
            <a:p>
              <a:endParaRPr/>
            </a:p>
          </p:txBody>
        </p:sp>
        <p:sp>
          <p:nvSpPr>
            <p:cNvPr id="583" name="object 583"/>
            <p:cNvSpPr/>
            <p:nvPr/>
          </p:nvSpPr>
          <p:spPr>
            <a:xfrm>
              <a:off x="3681936" y="4313362"/>
              <a:ext cx="7620" cy="5715"/>
            </a:xfrm>
            <a:custGeom>
              <a:avLst/>
              <a:gdLst/>
              <a:ahLst/>
              <a:cxnLst/>
              <a:rect l="l" t="t" r="r" b="b"/>
              <a:pathLst>
                <a:path w="7620" h="5714">
                  <a:moveTo>
                    <a:pt x="7346" y="0"/>
                  </a:moveTo>
                  <a:lnTo>
                    <a:pt x="0" y="0"/>
                  </a:lnTo>
                  <a:lnTo>
                    <a:pt x="0" y="5398"/>
                  </a:lnTo>
                  <a:lnTo>
                    <a:pt x="7346" y="5398"/>
                  </a:lnTo>
                  <a:lnTo>
                    <a:pt x="7346" y="0"/>
                  </a:lnTo>
                  <a:close/>
                </a:path>
              </a:pathLst>
            </a:custGeom>
            <a:solidFill>
              <a:srgbClr val="000080"/>
            </a:solidFill>
          </p:spPr>
          <p:txBody>
            <a:bodyPr wrap="square" lIns="0" tIns="0" rIns="0" bIns="0" rtlCol="0"/>
            <a:lstStyle/>
            <a:p>
              <a:endParaRPr/>
            </a:p>
          </p:txBody>
        </p:sp>
        <p:sp>
          <p:nvSpPr>
            <p:cNvPr id="584" name="object 584"/>
            <p:cNvSpPr/>
            <p:nvPr/>
          </p:nvSpPr>
          <p:spPr>
            <a:xfrm>
              <a:off x="3681937" y="4313364"/>
              <a:ext cx="7620" cy="5715"/>
            </a:xfrm>
            <a:custGeom>
              <a:avLst/>
              <a:gdLst/>
              <a:ahLst/>
              <a:cxnLst/>
              <a:rect l="l" t="t" r="r" b="b"/>
              <a:pathLst>
                <a:path w="7620" h="5714">
                  <a:moveTo>
                    <a:pt x="0" y="0"/>
                  </a:moveTo>
                  <a:lnTo>
                    <a:pt x="7359" y="0"/>
                  </a:lnTo>
                </a:path>
                <a:path w="7620" h="5714">
                  <a:moveTo>
                    <a:pt x="0" y="0"/>
                  </a:moveTo>
                  <a:lnTo>
                    <a:pt x="0" y="5396"/>
                  </a:lnTo>
                </a:path>
              </a:pathLst>
            </a:custGeom>
            <a:ln w="3175">
              <a:solidFill>
                <a:srgbClr val="000080"/>
              </a:solidFill>
            </a:ln>
          </p:spPr>
          <p:txBody>
            <a:bodyPr wrap="square" lIns="0" tIns="0" rIns="0" bIns="0" rtlCol="0"/>
            <a:lstStyle/>
            <a:p>
              <a:endParaRPr/>
            </a:p>
          </p:txBody>
        </p:sp>
      </p:grpSp>
      <p:sp>
        <p:nvSpPr>
          <p:cNvPr id="585" name="object 585"/>
          <p:cNvSpPr txBox="1"/>
          <p:nvPr/>
        </p:nvSpPr>
        <p:spPr>
          <a:xfrm>
            <a:off x="1924780" y="4331567"/>
            <a:ext cx="795655" cy="207645"/>
          </a:xfrm>
          <a:prstGeom prst="rect">
            <a:avLst/>
          </a:prstGeom>
        </p:spPr>
        <p:txBody>
          <a:bodyPr vert="horz" wrap="square" lIns="0" tIns="12065" rIns="0" bIns="0" rtlCol="0">
            <a:spAutoFit/>
          </a:bodyPr>
          <a:lstStyle/>
          <a:p>
            <a:pPr marL="12700">
              <a:lnSpc>
                <a:spcPct val="100000"/>
              </a:lnSpc>
              <a:spcBef>
                <a:spcPts val="95"/>
              </a:spcBef>
            </a:pPr>
            <a:r>
              <a:rPr sz="1200" spc="200" dirty="0">
                <a:latin typeface="Arial"/>
                <a:cs typeface="Arial"/>
              </a:rPr>
              <a:t>Test</a:t>
            </a:r>
            <a:r>
              <a:rPr sz="1200" spc="125" dirty="0">
                <a:latin typeface="Arial"/>
                <a:cs typeface="Arial"/>
              </a:rPr>
              <a:t> </a:t>
            </a:r>
            <a:r>
              <a:rPr sz="1200" spc="185" dirty="0">
                <a:latin typeface="Arial"/>
                <a:cs typeface="Arial"/>
              </a:rPr>
              <a:t>Set</a:t>
            </a:r>
            <a:endParaRPr sz="1200">
              <a:latin typeface="Arial"/>
              <a:cs typeface="Arial"/>
            </a:endParaRPr>
          </a:p>
        </p:txBody>
      </p:sp>
      <p:grpSp>
        <p:nvGrpSpPr>
          <p:cNvPr id="586" name="object 586"/>
          <p:cNvGrpSpPr/>
          <p:nvPr/>
        </p:nvGrpSpPr>
        <p:grpSpPr>
          <a:xfrm>
            <a:off x="5067378" y="830518"/>
            <a:ext cx="1165860" cy="685800"/>
            <a:chOff x="5067378" y="830518"/>
            <a:chExt cx="1165860" cy="685800"/>
          </a:xfrm>
        </p:grpSpPr>
        <p:pic>
          <p:nvPicPr>
            <p:cNvPr id="587" name="object 587"/>
            <p:cNvPicPr/>
            <p:nvPr/>
          </p:nvPicPr>
          <p:blipFill>
            <a:blip r:embed="rId2" cstate="print"/>
            <a:stretch>
              <a:fillRect/>
            </a:stretch>
          </p:blipFill>
          <p:spPr>
            <a:xfrm>
              <a:off x="5068649" y="831811"/>
              <a:ext cx="1163006" cy="682770"/>
            </a:xfrm>
            <a:prstGeom prst="rect">
              <a:avLst/>
            </a:prstGeom>
          </p:spPr>
        </p:pic>
        <p:sp>
          <p:nvSpPr>
            <p:cNvPr id="588" name="object 588"/>
            <p:cNvSpPr/>
            <p:nvPr/>
          </p:nvSpPr>
          <p:spPr>
            <a:xfrm>
              <a:off x="5068648" y="831788"/>
              <a:ext cx="1163320" cy="683260"/>
            </a:xfrm>
            <a:custGeom>
              <a:avLst/>
              <a:gdLst/>
              <a:ahLst/>
              <a:cxnLst/>
              <a:rect l="l" t="t" r="r" b="b"/>
              <a:pathLst>
                <a:path w="1163320" h="683260">
                  <a:moveTo>
                    <a:pt x="1069961" y="682793"/>
                  </a:moveTo>
                  <a:lnTo>
                    <a:pt x="1106179" y="677420"/>
                  </a:lnTo>
                  <a:lnTo>
                    <a:pt x="1135754" y="662773"/>
                  </a:lnTo>
                  <a:lnTo>
                    <a:pt x="1155694" y="641061"/>
                  </a:lnTo>
                  <a:lnTo>
                    <a:pt x="1163006" y="614490"/>
                  </a:lnTo>
                  <a:lnTo>
                    <a:pt x="1163006" y="68302"/>
                  </a:lnTo>
                  <a:lnTo>
                    <a:pt x="1155694" y="41699"/>
                  </a:lnTo>
                  <a:lnTo>
                    <a:pt x="1135754" y="19990"/>
                  </a:lnTo>
                  <a:lnTo>
                    <a:pt x="1106179" y="5361"/>
                  </a:lnTo>
                  <a:lnTo>
                    <a:pt x="1069961" y="0"/>
                  </a:lnTo>
                  <a:lnTo>
                    <a:pt x="93044" y="0"/>
                  </a:lnTo>
                  <a:lnTo>
                    <a:pt x="56826" y="5361"/>
                  </a:lnTo>
                  <a:lnTo>
                    <a:pt x="27251" y="19990"/>
                  </a:lnTo>
                  <a:lnTo>
                    <a:pt x="7311" y="41699"/>
                  </a:lnTo>
                  <a:lnTo>
                    <a:pt x="0" y="68302"/>
                  </a:lnTo>
                  <a:lnTo>
                    <a:pt x="0" y="614490"/>
                  </a:lnTo>
                  <a:lnTo>
                    <a:pt x="7311" y="641061"/>
                  </a:lnTo>
                  <a:lnTo>
                    <a:pt x="27251" y="662773"/>
                  </a:lnTo>
                  <a:lnTo>
                    <a:pt x="56826" y="677420"/>
                  </a:lnTo>
                  <a:lnTo>
                    <a:pt x="93044" y="682793"/>
                  </a:lnTo>
                  <a:lnTo>
                    <a:pt x="1069961" y="682793"/>
                  </a:lnTo>
                </a:path>
              </a:pathLst>
            </a:custGeom>
            <a:ln w="3175">
              <a:solidFill>
                <a:srgbClr val="000000"/>
              </a:solidFill>
            </a:ln>
          </p:spPr>
          <p:txBody>
            <a:bodyPr wrap="square" lIns="0" tIns="0" rIns="0" bIns="0" rtlCol="0"/>
            <a:lstStyle/>
            <a:p>
              <a:endParaRPr/>
            </a:p>
          </p:txBody>
        </p:sp>
      </p:grpSp>
      <p:sp>
        <p:nvSpPr>
          <p:cNvPr id="589" name="object 589"/>
          <p:cNvSpPr txBox="1"/>
          <p:nvPr/>
        </p:nvSpPr>
        <p:spPr>
          <a:xfrm>
            <a:off x="5212208" y="872189"/>
            <a:ext cx="876300" cy="572135"/>
          </a:xfrm>
          <a:prstGeom prst="rect">
            <a:avLst/>
          </a:prstGeom>
        </p:spPr>
        <p:txBody>
          <a:bodyPr vert="horz" wrap="square" lIns="0" tIns="12065" rIns="0" bIns="0" rtlCol="0">
            <a:spAutoFit/>
          </a:bodyPr>
          <a:lstStyle/>
          <a:p>
            <a:pPr marL="12700" marR="5080" indent="212090">
              <a:lnSpc>
                <a:spcPct val="100000"/>
              </a:lnSpc>
              <a:spcBef>
                <a:spcPts val="95"/>
              </a:spcBef>
            </a:pPr>
            <a:r>
              <a:rPr sz="1200" spc="195" dirty="0">
                <a:latin typeface="Arial"/>
                <a:cs typeface="Arial"/>
              </a:rPr>
              <a:t>Tree </a:t>
            </a:r>
            <a:r>
              <a:rPr sz="1200" spc="180" dirty="0">
                <a:latin typeface="Arial"/>
                <a:cs typeface="Arial"/>
              </a:rPr>
              <a:t>Induction algorithm</a:t>
            </a:r>
            <a:endParaRPr sz="1200">
              <a:latin typeface="Arial"/>
              <a:cs typeface="Arial"/>
            </a:endParaRPr>
          </a:p>
        </p:txBody>
      </p:sp>
      <p:grpSp>
        <p:nvGrpSpPr>
          <p:cNvPr id="590" name="object 590"/>
          <p:cNvGrpSpPr/>
          <p:nvPr/>
        </p:nvGrpSpPr>
        <p:grpSpPr>
          <a:xfrm>
            <a:off x="5545112" y="1513367"/>
            <a:ext cx="210185" cy="514984"/>
            <a:chOff x="5545112" y="1513367"/>
            <a:chExt cx="210185" cy="514984"/>
          </a:xfrm>
        </p:grpSpPr>
        <p:sp>
          <p:nvSpPr>
            <p:cNvPr id="591" name="object 591"/>
            <p:cNvSpPr/>
            <p:nvPr/>
          </p:nvSpPr>
          <p:spPr>
            <a:xfrm>
              <a:off x="5546326" y="1514581"/>
              <a:ext cx="207645" cy="512445"/>
            </a:xfrm>
            <a:custGeom>
              <a:avLst/>
              <a:gdLst/>
              <a:ahLst/>
              <a:cxnLst/>
              <a:rect l="l" t="t" r="r" b="b"/>
              <a:pathLst>
                <a:path w="207645" h="512444">
                  <a:moveTo>
                    <a:pt x="139096" y="0"/>
                  </a:moveTo>
                  <a:lnTo>
                    <a:pt x="68554" y="0"/>
                  </a:lnTo>
                  <a:lnTo>
                    <a:pt x="68554" y="435804"/>
                  </a:lnTo>
                  <a:lnTo>
                    <a:pt x="0" y="435804"/>
                  </a:lnTo>
                  <a:lnTo>
                    <a:pt x="103825" y="512036"/>
                  </a:lnTo>
                  <a:lnTo>
                    <a:pt x="207650" y="435804"/>
                  </a:lnTo>
                  <a:lnTo>
                    <a:pt x="139096" y="435804"/>
                  </a:lnTo>
                  <a:lnTo>
                    <a:pt x="139096" y="0"/>
                  </a:lnTo>
                  <a:close/>
                </a:path>
              </a:pathLst>
            </a:custGeom>
            <a:solidFill>
              <a:srgbClr val="808000"/>
            </a:solidFill>
          </p:spPr>
          <p:txBody>
            <a:bodyPr wrap="square" lIns="0" tIns="0" rIns="0" bIns="0" rtlCol="0"/>
            <a:lstStyle/>
            <a:p>
              <a:endParaRPr/>
            </a:p>
          </p:txBody>
        </p:sp>
        <p:sp>
          <p:nvSpPr>
            <p:cNvPr id="592" name="object 592"/>
            <p:cNvSpPr/>
            <p:nvPr/>
          </p:nvSpPr>
          <p:spPr>
            <a:xfrm>
              <a:off x="5546326" y="1514581"/>
              <a:ext cx="207645" cy="512445"/>
            </a:xfrm>
            <a:custGeom>
              <a:avLst/>
              <a:gdLst/>
              <a:ahLst/>
              <a:cxnLst/>
              <a:rect l="l" t="t" r="r" b="b"/>
              <a:pathLst>
                <a:path w="207645" h="512444">
                  <a:moveTo>
                    <a:pt x="103824" y="512036"/>
                  </a:moveTo>
                  <a:lnTo>
                    <a:pt x="207649" y="435803"/>
                  </a:lnTo>
                  <a:lnTo>
                    <a:pt x="139096" y="435803"/>
                  </a:lnTo>
                  <a:lnTo>
                    <a:pt x="139096" y="0"/>
                  </a:lnTo>
                  <a:lnTo>
                    <a:pt x="68553" y="0"/>
                  </a:lnTo>
                  <a:lnTo>
                    <a:pt x="68553" y="435803"/>
                  </a:lnTo>
                  <a:lnTo>
                    <a:pt x="0" y="435803"/>
                  </a:lnTo>
                  <a:lnTo>
                    <a:pt x="103824" y="512036"/>
                  </a:lnTo>
                  <a:close/>
                </a:path>
              </a:pathLst>
            </a:custGeom>
            <a:ln w="3175">
              <a:solidFill>
                <a:srgbClr val="000000"/>
              </a:solidFill>
            </a:ln>
          </p:spPr>
          <p:txBody>
            <a:bodyPr wrap="square" lIns="0" tIns="0" rIns="0" bIns="0" rtlCol="0"/>
            <a:lstStyle/>
            <a:p>
              <a:endParaRPr/>
            </a:p>
          </p:txBody>
        </p:sp>
      </p:grpSp>
      <p:sp>
        <p:nvSpPr>
          <p:cNvPr id="593" name="object 593"/>
          <p:cNvSpPr txBox="1"/>
          <p:nvPr/>
        </p:nvSpPr>
        <p:spPr>
          <a:xfrm>
            <a:off x="1698375" y="2800765"/>
            <a:ext cx="1140460" cy="207645"/>
          </a:xfrm>
          <a:prstGeom prst="rect">
            <a:avLst/>
          </a:prstGeom>
        </p:spPr>
        <p:txBody>
          <a:bodyPr vert="horz" wrap="square" lIns="0" tIns="12065" rIns="0" bIns="0" rtlCol="0">
            <a:spAutoFit/>
          </a:bodyPr>
          <a:lstStyle/>
          <a:p>
            <a:pPr marL="12700">
              <a:lnSpc>
                <a:spcPct val="100000"/>
              </a:lnSpc>
              <a:spcBef>
                <a:spcPts val="95"/>
              </a:spcBef>
            </a:pPr>
            <a:r>
              <a:rPr sz="1200" spc="190" dirty="0">
                <a:latin typeface="Arial"/>
                <a:cs typeface="Arial"/>
              </a:rPr>
              <a:t>Training</a:t>
            </a:r>
            <a:r>
              <a:rPr sz="1200" spc="130" dirty="0">
                <a:latin typeface="Arial"/>
                <a:cs typeface="Arial"/>
              </a:rPr>
              <a:t> </a:t>
            </a:r>
            <a:r>
              <a:rPr sz="1200" spc="185" dirty="0">
                <a:latin typeface="Arial"/>
                <a:cs typeface="Arial"/>
              </a:rPr>
              <a:t>Set</a:t>
            </a:r>
            <a:endParaRPr sz="1200">
              <a:latin typeface="Arial"/>
              <a:cs typeface="Arial"/>
            </a:endParaRPr>
          </a:p>
        </p:txBody>
      </p:sp>
      <p:sp>
        <p:nvSpPr>
          <p:cNvPr id="594" name="object 594"/>
          <p:cNvSpPr/>
          <p:nvPr/>
        </p:nvSpPr>
        <p:spPr>
          <a:xfrm>
            <a:off x="5924550" y="3507474"/>
            <a:ext cx="190500" cy="514350"/>
          </a:xfrm>
          <a:custGeom>
            <a:avLst/>
            <a:gdLst/>
            <a:ahLst/>
            <a:cxnLst/>
            <a:rect l="l" t="t" r="r" b="b"/>
            <a:pathLst>
              <a:path w="190500" h="514350">
                <a:moveTo>
                  <a:pt x="95248" y="0"/>
                </a:moveTo>
                <a:lnTo>
                  <a:pt x="0" y="190501"/>
                </a:lnTo>
                <a:lnTo>
                  <a:pt x="63500" y="190500"/>
                </a:lnTo>
                <a:lnTo>
                  <a:pt x="63500" y="514350"/>
                </a:lnTo>
                <a:lnTo>
                  <a:pt x="127000" y="514350"/>
                </a:lnTo>
                <a:lnTo>
                  <a:pt x="127000" y="190500"/>
                </a:lnTo>
                <a:lnTo>
                  <a:pt x="190500" y="190500"/>
                </a:lnTo>
                <a:lnTo>
                  <a:pt x="95248" y="0"/>
                </a:lnTo>
                <a:close/>
              </a:path>
            </a:pathLst>
          </a:custGeom>
          <a:solidFill>
            <a:srgbClr val="FF0000"/>
          </a:solidFill>
        </p:spPr>
        <p:txBody>
          <a:bodyPr wrap="square" lIns="0" tIns="0" rIns="0" bIns="0" rtlCol="0"/>
          <a:lstStyle/>
          <a:p>
            <a:endParaRPr/>
          </a:p>
        </p:txBody>
      </p:sp>
      <p:sp>
        <p:nvSpPr>
          <p:cNvPr id="595" name="object 595"/>
          <p:cNvSpPr txBox="1"/>
          <p:nvPr/>
        </p:nvSpPr>
        <p:spPr>
          <a:xfrm>
            <a:off x="7165340" y="3079041"/>
            <a:ext cx="902335" cy="570865"/>
          </a:xfrm>
          <a:prstGeom prst="rect">
            <a:avLst/>
          </a:prstGeom>
        </p:spPr>
        <p:txBody>
          <a:bodyPr vert="horz" wrap="square" lIns="0" tIns="24765" rIns="0" bIns="0" rtlCol="0">
            <a:spAutoFit/>
          </a:bodyPr>
          <a:lstStyle/>
          <a:p>
            <a:pPr marL="12700" marR="5080">
              <a:lnSpc>
                <a:spcPts val="2130"/>
              </a:lnSpc>
              <a:spcBef>
                <a:spcPts val="195"/>
              </a:spcBef>
            </a:pPr>
            <a:r>
              <a:rPr sz="1800" spc="-10" dirty="0">
                <a:latin typeface="Arial"/>
                <a:cs typeface="Arial"/>
              </a:rPr>
              <a:t>Decision </a:t>
            </a:r>
            <a:r>
              <a:rPr sz="1800" spc="-20" dirty="0">
                <a:latin typeface="Arial"/>
                <a:cs typeface="Arial"/>
              </a:rPr>
              <a:t>Tree</a:t>
            </a:r>
            <a:endParaRPr sz="1800">
              <a:latin typeface="Arial"/>
              <a:cs typeface="Arial"/>
            </a:endParaRPr>
          </a:p>
        </p:txBody>
      </p:sp>
      <p:sp>
        <p:nvSpPr>
          <p:cNvPr id="677" name="object 677"/>
          <p:cNvSpPr txBox="1"/>
          <p:nvPr/>
        </p:nvSpPr>
        <p:spPr>
          <a:xfrm>
            <a:off x="1092264" y="2809653"/>
            <a:ext cx="31750" cy="31115"/>
          </a:xfrm>
          <a:prstGeom prst="rect">
            <a:avLst/>
          </a:prstGeom>
        </p:spPr>
        <p:txBody>
          <a:bodyPr vert="horz" wrap="square" lIns="0" tIns="16510" rIns="0" bIns="0" rtlCol="0">
            <a:spAutoFit/>
          </a:bodyPr>
          <a:lstStyle/>
          <a:p>
            <a:pPr algn="ctr">
              <a:lnSpc>
                <a:spcPct val="100000"/>
              </a:lnSpc>
              <a:spcBef>
                <a:spcPts val="130"/>
              </a:spcBef>
            </a:pPr>
            <a:r>
              <a:rPr sz="100" spc="-25" dirty="0">
                <a:solidFill>
                  <a:srgbClr val="010000"/>
                </a:solidFill>
                <a:latin typeface="Arial"/>
                <a:cs typeface="Arial"/>
              </a:rPr>
              <a:t>10</a:t>
            </a:r>
            <a:endParaRPr sz="100">
              <a:latin typeface="Arial"/>
              <a:cs typeface="Arial"/>
            </a:endParaRPr>
          </a:p>
        </p:txBody>
      </p:sp>
      <p:sp>
        <p:nvSpPr>
          <p:cNvPr id="678" name="object 678"/>
          <p:cNvSpPr/>
          <p:nvPr/>
        </p:nvSpPr>
        <p:spPr>
          <a:xfrm>
            <a:off x="1126740" y="3053379"/>
            <a:ext cx="635000" cy="100330"/>
          </a:xfrm>
          <a:custGeom>
            <a:avLst/>
            <a:gdLst/>
            <a:ahLst/>
            <a:cxnLst/>
            <a:rect l="l" t="t" r="r" b="b"/>
            <a:pathLst>
              <a:path w="635000" h="100330">
                <a:moveTo>
                  <a:pt x="634810" y="0"/>
                </a:moveTo>
                <a:lnTo>
                  <a:pt x="0" y="0"/>
                </a:lnTo>
                <a:lnTo>
                  <a:pt x="0" y="99930"/>
                </a:lnTo>
                <a:lnTo>
                  <a:pt x="634810" y="99930"/>
                </a:lnTo>
                <a:lnTo>
                  <a:pt x="634810" y="0"/>
                </a:lnTo>
                <a:close/>
              </a:path>
            </a:pathLst>
          </a:custGeom>
          <a:solidFill>
            <a:srgbClr val="000080"/>
          </a:solidFill>
        </p:spPr>
        <p:txBody>
          <a:bodyPr wrap="square" lIns="0" tIns="0" rIns="0" bIns="0" rtlCol="0"/>
          <a:lstStyle/>
          <a:p>
            <a:endParaRPr/>
          </a:p>
        </p:txBody>
      </p:sp>
      <p:sp>
        <p:nvSpPr>
          <p:cNvPr id="679" name="object 679"/>
          <p:cNvSpPr txBox="1"/>
          <p:nvPr/>
        </p:nvSpPr>
        <p:spPr>
          <a:xfrm>
            <a:off x="1131276" y="3033497"/>
            <a:ext cx="548005" cy="130175"/>
          </a:xfrm>
          <a:prstGeom prst="rect">
            <a:avLst/>
          </a:prstGeom>
        </p:spPr>
        <p:txBody>
          <a:bodyPr vert="horz" wrap="square" lIns="0" tIns="16510" rIns="0" bIns="0" rtlCol="0">
            <a:spAutoFit/>
          </a:bodyPr>
          <a:lstStyle/>
          <a:p>
            <a:pPr marL="12700">
              <a:lnSpc>
                <a:spcPct val="100000"/>
              </a:lnSpc>
              <a:spcBef>
                <a:spcPts val="130"/>
              </a:spcBef>
            </a:pPr>
            <a:r>
              <a:rPr sz="650" b="1" spc="295" dirty="0">
                <a:solidFill>
                  <a:srgbClr val="FFFFFF"/>
                </a:solidFill>
                <a:latin typeface="Arial"/>
                <a:cs typeface="Arial"/>
              </a:rPr>
              <a:t>Refund</a:t>
            </a:r>
            <a:endParaRPr sz="650">
              <a:latin typeface="Arial"/>
              <a:cs typeface="Arial"/>
            </a:endParaRPr>
          </a:p>
        </p:txBody>
      </p:sp>
      <p:sp>
        <p:nvSpPr>
          <p:cNvPr id="680" name="object 680"/>
          <p:cNvSpPr/>
          <p:nvPr/>
        </p:nvSpPr>
        <p:spPr>
          <a:xfrm>
            <a:off x="1126731" y="3053384"/>
            <a:ext cx="1367155" cy="270510"/>
          </a:xfrm>
          <a:custGeom>
            <a:avLst/>
            <a:gdLst/>
            <a:ahLst/>
            <a:cxnLst/>
            <a:rect l="l" t="t" r="r" b="b"/>
            <a:pathLst>
              <a:path w="1367155" h="270510">
                <a:moveTo>
                  <a:pt x="634809" y="99949"/>
                </a:moveTo>
                <a:lnTo>
                  <a:pt x="0" y="99949"/>
                </a:lnTo>
                <a:lnTo>
                  <a:pt x="0" y="270065"/>
                </a:lnTo>
                <a:lnTo>
                  <a:pt x="634809" y="270065"/>
                </a:lnTo>
                <a:lnTo>
                  <a:pt x="634809" y="99949"/>
                </a:lnTo>
                <a:close/>
              </a:path>
              <a:path w="1367155" h="270510">
                <a:moveTo>
                  <a:pt x="1366837" y="99949"/>
                </a:moveTo>
                <a:lnTo>
                  <a:pt x="640245" y="99949"/>
                </a:lnTo>
                <a:lnTo>
                  <a:pt x="640245" y="199339"/>
                </a:lnTo>
                <a:lnTo>
                  <a:pt x="1366837" y="199339"/>
                </a:lnTo>
                <a:lnTo>
                  <a:pt x="1366837" y="99949"/>
                </a:lnTo>
                <a:close/>
              </a:path>
              <a:path w="1367155" h="270510">
                <a:moveTo>
                  <a:pt x="1366837" y="0"/>
                </a:moveTo>
                <a:lnTo>
                  <a:pt x="640245" y="0"/>
                </a:lnTo>
                <a:lnTo>
                  <a:pt x="640245" y="99936"/>
                </a:lnTo>
                <a:lnTo>
                  <a:pt x="1366837" y="99936"/>
                </a:lnTo>
                <a:lnTo>
                  <a:pt x="1366837" y="0"/>
                </a:lnTo>
                <a:close/>
              </a:path>
            </a:pathLst>
          </a:custGeom>
          <a:solidFill>
            <a:srgbClr val="000080"/>
          </a:solidFill>
        </p:spPr>
        <p:txBody>
          <a:bodyPr wrap="square" lIns="0" tIns="0" rIns="0" bIns="0" rtlCol="0"/>
          <a:lstStyle/>
          <a:p>
            <a:endParaRPr/>
          </a:p>
        </p:txBody>
      </p:sp>
      <p:sp>
        <p:nvSpPr>
          <p:cNvPr id="681" name="object 681"/>
          <p:cNvSpPr txBox="1"/>
          <p:nvPr/>
        </p:nvSpPr>
        <p:spPr>
          <a:xfrm>
            <a:off x="1792496" y="3033497"/>
            <a:ext cx="514350" cy="229235"/>
          </a:xfrm>
          <a:prstGeom prst="rect">
            <a:avLst/>
          </a:prstGeom>
        </p:spPr>
        <p:txBody>
          <a:bodyPr vert="horz" wrap="square" lIns="0" tIns="16510" rIns="0" bIns="0" rtlCol="0">
            <a:spAutoFit/>
          </a:bodyPr>
          <a:lstStyle/>
          <a:p>
            <a:pPr marL="12700" marR="5080">
              <a:lnSpc>
                <a:spcPct val="100000"/>
              </a:lnSpc>
              <a:spcBef>
                <a:spcPts val="130"/>
              </a:spcBef>
            </a:pPr>
            <a:r>
              <a:rPr sz="650" b="1" spc="235" dirty="0">
                <a:solidFill>
                  <a:srgbClr val="FFFFFF"/>
                </a:solidFill>
                <a:latin typeface="Arial"/>
                <a:cs typeface="Arial"/>
              </a:rPr>
              <a:t>Marital </a:t>
            </a:r>
            <a:r>
              <a:rPr sz="650" b="1" spc="265" dirty="0">
                <a:solidFill>
                  <a:srgbClr val="FFFFFF"/>
                </a:solidFill>
                <a:latin typeface="Arial"/>
                <a:cs typeface="Arial"/>
              </a:rPr>
              <a:t>Status</a:t>
            </a:r>
            <a:endParaRPr sz="650">
              <a:latin typeface="Arial"/>
              <a:cs typeface="Arial"/>
            </a:endParaRPr>
          </a:p>
        </p:txBody>
      </p:sp>
      <p:sp>
        <p:nvSpPr>
          <p:cNvPr id="682" name="object 682"/>
          <p:cNvSpPr/>
          <p:nvPr/>
        </p:nvSpPr>
        <p:spPr>
          <a:xfrm>
            <a:off x="1766976" y="3053384"/>
            <a:ext cx="1427480" cy="270510"/>
          </a:xfrm>
          <a:custGeom>
            <a:avLst/>
            <a:gdLst/>
            <a:ahLst/>
            <a:cxnLst/>
            <a:rect l="l" t="t" r="r" b="b"/>
            <a:pathLst>
              <a:path w="1427480" h="270510">
                <a:moveTo>
                  <a:pt x="726592" y="199339"/>
                </a:moveTo>
                <a:lnTo>
                  <a:pt x="0" y="199339"/>
                </a:lnTo>
                <a:lnTo>
                  <a:pt x="0" y="270065"/>
                </a:lnTo>
                <a:lnTo>
                  <a:pt x="726592" y="270065"/>
                </a:lnTo>
                <a:lnTo>
                  <a:pt x="726592" y="199339"/>
                </a:lnTo>
                <a:close/>
              </a:path>
              <a:path w="1427480" h="270510">
                <a:moveTo>
                  <a:pt x="1426946" y="99949"/>
                </a:moveTo>
                <a:lnTo>
                  <a:pt x="732193" y="99949"/>
                </a:lnTo>
                <a:lnTo>
                  <a:pt x="732193" y="199339"/>
                </a:lnTo>
                <a:lnTo>
                  <a:pt x="1426946" y="199339"/>
                </a:lnTo>
                <a:lnTo>
                  <a:pt x="1426946" y="99949"/>
                </a:lnTo>
                <a:close/>
              </a:path>
              <a:path w="1427480" h="270510">
                <a:moveTo>
                  <a:pt x="1426946" y="0"/>
                </a:moveTo>
                <a:lnTo>
                  <a:pt x="732193" y="0"/>
                </a:lnTo>
                <a:lnTo>
                  <a:pt x="732193" y="99936"/>
                </a:lnTo>
                <a:lnTo>
                  <a:pt x="1426946" y="99936"/>
                </a:lnTo>
                <a:lnTo>
                  <a:pt x="1426946" y="0"/>
                </a:lnTo>
                <a:close/>
              </a:path>
            </a:pathLst>
          </a:custGeom>
          <a:solidFill>
            <a:srgbClr val="000080"/>
          </a:solidFill>
        </p:spPr>
        <p:txBody>
          <a:bodyPr wrap="square" lIns="0" tIns="0" rIns="0" bIns="0" rtlCol="0"/>
          <a:lstStyle/>
          <a:p>
            <a:endParaRPr/>
          </a:p>
        </p:txBody>
      </p:sp>
      <p:sp>
        <p:nvSpPr>
          <p:cNvPr id="683" name="object 683"/>
          <p:cNvSpPr txBox="1"/>
          <p:nvPr/>
        </p:nvSpPr>
        <p:spPr>
          <a:xfrm>
            <a:off x="2524509" y="3033497"/>
            <a:ext cx="590550" cy="229235"/>
          </a:xfrm>
          <a:prstGeom prst="rect">
            <a:avLst/>
          </a:prstGeom>
        </p:spPr>
        <p:txBody>
          <a:bodyPr vert="horz" wrap="square" lIns="0" tIns="16510" rIns="0" bIns="0" rtlCol="0">
            <a:spAutoFit/>
          </a:bodyPr>
          <a:lstStyle/>
          <a:p>
            <a:pPr marL="12700" marR="5080">
              <a:lnSpc>
                <a:spcPct val="100000"/>
              </a:lnSpc>
              <a:spcBef>
                <a:spcPts val="130"/>
              </a:spcBef>
            </a:pPr>
            <a:r>
              <a:rPr sz="650" b="1" spc="270" dirty="0">
                <a:solidFill>
                  <a:srgbClr val="FFFFFF"/>
                </a:solidFill>
                <a:latin typeface="Arial"/>
                <a:cs typeface="Arial"/>
              </a:rPr>
              <a:t>Taxable </a:t>
            </a:r>
            <a:r>
              <a:rPr sz="650" b="1" spc="295" dirty="0">
                <a:solidFill>
                  <a:srgbClr val="FFFFFF"/>
                </a:solidFill>
                <a:latin typeface="Arial"/>
                <a:cs typeface="Arial"/>
              </a:rPr>
              <a:t>Income</a:t>
            </a:r>
            <a:endParaRPr sz="650">
              <a:latin typeface="Arial"/>
              <a:cs typeface="Arial"/>
            </a:endParaRPr>
          </a:p>
        </p:txBody>
      </p:sp>
      <p:sp>
        <p:nvSpPr>
          <p:cNvPr id="684" name="object 684"/>
          <p:cNvSpPr/>
          <p:nvPr/>
        </p:nvSpPr>
        <p:spPr>
          <a:xfrm>
            <a:off x="2499169" y="3053384"/>
            <a:ext cx="1227455" cy="270510"/>
          </a:xfrm>
          <a:custGeom>
            <a:avLst/>
            <a:gdLst/>
            <a:ahLst/>
            <a:cxnLst/>
            <a:rect l="l" t="t" r="r" b="b"/>
            <a:pathLst>
              <a:path w="1227454" h="270510">
                <a:moveTo>
                  <a:pt x="694753" y="199339"/>
                </a:moveTo>
                <a:lnTo>
                  <a:pt x="0" y="199339"/>
                </a:lnTo>
                <a:lnTo>
                  <a:pt x="0" y="270065"/>
                </a:lnTo>
                <a:lnTo>
                  <a:pt x="694753" y="270065"/>
                </a:lnTo>
                <a:lnTo>
                  <a:pt x="694753" y="199339"/>
                </a:lnTo>
                <a:close/>
              </a:path>
              <a:path w="1227454" h="270510">
                <a:moveTo>
                  <a:pt x="1226959" y="0"/>
                </a:moveTo>
                <a:lnTo>
                  <a:pt x="700239" y="0"/>
                </a:lnTo>
                <a:lnTo>
                  <a:pt x="700239" y="84785"/>
                </a:lnTo>
                <a:lnTo>
                  <a:pt x="700239" y="184721"/>
                </a:lnTo>
                <a:lnTo>
                  <a:pt x="1226959" y="184721"/>
                </a:lnTo>
                <a:lnTo>
                  <a:pt x="1226959" y="84797"/>
                </a:lnTo>
                <a:lnTo>
                  <a:pt x="1226959" y="0"/>
                </a:lnTo>
                <a:close/>
              </a:path>
            </a:pathLst>
          </a:custGeom>
          <a:solidFill>
            <a:srgbClr val="000080"/>
          </a:solidFill>
        </p:spPr>
        <p:txBody>
          <a:bodyPr wrap="square" lIns="0" tIns="0" rIns="0" bIns="0" rtlCol="0"/>
          <a:lstStyle/>
          <a:p>
            <a:endParaRPr/>
          </a:p>
        </p:txBody>
      </p:sp>
      <p:sp>
        <p:nvSpPr>
          <p:cNvPr id="685" name="object 685"/>
          <p:cNvSpPr txBox="1"/>
          <p:nvPr/>
        </p:nvSpPr>
        <p:spPr>
          <a:xfrm>
            <a:off x="3224891" y="3118286"/>
            <a:ext cx="447040" cy="130175"/>
          </a:xfrm>
          <a:prstGeom prst="rect">
            <a:avLst/>
          </a:prstGeom>
        </p:spPr>
        <p:txBody>
          <a:bodyPr vert="horz" wrap="square" lIns="0" tIns="16510" rIns="0" bIns="0" rtlCol="0">
            <a:spAutoFit/>
          </a:bodyPr>
          <a:lstStyle/>
          <a:p>
            <a:pPr marL="12700">
              <a:lnSpc>
                <a:spcPct val="100000"/>
              </a:lnSpc>
              <a:spcBef>
                <a:spcPts val="130"/>
              </a:spcBef>
            </a:pPr>
            <a:r>
              <a:rPr sz="650" b="1" spc="285" dirty="0">
                <a:solidFill>
                  <a:srgbClr val="FFFFFF"/>
                </a:solidFill>
                <a:latin typeface="Arial"/>
                <a:cs typeface="Arial"/>
              </a:rPr>
              <a:t>Cheat</a:t>
            </a:r>
            <a:endParaRPr sz="650">
              <a:latin typeface="Arial"/>
              <a:cs typeface="Arial"/>
            </a:endParaRPr>
          </a:p>
        </p:txBody>
      </p:sp>
      <p:grpSp>
        <p:nvGrpSpPr>
          <p:cNvPr id="686" name="object 686"/>
          <p:cNvGrpSpPr/>
          <p:nvPr/>
        </p:nvGrpSpPr>
        <p:grpSpPr>
          <a:xfrm>
            <a:off x="1121308" y="3050275"/>
            <a:ext cx="2610485" cy="405130"/>
            <a:chOff x="1121308" y="3050275"/>
            <a:chExt cx="2610485" cy="405130"/>
          </a:xfrm>
        </p:grpSpPr>
        <p:sp>
          <p:nvSpPr>
            <p:cNvPr id="687" name="object 687"/>
            <p:cNvSpPr/>
            <p:nvPr/>
          </p:nvSpPr>
          <p:spPr>
            <a:xfrm>
              <a:off x="1121308" y="3050285"/>
              <a:ext cx="2610485" cy="273685"/>
            </a:xfrm>
            <a:custGeom>
              <a:avLst/>
              <a:gdLst/>
              <a:ahLst/>
              <a:cxnLst/>
              <a:rect l="l" t="t" r="r" b="b"/>
              <a:pathLst>
                <a:path w="2610485" h="273685">
                  <a:moveTo>
                    <a:pt x="1372260" y="0"/>
                  </a:moveTo>
                  <a:lnTo>
                    <a:pt x="645668" y="0"/>
                  </a:lnTo>
                  <a:lnTo>
                    <a:pt x="640232" y="0"/>
                  </a:lnTo>
                  <a:lnTo>
                    <a:pt x="5422" y="0"/>
                  </a:lnTo>
                  <a:lnTo>
                    <a:pt x="0" y="0"/>
                  </a:lnTo>
                  <a:lnTo>
                    <a:pt x="0" y="3111"/>
                  </a:lnTo>
                  <a:lnTo>
                    <a:pt x="0" y="273164"/>
                  </a:lnTo>
                  <a:lnTo>
                    <a:pt x="5422" y="273164"/>
                  </a:lnTo>
                  <a:lnTo>
                    <a:pt x="5422" y="3111"/>
                  </a:lnTo>
                  <a:lnTo>
                    <a:pt x="640232" y="3111"/>
                  </a:lnTo>
                  <a:lnTo>
                    <a:pt x="640232" y="273164"/>
                  </a:lnTo>
                  <a:lnTo>
                    <a:pt x="645668" y="273164"/>
                  </a:lnTo>
                  <a:lnTo>
                    <a:pt x="645668" y="3111"/>
                  </a:lnTo>
                  <a:lnTo>
                    <a:pt x="1372260" y="3111"/>
                  </a:lnTo>
                  <a:lnTo>
                    <a:pt x="1372260" y="0"/>
                  </a:lnTo>
                  <a:close/>
                </a:path>
                <a:path w="2610485" h="273685">
                  <a:moveTo>
                    <a:pt x="2072614" y="0"/>
                  </a:moveTo>
                  <a:lnTo>
                    <a:pt x="1377899" y="0"/>
                  </a:lnTo>
                  <a:lnTo>
                    <a:pt x="1372285" y="0"/>
                  </a:lnTo>
                  <a:lnTo>
                    <a:pt x="1372285" y="3111"/>
                  </a:lnTo>
                  <a:lnTo>
                    <a:pt x="1372285" y="273164"/>
                  </a:lnTo>
                  <a:lnTo>
                    <a:pt x="1377899" y="273164"/>
                  </a:lnTo>
                  <a:lnTo>
                    <a:pt x="1377899" y="3111"/>
                  </a:lnTo>
                  <a:lnTo>
                    <a:pt x="2072614" y="3111"/>
                  </a:lnTo>
                  <a:lnTo>
                    <a:pt x="2072614" y="0"/>
                  </a:lnTo>
                  <a:close/>
                </a:path>
                <a:path w="2610485" h="273685">
                  <a:moveTo>
                    <a:pt x="2610205" y="0"/>
                  </a:moveTo>
                  <a:lnTo>
                    <a:pt x="2604820" y="0"/>
                  </a:lnTo>
                  <a:lnTo>
                    <a:pt x="2604782" y="3111"/>
                  </a:lnTo>
                  <a:lnTo>
                    <a:pt x="2604782" y="187845"/>
                  </a:lnTo>
                  <a:lnTo>
                    <a:pt x="2078101" y="187845"/>
                  </a:lnTo>
                  <a:lnTo>
                    <a:pt x="2078101" y="3111"/>
                  </a:lnTo>
                  <a:lnTo>
                    <a:pt x="2604782" y="3111"/>
                  </a:lnTo>
                  <a:lnTo>
                    <a:pt x="2604782" y="0"/>
                  </a:lnTo>
                  <a:lnTo>
                    <a:pt x="2078101" y="0"/>
                  </a:lnTo>
                  <a:lnTo>
                    <a:pt x="2072665" y="0"/>
                  </a:lnTo>
                  <a:lnTo>
                    <a:pt x="2072665" y="3111"/>
                  </a:lnTo>
                  <a:lnTo>
                    <a:pt x="2072665" y="273164"/>
                  </a:lnTo>
                  <a:lnTo>
                    <a:pt x="2078101" y="273164"/>
                  </a:lnTo>
                  <a:lnTo>
                    <a:pt x="2604782" y="273164"/>
                  </a:lnTo>
                  <a:lnTo>
                    <a:pt x="2610205" y="273164"/>
                  </a:lnTo>
                  <a:lnTo>
                    <a:pt x="2610205" y="3111"/>
                  </a:lnTo>
                  <a:lnTo>
                    <a:pt x="2610205" y="0"/>
                  </a:lnTo>
                  <a:close/>
                </a:path>
              </a:pathLst>
            </a:custGeom>
            <a:solidFill>
              <a:srgbClr val="000080"/>
            </a:solidFill>
          </p:spPr>
          <p:txBody>
            <a:bodyPr wrap="square" lIns="0" tIns="0" rIns="0" bIns="0" rtlCol="0"/>
            <a:lstStyle/>
            <a:p>
              <a:endParaRPr/>
            </a:p>
          </p:txBody>
        </p:sp>
        <p:sp>
          <p:nvSpPr>
            <p:cNvPr id="688" name="object 688"/>
            <p:cNvSpPr/>
            <p:nvPr/>
          </p:nvSpPr>
          <p:spPr>
            <a:xfrm>
              <a:off x="1126731" y="3323437"/>
              <a:ext cx="635000" cy="132080"/>
            </a:xfrm>
            <a:custGeom>
              <a:avLst/>
              <a:gdLst/>
              <a:ahLst/>
              <a:cxnLst/>
              <a:rect l="l" t="t" r="r" b="b"/>
              <a:pathLst>
                <a:path w="635000" h="132079">
                  <a:moveTo>
                    <a:pt x="634809" y="0"/>
                  </a:moveTo>
                  <a:lnTo>
                    <a:pt x="0" y="0"/>
                  </a:lnTo>
                  <a:lnTo>
                    <a:pt x="0" y="31661"/>
                  </a:lnTo>
                  <a:lnTo>
                    <a:pt x="0" y="131584"/>
                  </a:lnTo>
                  <a:lnTo>
                    <a:pt x="634809" y="131584"/>
                  </a:lnTo>
                  <a:lnTo>
                    <a:pt x="634809" y="31661"/>
                  </a:lnTo>
                  <a:lnTo>
                    <a:pt x="634809" y="0"/>
                  </a:lnTo>
                  <a:close/>
                </a:path>
              </a:pathLst>
            </a:custGeom>
            <a:solidFill>
              <a:srgbClr val="E5E5E5"/>
            </a:solidFill>
          </p:spPr>
          <p:txBody>
            <a:bodyPr wrap="square" lIns="0" tIns="0" rIns="0" bIns="0" rtlCol="0"/>
            <a:lstStyle/>
            <a:p>
              <a:endParaRPr/>
            </a:p>
          </p:txBody>
        </p:sp>
      </p:grpSp>
      <p:sp>
        <p:nvSpPr>
          <p:cNvPr id="689" name="object 689"/>
          <p:cNvSpPr txBox="1"/>
          <p:nvPr/>
        </p:nvSpPr>
        <p:spPr>
          <a:xfrm>
            <a:off x="1152253" y="3336808"/>
            <a:ext cx="220345" cy="130175"/>
          </a:xfrm>
          <a:prstGeom prst="rect">
            <a:avLst/>
          </a:prstGeom>
        </p:spPr>
        <p:txBody>
          <a:bodyPr vert="horz" wrap="square" lIns="0" tIns="16510" rIns="0" bIns="0" rtlCol="0">
            <a:spAutoFit/>
          </a:bodyPr>
          <a:lstStyle/>
          <a:p>
            <a:pPr marL="12700">
              <a:lnSpc>
                <a:spcPct val="100000"/>
              </a:lnSpc>
              <a:spcBef>
                <a:spcPts val="130"/>
              </a:spcBef>
            </a:pPr>
            <a:r>
              <a:rPr sz="650" spc="315" dirty="0">
                <a:solidFill>
                  <a:srgbClr val="010000"/>
                </a:solidFill>
                <a:latin typeface="Arial"/>
                <a:cs typeface="Arial"/>
              </a:rPr>
              <a:t>No</a:t>
            </a:r>
            <a:endParaRPr sz="650">
              <a:latin typeface="Arial"/>
              <a:cs typeface="Arial"/>
            </a:endParaRPr>
          </a:p>
        </p:txBody>
      </p:sp>
      <p:grpSp>
        <p:nvGrpSpPr>
          <p:cNvPr id="690" name="object 690"/>
          <p:cNvGrpSpPr/>
          <p:nvPr/>
        </p:nvGrpSpPr>
        <p:grpSpPr>
          <a:xfrm>
            <a:off x="1126740" y="3323435"/>
            <a:ext cx="1367155" cy="164465"/>
            <a:chOff x="1126740" y="3323435"/>
            <a:chExt cx="1367155" cy="164465"/>
          </a:xfrm>
        </p:grpSpPr>
        <p:sp>
          <p:nvSpPr>
            <p:cNvPr id="691" name="object 691"/>
            <p:cNvSpPr/>
            <p:nvPr/>
          </p:nvSpPr>
          <p:spPr>
            <a:xfrm>
              <a:off x="1126740" y="3455055"/>
              <a:ext cx="635000" cy="32384"/>
            </a:xfrm>
            <a:custGeom>
              <a:avLst/>
              <a:gdLst/>
              <a:ahLst/>
              <a:cxnLst/>
              <a:rect l="l" t="t" r="r" b="b"/>
              <a:pathLst>
                <a:path w="635000" h="32385">
                  <a:moveTo>
                    <a:pt x="634810" y="0"/>
                  </a:moveTo>
                  <a:lnTo>
                    <a:pt x="0" y="0"/>
                  </a:lnTo>
                  <a:lnTo>
                    <a:pt x="0" y="32307"/>
                  </a:lnTo>
                  <a:lnTo>
                    <a:pt x="634810" y="32307"/>
                  </a:lnTo>
                  <a:lnTo>
                    <a:pt x="634810" y="0"/>
                  </a:lnTo>
                  <a:close/>
                </a:path>
              </a:pathLst>
            </a:custGeom>
            <a:solidFill>
              <a:srgbClr val="E5E5E5"/>
            </a:solidFill>
          </p:spPr>
          <p:txBody>
            <a:bodyPr wrap="square" lIns="0" tIns="0" rIns="0" bIns="0" rtlCol="0"/>
            <a:lstStyle/>
            <a:p>
              <a:endParaRPr/>
            </a:p>
          </p:txBody>
        </p:sp>
        <p:sp>
          <p:nvSpPr>
            <p:cNvPr id="692" name="object 692"/>
            <p:cNvSpPr/>
            <p:nvPr/>
          </p:nvSpPr>
          <p:spPr>
            <a:xfrm>
              <a:off x="1766976" y="3323437"/>
              <a:ext cx="727075" cy="132080"/>
            </a:xfrm>
            <a:custGeom>
              <a:avLst/>
              <a:gdLst/>
              <a:ahLst/>
              <a:cxnLst/>
              <a:rect l="l" t="t" r="r" b="b"/>
              <a:pathLst>
                <a:path w="727075" h="132079">
                  <a:moveTo>
                    <a:pt x="726592" y="0"/>
                  </a:moveTo>
                  <a:lnTo>
                    <a:pt x="0" y="0"/>
                  </a:lnTo>
                  <a:lnTo>
                    <a:pt x="0" y="31661"/>
                  </a:lnTo>
                  <a:lnTo>
                    <a:pt x="0" y="131584"/>
                  </a:lnTo>
                  <a:lnTo>
                    <a:pt x="726592" y="131584"/>
                  </a:lnTo>
                  <a:lnTo>
                    <a:pt x="726592" y="31661"/>
                  </a:lnTo>
                  <a:lnTo>
                    <a:pt x="726592" y="0"/>
                  </a:lnTo>
                  <a:close/>
                </a:path>
              </a:pathLst>
            </a:custGeom>
            <a:solidFill>
              <a:srgbClr val="C0C0C0"/>
            </a:solidFill>
          </p:spPr>
          <p:txBody>
            <a:bodyPr wrap="square" lIns="0" tIns="0" rIns="0" bIns="0" rtlCol="0"/>
            <a:lstStyle/>
            <a:p>
              <a:endParaRPr/>
            </a:p>
          </p:txBody>
        </p:sp>
      </p:grpSp>
      <p:sp>
        <p:nvSpPr>
          <p:cNvPr id="693" name="object 693"/>
          <p:cNvSpPr txBox="1"/>
          <p:nvPr/>
        </p:nvSpPr>
        <p:spPr>
          <a:xfrm>
            <a:off x="1792496" y="3336808"/>
            <a:ext cx="447040" cy="130175"/>
          </a:xfrm>
          <a:prstGeom prst="rect">
            <a:avLst/>
          </a:prstGeom>
        </p:spPr>
        <p:txBody>
          <a:bodyPr vert="horz" wrap="square" lIns="0" tIns="16510" rIns="0" bIns="0" rtlCol="0">
            <a:spAutoFit/>
          </a:bodyPr>
          <a:lstStyle/>
          <a:p>
            <a:pPr marL="12700">
              <a:lnSpc>
                <a:spcPct val="100000"/>
              </a:lnSpc>
              <a:spcBef>
                <a:spcPts val="130"/>
              </a:spcBef>
            </a:pPr>
            <a:r>
              <a:rPr sz="650" spc="229" dirty="0">
                <a:solidFill>
                  <a:srgbClr val="010000"/>
                </a:solidFill>
                <a:latin typeface="Arial"/>
                <a:cs typeface="Arial"/>
              </a:rPr>
              <a:t>Single</a:t>
            </a:r>
            <a:endParaRPr sz="650">
              <a:latin typeface="Arial"/>
              <a:cs typeface="Arial"/>
            </a:endParaRPr>
          </a:p>
        </p:txBody>
      </p:sp>
      <p:grpSp>
        <p:nvGrpSpPr>
          <p:cNvPr id="694" name="object 694"/>
          <p:cNvGrpSpPr/>
          <p:nvPr/>
        </p:nvGrpSpPr>
        <p:grpSpPr>
          <a:xfrm>
            <a:off x="1766985" y="3323435"/>
            <a:ext cx="1427480" cy="164465"/>
            <a:chOff x="1766985" y="3323435"/>
            <a:chExt cx="1427480" cy="164465"/>
          </a:xfrm>
        </p:grpSpPr>
        <p:sp>
          <p:nvSpPr>
            <p:cNvPr id="695" name="object 695"/>
            <p:cNvSpPr/>
            <p:nvPr/>
          </p:nvSpPr>
          <p:spPr>
            <a:xfrm>
              <a:off x="1766985" y="3455055"/>
              <a:ext cx="727075" cy="32384"/>
            </a:xfrm>
            <a:custGeom>
              <a:avLst/>
              <a:gdLst/>
              <a:ahLst/>
              <a:cxnLst/>
              <a:rect l="l" t="t" r="r" b="b"/>
              <a:pathLst>
                <a:path w="727075" h="32385">
                  <a:moveTo>
                    <a:pt x="726595" y="0"/>
                  </a:moveTo>
                  <a:lnTo>
                    <a:pt x="0" y="0"/>
                  </a:lnTo>
                  <a:lnTo>
                    <a:pt x="0" y="32307"/>
                  </a:lnTo>
                  <a:lnTo>
                    <a:pt x="726595" y="32307"/>
                  </a:lnTo>
                  <a:lnTo>
                    <a:pt x="726595" y="0"/>
                  </a:lnTo>
                  <a:close/>
                </a:path>
              </a:pathLst>
            </a:custGeom>
            <a:solidFill>
              <a:srgbClr val="C0C0C0"/>
            </a:solidFill>
          </p:spPr>
          <p:txBody>
            <a:bodyPr wrap="square" lIns="0" tIns="0" rIns="0" bIns="0" rtlCol="0"/>
            <a:lstStyle/>
            <a:p>
              <a:endParaRPr/>
            </a:p>
          </p:txBody>
        </p:sp>
        <p:sp>
          <p:nvSpPr>
            <p:cNvPr id="696" name="object 696"/>
            <p:cNvSpPr/>
            <p:nvPr/>
          </p:nvSpPr>
          <p:spPr>
            <a:xfrm>
              <a:off x="2499169" y="3323437"/>
              <a:ext cx="695325" cy="132080"/>
            </a:xfrm>
            <a:custGeom>
              <a:avLst/>
              <a:gdLst/>
              <a:ahLst/>
              <a:cxnLst/>
              <a:rect l="l" t="t" r="r" b="b"/>
              <a:pathLst>
                <a:path w="695325" h="132079">
                  <a:moveTo>
                    <a:pt x="694753" y="0"/>
                  </a:moveTo>
                  <a:lnTo>
                    <a:pt x="0" y="0"/>
                  </a:lnTo>
                  <a:lnTo>
                    <a:pt x="0" y="31661"/>
                  </a:lnTo>
                  <a:lnTo>
                    <a:pt x="0" y="131584"/>
                  </a:lnTo>
                  <a:lnTo>
                    <a:pt x="694753" y="131584"/>
                  </a:lnTo>
                  <a:lnTo>
                    <a:pt x="694753" y="31661"/>
                  </a:lnTo>
                  <a:lnTo>
                    <a:pt x="694753" y="0"/>
                  </a:lnTo>
                  <a:close/>
                </a:path>
              </a:pathLst>
            </a:custGeom>
            <a:solidFill>
              <a:srgbClr val="E5E5E5"/>
            </a:solidFill>
          </p:spPr>
          <p:txBody>
            <a:bodyPr wrap="square" lIns="0" tIns="0" rIns="0" bIns="0" rtlCol="0"/>
            <a:lstStyle/>
            <a:p>
              <a:endParaRPr/>
            </a:p>
          </p:txBody>
        </p:sp>
      </p:grpSp>
      <p:sp>
        <p:nvSpPr>
          <p:cNvPr id="697" name="object 697"/>
          <p:cNvSpPr txBox="1"/>
          <p:nvPr/>
        </p:nvSpPr>
        <p:spPr>
          <a:xfrm>
            <a:off x="2524509" y="3336808"/>
            <a:ext cx="295275" cy="130175"/>
          </a:xfrm>
          <a:prstGeom prst="rect">
            <a:avLst/>
          </a:prstGeom>
        </p:spPr>
        <p:txBody>
          <a:bodyPr vert="horz" wrap="square" lIns="0" tIns="16510" rIns="0" bIns="0" rtlCol="0">
            <a:spAutoFit/>
          </a:bodyPr>
          <a:lstStyle/>
          <a:p>
            <a:pPr marL="12700">
              <a:lnSpc>
                <a:spcPct val="100000"/>
              </a:lnSpc>
              <a:spcBef>
                <a:spcPts val="130"/>
              </a:spcBef>
            </a:pPr>
            <a:r>
              <a:rPr sz="650" spc="290" dirty="0">
                <a:solidFill>
                  <a:srgbClr val="010000"/>
                </a:solidFill>
                <a:latin typeface="Arial"/>
                <a:cs typeface="Arial"/>
              </a:rPr>
              <a:t>75K</a:t>
            </a:r>
            <a:endParaRPr sz="650">
              <a:latin typeface="Arial"/>
              <a:cs typeface="Arial"/>
            </a:endParaRPr>
          </a:p>
        </p:txBody>
      </p:sp>
      <p:grpSp>
        <p:nvGrpSpPr>
          <p:cNvPr id="698" name="object 698"/>
          <p:cNvGrpSpPr/>
          <p:nvPr/>
        </p:nvGrpSpPr>
        <p:grpSpPr>
          <a:xfrm>
            <a:off x="2499179" y="3323435"/>
            <a:ext cx="1227455" cy="164465"/>
            <a:chOff x="2499179" y="3323435"/>
            <a:chExt cx="1227455" cy="164465"/>
          </a:xfrm>
        </p:grpSpPr>
        <p:sp>
          <p:nvSpPr>
            <p:cNvPr id="699" name="object 699"/>
            <p:cNvSpPr/>
            <p:nvPr/>
          </p:nvSpPr>
          <p:spPr>
            <a:xfrm>
              <a:off x="2499179" y="3455055"/>
              <a:ext cx="695325" cy="32384"/>
            </a:xfrm>
            <a:custGeom>
              <a:avLst/>
              <a:gdLst/>
              <a:ahLst/>
              <a:cxnLst/>
              <a:rect l="l" t="t" r="r" b="b"/>
              <a:pathLst>
                <a:path w="695325" h="32385">
                  <a:moveTo>
                    <a:pt x="694752" y="0"/>
                  </a:moveTo>
                  <a:lnTo>
                    <a:pt x="0" y="0"/>
                  </a:lnTo>
                  <a:lnTo>
                    <a:pt x="0" y="32307"/>
                  </a:lnTo>
                  <a:lnTo>
                    <a:pt x="694752" y="32307"/>
                  </a:lnTo>
                  <a:lnTo>
                    <a:pt x="694752" y="0"/>
                  </a:lnTo>
                  <a:close/>
                </a:path>
              </a:pathLst>
            </a:custGeom>
            <a:solidFill>
              <a:srgbClr val="E5E5E5"/>
            </a:solidFill>
          </p:spPr>
          <p:txBody>
            <a:bodyPr wrap="square" lIns="0" tIns="0" rIns="0" bIns="0" rtlCol="0"/>
            <a:lstStyle/>
            <a:p>
              <a:endParaRPr/>
            </a:p>
          </p:txBody>
        </p:sp>
        <p:sp>
          <p:nvSpPr>
            <p:cNvPr id="700" name="object 700"/>
            <p:cNvSpPr/>
            <p:nvPr/>
          </p:nvSpPr>
          <p:spPr>
            <a:xfrm>
              <a:off x="3199409" y="3323437"/>
              <a:ext cx="527050" cy="132080"/>
            </a:xfrm>
            <a:custGeom>
              <a:avLst/>
              <a:gdLst/>
              <a:ahLst/>
              <a:cxnLst/>
              <a:rect l="l" t="t" r="r" b="b"/>
              <a:pathLst>
                <a:path w="527050" h="132079">
                  <a:moveTo>
                    <a:pt x="526719" y="0"/>
                  </a:moveTo>
                  <a:lnTo>
                    <a:pt x="0" y="0"/>
                  </a:lnTo>
                  <a:lnTo>
                    <a:pt x="0" y="31661"/>
                  </a:lnTo>
                  <a:lnTo>
                    <a:pt x="0" y="131584"/>
                  </a:lnTo>
                  <a:lnTo>
                    <a:pt x="526719" y="131584"/>
                  </a:lnTo>
                  <a:lnTo>
                    <a:pt x="526719" y="31661"/>
                  </a:lnTo>
                  <a:lnTo>
                    <a:pt x="526719" y="0"/>
                  </a:lnTo>
                  <a:close/>
                </a:path>
              </a:pathLst>
            </a:custGeom>
            <a:solidFill>
              <a:srgbClr val="C0C0C0"/>
            </a:solidFill>
          </p:spPr>
          <p:txBody>
            <a:bodyPr wrap="square" lIns="0" tIns="0" rIns="0" bIns="0" rtlCol="0"/>
            <a:lstStyle/>
            <a:p>
              <a:endParaRPr/>
            </a:p>
          </p:txBody>
        </p:sp>
      </p:grpSp>
      <p:sp>
        <p:nvSpPr>
          <p:cNvPr id="701" name="object 701"/>
          <p:cNvSpPr txBox="1"/>
          <p:nvPr/>
        </p:nvSpPr>
        <p:spPr>
          <a:xfrm>
            <a:off x="3224891" y="3335208"/>
            <a:ext cx="118110" cy="130175"/>
          </a:xfrm>
          <a:prstGeom prst="rect">
            <a:avLst/>
          </a:prstGeom>
        </p:spPr>
        <p:txBody>
          <a:bodyPr vert="horz" wrap="square" lIns="0" tIns="16510" rIns="0" bIns="0" rtlCol="0">
            <a:spAutoFit/>
          </a:bodyPr>
          <a:lstStyle/>
          <a:p>
            <a:pPr marL="12700">
              <a:lnSpc>
                <a:spcPct val="100000"/>
              </a:lnSpc>
              <a:spcBef>
                <a:spcPts val="130"/>
              </a:spcBef>
            </a:pPr>
            <a:r>
              <a:rPr sz="650" b="1" spc="275" dirty="0">
                <a:solidFill>
                  <a:srgbClr val="FF0000"/>
                </a:solidFill>
                <a:latin typeface="Arial"/>
                <a:cs typeface="Arial"/>
              </a:rPr>
              <a:t>?</a:t>
            </a:r>
            <a:endParaRPr sz="650">
              <a:latin typeface="Arial"/>
              <a:cs typeface="Arial"/>
            </a:endParaRPr>
          </a:p>
        </p:txBody>
      </p:sp>
      <p:grpSp>
        <p:nvGrpSpPr>
          <p:cNvPr id="702" name="object 702"/>
          <p:cNvGrpSpPr/>
          <p:nvPr/>
        </p:nvGrpSpPr>
        <p:grpSpPr>
          <a:xfrm>
            <a:off x="1121308" y="3323462"/>
            <a:ext cx="2610485" cy="295910"/>
            <a:chOff x="1121308" y="3323462"/>
            <a:chExt cx="2610485" cy="295910"/>
          </a:xfrm>
        </p:grpSpPr>
        <p:sp>
          <p:nvSpPr>
            <p:cNvPr id="703" name="object 703"/>
            <p:cNvSpPr/>
            <p:nvPr/>
          </p:nvSpPr>
          <p:spPr>
            <a:xfrm>
              <a:off x="3199410" y="3455055"/>
              <a:ext cx="527050" cy="32384"/>
            </a:xfrm>
            <a:custGeom>
              <a:avLst/>
              <a:gdLst/>
              <a:ahLst/>
              <a:cxnLst/>
              <a:rect l="l" t="t" r="r" b="b"/>
              <a:pathLst>
                <a:path w="527050" h="32385">
                  <a:moveTo>
                    <a:pt x="526727" y="0"/>
                  </a:moveTo>
                  <a:lnTo>
                    <a:pt x="0" y="0"/>
                  </a:lnTo>
                  <a:lnTo>
                    <a:pt x="0" y="32307"/>
                  </a:lnTo>
                  <a:lnTo>
                    <a:pt x="526727" y="32307"/>
                  </a:lnTo>
                  <a:lnTo>
                    <a:pt x="526727" y="0"/>
                  </a:lnTo>
                  <a:close/>
                </a:path>
              </a:pathLst>
            </a:custGeom>
            <a:solidFill>
              <a:srgbClr val="C0C0C0"/>
            </a:solidFill>
          </p:spPr>
          <p:txBody>
            <a:bodyPr wrap="square" lIns="0" tIns="0" rIns="0" bIns="0" rtlCol="0"/>
            <a:lstStyle/>
            <a:p>
              <a:endParaRPr/>
            </a:p>
          </p:txBody>
        </p:sp>
        <p:sp>
          <p:nvSpPr>
            <p:cNvPr id="704" name="object 704"/>
            <p:cNvSpPr/>
            <p:nvPr/>
          </p:nvSpPr>
          <p:spPr>
            <a:xfrm>
              <a:off x="1121308" y="3323463"/>
              <a:ext cx="2610485" cy="164465"/>
            </a:xfrm>
            <a:custGeom>
              <a:avLst/>
              <a:gdLst/>
              <a:ahLst/>
              <a:cxnLst/>
              <a:rect l="l" t="t" r="r" b="b"/>
              <a:pathLst>
                <a:path w="2610485" h="164464">
                  <a:moveTo>
                    <a:pt x="5422" y="0"/>
                  </a:moveTo>
                  <a:lnTo>
                    <a:pt x="0" y="0"/>
                  </a:lnTo>
                  <a:lnTo>
                    <a:pt x="0" y="163906"/>
                  </a:lnTo>
                  <a:lnTo>
                    <a:pt x="5422" y="163906"/>
                  </a:lnTo>
                  <a:lnTo>
                    <a:pt x="5422" y="0"/>
                  </a:lnTo>
                  <a:close/>
                </a:path>
                <a:path w="2610485" h="164464">
                  <a:moveTo>
                    <a:pt x="645668" y="0"/>
                  </a:moveTo>
                  <a:lnTo>
                    <a:pt x="640232" y="0"/>
                  </a:lnTo>
                  <a:lnTo>
                    <a:pt x="640232" y="163906"/>
                  </a:lnTo>
                  <a:lnTo>
                    <a:pt x="645668" y="163906"/>
                  </a:lnTo>
                  <a:lnTo>
                    <a:pt x="645668" y="0"/>
                  </a:lnTo>
                  <a:close/>
                </a:path>
                <a:path w="2610485" h="164464">
                  <a:moveTo>
                    <a:pt x="1377899" y="0"/>
                  </a:moveTo>
                  <a:lnTo>
                    <a:pt x="1372285" y="0"/>
                  </a:lnTo>
                  <a:lnTo>
                    <a:pt x="1372285" y="163906"/>
                  </a:lnTo>
                  <a:lnTo>
                    <a:pt x="1377899" y="163906"/>
                  </a:lnTo>
                  <a:lnTo>
                    <a:pt x="1377899" y="0"/>
                  </a:lnTo>
                  <a:close/>
                </a:path>
                <a:path w="2610485" h="164464">
                  <a:moveTo>
                    <a:pt x="2078101" y="0"/>
                  </a:moveTo>
                  <a:lnTo>
                    <a:pt x="2072665" y="0"/>
                  </a:lnTo>
                  <a:lnTo>
                    <a:pt x="2072665" y="163906"/>
                  </a:lnTo>
                  <a:lnTo>
                    <a:pt x="2078101" y="163906"/>
                  </a:lnTo>
                  <a:lnTo>
                    <a:pt x="2078101" y="0"/>
                  </a:lnTo>
                  <a:close/>
                </a:path>
                <a:path w="2610485" h="164464">
                  <a:moveTo>
                    <a:pt x="2610205" y="0"/>
                  </a:moveTo>
                  <a:lnTo>
                    <a:pt x="2604782" y="0"/>
                  </a:lnTo>
                  <a:lnTo>
                    <a:pt x="2604782" y="163906"/>
                  </a:lnTo>
                  <a:lnTo>
                    <a:pt x="2610205" y="163906"/>
                  </a:lnTo>
                  <a:lnTo>
                    <a:pt x="2610205" y="0"/>
                  </a:lnTo>
                  <a:close/>
                </a:path>
              </a:pathLst>
            </a:custGeom>
            <a:solidFill>
              <a:srgbClr val="000080"/>
            </a:solidFill>
          </p:spPr>
          <p:txBody>
            <a:bodyPr wrap="square" lIns="0" tIns="0" rIns="0" bIns="0" rtlCol="0"/>
            <a:lstStyle/>
            <a:p>
              <a:endParaRPr/>
            </a:p>
          </p:txBody>
        </p:sp>
        <p:sp>
          <p:nvSpPr>
            <p:cNvPr id="705" name="object 705"/>
            <p:cNvSpPr/>
            <p:nvPr/>
          </p:nvSpPr>
          <p:spPr>
            <a:xfrm>
              <a:off x="1126731" y="3487356"/>
              <a:ext cx="635000" cy="132080"/>
            </a:xfrm>
            <a:custGeom>
              <a:avLst/>
              <a:gdLst/>
              <a:ahLst/>
              <a:cxnLst/>
              <a:rect l="l" t="t" r="r" b="b"/>
              <a:pathLst>
                <a:path w="635000" h="132079">
                  <a:moveTo>
                    <a:pt x="634809" y="0"/>
                  </a:moveTo>
                  <a:lnTo>
                    <a:pt x="0" y="0"/>
                  </a:lnTo>
                  <a:lnTo>
                    <a:pt x="0" y="31648"/>
                  </a:lnTo>
                  <a:lnTo>
                    <a:pt x="0" y="131584"/>
                  </a:lnTo>
                  <a:lnTo>
                    <a:pt x="634809" y="131584"/>
                  </a:lnTo>
                  <a:lnTo>
                    <a:pt x="634809" y="31661"/>
                  </a:lnTo>
                  <a:lnTo>
                    <a:pt x="634809" y="0"/>
                  </a:lnTo>
                  <a:close/>
                </a:path>
              </a:pathLst>
            </a:custGeom>
            <a:solidFill>
              <a:srgbClr val="E5E5E5"/>
            </a:solidFill>
          </p:spPr>
          <p:txBody>
            <a:bodyPr wrap="square" lIns="0" tIns="0" rIns="0" bIns="0" rtlCol="0"/>
            <a:lstStyle/>
            <a:p>
              <a:endParaRPr/>
            </a:p>
          </p:txBody>
        </p:sp>
      </p:grpSp>
      <p:sp>
        <p:nvSpPr>
          <p:cNvPr id="706" name="object 706"/>
          <p:cNvSpPr txBox="1"/>
          <p:nvPr/>
        </p:nvSpPr>
        <p:spPr>
          <a:xfrm>
            <a:off x="1152253" y="3500635"/>
            <a:ext cx="287020" cy="130175"/>
          </a:xfrm>
          <a:prstGeom prst="rect">
            <a:avLst/>
          </a:prstGeom>
        </p:spPr>
        <p:txBody>
          <a:bodyPr vert="horz" wrap="square" lIns="0" tIns="16510" rIns="0" bIns="0" rtlCol="0">
            <a:spAutoFit/>
          </a:bodyPr>
          <a:lstStyle/>
          <a:p>
            <a:pPr marL="12700">
              <a:lnSpc>
                <a:spcPct val="100000"/>
              </a:lnSpc>
              <a:spcBef>
                <a:spcPts val="130"/>
              </a:spcBef>
            </a:pPr>
            <a:r>
              <a:rPr sz="650" spc="280" dirty="0">
                <a:solidFill>
                  <a:srgbClr val="010000"/>
                </a:solidFill>
                <a:latin typeface="Arial"/>
                <a:cs typeface="Arial"/>
              </a:rPr>
              <a:t>Yes</a:t>
            </a:r>
            <a:endParaRPr sz="650">
              <a:latin typeface="Arial"/>
              <a:cs typeface="Arial"/>
            </a:endParaRPr>
          </a:p>
        </p:txBody>
      </p:sp>
      <p:grpSp>
        <p:nvGrpSpPr>
          <p:cNvPr id="707" name="object 707"/>
          <p:cNvGrpSpPr/>
          <p:nvPr/>
        </p:nvGrpSpPr>
        <p:grpSpPr>
          <a:xfrm>
            <a:off x="1121308" y="3487348"/>
            <a:ext cx="2610485" cy="295910"/>
            <a:chOff x="1121308" y="3487348"/>
            <a:chExt cx="2610485" cy="295910"/>
          </a:xfrm>
        </p:grpSpPr>
        <p:sp>
          <p:nvSpPr>
            <p:cNvPr id="708" name="object 708"/>
            <p:cNvSpPr/>
            <p:nvPr/>
          </p:nvSpPr>
          <p:spPr>
            <a:xfrm>
              <a:off x="1126740" y="3618945"/>
              <a:ext cx="635000" cy="32384"/>
            </a:xfrm>
            <a:custGeom>
              <a:avLst/>
              <a:gdLst/>
              <a:ahLst/>
              <a:cxnLst/>
              <a:rect l="l" t="t" r="r" b="b"/>
              <a:pathLst>
                <a:path w="635000" h="32385">
                  <a:moveTo>
                    <a:pt x="634810" y="0"/>
                  </a:moveTo>
                  <a:lnTo>
                    <a:pt x="0" y="0"/>
                  </a:lnTo>
                  <a:lnTo>
                    <a:pt x="0" y="32200"/>
                  </a:lnTo>
                  <a:lnTo>
                    <a:pt x="634810" y="32200"/>
                  </a:lnTo>
                  <a:lnTo>
                    <a:pt x="634810" y="0"/>
                  </a:lnTo>
                  <a:close/>
                </a:path>
              </a:pathLst>
            </a:custGeom>
            <a:solidFill>
              <a:srgbClr val="E5E5E5"/>
            </a:solidFill>
          </p:spPr>
          <p:txBody>
            <a:bodyPr wrap="square" lIns="0" tIns="0" rIns="0" bIns="0" rtlCol="0"/>
            <a:lstStyle/>
            <a:p>
              <a:endParaRPr/>
            </a:p>
          </p:txBody>
        </p:sp>
        <p:sp>
          <p:nvSpPr>
            <p:cNvPr id="709" name="object 709"/>
            <p:cNvSpPr/>
            <p:nvPr/>
          </p:nvSpPr>
          <p:spPr>
            <a:xfrm>
              <a:off x="1766976" y="3487356"/>
              <a:ext cx="727075" cy="163830"/>
            </a:xfrm>
            <a:custGeom>
              <a:avLst/>
              <a:gdLst/>
              <a:ahLst/>
              <a:cxnLst/>
              <a:rect l="l" t="t" r="r" b="b"/>
              <a:pathLst>
                <a:path w="727075" h="163829">
                  <a:moveTo>
                    <a:pt x="726592" y="131597"/>
                  </a:moveTo>
                  <a:lnTo>
                    <a:pt x="0" y="131597"/>
                  </a:lnTo>
                  <a:lnTo>
                    <a:pt x="0" y="163791"/>
                  </a:lnTo>
                  <a:lnTo>
                    <a:pt x="726592" y="163791"/>
                  </a:lnTo>
                  <a:lnTo>
                    <a:pt x="726592" y="131597"/>
                  </a:lnTo>
                  <a:close/>
                </a:path>
                <a:path w="727075" h="163829">
                  <a:moveTo>
                    <a:pt x="726592" y="0"/>
                  </a:moveTo>
                  <a:lnTo>
                    <a:pt x="0" y="0"/>
                  </a:lnTo>
                  <a:lnTo>
                    <a:pt x="0" y="31648"/>
                  </a:lnTo>
                  <a:lnTo>
                    <a:pt x="0" y="131584"/>
                  </a:lnTo>
                  <a:lnTo>
                    <a:pt x="726592" y="131584"/>
                  </a:lnTo>
                  <a:lnTo>
                    <a:pt x="726592" y="31661"/>
                  </a:lnTo>
                  <a:lnTo>
                    <a:pt x="726592" y="0"/>
                  </a:lnTo>
                  <a:close/>
                </a:path>
              </a:pathLst>
            </a:custGeom>
            <a:solidFill>
              <a:srgbClr val="C0C0C0"/>
            </a:solidFill>
          </p:spPr>
          <p:txBody>
            <a:bodyPr wrap="square" lIns="0" tIns="0" rIns="0" bIns="0" rtlCol="0"/>
            <a:lstStyle/>
            <a:p>
              <a:endParaRPr/>
            </a:p>
          </p:txBody>
        </p:sp>
        <p:sp>
          <p:nvSpPr>
            <p:cNvPr id="710" name="object 710"/>
            <p:cNvSpPr/>
            <p:nvPr/>
          </p:nvSpPr>
          <p:spPr>
            <a:xfrm>
              <a:off x="2499169" y="3487356"/>
              <a:ext cx="695325" cy="163830"/>
            </a:xfrm>
            <a:custGeom>
              <a:avLst/>
              <a:gdLst/>
              <a:ahLst/>
              <a:cxnLst/>
              <a:rect l="l" t="t" r="r" b="b"/>
              <a:pathLst>
                <a:path w="695325" h="163829">
                  <a:moveTo>
                    <a:pt x="694753" y="131597"/>
                  </a:moveTo>
                  <a:lnTo>
                    <a:pt x="0" y="131597"/>
                  </a:lnTo>
                  <a:lnTo>
                    <a:pt x="0" y="163791"/>
                  </a:lnTo>
                  <a:lnTo>
                    <a:pt x="694753" y="163791"/>
                  </a:lnTo>
                  <a:lnTo>
                    <a:pt x="694753" y="131597"/>
                  </a:lnTo>
                  <a:close/>
                </a:path>
                <a:path w="695325" h="163829">
                  <a:moveTo>
                    <a:pt x="694753" y="0"/>
                  </a:moveTo>
                  <a:lnTo>
                    <a:pt x="0" y="0"/>
                  </a:lnTo>
                  <a:lnTo>
                    <a:pt x="0" y="31648"/>
                  </a:lnTo>
                  <a:lnTo>
                    <a:pt x="0" y="131584"/>
                  </a:lnTo>
                  <a:lnTo>
                    <a:pt x="694753" y="131584"/>
                  </a:lnTo>
                  <a:lnTo>
                    <a:pt x="694753" y="31661"/>
                  </a:lnTo>
                  <a:lnTo>
                    <a:pt x="694753" y="0"/>
                  </a:lnTo>
                  <a:close/>
                </a:path>
              </a:pathLst>
            </a:custGeom>
            <a:solidFill>
              <a:srgbClr val="E5E5E5"/>
            </a:solidFill>
          </p:spPr>
          <p:txBody>
            <a:bodyPr wrap="square" lIns="0" tIns="0" rIns="0" bIns="0" rtlCol="0"/>
            <a:lstStyle/>
            <a:p>
              <a:endParaRPr/>
            </a:p>
          </p:txBody>
        </p:sp>
        <p:sp>
          <p:nvSpPr>
            <p:cNvPr id="711" name="object 711"/>
            <p:cNvSpPr/>
            <p:nvPr/>
          </p:nvSpPr>
          <p:spPr>
            <a:xfrm>
              <a:off x="3199409" y="3487356"/>
              <a:ext cx="527050" cy="163830"/>
            </a:xfrm>
            <a:custGeom>
              <a:avLst/>
              <a:gdLst/>
              <a:ahLst/>
              <a:cxnLst/>
              <a:rect l="l" t="t" r="r" b="b"/>
              <a:pathLst>
                <a:path w="527050" h="163829">
                  <a:moveTo>
                    <a:pt x="526719" y="131597"/>
                  </a:moveTo>
                  <a:lnTo>
                    <a:pt x="0" y="131597"/>
                  </a:lnTo>
                  <a:lnTo>
                    <a:pt x="0" y="163791"/>
                  </a:lnTo>
                  <a:lnTo>
                    <a:pt x="526719" y="163791"/>
                  </a:lnTo>
                  <a:lnTo>
                    <a:pt x="526719" y="131597"/>
                  </a:lnTo>
                  <a:close/>
                </a:path>
                <a:path w="527050" h="163829">
                  <a:moveTo>
                    <a:pt x="526719" y="0"/>
                  </a:moveTo>
                  <a:lnTo>
                    <a:pt x="0" y="0"/>
                  </a:lnTo>
                  <a:lnTo>
                    <a:pt x="0" y="31648"/>
                  </a:lnTo>
                  <a:lnTo>
                    <a:pt x="0" y="131584"/>
                  </a:lnTo>
                  <a:lnTo>
                    <a:pt x="526719" y="131584"/>
                  </a:lnTo>
                  <a:lnTo>
                    <a:pt x="526719" y="31661"/>
                  </a:lnTo>
                  <a:lnTo>
                    <a:pt x="526719" y="0"/>
                  </a:lnTo>
                  <a:close/>
                </a:path>
              </a:pathLst>
            </a:custGeom>
            <a:solidFill>
              <a:srgbClr val="C0C0C0"/>
            </a:solidFill>
          </p:spPr>
          <p:txBody>
            <a:bodyPr wrap="square" lIns="0" tIns="0" rIns="0" bIns="0" rtlCol="0"/>
            <a:lstStyle/>
            <a:p>
              <a:endParaRPr/>
            </a:p>
          </p:txBody>
        </p:sp>
        <p:sp>
          <p:nvSpPr>
            <p:cNvPr id="712" name="object 712"/>
            <p:cNvSpPr/>
            <p:nvPr/>
          </p:nvSpPr>
          <p:spPr>
            <a:xfrm>
              <a:off x="1121308" y="3487356"/>
              <a:ext cx="2610485" cy="163830"/>
            </a:xfrm>
            <a:custGeom>
              <a:avLst/>
              <a:gdLst/>
              <a:ahLst/>
              <a:cxnLst/>
              <a:rect l="l" t="t" r="r" b="b"/>
              <a:pathLst>
                <a:path w="2610485" h="163829">
                  <a:moveTo>
                    <a:pt x="5422" y="0"/>
                  </a:moveTo>
                  <a:lnTo>
                    <a:pt x="0" y="0"/>
                  </a:lnTo>
                  <a:lnTo>
                    <a:pt x="0" y="163791"/>
                  </a:lnTo>
                  <a:lnTo>
                    <a:pt x="5422" y="163791"/>
                  </a:lnTo>
                  <a:lnTo>
                    <a:pt x="5422" y="0"/>
                  </a:lnTo>
                  <a:close/>
                </a:path>
                <a:path w="2610485" h="163829">
                  <a:moveTo>
                    <a:pt x="645668" y="0"/>
                  </a:moveTo>
                  <a:lnTo>
                    <a:pt x="640232" y="0"/>
                  </a:lnTo>
                  <a:lnTo>
                    <a:pt x="640232" y="163791"/>
                  </a:lnTo>
                  <a:lnTo>
                    <a:pt x="645668" y="163791"/>
                  </a:lnTo>
                  <a:lnTo>
                    <a:pt x="645668" y="0"/>
                  </a:lnTo>
                  <a:close/>
                </a:path>
                <a:path w="2610485" h="163829">
                  <a:moveTo>
                    <a:pt x="1377899" y="0"/>
                  </a:moveTo>
                  <a:lnTo>
                    <a:pt x="1372285" y="0"/>
                  </a:lnTo>
                  <a:lnTo>
                    <a:pt x="1372285" y="163791"/>
                  </a:lnTo>
                  <a:lnTo>
                    <a:pt x="1377899" y="163791"/>
                  </a:lnTo>
                  <a:lnTo>
                    <a:pt x="1377899" y="0"/>
                  </a:lnTo>
                  <a:close/>
                </a:path>
                <a:path w="2610485" h="163829">
                  <a:moveTo>
                    <a:pt x="2078101" y="0"/>
                  </a:moveTo>
                  <a:lnTo>
                    <a:pt x="2072665" y="0"/>
                  </a:lnTo>
                  <a:lnTo>
                    <a:pt x="2072665" y="163791"/>
                  </a:lnTo>
                  <a:lnTo>
                    <a:pt x="2078101" y="163791"/>
                  </a:lnTo>
                  <a:lnTo>
                    <a:pt x="2078101" y="0"/>
                  </a:lnTo>
                  <a:close/>
                </a:path>
                <a:path w="2610485" h="163829">
                  <a:moveTo>
                    <a:pt x="2610205" y="0"/>
                  </a:moveTo>
                  <a:lnTo>
                    <a:pt x="2604782" y="0"/>
                  </a:lnTo>
                  <a:lnTo>
                    <a:pt x="2604782" y="163791"/>
                  </a:lnTo>
                  <a:lnTo>
                    <a:pt x="2610205" y="163791"/>
                  </a:lnTo>
                  <a:lnTo>
                    <a:pt x="2610205" y="0"/>
                  </a:lnTo>
                  <a:close/>
                </a:path>
              </a:pathLst>
            </a:custGeom>
            <a:solidFill>
              <a:srgbClr val="000080"/>
            </a:solidFill>
          </p:spPr>
          <p:txBody>
            <a:bodyPr wrap="square" lIns="0" tIns="0" rIns="0" bIns="0" rtlCol="0"/>
            <a:lstStyle/>
            <a:p>
              <a:endParaRPr/>
            </a:p>
          </p:txBody>
        </p:sp>
        <p:sp>
          <p:nvSpPr>
            <p:cNvPr id="713" name="object 713"/>
            <p:cNvSpPr/>
            <p:nvPr/>
          </p:nvSpPr>
          <p:spPr>
            <a:xfrm>
              <a:off x="1126731" y="3651681"/>
              <a:ext cx="635000" cy="131445"/>
            </a:xfrm>
            <a:custGeom>
              <a:avLst/>
              <a:gdLst/>
              <a:ahLst/>
              <a:cxnLst/>
              <a:rect l="l" t="t" r="r" b="b"/>
              <a:pathLst>
                <a:path w="635000" h="131445">
                  <a:moveTo>
                    <a:pt x="634809" y="31788"/>
                  </a:moveTo>
                  <a:lnTo>
                    <a:pt x="0" y="31788"/>
                  </a:lnTo>
                  <a:lnTo>
                    <a:pt x="0" y="131165"/>
                  </a:lnTo>
                  <a:lnTo>
                    <a:pt x="634809" y="131165"/>
                  </a:lnTo>
                  <a:lnTo>
                    <a:pt x="634809" y="31788"/>
                  </a:lnTo>
                  <a:close/>
                </a:path>
                <a:path w="635000" h="131445">
                  <a:moveTo>
                    <a:pt x="634809" y="0"/>
                  </a:moveTo>
                  <a:lnTo>
                    <a:pt x="0" y="0"/>
                  </a:lnTo>
                  <a:lnTo>
                    <a:pt x="0" y="31762"/>
                  </a:lnTo>
                  <a:lnTo>
                    <a:pt x="634809" y="31762"/>
                  </a:lnTo>
                  <a:lnTo>
                    <a:pt x="634809" y="0"/>
                  </a:lnTo>
                  <a:close/>
                </a:path>
              </a:pathLst>
            </a:custGeom>
            <a:solidFill>
              <a:srgbClr val="E5E5E5"/>
            </a:solidFill>
          </p:spPr>
          <p:txBody>
            <a:bodyPr wrap="square" lIns="0" tIns="0" rIns="0" bIns="0" rtlCol="0"/>
            <a:lstStyle/>
            <a:p>
              <a:endParaRPr/>
            </a:p>
          </p:txBody>
        </p:sp>
      </p:grpSp>
      <p:sp>
        <p:nvSpPr>
          <p:cNvPr id="714" name="object 714"/>
          <p:cNvSpPr txBox="1"/>
          <p:nvPr/>
        </p:nvSpPr>
        <p:spPr>
          <a:xfrm>
            <a:off x="1152253" y="3664505"/>
            <a:ext cx="220345" cy="130175"/>
          </a:xfrm>
          <a:prstGeom prst="rect">
            <a:avLst/>
          </a:prstGeom>
        </p:spPr>
        <p:txBody>
          <a:bodyPr vert="horz" wrap="square" lIns="0" tIns="16510" rIns="0" bIns="0" rtlCol="0">
            <a:spAutoFit/>
          </a:bodyPr>
          <a:lstStyle/>
          <a:p>
            <a:pPr marL="12700">
              <a:lnSpc>
                <a:spcPct val="100000"/>
              </a:lnSpc>
              <a:spcBef>
                <a:spcPts val="130"/>
              </a:spcBef>
            </a:pPr>
            <a:r>
              <a:rPr sz="650" spc="315" dirty="0">
                <a:solidFill>
                  <a:srgbClr val="010000"/>
                </a:solidFill>
                <a:latin typeface="Arial"/>
                <a:cs typeface="Arial"/>
              </a:rPr>
              <a:t>No</a:t>
            </a:r>
            <a:endParaRPr sz="650">
              <a:latin typeface="Arial"/>
              <a:cs typeface="Arial"/>
            </a:endParaRPr>
          </a:p>
        </p:txBody>
      </p:sp>
      <p:grpSp>
        <p:nvGrpSpPr>
          <p:cNvPr id="715" name="object 715"/>
          <p:cNvGrpSpPr/>
          <p:nvPr/>
        </p:nvGrpSpPr>
        <p:grpSpPr>
          <a:xfrm>
            <a:off x="1121308" y="3651673"/>
            <a:ext cx="2610485" cy="295910"/>
            <a:chOff x="1121308" y="3651673"/>
            <a:chExt cx="2610485" cy="295910"/>
          </a:xfrm>
        </p:grpSpPr>
        <p:sp>
          <p:nvSpPr>
            <p:cNvPr id="716" name="object 716"/>
            <p:cNvSpPr/>
            <p:nvPr/>
          </p:nvSpPr>
          <p:spPr>
            <a:xfrm>
              <a:off x="1126740" y="3782840"/>
              <a:ext cx="635000" cy="33020"/>
            </a:xfrm>
            <a:custGeom>
              <a:avLst/>
              <a:gdLst/>
              <a:ahLst/>
              <a:cxnLst/>
              <a:rect l="l" t="t" r="r" b="b"/>
              <a:pathLst>
                <a:path w="635000" h="33020">
                  <a:moveTo>
                    <a:pt x="634810" y="0"/>
                  </a:moveTo>
                  <a:lnTo>
                    <a:pt x="0" y="0"/>
                  </a:lnTo>
                  <a:lnTo>
                    <a:pt x="0" y="32737"/>
                  </a:lnTo>
                  <a:lnTo>
                    <a:pt x="634810" y="32737"/>
                  </a:lnTo>
                  <a:lnTo>
                    <a:pt x="634810" y="0"/>
                  </a:lnTo>
                  <a:close/>
                </a:path>
              </a:pathLst>
            </a:custGeom>
            <a:solidFill>
              <a:srgbClr val="E5E5E5"/>
            </a:solidFill>
          </p:spPr>
          <p:txBody>
            <a:bodyPr wrap="square" lIns="0" tIns="0" rIns="0" bIns="0" rtlCol="0"/>
            <a:lstStyle/>
            <a:p>
              <a:endParaRPr/>
            </a:p>
          </p:txBody>
        </p:sp>
        <p:sp>
          <p:nvSpPr>
            <p:cNvPr id="717" name="object 717"/>
            <p:cNvSpPr/>
            <p:nvPr/>
          </p:nvSpPr>
          <p:spPr>
            <a:xfrm>
              <a:off x="1766976" y="3651681"/>
              <a:ext cx="727075" cy="164465"/>
            </a:xfrm>
            <a:custGeom>
              <a:avLst/>
              <a:gdLst/>
              <a:ahLst/>
              <a:cxnLst/>
              <a:rect l="l" t="t" r="r" b="b"/>
              <a:pathLst>
                <a:path w="727075" h="164464">
                  <a:moveTo>
                    <a:pt x="726592" y="31788"/>
                  </a:moveTo>
                  <a:lnTo>
                    <a:pt x="0" y="31788"/>
                  </a:lnTo>
                  <a:lnTo>
                    <a:pt x="0" y="131165"/>
                  </a:lnTo>
                  <a:lnTo>
                    <a:pt x="0" y="163906"/>
                  </a:lnTo>
                  <a:lnTo>
                    <a:pt x="726592" y="163906"/>
                  </a:lnTo>
                  <a:lnTo>
                    <a:pt x="726592" y="131165"/>
                  </a:lnTo>
                  <a:lnTo>
                    <a:pt x="726592" y="31788"/>
                  </a:lnTo>
                  <a:close/>
                </a:path>
                <a:path w="727075" h="164464">
                  <a:moveTo>
                    <a:pt x="726592" y="0"/>
                  </a:moveTo>
                  <a:lnTo>
                    <a:pt x="0" y="0"/>
                  </a:lnTo>
                  <a:lnTo>
                    <a:pt x="0" y="31762"/>
                  </a:lnTo>
                  <a:lnTo>
                    <a:pt x="726592" y="31762"/>
                  </a:lnTo>
                  <a:lnTo>
                    <a:pt x="726592" y="0"/>
                  </a:lnTo>
                  <a:close/>
                </a:path>
              </a:pathLst>
            </a:custGeom>
            <a:solidFill>
              <a:srgbClr val="C0C0C0"/>
            </a:solidFill>
          </p:spPr>
          <p:txBody>
            <a:bodyPr wrap="square" lIns="0" tIns="0" rIns="0" bIns="0" rtlCol="0"/>
            <a:lstStyle/>
            <a:p>
              <a:endParaRPr/>
            </a:p>
          </p:txBody>
        </p:sp>
        <p:sp>
          <p:nvSpPr>
            <p:cNvPr id="718" name="object 718"/>
            <p:cNvSpPr/>
            <p:nvPr/>
          </p:nvSpPr>
          <p:spPr>
            <a:xfrm>
              <a:off x="2499169" y="3651681"/>
              <a:ext cx="695325" cy="164465"/>
            </a:xfrm>
            <a:custGeom>
              <a:avLst/>
              <a:gdLst/>
              <a:ahLst/>
              <a:cxnLst/>
              <a:rect l="l" t="t" r="r" b="b"/>
              <a:pathLst>
                <a:path w="695325" h="164464">
                  <a:moveTo>
                    <a:pt x="694753" y="31788"/>
                  </a:moveTo>
                  <a:lnTo>
                    <a:pt x="0" y="31788"/>
                  </a:lnTo>
                  <a:lnTo>
                    <a:pt x="0" y="131165"/>
                  </a:lnTo>
                  <a:lnTo>
                    <a:pt x="0" y="163906"/>
                  </a:lnTo>
                  <a:lnTo>
                    <a:pt x="694753" y="163906"/>
                  </a:lnTo>
                  <a:lnTo>
                    <a:pt x="694753" y="131165"/>
                  </a:lnTo>
                  <a:lnTo>
                    <a:pt x="694753" y="31788"/>
                  </a:lnTo>
                  <a:close/>
                </a:path>
                <a:path w="695325" h="164464">
                  <a:moveTo>
                    <a:pt x="694753" y="0"/>
                  </a:moveTo>
                  <a:lnTo>
                    <a:pt x="0" y="0"/>
                  </a:lnTo>
                  <a:lnTo>
                    <a:pt x="0" y="31762"/>
                  </a:lnTo>
                  <a:lnTo>
                    <a:pt x="694753" y="31762"/>
                  </a:lnTo>
                  <a:lnTo>
                    <a:pt x="694753" y="0"/>
                  </a:lnTo>
                  <a:close/>
                </a:path>
              </a:pathLst>
            </a:custGeom>
            <a:solidFill>
              <a:srgbClr val="E5E5E5"/>
            </a:solidFill>
          </p:spPr>
          <p:txBody>
            <a:bodyPr wrap="square" lIns="0" tIns="0" rIns="0" bIns="0" rtlCol="0"/>
            <a:lstStyle/>
            <a:p>
              <a:endParaRPr/>
            </a:p>
          </p:txBody>
        </p:sp>
        <p:sp>
          <p:nvSpPr>
            <p:cNvPr id="719" name="object 719"/>
            <p:cNvSpPr/>
            <p:nvPr/>
          </p:nvSpPr>
          <p:spPr>
            <a:xfrm>
              <a:off x="3199409" y="3651681"/>
              <a:ext cx="527050" cy="164465"/>
            </a:xfrm>
            <a:custGeom>
              <a:avLst/>
              <a:gdLst/>
              <a:ahLst/>
              <a:cxnLst/>
              <a:rect l="l" t="t" r="r" b="b"/>
              <a:pathLst>
                <a:path w="527050" h="164464">
                  <a:moveTo>
                    <a:pt x="526719" y="31788"/>
                  </a:moveTo>
                  <a:lnTo>
                    <a:pt x="0" y="31788"/>
                  </a:lnTo>
                  <a:lnTo>
                    <a:pt x="0" y="131165"/>
                  </a:lnTo>
                  <a:lnTo>
                    <a:pt x="0" y="163906"/>
                  </a:lnTo>
                  <a:lnTo>
                    <a:pt x="526719" y="163906"/>
                  </a:lnTo>
                  <a:lnTo>
                    <a:pt x="526719" y="131165"/>
                  </a:lnTo>
                  <a:lnTo>
                    <a:pt x="526719" y="31788"/>
                  </a:lnTo>
                  <a:close/>
                </a:path>
                <a:path w="527050" h="164464">
                  <a:moveTo>
                    <a:pt x="526719" y="0"/>
                  </a:moveTo>
                  <a:lnTo>
                    <a:pt x="0" y="0"/>
                  </a:lnTo>
                  <a:lnTo>
                    <a:pt x="0" y="31762"/>
                  </a:lnTo>
                  <a:lnTo>
                    <a:pt x="526719" y="31762"/>
                  </a:lnTo>
                  <a:lnTo>
                    <a:pt x="526719" y="0"/>
                  </a:lnTo>
                  <a:close/>
                </a:path>
              </a:pathLst>
            </a:custGeom>
            <a:solidFill>
              <a:srgbClr val="C0C0C0"/>
            </a:solidFill>
          </p:spPr>
          <p:txBody>
            <a:bodyPr wrap="square" lIns="0" tIns="0" rIns="0" bIns="0" rtlCol="0"/>
            <a:lstStyle/>
            <a:p>
              <a:endParaRPr/>
            </a:p>
          </p:txBody>
        </p:sp>
        <p:sp>
          <p:nvSpPr>
            <p:cNvPr id="720" name="object 720"/>
            <p:cNvSpPr/>
            <p:nvPr/>
          </p:nvSpPr>
          <p:spPr>
            <a:xfrm>
              <a:off x="1121308" y="3651681"/>
              <a:ext cx="2610485" cy="164465"/>
            </a:xfrm>
            <a:custGeom>
              <a:avLst/>
              <a:gdLst/>
              <a:ahLst/>
              <a:cxnLst/>
              <a:rect l="l" t="t" r="r" b="b"/>
              <a:pathLst>
                <a:path w="2610485" h="164464">
                  <a:moveTo>
                    <a:pt x="5422" y="0"/>
                  </a:moveTo>
                  <a:lnTo>
                    <a:pt x="0" y="0"/>
                  </a:lnTo>
                  <a:lnTo>
                    <a:pt x="0" y="163906"/>
                  </a:lnTo>
                  <a:lnTo>
                    <a:pt x="5422" y="163906"/>
                  </a:lnTo>
                  <a:lnTo>
                    <a:pt x="5422" y="0"/>
                  </a:lnTo>
                  <a:close/>
                </a:path>
                <a:path w="2610485" h="164464">
                  <a:moveTo>
                    <a:pt x="645668" y="0"/>
                  </a:moveTo>
                  <a:lnTo>
                    <a:pt x="640232" y="0"/>
                  </a:lnTo>
                  <a:lnTo>
                    <a:pt x="640232" y="163906"/>
                  </a:lnTo>
                  <a:lnTo>
                    <a:pt x="645668" y="163906"/>
                  </a:lnTo>
                  <a:lnTo>
                    <a:pt x="645668" y="0"/>
                  </a:lnTo>
                  <a:close/>
                </a:path>
                <a:path w="2610485" h="164464">
                  <a:moveTo>
                    <a:pt x="1377899" y="0"/>
                  </a:moveTo>
                  <a:lnTo>
                    <a:pt x="1372285" y="0"/>
                  </a:lnTo>
                  <a:lnTo>
                    <a:pt x="1372285" y="163906"/>
                  </a:lnTo>
                  <a:lnTo>
                    <a:pt x="1377899" y="163906"/>
                  </a:lnTo>
                  <a:lnTo>
                    <a:pt x="1377899" y="0"/>
                  </a:lnTo>
                  <a:close/>
                </a:path>
                <a:path w="2610485" h="164464">
                  <a:moveTo>
                    <a:pt x="2078101" y="0"/>
                  </a:moveTo>
                  <a:lnTo>
                    <a:pt x="2072665" y="0"/>
                  </a:lnTo>
                  <a:lnTo>
                    <a:pt x="2072665" y="163906"/>
                  </a:lnTo>
                  <a:lnTo>
                    <a:pt x="2078101" y="163906"/>
                  </a:lnTo>
                  <a:lnTo>
                    <a:pt x="2078101" y="0"/>
                  </a:lnTo>
                  <a:close/>
                </a:path>
                <a:path w="2610485" h="164464">
                  <a:moveTo>
                    <a:pt x="2610205" y="0"/>
                  </a:moveTo>
                  <a:lnTo>
                    <a:pt x="2604782" y="0"/>
                  </a:lnTo>
                  <a:lnTo>
                    <a:pt x="2604782" y="163906"/>
                  </a:lnTo>
                  <a:lnTo>
                    <a:pt x="2610205" y="163906"/>
                  </a:lnTo>
                  <a:lnTo>
                    <a:pt x="2610205" y="0"/>
                  </a:lnTo>
                  <a:close/>
                </a:path>
              </a:pathLst>
            </a:custGeom>
            <a:solidFill>
              <a:srgbClr val="000080"/>
            </a:solidFill>
          </p:spPr>
          <p:txBody>
            <a:bodyPr wrap="square" lIns="0" tIns="0" rIns="0" bIns="0" rtlCol="0"/>
            <a:lstStyle/>
            <a:p>
              <a:endParaRPr/>
            </a:p>
          </p:txBody>
        </p:sp>
        <p:sp>
          <p:nvSpPr>
            <p:cNvPr id="721" name="object 721"/>
            <p:cNvSpPr/>
            <p:nvPr/>
          </p:nvSpPr>
          <p:spPr>
            <a:xfrm>
              <a:off x="1126731" y="3815588"/>
              <a:ext cx="635000" cy="132080"/>
            </a:xfrm>
            <a:custGeom>
              <a:avLst/>
              <a:gdLst/>
              <a:ahLst/>
              <a:cxnLst/>
              <a:rect l="l" t="t" r="r" b="b"/>
              <a:pathLst>
                <a:path w="635000" h="132079">
                  <a:moveTo>
                    <a:pt x="634809" y="0"/>
                  </a:moveTo>
                  <a:lnTo>
                    <a:pt x="0" y="0"/>
                  </a:lnTo>
                  <a:lnTo>
                    <a:pt x="0" y="31750"/>
                  </a:lnTo>
                  <a:lnTo>
                    <a:pt x="0" y="131572"/>
                  </a:lnTo>
                  <a:lnTo>
                    <a:pt x="634809" y="131572"/>
                  </a:lnTo>
                  <a:lnTo>
                    <a:pt x="634809" y="31775"/>
                  </a:lnTo>
                  <a:lnTo>
                    <a:pt x="634809" y="0"/>
                  </a:lnTo>
                  <a:close/>
                </a:path>
              </a:pathLst>
            </a:custGeom>
            <a:solidFill>
              <a:srgbClr val="E5E5E5"/>
            </a:solidFill>
          </p:spPr>
          <p:txBody>
            <a:bodyPr wrap="square" lIns="0" tIns="0" rIns="0" bIns="0" rtlCol="0"/>
            <a:lstStyle/>
            <a:p>
              <a:endParaRPr/>
            </a:p>
          </p:txBody>
        </p:sp>
      </p:grpSp>
      <p:sp>
        <p:nvSpPr>
          <p:cNvPr id="722" name="object 722"/>
          <p:cNvSpPr txBox="1"/>
          <p:nvPr/>
        </p:nvSpPr>
        <p:spPr>
          <a:xfrm>
            <a:off x="1152253" y="3828937"/>
            <a:ext cx="287020" cy="130175"/>
          </a:xfrm>
          <a:prstGeom prst="rect">
            <a:avLst/>
          </a:prstGeom>
        </p:spPr>
        <p:txBody>
          <a:bodyPr vert="horz" wrap="square" lIns="0" tIns="16510" rIns="0" bIns="0" rtlCol="0">
            <a:spAutoFit/>
          </a:bodyPr>
          <a:lstStyle/>
          <a:p>
            <a:pPr marL="12700">
              <a:lnSpc>
                <a:spcPct val="100000"/>
              </a:lnSpc>
              <a:spcBef>
                <a:spcPts val="130"/>
              </a:spcBef>
            </a:pPr>
            <a:r>
              <a:rPr sz="650" spc="280" dirty="0">
                <a:solidFill>
                  <a:srgbClr val="010000"/>
                </a:solidFill>
                <a:latin typeface="Arial"/>
                <a:cs typeface="Arial"/>
              </a:rPr>
              <a:t>Yes</a:t>
            </a:r>
            <a:endParaRPr sz="650">
              <a:latin typeface="Arial"/>
              <a:cs typeface="Arial"/>
            </a:endParaRPr>
          </a:p>
        </p:txBody>
      </p:sp>
      <p:grpSp>
        <p:nvGrpSpPr>
          <p:cNvPr id="723" name="object 723"/>
          <p:cNvGrpSpPr/>
          <p:nvPr/>
        </p:nvGrpSpPr>
        <p:grpSpPr>
          <a:xfrm>
            <a:off x="1121308" y="3815586"/>
            <a:ext cx="2610485" cy="296545"/>
            <a:chOff x="1121308" y="3815586"/>
            <a:chExt cx="2610485" cy="296545"/>
          </a:xfrm>
        </p:grpSpPr>
        <p:sp>
          <p:nvSpPr>
            <p:cNvPr id="724" name="object 724"/>
            <p:cNvSpPr/>
            <p:nvPr/>
          </p:nvSpPr>
          <p:spPr>
            <a:xfrm>
              <a:off x="1126740" y="3947183"/>
              <a:ext cx="635000" cy="32384"/>
            </a:xfrm>
            <a:custGeom>
              <a:avLst/>
              <a:gdLst/>
              <a:ahLst/>
              <a:cxnLst/>
              <a:rect l="l" t="t" r="r" b="b"/>
              <a:pathLst>
                <a:path w="635000" h="32385">
                  <a:moveTo>
                    <a:pt x="634810" y="0"/>
                  </a:moveTo>
                  <a:lnTo>
                    <a:pt x="0" y="0"/>
                  </a:lnTo>
                  <a:lnTo>
                    <a:pt x="0" y="32307"/>
                  </a:lnTo>
                  <a:lnTo>
                    <a:pt x="634810" y="32307"/>
                  </a:lnTo>
                  <a:lnTo>
                    <a:pt x="634810" y="0"/>
                  </a:lnTo>
                  <a:close/>
                </a:path>
              </a:pathLst>
            </a:custGeom>
            <a:solidFill>
              <a:srgbClr val="E5E5E5"/>
            </a:solidFill>
          </p:spPr>
          <p:txBody>
            <a:bodyPr wrap="square" lIns="0" tIns="0" rIns="0" bIns="0" rtlCol="0"/>
            <a:lstStyle/>
            <a:p>
              <a:endParaRPr/>
            </a:p>
          </p:txBody>
        </p:sp>
        <p:sp>
          <p:nvSpPr>
            <p:cNvPr id="725" name="object 725"/>
            <p:cNvSpPr/>
            <p:nvPr/>
          </p:nvSpPr>
          <p:spPr>
            <a:xfrm>
              <a:off x="1766976" y="3815587"/>
              <a:ext cx="727075" cy="164465"/>
            </a:xfrm>
            <a:custGeom>
              <a:avLst/>
              <a:gdLst/>
              <a:ahLst/>
              <a:cxnLst/>
              <a:rect l="l" t="t" r="r" b="b"/>
              <a:pathLst>
                <a:path w="727075" h="164464">
                  <a:moveTo>
                    <a:pt x="726592" y="131597"/>
                  </a:moveTo>
                  <a:lnTo>
                    <a:pt x="0" y="131597"/>
                  </a:lnTo>
                  <a:lnTo>
                    <a:pt x="0" y="163906"/>
                  </a:lnTo>
                  <a:lnTo>
                    <a:pt x="726592" y="163906"/>
                  </a:lnTo>
                  <a:lnTo>
                    <a:pt x="726592" y="131597"/>
                  </a:lnTo>
                  <a:close/>
                </a:path>
                <a:path w="727075" h="164464">
                  <a:moveTo>
                    <a:pt x="726592" y="0"/>
                  </a:moveTo>
                  <a:lnTo>
                    <a:pt x="0" y="0"/>
                  </a:lnTo>
                  <a:lnTo>
                    <a:pt x="0" y="31750"/>
                  </a:lnTo>
                  <a:lnTo>
                    <a:pt x="0" y="131572"/>
                  </a:lnTo>
                  <a:lnTo>
                    <a:pt x="726592" y="131572"/>
                  </a:lnTo>
                  <a:lnTo>
                    <a:pt x="726592" y="31775"/>
                  </a:lnTo>
                  <a:lnTo>
                    <a:pt x="726592" y="0"/>
                  </a:lnTo>
                  <a:close/>
                </a:path>
              </a:pathLst>
            </a:custGeom>
            <a:solidFill>
              <a:srgbClr val="C0C0C0"/>
            </a:solidFill>
          </p:spPr>
          <p:txBody>
            <a:bodyPr wrap="square" lIns="0" tIns="0" rIns="0" bIns="0" rtlCol="0"/>
            <a:lstStyle/>
            <a:p>
              <a:endParaRPr/>
            </a:p>
          </p:txBody>
        </p:sp>
        <p:sp>
          <p:nvSpPr>
            <p:cNvPr id="726" name="object 726"/>
            <p:cNvSpPr/>
            <p:nvPr/>
          </p:nvSpPr>
          <p:spPr>
            <a:xfrm>
              <a:off x="2499169" y="3815587"/>
              <a:ext cx="695325" cy="164465"/>
            </a:xfrm>
            <a:custGeom>
              <a:avLst/>
              <a:gdLst/>
              <a:ahLst/>
              <a:cxnLst/>
              <a:rect l="l" t="t" r="r" b="b"/>
              <a:pathLst>
                <a:path w="695325" h="164464">
                  <a:moveTo>
                    <a:pt x="694753" y="131597"/>
                  </a:moveTo>
                  <a:lnTo>
                    <a:pt x="0" y="131597"/>
                  </a:lnTo>
                  <a:lnTo>
                    <a:pt x="0" y="163906"/>
                  </a:lnTo>
                  <a:lnTo>
                    <a:pt x="694753" y="163906"/>
                  </a:lnTo>
                  <a:lnTo>
                    <a:pt x="694753" y="131597"/>
                  </a:lnTo>
                  <a:close/>
                </a:path>
                <a:path w="695325" h="164464">
                  <a:moveTo>
                    <a:pt x="694753" y="0"/>
                  </a:moveTo>
                  <a:lnTo>
                    <a:pt x="0" y="0"/>
                  </a:lnTo>
                  <a:lnTo>
                    <a:pt x="0" y="31750"/>
                  </a:lnTo>
                  <a:lnTo>
                    <a:pt x="0" y="131572"/>
                  </a:lnTo>
                  <a:lnTo>
                    <a:pt x="694753" y="131572"/>
                  </a:lnTo>
                  <a:lnTo>
                    <a:pt x="694753" y="31775"/>
                  </a:lnTo>
                  <a:lnTo>
                    <a:pt x="694753" y="0"/>
                  </a:lnTo>
                  <a:close/>
                </a:path>
              </a:pathLst>
            </a:custGeom>
            <a:solidFill>
              <a:srgbClr val="E5E5E5"/>
            </a:solidFill>
          </p:spPr>
          <p:txBody>
            <a:bodyPr wrap="square" lIns="0" tIns="0" rIns="0" bIns="0" rtlCol="0"/>
            <a:lstStyle/>
            <a:p>
              <a:endParaRPr/>
            </a:p>
          </p:txBody>
        </p:sp>
        <p:sp>
          <p:nvSpPr>
            <p:cNvPr id="727" name="object 727"/>
            <p:cNvSpPr/>
            <p:nvPr/>
          </p:nvSpPr>
          <p:spPr>
            <a:xfrm>
              <a:off x="3199409" y="3815587"/>
              <a:ext cx="527050" cy="164465"/>
            </a:xfrm>
            <a:custGeom>
              <a:avLst/>
              <a:gdLst/>
              <a:ahLst/>
              <a:cxnLst/>
              <a:rect l="l" t="t" r="r" b="b"/>
              <a:pathLst>
                <a:path w="527050" h="164464">
                  <a:moveTo>
                    <a:pt x="526719" y="131597"/>
                  </a:moveTo>
                  <a:lnTo>
                    <a:pt x="0" y="131597"/>
                  </a:lnTo>
                  <a:lnTo>
                    <a:pt x="0" y="163906"/>
                  </a:lnTo>
                  <a:lnTo>
                    <a:pt x="526719" y="163906"/>
                  </a:lnTo>
                  <a:lnTo>
                    <a:pt x="526719" y="131597"/>
                  </a:lnTo>
                  <a:close/>
                </a:path>
                <a:path w="527050" h="164464">
                  <a:moveTo>
                    <a:pt x="526719" y="0"/>
                  </a:moveTo>
                  <a:lnTo>
                    <a:pt x="0" y="0"/>
                  </a:lnTo>
                  <a:lnTo>
                    <a:pt x="0" y="31750"/>
                  </a:lnTo>
                  <a:lnTo>
                    <a:pt x="0" y="131572"/>
                  </a:lnTo>
                  <a:lnTo>
                    <a:pt x="526719" y="131572"/>
                  </a:lnTo>
                  <a:lnTo>
                    <a:pt x="526719" y="31775"/>
                  </a:lnTo>
                  <a:lnTo>
                    <a:pt x="526719" y="0"/>
                  </a:lnTo>
                  <a:close/>
                </a:path>
              </a:pathLst>
            </a:custGeom>
            <a:solidFill>
              <a:srgbClr val="C0C0C0"/>
            </a:solidFill>
          </p:spPr>
          <p:txBody>
            <a:bodyPr wrap="square" lIns="0" tIns="0" rIns="0" bIns="0" rtlCol="0"/>
            <a:lstStyle/>
            <a:p>
              <a:endParaRPr/>
            </a:p>
          </p:txBody>
        </p:sp>
        <p:sp>
          <p:nvSpPr>
            <p:cNvPr id="728" name="object 728"/>
            <p:cNvSpPr/>
            <p:nvPr/>
          </p:nvSpPr>
          <p:spPr>
            <a:xfrm>
              <a:off x="1121308" y="3815600"/>
              <a:ext cx="2610485" cy="164465"/>
            </a:xfrm>
            <a:custGeom>
              <a:avLst/>
              <a:gdLst/>
              <a:ahLst/>
              <a:cxnLst/>
              <a:rect l="l" t="t" r="r" b="b"/>
              <a:pathLst>
                <a:path w="2610485" h="164464">
                  <a:moveTo>
                    <a:pt x="5422" y="0"/>
                  </a:moveTo>
                  <a:lnTo>
                    <a:pt x="0" y="0"/>
                  </a:lnTo>
                  <a:lnTo>
                    <a:pt x="0" y="163893"/>
                  </a:lnTo>
                  <a:lnTo>
                    <a:pt x="5422" y="163893"/>
                  </a:lnTo>
                  <a:lnTo>
                    <a:pt x="5422" y="0"/>
                  </a:lnTo>
                  <a:close/>
                </a:path>
                <a:path w="2610485" h="164464">
                  <a:moveTo>
                    <a:pt x="645668" y="0"/>
                  </a:moveTo>
                  <a:lnTo>
                    <a:pt x="640232" y="0"/>
                  </a:lnTo>
                  <a:lnTo>
                    <a:pt x="640232" y="163893"/>
                  </a:lnTo>
                  <a:lnTo>
                    <a:pt x="645668" y="163893"/>
                  </a:lnTo>
                  <a:lnTo>
                    <a:pt x="645668" y="0"/>
                  </a:lnTo>
                  <a:close/>
                </a:path>
                <a:path w="2610485" h="164464">
                  <a:moveTo>
                    <a:pt x="1377899" y="0"/>
                  </a:moveTo>
                  <a:lnTo>
                    <a:pt x="1372285" y="0"/>
                  </a:lnTo>
                  <a:lnTo>
                    <a:pt x="1372285" y="163893"/>
                  </a:lnTo>
                  <a:lnTo>
                    <a:pt x="1377899" y="163893"/>
                  </a:lnTo>
                  <a:lnTo>
                    <a:pt x="1377899" y="0"/>
                  </a:lnTo>
                  <a:close/>
                </a:path>
                <a:path w="2610485" h="164464">
                  <a:moveTo>
                    <a:pt x="2078101" y="0"/>
                  </a:moveTo>
                  <a:lnTo>
                    <a:pt x="2072665" y="0"/>
                  </a:lnTo>
                  <a:lnTo>
                    <a:pt x="2072665" y="163893"/>
                  </a:lnTo>
                  <a:lnTo>
                    <a:pt x="2078101" y="163893"/>
                  </a:lnTo>
                  <a:lnTo>
                    <a:pt x="2078101" y="0"/>
                  </a:lnTo>
                  <a:close/>
                </a:path>
                <a:path w="2610485" h="164464">
                  <a:moveTo>
                    <a:pt x="2610205" y="0"/>
                  </a:moveTo>
                  <a:lnTo>
                    <a:pt x="2604782" y="0"/>
                  </a:lnTo>
                  <a:lnTo>
                    <a:pt x="2604782" y="163893"/>
                  </a:lnTo>
                  <a:lnTo>
                    <a:pt x="2610205" y="163893"/>
                  </a:lnTo>
                  <a:lnTo>
                    <a:pt x="2610205" y="0"/>
                  </a:lnTo>
                  <a:close/>
                </a:path>
              </a:pathLst>
            </a:custGeom>
            <a:solidFill>
              <a:srgbClr val="000080"/>
            </a:solidFill>
          </p:spPr>
          <p:txBody>
            <a:bodyPr wrap="square" lIns="0" tIns="0" rIns="0" bIns="0" rtlCol="0"/>
            <a:lstStyle/>
            <a:p>
              <a:endParaRPr/>
            </a:p>
          </p:txBody>
        </p:sp>
        <p:sp>
          <p:nvSpPr>
            <p:cNvPr id="729" name="object 729"/>
            <p:cNvSpPr/>
            <p:nvPr/>
          </p:nvSpPr>
          <p:spPr>
            <a:xfrm>
              <a:off x="1126731" y="3980014"/>
              <a:ext cx="635000" cy="132080"/>
            </a:xfrm>
            <a:custGeom>
              <a:avLst/>
              <a:gdLst/>
              <a:ahLst/>
              <a:cxnLst/>
              <a:rect l="l" t="t" r="r" b="b"/>
              <a:pathLst>
                <a:path w="635000" h="132079">
                  <a:moveTo>
                    <a:pt x="634809" y="0"/>
                  </a:moveTo>
                  <a:lnTo>
                    <a:pt x="0" y="0"/>
                  </a:lnTo>
                  <a:lnTo>
                    <a:pt x="0" y="32207"/>
                  </a:lnTo>
                  <a:lnTo>
                    <a:pt x="0" y="131597"/>
                  </a:lnTo>
                  <a:lnTo>
                    <a:pt x="634809" y="131597"/>
                  </a:lnTo>
                  <a:lnTo>
                    <a:pt x="634809" y="32207"/>
                  </a:lnTo>
                  <a:lnTo>
                    <a:pt x="634809" y="0"/>
                  </a:lnTo>
                  <a:close/>
                </a:path>
              </a:pathLst>
            </a:custGeom>
            <a:solidFill>
              <a:srgbClr val="E5E5E5"/>
            </a:solidFill>
          </p:spPr>
          <p:txBody>
            <a:bodyPr wrap="square" lIns="0" tIns="0" rIns="0" bIns="0" rtlCol="0"/>
            <a:lstStyle/>
            <a:p>
              <a:endParaRPr/>
            </a:p>
          </p:txBody>
        </p:sp>
      </p:grpSp>
      <p:sp>
        <p:nvSpPr>
          <p:cNvPr id="730" name="object 730"/>
          <p:cNvSpPr txBox="1"/>
          <p:nvPr/>
        </p:nvSpPr>
        <p:spPr>
          <a:xfrm>
            <a:off x="1152253" y="3993391"/>
            <a:ext cx="220345" cy="130175"/>
          </a:xfrm>
          <a:prstGeom prst="rect">
            <a:avLst/>
          </a:prstGeom>
        </p:spPr>
        <p:txBody>
          <a:bodyPr vert="horz" wrap="square" lIns="0" tIns="16510" rIns="0" bIns="0" rtlCol="0">
            <a:spAutoFit/>
          </a:bodyPr>
          <a:lstStyle/>
          <a:p>
            <a:pPr marL="12700">
              <a:lnSpc>
                <a:spcPct val="100000"/>
              </a:lnSpc>
              <a:spcBef>
                <a:spcPts val="130"/>
              </a:spcBef>
            </a:pPr>
            <a:r>
              <a:rPr sz="650" spc="315" dirty="0">
                <a:solidFill>
                  <a:srgbClr val="010000"/>
                </a:solidFill>
                <a:latin typeface="Arial"/>
                <a:cs typeface="Arial"/>
              </a:rPr>
              <a:t>No</a:t>
            </a:r>
            <a:endParaRPr sz="650">
              <a:latin typeface="Arial"/>
              <a:cs typeface="Arial"/>
            </a:endParaRPr>
          </a:p>
        </p:txBody>
      </p:sp>
      <p:grpSp>
        <p:nvGrpSpPr>
          <p:cNvPr id="731" name="object 731"/>
          <p:cNvGrpSpPr/>
          <p:nvPr/>
        </p:nvGrpSpPr>
        <p:grpSpPr>
          <a:xfrm>
            <a:off x="1121308" y="3980009"/>
            <a:ext cx="2610485" cy="295910"/>
            <a:chOff x="1121308" y="3980009"/>
            <a:chExt cx="2610485" cy="295910"/>
          </a:xfrm>
        </p:grpSpPr>
        <p:sp>
          <p:nvSpPr>
            <p:cNvPr id="732" name="object 732"/>
            <p:cNvSpPr/>
            <p:nvPr/>
          </p:nvSpPr>
          <p:spPr>
            <a:xfrm>
              <a:off x="1126740" y="4111601"/>
              <a:ext cx="635000" cy="33020"/>
            </a:xfrm>
            <a:custGeom>
              <a:avLst/>
              <a:gdLst/>
              <a:ahLst/>
              <a:cxnLst/>
              <a:rect l="l" t="t" r="r" b="b"/>
              <a:pathLst>
                <a:path w="635000" h="33020">
                  <a:moveTo>
                    <a:pt x="634810" y="0"/>
                  </a:moveTo>
                  <a:lnTo>
                    <a:pt x="0" y="0"/>
                  </a:lnTo>
                  <a:lnTo>
                    <a:pt x="0" y="32737"/>
                  </a:lnTo>
                  <a:lnTo>
                    <a:pt x="634810" y="32737"/>
                  </a:lnTo>
                  <a:lnTo>
                    <a:pt x="634810" y="0"/>
                  </a:lnTo>
                  <a:close/>
                </a:path>
              </a:pathLst>
            </a:custGeom>
            <a:solidFill>
              <a:srgbClr val="E5E5E5"/>
            </a:solidFill>
          </p:spPr>
          <p:txBody>
            <a:bodyPr wrap="square" lIns="0" tIns="0" rIns="0" bIns="0" rtlCol="0"/>
            <a:lstStyle/>
            <a:p>
              <a:endParaRPr/>
            </a:p>
          </p:txBody>
        </p:sp>
        <p:sp>
          <p:nvSpPr>
            <p:cNvPr id="733" name="object 733"/>
            <p:cNvSpPr/>
            <p:nvPr/>
          </p:nvSpPr>
          <p:spPr>
            <a:xfrm>
              <a:off x="1766976" y="3980014"/>
              <a:ext cx="727075" cy="164465"/>
            </a:xfrm>
            <a:custGeom>
              <a:avLst/>
              <a:gdLst/>
              <a:ahLst/>
              <a:cxnLst/>
              <a:rect l="l" t="t" r="r" b="b"/>
              <a:pathLst>
                <a:path w="727075" h="164464">
                  <a:moveTo>
                    <a:pt x="726592" y="0"/>
                  </a:moveTo>
                  <a:lnTo>
                    <a:pt x="0" y="0"/>
                  </a:lnTo>
                  <a:lnTo>
                    <a:pt x="0" y="32207"/>
                  </a:lnTo>
                  <a:lnTo>
                    <a:pt x="0" y="131597"/>
                  </a:lnTo>
                  <a:lnTo>
                    <a:pt x="0" y="164325"/>
                  </a:lnTo>
                  <a:lnTo>
                    <a:pt x="726592" y="164325"/>
                  </a:lnTo>
                  <a:lnTo>
                    <a:pt x="726592" y="131597"/>
                  </a:lnTo>
                  <a:lnTo>
                    <a:pt x="726592" y="32207"/>
                  </a:lnTo>
                  <a:lnTo>
                    <a:pt x="726592" y="0"/>
                  </a:lnTo>
                  <a:close/>
                </a:path>
              </a:pathLst>
            </a:custGeom>
            <a:solidFill>
              <a:srgbClr val="C0C0C0"/>
            </a:solidFill>
          </p:spPr>
          <p:txBody>
            <a:bodyPr wrap="square" lIns="0" tIns="0" rIns="0" bIns="0" rtlCol="0"/>
            <a:lstStyle/>
            <a:p>
              <a:endParaRPr/>
            </a:p>
          </p:txBody>
        </p:sp>
        <p:sp>
          <p:nvSpPr>
            <p:cNvPr id="734" name="object 734"/>
            <p:cNvSpPr/>
            <p:nvPr/>
          </p:nvSpPr>
          <p:spPr>
            <a:xfrm>
              <a:off x="2499169" y="3980014"/>
              <a:ext cx="695325" cy="164465"/>
            </a:xfrm>
            <a:custGeom>
              <a:avLst/>
              <a:gdLst/>
              <a:ahLst/>
              <a:cxnLst/>
              <a:rect l="l" t="t" r="r" b="b"/>
              <a:pathLst>
                <a:path w="695325" h="164464">
                  <a:moveTo>
                    <a:pt x="694753" y="0"/>
                  </a:moveTo>
                  <a:lnTo>
                    <a:pt x="0" y="0"/>
                  </a:lnTo>
                  <a:lnTo>
                    <a:pt x="0" y="32207"/>
                  </a:lnTo>
                  <a:lnTo>
                    <a:pt x="0" y="131597"/>
                  </a:lnTo>
                  <a:lnTo>
                    <a:pt x="0" y="164325"/>
                  </a:lnTo>
                  <a:lnTo>
                    <a:pt x="694753" y="164325"/>
                  </a:lnTo>
                  <a:lnTo>
                    <a:pt x="694753" y="131597"/>
                  </a:lnTo>
                  <a:lnTo>
                    <a:pt x="694753" y="32207"/>
                  </a:lnTo>
                  <a:lnTo>
                    <a:pt x="694753" y="0"/>
                  </a:lnTo>
                  <a:close/>
                </a:path>
              </a:pathLst>
            </a:custGeom>
            <a:solidFill>
              <a:srgbClr val="E5E5E5"/>
            </a:solidFill>
          </p:spPr>
          <p:txBody>
            <a:bodyPr wrap="square" lIns="0" tIns="0" rIns="0" bIns="0" rtlCol="0"/>
            <a:lstStyle/>
            <a:p>
              <a:endParaRPr/>
            </a:p>
          </p:txBody>
        </p:sp>
        <p:sp>
          <p:nvSpPr>
            <p:cNvPr id="735" name="object 735"/>
            <p:cNvSpPr/>
            <p:nvPr/>
          </p:nvSpPr>
          <p:spPr>
            <a:xfrm>
              <a:off x="3199409" y="3980014"/>
              <a:ext cx="527050" cy="164465"/>
            </a:xfrm>
            <a:custGeom>
              <a:avLst/>
              <a:gdLst/>
              <a:ahLst/>
              <a:cxnLst/>
              <a:rect l="l" t="t" r="r" b="b"/>
              <a:pathLst>
                <a:path w="527050" h="164464">
                  <a:moveTo>
                    <a:pt x="526719" y="0"/>
                  </a:moveTo>
                  <a:lnTo>
                    <a:pt x="0" y="0"/>
                  </a:lnTo>
                  <a:lnTo>
                    <a:pt x="0" y="32207"/>
                  </a:lnTo>
                  <a:lnTo>
                    <a:pt x="0" y="131597"/>
                  </a:lnTo>
                  <a:lnTo>
                    <a:pt x="0" y="164325"/>
                  </a:lnTo>
                  <a:lnTo>
                    <a:pt x="526719" y="164325"/>
                  </a:lnTo>
                  <a:lnTo>
                    <a:pt x="526719" y="131597"/>
                  </a:lnTo>
                  <a:lnTo>
                    <a:pt x="526719" y="32207"/>
                  </a:lnTo>
                  <a:lnTo>
                    <a:pt x="526719" y="0"/>
                  </a:lnTo>
                  <a:close/>
                </a:path>
              </a:pathLst>
            </a:custGeom>
            <a:solidFill>
              <a:srgbClr val="C0C0C0"/>
            </a:solidFill>
          </p:spPr>
          <p:txBody>
            <a:bodyPr wrap="square" lIns="0" tIns="0" rIns="0" bIns="0" rtlCol="0"/>
            <a:lstStyle/>
            <a:p>
              <a:endParaRPr/>
            </a:p>
          </p:txBody>
        </p:sp>
        <p:sp>
          <p:nvSpPr>
            <p:cNvPr id="736" name="object 736"/>
            <p:cNvSpPr/>
            <p:nvPr/>
          </p:nvSpPr>
          <p:spPr>
            <a:xfrm>
              <a:off x="1121308" y="3980014"/>
              <a:ext cx="2610485" cy="164465"/>
            </a:xfrm>
            <a:custGeom>
              <a:avLst/>
              <a:gdLst/>
              <a:ahLst/>
              <a:cxnLst/>
              <a:rect l="l" t="t" r="r" b="b"/>
              <a:pathLst>
                <a:path w="2610485" h="164464">
                  <a:moveTo>
                    <a:pt x="5422" y="0"/>
                  </a:moveTo>
                  <a:lnTo>
                    <a:pt x="0" y="0"/>
                  </a:lnTo>
                  <a:lnTo>
                    <a:pt x="0" y="164325"/>
                  </a:lnTo>
                  <a:lnTo>
                    <a:pt x="5422" y="164325"/>
                  </a:lnTo>
                  <a:lnTo>
                    <a:pt x="5422" y="0"/>
                  </a:lnTo>
                  <a:close/>
                </a:path>
                <a:path w="2610485" h="164464">
                  <a:moveTo>
                    <a:pt x="645668" y="0"/>
                  </a:moveTo>
                  <a:lnTo>
                    <a:pt x="640232" y="0"/>
                  </a:lnTo>
                  <a:lnTo>
                    <a:pt x="640232" y="164325"/>
                  </a:lnTo>
                  <a:lnTo>
                    <a:pt x="645668" y="164325"/>
                  </a:lnTo>
                  <a:lnTo>
                    <a:pt x="645668" y="0"/>
                  </a:lnTo>
                  <a:close/>
                </a:path>
                <a:path w="2610485" h="164464">
                  <a:moveTo>
                    <a:pt x="1377899" y="0"/>
                  </a:moveTo>
                  <a:lnTo>
                    <a:pt x="1372285" y="0"/>
                  </a:lnTo>
                  <a:lnTo>
                    <a:pt x="1372285" y="164325"/>
                  </a:lnTo>
                  <a:lnTo>
                    <a:pt x="1377899" y="164325"/>
                  </a:lnTo>
                  <a:lnTo>
                    <a:pt x="1377899" y="0"/>
                  </a:lnTo>
                  <a:close/>
                </a:path>
                <a:path w="2610485" h="164464">
                  <a:moveTo>
                    <a:pt x="2078101" y="0"/>
                  </a:moveTo>
                  <a:lnTo>
                    <a:pt x="2072665" y="0"/>
                  </a:lnTo>
                  <a:lnTo>
                    <a:pt x="2072665" y="164325"/>
                  </a:lnTo>
                  <a:lnTo>
                    <a:pt x="2078101" y="164325"/>
                  </a:lnTo>
                  <a:lnTo>
                    <a:pt x="2078101" y="0"/>
                  </a:lnTo>
                  <a:close/>
                </a:path>
                <a:path w="2610485" h="164464">
                  <a:moveTo>
                    <a:pt x="2610205" y="0"/>
                  </a:moveTo>
                  <a:lnTo>
                    <a:pt x="2604782" y="0"/>
                  </a:lnTo>
                  <a:lnTo>
                    <a:pt x="2604782" y="164325"/>
                  </a:lnTo>
                  <a:lnTo>
                    <a:pt x="2610205" y="164325"/>
                  </a:lnTo>
                  <a:lnTo>
                    <a:pt x="2610205" y="0"/>
                  </a:lnTo>
                  <a:close/>
                </a:path>
              </a:pathLst>
            </a:custGeom>
            <a:solidFill>
              <a:srgbClr val="000080"/>
            </a:solidFill>
          </p:spPr>
          <p:txBody>
            <a:bodyPr wrap="square" lIns="0" tIns="0" rIns="0" bIns="0" rtlCol="0"/>
            <a:lstStyle/>
            <a:p>
              <a:endParaRPr/>
            </a:p>
          </p:txBody>
        </p:sp>
        <p:sp>
          <p:nvSpPr>
            <p:cNvPr id="737" name="object 737"/>
            <p:cNvSpPr/>
            <p:nvPr/>
          </p:nvSpPr>
          <p:spPr>
            <a:xfrm>
              <a:off x="1126731" y="4144340"/>
              <a:ext cx="635000" cy="131445"/>
            </a:xfrm>
            <a:custGeom>
              <a:avLst/>
              <a:gdLst/>
              <a:ahLst/>
              <a:cxnLst/>
              <a:rect l="l" t="t" r="r" b="b"/>
              <a:pathLst>
                <a:path w="635000" h="131445">
                  <a:moveTo>
                    <a:pt x="634809" y="0"/>
                  </a:moveTo>
                  <a:lnTo>
                    <a:pt x="0" y="0"/>
                  </a:lnTo>
                  <a:lnTo>
                    <a:pt x="0" y="31775"/>
                  </a:lnTo>
                  <a:lnTo>
                    <a:pt x="0" y="131165"/>
                  </a:lnTo>
                  <a:lnTo>
                    <a:pt x="634809" y="131165"/>
                  </a:lnTo>
                  <a:lnTo>
                    <a:pt x="634809" y="31775"/>
                  </a:lnTo>
                  <a:lnTo>
                    <a:pt x="634809" y="0"/>
                  </a:lnTo>
                  <a:close/>
                </a:path>
              </a:pathLst>
            </a:custGeom>
            <a:solidFill>
              <a:srgbClr val="E5E5E5"/>
            </a:solidFill>
          </p:spPr>
          <p:txBody>
            <a:bodyPr wrap="square" lIns="0" tIns="0" rIns="0" bIns="0" rtlCol="0"/>
            <a:lstStyle/>
            <a:p>
              <a:endParaRPr/>
            </a:p>
          </p:txBody>
        </p:sp>
      </p:grpSp>
      <p:sp>
        <p:nvSpPr>
          <p:cNvPr id="738" name="object 738"/>
          <p:cNvSpPr txBox="1"/>
          <p:nvPr/>
        </p:nvSpPr>
        <p:spPr>
          <a:xfrm>
            <a:off x="1152253" y="4157183"/>
            <a:ext cx="220345" cy="130175"/>
          </a:xfrm>
          <a:prstGeom prst="rect">
            <a:avLst/>
          </a:prstGeom>
        </p:spPr>
        <p:txBody>
          <a:bodyPr vert="horz" wrap="square" lIns="0" tIns="16510" rIns="0" bIns="0" rtlCol="0">
            <a:spAutoFit/>
          </a:bodyPr>
          <a:lstStyle/>
          <a:p>
            <a:pPr marL="12700">
              <a:lnSpc>
                <a:spcPct val="100000"/>
              </a:lnSpc>
              <a:spcBef>
                <a:spcPts val="130"/>
              </a:spcBef>
            </a:pPr>
            <a:r>
              <a:rPr sz="650" spc="315" dirty="0">
                <a:solidFill>
                  <a:srgbClr val="010000"/>
                </a:solidFill>
                <a:latin typeface="Arial"/>
                <a:cs typeface="Arial"/>
              </a:rPr>
              <a:t>No</a:t>
            </a:r>
            <a:endParaRPr sz="650">
              <a:latin typeface="Arial"/>
              <a:cs typeface="Arial"/>
            </a:endParaRPr>
          </a:p>
        </p:txBody>
      </p:sp>
      <p:grpSp>
        <p:nvGrpSpPr>
          <p:cNvPr id="739" name="object 739"/>
          <p:cNvGrpSpPr/>
          <p:nvPr/>
        </p:nvGrpSpPr>
        <p:grpSpPr>
          <a:xfrm>
            <a:off x="1126740" y="4144338"/>
            <a:ext cx="2067560" cy="164465"/>
            <a:chOff x="1126740" y="4144338"/>
            <a:chExt cx="2067560" cy="164465"/>
          </a:xfrm>
        </p:grpSpPr>
        <p:sp>
          <p:nvSpPr>
            <p:cNvPr id="740" name="object 740"/>
            <p:cNvSpPr/>
            <p:nvPr/>
          </p:nvSpPr>
          <p:spPr>
            <a:xfrm>
              <a:off x="1126740" y="4275501"/>
              <a:ext cx="635000" cy="33655"/>
            </a:xfrm>
            <a:custGeom>
              <a:avLst/>
              <a:gdLst/>
              <a:ahLst/>
              <a:cxnLst/>
              <a:rect l="l" t="t" r="r" b="b"/>
              <a:pathLst>
                <a:path w="635000" h="33654">
                  <a:moveTo>
                    <a:pt x="634810" y="0"/>
                  </a:moveTo>
                  <a:lnTo>
                    <a:pt x="0" y="0"/>
                  </a:lnTo>
                  <a:lnTo>
                    <a:pt x="0" y="33273"/>
                  </a:lnTo>
                  <a:lnTo>
                    <a:pt x="634810" y="33273"/>
                  </a:lnTo>
                  <a:lnTo>
                    <a:pt x="634810" y="0"/>
                  </a:lnTo>
                  <a:close/>
                </a:path>
              </a:pathLst>
            </a:custGeom>
            <a:solidFill>
              <a:srgbClr val="E5E5E5"/>
            </a:solidFill>
          </p:spPr>
          <p:txBody>
            <a:bodyPr wrap="square" lIns="0" tIns="0" rIns="0" bIns="0" rtlCol="0"/>
            <a:lstStyle/>
            <a:p>
              <a:endParaRPr/>
            </a:p>
          </p:txBody>
        </p:sp>
        <p:sp>
          <p:nvSpPr>
            <p:cNvPr id="741" name="object 741"/>
            <p:cNvSpPr/>
            <p:nvPr/>
          </p:nvSpPr>
          <p:spPr>
            <a:xfrm>
              <a:off x="1766976" y="4144340"/>
              <a:ext cx="727075" cy="164465"/>
            </a:xfrm>
            <a:custGeom>
              <a:avLst/>
              <a:gdLst/>
              <a:ahLst/>
              <a:cxnLst/>
              <a:rect l="l" t="t" r="r" b="b"/>
              <a:pathLst>
                <a:path w="727075" h="164464">
                  <a:moveTo>
                    <a:pt x="726592" y="0"/>
                  </a:moveTo>
                  <a:lnTo>
                    <a:pt x="0" y="0"/>
                  </a:lnTo>
                  <a:lnTo>
                    <a:pt x="0" y="31775"/>
                  </a:lnTo>
                  <a:lnTo>
                    <a:pt x="0" y="131165"/>
                  </a:lnTo>
                  <a:lnTo>
                    <a:pt x="0" y="164439"/>
                  </a:lnTo>
                  <a:lnTo>
                    <a:pt x="726592" y="164439"/>
                  </a:lnTo>
                  <a:lnTo>
                    <a:pt x="726592" y="131165"/>
                  </a:lnTo>
                  <a:lnTo>
                    <a:pt x="726592" y="31775"/>
                  </a:lnTo>
                  <a:lnTo>
                    <a:pt x="726592" y="0"/>
                  </a:lnTo>
                  <a:close/>
                </a:path>
              </a:pathLst>
            </a:custGeom>
            <a:solidFill>
              <a:srgbClr val="C0C0C0"/>
            </a:solidFill>
          </p:spPr>
          <p:txBody>
            <a:bodyPr wrap="square" lIns="0" tIns="0" rIns="0" bIns="0" rtlCol="0"/>
            <a:lstStyle/>
            <a:p>
              <a:endParaRPr/>
            </a:p>
          </p:txBody>
        </p:sp>
        <p:sp>
          <p:nvSpPr>
            <p:cNvPr id="742" name="object 742"/>
            <p:cNvSpPr/>
            <p:nvPr/>
          </p:nvSpPr>
          <p:spPr>
            <a:xfrm>
              <a:off x="2499169" y="4144340"/>
              <a:ext cx="695325" cy="131445"/>
            </a:xfrm>
            <a:custGeom>
              <a:avLst/>
              <a:gdLst/>
              <a:ahLst/>
              <a:cxnLst/>
              <a:rect l="l" t="t" r="r" b="b"/>
              <a:pathLst>
                <a:path w="695325" h="131445">
                  <a:moveTo>
                    <a:pt x="694753" y="0"/>
                  </a:moveTo>
                  <a:lnTo>
                    <a:pt x="0" y="0"/>
                  </a:lnTo>
                  <a:lnTo>
                    <a:pt x="0" y="31775"/>
                  </a:lnTo>
                  <a:lnTo>
                    <a:pt x="0" y="131165"/>
                  </a:lnTo>
                  <a:lnTo>
                    <a:pt x="694753" y="131165"/>
                  </a:lnTo>
                  <a:lnTo>
                    <a:pt x="694753" y="31775"/>
                  </a:lnTo>
                  <a:lnTo>
                    <a:pt x="694753" y="0"/>
                  </a:lnTo>
                  <a:close/>
                </a:path>
              </a:pathLst>
            </a:custGeom>
            <a:solidFill>
              <a:srgbClr val="E5E5E5"/>
            </a:solidFill>
          </p:spPr>
          <p:txBody>
            <a:bodyPr wrap="square" lIns="0" tIns="0" rIns="0" bIns="0" rtlCol="0"/>
            <a:lstStyle/>
            <a:p>
              <a:endParaRPr/>
            </a:p>
          </p:txBody>
        </p:sp>
      </p:grpSp>
      <p:sp>
        <p:nvSpPr>
          <p:cNvPr id="743" name="object 743"/>
          <p:cNvSpPr txBox="1"/>
          <p:nvPr/>
        </p:nvSpPr>
        <p:spPr>
          <a:xfrm>
            <a:off x="1792496" y="3440965"/>
            <a:ext cx="1111885" cy="845819"/>
          </a:xfrm>
          <a:prstGeom prst="rect">
            <a:avLst/>
          </a:prstGeom>
        </p:spPr>
        <p:txBody>
          <a:bodyPr vert="horz" wrap="square" lIns="0" tIns="76200" rIns="0" bIns="0" rtlCol="0">
            <a:spAutoFit/>
          </a:bodyPr>
          <a:lstStyle/>
          <a:p>
            <a:pPr marL="12700">
              <a:lnSpc>
                <a:spcPct val="100000"/>
              </a:lnSpc>
              <a:spcBef>
                <a:spcPts val="600"/>
              </a:spcBef>
              <a:tabLst>
                <a:tab pos="744220" algn="l"/>
              </a:tabLst>
            </a:pPr>
            <a:r>
              <a:rPr sz="650" spc="245" dirty="0">
                <a:solidFill>
                  <a:srgbClr val="010000"/>
                </a:solidFill>
                <a:latin typeface="Arial"/>
                <a:cs typeface="Arial"/>
              </a:rPr>
              <a:t>Married</a:t>
            </a:r>
            <a:r>
              <a:rPr sz="650" dirty="0">
                <a:solidFill>
                  <a:srgbClr val="010000"/>
                </a:solidFill>
                <a:latin typeface="Arial"/>
                <a:cs typeface="Arial"/>
              </a:rPr>
              <a:t>	</a:t>
            </a:r>
            <a:r>
              <a:rPr sz="650" spc="290" dirty="0">
                <a:solidFill>
                  <a:srgbClr val="010000"/>
                </a:solidFill>
                <a:latin typeface="Arial"/>
                <a:cs typeface="Arial"/>
              </a:rPr>
              <a:t>50K</a:t>
            </a:r>
            <a:endParaRPr sz="650" dirty="0">
              <a:latin typeface="Arial"/>
              <a:cs typeface="Arial"/>
            </a:endParaRPr>
          </a:p>
          <a:p>
            <a:pPr marL="12700" marR="5080">
              <a:lnSpc>
                <a:spcPts val="1290"/>
              </a:lnSpc>
              <a:spcBef>
                <a:spcPts val="130"/>
              </a:spcBef>
              <a:tabLst>
                <a:tab pos="744220" algn="l"/>
              </a:tabLst>
            </a:pPr>
            <a:r>
              <a:rPr sz="650" spc="245" dirty="0">
                <a:solidFill>
                  <a:srgbClr val="010000"/>
                </a:solidFill>
                <a:latin typeface="Arial"/>
                <a:cs typeface="Arial"/>
              </a:rPr>
              <a:t>Married</a:t>
            </a:r>
            <a:r>
              <a:rPr sz="650" dirty="0">
                <a:solidFill>
                  <a:srgbClr val="010000"/>
                </a:solidFill>
                <a:latin typeface="Arial"/>
                <a:cs typeface="Arial"/>
              </a:rPr>
              <a:t>	</a:t>
            </a:r>
            <a:r>
              <a:rPr sz="650" spc="290" dirty="0">
                <a:solidFill>
                  <a:srgbClr val="010000"/>
                </a:solidFill>
                <a:latin typeface="Arial"/>
                <a:cs typeface="Arial"/>
              </a:rPr>
              <a:t>150K </a:t>
            </a:r>
            <a:r>
              <a:rPr sz="650" spc="250" dirty="0">
                <a:solidFill>
                  <a:srgbClr val="010000"/>
                </a:solidFill>
                <a:latin typeface="Arial"/>
                <a:cs typeface="Arial"/>
              </a:rPr>
              <a:t>Divorced</a:t>
            </a:r>
            <a:r>
              <a:rPr sz="650" dirty="0">
                <a:solidFill>
                  <a:srgbClr val="010000"/>
                </a:solidFill>
                <a:latin typeface="Arial"/>
                <a:cs typeface="Arial"/>
              </a:rPr>
              <a:t>	</a:t>
            </a:r>
            <a:r>
              <a:rPr sz="650" spc="290" dirty="0">
                <a:solidFill>
                  <a:srgbClr val="010000"/>
                </a:solidFill>
                <a:latin typeface="Arial"/>
                <a:cs typeface="Arial"/>
              </a:rPr>
              <a:t>90K </a:t>
            </a:r>
            <a:r>
              <a:rPr sz="650" spc="229" dirty="0">
                <a:solidFill>
                  <a:srgbClr val="010000"/>
                </a:solidFill>
                <a:latin typeface="Arial"/>
                <a:cs typeface="Arial"/>
              </a:rPr>
              <a:t>Single</a:t>
            </a:r>
            <a:r>
              <a:rPr sz="650" dirty="0">
                <a:solidFill>
                  <a:srgbClr val="010000"/>
                </a:solidFill>
                <a:latin typeface="Arial"/>
                <a:cs typeface="Arial"/>
              </a:rPr>
              <a:t>	</a:t>
            </a:r>
            <a:r>
              <a:rPr sz="650" spc="290" dirty="0">
                <a:solidFill>
                  <a:srgbClr val="010000"/>
                </a:solidFill>
                <a:latin typeface="Arial"/>
                <a:cs typeface="Arial"/>
              </a:rPr>
              <a:t>40K</a:t>
            </a:r>
            <a:endParaRPr sz="650" dirty="0">
              <a:latin typeface="Arial"/>
              <a:cs typeface="Arial"/>
            </a:endParaRPr>
          </a:p>
          <a:p>
            <a:pPr marL="12700">
              <a:lnSpc>
                <a:spcPct val="100000"/>
              </a:lnSpc>
              <a:spcBef>
                <a:spcPts val="390"/>
              </a:spcBef>
              <a:tabLst>
                <a:tab pos="744220" algn="l"/>
              </a:tabLst>
            </a:pPr>
            <a:r>
              <a:rPr sz="650" spc="245" dirty="0">
                <a:solidFill>
                  <a:srgbClr val="010000"/>
                </a:solidFill>
                <a:latin typeface="Arial"/>
                <a:cs typeface="Arial"/>
              </a:rPr>
              <a:t>Married</a:t>
            </a:r>
            <a:r>
              <a:rPr sz="650" dirty="0">
                <a:solidFill>
                  <a:srgbClr val="010000"/>
                </a:solidFill>
                <a:latin typeface="Arial"/>
                <a:cs typeface="Arial"/>
              </a:rPr>
              <a:t>	</a:t>
            </a:r>
            <a:r>
              <a:rPr sz="650" spc="290" dirty="0">
                <a:solidFill>
                  <a:srgbClr val="010000"/>
                </a:solidFill>
                <a:latin typeface="Arial"/>
                <a:cs typeface="Arial"/>
              </a:rPr>
              <a:t>80K</a:t>
            </a:r>
            <a:endParaRPr sz="650" dirty="0">
              <a:latin typeface="Arial"/>
              <a:cs typeface="Arial"/>
            </a:endParaRPr>
          </a:p>
        </p:txBody>
      </p:sp>
      <p:grpSp>
        <p:nvGrpSpPr>
          <p:cNvPr id="744" name="object 744"/>
          <p:cNvGrpSpPr/>
          <p:nvPr/>
        </p:nvGrpSpPr>
        <p:grpSpPr>
          <a:xfrm>
            <a:off x="2499179" y="4144338"/>
            <a:ext cx="1227455" cy="164465"/>
            <a:chOff x="2499179" y="4144338"/>
            <a:chExt cx="1227455" cy="164465"/>
          </a:xfrm>
        </p:grpSpPr>
        <p:sp>
          <p:nvSpPr>
            <p:cNvPr id="745" name="object 745"/>
            <p:cNvSpPr/>
            <p:nvPr/>
          </p:nvSpPr>
          <p:spPr>
            <a:xfrm>
              <a:off x="2499179" y="4275501"/>
              <a:ext cx="695325" cy="33655"/>
            </a:xfrm>
            <a:custGeom>
              <a:avLst/>
              <a:gdLst/>
              <a:ahLst/>
              <a:cxnLst/>
              <a:rect l="l" t="t" r="r" b="b"/>
              <a:pathLst>
                <a:path w="695325" h="33654">
                  <a:moveTo>
                    <a:pt x="694752" y="0"/>
                  </a:moveTo>
                  <a:lnTo>
                    <a:pt x="0" y="0"/>
                  </a:lnTo>
                  <a:lnTo>
                    <a:pt x="0" y="33273"/>
                  </a:lnTo>
                  <a:lnTo>
                    <a:pt x="694752" y="33273"/>
                  </a:lnTo>
                  <a:lnTo>
                    <a:pt x="694752" y="0"/>
                  </a:lnTo>
                  <a:close/>
                </a:path>
              </a:pathLst>
            </a:custGeom>
            <a:solidFill>
              <a:srgbClr val="E5E5E5"/>
            </a:solidFill>
          </p:spPr>
          <p:txBody>
            <a:bodyPr wrap="square" lIns="0" tIns="0" rIns="0" bIns="0" rtlCol="0"/>
            <a:lstStyle/>
            <a:p>
              <a:endParaRPr/>
            </a:p>
          </p:txBody>
        </p:sp>
        <p:sp>
          <p:nvSpPr>
            <p:cNvPr id="746" name="object 746"/>
            <p:cNvSpPr/>
            <p:nvPr/>
          </p:nvSpPr>
          <p:spPr>
            <a:xfrm>
              <a:off x="3199409" y="4144340"/>
              <a:ext cx="527050" cy="131445"/>
            </a:xfrm>
            <a:custGeom>
              <a:avLst/>
              <a:gdLst/>
              <a:ahLst/>
              <a:cxnLst/>
              <a:rect l="l" t="t" r="r" b="b"/>
              <a:pathLst>
                <a:path w="527050" h="131445">
                  <a:moveTo>
                    <a:pt x="526719" y="0"/>
                  </a:moveTo>
                  <a:lnTo>
                    <a:pt x="0" y="0"/>
                  </a:lnTo>
                  <a:lnTo>
                    <a:pt x="0" y="31775"/>
                  </a:lnTo>
                  <a:lnTo>
                    <a:pt x="0" y="131165"/>
                  </a:lnTo>
                  <a:lnTo>
                    <a:pt x="526719" y="131165"/>
                  </a:lnTo>
                  <a:lnTo>
                    <a:pt x="526719" y="31775"/>
                  </a:lnTo>
                  <a:lnTo>
                    <a:pt x="526719" y="0"/>
                  </a:lnTo>
                  <a:close/>
                </a:path>
              </a:pathLst>
            </a:custGeom>
            <a:solidFill>
              <a:srgbClr val="C0C0C0"/>
            </a:solidFill>
          </p:spPr>
          <p:txBody>
            <a:bodyPr wrap="square" lIns="0" tIns="0" rIns="0" bIns="0" rtlCol="0"/>
            <a:lstStyle/>
            <a:p>
              <a:endParaRPr/>
            </a:p>
          </p:txBody>
        </p:sp>
      </p:grpSp>
      <p:sp>
        <p:nvSpPr>
          <p:cNvPr id="747" name="object 747"/>
          <p:cNvSpPr txBox="1"/>
          <p:nvPr/>
        </p:nvSpPr>
        <p:spPr>
          <a:xfrm>
            <a:off x="3224891" y="3439409"/>
            <a:ext cx="118110" cy="846455"/>
          </a:xfrm>
          <a:prstGeom prst="rect">
            <a:avLst/>
          </a:prstGeom>
        </p:spPr>
        <p:txBody>
          <a:bodyPr vert="horz" wrap="square" lIns="0" tIns="76200" rIns="0" bIns="0" rtlCol="0">
            <a:spAutoFit/>
          </a:bodyPr>
          <a:lstStyle/>
          <a:p>
            <a:pPr marL="12700">
              <a:lnSpc>
                <a:spcPct val="100000"/>
              </a:lnSpc>
              <a:spcBef>
                <a:spcPts val="600"/>
              </a:spcBef>
            </a:pPr>
            <a:r>
              <a:rPr sz="650" b="1" spc="275" dirty="0">
                <a:solidFill>
                  <a:srgbClr val="FF0000"/>
                </a:solidFill>
                <a:latin typeface="Arial"/>
                <a:cs typeface="Arial"/>
              </a:rPr>
              <a:t>?</a:t>
            </a:r>
            <a:endParaRPr sz="650">
              <a:latin typeface="Arial"/>
              <a:cs typeface="Arial"/>
            </a:endParaRPr>
          </a:p>
          <a:p>
            <a:pPr marL="12700">
              <a:lnSpc>
                <a:spcPct val="100000"/>
              </a:lnSpc>
              <a:spcBef>
                <a:spcPts val="515"/>
              </a:spcBef>
            </a:pPr>
            <a:r>
              <a:rPr sz="650" b="1" spc="275" dirty="0">
                <a:solidFill>
                  <a:srgbClr val="FF0000"/>
                </a:solidFill>
                <a:latin typeface="Arial"/>
                <a:cs typeface="Arial"/>
              </a:rPr>
              <a:t>?</a:t>
            </a:r>
            <a:endParaRPr sz="650">
              <a:latin typeface="Arial"/>
              <a:cs typeface="Arial"/>
            </a:endParaRPr>
          </a:p>
          <a:p>
            <a:pPr marL="12700">
              <a:lnSpc>
                <a:spcPct val="100000"/>
              </a:lnSpc>
              <a:spcBef>
                <a:spcPts val="509"/>
              </a:spcBef>
            </a:pPr>
            <a:r>
              <a:rPr sz="650" b="1" spc="275" dirty="0">
                <a:solidFill>
                  <a:srgbClr val="FF0000"/>
                </a:solidFill>
                <a:latin typeface="Arial"/>
                <a:cs typeface="Arial"/>
              </a:rPr>
              <a:t>?</a:t>
            </a:r>
            <a:endParaRPr sz="650">
              <a:latin typeface="Arial"/>
              <a:cs typeface="Arial"/>
            </a:endParaRPr>
          </a:p>
          <a:p>
            <a:pPr marL="12700">
              <a:lnSpc>
                <a:spcPct val="100000"/>
              </a:lnSpc>
              <a:spcBef>
                <a:spcPts val="515"/>
              </a:spcBef>
            </a:pPr>
            <a:r>
              <a:rPr sz="650" b="1" spc="275" dirty="0">
                <a:solidFill>
                  <a:srgbClr val="FF0000"/>
                </a:solidFill>
                <a:latin typeface="Arial"/>
                <a:cs typeface="Arial"/>
              </a:rPr>
              <a:t>?</a:t>
            </a:r>
            <a:endParaRPr sz="650">
              <a:latin typeface="Arial"/>
              <a:cs typeface="Arial"/>
            </a:endParaRPr>
          </a:p>
          <a:p>
            <a:pPr marL="12700">
              <a:lnSpc>
                <a:spcPct val="100000"/>
              </a:lnSpc>
              <a:spcBef>
                <a:spcPts val="509"/>
              </a:spcBef>
            </a:pPr>
            <a:r>
              <a:rPr sz="650" b="1" spc="275" dirty="0">
                <a:solidFill>
                  <a:srgbClr val="FF0000"/>
                </a:solidFill>
                <a:latin typeface="Arial"/>
                <a:cs typeface="Arial"/>
              </a:rPr>
              <a:t>?</a:t>
            </a:r>
            <a:endParaRPr sz="650">
              <a:latin typeface="Arial"/>
              <a:cs typeface="Arial"/>
            </a:endParaRPr>
          </a:p>
        </p:txBody>
      </p:sp>
      <p:grpSp>
        <p:nvGrpSpPr>
          <p:cNvPr id="748" name="object 748"/>
          <p:cNvGrpSpPr/>
          <p:nvPr/>
        </p:nvGrpSpPr>
        <p:grpSpPr>
          <a:xfrm>
            <a:off x="1121308" y="4144338"/>
            <a:ext cx="2610485" cy="167640"/>
            <a:chOff x="1121308" y="4144338"/>
            <a:chExt cx="2610485" cy="167640"/>
          </a:xfrm>
        </p:grpSpPr>
        <p:sp>
          <p:nvSpPr>
            <p:cNvPr id="749" name="object 749"/>
            <p:cNvSpPr/>
            <p:nvPr/>
          </p:nvSpPr>
          <p:spPr>
            <a:xfrm>
              <a:off x="3199410" y="4275501"/>
              <a:ext cx="527050" cy="33655"/>
            </a:xfrm>
            <a:custGeom>
              <a:avLst/>
              <a:gdLst/>
              <a:ahLst/>
              <a:cxnLst/>
              <a:rect l="l" t="t" r="r" b="b"/>
              <a:pathLst>
                <a:path w="527050" h="33654">
                  <a:moveTo>
                    <a:pt x="526727" y="0"/>
                  </a:moveTo>
                  <a:lnTo>
                    <a:pt x="0" y="0"/>
                  </a:lnTo>
                  <a:lnTo>
                    <a:pt x="0" y="33273"/>
                  </a:lnTo>
                  <a:lnTo>
                    <a:pt x="526727" y="33273"/>
                  </a:lnTo>
                  <a:lnTo>
                    <a:pt x="526727" y="0"/>
                  </a:lnTo>
                  <a:close/>
                </a:path>
              </a:pathLst>
            </a:custGeom>
            <a:solidFill>
              <a:srgbClr val="C0C0C0"/>
            </a:solidFill>
          </p:spPr>
          <p:txBody>
            <a:bodyPr wrap="square" lIns="0" tIns="0" rIns="0" bIns="0" rtlCol="0"/>
            <a:lstStyle/>
            <a:p>
              <a:endParaRPr/>
            </a:p>
          </p:txBody>
        </p:sp>
        <p:sp>
          <p:nvSpPr>
            <p:cNvPr id="750" name="object 750"/>
            <p:cNvSpPr/>
            <p:nvPr/>
          </p:nvSpPr>
          <p:spPr>
            <a:xfrm>
              <a:off x="1121308" y="4144340"/>
              <a:ext cx="2610485" cy="167640"/>
            </a:xfrm>
            <a:custGeom>
              <a:avLst/>
              <a:gdLst/>
              <a:ahLst/>
              <a:cxnLst/>
              <a:rect l="l" t="t" r="r" b="b"/>
              <a:pathLst>
                <a:path w="2610485" h="167639">
                  <a:moveTo>
                    <a:pt x="1372260" y="164439"/>
                  </a:moveTo>
                  <a:lnTo>
                    <a:pt x="645668" y="164439"/>
                  </a:lnTo>
                  <a:lnTo>
                    <a:pt x="645668" y="0"/>
                  </a:lnTo>
                  <a:lnTo>
                    <a:pt x="640232" y="0"/>
                  </a:lnTo>
                  <a:lnTo>
                    <a:pt x="640232" y="164439"/>
                  </a:lnTo>
                  <a:lnTo>
                    <a:pt x="5422" y="164439"/>
                  </a:lnTo>
                  <a:lnTo>
                    <a:pt x="5422" y="0"/>
                  </a:lnTo>
                  <a:lnTo>
                    <a:pt x="0" y="0"/>
                  </a:lnTo>
                  <a:lnTo>
                    <a:pt x="0" y="164439"/>
                  </a:lnTo>
                  <a:lnTo>
                    <a:pt x="0" y="167551"/>
                  </a:lnTo>
                  <a:lnTo>
                    <a:pt x="5422" y="167551"/>
                  </a:lnTo>
                  <a:lnTo>
                    <a:pt x="640232" y="167551"/>
                  </a:lnTo>
                  <a:lnTo>
                    <a:pt x="645668" y="167551"/>
                  </a:lnTo>
                  <a:lnTo>
                    <a:pt x="1372260" y="167551"/>
                  </a:lnTo>
                  <a:lnTo>
                    <a:pt x="1372260" y="164439"/>
                  </a:lnTo>
                  <a:close/>
                </a:path>
                <a:path w="2610485" h="167639">
                  <a:moveTo>
                    <a:pt x="2072614" y="164439"/>
                  </a:moveTo>
                  <a:lnTo>
                    <a:pt x="1377899" y="164439"/>
                  </a:lnTo>
                  <a:lnTo>
                    <a:pt x="1377899" y="0"/>
                  </a:lnTo>
                  <a:lnTo>
                    <a:pt x="1372285" y="0"/>
                  </a:lnTo>
                  <a:lnTo>
                    <a:pt x="1372285" y="164439"/>
                  </a:lnTo>
                  <a:lnTo>
                    <a:pt x="1372285" y="167551"/>
                  </a:lnTo>
                  <a:lnTo>
                    <a:pt x="1377861" y="167551"/>
                  </a:lnTo>
                  <a:lnTo>
                    <a:pt x="2072614" y="167551"/>
                  </a:lnTo>
                  <a:lnTo>
                    <a:pt x="2072614" y="164439"/>
                  </a:lnTo>
                  <a:close/>
                </a:path>
                <a:path w="2610485" h="167639">
                  <a:moveTo>
                    <a:pt x="2610205" y="0"/>
                  </a:moveTo>
                  <a:lnTo>
                    <a:pt x="2604782" y="0"/>
                  </a:lnTo>
                  <a:lnTo>
                    <a:pt x="2604782" y="164439"/>
                  </a:lnTo>
                  <a:lnTo>
                    <a:pt x="2078101" y="164439"/>
                  </a:lnTo>
                  <a:lnTo>
                    <a:pt x="2078101" y="0"/>
                  </a:lnTo>
                  <a:lnTo>
                    <a:pt x="2072665" y="0"/>
                  </a:lnTo>
                  <a:lnTo>
                    <a:pt x="2072665" y="164439"/>
                  </a:lnTo>
                  <a:lnTo>
                    <a:pt x="2072665" y="167551"/>
                  </a:lnTo>
                  <a:lnTo>
                    <a:pt x="2078101" y="167551"/>
                  </a:lnTo>
                  <a:lnTo>
                    <a:pt x="2604782" y="167551"/>
                  </a:lnTo>
                  <a:lnTo>
                    <a:pt x="2610205" y="167551"/>
                  </a:lnTo>
                  <a:lnTo>
                    <a:pt x="2610205" y="164439"/>
                  </a:lnTo>
                  <a:lnTo>
                    <a:pt x="2610205" y="0"/>
                  </a:lnTo>
                  <a:close/>
                </a:path>
              </a:pathLst>
            </a:custGeom>
            <a:solidFill>
              <a:srgbClr val="000080"/>
            </a:solidFill>
          </p:spPr>
          <p:txBody>
            <a:bodyPr wrap="square" lIns="0" tIns="0" rIns="0" bIns="0" rtlCol="0"/>
            <a:lstStyle/>
            <a:p>
              <a:endParaRPr/>
            </a:p>
          </p:txBody>
        </p:sp>
      </p:grpSp>
      <p:sp>
        <p:nvSpPr>
          <p:cNvPr id="751" name="object 751"/>
          <p:cNvSpPr txBox="1"/>
          <p:nvPr/>
        </p:nvSpPr>
        <p:spPr>
          <a:xfrm>
            <a:off x="1097744" y="4296490"/>
            <a:ext cx="97790" cy="41910"/>
          </a:xfrm>
          <a:prstGeom prst="rect">
            <a:avLst/>
          </a:prstGeom>
        </p:spPr>
        <p:txBody>
          <a:bodyPr vert="horz" wrap="square" lIns="0" tIns="17780" rIns="0" bIns="0" rtlCol="0">
            <a:spAutoFit/>
          </a:bodyPr>
          <a:lstStyle/>
          <a:p>
            <a:pPr marL="12700">
              <a:lnSpc>
                <a:spcPct val="100000"/>
              </a:lnSpc>
              <a:spcBef>
                <a:spcPts val="140"/>
              </a:spcBef>
            </a:pPr>
            <a:r>
              <a:rPr sz="100" spc="-25" dirty="0">
                <a:solidFill>
                  <a:srgbClr val="010000"/>
                </a:solidFill>
                <a:latin typeface="Arial"/>
                <a:cs typeface="Arial"/>
              </a:rPr>
              <a:t>10</a:t>
            </a:r>
            <a:endParaRPr sz="100">
              <a:latin typeface="Arial"/>
              <a:cs typeface="Arial"/>
            </a:endParaRPr>
          </a:p>
          <a:p>
            <a:pPr marL="74295">
              <a:lnSpc>
                <a:spcPct val="100000"/>
              </a:lnSpc>
              <a:spcBef>
                <a:spcPts val="25"/>
              </a:spcBef>
            </a:pPr>
            <a:r>
              <a:rPr sz="100" spc="-25" dirty="0">
                <a:solidFill>
                  <a:srgbClr val="010000"/>
                </a:solidFill>
                <a:latin typeface="Arial"/>
                <a:cs typeface="Arial"/>
              </a:rPr>
              <a:t>10</a:t>
            </a:r>
            <a:endParaRPr sz="100">
              <a:latin typeface="Arial"/>
              <a:cs typeface="Arial"/>
            </a:endParaRPr>
          </a:p>
        </p:txBody>
      </p:sp>
      <p:sp>
        <p:nvSpPr>
          <p:cNvPr id="752" name="object 752"/>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10</a:t>
            </a:fld>
            <a:endParaRPr spc="-25" dirty="0"/>
          </a:p>
        </p:txBody>
      </p:sp>
      <p:sp>
        <p:nvSpPr>
          <p:cNvPr id="753" name="object 753"/>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graphicFrame>
        <p:nvGraphicFramePr>
          <p:cNvPr id="756" name="object 3">
            <a:extLst>
              <a:ext uri="{FF2B5EF4-FFF2-40B4-BE49-F238E27FC236}">
                <a16:creationId xmlns:a16="http://schemas.microsoft.com/office/drawing/2014/main" id="{21B95F4A-4406-0156-94BD-C1067335DFFF}"/>
              </a:ext>
            </a:extLst>
          </p:cNvPr>
          <p:cNvGraphicFramePr>
            <a:graphicFrameLocks noGrp="1"/>
          </p:cNvGraphicFramePr>
          <p:nvPr>
            <p:extLst>
              <p:ext uri="{D42A27DB-BD31-4B8C-83A1-F6EECF244321}">
                <p14:modId xmlns:p14="http://schemas.microsoft.com/office/powerpoint/2010/main" val="4231610782"/>
              </p:ext>
            </p:extLst>
          </p:nvPr>
        </p:nvGraphicFramePr>
        <p:xfrm>
          <a:off x="540638" y="787125"/>
          <a:ext cx="3270882" cy="2120900"/>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709295">
                  <a:extLst>
                    <a:ext uri="{9D8B030D-6E8A-4147-A177-3AD203B41FA5}">
                      <a16:colId xmlns:a16="http://schemas.microsoft.com/office/drawing/2014/main" val="20001"/>
                    </a:ext>
                  </a:extLst>
                </a:gridCol>
                <a:gridCol w="812164">
                  <a:extLst>
                    <a:ext uri="{9D8B030D-6E8A-4147-A177-3AD203B41FA5}">
                      <a16:colId xmlns:a16="http://schemas.microsoft.com/office/drawing/2014/main" val="20002"/>
                    </a:ext>
                  </a:extLst>
                </a:gridCol>
                <a:gridCol w="775969">
                  <a:extLst>
                    <a:ext uri="{9D8B030D-6E8A-4147-A177-3AD203B41FA5}">
                      <a16:colId xmlns:a16="http://schemas.microsoft.com/office/drawing/2014/main" val="20003"/>
                    </a:ext>
                  </a:extLst>
                </a:gridCol>
                <a:gridCol w="590549">
                  <a:extLst>
                    <a:ext uri="{9D8B030D-6E8A-4147-A177-3AD203B41FA5}">
                      <a16:colId xmlns:a16="http://schemas.microsoft.com/office/drawing/2014/main" val="20004"/>
                    </a:ext>
                  </a:extLst>
                </a:gridCol>
              </a:tblGrid>
              <a:tr h="247335">
                <a:tc>
                  <a:txBody>
                    <a:bodyPr/>
                    <a:lstStyle/>
                    <a:p>
                      <a:pPr marL="23495">
                        <a:lnSpc>
                          <a:spcPts val="1125"/>
                        </a:lnSpc>
                      </a:pPr>
                      <a:r>
                        <a:rPr sz="950" i="1" spc="140" dirty="0">
                          <a:solidFill>
                            <a:srgbClr val="FFFFFF"/>
                          </a:solidFill>
                          <a:latin typeface="Arial"/>
                          <a:cs typeface="Arial"/>
                        </a:rPr>
                        <a:t>Tid</a:t>
                      </a:r>
                      <a:endParaRPr sz="950">
                        <a:latin typeface="Arial"/>
                        <a:cs typeface="Arial"/>
                      </a:endParaRPr>
                    </a:p>
                  </a:txBody>
                  <a:tcPr marL="0" marR="0" marT="0" marB="0">
                    <a:lnL w="6350">
                      <a:solidFill>
                        <a:srgbClr val="000080"/>
                      </a:solidFill>
                      <a:prstDash val="solid"/>
                    </a:lnL>
                    <a:lnR w="6350">
                      <a:solidFill>
                        <a:srgbClr val="000080"/>
                      </a:solidFill>
                      <a:prstDash val="solid"/>
                    </a:lnR>
                    <a:lnT w="3175">
                      <a:solidFill>
                        <a:srgbClr val="000080"/>
                      </a:solidFill>
                      <a:prstDash val="solid"/>
                    </a:lnT>
                    <a:solidFill>
                      <a:srgbClr val="000080"/>
                    </a:solidFill>
                  </a:tcPr>
                </a:tc>
                <a:tc>
                  <a:txBody>
                    <a:bodyPr/>
                    <a:lstStyle/>
                    <a:p>
                      <a:pPr marL="23495">
                        <a:lnSpc>
                          <a:spcPts val="1095"/>
                        </a:lnSpc>
                      </a:pPr>
                      <a:r>
                        <a:rPr sz="950" b="1" spc="200" dirty="0">
                          <a:solidFill>
                            <a:srgbClr val="FFFFFF"/>
                          </a:solidFill>
                          <a:latin typeface="Arial"/>
                          <a:cs typeface="Arial"/>
                        </a:rPr>
                        <a:t>Refund</a:t>
                      </a:r>
                      <a:endParaRPr sz="950">
                        <a:latin typeface="Arial"/>
                        <a:cs typeface="Arial"/>
                      </a:endParaRPr>
                    </a:p>
                  </a:txBody>
                  <a:tcPr marL="0" marR="0" marT="0" marB="0">
                    <a:lnL w="6350">
                      <a:solidFill>
                        <a:srgbClr val="000080"/>
                      </a:solidFill>
                      <a:prstDash val="solid"/>
                    </a:lnL>
                    <a:lnR w="6350">
                      <a:solidFill>
                        <a:srgbClr val="000080"/>
                      </a:solidFill>
                      <a:prstDash val="solid"/>
                    </a:lnR>
                    <a:lnT w="3175">
                      <a:solidFill>
                        <a:srgbClr val="000080"/>
                      </a:solidFill>
                      <a:prstDash val="solid"/>
                    </a:lnT>
                    <a:solidFill>
                      <a:srgbClr val="000080"/>
                    </a:solidFill>
                  </a:tcPr>
                </a:tc>
                <a:tc>
                  <a:txBody>
                    <a:bodyPr/>
                    <a:lstStyle/>
                    <a:p>
                      <a:pPr marL="47625" marR="213995">
                        <a:lnSpc>
                          <a:spcPts val="1100"/>
                        </a:lnSpc>
                        <a:spcBef>
                          <a:spcPts val="20"/>
                        </a:spcBef>
                      </a:pPr>
                      <a:r>
                        <a:rPr sz="950" b="1" spc="160" dirty="0">
                          <a:solidFill>
                            <a:srgbClr val="FFFFFF"/>
                          </a:solidFill>
                          <a:latin typeface="Arial"/>
                          <a:cs typeface="Arial"/>
                        </a:rPr>
                        <a:t>Marital </a:t>
                      </a:r>
                      <a:r>
                        <a:rPr sz="950" b="1" spc="175" dirty="0">
                          <a:solidFill>
                            <a:srgbClr val="FFFFFF"/>
                          </a:solidFill>
                          <a:latin typeface="Arial"/>
                          <a:cs typeface="Arial"/>
                        </a:rPr>
                        <a:t>Status</a:t>
                      </a:r>
                      <a:endParaRPr sz="950">
                        <a:latin typeface="Arial"/>
                        <a:cs typeface="Arial"/>
                      </a:endParaRPr>
                    </a:p>
                  </a:txBody>
                  <a:tcPr marL="0" marR="0" marT="2540" marB="0">
                    <a:lnL w="6350">
                      <a:solidFill>
                        <a:srgbClr val="000080"/>
                      </a:solidFill>
                      <a:prstDash val="solid"/>
                    </a:lnL>
                    <a:lnR w="6350">
                      <a:solidFill>
                        <a:srgbClr val="000080"/>
                      </a:solidFill>
                      <a:prstDash val="solid"/>
                    </a:lnR>
                    <a:lnT w="3175">
                      <a:solidFill>
                        <a:srgbClr val="000080"/>
                      </a:solidFill>
                      <a:prstDash val="solid"/>
                    </a:lnT>
                    <a:solidFill>
                      <a:srgbClr val="000080"/>
                    </a:solidFill>
                  </a:tcPr>
                </a:tc>
                <a:tc>
                  <a:txBody>
                    <a:bodyPr/>
                    <a:lstStyle/>
                    <a:p>
                      <a:pPr marL="45720" marR="97155">
                        <a:lnSpc>
                          <a:spcPts val="1100"/>
                        </a:lnSpc>
                        <a:spcBef>
                          <a:spcPts val="20"/>
                        </a:spcBef>
                      </a:pPr>
                      <a:r>
                        <a:rPr sz="950" b="1" spc="180" dirty="0">
                          <a:solidFill>
                            <a:srgbClr val="FFFFFF"/>
                          </a:solidFill>
                          <a:latin typeface="Arial"/>
                          <a:cs typeface="Arial"/>
                        </a:rPr>
                        <a:t>Taxable </a:t>
                      </a:r>
                      <a:r>
                        <a:rPr sz="950" b="1" spc="200" dirty="0">
                          <a:solidFill>
                            <a:srgbClr val="FFFFFF"/>
                          </a:solidFill>
                          <a:latin typeface="Arial"/>
                          <a:cs typeface="Arial"/>
                        </a:rPr>
                        <a:t>Income</a:t>
                      </a:r>
                      <a:endParaRPr sz="950">
                        <a:latin typeface="Arial"/>
                        <a:cs typeface="Arial"/>
                      </a:endParaRPr>
                    </a:p>
                  </a:txBody>
                  <a:tcPr marL="0" marR="0" marT="2540" marB="0">
                    <a:lnL w="6350">
                      <a:solidFill>
                        <a:srgbClr val="000080"/>
                      </a:solidFill>
                      <a:prstDash val="solid"/>
                    </a:lnL>
                    <a:lnR w="6350">
                      <a:solidFill>
                        <a:srgbClr val="000080"/>
                      </a:solidFill>
                      <a:prstDash val="solid"/>
                    </a:lnR>
                    <a:lnT w="3175">
                      <a:solidFill>
                        <a:srgbClr val="000080"/>
                      </a:solidFill>
                      <a:prstDash val="solid"/>
                    </a:lnT>
                    <a:solidFill>
                      <a:srgbClr val="000080"/>
                    </a:solidFill>
                  </a:tcPr>
                </a:tc>
                <a:tc>
                  <a:txBody>
                    <a:bodyPr/>
                    <a:lstStyle/>
                    <a:p>
                      <a:pPr marL="47625">
                        <a:lnSpc>
                          <a:spcPct val="100000"/>
                        </a:lnSpc>
                        <a:spcBef>
                          <a:spcPts val="894"/>
                        </a:spcBef>
                      </a:pPr>
                      <a:r>
                        <a:rPr sz="950" b="1" spc="190" dirty="0">
                          <a:solidFill>
                            <a:srgbClr val="FFFFFF"/>
                          </a:solidFill>
                          <a:latin typeface="Arial"/>
                          <a:cs typeface="Arial"/>
                        </a:rPr>
                        <a:t>Cheat</a:t>
                      </a:r>
                      <a:endParaRPr sz="950">
                        <a:latin typeface="Arial"/>
                        <a:cs typeface="Arial"/>
                      </a:endParaRPr>
                    </a:p>
                  </a:txBody>
                  <a:tcPr marL="0" marR="0" marT="113664" marB="0">
                    <a:lnL w="6350">
                      <a:solidFill>
                        <a:srgbClr val="000080"/>
                      </a:solidFill>
                      <a:prstDash val="solid"/>
                    </a:lnL>
                    <a:lnR w="6350">
                      <a:solidFill>
                        <a:srgbClr val="000080"/>
                      </a:solidFill>
                      <a:prstDash val="solid"/>
                    </a:lnR>
                    <a:lnT w="3175">
                      <a:solidFill>
                        <a:srgbClr val="000080"/>
                      </a:solidFill>
                      <a:prstDash val="solid"/>
                    </a:lnT>
                    <a:solidFill>
                      <a:srgbClr val="000080"/>
                    </a:solidFill>
                  </a:tcPr>
                </a:tc>
                <a:extLst>
                  <a:ext uri="{0D108BD9-81ED-4DB2-BD59-A6C34878D82A}">
                    <a16:rowId xmlns:a16="http://schemas.microsoft.com/office/drawing/2014/main" val="10000"/>
                  </a:ext>
                </a:extLst>
              </a:tr>
              <a:tr h="160202">
                <a:tc>
                  <a:txBody>
                    <a:bodyPr/>
                    <a:lstStyle/>
                    <a:p>
                      <a:pPr marL="45720">
                        <a:lnSpc>
                          <a:spcPct val="100000"/>
                        </a:lnSpc>
                        <a:spcBef>
                          <a:spcPts val="300"/>
                        </a:spcBef>
                      </a:pPr>
                      <a:r>
                        <a:rPr sz="950" spc="150" dirty="0">
                          <a:solidFill>
                            <a:srgbClr val="010000"/>
                          </a:solidFill>
                          <a:latin typeface="Arial"/>
                          <a:cs typeface="Arial"/>
                        </a:rPr>
                        <a:t>1</a:t>
                      </a:r>
                      <a:endParaRPr sz="950">
                        <a:latin typeface="Arial"/>
                        <a:cs typeface="Arial"/>
                      </a:endParaRPr>
                    </a:p>
                  </a:txBody>
                  <a:tcPr marL="0" marR="0" marT="3810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00"/>
                        </a:spcBef>
                      </a:pPr>
                      <a:r>
                        <a:rPr sz="950" spc="180" dirty="0">
                          <a:solidFill>
                            <a:srgbClr val="010000"/>
                          </a:solidFill>
                          <a:latin typeface="Arial"/>
                          <a:cs typeface="Arial"/>
                        </a:rPr>
                        <a:t>Yes</a:t>
                      </a:r>
                      <a:endParaRPr sz="950">
                        <a:latin typeface="Arial"/>
                        <a:cs typeface="Arial"/>
                      </a:endParaRPr>
                    </a:p>
                  </a:txBody>
                  <a:tcPr marL="0" marR="0" marT="3810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00"/>
                        </a:spcBef>
                      </a:pPr>
                      <a:r>
                        <a:rPr sz="950" spc="150" dirty="0">
                          <a:solidFill>
                            <a:srgbClr val="010000"/>
                          </a:solidFill>
                          <a:latin typeface="Arial"/>
                          <a:cs typeface="Arial"/>
                        </a:rPr>
                        <a:t>Single</a:t>
                      </a:r>
                      <a:endParaRPr sz="950">
                        <a:latin typeface="Arial"/>
                        <a:cs typeface="Arial"/>
                      </a:endParaRPr>
                    </a:p>
                  </a:txBody>
                  <a:tcPr marL="0" marR="0" marT="3810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00"/>
                        </a:spcBef>
                      </a:pPr>
                      <a:r>
                        <a:rPr sz="950" spc="190" dirty="0">
                          <a:solidFill>
                            <a:srgbClr val="010000"/>
                          </a:solidFill>
                          <a:latin typeface="Arial"/>
                          <a:cs typeface="Arial"/>
                        </a:rPr>
                        <a:t>125K</a:t>
                      </a:r>
                      <a:endParaRPr sz="950">
                        <a:latin typeface="Arial"/>
                        <a:cs typeface="Arial"/>
                      </a:endParaRPr>
                    </a:p>
                  </a:txBody>
                  <a:tcPr marL="0" marR="0" marT="3810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54"/>
                        </a:spcBef>
                      </a:pPr>
                      <a:r>
                        <a:rPr sz="950" b="1" spc="220" dirty="0">
                          <a:solidFill>
                            <a:srgbClr val="FF0000"/>
                          </a:solidFill>
                          <a:latin typeface="Arial"/>
                          <a:cs typeface="Arial"/>
                        </a:rPr>
                        <a:t>No</a:t>
                      </a:r>
                      <a:endParaRPr sz="950">
                        <a:latin typeface="Arial"/>
                        <a:cs typeface="Arial"/>
                      </a:endParaRPr>
                    </a:p>
                  </a:txBody>
                  <a:tcPr marL="0" marR="0" marT="32384"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1"/>
                  </a:ext>
                </a:extLst>
              </a:tr>
              <a:tr h="161314">
                <a:tc>
                  <a:txBody>
                    <a:bodyPr/>
                    <a:lstStyle/>
                    <a:p>
                      <a:pPr marL="45720">
                        <a:lnSpc>
                          <a:spcPct val="100000"/>
                        </a:lnSpc>
                        <a:spcBef>
                          <a:spcPts val="310"/>
                        </a:spcBef>
                      </a:pPr>
                      <a:r>
                        <a:rPr sz="950" spc="150" dirty="0">
                          <a:solidFill>
                            <a:srgbClr val="010000"/>
                          </a:solidFill>
                          <a:latin typeface="Arial"/>
                          <a:cs typeface="Arial"/>
                        </a:rPr>
                        <a:t>2</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200" dirty="0">
                          <a:solidFill>
                            <a:srgbClr val="010000"/>
                          </a:solidFill>
                          <a:latin typeface="Arial"/>
                          <a:cs typeface="Arial"/>
                        </a:rPr>
                        <a:t>No</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10"/>
                        </a:spcBef>
                      </a:pPr>
                      <a:r>
                        <a:rPr sz="950" spc="160" dirty="0">
                          <a:solidFill>
                            <a:srgbClr val="010000"/>
                          </a:solidFill>
                          <a:latin typeface="Arial"/>
                          <a:cs typeface="Arial"/>
                        </a:rPr>
                        <a:t>Married</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90" dirty="0">
                          <a:solidFill>
                            <a:srgbClr val="010000"/>
                          </a:solidFill>
                          <a:latin typeface="Arial"/>
                          <a:cs typeface="Arial"/>
                        </a:rPr>
                        <a:t>100K</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5"/>
                        </a:spcBef>
                      </a:pPr>
                      <a:r>
                        <a:rPr sz="950" b="1" spc="220" dirty="0">
                          <a:solidFill>
                            <a:srgbClr val="FF0000"/>
                          </a:solidFill>
                          <a:latin typeface="Arial"/>
                          <a:cs typeface="Arial"/>
                        </a:rPr>
                        <a:t>No</a:t>
                      </a:r>
                      <a:endParaRPr sz="950">
                        <a:latin typeface="Arial"/>
                        <a:cs typeface="Arial"/>
                      </a:endParaRPr>
                    </a:p>
                  </a:txBody>
                  <a:tcPr marL="0" marR="0" marT="3365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2"/>
                  </a:ext>
                </a:extLst>
              </a:tr>
              <a:tr h="161314">
                <a:tc>
                  <a:txBody>
                    <a:bodyPr/>
                    <a:lstStyle/>
                    <a:p>
                      <a:pPr marL="45720">
                        <a:lnSpc>
                          <a:spcPct val="100000"/>
                        </a:lnSpc>
                        <a:spcBef>
                          <a:spcPts val="310"/>
                        </a:spcBef>
                      </a:pPr>
                      <a:r>
                        <a:rPr sz="950" spc="150" dirty="0">
                          <a:solidFill>
                            <a:srgbClr val="010000"/>
                          </a:solidFill>
                          <a:latin typeface="Arial"/>
                          <a:cs typeface="Arial"/>
                        </a:rPr>
                        <a:t>3</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200" dirty="0">
                          <a:solidFill>
                            <a:srgbClr val="010000"/>
                          </a:solidFill>
                          <a:latin typeface="Arial"/>
                          <a:cs typeface="Arial"/>
                        </a:rPr>
                        <a:t>No</a:t>
                      </a:r>
                      <a:endParaRPr sz="950" dirty="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10"/>
                        </a:spcBef>
                      </a:pPr>
                      <a:r>
                        <a:rPr sz="950" spc="150" dirty="0">
                          <a:solidFill>
                            <a:srgbClr val="010000"/>
                          </a:solidFill>
                          <a:latin typeface="Arial"/>
                          <a:cs typeface="Arial"/>
                        </a:rPr>
                        <a:t>Single</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85" dirty="0">
                          <a:solidFill>
                            <a:srgbClr val="010000"/>
                          </a:solidFill>
                          <a:latin typeface="Arial"/>
                          <a:cs typeface="Arial"/>
                        </a:rPr>
                        <a:t>70K</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5"/>
                        </a:spcBef>
                      </a:pPr>
                      <a:r>
                        <a:rPr sz="950" b="1" spc="220" dirty="0">
                          <a:solidFill>
                            <a:srgbClr val="FF0000"/>
                          </a:solidFill>
                          <a:latin typeface="Arial"/>
                          <a:cs typeface="Arial"/>
                        </a:rPr>
                        <a:t>No</a:t>
                      </a:r>
                      <a:endParaRPr sz="950">
                        <a:latin typeface="Arial"/>
                        <a:cs typeface="Arial"/>
                      </a:endParaRPr>
                    </a:p>
                  </a:txBody>
                  <a:tcPr marL="0" marR="0" marT="3365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3"/>
                  </a:ext>
                </a:extLst>
              </a:tr>
              <a:tr h="160758">
                <a:tc>
                  <a:txBody>
                    <a:bodyPr/>
                    <a:lstStyle/>
                    <a:p>
                      <a:pPr marL="45720">
                        <a:lnSpc>
                          <a:spcPct val="100000"/>
                        </a:lnSpc>
                        <a:spcBef>
                          <a:spcPts val="305"/>
                        </a:spcBef>
                      </a:pPr>
                      <a:r>
                        <a:rPr sz="950" spc="150" dirty="0">
                          <a:solidFill>
                            <a:srgbClr val="010000"/>
                          </a:solidFill>
                          <a:latin typeface="Arial"/>
                          <a:cs typeface="Arial"/>
                        </a:rPr>
                        <a:t>4</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05"/>
                        </a:spcBef>
                      </a:pPr>
                      <a:r>
                        <a:rPr sz="950" spc="180" dirty="0">
                          <a:solidFill>
                            <a:srgbClr val="010000"/>
                          </a:solidFill>
                          <a:latin typeface="Arial"/>
                          <a:cs typeface="Arial"/>
                        </a:rPr>
                        <a:t>Yes</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05"/>
                        </a:spcBef>
                      </a:pPr>
                      <a:r>
                        <a:rPr sz="950" spc="160" dirty="0">
                          <a:solidFill>
                            <a:srgbClr val="010000"/>
                          </a:solidFill>
                          <a:latin typeface="Arial"/>
                          <a:cs typeface="Arial"/>
                        </a:rPr>
                        <a:t>Married</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05"/>
                        </a:spcBef>
                      </a:pPr>
                      <a:r>
                        <a:rPr sz="950" spc="190" dirty="0">
                          <a:solidFill>
                            <a:srgbClr val="010000"/>
                          </a:solidFill>
                          <a:latin typeface="Arial"/>
                          <a:cs typeface="Arial"/>
                        </a:rPr>
                        <a:t>120K</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0"/>
                        </a:spcBef>
                      </a:pPr>
                      <a:r>
                        <a:rPr sz="950" b="1" spc="220" dirty="0">
                          <a:solidFill>
                            <a:srgbClr val="FF0000"/>
                          </a:solidFill>
                          <a:latin typeface="Arial"/>
                          <a:cs typeface="Arial"/>
                        </a:rPr>
                        <a:t>No</a:t>
                      </a:r>
                      <a:endParaRPr sz="950">
                        <a:latin typeface="Arial"/>
                        <a:cs typeface="Arial"/>
                      </a:endParaRPr>
                    </a:p>
                  </a:txBody>
                  <a:tcPr marL="0" marR="0" marT="33020"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4"/>
                  </a:ext>
                </a:extLst>
              </a:tr>
              <a:tr h="161314">
                <a:tc>
                  <a:txBody>
                    <a:bodyPr/>
                    <a:lstStyle/>
                    <a:p>
                      <a:pPr marL="45720">
                        <a:lnSpc>
                          <a:spcPct val="100000"/>
                        </a:lnSpc>
                        <a:spcBef>
                          <a:spcPts val="310"/>
                        </a:spcBef>
                      </a:pPr>
                      <a:r>
                        <a:rPr sz="950" spc="150" dirty="0">
                          <a:solidFill>
                            <a:srgbClr val="010000"/>
                          </a:solidFill>
                          <a:latin typeface="Arial"/>
                          <a:cs typeface="Arial"/>
                        </a:rPr>
                        <a:t>5</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200" dirty="0">
                          <a:solidFill>
                            <a:srgbClr val="010000"/>
                          </a:solidFill>
                          <a:latin typeface="Arial"/>
                          <a:cs typeface="Arial"/>
                        </a:rPr>
                        <a:t>No</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10"/>
                        </a:spcBef>
                      </a:pPr>
                      <a:r>
                        <a:rPr sz="950" spc="165" dirty="0">
                          <a:solidFill>
                            <a:srgbClr val="010000"/>
                          </a:solidFill>
                          <a:latin typeface="Arial"/>
                          <a:cs typeface="Arial"/>
                        </a:rPr>
                        <a:t>Divorced</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85" dirty="0">
                          <a:solidFill>
                            <a:srgbClr val="010000"/>
                          </a:solidFill>
                          <a:latin typeface="Arial"/>
                          <a:cs typeface="Arial"/>
                        </a:rPr>
                        <a:t>95K</a:t>
                      </a:r>
                      <a:endParaRPr sz="950" dirty="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5"/>
                        </a:spcBef>
                      </a:pPr>
                      <a:r>
                        <a:rPr sz="950" b="1" spc="185" dirty="0">
                          <a:solidFill>
                            <a:srgbClr val="FF0000"/>
                          </a:solidFill>
                          <a:latin typeface="Arial"/>
                          <a:cs typeface="Arial"/>
                        </a:rPr>
                        <a:t>Yes</a:t>
                      </a:r>
                      <a:endParaRPr sz="950">
                        <a:latin typeface="Arial"/>
                        <a:cs typeface="Arial"/>
                      </a:endParaRPr>
                    </a:p>
                  </a:txBody>
                  <a:tcPr marL="0" marR="0" marT="3365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5"/>
                  </a:ext>
                </a:extLst>
              </a:tr>
              <a:tr h="161314">
                <a:tc>
                  <a:txBody>
                    <a:bodyPr/>
                    <a:lstStyle/>
                    <a:p>
                      <a:pPr marL="45720">
                        <a:lnSpc>
                          <a:spcPct val="100000"/>
                        </a:lnSpc>
                        <a:spcBef>
                          <a:spcPts val="310"/>
                        </a:spcBef>
                      </a:pPr>
                      <a:r>
                        <a:rPr sz="950" spc="150" dirty="0">
                          <a:solidFill>
                            <a:srgbClr val="010000"/>
                          </a:solidFill>
                          <a:latin typeface="Arial"/>
                          <a:cs typeface="Arial"/>
                        </a:rPr>
                        <a:t>6</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200" dirty="0">
                          <a:solidFill>
                            <a:srgbClr val="010000"/>
                          </a:solidFill>
                          <a:latin typeface="Arial"/>
                          <a:cs typeface="Arial"/>
                        </a:rPr>
                        <a:t>No</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10"/>
                        </a:spcBef>
                      </a:pPr>
                      <a:r>
                        <a:rPr sz="950" spc="160" dirty="0">
                          <a:solidFill>
                            <a:srgbClr val="010000"/>
                          </a:solidFill>
                          <a:latin typeface="Arial"/>
                          <a:cs typeface="Arial"/>
                        </a:rPr>
                        <a:t>Married</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85" dirty="0">
                          <a:solidFill>
                            <a:srgbClr val="010000"/>
                          </a:solidFill>
                          <a:latin typeface="Arial"/>
                          <a:cs typeface="Arial"/>
                        </a:rPr>
                        <a:t>60K</a:t>
                      </a:r>
                      <a:endParaRPr sz="950" dirty="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5"/>
                        </a:spcBef>
                      </a:pPr>
                      <a:r>
                        <a:rPr sz="950" b="1" spc="220" dirty="0">
                          <a:solidFill>
                            <a:srgbClr val="FF0000"/>
                          </a:solidFill>
                          <a:latin typeface="Arial"/>
                          <a:cs typeface="Arial"/>
                        </a:rPr>
                        <a:t>No</a:t>
                      </a:r>
                      <a:endParaRPr sz="950">
                        <a:latin typeface="Arial"/>
                        <a:cs typeface="Arial"/>
                      </a:endParaRPr>
                    </a:p>
                  </a:txBody>
                  <a:tcPr marL="0" marR="0" marT="3365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6"/>
                  </a:ext>
                </a:extLst>
              </a:tr>
              <a:tr h="161314">
                <a:tc>
                  <a:txBody>
                    <a:bodyPr/>
                    <a:lstStyle/>
                    <a:p>
                      <a:pPr marL="45720">
                        <a:lnSpc>
                          <a:spcPct val="100000"/>
                        </a:lnSpc>
                        <a:spcBef>
                          <a:spcPts val="310"/>
                        </a:spcBef>
                      </a:pPr>
                      <a:r>
                        <a:rPr sz="950" spc="150" dirty="0">
                          <a:solidFill>
                            <a:srgbClr val="010000"/>
                          </a:solidFill>
                          <a:latin typeface="Arial"/>
                          <a:cs typeface="Arial"/>
                        </a:rPr>
                        <a:t>7</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80" dirty="0">
                          <a:solidFill>
                            <a:srgbClr val="010000"/>
                          </a:solidFill>
                          <a:latin typeface="Arial"/>
                          <a:cs typeface="Arial"/>
                        </a:rPr>
                        <a:t>Yes</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10"/>
                        </a:spcBef>
                      </a:pPr>
                      <a:r>
                        <a:rPr sz="950" spc="165" dirty="0">
                          <a:solidFill>
                            <a:srgbClr val="010000"/>
                          </a:solidFill>
                          <a:latin typeface="Arial"/>
                          <a:cs typeface="Arial"/>
                        </a:rPr>
                        <a:t>Divorced</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90" dirty="0">
                          <a:solidFill>
                            <a:srgbClr val="010000"/>
                          </a:solidFill>
                          <a:latin typeface="Arial"/>
                          <a:cs typeface="Arial"/>
                        </a:rPr>
                        <a:t>220K</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5"/>
                        </a:spcBef>
                      </a:pPr>
                      <a:r>
                        <a:rPr sz="950" b="1" spc="220" dirty="0">
                          <a:solidFill>
                            <a:srgbClr val="FF0000"/>
                          </a:solidFill>
                          <a:latin typeface="Arial"/>
                          <a:cs typeface="Arial"/>
                        </a:rPr>
                        <a:t>No</a:t>
                      </a:r>
                      <a:endParaRPr sz="950">
                        <a:latin typeface="Arial"/>
                        <a:cs typeface="Arial"/>
                      </a:endParaRPr>
                    </a:p>
                  </a:txBody>
                  <a:tcPr marL="0" marR="0" marT="3365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7"/>
                  </a:ext>
                </a:extLst>
              </a:tr>
              <a:tr h="160758">
                <a:tc>
                  <a:txBody>
                    <a:bodyPr/>
                    <a:lstStyle/>
                    <a:p>
                      <a:pPr marL="45720">
                        <a:lnSpc>
                          <a:spcPct val="100000"/>
                        </a:lnSpc>
                        <a:spcBef>
                          <a:spcPts val="305"/>
                        </a:spcBef>
                      </a:pPr>
                      <a:r>
                        <a:rPr sz="950" spc="150" dirty="0">
                          <a:solidFill>
                            <a:srgbClr val="010000"/>
                          </a:solidFill>
                          <a:latin typeface="Arial"/>
                          <a:cs typeface="Arial"/>
                        </a:rPr>
                        <a:t>8</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05"/>
                        </a:spcBef>
                      </a:pPr>
                      <a:r>
                        <a:rPr sz="950" spc="200" dirty="0">
                          <a:solidFill>
                            <a:srgbClr val="010000"/>
                          </a:solidFill>
                          <a:latin typeface="Arial"/>
                          <a:cs typeface="Arial"/>
                        </a:rPr>
                        <a:t>No</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05"/>
                        </a:spcBef>
                      </a:pPr>
                      <a:r>
                        <a:rPr sz="950" spc="150" dirty="0">
                          <a:solidFill>
                            <a:srgbClr val="010000"/>
                          </a:solidFill>
                          <a:latin typeface="Arial"/>
                          <a:cs typeface="Arial"/>
                        </a:rPr>
                        <a:t>Single</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05"/>
                        </a:spcBef>
                      </a:pPr>
                      <a:r>
                        <a:rPr sz="950" spc="185" dirty="0">
                          <a:solidFill>
                            <a:srgbClr val="010000"/>
                          </a:solidFill>
                          <a:latin typeface="Arial"/>
                          <a:cs typeface="Arial"/>
                        </a:rPr>
                        <a:t>85K</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0"/>
                        </a:spcBef>
                      </a:pPr>
                      <a:r>
                        <a:rPr sz="950" b="1" spc="185" dirty="0">
                          <a:solidFill>
                            <a:srgbClr val="FF0000"/>
                          </a:solidFill>
                          <a:latin typeface="Arial"/>
                          <a:cs typeface="Arial"/>
                        </a:rPr>
                        <a:t>Yes</a:t>
                      </a:r>
                      <a:endParaRPr sz="950">
                        <a:latin typeface="Arial"/>
                        <a:cs typeface="Arial"/>
                      </a:endParaRPr>
                    </a:p>
                  </a:txBody>
                  <a:tcPr marL="0" marR="0" marT="33020"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8"/>
                  </a:ext>
                </a:extLst>
              </a:tr>
              <a:tr h="161314">
                <a:tc>
                  <a:txBody>
                    <a:bodyPr/>
                    <a:lstStyle/>
                    <a:p>
                      <a:pPr marL="45720">
                        <a:lnSpc>
                          <a:spcPct val="100000"/>
                        </a:lnSpc>
                        <a:spcBef>
                          <a:spcPts val="310"/>
                        </a:spcBef>
                      </a:pPr>
                      <a:r>
                        <a:rPr sz="950" spc="150" dirty="0">
                          <a:solidFill>
                            <a:srgbClr val="010000"/>
                          </a:solidFill>
                          <a:latin typeface="Arial"/>
                          <a:cs typeface="Arial"/>
                        </a:rPr>
                        <a:t>9</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200" dirty="0">
                          <a:solidFill>
                            <a:srgbClr val="010000"/>
                          </a:solidFill>
                          <a:latin typeface="Arial"/>
                          <a:cs typeface="Arial"/>
                        </a:rPr>
                        <a:t>No</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10"/>
                        </a:spcBef>
                      </a:pPr>
                      <a:r>
                        <a:rPr sz="950" spc="160" dirty="0">
                          <a:solidFill>
                            <a:srgbClr val="010000"/>
                          </a:solidFill>
                          <a:latin typeface="Arial"/>
                          <a:cs typeface="Arial"/>
                        </a:rPr>
                        <a:t>Married</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85" dirty="0">
                          <a:solidFill>
                            <a:srgbClr val="010000"/>
                          </a:solidFill>
                          <a:latin typeface="Arial"/>
                          <a:cs typeface="Arial"/>
                        </a:rPr>
                        <a:t>75K</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5"/>
                        </a:spcBef>
                      </a:pPr>
                      <a:r>
                        <a:rPr sz="950" b="1" spc="220" dirty="0">
                          <a:solidFill>
                            <a:srgbClr val="FF0000"/>
                          </a:solidFill>
                          <a:latin typeface="Arial"/>
                          <a:cs typeface="Arial"/>
                        </a:rPr>
                        <a:t>No</a:t>
                      </a:r>
                      <a:endParaRPr sz="950">
                        <a:latin typeface="Arial"/>
                        <a:cs typeface="Arial"/>
                      </a:endParaRPr>
                    </a:p>
                  </a:txBody>
                  <a:tcPr marL="0" marR="0" marT="3365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9"/>
                  </a:ext>
                </a:extLst>
              </a:tr>
              <a:tr h="161314">
                <a:tc>
                  <a:txBody>
                    <a:bodyPr/>
                    <a:lstStyle/>
                    <a:p>
                      <a:pPr marL="45720">
                        <a:lnSpc>
                          <a:spcPct val="100000"/>
                        </a:lnSpc>
                        <a:spcBef>
                          <a:spcPts val="310"/>
                        </a:spcBef>
                      </a:pPr>
                      <a:r>
                        <a:rPr sz="950" spc="170" dirty="0">
                          <a:solidFill>
                            <a:srgbClr val="010000"/>
                          </a:solidFill>
                          <a:latin typeface="Arial"/>
                          <a:cs typeface="Arial"/>
                        </a:rPr>
                        <a:t>10</a:t>
                      </a:r>
                      <a:endParaRPr sz="950">
                        <a:latin typeface="Arial"/>
                        <a:cs typeface="Arial"/>
                      </a:endParaRPr>
                    </a:p>
                  </a:txBody>
                  <a:tcPr marL="0" marR="0" marT="39370"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tc>
                  <a:txBody>
                    <a:bodyPr/>
                    <a:lstStyle/>
                    <a:p>
                      <a:pPr marL="45720">
                        <a:lnSpc>
                          <a:spcPct val="100000"/>
                        </a:lnSpc>
                        <a:spcBef>
                          <a:spcPts val="310"/>
                        </a:spcBef>
                      </a:pPr>
                      <a:r>
                        <a:rPr sz="950" spc="200" dirty="0">
                          <a:solidFill>
                            <a:srgbClr val="010000"/>
                          </a:solidFill>
                          <a:latin typeface="Arial"/>
                          <a:cs typeface="Arial"/>
                        </a:rPr>
                        <a:t>No</a:t>
                      </a:r>
                      <a:endParaRPr sz="950">
                        <a:latin typeface="Arial"/>
                        <a:cs typeface="Arial"/>
                      </a:endParaRPr>
                    </a:p>
                  </a:txBody>
                  <a:tcPr marL="0" marR="0" marT="39370" marB="0">
                    <a:lnL w="9525">
                      <a:solidFill>
                        <a:srgbClr val="000080"/>
                      </a:solidFill>
                      <a:prstDash val="solid"/>
                    </a:lnL>
                    <a:lnR w="9525">
                      <a:solidFill>
                        <a:srgbClr val="000080"/>
                      </a:solidFill>
                      <a:prstDash val="solid"/>
                    </a:lnR>
                    <a:lnB w="6350">
                      <a:solidFill>
                        <a:srgbClr val="000080"/>
                      </a:solidFill>
                      <a:prstDash val="solid"/>
                    </a:lnB>
                    <a:solidFill>
                      <a:srgbClr val="E5E5E5"/>
                    </a:solidFill>
                  </a:tcPr>
                </a:tc>
                <a:tc>
                  <a:txBody>
                    <a:bodyPr/>
                    <a:lstStyle/>
                    <a:p>
                      <a:pPr marL="47625">
                        <a:lnSpc>
                          <a:spcPct val="100000"/>
                        </a:lnSpc>
                        <a:spcBef>
                          <a:spcPts val="310"/>
                        </a:spcBef>
                      </a:pPr>
                      <a:r>
                        <a:rPr sz="950" spc="150" dirty="0">
                          <a:solidFill>
                            <a:srgbClr val="010000"/>
                          </a:solidFill>
                          <a:latin typeface="Arial"/>
                          <a:cs typeface="Arial"/>
                        </a:rPr>
                        <a:t>Single</a:t>
                      </a:r>
                      <a:endParaRPr sz="950" dirty="0">
                        <a:latin typeface="Arial"/>
                        <a:cs typeface="Arial"/>
                      </a:endParaRPr>
                    </a:p>
                  </a:txBody>
                  <a:tcPr marL="0" marR="0" marT="39370"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tc>
                  <a:txBody>
                    <a:bodyPr/>
                    <a:lstStyle/>
                    <a:p>
                      <a:pPr marL="45720">
                        <a:lnSpc>
                          <a:spcPct val="100000"/>
                        </a:lnSpc>
                        <a:spcBef>
                          <a:spcPts val="310"/>
                        </a:spcBef>
                      </a:pPr>
                      <a:r>
                        <a:rPr sz="950" spc="185" dirty="0">
                          <a:solidFill>
                            <a:srgbClr val="010000"/>
                          </a:solidFill>
                          <a:latin typeface="Arial"/>
                          <a:cs typeface="Arial"/>
                        </a:rPr>
                        <a:t>90K</a:t>
                      </a:r>
                      <a:endParaRPr sz="950">
                        <a:latin typeface="Arial"/>
                        <a:cs typeface="Arial"/>
                      </a:endParaRPr>
                    </a:p>
                  </a:txBody>
                  <a:tcPr marL="0" marR="0" marT="39370" marB="0">
                    <a:lnL w="9525">
                      <a:solidFill>
                        <a:srgbClr val="000080"/>
                      </a:solidFill>
                      <a:prstDash val="solid"/>
                    </a:lnL>
                    <a:lnR w="9525">
                      <a:solidFill>
                        <a:srgbClr val="000080"/>
                      </a:solidFill>
                      <a:prstDash val="solid"/>
                    </a:lnR>
                    <a:lnB w="6350">
                      <a:solidFill>
                        <a:srgbClr val="000080"/>
                      </a:solidFill>
                      <a:prstDash val="solid"/>
                    </a:lnB>
                    <a:solidFill>
                      <a:srgbClr val="E5E5E5"/>
                    </a:solidFill>
                  </a:tcPr>
                </a:tc>
                <a:tc>
                  <a:txBody>
                    <a:bodyPr/>
                    <a:lstStyle/>
                    <a:p>
                      <a:pPr marL="47625">
                        <a:lnSpc>
                          <a:spcPct val="100000"/>
                        </a:lnSpc>
                        <a:spcBef>
                          <a:spcPts val="265"/>
                        </a:spcBef>
                      </a:pPr>
                      <a:r>
                        <a:rPr sz="950" b="1" spc="185" dirty="0">
                          <a:solidFill>
                            <a:srgbClr val="FF0000"/>
                          </a:solidFill>
                          <a:latin typeface="Arial"/>
                          <a:cs typeface="Arial"/>
                        </a:rPr>
                        <a:t>Yes</a:t>
                      </a:r>
                      <a:endParaRPr sz="950" dirty="0">
                        <a:latin typeface="Arial"/>
                        <a:cs typeface="Arial"/>
                      </a:endParaRPr>
                    </a:p>
                  </a:txBody>
                  <a:tcPr marL="0" marR="0" marT="33655"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50" dirty="0"/>
              <a:t>Apply Model to Test Data</a:t>
            </a:r>
          </a:p>
        </p:txBody>
      </p:sp>
      <p:sp>
        <p:nvSpPr>
          <p:cNvPr id="3" name="object 3"/>
          <p:cNvSpPr/>
          <p:nvPr/>
        </p:nvSpPr>
        <p:spPr>
          <a:xfrm>
            <a:off x="2893051" y="3410215"/>
            <a:ext cx="272415" cy="488315"/>
          </a:xfrm>
          <a:custGeom>
            <a:avLst/>
            <a:gdLst/>
            <a:ahLst/>
            <a:cxnLst/>
            <a:rect l="l" t="t" r="r" b="b"/>
            <a:pathLst>
              <a:path w="272414" h="488314">
                <a:moveTo>
                  <a:pt x="11130" y="0"/>
                </a:moveTo>
                <a:lnTo>
                  <a:pt x="0" y="6115"/>
                </a:lnTo>
                <a:lnTo>
                  <a:pt x="229684" y="424220"/>
                </a:lnTo>
                <a:lnTo>
                  <a:pt x="201857" y="439507"/>
                </a:lnTo>
                <a:lnTo>
                  <a:pt x="271938" y="487949"/>
                </a:lnTo>
                <a:lnTo>
                  <a:pt x="268643" y="402818"/>
                </a:lnTo>
                <a:lnTo>
                  <a:pt x="240816" y="418105"/>
                </a:lnTo>
                <a:lnTo>
                  <a:pt x="11130" y="0"/>
                </a:lnTo>
                <a:close/>
              </a:path>
            </a:pathLst>
          </a:custGeom>
          <a:solidFill>
            <a:srgbClr val="000000"/>
          </a:solidFill>
        </p:spPr>
        <p:txBody>
          <a:bodyPr wrap="square" lIns="0" tIns="0" rIns="0" bIns="0" rtlCol="0"/>
          <a:lstStyle/>
          <a:p>
            <a:endParaRPr/>
          </a:p>
        </p:txBody>
      </p:sp>
      <p:sp>
        <p:nvSpPr>
          <p:cNvPr id="4" name="object 4"/>
          <p:cNvSpPr/>
          <p:nvPr/>
        </p:nvSpPr>
        <p:spPr>
          <a:xfrm>
            <a:off x="1659021" y="3409520"/>
            <a:ext cx="360680" cy="488950"/>
          </a:xfrm>
          <a:custGeom>
            <a:avLst/>
            <a:gdLst/>
            <a:ahLst/>
            <a:cxnLst/>
            <a:rect l="l" t="t" r="r" b="b"/>
            <a:pathLst>
              <a:path w="360680" h="488950">
                <a:moveTo>
                  <a:pt x="350042" y="0"/>
                </a:moveTo>
                <a:lnTo>
                  <a:pt x="39903" y="423418"/>
                </a:lnTo>
                <a:lnTo>
                  <a:pt x="14290" y="404657"/>
                </a:lnTo>
                <a:lnTo>
                  <a:pt x="0" y="488644"/>
                </a:lnTo>
                <a:lnTo>
                  <a:pt x="75763" y="449684"/>
                </a:lnTo>
                <a:lnTo>
                  <a:pt x="50149" y="430922"/>
                </a:lnTo>
                <a:lnTo>
                  <a:pt x="360287" y="7504"/>
                </a:lnTo>
                <a:lnTo>
                  <a:pt x="350042" y="0"/>
                </a:lnTo>
                <a:close/>
              </a:path>
            </a:pathLst>
          </a:custGeom>
          <a:solidFill>
            <a:srgbClr val="000000"/>
          </a:solidFill>
        </p:spPr>
        <p:txBody>
          <a:bodyPr wrap="square" lIns="0" tIns="0" rIns="0" bIns="0" rtlCol="0"/>
          <a:lstStyle/>
          <a:p>
            <a:endParaRPr/>
          </a:p>
        </p:txBody>
      </p:sp>
      <p:sp>
        <p:nvSpPr>
          <p:cNvPr id="5" name="object 5"/>
          <p:cNvSpPr/>
          <p:nvPr/>
        </p:nvSpPr>
        <p:spPr>
          <a:xfrm>
            <a:off x="2367610" y="2678742"/>
            <a:ext cx="447040" cy="490855"/>
          </a:xfrm>
          <a:custGeom>
            <a:avLst/>
            <a:gdLst/>
            <a:ahLst/>
            <a:cxnLst/>
            <a:rect l="l" t="t" r="r" b="b"/>
            <a:pathLst>
              <a:path w="447039" h="490855">
                <a:moveTo>
                  <a:pt x="437516" y="0"/>
                </a:moveTo>
                <a:lnTo>
                  <a:pt x="46563" y="429973"/>
                </a:lnTo>
                <a:lnTo>
                  <a:pt x="23072" y="408614"/>
                </a:lnTo>
                <a:lnTo>
                  <a:pt x="0" y="490625"/>
                </a:lnTo>
                <a:lnTo>
                  <a:pt x="79451" y="459877"/>
                </a:lnTo>
                <a:lnTo>
                  <a:pt x="55960" y="438517"/>
                </a:lnTo>
                <a:lnTo>
                  <a:pt x="446913" y="8543"/>
                </a:lnTo>
                <a:lnTo>
                  <a:pt x="437516" y="0"/>
                </a:lnTo>
                <a:close/>
              </a:path>
            </a:pathLst>
          </a:custGeom>
          <a:solidFill>
            <a:srgbClr val="000000"/>
          </a:solidFill>
        </p:spPr>
        <p:txBody>
          <a:bodyPr wrap="square" lIns="0" tIns="0" rIns="0" bIns="0" rtlCol="0"/>
          <a:lstStyle/>
          <a:p>
            <a:endParaRPr/>
          </a:p>
        </p:txBody>
      </p:sp>
      <p:sp>
        <p:nvSpPr>
          <p:cNvPr id="6" name="object 6"/>
          <p:cNvSpPr/>
          <p:nvPr/>
        </p:nvSpPr>
        <p:spPr>
          <a:xfrm>
            <a:off x="3691705" y="2678330"/>
            <a:ext cx="535305" cy="491490"/>
          </a:xfrm>
          <a:custGeom>
            <a:avLst/>
            <a:gdLst/>
            <a:ahLst/>
            <a:cxnLst/>
            <a:rect l="l" t="t" r="r" b="b"/>
            <a:pathLst>
              <a:path w="535304" h="491489">
                <a:moveTo>
                  <a:pt x="8577" y="0"/>
                </a:moveTo>
                <a:lnTo>
                  <a:pt x="0" y="9366"/>
                </a:lnTo>
                <a:lnTo>
                  <a:pt x="474813" y="444251"/>
                </a:lnTo>
                <a:lnTo>
                  <a:pt x="453369" y="467664"/>
                </a:lnTo>
                <a:lnTo>
                  <a:pt x="535294" y="491036"/>
                </a:lnTo>
                <a:lnTo>
                  <a:pt x="504836" y="411472"/>
                </a:lnTo>
                <a:lnTo>
                  <a:pt x="483391" y="434886"/>
                </a:lnTo>
                <a:lnTo>
                  <a:pt x="8577" y="0"/>
                </a:lnTo>
                <a:close/>
              </a:path>
            </a:pathLst>
          </a:custGeom>
          <a:solidFill>
            <a:srgbClr val="000000"/>
          </a:solidFill>
        </p:spPr>
        <p:txBody>
          <a:bodyPr wrap="square" lIns="0" tIns="0" rIns="0" bIns="0" rtlCol="0"/>
          <a:lstStyle/>
          <a:p>
            <a:endParaRPr/>
          </a:p>
        </p:txBody>
      </p:sp>
      <p:sp>
        <p:nvSpPr>
          <p:cNvPr id="7" name="object 7"/>
          <p:cNvSpPr/>
          <p:nvPr/>
        </p:nvSpPr>
        <p:spPr>
          <a:xfrm>
            <a:off x="2541592" y="2008864"/>
            <a:ext cx="623570" cy="431800"/>
          </a:xfrm>
          <a:custGeom>
            <a:avLst/>
            <a:gdLst/>
            <a:ahLst/>
            <a:cxnLst/>
            <a:rect l="l" t="t" r="r" b="b"/>
            <a:pathLst>
              <a:path w="623569" h="431800">
                <a:moveTo>
                  <a:pt x="7198" y="0"/>
                </a:moveTo>
                <a:lnTo>
                  <a:pt x="0" y="10462"/>
                </a:lnTo>
                <a:lnTo>
                  <a:pt x="557021" y="393740"/>
                </a:lnTo>
                <a:lnTo>
                  <a:pt x="539024" y="419896"/>
                </a:lnTo>
                <a:lnTo>
                  <a:pt x="623396" y="431703"/>
                </a:lnTo>
                <a:lnTo>
                  <a:pt x="582218" y="357121"/>
                </a:lnTo>
                <a:lnTo>
                  <a:pt x="564220" y="383278"/>
                </a:lnTo>
                <a:lnTo>
                  <a:pt x="7198" y="0"/>
                </a:lnTo>
                <a:close/>
              </a:path>
            </a:pathLst>
          </a:custGeom>
          <a:solidFill>
            <a:srgbClr val="000000"/>
          </a:solidFill>
        </p:spPr>
        <p:txBody>
          <a:bodyPr wrap="square" lIns="0" tIns="0" rIns="0" bIns="0" rtlCol="0"/>
          <a:lstStyle/>
          <a:p>
            <a:endParaRPr/>
          </a:p>
        </p:txBody>
      </p:sp>
      <p:sp>
        <p:nvSpPr>
          <p:cNvPr id="8" name="object 8"/>
          <p:cNvSpPr/>
          <p:nvPr/>
        </p:nvSpPr>
        <p:spPr>
          <a:xfrm>
            <a:off x="1039223" y="2008864"/>
            <a:ext cx="623570" cy="431800"/>
          </a:xfrm>
          <a:custGeom>
            <a:avLst/>
            <a:gdLst/>
            <a:ahLst/>
            <a:cxnLst/>
            <a:rect l="l" t="t" r="r" b="b"/>
            <a:pathLst>
              <a:path w="623569" h="431800">
                <a:moveTo>
                  <a:pt x="616196" y="0"/>
                </a:moveTo>
                <a:lnTo>
                  <a:pt x="59175" y="383278"/>
                </a:lnTo>
                <a:lnTo>
                  <a:pt x="41177" y="357121"/>
                </a:lnTo>
                <a:lnTo>
                  <a:pt x="0" y="431703"/>
                </a:lnTo>
                <a:lnTo>
                  <a:pt x="84372" y="419896"/>
                </a:lnTo>
                <a:lnTo>
                  <a:pt x="66374" y="393740"/>
                </a:lnTo>
                <a:lnTo>
                  <a:pt x="623396" y="10462"/>
                </a:lnTo>
                <a:lnTo>
                  <a:pt x="616196" y="0"/>
                </a:lnTo>
                <a:close/>
              </a:path>
            </a:pathLst>
          </a:custGeom>
          <a:solidFill>
            <a:srgbClr val="000000"/>
          </a:solidFill>
        </p:spPr>
        <p:txBody>
          <a:bodyPr wrap="square" lIns="0" tIns="0" rIns="0" bIns="0" rtlCol="0"/>
          <a:lstStyle/>
          <a:p>
            <a:endParaRPr/>
          </a:p>
        </p:txBody>
      </p:sp>
      <p:sp>
        <p:nvSpPr>
          <p:cNvPr id="9" name="object 9"/>
          <p:cNvSpPr txBox="1"/>
          <p:nvPr/>
        </p:nvSpPr>
        <p:spPr>
          <a:xfrm>
            <a:off x="1606791" y="1771650"/>
            <a:ext cx="1027430" cy="339090"/>
          </a:xfrm>
          <a:prstGeom prst="rect">
            <a:avLst/>
          </a:prstGeom>
          <a:solidFill>
            <a:srgbClr val="FFFF00"/>
          </a:solidFill>
          <a:ln w="12700">
            <a:solidFill>
              <a:srgbClr val="0000FF"/>
            </a:solidFill>
          </a:ln>
        </p:spPr>
        <p:txBody>
          <a:bodyPr vert="horz" wrap="square" lIns="0" tIns="41275" rIns="0" bIns="0" rtlCol="0">
            <a:spAutoFit/>
          </a:bodyPr>
          <a:lstStyle/>
          <a:p>
            <a:pPr marL="186055">
              <a:lnSpc>
                <a:spcPct val="100000"/>
              </a:lnSpc>
              <a:spcBef>
                <a:spcPts val="325"/>
              </a:spcBef>
            </a:pPr>
            <a:r>
              <a:rPr sz="1600" spc="-10" dirty="0">
                <a:solidFill>
                  <a:srgbClr val="2D1993"/>
                </a:solidFill>
                <a:latin typeface="Arial"/>
                <a:cs typeface="Arial"/>
              </a:rPr>
              <a:t>Refund</a:t>
            </a:r>
            <a:endParaRPr sz="1600">
              <a:latin typeface="Arial"/>
              <a:cs typeface="Arial"/>
            </a:endParaRPr>
          </a:p>
        </p:txBody>
      </p:sp>
      <p:sp>
        <p:nvSpPr>
          <p:cNvPr id="10" name="object 10"/>
          <p:cNvSpPr txBox="1"/>
          <p:nvPr/>
        </p:nvSpPr>
        <p:spPr>
          <a:xfrm>
            <a:off x="2721033" y="2440567"/>
            <a:ext cx="1025525" cy="339090"/>
          </a:xfrm>
          <a:prstGeom prst="rect">
            <a:avLst/>
          </a:prstGeom>
          <a:solidFill>
            <a:srgbClr val="FFFF00"/>
          </a:solidFill>
          <a:ln w="12700">
            <a:solidFill>
              <a:srgbClr val="0000FF"/>
            </a:solidFill>
          </a:ln>
        </p:spPr>
        <p:txBody>
          <a:bodyPr vert="horz" wrap="square" lIns="0" tIns="41275" rIns="0" bIns="0" rtlCol="0">
            <a:spAutoFit/>
          </a:bodyPr>
          <a:lstStyle/>
          <a:p>
            <a:pPr marL="240665">
              <a:lnSpc>
                <a:spcPct val="100000"/>
              </a:lnSpc>
              <a:spcBef>
                <a:spcPts val="325"/>
              </a:spcBef>
            </a:pPr>
            <a:r>
              <a:rPr sz="1600" spc="-10" dirty="0">
                <a:solidFill>
                  <a:srgbClr val="2D1993"/>
                </a:solidFill>
                <a:latin typeface="Arial"/>
                <a:cs typeface="Arial"/>
              </a:rPr>
              <a:t>MarSt</a:t>
            </a:r>
            <a:endParaRPr sz="1600">
              <a:latin typeface="Arial"/>
              <a:cs typeface="Arial"/>
            </a:endParaRPr>
          </a:p>
        </p:txBody>
      </p:sp>
      <p:sp>
        <p:nvSpPr>
          <p:cNvPr id="11" name="object 11"/>
          <p:cNvSpPr txBox="1"/>
          <p:nvPr/>
        </p:nvSpPr>
        <p:spPr>
          <a:xfrm>
            <a:off x="1925394" y="3169367"/>
            <a:ext cx="1062355" cy="339090"/>
          </a:xfrm>
          <a:prstGeom prst="rect">
            <a:avLst/>
          </a:prstGeom>
          <a:solidFill>
            <a:srgbClr val="FFFF00"/>
          </a:solidFill>
          <a:ln w="12700">
            <a:solidFill>
              <a:srgbClr val="0000FF"/>
            </a:solidFill>
          </a:ln>
        </p:spPr>
        <p:txBody>
          <a:bodyPr vert="horz" wrap="square" lIns="0" tIns="41275" rIns="0" bIns="0" rtlCol="0">
            <a:spAutoFit/>
          </a:bodyPr>
          <a:lstStyle/>
          <a:p>
            <a:pPr marL="236854">
              <a:lnSpc>
                <a:spcPct val="100000"/>
              </a:lnSpc>
              <a:spcBef>
                <a:spcPts val="325"/>
              </a:spcBef>
            </a:pPr>
            <a:r>
              <a:rPr sz="1600" spc="-10" dirty="0">
                <a:solidFill>
                  <a:srgbClr val="2D1993"/>
                </a:solidFill>
                <a:latin typeface="Arial"/>
                <a:cs typeface="Arial"/>
              </a:rPr>
              <a:t>TaxInc</a:t>
            </a:r>
            <a:endParaRPr sz="1600">
              <a:latin typeface="Arial"/>
              <a:cs typeface="Arial"/>
            </a:endParaRPr>
          </a:p>
        </p:txBody>
      </p:sp>
      <p:sp>
        <p:nvSpPr>
          <p:cNvPr id="12" name="object 12"/>
          <p:cNvSpPr/>
          <p:nvPr/>
        </p:nvSpPr>
        <p:spPr>
          <a:xfrm>
            <a:off x="2942141" y="3895244"/>
            <a:ext cx="687705" cy="337820"/>
          </a:xfrm>
          <a:custGeom>
            <a:avLst/>
            <a:gdLst/>
            <a:ahLst/>
            <a:cxnLst/>
            <a:rect l="l" t="t" r="r" b="b"/>
            <a:pathLst>
              <a:path w="687704" h="337820">
                <a:moveTo>
                  <a:pt x="631120" y="0"/>
                </a:moveTo>
                <a:lnTo>
                  <a:pt x="56574" y="0"/>
                </a:lnTo>
                <a:lnTo>
                  <a:pt x="34553" y="4445"/>
                </a:lnTo>
                <a:lnTo>
                  <a:pt x="16570" y="16570"/>
                </a:lnTo>
                <a:lnTo>
                  <a:pt x="4445" y="34553"/>
                </a:lnTo>
                <a:lnTo>
                  <a:pt x="0" y="56575"/>
                </a:lnTo>
                <a:lnTo>
                  <a:pt x="0" y="280804"/>
                </a:lnTo>
                <a:lnTo>
                  <a:pt x="4445" y="302826"/>
                </a:lnTo>
                <a:lnTo>
                  <a:pt x="16570" y="320809"/>
                </a:lnTo>
                <a:lnTo>
                  <a:pt x="34553" y="332933"/>
                </a:lnTo>
                <a:lnTo>
                  <a:pt x="56574" y="337379"/>
                </a:lnTo>
                <a:lnTo>
                  <a:pt x="631120" y="337379"/>
                </a:lnTo>
                <a:lnTo>
                  <a:pt x="653141" y="332933"/>
                </a:lnTo>
                <a:lnTo>
                  <a:pt x="671124" y="320809"/>
                </a:lnTo>
                <a:lnTo>
                  <a:pt x="683248" y="302826"/>
                </a:lnTo>
                <a:lnTo>
                  <a:pt x="687694" y="280804"/>
                </a:lnTo>
                <a:lnTo>
                  <a:pt x="687694" y="56575"/>
                </a:lnTo>
                <a:lnTo>
                  <a:pt x="683248" y="34553"/>
                </a:lnTo>
                <a:lnTo>
                  <a:pt x="671124" y="16570"/>
                </a:lnTo>
                <a:lnTo>
                  <a:pt x="653141" y="4445"/>
                </a:lnTo>
                <a:lnTo>
                  <a:pt x="631120" y="0"/>
                </a:lnTo>
                <a:close/>
              </a:path>
            </a:pathLst>
          </a:custGeom>
          <a:solidFill>
            <a:srgbClr val="33CCFF"/>
          </a:solidFill>
        </p:spPr>
        <p:txBody>
          <a:bodyPr wrap="square" lIns="0" tIns="0" rIns="0" bIns="0" rtlCol="0"/>
          <a:lstStyle/>
          <a:p>
            <a:endParaRPr/>
          </a:p>
        </p:txBody>
      </p:sp>
      <p:sp>
        <p:nvSpPr>
          <p:cNvPr id="13" name="object 13"/>
          <p:cNvSpPr/>
          <p:nvPr/>
        </p:nvSpPr>
        <p:spPr>
          <a:xfrm>
            <a:off x="1305596" y="3911310"/>
            <a:ext cx="717550" cy="334645"/>
          </a:xfrm>
          <a:custGeom>
            <a:avLst/>
            <a:gdLst/>
            <a:ahLst/>
            <a:cxnLst/>
            <a:rect l="l" t="t" r="r" b="b"/>
            <a:pathLst>
              <a:path w="717550" h="334645">
                <a:moveTo>
                  <a:pt x="661550" y="0"/>
                </a:moveTo>
                <a:lnTo>
                  <a:pt x="55744" y="0"/>
                </a:lnTo>
                <a:lnTo>
                  <a:pt x="34046" y="4380"/>
                </a:lnTo>
                <a:lnTo>
                  <a:pt x="16327" y="16327"/>
                </a:lnTo>
                <a:lnTo>
                  <a:pt x="4380" y="34046"/>
                </a:lnTo>
                <a:lnTo>
                  <a:pt x="0" y="55744"/>
                </a:lnTo>
                <a:lnTo>
                  <a:pt x="0" y="278714"/>
                </a:lnTo>
                <a:lnTo>
                  <a:pt x="4380" y="300413"/>
                </a:lnTo>
                <a:lnTo>
                  <a:pt x="16327" y="318131"/>
                </a:lnTo>
                <a:lnTo>
                  <a:pt x="34046" y="330078"/>
                </a:lnTo>
                <a:lnTo>
                  <a:pt x="55744" y="334459"/>
                </a:lnTo>
                <a:lnTo>
                  <a:pt x="661550" y="334459"/>
                </a:lnTo>
                <a:lnTo>
                  <a:pt x="683248" y="330078"/>
                </a:lnTo>
                <a:lnTo>
                  <a:pt x="700967" y="318131"/>
                </a:lnTo>
                <a:lnTo>
                  <a:pt x="712914" y="300413"/>
                </a:lnTo>
                <a:lnTo>
                  <a:pt x="717294" y="278714"/>
                </a:lnTo>
                <a:lnTo>
                  <a:pt x="717294" y="55744"/>
                </a:lnTo>
                <a:lnTo>
                  <a:pt x="712914" y="34046"/>
                </a:lnTo>
                <a:lnTo>
                  <a:pt x="700967" y="16327"/>
                </a:lnTo>
                <a:lnTo>
                  <a:pt x="683248" y="4380"/>
                </a:lnTo>
                <a:lnTo>
                  <a:pt x="661550" y="0"/>
                </a:lnTo>
                <a:close/>
              </a:path>
            </a:pathLst>
          </a:custGeom>
          <a:solidFill>
            <a:srgbClr val="33CCFF"/>
          </a:solidFill>
        </p:spPr>
        <p:txBody>
          <a:bodyPr wrap="square" lIns="0" tIns="0" rIns="0" bIns="0" rtlCol="0"/>
          <a:lstStyle/>
          <a:p>
            <a:endParaRPr/>
          </a:p>
        </p:txBody>
      </p:sp>
      <p:sp>
        <p:nvSpPr>
          <p:cNvPr id="14" name="object 14"/>
          <p:cNvSpPr txBox="1"/>
          <p:nvPr/>
        </p:nvSpPr>
        <p:spPr>
          <a:xfrm>
            <a:off x="1513942" y="3926931"/>
            <a:ext cx="32893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800000"/>
                </a:solidFill>
                <a:latin typeface="Arial"/>
                <a:cs typeface="Arial"/>
              </a:rPr>
              <a:t>NO</a:t>
            </a:r>
            <a:endParaRPr sz="1600">
              <a:latin typeface="Arial"/>
              <a:cs typeface="Arial"/>
            </a:endParaRPr>
          </a:p>
        </p:txBody>
      </p:sp>
      <p:sp>
        <p:nvSpPr>
          <p:cNvPr id="15" name="object 15"/>
          <p:cNvSpPr/>
          <p:nvPr/>
        </p:nvSpPr>
        <p:spPr>
          <a:xfrm>
            <a:off x="685800" y="2453712"/>
            <a:ext cx="752475" cy="320040"/>
          </a:xfrm>
          <a:custGeom>
            <a:avLst/>
            <a:gdLst/>
            <a:ahLst/>
            <a:cxnLst/>
            <a:rect l="l" t="t" r="r" b="b"/>
            <a:pathLst>
              <a:path w="752475" h="320039">
                <a:moveTo>
                  <a:pt x="698803" y="0"/>
                </a:moveTo>
                <a:lnTo>
                  <a:pt x="53310" y="0"/>
                </a:lnTo>
                <a:lnTo>
                  <a:pt x="32559" y="4189"/>
                </a:lnTo>
                <a:lnTo>
                  <a:pt x="15614" y="15613"/>
                </a:lnTo>
                <a:lnTo>
                  <a:pt x="4189" y="32558"/>
                </a:lnTo>
                <a:lnTo>
                  <a:pt x="0" y="53309"/>
                </a:lnTo>
                <a:lnTo>
                  <a:pt x="0" y="266543"/>
                </a:lnTo>
                <a:lnTo>
                  <a:pt x="4189" y="287294"/>
                </a:lnTo>
                <a:lnTo>
                  <a:pt x="15614" y="304239"/>
                </a:lnTo>
                <a:lnTo>
                  <a:pt x="32559" y="315664"/>
                </a:lnTo>
                <a:lnTo>
                  <a:pt x="53310" y="319853"/>
                </a:lnTo>
                <a:lnTo>
                  <a:pt x="698803" y="319853"/>
                </a:lnTo>
                <a:lnTo>
                  <a:pt x="719554" y="315664"/>
                </a:lnTo>
                <a:lnTo>
                  <a:pt x="736499" y="304239"/>
                </a:lnTo>
                <a:lnTo>
                  <a:pt x="747924" y="287294"/>
                </a:lnTo>
                <a:lnTo>
                  <a:pt x="752114" y="266543"/>
                </a:lnTo>
                <a:lnTo>
                  <a:pt x="752114" y="53309"/>
                </a:lnTo>
                <a:lnTo>
                  <a:pt x="747924" y="32558"/>
                </a:lnTo>
                <a:lnTo>
                  <a:pt x="736499" y="15613"/>
                </a:lnTo>
                <a:lnTo>
                  <a:pt x="719554" y="4189"/>
                </a:lnTo>
                <a:lnTo>
                  <a:pt x="698803" y="0"/>
                </a:lnTo>
                <a:close/>
              </a:path>
            </a:pathLst>
          </a:custGeom>
          <a:solidFill>
            <a:srgbClr val="33CCFF"/>
          </a:solidFill>
        </p:spPr>
        <p:txBody>
          <a:bodyPr wrap="square" lIns="0" tIns="0" rIns="0" bIns="0" rtlCol="0"/>
          <a:lstStyle/>
          <a:p>
            <a:endParaRPr/>
          </a:p>
        </p:txBody>
      </p:sp>
      <p:sp>
        <p:nvSpPr>
          <p:cNvPr id="16" name="object 16"/>
          <p:cNvSpPr txBox="1"/>
          <p:nvPr/>
        </p:nvSpPr>
        <p:spPr>
          <a:xfrm>
            <a:off x="894144" y="2469333"/>
            <a:ext cx="32893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800000"/>
                </a:solidFill>
                <a:latin typeface="Arial"/>
                <a:cs typeface="Arial"/>
              </a:rPr>
              <a:t>NO</a:t>
            </a:r>
            <a:endParaRPr sz="1600">
              <a:latin typeface="Arial"/>
              <a:cs typeface="Arial"/>
            </a:endParaRPr>
          </a:p>
        </p:txBody>
      </p:sp>
      <p:sp>
        <p:nvSpPr>
          <p:cNvPr id="17" name="object 17"/>
          <p:cNvSpPr/>
          <p:nvPr/>
        </p:nvSpPr>
        <p:spPr>
          <a:xfrm>
            <a:off x="3861390" y="3194194"/>
            <a:ext cx="752475" cy="350520"/>
          </a:xfrm>
          <a:custGeom>
            <a:avLst/>
            <a:gdLst/>
            <a:ahLst/>
            <a:cxnLst/>
            <a:rect l="l" t="t" r="r" b="b"/>
            <a:pathLst>
              <a:path w="752475" h="350520">
                <a:moveTo>
                  <a:pt x="693691" y="0"/>
                </a:moveTo>
                <a:lnTo>
                  <a:pt x="58422" y="0"/>
                </a:lnTo>
                <a:lnTo>
                  <a:pt x="35681" y="4591"/>
                </a:lnTo>
                <a:lnTo>
                  <a:pt x="17111" y="17111"/>
                </a:lnTo>
                <a:lnTo>
                  <a:pt x="4591" y="35681"/>
                </a:lnTo>
                <a:lnTo>
                  <a:pt x="0" y="58422"/>
                </a:lnTo>
                <a:lnTo>
                  <a:pt x="0" y="292102"/>
                </a:lnTo>
                <a:lnTo>
                  <a:pt x="4591" y="314843"/>
                </a:lnTo>
                <a:lnTo>
                  <a:pt x="17111" y="333413"/>
                </a:lnTo>
                <a:lnTo>
                  <a:pt x="35681" y="345933"/>
                </a:lnTo>
                <a:lnTo>
                  <a:pt x="58422" y="350525"/>
                </a:lnTo>
                <a:lnTo>
                  <a:pt x="693691" y="350525"/>
                </a:lnTo>
                <a:lnTo>
                  <a:pt x="716432" y="345933"/>
                </a:lnTo>
                <a:lnTo>
                  <a:pt x="735002" y="333413"/>
                </a:lnTo>
                <a:lnTo>
                  <a:pt x="747523" y="314843"/>
                </a:lnTo>
                <a:lnTo>
                  <a:pt x="752114" y="292102"/>
                </a:lnTo>
                <a:lnTo>
                  <a:pt x="752114" y="58422"/>
                </a:lnTo>
                <a:lnTo>
                  <a:pt x="747523" y="35681"/>
                </a:lnTo>
                <a:lnTo>
                  <a:pt x="735002" y="17111"/>
                </a:lnTo>
                <a:lnTo>
                  <a:pt x="716432" y="4591"/>
                </a:lnTo>
                <a:lnTo>
                  <a:pt x="693691" y="0"/>
                </a:lnTo>
                <a:close/>
              </a:path>
            </a:pathLst>
          </a:custGeom>
          <a:solidFill>
            <a:srgbClr val="33CCFF"/>
          </a:solidFill>
        </p:spPr>
        <p:txBody>
          <a:bodyPr wrap="square" lIns="0" tIns="0" rIns="0" bIns="0" rtlCol="0"/>
          <a:lstStyle/>
          <a:p>
            <a:endParaRPr/>
          </a:p>
        </p:txBody>
      </p:sp>
      <p:sp>
        <p:nvSpPr>
          <p:cNvPr id="18" name="object 18"/>
          <p:cNvSpPr txBox="1"/>
          <p:nvPr/>
        </p:nvSpPr>
        <p:spPr>
          <a:xfrm>
            <a:off x="4048843" y="3222960"/>
            <a:ext cx="32893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800000"/>
                </a:solidFill>
                <a:latin typeface="Arial"/>
                <a:cs typeface="Arial"/>
              </a:rPr>
              <a:t>NO</a:t>
            </a:r>
            <a:endParaRPr sz="1600">
              <a:latin typeface="Arial"/>
              <a:cs typeface="Arial"/>
            </a:endParaRPr>
          </a:p>
        </p:txBody>
      </p:sp>
      <p:sp>
        <p:nvSpPr>
          <p:cNvPr id="19" name="object 19"/>
          <p:cNvSpPr txBox="1"/>
          <p:nvPr/>
        </p:nvSpPr>
        <p:spPr>
          <a:xfrm>
            <a:off x="958500" y="2042860"/>
            <a:ext cx="356235" cy="269240"/>
          </a:xfrm>
          <a:prstGeom prst="rect">
            <a:avLst/>
          </a:prstGeom>
        </p:spPr>
        <p:txBody>
          <a:bodyPr vert="horz" wrap="square" lIns="0" tIns="12700" rIns="0" bIns="0" rtlCol="0">
            <a:spAutoFit/>
          </a:bodyPr>
          <a:lstStyle/>
          <a:p>
            <a:pPr marL="12700">
              <a:lnSpc>
                <a:spcPct val="100000"/>
              </a:lnSpc>
              <a:spcBef>
                <a:spcPts val="100"/>
              </a:spcBef>
            </a:pPr>
            <a:r>
              <a:rPr sz="1600" spc="-40" dirty="0">
                <a:latin typeface="Arial"/>
                <a:cs typeface="Arial"/>
              </a:rPr>
              <a:t>Yes</a:t>
            </a:r>
            <a:endParaRPr sz="1600">
              <a:latin typeface="Arial"/>
              <a:cs typeface="Arial"/>
            </a:endParaRPr>
          </a:p>
        </p:txBody>
      </p:sp>
      <p:sp>
        <p:nvSpPr>
          <p:cNvPr id="20" name="object 20"/>
          <p:cNvSpPr txBox="1"/>
          <p:nvPr/>
        </p:nvSpPr>
        <p:spPr>
          <a:xfrm>
            <a:off x="2977048" y="2042860"/>
            <a:ext cx="283845" cy="269240"/>
          </a:xfrm>
          <a:prstGeom prst="rect">
            <a:avLst/>
          </a:prstGeom>
        </p:spPr>
        <p:txBody>
          <a:bodyPr vert="horz" wrap="square" lIns="0" tIns="12700" rIns="0" bIns="0" rtlCol="0">
            <a:spAutoFit/>
          </a:bodyPr>
          <a:lstStyle/>
          <a:p>
            <a:pPr marL="12700">
              <a:lnSpc>
                <a:spcPct val="100000"/>
              </a:lnSpc>
              <a:spcBef>
                <a:spcPts val="100"/>
              </a:spcBef>
            </a:pPr>
            <a:r>
              <a:rPr sz="1600" spc="-25" dirty="0">
                <a:latin typeface="Arial"/>
                <a:cs typeface="Arial"/>
              </a:rPr>
              <a:t>No</a:t>
            </a:r>
            <a:endParaRPr sz="1600">
              <a:latin typeface="Arial"/>
              <a:cs typeface="Arial"/>
            </a:endParaRPr>
          </a:p>
        </p:txBody>
      </p:sp>
      <p:sp>
        <p:nvSpPr>
          <p:cNvPr id="21" name="object 21"/>
          <p:cNvSpPr txBox="1"/>
          <p:nvPr/>
        </p:nvSpPr>
        <p:spPr>
          <a:xfrm>
            <a:off x="4101277" y="2746830"/>
            <a:ext cx="715010"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Arial"/>
                <a:cs typeface="Arial"/>
              </a:rPr>
              <a:t>Married</a:t>
            </a:r>
            <a:endParaRPr sz="1600">
              <a:latin typeface="Arial"/>
              <a:cs typeface="Arial"/>
            </a:endParaRPr>
          </a:p>
        </p:txBody>
      </p:sp>
      <p:sp>
        <p:nvSpPr>
          <p:cNvPr id="22" name="object 22"/>
          <p:cNvSpPr txBox="1"/>
          <p:nvPr/>
        </p:nvSpPr>
        <p:spPr>
          <a:xfrm>
            <a:off x="1741602" y="2773121"/>
            <a:ext cx="150241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Single,</a:t>
            </a:r>
            <a:r>
              <a:rPr sz="1600" spc="-35" dirty="0">
                <a:latin typeface="Arial"/>
                <a:cs typeface="Arial"/>
              </a:rPr>
              <a:t> </a:t>
            </a:r>
            <a:r>
              <a:rPr sz="1600" spc="-10" dirty="0">
                <a:latin typeface="Arial"/>
                <a:cs typeface="Arial"/>
              </a:rPr>
              <a:t>Divorced</a:t>
            </a:r>
            <a:endParaRPr sz="1600">
              <a:latin typeface="Arial"/>
              <a:cs typeface="Arial"/>
            </a:endParaRPr>
          </a:p>
        </p:txBody>
      </p:sp>
      <p:sp>
        <p:nvSpPr>
          <p:cNvPr id="23" name="object 23"/>
          <p:cNvSpPr txBox="1"/>
          <p:nvPr/>
        </p:nvSpPr>
        <p:spPr>
          <a:xfrm>
            <a:off x="1235738" y="3501920"/>
            <a:ext cx="56261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&lt;</a:t>
            </a:r>
            <a:r>
              <a:rPr sz="1600" spc="-5" dirty="0">
                <a:latin typeface="Arial"/>
                <a:cs typeface="Arial"/>
              </a:rPr>
              <a:t> </a:t>
            </a:r>
            <a:r>
              <a:rPr sz="1600" spc="-25" dirty="0">
                <a:latin typeface="Arial"/>
                <a:cs typeface="Arial"/>
              </a:rPr>
              <a:t>80K</a:t>
            </a:r>
            <a:endParaRPr sz="1600">
              <a:latin typeface="Arial"/>
              <a:cs typeface="Arial"/>
            </a:endParaRPr>
          </a:p>
        </p:txBody>
      </p:sp>
      <p:sp>
        <p:nvSpPr>
          <p:cNvPr id="24" name="object 24"/>
          <p:cNvSpPr txBox="1"/>
          <p:nvPr/>
        </p:nvSpPr>
        <p:spPr>
          <a:xfrm>
            <a:off x="3019524" y="3501920"/>
            <a:ext cx="725805" cy="691515"/>
          </a:xfrm>
          <a:prstGeom prst="rect">
            <a:avLst/>
          </a:prstGeom>
        </p:spPr>
        <p:txBody>
          <a:bodyPr vert="horz" wrap="square" lIns="0" tIns="12700" rIns="0" bIns="0" rtlCol="0">
            <a:spAutoFit/>
          </a:bodyPr>
          <a:lstStyle/>
          <a:p>
            <a:pPr marL="175260">
              <a:lnSpc>
                <a:spcPct val="100000"/>
              </a:lnSpc>
              <a:spcBef>
                <a:spcPts val="100"/>
              </a:spcBef>
            </a:pPr>
            <a:r>
              <a:rPr sz="1600" dirty="0">
                <a:latin typeface="Arial"/>
                <a:cs typeface="Arial"/>
              </a:rPr>
              <a:t>&gt;</a:t>
            </a:r>
            <a:r>
              <a:rPr sz="1600" spc="-5" dirty="0">
                <a:latin typeface="Arial"/>
                <a:cs typeface="Arial"/>
              </a:rPr>
              <a:t> </a:t>
            </a:r>
            <a:r>
              <a:rPr sz="1600" spc="-25" dirty="0">
                <a:latin typeface="Arial"/>
                <a:cs typeface="Arial"/>
              </a:rPr>
              <a:t>80K</a:t>
            </a:r>
            <a:endParaRPr sz="1600">
              <a:latin typeface="Arial"/>
              <a:cs typeface="Arial"/>
            </a:endParaRPr>
          </a:p>
          <a:p>
            <a:pPr marL="12700">
              <a:lnSpc>
                <a:spcPct val="100000"/>
              </a:lnSpc>
              <a:spcBef>
                <a:spcPts val="1400"/>
              </a:spcBef>
            </a:pPr>
            <a:r>
              <a:rPr sz="1600" spc="-25" dirty="0">
                <a:solidFill>
                  <a:srgbClr val="800000"/>
                </a:solidFill>
                <a:latin typeface="Arial"/>
                <a:cs typeface="Arial"/>
              </a:rPr>
              <a:t>YES</a:t>
            </a:r>
            <a:endParaRPr sz="1600">
              <a:latin typeface="Arial"/>
              <a:cs typeface="Arial"/>
            </a:endParaRPr>
          </a:p>
        </p:txBody>
      </p:sp>
      <p:graphicFrame>
        <p:nvGraphicFramePr>
          <p:cNvPr id="25" name="object 25"/>
          <p:cNvGraphicFramePr>
            <a:graphicFrameLocks noGrp="1"/>
          </p:cNvGraphicFramePr>
          <p:nvPr/>
        </p:nvGraphicFramePr>
        <p:xfrm>
          <a:off x="5018592" y="1196959"/>
          <a:ext cx="3148965" cy="695960"/>
        </p:xfrm>
        <a:graphic>
          <a:graphicData uri="http://schemas.openxmlformats.org/drawingml/2006/table">
            <a:tbl>
              <a:tblPr firstRow="1" bandRow="1">
                <a:tableStyleId>{2D5ABB26-0587-4C30-8999-92F81FD0307C}</a:tableStyleId>
              </a:tblPr>
              <a:tblGrid>
                <a:gridCol w="774065">
                  <a:extLst>
                    <a:ext uri="{9D8B030D-6E8A-4147-A177-3AD203B41FA5}">
                      <a16:colId xmlns:a16="http://schemas.microsoft.com/office/drawing/2014/main" val="20000"/>
                    </a:ext>
                  </a:extLst>
                </a:gridCol>
                <a:gridCol w="884555">
                  <a:extLst>
                    <a:ext uri="{9D8B030D-6E8A-4147-A177-3AD203B41FA5}">
                      <a16:colId xmlns:a16="http://schemas.microsoft.com/office/drawing/2014/main" val="20001"/>
                    </a:ext>
                  </a:extLst>
                </a:gridCol>
                <a:gridCol w="846455">
                  <a:extLst>
                    <a:ext uri="{9D8B030D-6E8A-4147-A177-3AD203B41FA5}">
                      <a16:colId xmlns:a16="http://schemas.microsoft.com/office/drawing/2014/main" val="20002"/>
                    </a:ext>
                  </a:extLst>
                </a:gridCol>
                <a:gridCol w="643890">
                  <a:extLst>
                    <a:ext uri="{9D8B030D-6E8A-4147-A177-3AD203B41FA5}">
                      <a16:colId xmlns:a16="http://schemas.microsoft.com/office/drawing/2014/main" val="20003"/>
                    </a:ext>
                  </a:extLst>
                </a:gridCol>
              </a:tblGrid>
              <a:tr h="433070">
                <a:tc>
                  <a:txBody>
                    <a:bodyPr/>
                    <a:lstStyle/>
                    <a:p>
                      <a:pPr marL="24765">
                        <a:lnSpc>
                          <a:spcPts val="1240"/>
                        </a:lnSpc>
                      </a:pPr>
                      <a:r>
                        <a:rPr sz="1050" b="1" spc="210" dirty="0">
                          <a:solidFill>
                            <a:srgbClr val="FFFFFF"/>
                          </a:solidFill>
                          <a:latin typeface="Arial"/>
                          <a:cs typeface="Arial"/>
                        </a:rPr>
                        <a:t>Refund</a:t>
                      </a:r>
                      <a:endParaRPr sz="1050">
                        <a:latin typeface="Arial"/>
                        <a:cs typeface="Arial"/>
                      </a:endParaRPr>
                    </a:p>
                  </a:txBody>
                  <a:tcPr marL="0" marR="0" marT="0" marB="0">
                    <a:lnL w="9525">
                      <a:solidFill>
                        <a:srgbClr val="000080"/>
                      </a:solidFill>
                      <a:prstDash val="solid"/>
                    </a:lnL>
                    <a:lnR w="9525">
                      <a:solidFill>
                        <a:srgbClr val="000080"/>
                      </a:solidFill>
                      <a:prstDash val="solid"/>
                    </a:lnR>
                    <a:solidFill>
                      <a:srgbClr val="000080"/>
                    </a:solidFill>
                  </a:tcPr>
                </a:tc>
                <a:tc>
                  <a:txBody>
                    <a:bodyPr/>
                    <a:lstStyle/>
                    <a:p>
                      <a:pPr marL="48895" marR="236220">
                        <a:lnSpc>
                          <a:spcPts val="1250"/>
                        </a:lnSpc>
                        <a:spcBef>
                          <a:spcPts val="30"/>
                        </a:spcBef>
                      </a:pPr>
                      <a:r>
                        <a:rPr sz="1050" b="1" spc="165" dirty="0">
                          <a:solidFill>
                            <a:srgbClr val="FFFFFF"/>
                          </a:solidFill>
                          <a:latin typeface="Arial"/>
                          <a:cs typeface="Arial"/>
                        </a:rPr>
                        <a:t>Marital </a:t>
                      </a:r>
                      <a:r>
                        <a:rPr sz="1050" b="1" spc="185" dirty="0">
                          <a:solidFill>
                            <a:srgbClr val="FFFFFF"/>
                          </a:solidFill>
                          <a:latin typeface="Arial"/>
                          <a:cs typeface="Arial"/>
                        </a:rPr>
                        <a:t>Status</a:t>
                      </a:r>
                      <a:endParaRPr sz="1050">
                        <a:latin typeface="Arial"/>
                        <a:cs typeface="Arial"/>
                      </a:endParaRPr>
                    </a:p>
                  </a:txBody>
                  <a:tcPr marL="0" marR="0" marT="3810" marB="0">
                    <a:lnL w="9525">
                      <a:solidFill>
                        <a:srgbClr val="000080"/>
                      </a:solidFill>
                      <a:prstDash val="solid"/>
                    </a:lnL>
                    <a:lnR w="9525">
                      <a:solidFill>
                        <a:srgbClr val="000080"/>
                      </a:solidFill>
                      <a:prstDash val="solid"/>
                    </a:lnR>
                    <a:solidFill>
                      <a:srgbClr val="000080"/>
                    </a:solidFill>
                  </a:tcPr>
                </a:tc>
                <a:tc>
                  <a:txBody>
                    <a:bodyPr/>
                    <a:lstStyle/>
                    <a:p>
                      <a:pPr marL="49530" marR="106045">
                        <a:lnSpc>
                          <a:spcPts val="1250"/>
                        </a:lnSpc>
                        <a:spcBef>
                          <a:spcPts val="30"/>
                        </a:spcBef>
                      </a:pPr>
                      <a:r>
                        <a:rPr sz="1050" b="1" spc="190" dirty="0">
                          <a:solidFill>
                            <a:srgbClr val="FFFFFF"/>
                          </a:solidFill>
                          <a:latin typeface="Arial"/>
                          <a:cs typeface="Arial"/>
                        </a:rPr>
                        <a:t>Taxable </a:t>
                      </a:r>
                      <a:r>
                        <a:rPr sz="1050" b="1" spc="210" dirty="0">
                          <a:solidFill>
                            <a:srgbClr val="FFFFFF"/>
                          </a:solidFill>
                          <a:latin typeface="Arial"/>
                          <a:cs typeface="Arial"/>
                        </a:rPr>
                        <a:t>Income</a:t>
                      </a:r>
                      <a:endParaRPr sz="1050">
                        <a:latin typeface="Arial"/>
                        <a:cs typeface="Arial"/>
                      </a:endParaRPr>
                    </a:p>
                  </a:txBody>
                  <a:tcPr marL="0" marR="0" marT="3810" marB="0">
                    <a:lnL w="9525">
                      <a:solidFill>
                        <a:srgbClr val="000080"/>
                      </a:solidFill>
                      <a:prstDash val="solid"/>
                    </a:lnL>
                    <a:lnR w="9525">
                      <a:solidFill>
                        <a:srgbClr val="000080"/>
                      </a:solidFill>
                      <a:prstDash val="solid"/>
                    </a:lnR>
                    <a:solidFill>
                      <a:srgbClr val="000080"/>
                    </a:solidFill>
                  </a:tcPr>
                </a:tc>
                <a:tc>
                  <a:txBody>
                    <a:bodyPr/>
                    <a:lstStyle/>
                    <a:p>
                      <a:pPr marL="49530">
                        <a:lnSpc>
                          <a:spcPct val="100000"/>
                        </a:lnSpc>
                        <a:spcBef>
                          <a:spcPts val="1040"/>
                        </a:spcBef>
                      </a:pPr>
                      <a:r>
                        <a:rPr sz="1050" b="1" spc="200" dirty="0">
                          <a:solidFill>
                            <a:srgbClr val="FFFFFF"/>
                          </a:solidFill>
                          <a:latin typeface="Arial"/>
                          <a:cs typeface="Arial"/>
                        </a:rPr>
                        <a:t>Cheat</a:t>
                      </a:r>
                      <a:endParaRPr sz="1050">
                        <a:latin typeface="Arial"/>
                        <a:cs typeface="Arial"/>
                      </a:endParaRPr>
                    </a:p>
                  </a:txBody>
                  <a:tcPr marL="0" marR="0" marT="132080" marB="0">
                    <a:lnL w="9525">
                      <a:solidFill>
                        <a:srgbClr val="000080"/>
                      </a:solidFill>
                      <a:prstDash val="solid"/>
                    </a:lnL>
                    <a:lnR w="9525">
                      <a:solidFill>
                        <a:srgbClr val="000080"/>
                      </a:solidFill>
                      <a:prstDash val="solid"/>
                    </a:lnR>
                    <a:solidFill>
                      <a:srgbClr val="000080"/>
                    </a:solidFill>
                  </a:tcPr>
                </a:tc>
                <a:extLst>
                  <a:ext uri="{0D108BD9-81ED-4DB2-BD59-A6C34878D82A}">
                    <a16:rowId xmlns:a16="http://schemas.microsoft.com/office/drawing/2014/main" val="10000"/>
                  </a:ext>
                </a:extLst>
              </a:tr>
              <a:tr h="262890">
                <a:tc>
                  <a:txBody>
                    <a:bodyPr/>
                    <a:lstStyle/>
                    <a:p>
                      <a:pPr marL="48895">
                        <a:lnSpc>
                          <a:spcPct val="100000"/>
                        </a:lnSpc>
                        <a:spcBef>
                          <a:spcPts val="350"/>
                        </a:spcBef>
                      </a:pPr>
                      <a:r>
                        <a:rPr sz="1050" spc="215" dirty="0">
                          <a:solidFill>
                            <a:srgbClr val="010000"/>
                          </a:solidFill>
                          <a:latin typeface="Arial"/>
                          <a:cs typeface="Arial"/>
                        </a:rPr>
                        <a:t>No</a:t>
                      </a:r>
                      <a:endParaRPr sz="1050">
                        <a:latin typeface="Arial"/>
                        <a:cs typeface="Arial"/>
                      </a:endParaRPr>
                    </a:p>
                  </a:txBody>
                  <a:tcPr marL="0" marR="0" marT="44450" marB="0">
                    <a:lnL w="9525">
                      <a:solidFill>
                        <a:srgbClr val="000080"/>
                      </a:solidFill>
                      <a:prstDash val="solid"/>
                    </a:lnL>
                    <a:lnR w="9525">
                      <a:solidFill>
                        <a:srgbClr val="000080"/>
                      </a:solidFill>
                      <a:prstDash val="solid"/>
                    </a:lnR>
                    <a:lnB w="6350">
                      <a:solidFill>
                        <a:srgbClr val="000080"/>
                      </a:solidFill>
                      <a:prstDash val="solid"/>
                    </a:lnB>
                    <a:solidFill>
                      <a:srgbClr val="E5E5E5"/>
                    </a:solidFill>
                  </a:tcPr>
                </a:tc>
                <a:tc>
                  <a:txBody>
                    <a:bodyPr/>
                    <a:lstStyle/>
                    <a:p>
                      <a:pPr marL="48895">
                        <a:lnSpc>
                          <a:spcPct val="100000"/>
                        </a:lnSpc>
                        <a:spcBef>
                          <a:spcPts val="350"/>
                        </a:spcBef>
                      </a:pPr>
                      <a:r>
                        <a:rPr sz="1050" spc="170" dirty="0">
                          <a:solidFill>
                            <a:srgbClr val="010000"/>
                          </a:solidFill>
                          <a:latin typeface="Arial"/>
                          <a:cs typeface="Arial"/>
                        </a:rPr>
                        <a:t>Married</a:t>
                      </a:r>
                      <a:endParaRPr sz="1050">
                        <a:latin typeface="Arial"/>
                        <a:cs typeface="Arial"/>
                      </a:endParaRPr>
                    </a:p>
                  </a:txBody>
                  <a:tcPr marL="0" marR="0" marT="44450"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tc>
                  <a:txBody>
                    <a:bodyPr/>
                    <a:lstStyle/>
                    <a:p>
                      <a:pPr marL="49530">
                        <a:lnSpc>
                          <a:spcPct val="100000"/>
                        </a:lnSpc>
                        <a:spcBef>
                          <a:spcPts val="350"/>
                        </a:spcBef>
                      </a:pPr>
                      <a:r>
                        <a:rPr sz="1050" spc="200" dirty="0">
                          <a:solidFill>
                            <a:srgbClr val="010000"/>
                          </a:solidFill>
                          <a:latin typeface="Arial"/>
                          <a:cs typeface="Arial"/>
                        </a:rPr>
                        <a:t>80K</a:t>
                      </a:r>
                      <a:endParaRPr sz="1050">
                        <a:latin typeface="Arial"/>
                        <a:cs typeface="Arial"/>
                      </a:endParaRPr>
                    </a:p>
                  </a:txBody>
                  <a:tcPr marL="0" marR="0" marT="44450" marB="0">
                    <a:lnL w="9525">
                      <a:solidFill>
                        <a:srgbClr val="000080"/>
                      </a:solidFill>
                      <a:prstDash val="solid"/>
                    </a:lnL>
                    <a:lnR w="9525">
                      <a:solidFill>
                        <a:srgbClr val="000080"/>
                      </a:solidFill>
                      <a:prstDash val="solid"/>
                    </a:lnR>
                    <a:lnB w="6350">
                      <a:solidFill>
                        <a:srgbClr val="000080"/>
                      </a:solidFill>
                      <a:prstDash val="solid"/>
                    </a:lnB>
                    <a:solidFill>
                      <a:srgbClr val="E4E4E4"/>
                    </a:solidFill>
                  </a:tcPr>
                </a:tc>
                <a:tc>
                  <a:txBody>
                    <a:bodyPr/>
                    <a:lstStyle/>
                    <a:p>
                      <a:pPr marL="49530">
                        <a:lnSpc>
                          <a:spcPct val="100000"/>
                        </a:lnSpc>
                        <a:spcBef>
                          <a:spcPts val="330"/>
                        </a:spcBef>
                      </a:pPr>
                      <a:r>
                        <a:rPr sz="1050" b="1" spc="190" dirty="0">
                          <a:solidFill>
                            <a:srgbClr val="010000"/>
                          </a:solidFill>
                          <a:latin typeface="Arial"/>
                          <a:cs typeface="Arial"/>
                        </a:rPr>
                        <a:t>?</a:t>
                      </a:r>
                      <a:endParaRPr sz="1050">
                        <a:latin typeface="Arial"/>
                        <a:cs typeface="Arial"/>
                      </a:endParaRPr>
                    </a:p>
                  </a:txBody>
                  <a:tcPr marL="0" marR="0" marT="41910"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extLst>
                  <a:ext uri="{0D108BD9-81ED-4DB2-BD59-A6C34878D82A}">
                    <a16:rowId xmlns:a16="http://schemas.microsoft.com/office/drawing/2014/main" val="10001"/>
                  </a:ext>
                </a:extLst>
              </a:tr>
            </a:tbl>
          </a:graphicData>
        </a:graphic>
      </p:graphicFrame>
      <p:sp>
        <p:nvSpPr>
          <p:cNvPr id="26" name="object 26"/>
          <p:cNvSpPr txBox="1"/>
          <p:nvPr/>
        </p:nvSpPr>
        <p:spPr>
          <a:xfrm>
            <a:off x="4993075" y="1884678"/>
            <a:ext cx="34290" cy="33655"/>
          </a:xfrm>
          <a:prstGeom prst="rect">
            <a:avLst/>
          </a:prstGeom>
        </p:spPr>
        <p:txBody>
          <a:bodyPr vert="horz" wrap="square" lIns="0" tIns="12700" rIns="0" bIns="0" rtlCol="0">
            <a:spAutoFit/>
          </a:bodyPr>
          <a:lstStyle/>
          <a:p>
            <a:pPr algn="ctr">
              <a:lnSpc>
                <a:spcPct val="100000"/>
              </a:lnSpc>
              <a:spcBef>
                <a:spcPts val="100"/>
              </a:spcBef>
            </a:pPr>
            <a:r>
              <a:rPr sz="100" spc="-25" dirty="0">
                <a:solidFill>
                  <a:srgbClr val="010000"/>
                </a:solidFill>
                <a:latin typeface="Arial"/>
                <a:cs typeface="Arial"/>
              </a:rPr>
              <a:t>10</a:t>
            </a:r>
            <a:endParaRPr sz="100">
              <a:latin typeface="Arial"/>
              <a:cs typeface="Arial"/>
            </a:endParaRPr>
          </a:p>
        </p:txBody>
      </p:sp>
      <p:sp>
        <p:nvSpPr>
          <p:cNvPr id="27" name="object 27"/>
          <p:cNvSpPr txBox="1"/>
          <p:nvPr/>
        </p:nvSpPr>
        <p:spPr>
          <a:xfrm>
            <a:off x="1069339" y="822515"/>
            <a:ext cx="5080635" cy="558800"/>
          </a:xfrm>
          <a:prstGeom prst="rect">
            <a:avLst/>
          </a:prstGeom>
        </p:spPr>
        <p:txBody>
          <a:bodyPr vert="horz" wrap="square" lIns="0" tIns="12700" rIns="0" bIns="0" rtlCol="0">
            <a:spAutoFit/>
          </a:bodyPr>
          <a:lstStyle/>
          <a:p>
            <a:pPr marL="3994785">
              <a:lnSpc>
                <a:spcPts val="2100"/>
              </a:lnSpc>
              <a:spcBef>
                <a:spcPts val="100"/>
              </a:spcBef>
            </a:pPr>
            <a:r>
              <a:rPr sz="2000" spc="-50" dirty="0">
                <a:solidFill>
                  <a:srgbClr val="3F3F3F"/>
                </a:solidFill>
                <a:latin typeface="Arial"/>
                <a:cs typeface="Arial"/>
              </a:rPr>
              <a:t>Test</a:t>
            </a:r>
            <a:r>
              <a:rPr sz="2000" spc="-60" dirty="0">
                <a:solidFill>
                  <a:srgbClr val="3F3F3F"/>
                </a:solidFill>
                <a:latin typeface="Arial"/>
                <a:cs typeface="Arial"/>
              </a:rPr>
              <a:t> </a:t>
            </a:r>
            <a:r>
              <a:rPr sz="2000" spc="-20" dirty="0">
                <a:solidFill>
                  <a:srgbClr val="3F3F3F"/>
                </a:solidFill>
                <a:latin typeface="Arial"/>
                <a:cs typeface="Arial"/>
              </a:rPr>
              <a:t>Data</a:t>
            </a:r>
            <a:endParaRPr sz="2000">
              <a:latin typeface="Arial"/>
              <a:cs typeface="Arial"/>
            </a:endParaRPr>
          </a:p>
          <a:p>
            <a:pPr marL="12700">
              <a:lnSpc>
                <a:spcPts val="2100"/>
              </a:lnSpc>
            </a:pPr>
            <a:r>
              <a:rPr sz="2000" dirty="0">
                <a:latin typeface="Arial"/>
                <a:cs typeface="Arial"/>
              </a:rPr>
              <a:t>Start</a:t>
            </a:r>
            <a:r>
              <a:rPr sz="2000" spc="-40" dirty="0">
                <a:latin typeface="Arial"/>
                <a:cs typeface="Arial"/>
              </a:rPr>
              <a:t> </a:t>
            </a:r>
            <a:r>
              <a:rPr sz="2000" dirty="0">
                <a:latin typeface="Arial"/>
                <a:cs typeface="Arial"/>
              </a:rPr>
              <a:t>from</a:t>
            </a:r>
            <a:r>
              <a:rPr sz="2000" spc="-45" dirty="0">
                <a:latin typeface="Arial"/>
                <a:cs typeface="Arial"/>
              </a:rPr>
              <a:t> </a:t>
            </a:r>
            <a:r>
              <a:rPr sz="2000" dirty="0">
                <a:latin typeface="Arial"/>
                <a:cs typeface="Arial"/>
              </a:rPr>
              <a:t>the</a:t>
            </a:r>
            <a:r>
              <a:rPr sz="2000" spc="-35" dirty="0">
                <a:latin typeface="Arial"/>
                <a:cs typeface="Arial"/>
              </a:rPr>
              <a:t> </a:t>
            </a:r>
            <a:r>
              <a:rPr sz="2000" dirty="0">
                <a:latin typeface="Arial"/>
                <a:cs typeface="Arial"/>
              </a:rPr>
              <a:t>root</a:t>
            </a:r>
            <a:r>
              <a:rPr sz="2000" spc="-40" dirty="0">
                <a:latin typeface="Arial"/>
                <a:cs typeface="Arial"/>
              </a:rPr>
              <a:t> </a:t>
            </a:r>
            <a:r>
              <a:rPr sz="2000" dirty="0">
                <a:latin typeface="Arial"/>
                <a:cs typeface="Arial"/>
              </a:rPr>
              <a:t>of</a:t>
            </a:r>
            <a:r>
              <a:rPr sz="2000" spc="-40" dirty="0">
                <a:latin typeface="Arial"/>
                <a:cs typeface="Arial"/>
              </a:rPr>
              <a:t> </a:t>
            </a:r>
            <a:r>
              <a:rPr sz="2000" spc="-20" dirty="0">
                <a:latin typeface="Arial"/>
                <a:cs typeface="Arial"/>
              </a:rPr>
              <a:t>tree.</a:t>
            </a:r>
            <a:endParaRPr sz="2000">
              <a:latin typeface="Arial"/>
              <a:cs typeface="Arial"/>
            </a:endParaRPr>
          </a:p>
        </p:txBody>
      </p:sp>
      <p:sp>
        <p:nvSpPr>
          <p:cNvPr id="28" name="object 28"/>
          <p:cNvSpPr/>
          <p:nvPr/>
        </p:nvSpPr>
        <p:spPr>
          <a:xfrm>
            <a:off x="2095501" y="1371600"/>
            <a:ext cx="76200" cy="342900"/>
          </a:xfrm>
          <a:custGeom>
            <a:avLst/>
            <a:gdLst/>
            <a:ahLst/>
            <a:cxnLst/>
            <a:rect l="l" t="t" r="r" b="b"/>
            <a:pathLst>
              <a:path w="76200" h="342900">
                <a:moveTo>
                  <a:pt x="76200" y="266700"/>
                </a:moveTo>
                <a:lnTo>
                  <a:pt x="0" y="266700"/>
                </a:lnTo>
                <a:lnTo>
                  <a:pt x="38100" y="342900"/>
                </a:lnTo>
                <a:lnTo>
                  <a:pt x="76200" y="266700"/>
                </a:lnTo>
                <a:close/>
              </a:path>
              <a:path w="76200" h="342900">
                <a:moveTo>
                  <a:pt x="46037" y="222250"/>
                </a:moveTo>
                <a:lnTo>
                  <a:pt x="30162" y="222250"/>
                </a:lnTo>
                <a:lnTo>
                  <a:pt x="30162" y="266700"/>
                </a:lnTo>
                <a:lnTo>
                  <a:pt x="46037" y="266700"/>
                </a:lnTo>
                <a:lnTo>
                  <a:pt x="46037" y="222250"/>
                </a:lnTo>
                <a:close/>
              </a:path>
              <a:path w="76200" h="342900">
                <a:moveTo>
                  <a:pt x="46036" y="111125"/>
                </a:moveTo>
                <a:lnTo>
                  <a:pt x="30161" y="111125"/>
                </a:lnTo>
                <a:lnTo>
                  <a:pt x="30161" y="174625"/>
                </a:lnTo>
                <a:lnTo>
                  <a:pt x="46036" y="174625"/>
                </a:lnTo>
                <a:lnTo>
                  <a:pt x="46036" y="111125"/>
                </a:lnTo>
                <a:close/>
              </a:path>
              <a:path w="76200" h="342900">
                <a:moveTo>
                  <a:pt x="46036" y="0"/>
                </a:moveTo>
                <a:lnTo>
                  <a:pt x="30161" y="0"/>
                </a:lnTo>
                <a:lnTo>
                  <a:pt x="30161" y="63500"/>
                </a:lnTo>
                <a:lnTo>
                  <a:pt x="46036" y="63500"/>
                </a:lnTo>
                <a:lnTo>
                  <a:pt x="46036" y="0"/>
                </a:lnTo>
                <a:close/>
              </a:path>
            </a:pathLst>
          </a:custGeom>
          <a:solidFill>
            <a:srgbClr val="FF0000"/>
          </a:solidFill>
        </p:spPr>
        <p:txBody>
          <a:bodyPr wrap="square" lIns="0" tIns="0" rIns="0" bIns="0" rtlCol="0"/>
          <a:lstStyle/>
          <a:p>
            <a:endParaRPr/>
          </a:p>
        </p:txBody>
      </p:sp>
      <p:sp>
        <p:nvSpPr>
          <p:cNvPr id="29" name="object 29"/>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11</a:t>
            </a:fld>
            <a:endParaRPr spc="-25" dirty="0"/>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93051" y="3410215"/>
            <a:ext cx="272415" cy="488315"/>
          </a:xfrm>
          <a:custGeom>
            <a:avLst/>
            <a:gdLst/>
            <a:ahLst/>
            <a:cxnLst/>
            <a:rect l="l" t="t" r="r" b="b"/>
            <a:pathLst>
              <a:path w="272414" h="488314">
                <a:moveTo>
                  <a:pt x="11130" y="0"/>
                </a:moveTo>
                <a:lnTo>
                  <a:pt x="0" y="6115"/>
                </a:lnTo>
                <a:lnTo>
                  <a:pt x="229684" y="424220"/>
                </a:lnTo>
                <a:lnTo>
                  <a:pt x="201857" y="439507"/>
                </a:lnTo>
                <a:lnTo>
                  <a:pt x="271938" y="487949"/>
                </a:lnTo>
                <a:lnTo>
                  <a:pt x="268643" y="402818"/>
                </a:lnTo>
                <a:lnTo>
                  <a:pt x="240816" y="418105"/>
                </a:lnTo>
                <a:lnTo>
                  <a:pt x="11130" y="0"/>
                </a:lnTo>
                <a:close/>
              </a:path>
            </a:pathLst>
          </a:custGeom>
          <a:solidFill>
            <a:srgbClr val="000000"/>
          </a:solidFill>
        </p:spPr>
        <p:txBody>
          <a:bodyPr wrap="square" lIns="0" tIns="0" rIns="0" bIns="0" rtlCol="0"/>
          <a:lstStyle/>
          <a:p>
            <a:endParaRPr/>
          </a:p>
        </p:txBody>
      </p:sp>
      <p:sp>
        <p:nvSpPr>
          <p:cNvPr id="3" name="object 3"/>
          <p:cNvSpPr/>
          <p:nvPr/>
        </p:nvSpPr>
        <p:spPr>
          <a:xfrm>
            <a:off x="1659021" y="3409520"/>
            <a:ext cx="360680" cy="488950"/>
          </a:xfrm>
          <a:custGeom>
            <a:avLst/>
            <a:gdLst/>
            <a:ahLst/>
            <a:cxnLst/>
            <a:rect l="l" t="t" r="r" b="b"/>
            <a:pathLst>
              <a:path w="360680" h="488950">
                <a:moveTo>
                  <a:pt x="350042" y="0"/>
                </a:moveTo>
                <a:lnTo>
                  <a:pt x="39903" y="423418"/>
                </a:lnTo>
                <a:lnTo>
                  <a:pt x="14290" y="404657"/>
                </a:lnTo>
                <a:lnTo>
                  <a:pt x="0" y="488644"/>
                </a:lnTo>
                <a:lnTo>
                  <a:pt x="75763" y="449684"/>
                </a:lnTo>
                <a:lnTo>
                  <a:pt x="50149" y="430922"/>
                </a:lnTo>
                <a:lnTo>
                  <a:pt x="360287" y="7504"/>
                </a:lnTo>
                <a:lnTo>
                  <a:pt x="350042" y="0"/>
                </a:lnTo>
                <a:close/>
              </a:path>
            </a:pathLst>
          </a:custGeom>
          <a:solidFill>
            <a:srgbClr val="000000"/>
          </a:solidFill>
        </p:spPr>
        <p:txBody>
          <a:bodyPr wrap="square" lIns="0" tIns="0" rIns="0" bIns="0" rtlCol="0"/>
          <a:lstStyle/>
          <a:p>
            <a:endParaRPr/>
          </a:p>
        </p:txBody>
      </p:sp>
      <p:sp>
        <p:nvSpPr>
          <p:cNvPr id="4" name="object 4"/>
          <p:cNvSpPr/>
          <p:nvPr/>
        </p:nvSpPr>
        <p:spPr>
          <a:xfrm>
            <a:off x="2367610" y="2678742"/>
            <a:ext cx="447040" cy="490855"/>
          </a:xfrm>
          <a:custGeom>
            <a:avLst/>
            <a:gdLst/>
            <a:ahLst/>
            <a:cxnLst/>
            <a:rect l="l" t="t" r="r" b="b"/>
            <a:pathLst>
              <a:path w="447039" h="490855">
                <a:moveTo>
                  <a:pt x="437516" y="0"/>
                </a:moveTo>
                <a:lnTo>
                  <a:pt x="46563" y="429973"/>
                </a:lnTo>
                <a:lnTo>
                  <a:pt x="23072" y="408614"/>
                </a:lnTo>
                <a:lnTo>
                  <a:pt x="0" y="490625"/>
                </a:lnTo>
                <a:lnTo>
                  <a:pt x="79451" y="459877"/>
                </a:lnTo>
                <a:lnTo>
                  <a:pt x="55960" y="438517"/>
                </a:lnTo>
                <a:lnTo>
                  <a:pt x="446913" y="8543"/>
                </a:lnTo>
                <a:lnTo>
                  <a:pt x="437516" y="0"/>
                </a:lnTo>
                <a:close/>
              </a:path>
            </a:pathLst>
          </a:custGeom>
          <a:solidFill>
            <a:srgbClr val="000000"/>
          </a:solidFill>
        </p:spPr>
        <p:txBody>
          <a:bodyPr wrap="square" lIns="0" tIns="0" rIns="0" bIns="0" rtlCol="0"/>
          <a:lstStyle/>
          <a:p>
            <a:endParaRPr/>
          </a:p>
        </p:txBody>
      </p:sp>
      <p:sp>
        <p:nvSpPr>
          <p:cNvPr id="5" name="object 5"/>
          <p:cNvSpPr/>
          <p:nvPr/>
        </p:nvSpPr>
        <p:spPr>
          <a:xfrm>
            <a:off x="3691705" y="2678330"/>
            <a:ext cx="535305" cy="491490"/>
          </a:xfrm>
          <a:custGeom>
            <a:avLst/>
            <a:gdLst/>
            <a:ahLst/>
            <a:cxnLst/>
            <a:rect l="l" t="t" r="r" b="b"/>
            <a:pathLst>
              <a:path w="535304" h="491489">
                <a:moveTo>
                  <a:pt x="8577" y="0"/>
                </a:moveTo>
                <a:lnTo>
                  <a:pt x="0" y="9366"/>
                </a:lnTo>
                <a:lnTo>
                  <a:pt x="474813" y="444251"/>
                </a:lnTo>
                <a:lnTo>
                  <a:pt x="453369" y="467664"/>
                </a:lnTo>
                <a:lnTo>
                  <a:pt x="535294" y="491036"/>
                </a:lnTo>
                <a:lnTo>
                  <a:pt x="504836" y="411472"/>
                </a:lnTo>
                <a:lnTo>
                  <a:pt x="483391" y="434886"/>
                </a:lnTo>
                <a:lnTo>
                  <a:pt x="8577" y="0"/>
                </a:lnTo>
                <a:close/>
              </a:path>
            </a:pathLst>
          </a:custGeom>
          <a:solidFill>
            <a:srgbClr val="000000"/>
          </a:solidFill>
        </p:spPr>
        <p:txBody>
          <a:bodyPr wrap="square" lIns="0" tIns="0" rIns="0" bIns="0" rtlCol="0"/>
          <a:lstStyle/>
          <a:p>
            <a:endParaRPr/>
          </a:p>
        </p:txBody>
      </p:sp>
      <p:sp>
        <p:nvSpPr>
          <p:cNvPr id="6" name="object 6"/>
          <p:cNvSpPr/>
          <p:nvPr/>
        </p:nvSpPr>
        <p:spPr>
          <a:xfrm>
            <a:off x="2541592" y="2008864"/>
            <a:ext cx="623570" cy="431800"/>
          </a:xfrm>
          <a:custGeom>
            <a:avLst/>
            <a:gdLst/>
            <a:ahLst/>
            <a:cxnLst/>
            <a:rect l="l" t="t" r="r" b="b"/>
            <a:pathLst>
              <a:path w="623569" h="431800">
                <a:moveTo>
                  <a:pt x="7198" y="0"/>
                </a:moveTo>
                <a:lnTo>
                  <a:pt x="0" y="10462"/>
                </a:lnTo>
                <a:lnTo>
                  <a:pt x="557021" y="393740"/>
                </a:lnTo>
                <a:lnTo>
                  <a:pt x="539024" y="419896"/>
                </a:lnTo>
                <a:lnTo>
                  <a:pt x="623396" y="431703"/>
                </a:lnTo>
                <a:lnTo>
                  <a:pt x="582218" y="357121"/>
                </a:lnTo>
                <a:lnTo>
                  <a:pt x="564220" y="383278"/>
                </a:lnTo>
                <a:lnTo>
                  <a:pt x="7198" y="0"/>
                </a:lnTo>
                <a:close/>
              </a:path>
            </a:pathLst>
          </a:custGeom>
          <a:solidFill>
            <a:srgbClr val="000000"/>
          </a:solidFill>
        </p:spPr>
        <p:txBody>
          <a:bodyPr wrap="square" lIns="0" tIns="0" rIns="0" bIns="0" rtlCol="0"/>
          <a:lstStyle/>
          <a:p>
            <a:endParaRPr/>
          </a:p>
        </p:txBody>
      </p:sp>
      <p:sp>
        <p:nvSpPr>
          <p:cNvPr id="7" name="object 7"/>
          <p:cNvSpPr/>
          <p:nvPr/>
        </p:nvSpPr>
        <p:spPr>
          <a:xfrm>
            <a:off x="1039223" y="2008864"/>
            <a:ext cx="623570" cy="431800"/>
          </a:xfrm>
          <a:custGeom>
            <a:avLst/>
            <a:gdLst/>
            <a:ahLst/>
            <a:cxnLst/>
            <a:rect l="l" t="t" r="r" b="b"/>
            <a:pathLst>
              <a:path w="623569" h="431800">
                <a:moveTo>
                  <a:pt x="616196" y="0"/>
                </a:moveTo>
                <a:lnTo>
                  <a:pt x="59175" y="383278"/>
                </a:lnTo>
                <a:lnTo>
                  <a:pt x="41177" y="357121"/>
                </a:lnTo>
                <a:lnTo>
                  <a:pt x="0" y="431703"/>
                </a:lnTo>
                <a:lnTo>
                  <a:pt x="84372" y="419896"/>
                </a:lnTo>
                <a:lnTo>
                  <a:pt x="66374" y="393740"/>
                </a:lnTo>
                <a:lnTo>
                  <a:pt x="623396" y="10462"/>
                </a:lnTo>
                <a:lnTo>
                  <a:pt x="616196" y="0"/>
                </a:lnTo>
                <a:close/>
              </a:path>
            </a:pathLst>
          </a:custGeom>
          <a:solidFill>
            <a:srgbClr val="000000"/>
          </a:solidFill>
        </p:spPr>
        <p:txBody>
          <a:bodyPr wrap="square" lIns="0" tIns="0" rIns="0" bIns="0" rtlCol="0"/>
          <a:lstStyle/>
          <a:p>
            <a:endParaRPr/>
          </a:p>
        </p:txBody>
      </p:sp>
      <p:sp>
        <p:nvSpPr>
          <p:cNvPr id="8" name="object 8"/>
          <p:cNvSpPr txBox="1"/>
          <p:nvPr/>
        </p:nvSpPr>
        <p:spPr>
          <a:xfrm>
            <a:off x="1606791" y="1771650"/>
            <a:ext cx="1027430" cy="339090"/>
          </a:xfrm>
          <a:prstGeom prst="rect">
            <a:avLst/>
          </a:prstGeom>
          <a:solidFill>
            <a:srgbClr val="FFFF00"/>
          </a:solidFill>
          <a:ln w="12700">
            <a:solidFill>
              <a:srgbClr val="0000FF"/>
            </a:solidFill>
          </a:ln>
        </p:spPr>
        <p:txBody>
          <a:bodyPr vert="horz" wrap="square" lIns="0" tIns="41275" rIns="0" bIns="0" rtlCol="0">
            <a:spAutoFit/>
          </a:bodyPr>
          <a:lstStyle/>
          <a:p>
            <a:pPr marL="186055">
              <a:lnSpc>
                <a:spcPct val="100000"/>
              </a:lnSpc>
              <a:spcBef>
                <a:spcPts val="325"/>
              </a:spcBef>
            </a:pPr>
            <a:r>
              <a:rPr sz="1600" spc="-10" dirty="0">
                <a:solidFill>
                  <a:srgbClr val="2D1993"/>
                </a:solidFill>
                <a:latin typeface="Arial"/>
                <a:cs typeface="Arial"/>
              </a:rPr>
              <a:t>Refund</a:t>
            </a:r>
            <a:endParaRPr sz="1600">
              <a:latin typeface="Arial"/>
              <a:cs typeface="Arial"/>
            </a:endParaRPr>
          </a:p>
        </p:txBody>
      </p:sp>
      <p:sp>
        <p:nvSpPr>
          <p:cNvPr id="9" name="object 9"/>
          <p:cNvSpPr txBox="1"/>
          <p:nvPr/>
        </p:nvSpPr>
        <p:spPr>
          <a:xfrm>
            <a:off x="2721033" y="2440567"/>
            <a:ext cx="1025525" cy="339090"/>
          </a:xfrm>
          <a:prstGeom prst="rect">
            <a:avLst/>
          </a:prstGeom>
          <a:solidFill>
            <a:srgbClr val="FFFF00"/>
          </a:solidFill>
          <a:ln w="12700">
            <a:solidFill>
              <a:srgbClr val="0000FF"/>
            </a:solidFill>
          </a:ln>
        </p:spPr>
        <p:txBody>
          <a:bodyPr vert="horz" wrap="square" lIns="0" tIns="41275" rIns="0" bIns="0" rtlCol="0">
            <a:spAutoFit/>
          </a:bodyPr>
          <a:lstStyle/>
          <a:p>
            <a:pPr marL="240665">
              <a:lnSpc>
                <a:spcPct val="100000"/>
              </a:lnSpc>
              <a:spcBef>
                <a:spcPts val="325"/>
              </a:spcBef>
            </a:pPr>
            <a:r>
              <a:rPr sz="1600" spc="-10" dirty="0">
                <a:solidFill>
                  <a:srgbClr val="2D1993"/>
                </a:solidFill>
                <a:latin typeface="Arial"/>
                <a:cs typeface="Arial"/>
              </a:rPr>
              <a:t>MarSt</a:t>
            </a:r>
            <a:endParaRPr sz="1600">
              <a:latin typeface="Arial"/>
              <a:cs typeface="Arial"/>
            </a:endParaRPr>
          </a:p>
        </p:txBody>
      </p:sp>
      <p:sp>
        <p:nvSpPr>
          <p:cNvPr id="10" name="object 10"/>
          <p:cNvSpPr txBox="1"/>
          <p:nvPr/>
        </p:nvSpPr>
        <p:spPr>
          <a:xfrm>
            <a:off x="1925394" y="3169367"/>
            <a:ext cx="1062355" cy="339090"/>
          </a:xfrm>
          <a:prstGeom prst="rect">
            <a:avLst/>
          </a:prstGeom>
          <a:solidFill>
            <a:srgbClr val="FFFF00"/>
          </a:solidFill>
          <a:ln w="12700">
            <a:solidFill>
              <a:srgbClr val="0000FF"/>
            </a:solidFill>
          </a:ln>
        </p:spPr>
        <p:txBody>
          <a:bodyPr vert="horz" wrap="square" lIns="0" tIns="41275" rIns="0" bIns="0" rtlCol="0">
            <a:spAutoFit/>
          </a:bodyPr>
          <a:lstStyle/>
          <a:p>
            <a:pPr marL="236854">
              <a:lnSpc>
                <a:spcPct val="100000"/>
              </a:lnSpc>
              <a:spcBef>
                <a:spcPts val="325"/>
              </a:spcBef>
            </a:pPr>
            <a:r>
              <a:rPr sz="1600" spc="-10" dirty="0">
                <a:solidFill>
                  <a:srgbClr val="2D1993"/>
                </a:solidFill>
                <a:latin typeface="Arial"/>
                <a:cs typeface="Arial"/>
              </a:rPr>
              <a:t>TaxInc</a:t>
            </a:r>
            <a:endParaRPr sz="1600">
              <a:latin typeface="Arial"/>
              <a:cs typeface="Arial"/>
            </a:endParaRPr>
          </a:p>
        </p:txBody>
      </p:sp>
      <p:sp>
        <p:nvSpPr>
          <p:cNvPr id="11" name="object 11"/>
          <p:cNvSpPr/>
          <p:nvPr/>
        </p:nvSpPr>
        <p:spPr>
          <a:xfrm>
            <a:off x="2942141" y="3895244"/>
            <a:ext cx="687705" cy="337820"/>
          </a:xfrm>
          <a:custGeom>
            <a:avLst/>
            <a:gdLst/>
            <a:ahLst/>
            <a:cxnLst/>
            <a:rect l="l" t="t" r="r" b="b"/>
            <a:pathLst>
              <a:path w="687704" h="337820">
                <a:moveTo>
                  <a:pt x="631120" y="0"/>
                </a:moveTo>
                <a:lnTo>
                  <a:pt x="56574" y="0"/>
                </a:lnTo>
                <a:lnTo>
                  <a:pt x="34553" y="4445"/>
                </a:lnTo>
                <a:lnTo>
                  <a:pt x="16570" y="16570"/>
                </a:lnTo>
                <a:lnTo>
                  <a:pt x="4445" y="34553"/>
                </a:lnTo>
                <a:lnTo>
                  <a:pt x="0" y="56575"/>
                </a:lnTo>
                <a:lnTo>
                  <a:pt x="0" y="280804"/>
                </a:lnTo>
                <a:lnTo>
                  <a:pt x="4445" y="302826"/>
                </a:lnTo>
                <a:lnTo>
                  <a:pt x="16570" y="320809"/>
                </a:lnTo>
                <a:lnTo>
                  <a:pt x="34553" y="332933"/>
                </a:lnTo>
                <a:lnTo>
                  <a:pt x="56574" y="337379"/>
                </a:lnTo>
                <a:lnTo>
                  <a:pt x="631120" y="337379"/>
                </a:lnTo>
                <a:lnTo>
                  <a:pt x="653141" y="332933"/>
                </a:lnTo>
                <a:lnTo>
                  <a:pt x="671124" y="320809"/>
                </a:lnTo>
                <a:lnTo>
                  <a:pt x="683248" y="302826"/>
                </a:lnTo>
                <a:lnTo>
                  <a:pt x="687694" y="280804"/>
                </a:lnTo>
                <a:lnTo>
                  <a:pt x="687694" y="56575"/>
                </a:lnTo>
                <a:lnTo>
                  <a:pt x="683248" y="34553"/>
                </a:lnTo>
                <a:lnTo>
                  <a:pt x="671124" y="16570"/>
                </a:lnTo>
                <a:lnTo>
                  <a:pt x="653141" y="4445"/>
                </a:lnTo>
                <a:lnTo>
                  <a:pt x="631120" y="0"/>
                </a:lnTo>
                <a:close/>
              </a:path>
            </a:pathLst>
          </a:custGeom>
          <a:solidFill>
            <a:srgbClr val="33CCFF"/>
          </a:solidFill>
        </p:spPr>
        <p:txBody>
          <a:bodyPr wrap="square" lIns="0" tIns="0" rIns="0" bIns="0" rtlCol="0"/>
          <a:lstStyle/>
          <a:p>
            <a:endParaRPr/>
          </a:p>
        </p:txBody>
      </p:sp>
      <p:sp>
        <p:nvSpPr>
          <p:cNvPr id="12" name="object 12"/>
          <p:cNvSpPr/>
          <p:nvPr/>
        </p:nvSpPr>
        <p:spPr>
          <a:xfrm>
            <a:off x="1305596" y="3911310"/>
            <a:ext cx="717550" cy="334645"/>
          </a:xfrm>
          <a:custGeom>
            <a:avLst/>
            <a:gdLst/>
            <a:ahLst/>
            <a:cxnLst/>
            <a:rect l="l" t="t" r="r" b="b"/>
            <a:pathLst>
              <a:path w="717550" h="334645">
                <a:moveTo>
                  <a:pt x="661550" y="0"/>
                </a:moveTo>
                <a:lnTo>
                  <a:pt x="55744" y="0"/>
                </a:lnTo>
                <a:lnTo>
                  <a:pt x="34046" y="4380"/>
                </a:lnTo>
                <a:lnTo>
                  <a:pt x="16327" y="16327"/>
                </a:lnTo>
                <a:lnTo>
                  <a:pt x="4380" y="34046"/>
                </a:lnTo>
                <a:lnTo>
                  <a:pt x="0" y="55744"/>
                </a:lnTo>
                <a:lnTo>
                  <a:pt x="0" y="278714"/>
                </a:lnTo>
                <a:lnTo>
                  <a:pt x="4380" y="300413"/>
                </a:lnTo>
                <a:lnTo>
                  <a:pt x="16327" y="318131"/>
                </a:lnTo>
                <a:lnTo>
                  <a:pt x="34046" y="330078"/>
                </a:lnTo>
                <a:lnTo>
                  <a:pt x="55744" y="334459"/>
                </a:lnTo>
                <a:lnTo>
                  <a:pt x="661550" y="334459"/>
                </a:lnTo>
                <a:lnTo>
                  <a:pt x="683248" y="330078"/>
                </a:lnTo>
                <a:lnTo>
                  <a:pt x="700967" y="318131"/>
                </a:lnTo>
                <a:lnTo>
                  <a:pt x="712914" y="300413"/>
                </a:lnTo>
                <a:lnTo>
                  <a:pt x="717294" y="278714"/>
                </a:lnTo>
                <a:lnTo>
                  <a:pt x="717294" y="55744"/>
                </a:lnTo>
                <a:lnTo>
                  <a:pt x="712914" y="34046"/>
                </a:lnTo>
                <a:lnTo>
                  <a:pt x="700967" y="16327"/>
                </a:lnTo>
                <a:lnTo>
                  <a:pt x="683248" y="4380"/>
                </a:lnTo>
                <a:lnTo>
                  <a:pt x="661550" y="0"/>
                </a:lnTo>
                <a:close/>
              </a:path>
            </a:pathLst>
          </a:custGeom>
          <a:solidFill>
            <a:srgbClr val="33CCFF"/>
          </a:solidFill>
        </p:spPr>
        <p:txBody>
          <a:bodyPr wrap="square" lIns="0" tIns="0" rIns="0" bIns="0" rtlCol="0"/>
          <a:lstStyle/>
          <a:p>
            <a:endParaRPr/>
          </a:p>
        </p:txBody>
      </p:sp>
      <p:sp>
        <p:nvSpPr>
          <p:cNvPr id="13" name="object 13"/>
          <p:cNvSpPr txBox="1"/>
          <p:nvPr/>
        </p:nvSpPr>
        <p:spPr>
          <a:xfrm>
            <a:off x="1513942" y="3926931"/>
            <a:ext cx="32893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800000"/>
                </a:solidFill>
                <a:latin typeface="Arial"/>
                <a:cs typeface="Arial"/>
              </a:rPr>
              <a:t>NO</a:t>
            </a:r>
            <a:endParaRPr sz="1600">
              <a:latin typeface="Arial"/>
              <a:cs typeface="Arial"/>
            </a:endParaRPr>
          </a:p>
        </p:txBody>
      </p:sp>
      <p:sp>
        <p:nvSpPr>
          <p:cNvPr id="14" name="object 14"/>
          <p:cNvSpPr/>
          <p:nvPr/>
        </p:nvSpPr>
        <p:spPr>
          <a:xfrm>
            <a:off x="685800" y="2453712"/>
            <a:ext cx="752475" cy="320040"/>
          </a:xfrm>
          <a:custGeom>
            <a:avLst/>
            <a:gdLst/>
            <a:ahLst/>
            <a:cxnLst/>
            <a:rect l="l" t="t" r="r" b="b"/>
            <a:pathLst>
              <a:path w="752475" h="320039">
                <a:moveTo>
                  <a:pt x="698803" y="0"/>
                </a:moveTo>
                <a:lnTo>
                  <a:pt x="53310" y="0"/>
                </a:lnTo>
                <a:lnTo>
                  <a:pt x="32559" y="4189"/>
                </a:lnTo>
                <a:lnTo>
                  <a:pt x="15614" y="15613"/>
                </a:lnTo>
                <a:lnTo>
                  <a:pt x="4189" y="32558"/>
                </a:lnTo>
                <a:lnTo>
                  <a:pt x="0" y="53309"/>
                </a:lnTo>
                <a:lnTo>
                  <a:pt x="0" y="266543"/>
                </a:lnTo>
                <a:lnTo>
                  <a:pt x="4189" y="287294"/>
                </a:lnTo>
                <a:lnTo>
                  <a:pt x="15614" y="304239"/>
                </a:lnTo>
                <a:lnTo>
                  <a:pt x="32559" y="315664"/>
                </a:lnTo>
                <a:lnTo>
                  <a:pt x="53310" y="319853"/>
                </a:lnTo>
                <a:lnTo>
                  <a:pt x="698803" y="319853"/>
                </a:lnTo>
                <a:lnTo>
                  <a:pt x="719554" y="315664"/>
                </a:lnTo>
                <a:lnTo>
                  <a:pt x="736499" y="304239"/>
                </a:lnTo>
                <a:lnTo>
                  <a:pt x="747924" y="287294"/>
                </a:lnTo>
                <a:lnTo>
                  <a:pt x="752114" y="266543"/>
                </a:lnTo>
                <a:lnTo>
                  <a:pt x="752114" y="53309"/>
                </a:lnTo>
                <a:lnTo>
                  <a:pt x="747924" y="32558"/>
                </a:lnTo>
                <a:lnTo>
                  <a:pt x="736499" y="15613"/>
                </a:lnTo>
                <a:lnTo>
                  <a:pt x="719554" y="4189"/>
                </a:lnTo>
                <a:lnTo>
                  <a:pt x="698803" y="0"/>
                </a:lnTo>
                <a:close/>
              </a:path>
            </a:pathLst>
          </a:custGeom>
          <a:solidFill>
            <a:srgbClr val="33CCFF"/>
          </a:solidFill>
        </p:spPr>
        <p:txBody>
          <a:bodyPr wrap="square" lIns="0" tIns="0" rIns="0" bIns="0" rtlCol="0"/>
          <a:lstStyle/>
          <a:p>
            <a:endParaRPr/>
          </a:p>
        </p:txBody>
      </p:sp>
      <p:sp>
        <p:nvSpPr>
          <p:cNvPr id="15" name="object 15"/>
          <p:cNvSpPr txBox="1"/>
          <p:nvPr/>
        </p:nvSpPr>
        <p:spPr>
          <a:xfrm>
            <a:off x="894144" y="2469333"/>
            <a:ext cx="32893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800000"/>
                </a:solidFill>
                <a:latin typeface="Arial"/>
                <a:cs typeface="Arial"/>
              </a:rPr>
              <a:t>NO</a:t>
            </a:r>
            <a:endParaRPr sz="1600">
              <a:latin typeface="Arial"/>
              <a:cs typeface="Arial"/>
            </a:endParaRPr>
          </a:p>
        </p:txBody>
      </p:sp>
      <p:sp>
        <p:nvSpPr>
          <p:cNvPr id="16" name="object 16"/>
          <p:cNvSpPr/>
          <p:nvPr/>
        </p:nvSpPr>
        <p:spPr>
          <a:xfrm>
            <a:off x="3861390" y="3194194"/>
            <a:ext cx="752475" cy="350520"/>
          </a:xfrm>
          <a:custGeom>
            <a:avLst/>
            <a:gdLst/>
            <a:ahLst/>
            <a:cxnLst/>
            <a:rect l="l" t="t" r="r" b="b"/>
            <a:pathLst>
              <a:path w="752475" h="350520">
                <a:moveTo>
                  <a:pt x="693691" y="0"/>
                </a:moveTo>
                <a:lnTo>
                  <a:pt x="58422" y="0"/>
                </a:lnTo>
                <a:lnTo>
                  <a:pt x="35681" y="4591"/>
                </a:lnTo>
                <a:lnTo>
                  <a:pt x="17111" y="17111"/>
                </a:lnTo>
                <a:lnTo>
                  <a:pt x="4591" y="35681"/>
                </a:lnTo>
                <a:lnTo>
                  <a:pt x="0" y="58422"/>
                </a:lnTo>
                <a:lnTo>
                  <a:pt x="0" y="292102"/>
                </a:lnTo>
                <a:lnTo>
                  <a:pt x="4591" y="314843"/>
                </a:lnTo>
                <a:lnTo>
                  <a:pt x="17111" y="333413"/>
                </a:lnTo>
                <a:lnTo>
                  <a:pt x="35681" y="345933"/>
                </a:lnTo>
                <a:lnTo>
                  <a:pt x="58422" y="350525"/>
                </a:lnTo>
                <a:lnTo>
                  <a:pt x="693691" y="350525"/>
                </a:lnTo>
                <a:lnTo>
                  <a:pt x="716432" y="345933"/>
                </a:lnTo>
                <a:lnTo>
                  <a:pt x="735002" y="333413"/>
                </a:lnTo>
                <a:lnTo>
                  <a:pt x="747523" y="314843"/>
                </a:lnTo>
                <a:lnTo>
                  <a:pt x="752114" y="292102"/>
                </a:lnTo>
                <a:lnTo>
                  <a:pt x="752114" y="58422"/>
                </a:lnTo>
                <a:lnTo>
                  <a:pt x="747523" y="35681"/>
                </a:lnTo>
                <a:lnTo>
                  <a:pt x="735002" y="17111"/>
                </a:lnTo>
                <a:lnTo>
                  <a:pt x="716432" y="4591"/>
                </a:lnTo>
                <a:lnTo>
                  <a:pt x="693691" y="0"/>
                </a:lnTo>
                <a:close/>
              </a:path>
            </a:pathLst>
          </a:custGeom>
          <a:solidFill>
            <a:srgbClr val="33CCFF"/>
          </a:solidFill>
        </p:spPr>
        <p:txBody>
          <a:bodyPr wrap="square" lIns="0" tIns="0" rIns="0" bIns="0" rtlCol="0"/>
          <a:lstStyle/>
          <a:p>
            <a:endParaRPr/>
          </a:p>
        </p:txBody>
      </p:sp>
      <p:sp>
        <p:nvSpPr>
          <p:cNvPr id="17" name="object 17"/>
          <p:cNvSpPr txBox="1"/>
          <p:nvPr/>
        </p:nvSpPr>
        <p:spPr>
          <a:xfrm>
            <a:off x="4048843" y="3222960"/>
            <a:ext cx="32893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800000"/>
                </a:solidFill>
                <a:latin typeface="Arial"/>
                <a:cs typeface="Arial"/>
              </a:rPr>
              <a:t>NO</a:t>
            </a:r>
            <a:endParaRPr sz="1600">
              <a:latin typeface="Arial"/>
              <a:cs typeface="Arial"/>
            </a:endParaRPr>
          </a:p>
        </p:txBody>
      </p:sp>
      <p:sp>
        <p:nvSpPr>
          <p:cNvPr id="18" name="object 18"/>
          <p:cNvSpPr txBox="1"/>
          <p:nvPr/>
        </p:nvSpPr>
        <p:spPr>
          <a:xfrm>
            <a:off x="958500" y="2042860"/>
            <a:ext cx="356235" cy="269240"/>
          </a:xfrm>
          <a:prstGeom prst="rect">
            <a:avLst/>
          </a:prstGeom>
        </p:spPr>
        <p:txBody>
          <a:bodyPr vert="horz" wrap="square" lIns="0" tIns="12700" rIns="0" bIns="0" rtlCol="0">
            <a:spAutoFit/>
          </a:bodyPr>
          <a:lstStyle/>
          <a:p>
            <a:pPr marL="12700">
              <a:lnSpc>
                <a:spcPct val="100000"/>
              </a:lnSpc>
              <a:spcBef>
                <a:spcPts val="100"/>
              </a:spcBef>
            </a:pPr>
            <a:r>
              <a:rPr sz="1600" spc="-40" dirty="0">
                <a:latin typeface="Arial"/>
                <a:cs typeface="Arial"/>
              </a:rPr>
              <a:t>Yes</a:t>
            </a:r>
            <a:endParaRPr sz="1600">
              <a:latin typeface="Arial"/>
              <a:cs typeface="Arial"/>
            </a:endParaRPr>
          </a:p>
        </p:txBody>
      </p:sp>
      <p:sp>
        <p:nvSpPr>
          <p:cNvPr id="19" name="object 19"/>
          <p:cNvSpPr txBox="1"/>
          <p:nvPr/>
        </p:nvSpPr>
        <p:spPr>
          <a:xfrm>
            <a:off x="2977048" y="2042860"/>
            <a:ext cx="283845" cy="269240"/>
          </a:xfrm>
          <a:prstGeom prst="rect">
            <a:avLst/>
          </a:prstGeom>
        </p:spPr>
        <p:txBody>
          <a:bodyPr vert="horz" wrap="square" lIns="0" tIns="12700" rIns="0" bIns="0" rtlCol="0">
            <a:spAutoFit/>
          </a:bodyPr>
          <a:lstStyle/>
          <a:p>
            <a:pPr marL="12700">
              <a:lnSpc>
                <a:spcPct val="100000"/>
              </a:lnSpc>
              <a:spcBef>
                <a:spcPts val="100"/>
              </a:spcBef>
            </a:pPr>
            <a:r>
              <a:rPr sz="1600" spc="-25" dirty="0">
                <a:latin typeface="Arial"/>
                <a:cs typeface="Arial"/>
              </a:rPr>
              <a:t>No</a:t>
            </a:r>
            <a:endParaRPr sz="1600">
              <a:latin typeface="Arial"/>
              <a:cs typeface="Arial"/>
            </a:endParaRPr>
          </a:p>
        </p:txBody>
      </p:sp>
      <p:sp>
        <p:nvSpPr>
          <p:cNvPr id="20" name="object 20"/>
          <p:cNvSpPr txBox="1"/>
          <p:nvPr/>
        </p:nvSpPr>
        <p:spPr>
          <a:xfrm>
            <a:off x="4101277" y="2746830"/>
            <a:ext cx="715010"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Arial"/>
                <a:cs typeface="Arial"/>
              </a:rPr>
              <a:t>Married</a:t>
            </a:r>
            <a:endParaRPr sz="1600">
              <a:latin typeface="Arial"/>
              <a:cs typeface="Arial"/>
            </a:endParaRPr>
          </a:p>
        </p:txBody>
      </p:sp>
      <p:sp>
        <p:nvSpPr>
          <p:cNvPr id="21" name="object 21"/>
          <p:cNvSpPr txBox="1"/>
          <p:nvPr/>
        </p:nvSpPr>
        <p:spPr>
          <a:xfrm>
            <a:off x="1741602" y="2773121"/>
            <a:ext cx="150241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Single,</a:t>
            </a:r>
            <a:r>
              <a:rPr sz="1600" spc="-35" dirty="0">
                <a:latin typeface="Arial"/>
                <a:cs typeface="Arial"/>
              </a:rPr>
              <a:t> </a:t>
            </a:r>
            <a:r>
              <a:rPr sz="1600" spc="-10" dirty="0">
                <a:latin typeface="Arial"/>
                <a:cs typeface="Arial"/>
              </a:rPr>
              <a:t>Divorced</a:t>
            </a:r>
            <a:endParaRPr sz="1600">
              <a:latin typeface="Arial"/>
              <a:cs typeface="Arial"/>
            </a:endParaRPr>
          </a:p>
        </p:txBody>
      </p:sp>
      <p:sp>
        <p:nvSpPr>
          <p:cNvPr id="22" name="object 22"/>
          <p:cNvSpPr txBox="1"/>
          <p:nvPr/>
        </p:nvSpPr>
        <p:spPr>
          <a:xfrm>
            <a:off x="1235738" y="3501920"/>
            <a:ext cx="56261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&lt;</a:t>
            </a:r>
            <a:r>
              <a:rPr sz="1600" spc="-5" dirty="0">
                <a:latin typeface="Arial"/>
                <a:cs typeface="Arial"/>
              </a:rPr>
              <a:t> </a:t>
            </a:r>
            <a:r>
              <a:rPr sz="1600" spc="-25" dirty="0">
                <a:latin typeface="Arial"/>
                <a:cs typeface="Arial"/>
              </a:rPr>
              <a:t>80K</a:t>
            </a:r>
            <a:endParaRPr sz="1600">
              <a:latin typeface="Arial"/>
              <a:cs typeface="Arial"/>
            </a:endParaRPr>
          </a:p>
        </p:txBody>
      </p:sp>
      <p:sp>
        <p:nvSpPr>
          <p:cNvPr id="23" name="object 23"/>
          <p:cNvSpPr txBox="1"/>
          <p:nvPr/>
        </p:nvSpPr>
        <p:spPr>
          <a:xfrm>
            <a:off x="3019524" y="3501920"/>
            <a:ext cx="725805" cy="691515"/>
          </a:xfrm>
          <a:prstGeom prst="rect">
            <a:avLst/>
          </a:prstGeom>
        </p:spPr>
        <p:txBody>
          <a:bodyPr vert="horz" wrap="square" lIns="0" tIns="12700" rIns="0" bIns="0" rtlCol="0">
            <a:spAutoFit/>
          </a:bodyPr>
          <a:lstStyle/>
          <a:p>
            <a:pPr marL="175260">
              <a:lnSpc>
                <a:spcPct val="100000"/>
              </a:lnSpc>
              <a:spcBef>
                <a:spcPts val="100"/>
              </a:spcBef>
            </a:pPr>
            <a:r>
              <a:rPr sz="1600" dirty="0">
                <a:latin typeface="Arial"/>
                <a:cs typeface="Arial"/>
              </a:rPr>
              <a:t>&gt;</a:t>
            </a:r>
            <a:r>
              <a:rPr sz="1600" spc="-5" dirty="0">
                <a:latin typeface="Arial"/>
                <a:cs typeface="Arial"/>
              </a:rPr>
              <a:t> </a:t>
            </a:r>
            <a:r>
              <a:rPr sz="1600" spc="-25" dirty="0">
                <a:latin typeface="Arial"/>
                <a:cs typeface="Arial"/>
              </a:rPr>
              <a:t>80K</a:t>
            </a:r>
            <a:endParaRPr sz="1600">
              <a:latin typeface="Arial"/>
              <a:cs typeface="Arial"/>
            </a:endParaRPr>
          </a:p>
          <a:p>
            <a:pPr marL="12700">
              <a:lnSpc>
                <a:spcPct val="100000"/>
              </a:lnSpc>
              <a:spcBef>
                <a:spcPts val="1400"/>
              </a:spcBef>
            </a:pPr>
            <a:r>
              <a:rPr sz="1600" spc="-25" dirty="0">
                <a:solidFill>
                  <a:srgbClr val="800000"/>
                </a:solidFill>
                <a:latin typeface="Arial"/>
                <a:cs typeface="Arial"/>
              </a:rPr>
              <a:t>YES</a:t>
            </a:r>
            <a:endParaRPr sz="1600">
              <a:latin typeface="Arial"/>
              <a:cs typeface="Arial"/>
            </a:endParaRPr>
          </a:p>
        </p:txBody>
      </p:sp>
      <p:graphicFrame>
        <p:nvGraphicFramePr>
          <p:cNvPr id="24" name="object 24"/>
          <p:cNvGraphicFramePr>
            <a:graphicFrameLocks noGrp="1"/>
          </p:cNvGraphicFramePr>
          <p:nvPr/>
        </p:nvGraphicFramePr>
        <p:xfrm>
          <a:off x="5018592" y="1196959"/>
          <a:ext cx="3148965" cy="695960"/>
        </p:xfrm>
        <a:graphic>
          <a:graphicData uri="http://schemas.openxmlformats.org/drawingml/2006/table">
            <a:tbl>
              <a:tblPr firstRow="1" bandRow="1">
                <a:tableStyleId>{2D5ABB26-0587-4C30-8999-92F81FD0307C}</a:tableStyleId>
              </a:tblPr>
              <a:tblGrid>
                <a:gridCol w="774065">
                  <a:extLst>
                    <a:ext uri="{9D8B030D-6E8A-4147-A177-3AD203B41FA5}">
                      <a16:colId xmlns:a16="http://schemas.microsoft.com/office/drawing/2014/main" val="20000"/>
                    </a:ext>
                  </a:extLst>
                </a:gridCol>
                <a:gridCol w="884555">
                  <a:extLst>
                    <a:ext uri="{9D8B030D-6E8A-4147-A177-3AD203B41FA5}">
                      <a16:colId xmlns:a16="http://schemas.microsoft.com/office/drawing/2014/main" val="20001"/>
                    </a:ext>
                  </a:extLst>
                </a:gridCol>
                <a:gridCol w="846455">
                  <a:extLst>
                    <a:ext uri="{9D8B030D-6E8A-4147-A177-3AD203B41FA5}">
                      <a16:colId xmlns:a16="http://schemas.microsoft.com/office/drawing/2014/main" val="20002"/>
                    </a:ext>
                  </a:extLst>
                </a:gridCol>
                <a:gridCol w="643890">
                  <a:extLst>
                    <a:ext uri="{9D8B030D-6E8A-4147-A177-3AD203B41FA5}">
                      <a16:colId xmlns:a16="http://schemas.microsoft.com/office/drawing/2014/main" val="20003"/>
                    </a:ext>
                  </a:extLst>
                </a:gridCol>
              </a:tblGrid>
              <a:tr h="433070">
                <a:tc>
                  <a:txBody>
                    <a:bodyPr/>
                    <a:lstStyle/>
                    <a:p>
                      <a:pPr marL="24765">
                        <a:lnSpc>
                          <a:spcPts val="1240"/>
                        </a:lnSpc>
                      </a:pPr>
                      <a:r>
                        <a:rPr sz="1050" b="1" spc="210" dirty="0">
                          <a:solidFill>
                            <a:srgbClr val="FFFFFF"/>
                          </a:solidFill>
                          <a:latin typeface="Arial"/>
                          <a:cs typeface="Arial"/>
                        </a:rPr>
                        <a:t>Refund</a:t>
                      </a:r>
                      <a:endParaRPr sz="1050">
                        <a:latin typeface="Arial"/>
                        <a:cs typeface="Arial"/>
                      </a:endParaRPr>
                    </a:p>
                  </a:txBody>
                  <a:tcPr marL="0" marR="0" marT="0" marB="0">
                    <a:lnL w="9525">
                      <a:solidFill>
                        <a:srgbClr val="000080"/>
                      </a:solidFill>
                      <a:prstDash val="solid"/>
                    </a:lnL>
                    <a:lnR w="9525">
                      <a:solidFill>
                        <a:srgbClr val="000080"/>
                      </a:solidFill>
                      <a:prstDash val="solid"/>
                    </a:lnR>
                    <a:solidFill>
                      <a:srgbClr val="000080"/>
                    </a:solidFill>
                  </a:tcPr>
                </a:tc>
                <a:tc>
                  <a:txBody>
                    <a:bodyPr/>
                    <a:lstStyle/>
                    <a:p>
                      <a:pPr marL="48895" marR="236220">
                        <a:lnSpc>
                          <a:spcPts val="1250"/>
                        </a:lnSpc>
                        <a:spcBef>
                          <a:spcPts val="30"/>
                        </a:spcBef>
                      </a:pPr>
                      <a:r>
                        <a:rPr sz="1050" b="1" spc="165" dirty="0">
                          <a:solidFill>
                            <a:srgbClr val="FFFFFF"/>
                          </a:solidFill>
                          <a:latin typeface="Arial"/>
                          <a:cs typeface="Arial"/>
                        </a:rPr>
                        <a:t>Marital </a:t>
                      </a:r>
                      <a:r>
                        <a:rPr sz="1050" b="1" spc="185" dirty="0">
                          <a:solidFill>
                            <a:srgbClr val="FFFFFF"/>
                          </a:solidFill>
                          <a:latin typeface="Arial"/>
                          <a:cs typeface="Arial"/>
                        </a:rPr>
                        <a:t>Status</a:t>
                      </a:r>
                      <a:endParaRPr sz="1050">
                        <a:latin typeface="Arial"/>
                        <a:cs typeface="Arial"/>
                      </a:endParaRPr>
                    </a:p>
                  </a:txBody>
                  <a:tcPr marL="0" marR="0" marT="3810" marB="0">
                    <a:lnL w="9525">
                      <a:solidFill>
                        <a:srgbClr val="000080"/>
                      </a:solidFill>
                      <a:prstDash val="solid"/>
                    </a:lnL>
                    <a:lnR w="9525">
                      <a:solidFill>
                        <a:srgbClr val="000080"/>
                      </a:solidFill>
                      <a:prstDash val="solid"/>
                    </a:lnR>
                    <a:solidFill>
                      <a:srgbClr val="000080"/>
                    </a:solidFill>
                  </a:tcPr>
                </a:tc>
                <a:tc>
                  <a:txBody>
                    <a:bodyPr/>
                    <a:lstStyle/>
                    <a:p>
                      <a:pPr marL="49530" marR="106045">
                        <a:lnSpc>
                          <a:spcPts val="1250"/>
                        </a:lnSpc>
                        <a:spcBef>
                          <a:spcPts val="30"/>
                        </a:spcBef>
                      </a:pPr>
                      <a:r>
                        <a:rPr sz="1050" b="1" spc="190" dirty="0">
                          <a:solidFill>
                            <a:srgbClr val="FFFFFF"/>
                          </a:solidFill>
                          <a:latin typeface="Arial"/>
                          <a:cs typeface="Arial"/>
                        </a:rPr>
                        <a:t>Taxable </a:t>
                      </a:r>
                      <a:r>
                        <a:rPr sz="1050" b="1" spc="210" dirty="0">
                          <a:solidFill>
                            <a:srgbClr val="FFFFFF"/>
                          </a:solidFill>
                          <a:latin typeface="Arial"/>
                          <a:cs typeface="Arial"/>
                        </a:rPr>
                        <a:t>Income</a:t>
                      </a:r>
                      <a:endParaRPr sz="1050">
                        <a:latin typeface="Arial"/>
                        <a:cs typeface="Arial"/>
                      </a:endParaRPr>
                    </a:p>
                  </a:txBody>
                  <a:tcPr marL="0" marR="0" marT="3810" marB="0">
                    <a:lnL w="9525">
                      <a:solidFill>
                        <a:srgbClr val="000080"/>
                      </a:solidFill>
                      <a:prstDash val="solid"/>
                    </a:lnL>
                    <a:lnR w="9525">
                      <a:solidFill>
                        <a:srgbClr val="000080"/>
                      </a:solidFill>
                      <a:prstDash val="solid"/>
                    </a:lnR>
                    <a:solidFill>
                      <a:srgbClr val="000080"/>
                    </a:solidFill>
                  </a:tcPr>
                </a:tc>
                <a:tc>
                  <a:txBody>
                    <a:bodyPr/>
                    <a:lstStyle/>
                    <a:p>
                      <a:pPr marL="49530">
                        <a:lnSpc>
                          <a:spcPct val="100000"/>
                        </a:lnSpc>
                        <a:spcBef>
                          <a:spcPts val="1040"/>
                        </a:spcBef>
                      </a:pPr>
                      <a:r>
                        <a:rPr sz="1050" b="1" spc="200" dirty="0">
                          <a:solidFill>
                            <a:srgbClr val="FFFFFF"/>
                          </a:solidFill>
                          <a:latin typeface="Arial"/>
                          <a:cs typeface="Arial"/>
                        </a:rPr>
                        <a:t>Cheat</a:t>
                      </a:r>
                      <a:endParaRPr sz="1050">
                        <a:latin typeface="Arial"/>
                        <a:cs typeface="Arial"/>
                      </a:endParaRPr>
                    </a:p>
                  </a:txBody>
                  <a:tcPr marL="0" marR="0" marT="132080" marB="0">
                    <a:lnL w="9525">
                      <a:solidFill>
                        <a:srgbClr val="000080"/>
                      </a:solidFill>
                      <a:prstDash val="solid"/>
                    </a:lnL>
                    <a:lnR w="9525">
                      <a:solidFill>
                        <a:srgbClr val="000080"/>
                      </a:solidFill>
                      <a:prstDash val="solid"/>
                    </a:lnR>
                    <a:solidFill>
                      <a:srgbClr val="000080"/>
                    </a:solidFill>
                  </a:tcPr>
                </a:tc>
                <a:extLst>
                  <a:ext uri="{0D108BD9-81ED-4DB2-BD59-A6C34878D82A}">
                    <a16:rowId xmlns:a16="http://schemas.microsoft.com/office/drawing/2014/main" val="10000"/>
                  </a:ext>
                </a:extLst>
              </a:tr>
              <a:tr h="262890">
                <a:tc>
                  <a:txBody>
                    <a:bodyPr/>
                    <a:lstStyle/>
                    <a:p>
                      <a:pPr marL="48895">
                        <a:lnSpc>
                          <a:spcPct val="100000"/>
                        </a:lnSpc>
                        <a:spcBef>
                          <a:spcPts val="350"/>
                        </a:spcBef>
                      </a:pPr>
                      <a:r>
                        <a:rPr sz="1050" spc="215" dirty="0">
                          <a:solidFill>
                            <a:srgbClr val="010000"/>
                          </a:solidFill>
                          <a:latin typeface="Arial"/>
                          <a:cs typeface="Arial"/>
                        </a:rPr>
                        <a:t>No</a:t>
                      </a:r>
                      <a:endParaRPr sz="1050">
                        <a:latin typeface="Arial"/>
                        <a:cs typeface="Arial"/>
                      </a:endParaRPr>
                    </a:p>
                  </a:txBody>
                  <a:tcPr marL="0" marR="0" marT="44450" marB="0">
                    <a:lnL w="9525">
                      <a:solidFill>
                        <a:srgbClr val="000080"/>
                      </a:solidFill>
                      <a:prstDash val="solid"/>
                    </a:lnL>
                    <a:lnR w="9525">
                      <a:solidFill>
                        <a:srgbClr val="000080"/>
                      </a:solidFill>
                      <a:prstDash val="solid"/>
                    </a:lnR>
                    <a:lnB w="6350">
                      <a:solidFill>
                        <a:srgbClr val="000080"/>
                      </a:solidFill>
                      <a:prstDash val="solid"/>
                    </a:lnB>
                    <a:solidFill>
                      <a:srgbClr val="E5E5E5"/>
                    </a:solidFill>
                  </a:tcPr>
                </a:tc>
                <a:tc>
                  <a:txBody>
                    <a:bodyPr/>
                    <a:lstStyle/>
                    <a:p>
                      <a:pPr marL="48895">
                        <a:lnSpc>
                          <a:spcPct val="100000"/>
                        </a:lnSpc>
                        <a:spcBef>
                          <a:spcPts val="350"/>
                        </a:spcBef>
                      </a:pPr>
                      <a:r>
                        <a:rPr sz="1050" spc="170" dirty="0">
                          <a:solidFill>
                            <a:srgbClr val="010000"/>
                          </a:solidFill>
                          <a:latin typeface="Arial"/>
                          <a:cs typeface="Arial"/>
                        </a:rPr>
                        <a:t>Married</a:t>
                      </a:r>
                      <a:endParaRPr sz="1050">
                        <a:latin typeface="Arial"/>
                        <a:cs typeface="Arial"/>
                      </a:endParaRPr>
                    </a:p>
                  </a:txBody>
                  <a:tcPr marL="0" marR="0" marT="44450"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tc>
                  <a:txBody>
                    <a:bodyPr/>
                    <a:lstStyle/>
                    <a:p>
                      <a:pPr marL="49530">
                        <a:lnSpc>
                          <a:spcPct val="100000"/>
                        </a:lnSpc>
                        <a:spcBef>
                          <a:spcPts val="350"/>
                        </a:spcBef>
                      </a:pPr>
                      <a:r>
                        <a:rPr sz="1050" spc="200" dirty="0">
                          <a:solidFill>
                            <a:srgbClr val="010000"/>
                          </a:solidFill>
                          <a:latin typeface="Arial"/>
                          <a:cs typeface="Arial"/>
                        </a:rPr>
                        <a:t>80K</a:t>
                      </a:r>
                      <a:endParaRPr sz="1050">
                        <a:latin typeface="Arial"/>
                        <a:cs typeface="Arial"/>
                      </a:endParaRPr>
                    </a:p>
                  </a:txBody>
                  <a:tcPr marL="0" marR="0" marT="44450" marB="0">
                    <a:lnL w="9525">
                      <a:solidFill>
                        <a:srgbClr val="000080"/>
                      </a:solidFill>
                      <a:prstDash val="solid"/>
                    </a:lnL>
                    <a:lnR w="9525">
                      <a:solidFill>
                        <a:srgbClr val="000080"/>
                      </a:solidFill>
                      <a:prstDash val="solid"/>
                    </a:lnR>
                    <a:lnB w="6350">
                      <a:solidFill>
                        <a:srgbClr val="000080"/>
                      </a:solidFill>
                      <a:prstDash val="solid"/>
                    </a:lnB>
                    <a:solidFill>
                      <a:srgbClr val="E4E4E4"/>
                    </a:solidFill>
                  </a:tcPr>
                </a:tc>
                <a:tc>
                  <a:txBody>
                    <a:bodyPr/>
                    <a:lstStyle/>
                    <a:p>
                      <a:pPr marL="49530">
                        <a:lnSpc>
                          <a:spcPct val="100000"/>
                        </a:lnSpc>
                        <a:spcBef>
                          <a:spcPts val="330"/>
                        </a:spcBef>
                      </a:pPr>
                      <a:r>
                        <a:rPr sz="1050" b="1" spc="190" dirty="0">
                          <a:solidFill>
                            <a:srgbClr val="010000"/>
                          </a:solidFill>
                          <a:latin typeface="Arial"/>
                          <a:cs typeface="Arial"/>
                        </a:rPr>
                        <a:t>?</a:t>
                      </a:r>
                      <a:endParaRPr sz="1050">
                        <a:latin typeface="Arial"/>
                        <a:cs typeface="Arial"/>
                      </a:endParaRPr>
                    </a:p>
                  </a:txBody>
                  <a:tcPr marL="0" marR="0" marT="41910"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extLst>
                  <a:ext uri="{0D108BD9-81ED-4DB2-BD59-A6C34878D82A}">
                    <a16:rowId xmlns:a16="http://schemas.microsoft.com/office/drawing/2014/main" val="10001"/>
                  </a:ext>
                </a:extLst>
              </a:tr>
            </a:tbl>
          </a:graphicData>
        </a:graphic>
      </p:graphicFrame>
      <p:sp>
        <p:nvSpPr>
          <p:cNvPr id="25" name="object 25"/>
          <p:cNvSpPr txBox="1"/>
          <p:nvPr/>
        </p:nvSpPr>
        <p:spPr>
          <a:xfrm>
            <a:off x="4993075" y="1884678"/>
            <a:ext cx="34290" cy="33655"/>
          </a:xfrm>
          <a:prstGeom prst="rect">
            <a:avLst/>
          </a:prstGeom>
        </p:spPr>
        <p:txBody>
          <a:bodyPr vert="horz" wrap="square" lIns="0" tIns="12700" rIns="0" bIns="0" rtlCol="0">
            <a:spAutoFit/>
          </a:bodyPr>
          <a:lstStyle/>
          <a:p>
            <a:pPr algn="ctr">
              <a:lnSpc>
                <a:spcPct val="100000"/>
              </a:lnSpc>
              <a:spcBef>
                <a:spcPts val="100"/>
              </a:spcBef>
            </a:pPr>
            <a:r>
              <a:rPr sz="100" spc="-25" dirty="0">
                <a:solidFill>
                  <a:srgbClr val="010000"/>
                </a:solidFill>
                <a:latin typeface="Arial"/>
                <a:cs typeface="Arial"/>
              </a:rPr>
              <a:t>10</a:t>
            </a:r>
            <a:endParaRPr sz="100">
              <a:latin typeface="Arial"/>
              <a:cs typeface="Arial"/>
            </a:endParaRPr>
          </a:p>
        </p:txBody>
      </p:sp>
      <p:sp>
        <p:nvSpPr>
          <p:cNvPr id="26" name="object 26"/>
          <p:cNvSpPr txBox="1">
            <a:spLocks noGrp="1"/>
          </p:cNvSpPr>
          <p:nvPr>
            <p:ph type="title"/>
          </p:nvPr>
        </p:nvSpPr>
        <p:spPr>
          <a:xfrm>
            <a:off x="376735" y="-67259"/>
            <a:ext cx="5903595" cy="1220470"/>
          </a:xfrm>
          <a:prstGeom prst="rect">
            <a:avLst/>
          </a:prstGeom>
        </p:spPr>
        <p:txBody>
          <a:bodyPr vert="horz" wrap="square" lIns="0" tIns="124460" rIns="0" bIns="0" rtlCol="0">
            <a:spAutoFit/>
          </a:bodyPr>
          <a:lstStyle/>
          <a:p>
            <a:pPr marL="12700">
              <a:lnSpc>
                <a:spcPct val="100000"/>
              </a:lnSpc>
              <a:spcBef>
                <a:spcPts val="980"/>
              </a:spcBef>
            </a:pPr>
            <a:r>
              <a:rPr spc="-110" dirty="0"/>
              <a:t>Apply</a:t>
            </a:r>
            <a:r>
              <a:rPr spc="-200" dirty="0"/>
              <a:t> </a:t>
            </a:r>
            <a:r>
              <a:rPr spc="-105" dirty="0"/>
              <a:t>Model</a:t>
            </a:r>
            <a:r>
              <a:rPr spc="-195" dirty="0"/>
              <a:t> </a:t>
            </a:r>
            <a:r>
              <a:rPr spc="-50" dirty="0"/>
              <a:t>to</a:t>
            </a:r>
            <a:r>
              <a:rPr spc="-204" dirty="0"/>
              <a:t> </a:t>
            </a:r>
            <a:r>
              <a:rPr spc="-155" dirty="0"/>
              <a:t>Test</a:t>
            </a:r>
            <a:r>
              <a:rPr spc="-195" dirty="0"/>
              <a:t> </a:t>
            </a:r>
            <a:r>
              <a:rPr spc="-765" dirty="0"/>
              <a:t>Data</a:t>
            </a:r>
          </a:p>
          <a:p>
            <a:pPr marR="135255" algn="r">
              <a:lnSpc>
                <a:spcPct val="100000"/>
              </a:lnSpc>
              <a:spcBef>
                <a:spcPts val="365"/>
              </a:spcBef>
            </a:pPr>
            <a:r>
              <a:rPr sz="2000" spc="-50" dirty="0">
                <a:solidFill>
                  <a:srgbClr val="3F3F3F"/>
                </a:solidFill>
                <a:latin typeface="Arial"/>
                <a:cs typeface="Arial"/>
              </a:rPr>
              <a:t>Test</a:t>
            </a:r>
            <a:r>
              <a:rPr sz="2000" spc="-60" dirty="0">
                <a:solidFill>
                  <a:srgbClr val="3F3F3F"/>
                </a:solidFill>
                <a:latin typeface="Arial"/>
                <a:cs typeface="Arial"/>
              </a:rPr>
              <a:t> </a:t>
            </a:r>
            <a:r>
              <a:rPr sz="2000" spc="-20" dirty="0">
                <a:solidFill>
                  <a:srgbClr val="3F3F3F"/>
                </a:solidFill>
                <a:latin typeface="Arial"/>
                <a:cs typeface="Arial"/>
              </a:rPr>
              <a:t>Data</a:t>
            </a:r>
            <a:endParaRPr sz="2000">
              <a:latin typeface="Arial"/>
              <a:cs typeface="Arial"/>
            </a:endParaRPr>
          </a:p>
        </p:txBody>
      </p:sp>
      <p:sp>
        <p:nvSpPr>
          <p:cNvPr id="27" name="object 27"/>
          <p:cNvSpPr/>
          <p:nvPr/>
        </p:nvSpPr>
        <p:spPr>
          <a:xfrm>
            <a:off x="2665310" y="1350584"/>
            <a:ext cx="2364105" cy="543560"/>
          </a:xfrm>
          <a:custGeom>
            <a:avLst/>
            <a:gdLst/>
            <a:ahLst/>
            <a:cxnLst/>
            <a:rect l="l" t="t" r="r" b="b"/>
            <a:pathLst>
              <a:path w="2364104" h="543560">
                <a:moveTo>
                  <a:pt x="19951" y="523265"/>
                </a:moveTo>
                <a:lnTo>
                  <a:pt x="0" y="527610"/>
                </a:lnTo>
                <a:lnTo>
                  <a:pt x="3378" y="543121"/>
                </a:lnTo>
                <a:lnTo>
                  <a:pt x="23328" y="538777"/>
                </a:lnTo>
                <a:lnTo>
                  <a:pt x="19951" y="523265"/>
                </a:lnTo>
                <a:close/>
              </a:path>
              <a:path w="2364104" h="543560">
                <a:moveTo>
                  <a:pt x="128531" y="499623"/>
                </a:moveTo>
                <a:lnTo>
                  <a:pt x="66485" y="513133"/>
                </a:lnTo>
                <a:lnTo>
                  <a:pt x="69863" y="528645"/>
                </a:lnTo>
                <a:lnTo>
                  <a:pt x="131909" y="515134"/>
                </a:lnTo>
                <a:lnTo>
                  <a:pt x="128531" y="499623"/>
                </a:lnTo>
                <a:close/>
              </a:path>
              <a:path w="2364104" h="543560">
                <a:moveTo>
                  <a:pt x="237112" y="475980"/>
                </a:moveTo>
                <a:lnTo>
                  <a:pt x="175066" y="489491"/>
                </a:lnTo>
                <a:lnTo>
                  <a:pt x="178443" y="505002"/>
                </a:lnTo>
                <a:lnTo>
                  <a:pt x="240491" y="491492"/>
                </a:lnTo>
                <a:lnTo>
                  <a:pt x="237112" y="475980"/>
                </a:lnTo>
                <a:close/>
              </a:path>
              <a:path w="2364104" h="543560">
                <a:moveTo>
                  <a:pt x="345694" y="452338"/>
                </a:moveTo>
                <a:lnTo>
                  <a:pt x="283648" y="465848"/>
                </a:lnTo>
                <a:lnTo>
                  <a:pt x="287025" y="481359"/>
                </a:lnTo>
                <a:lnTo>
                  <a:pt x="349070" y="467850"/>
                </a:lnTo>
                <a:lnTo>
                  <a:pt x="345694" y="452338"/>
                </a:lnTo>
                <a:close/>
              </a:path>
              <a:path w="2364104" h="543560">
                <a:moveTo>
                  <a:pt x="454275" y="428696"/>
                </a:moveTo>
                <a:lnTo>
                  <a:pt x="392228" y="442205"/>
                </a:lnTo>
                <a:lnTo>
                  <a:pt x="395606" y="457716"/>
                </a:lnTo>
                <a:lnTo>
                  <a:pt x="457652" y="444206"/>
                </a:lnTo>
                <a:lnTo>
                  <a:pt x="454275" y="428696"/>
                </a:lnTo>
                <a:close/>
              </a:path>
              <a:path w="2364104" h="543560">
                <a:moveTo>
                  <a:pt x="562855" y="405052"/>
                </a:moveTo>
                <a:lnTo>
                  <a:pt x="500809" y="418562"/>
                </a:lnTo>
                <a:lnTo>
                  <a:pt x="504187" y="434074"/>
                </a:lnTo>
                <a:lnTo>
                  <a:pt x="566233" y="420564"/>
                </a:lnTo>
                <a:lnTo>
                  <a:pt x="562855" y="405052"/>
                </a:lnTo>
                <a:close/>
              </a:path>
              <a:path w="2364104" h="543560">
                <a:moveTo>
                  <a:pt x="671436" y="381410"/>
                </a:moveTo>
                <a:lnTo>
                  <a:pt x="609390" y="394920"/>
                </a:lnTo>
                <a:lnTo>
                  <a:pt x="612767" y="410432"/>
                </a:lnTo>
                <a:lnTo>
                  <a:pt x="674814" y="396921"/>
                </a:lnTo>
                <a:lnTo>
                  <a:pt x="671436" y="381410"/>
                </a:lnTo>
                <a:close/>
              </a:path>
              <a:path w="2364104" h="543560">
                <a:moveTo>
                  <a:pt x="780017" y="357767"/>
                </a:moveTo>
                <a:lnTo>
                  <a:pt x="717970" y="371278"/>
                </a:lnTo>
                <a:lnTo>
                  <a:pt x="721348" y="386789"/>
                </a:lnTo>
                <a:lnTo>
                  <a:pt x="783394" y="373279"/>
                </a:lnTo>
                <a:lnTo>
                  <a:pt x="780017" y="357767"/>
                </a:lnTo>
                <a:close/>
              </a:path>
              <a:path w="2364104" h="543560">
                <a:moveTo>
                  <a:pt x="888597" y="334125"/>
                </a:moveTo>
                <a:lnTo>
                  <a:pt x="826551" y="347635"/>
                </a:lnTo>
                <a:lnTo>
                  <a:pt x="829929" y="363146"/>
                </a:lnTo>
                <a:lnTo>
                  <a:pt x="891975" y="349637"/>
                </a:lnTo>
                <a:lnTo>
                  <a:pt x="888597" y="334125"/>
                </a:lnTo>
                <a:close/>
              </a:path>
              <a:path w="2364104" h="543560">
                <a:moveTo>
                  <a:pt x="997178" y="310483"/>
                </a:moveTo>
                <a:lnTo>
                  <a:pt x="935132" y="323992"/>
                </a:lnTo>
                <a:lnTo>
                  <a:pt x="938509" y="339504"/>
                </a:lnTo>
                <a:lnTo>
                  <a:pt x="1000556" y="325993"/>
                </a:lnTo>
                <a:lnTo>
                  <a:pt x="997178" y="310483"/>
                </a:lnTo>
                <a:close/>
              </a:path>
              <a:path w="2364104" h="543560">
                <a:moveTo>
                  <a:pt x="1105759" y="286839"/>
                </a:moveTo>
                <a:lnTo>
                  <a:pt x="1043713" y="300349"/>
                </a:lnTo>
                <a:lnTo>
                  <a:pt x="1047090" y="315861"/>
                </a:lnTo>
                <a:lnTo>
                  <a:pt x="1109136" y="302351"/>
                </a:lnTo>
                <a:lnTo>
                  <a:pt x="1105759" y="286839"/>
                </a:lnTo>
                <a:close/>
              </a:path>
              <a:path w="2364104" h="543560">
                <a:moveTo>
                  <a:pt x="1214340" y="263197"/>
                </a:moveTo>
                <a:lnTo>
                  <a:pt x="1152293" y="276707"/>
                </a:lnTo>
                <a:lnTo>
                  <a:pt x="1155672" y="292219"/>
                </a:lnTo>
                <a:lnTo>
                  <a:pt x="1217717" y="278709"/>
                </a:lnTo>
                <a:lnTo>
                  <a:pt x="1214340" y="263197"/>
                </a:lnTo>
                <a:close/>
              </a:path>
              <a:path w="2364104" h="543560">
                <a:moveTo>
                  <a:pt x="1322920" y="239555"/>
                </a:moveTo>
                <a:lnTo>
                  <a:pt x="1260875" y="253065"/>
                </a:lnTo>
                <a:lnTo>
                  <a:pt x="1264251" y="268577"/>
                </a:lnTo>
                <a:lnTo>
                  <a:pt x="1326299" y="255066"/>
                </a:lnTo>
                <a:lnTo>
                  <a:pt x="1322920" y="239555"/>
                </a:lnTo>
                <a:close/>
              </a:path>
              <a:path w="2364104" h="543560">
                <a:moveTo>
                  <a:pt x="1431502" y="215912"/>
                </a:moveTo>
                <a:lnTo>
                  <a:pt x="1369456" y="229422"/>
                </a:lnTo>
                <a:lnTo>
                  <a:pt x="1372833" y="244933"/>
                </a:lnTo>
                <a:lnTo>
                  <a:pt x="1434879" y="231423"/>
                </a:lnTo>
                <a:lnTo>
                  <a:pt x="1431502" y="215912"/>
                </a:lnTo>
                <a:close/>
              </a:path>
              <a:path w="2364104" h="543560">
                <a:moveTo>
                  <a:pt x="1540083" y="192269"/>
                </a:moveTo>
                <a:lnTo>
                  <a:pt x="1478036" y="205779"/>
                </a:lnTo>
                <a:lnTo>
                  <a:pt x="1481414" y="221291"/>
                </a:lnTo>
                <a:lnTo>
                  <a:pt x="1543460" y="207780"/>
                </a:lnTo>
                <a:lnTo>
                  <a:pt x="1540083" y="192269"/>
                </a:lnTo>
                <a:close/>
              </a:path>
              <a:path w="2364104" h="543560">
                <a:moveTo>
                  <a:pt x="1648663" y="168626"/>
                </a:moveTo>
                <a:lnTo>
                  <a:pt x="1586617" y="182137"/>
                </a:lnTo>
                <a:lnTo>
                  <a:pt x="1589994" y="197648"/>
                </a:lnTo>
                <a:lnTo>
                  <a:pt x="1652041" y="184138"/>
                </a:lnTo>
                <a:lnTo>
                  <a:pt x="1648663" y="168626"/>
                </a:lnTo>
                <a:close/>
              </a:path>
              <a:path w="2364104" h="543560">
                <a:moveTo>
                  <a:pt x="1757244" y="144984"/>
                </a:moveTo>
                <a:lnTo>
                  <a:pt x="1695198" y="158494"/>
                </a:lnTo>
                <a:lnTo>
                  <a:pt x="1698575" y="174006"/>
                </a:lnTo>
                <a:lnTo>
                  <a:pt x="1760621" y="160496"/>
                </a:lnTo>
                <a:lnTo>
                  <a:pt x="1757244" y="144984"/>
                </a:lnTo>
                <a:close/>
              </a:path>
              <a:path w="2364104" h="543560">
                <a:moveTo>
                  <a:pt x="1865825" y="121342"/>
                </a:moveTo>
                <a:lnTo>
                  <a:pt x="1803778" y="134852"/>
                </a:lnTo>
                <a:lnTo>
                  <a:pt x="1807156" y="150362"/>
                </a:lnTo>
                <a:lnTo>
                  <a:pt x="1869202" y="136853"/>
                </a:lnTo>
                <a:lnTo>
                  <a:pt x="1865825" y="121342"/>
                </a:lnTo>
                <a:close/>
              </a:path>
              <a:path w="2364104" h="543560">
                <a:moveTo>
                  <a:pt x="1974405" y="97699"/>
                </a:moveTo>
                <a:lnTo>
                  <a:pt x="1912359" y="111208"/>
                </a:lnTo>
                <a:lnTo>
                  <a:pt x="1915737" y="126720"/>
                </a:lnTo>
                <a:lnTo>
                  <a:pt x="1977783" y="113210"/>
                </a:lnTo>
                <a:lnTo>
                  <a:pt x="1974405" y="97699"/>
                </a:lnTo>
                <a:close/>
              </a:path>
              <a:path w="2364104" h="543560">
                <a:moveTo>
                  <a:pt x="2082986" y="74056"/>
                </a:moveTo>
                <a:lnTo>
                  <a:pt x="2020940" y="87566"/>
                </a:lnTo>
                <a:lnTo>
                  <a:pt x="2024317" y="103078"/>
                </a:lnTo>
                <a:lnTo>
                  <a:pt x="2086364" y="89568"/>
                </a:lnTo>
                <a:lnTo>
                  <a:pt x="2082986" y="74056"/>
                </a:lnTo>
                <a:close/>
              </a:path>
              <a:path w="2364104" h="543560">
                <a:moveTo>
                  <a:pt x="2191567" y="50413"/>
                </a:moveTo>
                <a:lnTo>
                  <a:pt x="2129522" y="63924"/>
                </a:lnTo>
                <a:lnTo>
                  <a:pt x="2132898" y="79435"/>
                </a:lnTo>
                <a:lnTo>
                  <a:pt x="2194944" y="65925"/>
                </a:lnTo>
                <a:lnTo>
                  <a:pt x="2191567" y="50413"/>
                </a:lnTo>
                <a:close/>
              </a:path>
              <a:path w="2364104" h="543560">
                <a:moveTo>
                  <a:pt x="2334131" y="44983"/>
                </a:moveTo>
                <a:lnTo>
                  <a:pt x="2291121" y="44983"/>
                </a:lnTo>
                <a:lnTo>
                  <a:pt x="2297539" y="74456"/>
                </a:lnTo>
                <a:lnTo>
                  <a:pt x="2334131" y="44983"/>
                </a:lnTo>
                <a:close/>
              </a:path>
              <a:path w="2364104" h="543560">
                <a:moveTo>
                  <a:pt x="2281327" y="0"/>
                </a:moveTo>
                <a:lnTo>
                  <a:pt x="2287744" y="29472"/>
                </a:lnTo>
                <a:lnTo>
                  <a:pt x="2238101" y="40281"/>
                </a:lnTo>
                <a:lnTo>
                  <a:pt x="2241480" y="55793"/>
                </a:lnTo>
                <a:lnTo>
                  <a:pt x="2291121" y="44983"/>
                </a:lnTo>
                <a:lnTo>
                  <a:pt x="2334131" y="44983"/>
                </a:lnTo>
                <a:lnTo>
                  <a:pt x="2363889" y="21015"/>
                </a:lnTo>
                <a:lnTo>
                  <a:pt x="2281327" y="0"/>
                </a:lnTo>
                <a:close/>
              </a:path>
            </a:pathLst>
          </a:custGeom>
          <a:solidFill>
            <a:srgbClr val="FF0000"/>
          </a:solidFill>
        </p:spPr>
        <p:txBody>
          <a:bodyPr wrap="square" lIns="0" tIns="0" rIns="0" bIns="0" rtlCol="0"/>
          <a:lstStyle/>
          <a:p>
            <a:endParaRPr/>
          </a:p>
        </p:txBody>
      </p:sp>
      <p:sp>
        <p:nvSpPr>
          <p:cNvPr id="28" name="object 28"/>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12</a:t>
            </a:fld>
            <a:endParaRPr spc="-25" dirty="0"/>
          </a:p>
        </p:txBody>
      </p:sp>
      <p:sp>
        <p:nvSpPr>
          <p:cNvPr id="29" name="object 29"/>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93212" y="3410460"/>
            <a:ext cx="272415" cy="487680"/>
          </a:xfrm>
          <a:custGeom>
            <a:avLst/>
            <a:gdLst/>
            <a:ahLst/>
            <a:cxnLst/>
            <a:rect l="l" t="t" r="r" b="b"/>
            <a:pathLst>
              <a:path w="272414" h="487679">
                <a:moveTo>
                  <a:pt x="11125" y="0"/>
                </a:moveTo>
                <a:lnTo>
                  <a:pt x="0" y="6122"/>
                </a:lnTo>
                <a:lnTo>
                  <a:pt x="229958" y="423950"/>
                </a:lnTo>
                <a:lnTo>
                  <a:pt x="202143" y="439258"/>
                </a:lnTo>
                <a:lnTo>
                  <a:pt x="272262" y="487645"/>
                </a:lnTo>
                <a:lnTo>
                  <a:pt x="268899" y="402517"/>
                </a:lnTo>
                <a:lnTo>
                  <a:pt x="241084" y="417826"/>
                </a:lnTo>
                <a:lnTo>
                  <a:pt x="11125" y="0"/>
                </a:lnTo>
                <a:close/>
              </a:path>
            </a:pathLst>
          </a:custGeom>
          <a:solidFill>
            <a:srgbClr val="000000"/>
          </a:solidFill>
        </p:spPr>
        <p:txBody>
          <a:bodyPr wrap="square" lIns="0" tIns="0" rIns="0" bIns="0" rtlCol="0"/>
          <a:lstStyle/>
          <a:p>
            <a:endParaRPr/>
          </a:p>
        </p:txBody>
      </p:sp>
      <p:sp>
        <p:nvSpPr>
          <p:cNvPr id="3" name="object 3"/>
          <p:cNvSpPr/>
          <p:nvPr/>
        </p:nvSpPr>
        <p:spPr>
          <a:xfrm>
            <a:off x="1658937" y="3409764"/>
            <a:ext cx="361315" cy="488950"/>
          </a:xfrm>
          <a:custGeom>
            <a:avLst/>
            <a:gdLst/>
            <a:ahLst/>
            <a:cxnLst/>
            <a:rect l="l" t="t" r="r" b="b"/>
            <a:pathLst>
              <a:path w="361314" h="488950">
                <a:moveTo>
                  <a:pt x="350480" y="0"/>
                </a:moveTo>
                <a:lnTo>
                  <a:pt x="39963" y="423151"/>
                </a:lnTo>
                <a:lnTo>
                  <a:pt x="14364" y="404366"/>
                </a:lnTo>
                <a:lnTo>
                  <a:pt x="0" y="488341"/>
                </a:lnTo>
                <a:lnTo>
                  <a:pt x="75798" y="449447"/>
                </a:lnTo>
                <a:lnTo>
                  <a:pt x="50201" y="430664"/>
                </a:lnTo>
                <a:lnTo>
                  <a:pt x="360719" y="7514"/>
                </a:lnTo>
                <a:lnTo>
                  <a:pt x="350480" y="0"/>
                </a:lnTo>
                <a:close/>
              </a:path>
            </a:pathLst>
          </a:custGeom>
          <a:solidFill>
            <a:srgbClr val="000000"/>
          </a:solidFill>
        </p:spPr>
        <p:txBody>
          <a:bodyPr wrap="square" lIns="0" tIns="0" rIns="0" bIns="0" rtlCol="0"/>
          <a:lstStyle/>
          <a:p>
            <a:endParaRPr/>
          </a:p>
        </p:txBody>
      </p:sp>
      <p:sp>
        <p:nvSpPr>
          <p:cNvPr id="4" name="object 4"/>
          <p:cNvSpPr/>
          <p:nvPr/>
        </p:nvSpPr>
        <p:spPr>
          <a:xfrm>
            <a:off x="2366962" y="2678206"/>
            <a:ext cx="447675" cy="491490"/>
          </a:xfrm>
          <a:custGeom>
            <a:avLst/>
            <a:gdLst/>
            <a:ahLst/>
            <a:cxnLst/>
            <a:rect l="l" t="t" r="r" b="b"/>
            <a:pathLst>
              <a:path w="447675" h="491489">
                <a:moveTo>
                  <a:pt x="438214" y="0"/>
                </a:moveTo>
                <a:lnTo>
                  <a:pt x="46574" y="430593"/>
                </a:lnTo>
                <a:lnTo>
                  <a:pt x="23086" y="409230"/>
                </a:lnTo>
                <a:lnTo>
                  <a:pt x="0" y="491237"/>
                </a:lnTo>
                <a:lnTo>
                  <a:pt x="79457" y="460502"/>
                </a:lnTo>
                <a:lnTo>
                  <a:pt x="55968" y="439139"/>
                </a:lnTo>
                <a:lnTo>
                  <a:pt x="447610" y="8544"/>
                </a:lnTo>
                <a:lnTo>
                  <a:pt x="438214" y="0"/>
                </a:lnTo>
                <a:close/>
              </a:path>
            </a:pathLst>
          </a:custGeom>
          <a:solidFill>
            <a:srgbClr val="000000"/>
          </a:solidFill>
        </p:spPr>
        <p:txBody>
          <a:bodyPr wrap="square" lIns="0" tIns="0" rIns="0" bIns="0" rtlCol="0"/>
          <a:lstStyle/>
          <a:p>
            <a:endParaRPr/>
          </a:p>
        </p:txBody>
      </p:sp>
      <p:sp>
        <p:nvSpPr>
          <p:cNvPr id="5" name="object 5"/>
          <p:cNvSpPr/>
          <p:nvPr/>
        </p:nvSpPr>
        <p:spPr>
          <a:xfrm>
            <a:off x="3691412" y="2677796"/>
            <a:ext cx="536575" cy="492125"/>
          </a:xfrm>
          <a:custGeom>
            <a:avLst/>
            <a:gdLst/>
            <a:ahLst/>
            <a:cxnLst/>
            <a:rect l="l" t="t" r="r" b="b"/>
            <a:pathLst>
              <a:path w="536575" h="492125">
                <a:moveTo>
                  <a:pt x="8576" y="0"/>
                </a:moveTo>
                <a:lnTo>
                  <a:pt x="0" y="9366"/>
                </a:lnTo>
                <a:lnTo>
                  <a:pt x="475613" y="444870"/>
                </a:lnTo>
                <a:lnTo>
                  <a:pt x="454172" y="468287"/>
                </a:lnTo>
                <a:lnTo>
                  <a:pt x="536101" y="491647"/>
                </a:lnTo>
                <a:lnTo>
                  <a:pt x="505632" y="412088"/>
                </a:lnTo>
                <a:lnTo>
                  <a:pt x="484191" y="435504"/>
                </a:lnTo>
                <a:lnTo>
                  <a:pt x="8576" y="0"/>
                </a:lnTo>
                <a:close/>
              </a:path>
            </a:pathLst>
          </a:custGeom>
          <a:solidFill>
            <a:srgbClr val="000000"/>
          </a:solidFill>
        </p:spPr>
        <p:txBody>
          <a:bodyPr wrap="square" lIns="0" tIns="0" rIns="0" bIns="0" rtlCol="0"/>
          <a:lstStyle/>
          <a:p>
            <a:endParaRPr/>
          </a:p>
        </p:txBody>
      </p:sp>
      <p:sp>
        <p:nvSpPr>
          <p:cNvPr id="6" name="object 6"/>
          <p:cNvSpPr/>
          <p:nvPr/>
        </p:nvSpPr>
        <p:spPr>
          <a:xfrm>
            <a:off x="2533978" y="1998834"/>
            <a:ext cx="631825" cy="441959"/>
          </a:xfrm>
          <a:custGeom>
            <a:avLst/>
            <a:gdLst/>
            <a:ahLst/>
            <a:cxnLst/>
            <a:rect l="l" t="t" r="r" b="b"/>
            <a:pathLst>
              <a:path w="631825" h="441960">
                <a:moveTo>
                  <a:pt x="21568" y="0"/>
                </a:moveTo>
                <a:lnTo>
                  <a:pt x="0" y="31408"/>
                </a:lnTo>
                <a:lnTo>
                  <a:pt x="526488" y="392948"/>
                </a:lnTo>
                <a:lnTo>
                  <a:pt x="504921" y="424356"/>
                </a:lnTo>
                <a:lnTo>
                  <a:pt x="631496" y="441948"/>
                </a:lnTo>
                <a:lnTo>
                  <a:pt x="569624" y="330133"/>
                </a:lnTo>
                <a:lnTo>
                  <a:pt x="548057" y="361541"/>
                </a:lnTo>
                <a:lnTo>
                  <a:pt x="21568" y="0"/>
                </a:lnTo>
                <a:close/>
              </a:path>
            </a:pathLst>
          </a:custGeom>
          <a:solidFill>
            <a:srgbClr val="FF0000"/>
          </a:solidFill>
        </p:spPr>
        <p:txBody>
          <a:bodyPr wrap="square" lIns="0" tIns="0" rIns="0" bIns="0" rtlCol="0"/>
          <a:lstStyle/>
          <a:p>
            <a:endParaRPr/>
          </a:p>
        </p:txBody>
      </p:sp>
      <p:sp>
        <p:nvSpPr>
          <p:cNvPr id="7" name="object 7"/>
          <p:cNvSpPr/>
          <p:nvPr/>
        </p:nvSpPr>
        <p:spPr>
          <a:xfrm>
            <a:off x="1039814" y="2009307"/>
            <a:ext cx="622935" cy="431800"/>
          </a:xfrm>
          <a:custGeom>
            <a:avLst/>
            <a:gdLst/>
            <a:ahLst/>
            <a:cxnLst/>
            <a:rect l="l" t="t" r="r" b="b"/>
            <a:pathLst>
              <a:path w="622935" h="431800">
                <a:moveTo>
                  <a:pt x="615524" y="0"/>
                </a:moveTo>
                <a:lnTo>
                  <a:pt x="59162" y="383033"/>
                </a:lnTo>
                <a:lnTo>
                  <a:pt x="41158" y="356881"/>
                </a:lnTo>
                <a:lnTo>
                  <a:pt x="0" y="431474"/>
                </a:lnTo>
                <a:lnTo>
                  <a:pt x="84369" y="419646"/>
                </a:lnTo>
                <a:lnTo>
                  <a:pt x="66364" y="393494"/>
                </a:lnTo>
                <a:lnTo>
                  <a:pt x="622726" y="10460"/>
                </a:lnTo>
                <a:lnTo>
                  <a:pt x="615524" y="0"/>
                </a:lnTo>
                <a:close/>
              </a:path>
            </a:pathLst>
          </a:custGeom>
          <a:solidFill>
            <a:srgbClr val="000000"/>
          </a:solidFill>
        </p:spPr>
        <p:txBody>
          <a:bodyPr wrap="square" lIns="0" tIns="0" rIns="0" bIns="0" rtlCol="0"/>
          <a:lstStyle/>
          <a:p>
            <a:endParaRPr/>
          </a:p>
        </p:txBody>
      </p:sp>
      <p:sp>
        <p:nvSpPr>
          <p:cNvPr id="8" name="object 8"/>
          <p:cNvSpPr txBox="1"/>
          <p:nvPr/>
        </p:nvSpPr>
        <p:spPr>
          <a:xfrm>
            <a:off x="1606551" y="1771650"/>
            <a:ext cx="1027430" cy="339090"/>
          </a:xfrm>
          <a:prstGeom prst="rect">
            <a:avLst/>
          </a:prstGeom>
          <a:solidFill>
            <a:srgbClr val="FFFF00"/>
          </a:solidFill>
          <a:ln w="12700">
            <a:solidFill>
              <a:srgbClr val="0000FF"/>
            </a:solidFill>
          </a:ln>
        </p:spPr>
        <p:txBody>
          <a:bodyPr vert="horz" wrap="square" lIns="0" tIns="41275" rIns="0" bIns="0" rtlCol="0">
            <a:spAutoFit/>
          </a:bodyPr>
          <a:lstStyle/>
          <a:p>
            <a:pPr marL="186055">
              <a:lnSpc>
                <a:spcPct val="100000"/>
              </a:lnSpc>
              <a:spcBef>
                <a:spcPts val="325"/>
              </a:spcBef>
            </a:pPr>
            <a:r>
              <a:rPr sz="1600" spc="-10" dirty="0">
                <a:solidFill>
                  <a:srgbClr val="2D1993"/>
                </a:solidFill>
                <a:latin typeface="Arial"/>
                <a:cs typeface="Arial"/>
              </a:rPr>
              <a:t>Refund</a:t>
            </a:r>
            <a:endParaRPr sz="1600">
              <a:latin typeface="Arial"/>
              <a:cs typeface="Arial"/>
            </a:endParaRPr>
          </a:p>
        </p:txBody>
      </p:sp>
      <p:sp>
        <p:nvSpPr>
          <p:cNvPr id="9" name="object 9"/>
          <p:cNvSpPr txBox="1"/>
          <p:nvPr/>
        </p:nvSpPr>
        <p:spPr>
          <a:xfrm>
            <a:off x="2720976" y="2440782"/>
            <a:ext cx="1025525" cy="339090"/>
          </a:xfrm>
          <a:prstGeom prst="rect">
            <a:avLst/>
          </a:prstGeom>
          <a:solidFill>
            <a:srgbClr val="FFFF00"/>
          </a:solidFill>
          <a:ln w="12700">
            <a:solidFill>
              <a:srgbClr val="0000FF"/>
            </a:solidFill>
          </a:ln>
        </p:spPr>
        <p:txBody>
          <a:bodyPr vert="horz" wrap="square" lIns="0" tIns="41275" rIns="0" bIns="0" rtlCol="0">
            <a:spAutoFit/>
          </a:bodyPr>
          <a:lstStyle/>
          <a:p>
            <a:pPr marL="241300">
              <a:lnSpc>
                <a:spcPct val="100000"/>
              </a:lnSpc>
              <a:spcBef>
                <a:spcPts val="325"/>
              </a:spcBef>
            </a:pPr>
            <a:r>
              <a:rPr sz="1600" spc="-10" dirty="0">
                <a:solidFill>
                  <a:srgbClr val="2D1993"/>
                </a:solidFill>
                <a:latin typeface="Arial"/>
                <a:cs typeface="Arial"/>
              </a:rPr>
              <a:t>MarSt</a:t>
            </a:r>
            <a:endParaRPr sz="1600">
              <a:latin typeface="Arial"/>
              <a:cs typeface="Arial"/>
            </a:endParaRPr>
          </a:p>
        </p:txBody>
      </p:sp>
      <p:sp>
        <p:nvSpPr>
          <p:cNvPr id="10" name="object 10"/>
          <p:cNvSpPr txBox="1"/>
          <p:nvPr/>
        </p:nvSpPr>
        <p:spPr>
          <a:xfrm>
            <a:off x="1925638" y="3169443"/>
            <a:ext cx="1062355" cy="339090"/>
          </a:xfrm>
          <a:prstGeom prst="rect">
            <a:avLst/>
          </a:prstGeom>
          <a:solidFill>
            <a:srgbClr val="FFFF00"/>
          </a:solidFill>
          <a:ln w="12700">
            <a:solidFill>
              <a:srgbClr val="0000FF"/>
            </a:solidFill>
          </a:ln>
        </p:spPr>
        <p:txBody>
          <a:bodyPr vert="horz" wrap="square" lIns="0" tIns="41275" rIns="0" bIns="0" rtlCol="0">
            <a:spAutoFit/>
          </a:bodyPr>
          <a:lstStyle/>
          <a:p>
            <a:pPr marL="236854">
              <a:lnSpc>
                <a:spcPct val="100000"/>
              </a:lnSpc>
              <a:spcBef>
                <a:spcPts val="325"/>
              </a:spcBef>
            </a:pPr>
            <a:r>
              <a:rPr sz="1600" spc="-10" dirty="0">
                <a:solidFill>
                  <a:srgbClr val="2D1993"/>
                </a:solidFill>
                <a:latin typeface="Arial"/>
                <a:cs typeface="Arial"/>
              </a:rPr>
              <a:t>TaxInc</a:t>
            </a:r>
            <a:endParaRPr sz="1600">
              <a:latin typeface="Arial"/>
              <a:cs typeface="Arial"/>
            </a:endParaRPr>
          </a:p>
        </p:txBody>
      </p:sp>
      <p:sp>
        <p:nvSpPr>
          <p:cNvPr id="11" name="object 11"/>
          <p:cNvSpPr/>
          <p:nvPr/>
        </p:nvSpPr>
        <p:spPr>
          <a:xfrm>
            <a:off x="2941638" y="3895726"/>
            <a:ext cx="688975" cy="337185"/>
          </a:xfrm>
          <a:custGeom>
            <a:avLst/>
            <a:gdLst/>
            <a:ahLst/>
            <a:cxnLst/>
            <a:rect l="l" t="t" r="r" b="b"/>
            <a:pathLst>
              <a:path w="688975" h="337185">
                <a:moveTo>
                  <a:pt x="632472" y="0"/>
                </a:moveTo>
                <a:lnTo>
                  <a:pt x="56503" y="0"/>
                </a:lnTo>
                <a:lnTo>
                  <a:pt x="34509" y="4440"/>
                </a:lnTo>
                <a:lnTo>
                  <a:pt x="16549" y="16549"/>
                </a:lnTo>
                <a:lnTo>
                  <a:pt x="4440" y="34509"/>
                </a:lnTo>
                <a:lnTo>
                  <a:pt x="0" y="56502"/>
                </a:lnTo>
                <a:lnTo>
                  <a:pt x="0" y="280444"/>
                </a:lnTo>
                <a:lnTo>
                  <a:pt x="4440" y="302437"/>
                </a:lnTo>
                <a:lnTo>
                  <a:pt x="16549" y="320397"/>
                </a:lnTo>
                <a:lnTo>
                  <a:pt x="34509" y="332506"/>
                </a:lnTo>
                <a:lnTo>
                  <a:pt x="56503" y="336947"/>
                </a:lnTo>
                <a:lnTo>
                  <a:pt x="632472" y="336947"/>
                </a:lnTo>
                <a:lnTo>
                  <a:pt x="654465" y="332506"/>
                </a:lnTo>
                <a:lnTo>
                  <a:pt x="672425" y="320397"/>
                </a:lnTo>
                <a:lnTo>
                  <a:pt x="684534" y="302437"/>
                </a:lnTo>
                <a:lnTo>
                  <a:pt x="688974" y="280444"/>
                </a:lnTo>
                <a:lnTo>
                  <a:pt x="688974" y="56502"/>
                </a:lnTo>
                <a:lnTo>
                  <a:pt x="684534" y="34509"/>
                </a:lnTo>
                <a:lnTo>
                  <a:pt x="672425" y="16549"/>
                </a:lnTo>
                <a:lnTo>
                  <a:pt x="654465" y="4440"/>
                </a:lnTo>
                <a:lnTo>
                  <a:pt x="632472" y="0"/>
                </a:lnTo>
                <a:close/>
              </a:path>
            </a:pathLst>
          </a:custGeom>
          <a:solidFill>
            <a:srgbClr val="33CCFF"/>
          </a:solidFill>
        </p:spPr>
        <p:txBody>
          <a:bodyPr wrap="square" lIns="0" tIns="0" rIns="0" bIns="0" rtlCol="0"/>
          <a:lstStyle/>
          <a:p>
            <a:endParaRPr/>
          </a:p>
        </p:txBody>
      </p:sp>
      <p:sp>
        <p:nvSpPr>
          <p:cNvPr id="12" name="object 12"/>
          <p:cNvSpPr txBox="1"/>
          <p:nvPr/>
        </p:nvSpPr>
        <p:spPr>
          <a:xfrm>
            <a:off x="3019426" y="3924490"/>
            <a:ext cx="43053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800000"/>
                </a:solidFill>
                <a:latin typeface="Arial"/>
                <a:cs typeface="Arial"/>
              </a:rPr>
              <a:t>YES</a:t>
            </a:r>
            <a:endParaRPr sz="1600">
              <a:latin typeface="Arial"/>
              <a:cs typeface="Arial"/>
            </a:endParaRPr>
          </a:p>
        </p:txBody>
      </p:sp>
      <p:sp>
        <p:nvSpPr>
          <p:cNvPr id="13" name="object 13"/>
          <p:cNvSpPr/>
          <p:nvPr/>
        </p:nvSpPr>
        <p:spPr>
          <a:xfrm>
            <a:off x="1304925" y="3911203"/>
            <a:ext cx="717550" cy="334645"/>
          </a:xfrm>
          <a:custGeom>
            <a:avLst/>
            <a:gdLst/>
            <a:ahLst/>
            <a:cxnLst/>
            <a:rect l="l" t="t" r="r" b="b"/>
            <a:pathLst>
              <a:path w="717550" h="334645">
                <a:moveTo>
                  <a:pt x="661788" y="0"/>
                </a:moveTo>
                <a:lnTo>
                  <a:pt x="55761" y="0"/>
                </a:lnTo>
                <a:lnTo>
                  <a:pt x="34056" y="4382"/>
                </a:lnTo>
                <a:lnTo>
                  <a:pt x="16332" y="16332"/>
                </a:lnTo>
                <a:lnTo>
                  <a:pt x="4382" y="34056"/>
                </a:lnTo>
                <a:lnTo>
                  <a:pt x="0" y="55761"/>
                </a:lnTo>
                <a:lnTo>
                  <a:pt x="0" y="278803"/>
                </a:lnTo>
                <a:lnTo>
                  <a:pt x="4382" y="300508"/>
                </a:lnTo>
                <a:lnTo>
                  <a:pt x="16332" y="318232"/>
                </a:lnTo>
                <a:lnTo>
                  <a:pt x="34056" y="330182"/>
                </a:lnTo>
                <a:lnTo>
                  <a:pt x="55761" y="334564"/>
                </a:lnTo>
                <a:lnTo>
                  <a:pt x="661788" y="334564"/>
                </a:lnTo>
                <a:lnTo>
                  <a:pt x="683493" y="330182"/>
                </a:lnTo>
                <a:lnTo>
                  <a:pt x="701217" y="318232"/>
                </a:lnTo>
                <a:lnTo>
                  <a:pt x="713167" y="300508"/>
                </a:lnTo>
                <a:lnTo>
                  <a:pt x="717550" y="278803"/>
                </a:lnTo>
                <a:lnTo>
                  <a:pt x="717550" y="55761"/>
                </a:lnTo>
                <a:lnTo>
                  <a:pt x="713167" y="34056"/>
                </a:lnTo>
                <a:lnTo>
                  <a:pt x="701217" y="16332"/>
                </a:lnTo>
                <a:lnTo>
                  <a:pt x="683493" y="4382"/>
                </a:lnTo>
                <a:lnTo>
                  <a:pt x="661788" y="0"/>
                </a:lnTo>
                <a:close/>
              </a:path>
            </a:pathLst>
          </a:custGeom>
          <a:solidFill>
            <a:srgbClr val="33CCFF"/>
          </a:solidFill>
        </p:spPr>
        <p:txBody>
          <a:bodyPr wrap="square" lIns="0" tIns="0" rIns="0" bIns="0" rtlCol="0"/>
          <a:lstStyle/>
          <a:p>
            <a:endParaRPr/>
          </a:p>
        </p:txBody>
      </p:sp>
      <p:sp>
        <p:nvSpPr>
          <p:cNvPr id="14" name="object 14"/>
          <p:cNvSpPr txBox="1"/>
          <p:nvPr/>
        </p:nvSpPr>
        <p:spPr>
          <a:xfrm>
            <a:off x="1514475" y="3926871"/>
            <a:ext cx="32893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800000"/>
                </a:solidFill>
                <a:latin typeface="Arial"/>
                <a:cs typeface="Arial"/>
              </a:rPr>
              <a:t>NO</a:t>
            </a:r>
            <a:endParaRPr sz="1600">
              <a:latin typeface="Arial"/>
              <a:cs typeface="Arial"/>
            </a:endParaRPr>
          </a:p>
        </p:txBody>
      </p:sp>
      <p:sp>
        <p:nvSpPr>
          <p:cNvPr id="15" name="object 15"/>
          <p:cNvSpPr/>
          <p:nvPr/>
        </p:nvSpPr>
        <p:spPr>
          <a:xfrm>
            <a:off x="685801" y="2453878"/>
            <a:ext cx="752475" cy="320675"/>
          </a:xfrm>
          <a:custGeom>
            <a:avLst/>
            <a:gdLst/>
            <a:ahLst/>
            <a:cxnLst/>
            <a:rect l="l" t="t" r="r" b="b"/>
            <a:pathLst>
              <a:path w="752475" h="320675">
                <a:moveTo>
                  <a:pt x="699094" y="0"/>
                </a:moveTo>
                <a:lnTo>
                  <a:pt x="53380" y="0"/>
                </a:lnTo>
                <a:lnTo>
                  <a:pt x="32602" y="4195"/>
                </a:lnTo>
                <a:lnTo>
                  <a:pt x="15634" y="15635"/>
                </a:lnTo>
                <a:lnTo>
                  <a:pt x="4194" y="32602"/>
                </a:lnTo>
                <a:lnTo>
                  <a:pt x="0" y="53380"/>
                </a:lnTo>
                <a:lnTo>
                  <a:pt x="0" y="266896"/>
                </a:lnTo>
                <a:lnTo>
                  <a:pt x="4194" y="287675"/>
                </a:lnTo>
                <a:lnTo>
                  <a:pt x="15634" y="304643"/>
                </a:lnTo>
                <a:lnTo>
                  <a:pt x="32602" y="316083"/>
                </a:lnTo>
                <a:lnTo>
                  <a:pt x="53380" y="320278"/>
                </a:lnTo>
                <a:lnTo>
                  <a:pt x="699094" y="320278"/>
                </a:lnTo>
                <a:lnTo>
                  <a:pt x="719872" y="316083"/>
                </a:lnTo>
                <a:lnTo>
                  <a:pt x="736840" y="304643"/>
                </a:lnTo>
                <a:lnTo>
                  <a:pt x="748280" y="287675"/>
                </a:lnTo>
                <a:lnTo>
                  <a:pt x="752475" y="266896"/>
                </a:lnTo>
                <a:lnTo>
                  <a:pt x="752475" y="53380"/>
                </a:lnTo>
                <a:lnTo>
                  <a:pt x="748280" y="32602"/>
                </a:lnTo>
                <a:lnTo>
                  <a:pt x="736840" y="15635"/>
                </a:lnTo>
                <a:lnTo>
                  <a:pt x="719872" y="4195"/>
                </a:lnTo>
                <a:lnTo>
                  <a:pt x="699094" y="0"/>
                </a:lnTo>
                <a:close/>
              </a:path>
            </a:pathLst>
          </a:custGeom>
          <a:solidFill>
            <a:srgbClr val="33CCFF"/>
          </a:solidFill>
        </p:spPr>
        <p:txBody>
          <a:bodyPr wrap="square" lIns="0" tIns="0" rIns="0" bIns="0" rtlCol="0"/>
          <a:lstStyle/>
          <a:p>
            <a:endParaRPr/>
          </a:p>
        </p:txBody>
      </p:sp>
      <p:sp>
        <p:nvSpPr>
          <p:cNvPr id="16" name="object 16"/>
          <p:cNvSpPr txBox="1"/>
          <p:nvPr/>
        </p:nvSpPr>
        <p:spPr>
          <a:xfrm>
            <a:off x="893762" y="2469546"/>
            <a:ext cx="32893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800000"/>
                </a:solidFill>
                <a:latin typeface="Arial"/>
                <a:cs typeface="Arial"/>
              </a:rPr>
              <a:t>NO</a:t>
            </a:r>
            <a:endParaRPr sz="1600">
              <a:latin typeface="Arial"/>
              <a:cs typeface="Arial"/>
            </a:endParaRPr>
          </a:p>
        </p:txBody>
      </p:sp>
      <p:sp>
        <p:nvSpPr>
          <p:cNvPr id="17" name="object 17"/>
          <p:cNvSpPr/>
          <p:nvPr/>
        </p:nvSpPr>
        <p:spPr>
          <a:xfrm>
            <a:off x="3860801" y="3194447"/>
            <a:ext cx="752475" cy="350520"/>
          </a:xfrm>
          <a:custGeom>
            <a:avLst/>
            <a:gdLst/>
            <a:ahLst/>
            <a:cxnLst/>
            <a:rect l="l" t="t" r="r" b="b"/>
            <a:pathLst>
              <a:path w="752475" h="350520">
                <a:moveTo>
                  <a:pt x="694133" y="0"/>
                </a:moveTo>
                <a:lnTo>
                  <a:pt x="58341" y="0"/>
                </a:lnTo>
                <a:lnTo>
                  <a:pt x="35632" y="4584"/>
                </a:lnTo>
                <a:lnTo>
                  <a:pt x="17087" y="17088"/>
                </a:lnTo>
                <a:lnTo>
                  <a:pt x="4584" y="35633"/>
                </a:lnTo>
                <a:lnTo>
                  <a:pt x="0" y="58342"/>
                </a:lnTo>
                <a:lnTo>
                  <a:pt x="0" y="291702"/>
                </a:lnTo>
                <a:lnTo>
                  <a:pt x="4584" y="314411"/>
                </a:lnTo>
                <a:lnTo>
                  <a:pt x="17087" y="332956"/>
                </a:lnTo>
                <a:lnTo>
                  <a:pt x="35632" y="345460"/>
                </a:lnTo>
                <a:lnTo>
                  <a:pt x="58341" y="350045"/>
                </a:lnTo>
                <a:lnTo>
                  <a:pt x="694133" y="350045"/>
                </a:lnTo>
                <a:lnTo>
                  <a:pt x="716842" y="345460"/>
                </a:lnTo>
                <a:lnTo>
                  <a:pt x="735387" y="332956"/>
                </a:lnTo>
                <a:lnTo>
                  <a:pt x="747890" y="314411"/>
                </a:lnTo>
                <a:lnTo>
                  <a:pt x="752475" y="291702"/>
                </a:lnTo>
                <a:lnTo>
                  <a:pt x="752475" y="58342"/>
                </a:lnTo>
                <a:lnTo>
                  <a:pt x="747890" y="35633"/>
                </a:lnTo>
                <a:lnTo>
                  <a:pt x="735387" y="17088"/>
                </a:lnTo>
                <a:lnTo>
                  <a:pt x="716842" y="4584"/>
                </a:lnTo>
                <a:lnTo>
                  <a:pt x="694133" y="0"/>
                </a:lnTo>
                <a:close/>
              </a:path>
            </a:pathLst>
          </a:custGeom>
          <a:solidFill>
            <a:srgbClr val="33CCFF"/>
          </a:solidFill>
        </p:spPr>
        <p:txBody>
          <a:bodyPr wrap="square" lIns="0" tIns="0" rIns="0" bIns="0" rtlCol="0"/>
          <a:lstStyle/>
          <a:p>
            <a:endParaRPr/>
          </a:p>
        </p:txBody>
      </p:sp>
      <p:sp>
        <p:nvSpPr>
          <p:cNvPr id="18" name="object 18"/>
          <p:cNvSpPr txBox="1"/>
          <p:nvPr/>
        </p:nvSpPr>
        <p:spPr>
          <a:xfrm>
            <a:off x="4048918" y="3223212"/>
            <a:ext cx="32893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800000"/>
                </a:solidFill>
                <a:latin typeface="Arial"/>
                <a:cs typeface="Arial"/>
              </a:rPr>
              <a:t>NO</a:t>
            </a:r>
            <a:endParaRPr sz="1600">
              <a:latin typeface="Arial"/>
              <a:cs typeface="Arial"/>
            </a:endParaRPr>
          </a:p>
        </p:txBody>
      </p:sp>
      <p:sp>
        <p:nvSpPr>
          <p:cNvPr id="19" name="object 19"/>
          <p:cNvSpPr txBox="1"/>
          <p:nvPr/>
        </p:nvSpPr>
        <p:spPr>
          <a:xfrm>
            <a:off x="958281" y="2043302"/>
            <a:ext cx="356235" cy="269240"/>
          </a:xfrm>
          <a:prstGeom prst="rect">
            <a:avLst/>
          </a:prstGeom>
        </p:spPr>
        <p:txBody>
          <a:bodyPr vert="horz" wrap="square" lIns="0" tIns="12700" rIns="0" bIns="0" rtlCol="0">
            <a:spAutoFit/>
          </a:bodyPr>
          <a:lstStyle/>
          <a:p>
            <a:pPr marL="12700">
              <a:lnSpc>
                <a:spcPct val="100000"/>
              </a:lnSpc>
              <a:spcBef>
                <a:spcPts val="100"/>
              </a:spcBef>
            </a:pPr>
            <a:r>
              <a:rPr sz="1600" spc="-40" dirty="0">
                <a:latin typeface="Arial"/>
                <a:cs typeface="Arial"/>
              </a:rPr>
              <a:t>Yes</a:t>
            </a:r>
            <a:endParaRPr sz="1600">
              <a:latin typeface="Arial"/>
              <a:cs typeface="Arial"/>
            </a:endParaRPr>
          </a:p>
        </p:txBody>
      </p:sp>
      <p:sp>
        <p:nvSpPr>
          <p:cNvPr id="20" name="object 20"/>
          <p:cNvSpPr txBox="1"/>
          <p:nvPr/>
        </p:nvSpPr>
        <p:spPr>
          <a:xfrm>
            <a:off x="2976059" y="2043302"/>
            <a:ext cx="283845"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FF0000"/>
                </a:solidFill>
                <a:latin typeface="Arial"/>
                <a:cs typeface="Arial"/>
              </a:rPr>
              <a:t>No</a:t>
            </a:r>
            <a:endParaRPr sz="1600">
              <a:latin typeface="Arial"/>
              <a:cs typeface="Arial"/>
            </a:endParaRPr>
          </a:p>
        </p:txBody>
      </p:sp>
      <p:sp>
        <p:nvSpPr>
          <p:cNvPr id="21" name="object 21"/>
          <p:cNvSpPr txBox="1"/>
          <p:nvPr/>
        </p:nvSpPr>
        <p:spPr>
          <a:xfrm>
            <a:off x="4101601" y="2746962"/>
            <a:ext cx="715010"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Arial"/>
                <a:cs typeface="Arial"/>
              </a:rPr>
              <a:t>Married</a:t>
            </a:r>
            <a:endParaRPr sz="1600">
              <a:latin typeface="Arial"/>
              <a:cs typeface="Arial"/>
            </a:endParaRPr>
          </a:p>
        </p:txBody>
      </p:sp>
      <p:sp>
        <p:nvSpPr>
          <p:cNvPr id="22" name="object 22"/>
          <p:cNvSpPr txBox="1"/>
          <p:nvPr/>
        </p:nvSpPr>
        <p:spPr>
          <a:xfrm>
            <a:off x="1741794" y="2773156"/>
            <a:ext cx="150241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Single,</a:t>
            </a:r>
            <a:r>
              <a:rPr sz="1600" spc="-35" dirty="0">
                <a:latin typeface="Arial"/>
                <a:cs typeface="Arial"/>
              </a:rPr>
              <a:t> </a:t>
            </a:r>
            <a:r>
              <a:rPr sz="1600" spc="-10" dirty="0">
                <a:latin typeface="Arial"/>
                <a:cs typeface="Arial"/>
              </a:rPr>
              <a:t>Divorced</a:t>
            </a:r>
            <a:endParaRPr sz="1600">
              <a:latin typeface="Arial"/>
              <a:cs typeface="Arial"/>
            </a:endParaRPr>
          </a:p>
        </p:txBody>
      </p:sp>
      <p:sp>
        <p:nvSpPr>
          <p:cNvPr id="23" name="object 23"/>
          <p:cNvSpPr txBox="1"/>
          <p:nvPr/>
        </p:nvSpPr>
        <p:spPr>
          <a:xfrm>
            <a:off x="1235035" y="3501818"/>
            <a:ext cx="56261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&lt;</a:t>
            </a:r>
            <a:r>
              <a:rPr sz="1600" spc="-5" dirty="0">
                <a:latin typeface="Arial"/>
                <a:cs typeface="Arial"/>
              </a:rPr>
              <a:t> </a:t>
            </a:r>
            <a:r>
              <a:rPr sz="1600" spc="-25" dirty="0">
                <a:latin typeface="Arial"/>
                <a:cs typeface="Arial"/>
              </a:rPr>
              <a:t>80K</a:t>
            </a:r>
            <a:endParaRPr sz="1600">
              <a:latin typeface="Arial"/>
              <a:cs typeface="Arial"/>
            </a:endParaRPr>
          </a:p>
        </p:txBody>
      </p:sp>
      <p:sp>
        <p:nvSpPr>
          <p:cNvPr id="24" name="object 24"/>
          <p:cNvSpPr txBox="1"/>
          <p:nvPr/>
        </p:nvSpPr>
        <p:spPr>
          <a:xfrm>
            <a:off x="3181310" y="3501818"/>
            <a:ext cx="56261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&gt;</a:t>
            </a:r>
            <a:r>
              <a:rPr sz="1600" spc="-5" dirty="0">
                <a:latin typeface="Arial"/>
                <a:cs typeface="Arial"/>
              </a:rPr>
              <a:t> </a:t>
            </a:r>
            <a:r>
              <a:rPr sz="1600" spc="-25" dirty="0">
                <a:latin typeface="Arial"/>
                <a:cs typeface="Arial"/>
              </a:rPr>
              <a:t>80K</a:t>
            </a:r>
            <a:endParaRPr sz="1600">
              <a:latin typeface="Arial"/>
              <a:cs typeface="Arial"/>
            </a:endParaRPr>
          </a:p>
        </p:txBody>
      </p:sp>
      <p:graphicFrame>
        <p:nvGraphicFramePr>
          <p:cNvPr id="25" name="object 25"/>
          <p:cNvGraphicFramePr>
            <a:graphicFrameLocks noGrp="1"/>
          </p:cNvGraphicFramePr>
          <p:nvPr/>
        </p:nvGraphicFramePr>
        <p:xfrm>
          <a:off x="5018592" y="1196959"/>
          <a:ext cx="3148965" cy="695960"/>
        </p:xfrm>
        <a:graphic>
          <a:graphicData uri="http://schemas.openxmlformats.org/drawingml/2006/table">
            <a:tbl>
              <a:tblPr firstRow="1" bandRow="1">
                <a:tableStyleId>{2D5ABB26-0587-4C30-8999-92F81FD0307C}</a:tableStyleId>
              </a:tblPr>
              <a:tblGrid>
                <a:gridCol w="774065">
                  <a:extLst>
                    <a:ext uri="{9D8B030D-6E8A-4147-A177-3AD203B41FA5}">
                      <a16:colId xmlns:a16="http://schemas.microsoft.com/office/drawing/2014/main" val="20000"/>
                    </a:ext>
                  </a:extLst>
                </a:gridCol>
                <a:gridCol w="884555">
                  <a:extLst>
                    <a:ext uri="{9D8B030D-6E8A-4147-A177-3AD203B41FA5}">
                      <a16:colId xmlns:a16="http://schemas.microsoft.com/office/drawing/2014/main" val="20001"/>
                    </a:ext>
                  </a:extLst>
                </a:gridCol>
                <a:gridCol w="846455">
                  <a:extLst>
                    <a:ext uri="{9D8B030D-6E8A-4147-A177-3AD203B41FA5}">
                      <a16:colId xmlns:a16="http://schemas.microsoft.com/office/drawing/2014/main" val="20002"/>
                    </a:ext>
                  </a:extLst>
                </a:gridCol>
                <a:gridCol w="643890">
                  <a:extLst>
                    <a:ext uri="{9D8B030D-6E8A-4147-A177-3AD203B41FA5}">
                      <a16:colId xmlns:a16="http://schemas.microsoft.com/office/drawing/2014/main" val="20003"/>
                    </a:ext>
                  </a:extLst>
                </a:gridCol>
              </a:tblGrid>
              <a:tr h="433070">
                <a:tc>
                  <a:txBody>
                    <a:bodyPr/>
                    <a:lstStyle/>
                    <a:p>
                      <a:pPr marL="24765">
                        <a:lnSpc>
                          <a:spcPts val="1240"/>
                        </a:lnSpc>
                      </a:pPr>
                      <a:r>
                        <a:rPr sz="1050" b="1" spc="210" dirty="0">
                          <a:solidFill>
                            <a:srgbClr val="FFFFFF"/>
                          </a:solidFill>
                          <a:latin typeface="Arial"/>
                          <a:cs typeface="Arial"/>
                        </a:rPr>
                        <a:t>Refund</a:t>
                      </a:r>
                      <a:endParaRPr sz="1050">
                        <a:latin typeface="Arial"/>
                        <a:cs typeface="Arial"/>
                      </a:endParaRPr>
                    </a:p>
                  </a:txBody>
                  <a:tcPr marL="0" marR="0" marT="0" marB="0">
                    <a:lnL w="9525">
                      <a:solidFill>
                        <a:srgbClr val="000080"/>
                      </a:solidFill>
                      <a:prstDash val="solid"/>
                    </a:lnL>
                    <a:lnR w="9525">
                      <a:solidFill>
                        <a:srgbClr val="000080"/>
                      </a:solidFill>
                      <a:prstDash val="solid"/>
                    </a:lnR>
                    <a:solidFill>
                      <a:srgbClr val="000080"/>
                    </a:solidFill>
                  </a:tcPr>
                </a:tc>
                <a:tc>
                  <a:txBody>
                    <a:bodyPr/>
                    <a:lstStyle/>
                    <a:p>
                      <a:pPr marL="48895" marR="236220">
                        <a:lnSpc>
                          <a:spcPts val="1250"/>
                        </a:lnSpc>
                        <a:spcBef>
                          <a:spcPts val="30"/>
                        </a:spcBef>
                      </a:pPr>
                      <a:r>
                        <a:rPr sz="1050" b="1" spc="165" dirty="0">
                          <a:solidFill>
                            <a:srgbClr val="FFFFFF"/>
                          </a:solidFill>
                          <a:latin typeface="Arial"/>
                          <a:cs typeface="Arial"/>
                        </a:rPr>
                        <a:t>Marital </a:t>
                      </a:r>
                      <a:r>
                        <a:rPr sz="1050" b="1" spc="185" dirty="0">
                          <a:solidFill>
                            <a:srgbClr val="FFFFFF"/>
                          </a:solidFill>
                          <a:latin typeface="Arial"/>
                          <a:cs typeface="Arial"/>
                        </a:rPr>
                        <a:t>Status</a:t>
                      </a:r>
                      <a:endParaRPr sz="1050">
                        <a:latin typeface="Arial"/>
                        <a:cs typeface="Arial"/>
                      </a:endParaRPr>
                    </a:p>
                  </a:txBody>
                  <a:tcPr marL="0" marR="0" marT="3810" marB="0">
                    <a:lnL w="9525">
                      <a:solidFill>
                        <a:srgbClr val="000080"/>
                      </a:solidFill>
                      <a:prstDash val="solid"/>
                    </a:lnL>
                    <a:lnR w="9525">
                      <a:solidFill>
                        <a:srgbClr val="000080"/>
                      </a:solidFill>
                      <a:prstDash val="solid"/>
                    </a:lnR>
                    <a:solidFill>
                      <a:srgbClr val="000080"/>
                    </a:solidFill>
                  </a:tcPr>
                </a:tc>
                <a:tc>
                  <a:txBody>
                    <a:bodyPr/>
                    <a:lstStyle/>
                    <a:p>
                      <a:pPr marL="49530" marR="106045">
                        <a:lnSpc>
                          <a:spcPts val="1250"/>
                        </a:lnSpc>
                        <a:spcBef>
                          <a:spcPts val="30"/>
                        </a:spcBef>
                      </a:pPr>
                      <a:r>
                        <a:rPr sz="1050" b="1" spc="190" dirty="0">
                          <a:solidFill>
                            <a:srgbClr val="FFFFFF"/>
                          </a:solidFill>
                          <a:latin typeface="Arial"/>
                          <a:cs typeface="Arial"/>
                        </a:rPr>
                        <a:t>Taxable </a:t>
                      </a:r>
                      <a:r>
                        <a:rPr sz="1050" b="1" spc="210" dirty="0">
                          <a:solidFill>
                            <a:srgbClr val="FFFFFF"/>
                          </a:solidFill>
                          <a:latin typeface="Arial"/>
                          <a:cs typeface="Arial"/>
                        </a:rPr>
                        <a:t>Income</a:t>
                      </a:r>
                      <a:endParaRPr sz="1050">
                        <a:latin typeface="Arial"/>
                        <a:cs typeface="Arial"/>
                      </a:endParaRPr>
                    </a:p>
                  </a:txBody>
                  <a:tcPr marL="0" marR="0" marT="3810" marB="0">
                    <a:lnL w="9525">
                      <a:solidFill>
                        <a:srgbClr val="000080"/>
                      </a:solidFill>
                      <a:prstDash val="solid"/>
                    </a:lnL>
                    <a:lnR w="9525">
                      <a:solidFill>
                        <a:srgbClr val="000080"/>
                      </a:solidFill>
                      <a:prstDash val="solid"/>
                    </a:lnR>
                    <a:solidFill>
                      <a:srgbClr val="000080"/>
                    </a:solidFill>
                  </a:tcPr>
                </a:tc>
                <a:tc>
                  <a:txBody>
                    <a:bodyPr/>
                    <a:lstStyle/>
                    <a:p>
                      <a:pPr marL="49530">
                        <a:lnSpc>
                          <a:spcPct val="100000"/>
                        </a:lnSpc>
                        <a:spcBef>
                          <a:spcPts val="1040"/>
                        </a:spcBef>
                      </a:pPr>
                      <a:r>
                        <a:rPr sz="1050" b="1" spc="200" dirty="0">
                          <a:solidFill>
                            <a:srgbClr val="FFFFFF"/>
                          </a:solidFill>
                          <a:latin typeface="Arial"/>
                          <a:cs typeface="Arial"/>
                        </a:rPr>
                        <a:t>Cheat</a:t>
                      </a:r>
                      <a:endParaRPr sz="1050">
                        <a:latin typeface="Arial"/>
                        <a:cs typeface="Arial"/>
                      </a:endParaRPr>
                    </a:p>
                  </a:txBody>
                  <a:tcPr marL="0" marR="0" marT="132080" marB="0">
                    <a:lnL w="9525">
                      <a:solidFill>
                        <a:srgbClr val="000080"/>
                      </a:solidFill>
                      <a:prstDash val="solid"/>
                    </a:lnL>
                    <a:lnR w="9525">
                      <a:solidFill>
                        <a:srgbClr val="000080"/>
                      </a:solidFill>
                      <a:prstDash val="solid"/>
                    </a:lnR>
                    <a:solidFill>
                      <a:srgbClr val="000080"/>
                    </a:solidFill>
                  </a:tcPr>
                </a:tc>
                <a:extLst>
                  <a:ext uri="{0D108BD9-81ED-4DB2-BD59-A6C34878D82A}">
                    <a16:rowId xmlns:a16="http://schemas.microsoft.com/office/drawing/2014/main" val="10000"/>
                  </a:ext>
                </a:extLst>
              </a:tr>
              <a:tr h="262890">
                <a:tc>
                  <a:txBody>
                    <a:bodyPr/>
                    <a:lstStyle/>
                    <a:p>
                      <a:pPr marL="48895">
                        <a:lnSpc>
                          <a:spcPct val="100000"/>
                        </a:lnSpc>
                        <a:spcBef>
                          <a:spcPts val="350"/>
                        </a:spcBef>
                      </a:pPr>
                      <a:r>
                        <a:rPr sz="1050" spc="215" dirty="0">
                          <a:solidFill>
                            <a:srgbClr val="FF0000"/>
                          </a:solidFill>
                          <a:latin typeface="Arial"/>
                          <a:cs typeface="Arial"/>
                        </a:rPr>
                        <a:t>No</a:t>
                      </a:r>
                      <a:endParaRPr sz="1050">
                        <a:latin typeface="Arial"/>
                        <a:cs typeface="Arial"/>
                      </a:endParaRPr>
                    </a:p>
                  </a:txBody>
                  <a:tcPr marL="0" marR="0" marT="44450" marB="0">
                    <a:lnL w="9525">
                      <a:solidFill>
                        <a:srgbClr val="000080"/>
                      </a:solidFill>
                      <a:prstDash val="solid"/>
                    </a:lnL>
                    <a:lnR w="9525">
                      <a:solidFill>
                        <a:srgbClr val="000080"/>
                      </a:solidFill>
                      <a:prstDash val="solid"/>
                    </a:lnR>
                    <a:lnB w="6350">
                      <a:solidFill>
                        <a:srgbClr val="000080"/>
                      </a:solidFill>
                      <a:prstDash val="solid"/>
                    </a:lnB>
                    <a:solidFill>
                      <a:srgbClr val="E5E5E5"/>
                    </a:solidFill>
                  </a:tcPr>
                </a:tc>
                <a:tc>
                  <a:txBody>
                    <a:bodyPr/>
                    <a:lstStyle/>
                    <a:p>
                      <a:pPr marL="48895">
                        <a:lnSpc>
                          <a:spcPct val="100000"/>
                        </a:lnSpc>
                        <a:spcBef>
                          <a:spcPts val="350"/>
                        </a:spcBef>
                      </a:pPr>
                      <a:r>
                        <a:rPr sz="1050" spc="170" dirty="0">
                          <a:solidFill>
                            <a:srgbClr val="010000"/>
                          </a:solidFill>
                          <a:latin typeface="Arial"/>
                          <a:cs typeface="Arial"/>
                        </a:rPr>
                        <a:t>Married</a:t>
                      </a:r>
                      <a:endParaRPr sz="1050">
                        <a:latin typeface="Arial"/>
                        <a:cs typeface="Arial"/>
                      </a:endParaRPr>
                    </a:p>
                  </a:txBody>
                  <a:tcPr marL="0" marR="0" marT="44450"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tc>
                  <a:txBody>
                    <a:bodyPr/>
                    <a:lstStyle/>
                    <a:p>
                      <a:pPr marL="49530">
                        <a:lnSpc>
                          <a:spcPct val="100000"/>
                        </a:lnSpc>
                        <a:spcBef>
                          <a:spcPts val="350"/>
                        </a:spcBef>
                      </a:pPr>
                      <a:r>
                        <a:rPr sz="1050" spc="200" dirty="0">
                          <a:solidFill>
                            <a:srgbClr val="010000"/>
                          </a:solidFill>
                          <a:latin typeface="Arial"/>
                          <a:cs typeface="Arial"/>
                        </a:rPr>
                        <a:t>80K</a:t>
                      </a:r>
                      <a:endParaRPr sz="1050">
                        <a:latin typeface="Arial"/>
                        <a:cs typeface="Arial"/>
                      </a:endParaRPr>
                    </a:p>
                  </a:txBody>
                  <a:tcPr marL="0" marR="0" marT="44450" marB="0">
                    <a:lnL w="9525">
                      <a:solidFill>
                        <a:srgbClr val="000080"/>
                      </a:solidFill>
                      <a:prstDash val="solid"/>
                    </a:lnL>
                    <a:lnR w="9525">
                      <a:solidFill>
                        <a:srgbClr val="000080"/>
                      </a:solidFill>
                      <a:prstDash val="solid"/>
                    </a:lnR>
                    <a:lnB w="6350">
                      <a:solidFill>
                        <a:srgbClr val="000080"/>
                      </a:solidFill>
                      <a:prstDash val="solid"/>
                    </a:lnB>
                    <a:solidFill>
                      <a:srgbClr val="E4E4E4"/>
                    </a:solidFill>
                  </a:tcPr>
                </a:tc>
                <a:tc>
                  <a:txBody>
                    <a:bodyPr/>
                    <a:lstStyle/>
                    <a:p>
                      <a:pPr marL="49530">
                        <a:lnSpc>
                          <a:spcPct val="100000"/>
                        </a:lnSpc>
                        <a:spcBef>
                          <a:spcPts val="330"/>
                        </a:spcBef>
                      </a:pPr>
                      <a:r>
                        <a:rPr sz="1050" b="1" spc="190" dirty="0">
                          <a:solidFill>
                            <a:srgbClr val="010000"/>
                          </a:solidFill>
                          <a:latin typeface="Arial"/>
                          <a:cs typeface="Arial"/>
                        </a:rPr>
                        <a:t>?</a:t>
                      </a:r>
                      <a:endParaRPr sz="1050">
                        <a:latin typeface="Arial"/>
                        <a:cs typeface="Arial"/>
                      </a:endParaRPr>
                    </a:p>
                  </a:txBody>
                  <a:tcPr marL="0" marR="0" marT="41910"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extLst>
                  <a:ext uri="{0D108BD9-81ED-4DB2-BD59-A6C34878D82A}">
                    <a16:rowId xmlns:a16="http://schemas.microsoft.com/office/drawing/2014/main" val="10001"/>
                  </a:ext>
                </a:extLst>
              </a:tr>
            </a:tbl>
          </a:graphicData>
        </a:graphic>
      </p:graphicFrame>
      <p:sp>
        <p:nvSpPr>
          <p:cNvPr id="26" name="object 26"/>
          <p:cNvSpPr txBox="1"/>
          <p:nvPr/>
        </p:nvSpPr>
        <p:spPr>
          <a:xfrm>
            <a:off x="4993075" y="1884678"/>
            <a:ext cx="34290" cy="33655"/>
          </a:xfrm>
          <a:prstGeom prst="rect">
            <a:avLst/>
          </a:prstGeom>
        </p:spPr>
        <p:txBody>
          <a:bodyPr vert="horz" wrap="square" lIns="0" tIns="12700" rIns="0" bIns="0" rtlCol="0">
            <a:spAutoFit/>
          </a:bodyPr>
          <a:lstStyle/>
          <a:p>
            <a:pPr algn="ctr">
              <a:lnSpc>
                <a:spcPct val="100000"/>
              </a:lnSpc>
              <a:spcBef>
                <a:spcPts val="100"/>
              </a:spcBef>
            </a:pPr>
            <a:r>
              <a:rPr sz="100" spc="-25" dirty="0">
                <a:solidFill>
                  <a:srgbClr val="010000"/>
                </a:solidFill>
                <a:latin typeface="Arial"/>
                <a:cs typeface="Arial"/>
              </a:rPr>
              <a:t>10</a:t>
            </a:r>
            <a:endParaRPr sz="100">
              <a:latin typeface="Arial"/>
              <a:cs typeface="Arial"/>
            </a:endParaRPr>
          </a:p>
        </p:txBody>
      </p:sp>
      <p:sp>
        <p:nvSpPr>
          <p:cNvPr id="27" name="object 27"/>
          <p:cNvSpPr txBox="1">
            <a:spLocks noGrp="1"/>
          </p:cNvSpPr>
          <p:nvPr>
            <p:ph type="title"/>
          </p:nvPr>
        </p:nvSpPr>
        <p:spPr>
          <a:xfrm>
            <a:off x="376735" y="-67259"/>
            <a:ext cx="5903595" cy="1220470"/>
          </a:xfrm>
          <a:prstGeom prst="rect">
            <a:avLst/>
          </a:prstGeom>
        </p:spPr>
        <p:txBody>
          <a:bodyPr vert="horz" wrap="square" lIns="0" tIns="124460" rIns="0" bIns="0" rtlCol="0">
            <a:spAutoFit/>
          </a:bodyPr>
          <a:lstStyle/>
          <a:p>
            <a:pPr marL="12700">
              <a:lnSpc>
                <a:spcPct val="100000"/>
              </a:lnSpc>
              <a:spcBef>
                <a:spcPts val="980"/>
              </a:spcBef>
            </a:pPr>
            <a:r>
              <a:rPr spc="-150" dirty="0"/>
              <a:t>Apply Model to Test Data</a:t>
            </a:r>
          </a:p>
          <a:p>
            <a:pPr marR="135255" algn="r">
              <a:lnSpc>
                <a:spcPct val="100000"/>
              </a:lnSpc>
              <a:spcBef>
                <a:spcPts val="365"/>
              </a:spcBef>
            </a:pPr>
            <a:r>
              <a:rPr sz="2000" spc="-150" dirty="0">
                <a:solidFill>
                  <a:srgbClr val="3F3F3F"/>
                </a:solidFill>
                <a:latin typeface="Arial"/>
                <a:cs typeface="Arial"/>
              </a:rPr>
              <a:t>Test Data</a:t>
            </a:r>
            <a:endParaRPr sz="2000" spc="-150" dirty="0">
              <a:latin typeface="Arial"/>
              <a:cs typeface="Arial"/>
            </a:endParaRPr>
          </a:p>
        </p:txBody>
      </p:sp>
      <p:sp>
        <p:nvSpPr>
          <p:cNvPr id="28" name="object 28"/>
          <p:cNvSpPr/>
          <p:nvPr/>
        </p:nvSpPr>
        <p:spPr>
          <a:xfrm>
            <a:off x="3352800" y="1750362"/>
            <a:ext cx="1600200" cy="386080"/>
          </a:xfrm>
          <a:custGeom>
            <a:avLst/>
            <a:gdLst/>
            <a:ahLst/>
            <a:cxnLst/>
            <a:rect l="l" t="t" r="r" b="b"/>
            <a:pathLst>
              <a:path w="1600200" h="386080">
                <a:moveTo>
                  <a:pt x="66525" y="310967"/>
                </a:moveTo>
                <a:lnTo>
                  <a:pt x="0" y="364187"/>
                </a:lnTo>
                <a:lnTo>
                  <a:pt x="82491" y="385475"/>
                </a:lnTo>
                <a:lnTo>
                  <a:pt x="76172" y="355983"/>
                </a:lnTo>
                <a:lnTo>
                  <a:pt x="127217" y="345045"/>
                </a:lnTo>
                <a:lnTo>
                  <a:pt x="126234" y="340460"/>
                </a:lnTo>
                <a:lnTo>
                  <a:pt x="72845" y="340460"/>
                </a:lnTo>
                <a:lnTo>
                  <a:pt x="66525" y="310967"/>
                </a:lnTo>
                <a:close/>
              </a:path>
              <a:path w="1600200" h="386080">
                <a:moveTo>
                  <a:pt x="123891" y="329521"/>
                </a:moveTo>
                <a:lnTo>
                  <a:pt x="72845" y="340460"/>
                </a:lnTo>
                <a:lnTo>
                  <a:pt x="126234" y="340460"/>
                </a:lnTo>
                <a:lnTo>
                  <a:pt x="123891" y="329521"/>
                </a:lnTo>
                <a:close/>
              </a:path>
              <a:path w="1600200" h="386080">
                <a:moveTo>
                  <a:pt x="232549" y="306237"/>
                </a:moveTo>
                <a:lnTo>
                  <a:pt x="170459" y="319543"/>
                </a:lnTo>
                <a:lnTo>
                  <a:pt x="173785" y="335065"/>
                </a:lnTo>
                <a:lnTo>
                  <a:pt x="235875" y="321760"/>
                </a:lnTo>
                <a:lnTo>
                  <a:pt x="232549" y="306237"/>
                </a:lnTo>
                <a:close/>
              </a:path>
              <a:path w="1600200" h="386080">
                <a:moveTo>
                  <a:pt x="341207" y="282954"/>
                </a:moveTo>
                <a:lnTo>
                  <a:pt x="279116" y="296259"/>
                </a:lnTo>
                <a:lnTo>
                  <a:pt x="282442" y="311782"/>
                </a:lnTo>
                <a:lnTo>
                  <a:pt x="344533" y="298476"/>
                </a:lnTo>
                <a:lnTo>
                  <a:pt x="341207" y="282954"/>
                </a:lnTo>
                <a:close/>
              </a:path>
              <a:path w="1600200" h="386080">
                <a:moveTo>
                  <a:pt x="449865" y="259670"/>
                </a:moveTo>
                <a:lnTo>
                  <a:pt x="387775" y="272975"/>
                </a:lnTo>
                <a:lnTo>
                  <a:pt x="391101" y="288498"/>
                </a:lnTo>
                <a:lnTo>
                  <a:pt x="453191" y="275192"/>
                </a:lnTo>
                <a:lnTo>
                  <a:pt x="449865" y="259670"/>
                </a:lnTo>
                <a:close/>
              </a:path>
              <a:path w="1600200" h="386080">
                <a:moveTo>
                  <a:pt x="558524" y="236386"/>
                </a:moveTo>
                <a:lnTo>
                  <a:pt x="496434" y="249690"/>
                </a:lnTo>
                <a:lnTo>
                  <a:pt x="499760" y="265214"/>
                </a:lnTo>
                <a:lnTo>
                  <a:pt x="561850" y="251908"/>
                </a:lnTo>
                <a:lnTo>
                  <a:pt x="558524" y="236386"/>
                </a:lnTo>
                <a:close/>
              </a:path>
              <a:path w="1600200" h="386080">
                <a:moveTo>
                  <a:pt x="667183" y="213102"/>
                </a:moveTo>
                <a:lnTo>
                  <a:pt x="605092" y="226407"/>
                </a:lnTo>
                <a:lnTo>
                  <a:pt x="608418" y="241929"/>
                </a:lnTo>
                <a:lnTo>
                  <a:pt x="670509" y="228625"/>
                </a:lnTo>
                <a:lnTo>
                  <a:pt x="667183" y="213102"/>
                </a:lnTo>
                <a:close/>
              </a:path>
              <a:path w="1600200" h="386080">
                <a:moveTo>
                  <a:pt x="775840" y="189818"/>
                </a:moveTo>
                <a:lnTo>
                  <a:pt x="713750" y="203123"/>
                </a:lnTo>
                <a:lnTo>
                  <a:pt x="717076" y="218645"/>
                </a:lnTo>
                <a:lnTo>
                  <a:pt x="779166" y="205341"/>
                </a:lnTo>
                <a:lnTo>
                  <a:pt x="775840" y="189818"/>
                </a:lnTo>
                <a:close/>
              </a:path>
              <a:path w="1600200" h="386080">
                <a:moveTo>
                  <a:pt x="884499" y="166535"/>
                </a:moveTo>
                <a:lnTo>
                  <a:pt x="822408" y="179839"/>
                </a:lnTo>
                <a:lnTo>
                  <a:pt x="825734" y="195362"/>
                </a:lnTo>
                <a:lnTo>
                  <a:pt x="887825" y="182057"/>
                </a:lnTo>
                <a:lnTo>
                  <a:pt x="884499" y="166535"/>
                </a:lnTo>
                <a:close/>
              </a:path>
              <a:path w="1600200" h="386080">
                <a:moveTo>
                  <a:pt x="993157" y="143250"/>
                </a:moveTo>
                <a:lnTo>
                  <a:pt x="931067" y="156555"/>
                </a:lnTo>
                <a:lnTo>
                  <a:pt x="934393" y="172078"/>
                </a:lnTo>
                <a:lnTo>
                  <a:pt x="996483" y="158772"/>
                </a:lnTo>
                <a:lnTo>
                  <a:pt x="993157" y="143250"/>
                </a:lnTo>
                <a:close/>
              </a:path>
              <a:path w="1600200" h="386080">
                <a:moveTo>
                  <a:pt x="1101815" y="119966"/>
                </a:moveTo>
                <a:lnTo>
                  <a:pt x="1039724" y="133271"/>
                </a:lnTo>
                <a:lnTo>
                  <a:pt x="1043051" y="148794"/>
                </a:lnTo>
                <a:lnTo>
                  <a:pt x="1105141" y="135488"/>
                </a:lnTo>
                <a:lnTo>
                  <a:pt x="1101815" y="119966"/>
                </a:lnTo>
                <a:close/>
              </a:path>
              <a:path w="1600200" h="386080">
                <a:moveTo>
                  <a:pt x="1210473" y="96682"/>
                </a:moveTo>
                <a:lnTo>
                  <a:pt x="1148383" y="109988"/>
                </a:lnTo>
                <a:lnTo>
                  <a:pt x="1151709" y="125510"/>
                </a:lnTo>
                <a:lnTo>
                  <a:pt x="1213799" y="112205"/>
                </a:lnTo>
                <a:lnTo>
                  <a:pt x="1210473" y="96682"/>
                </a:lnTo>
                <a:close/>
              </a:path>
              <a:path w="1600200" h="386080">
                <a:moveTo>
                  <a:pt x="1319132" y="73398"/>
                </a:moveTo>
                <a:lnTo>
                  <a:pt x="1257042" y="86704"/>
                </a:lnTo>
                <a:lnTo>
                  <a:pt x="1260368" y="102226"/>
                </a:lnTo>
                <a:lnTo>
                  <a:pt x="1322458" y="88921"/>
                </a:lnTo>
                <a:lnTo>
                  <a:pt x="1319132" y="73398"/>
                </a:lnTo>
                <a:close/>
              </a:path>
              <a:path w="1600200" h="386080">
                <a:moveTo>
                  <a:pt x="1427791" y="50115"/>
                </a:moveTo>
                <a:lnTo>
                  <a:pt x="1365699" y="63419"/>
                </a:lnTo>
                <a:lnTo>
                  <a:pt x="1369026" y="78943"/>
                </a:lnTo>
                <a:lnTo>
                  <a:pt x="1431117" y="65637"/>
                </a:lnTo>
                <a:lnTo>
                  <a:pt x="1427791" y="50115"/>
                </a:lnTo>
                <a:close/>
              </a:path>
              <a:path w="1600200" h="386080">
                <a:moveTo>
                  <a:pt x="1570541" y="45015"/>
                </a:moveTo>
                <a:lnTo>
                  <a:pt x="1527354" y="45015"/>
                </a:lnTo>
                <a:lnTo>
                  <a:pt x="1533674" y="74508"/>
                </a:lnTo>
                <a:lnTo>
                  <a:pt x="1570541" y="45015"/>
                </a:lnTo>
                <a:close/>
              </a:path>
              <a:path w="1600200" h="386080">
                <a:moveTo>
                  <a:pt x="1517708" y="0"/>
                </a:moveTo>
                <a:lnTo>
                  <a:pt x="1524027" y="29491"/>
                </a:lnTo>
                <a:lnTo>
                  <a:pt x="1474358" y="40135"/>
                </a:lnTo>
                <a:lnTo>
                  <a:pt x="1477684" y="55659"/>
                </a:lnTo>
                <a:lnTo>
                  <a:pt x="1527354" y="45015"/>
                </a:lnTo>
                <a:lnTo>
                  <a:pt x="1570541" y="45015"/>
                </a:lnTo>
                <a:lnTo>
                  <a:pt x="1600200" y="21287"/>
                </a:lnTo>
                <a:lnTo>
                  <a:pt x="1517708" y="0"/>
                </a:lnTo>
                <a:close/>
              </a:path>
            </a:pathLst>
          </a:custGeom>
          <a:solidFill>
            <a:srgbClr val="FF0000"/>
          </a:solidFill>
        </p:spPr>
        <p:txBody>
          <a:bodyPr wrap="square" lIns="0" tIns="0" rIns="0" bIns="0" rtlCol="0"/>
          <a:lstStyle/>
          <a:p>
            <a:endParaRPr/>
          </a:p>
        </p:txBody>
      </p:sp>
      <p:sp>
        <p:nvSpPr>
          <p:cNvPr id="29" name="object 29"/>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13</a:t>
            </a:fld>
            <a:endParaRPr spc="-25" dirty="0"/>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93212" y="3410460"/>
            <a:ext cx="272415" cy="487680"/>
          </a:xfrm>
          <a:custGeom>
            <a:avLst/>
            <a:gdLst/>
            <a:ahLst/>
            <a:cxnLst/>
            <a:rect l="l" t="t" r="r" b="b"/>
            <a:pathLst>
              <a:path w="272414" h="487679">
                <a:moveTo>
                  <a:pt x="11125" y="0"/>
                </a:moveTo>
                <a:lnTo>
                  <a:pt x="0" y="6122"/>
                </a:lnTo>
                <a:lnTo>
                  <a:pt x="229958" y="423950"/>
                </a:lnTo>
                <a:lnTo>
                  <a:pt x="202143" y="439258"/>
                </a:lnTo>
                <a:lnTo>
                  <a:pt x="272262" y="487645"/>
                </a:lnTo>
                <a:lnTo>
                  <a:pt x="268899" y="402517"/>
                </a:lnTo>
                <a:lnTo>
                  <a:pt x="241084" y="417826"/>
                </a:lnTo>
                <a:lnTo>
                  <a:pt x="11125" y="0"/>
                </a:lnTo>
                <a:close/>
              </a:path>
            </a:pathLst>
          </a:custGeom>
          <a:solidFill>
            <a:srgbClr val="000000"/>
          </a:solidFill>
        </p:spPr>
        <p:txBody>
          <a:bodyPr wrap="square" lIns="0" tIns="0" rIns="0" bIns="0" rtlCol="0"/>
          <a:lstStyle/>
          <a:p>
            <a:endParaRPr/>
          </a:p>
        </p:txBody>
      </p:sp>
      <p:sp>
        <p:nvSpPr>
          <p:cNvPr id="3" name="object 3"/>
          <p:cNvSpPr/>
          <p:nvPr/>
        </p:nvSpPr>
        <p:spPr>
          <a:xfrm>
            <a:off x="1658937" y="3409764"/>
            <a:ext cx="361315" cy="488950"/>
          </a:xfrm>
          <a:custGeom>
            <a:avLst/>
            <a:gdLst/>
            <a:ahLst/>
            <a:cxnLst/>
            <a:rect l="l" t="t" r="r" b="b"/>
            <a:pathLst>
              <a:path w="361314" h="488950">
                <a:moveTo>
                  <a:pt x="350480" y="0"/>
                </a:moveTo>
                <a:lnTo>
                  <a:pt x="39963" y="423151"/>
                </a:lnTo>
                <a:lnTo>
                  <a:pt x="14364" y="404366"/>
                </a:lnTo>
                <a:lnTo>
                  <a:pt x="0" y="488341"/>
                </a:lnTo>
                <a:lnTo>
                  <a:pt x="75798" y="449447"/>
                </a:lnTo>
                <a:lnTo>
                  <a:pt x="50201" y="430664"/>
                </a:lnTo>
                <a:lnTo>
                  <a:pt x="360719" y="7514"/>
                </a:lnTo>
                <a:lnTo>
                  <a:pt x="350480" y="0"/>
                </a:lnTo>
                <a:close/>
              </a:path>
            </a:pathLst>
          </a:custGeom>
          <a:solidFill>
            <a:srgbClr val="000000"/>
          </a:solidFill>
        </p:spPr>
        <p:txBody>
          <a:bodyPr wrap="square" lIns="0" tIns="0" rIns="0" bIns="0" rtlCol="0"/>
          <a:lstStyle/>
          <a:p>
            <a:endParaRPr/>
          </a:p>
        </p:txBody>
      </p:sp>
      <p:sp>
        <p:nvSpPr>
          <p:cNvPr id="4" name="object 4"/>
          <p:cNvSpPr/>
          <p:nvPr/>
        </p:nvSpPr>
        <p:spPr>
          <a:xfrm>
            <a:off x="2366962" y="2678206"/>
            <a:ext cx="447675" cy="491490"/>
          </a:xfrm>
          <a:custGeom>
            <a:avLst/>
            <a:gdLst/>
            <a:ahLst/>
            <a:cxnLst/>
            <a:rect l="l" t="t" r="r" b="b"/>
            <a:pathLst>
              <a:path w="447675" h="491489">
                <a:moveTo>
                  <a:pt x="438214" y="0"/>
                </a:moveTo>
                <a:lnTo>
                  <a:pt x="46574" y="430593"/>
                </a:lnTo>
                <a:lnTo>
                  <a:pt x="23086" y="409230"/>
                </a:lnTo>
                <a:lnTo>
                  <a:pt x="0" y="491237"/>
                </a:lnTo>
                <a:lnTo>
                  <a:pt x="79457" y="460502"/>
                </a:lnTo>
                <a:lnTo>
                  <a:pt x="55968" y="439139"/>
                </a:lnTo>
                <a:lnTo>
                  <a:pt x="447610" y="8544"/>
                </a:lnTo>
                <a:lnTo>
                  <a:pt x="438214" y="0"/>
                </a:lnTo>
                <a:close/>
              </a:path>
            </a:pathLst>
          </a:custGeom>
          <a:solidFill>
            <a:srgbClr val="000000"/>
          </a:solidFill>
        </p:spPr>
        <p:txBody>
          <a:bodyPr wrap="square" lIns="0" tIns="0" rIns="0" bIns="0" rtlCol="0"/>
          <a:lstStyle/>
          <a:p>
            <a:endParaRPr/>
          </a:p>
        </p:txBody>
      </p:sp>
      <p:sp>
        <p:nvSpPr>
          <p:cNvPr id="5" name="object 5"/>
          <p:cNvSpPr/>
          <p:nvPr/>
        </p:nvSpPr>
        <p:spPr>
          <a:xfrm>
            <a:off x="3691412" y="2677796"/>
            <a:ext cx="536575" cy="492125"/>
          </a:xfrm>
          <a:custGeom>
            <a:avLst/>
            <a:gdLst/>
            <a:ahLst/>
            <a:cxnLst/>
            <a:rect l="l" t="t" r="r" b="b"/>
            <a:pathLst>
              <a:path w="536575" h="492125">
                <a:moveTo>
                  <a:pt x="8576" y="0"/>
                </a:moveTo>
                <a:lnTo>
                  <a:pt x="0" y="9366"/>
                </a:lnTo>
                <a:lnTo>
                  <a:pt x="475613" y="444870"/>
                </a:lnTo>
                <a:lnTo>
                  <a:pt x="454172" y="468287"/>
                </a:lnTo>
                <a:lnTo>
                  <a:pt x="536101" y="491647"/>
                </a:lnTo>
                <a:lnTo>
                  <a:pt x="505632" y="412088"/>
                </a:lnTo>
                <a:lnTo>
                  <a:pt x="484191" y="435504"/>
                </a:lnTo>
                <a:lnTo>
                  <a:pt x="8576" y="0"/>
                </a:lnTo>
                <a:close/>
              </a:path>
            </a:pathLst>
          </a:custGeom>
          <a:solidFill>
            <a:srgbClr val="000000"/>
          </a:solidFill>
        </p:spPr>
        <p:txBody>
          <a:bodyPr wrap="square" lIns="0" tIns="0" rIns="0" bIns="0" rtlCol="0"/>
          <a:lstStyle/>
          <a:p>
            <a:endParaRPr/>
          </a:p>
        </p:txBody>
      </p:sp>
      <p:sp>
        <p:nvSpPr>
          <p:cNvPr id="6" name="object 6"/>
          <p:cNvSpPr/>
          <p:nvPr/>
        </p:nvSpPr>
        <p:spPr>
          <a:xfrm>
            <a:off x="2533978" y="1998834"/>
            <a:ext cx="631825" cy="441959"/>
          </a:xfrm>
          <a:custGeom>
            <a:avLst/>
            <a:gdLst/>
            <a:ahLst/>
            <a:cxnLst/>
            <a:rect l="l" t="t" r="r" b="b"/>
            <a:pathLst>
              <a:path w="631825" h="441960">
                <a:moveTo>
                  <a:pt x="21568" y="0"/>
                </a:moveTo>
                <a:lnTo>
                  <a:pt x="0" y="31408"/>
                </a:lnTo>
                <a:lnTo>
                  <a:pt x="526488" y="392948"/>
                </a:lnTo>
                <a:lnTo>
                  <a:pt x="504921" y="424356"/>
                </a:lnTo>
                <a:lnTo>
                  <a:pt x="631496" y="441948"/>
                </a:lnTo>
                <a:lnTo>
                  <a:pt x="569624" y="330133"/>
                </a:lnTo>
                <a:lnTo>
                  <a:pt x="548057" y="361541"/>
                </a:lnTo>
                <a:lnTo>
                  <a:pt x="21568" y="0"/>
                </a:lnTo>
                <a:close/>
              </a:path>
            </a:pathLst>
          </a:custGeom>
          <a:solidFill>
            <a:srgbClr val="FF0000"/>
          </a:solidFill>
        </p:spPr>
        <p:txBody>
          <a:bodyPr wrap="square" lIns="0" tIns="0" rIns="0" bIns="0" rtlCol="0"/>
          <a:lstStyle/>
          <a:p>
            <a:endParaRPr/>
          </a:p>
        </p:txBody>
      </p:sp>
      <p:sp>
        <p:nvSpPr>
          <p:cNvPr id="7" name="object 7"/>
          <p:cNvSpPr/>
          <p:nvPr/>
        </p:nvSpPr>
        <p:spPr>
          <a:xfrm>
            <a:off x="1039814" y="2009307"/>
            <a:ext cx="622935" cy="431800"/>
          </a:xfrm>
          <a:custGeom>
            <a:avLst/>
            <a:gdLst/>
            <a:ahLst/>
            <a:cxnLst/>
            <a:rect l="l" t="t" r="r" b="b"/>
            <a:pathLst>
              <a:path w="622935" h="431800">
                <a:moveTo>
                  <a:pt x="615524" y="0"/>
                </a:moveTo>
                <a:lnTo>
                  <a:pt x="59162" y="383033"/>
                </a:lnTo>
                <a:lnTo>
                  <a:pt x="41158" y="356881"/>
                </a:lnTo>
                <a:lnTo>
                  <a:pt x="0" y="431474"/>
                </a:lnTo>
                <a:lnTo>
                  <a:pt x="84369" y="419646"/>
                </a:lnTo>
                <a:lnTo>
                  <a:pt x="66364" y="393494"/>
                </a:lnTo>
                <a:lnTo>
                  <a:pt x="622726" y="10460"/>
                </a:lnTo>
                <a:lnTo>
                  <a:pt x="615524" y="0"/>
                </a:lnTo>
                <a:close/>
              </a:path>
            </a:pathLst>
          </a:custGeom>
          <a:solidFill>
            <a:srgbClr val="000000"/>
          </a:solidFill>
        </p:spPr>
        <p:txBody>
          <a:bodyPr wrap="square" lIns="0" tIns="0" rIns="0" bIns="0" rtlCol="0"/>
          <a:lstStyle/>
          <a:p>
            <a:endParaRPr/>
          </a:p>
        </p:txBody>
      </p:sp>
      <p:sp>
        <p:nvSpPr>
          <p:cNvPr id="8" name="object 8"/>
          <p:cNvSpPr txBox="1"/>
          <p:nvPr/>
        </p:nvSpPr>
        <p:spPr>
          <a:xfrm>
            <a:off x="1606551" y="1771650"/>
            <a:ext cx="1027430" cy="339090"/>
          </a:xfrm>
          <a:prstGeom prst="rect">
            <a:avLst/>
          </a:prstGeom>
          <a:solidFill>
            <a:srgbClr val="FFFF00"/>
          </a:solidFill>
          <a:ln w="12700">
            <a:solidFill>
              <a:srgbClr val="0000FF"/>
            </a:solidFill>
          </a:ln>
        </p:spPr>
        <p:txBody>
          <a:bodyPr vert="horz" wrap="square" lIns="0" tIns="41275" rIns="0" bIns="0" rtlCol="0">
            <a:spAutoFit/>
          </a:bodyPr>
          <a:lstStyle/>
          <a:p>
            <a:pPr marL="186055">
              <a:lnSpc>
                <a:spcPct val="100000"/>
              </a:lnSpc>
              <a:spcBef>
                <a:spcPts val="325"/>
              </a:spcBef>
            </a:pPr>
            <a:r>
              <a:rPr sz="1600" spc="-10" dirty="0">
                <a:solidFill>
                  <a:srgbClr val="2D1993"/>
                </a:solidFill>
                <a:latin typeface="Arial"/>
                <a:cs typeface="Arial"/>
              </a:rPr>
              <a:t>Refund</a:t>
            </a:r>
            <a:endParaRPr sz="1600">
              <a:latin typeface="Arial"/>
              <a:cs typeface="Arial"/>
            </a:endParaRPr>
          </a:p>
        </p:txBody>
      </p:sp>
      <p:sp>
        <p:nvSpPr>
          <p:cNvPr id="9" name="object 9"/>
          <p:cNvSpPr txBox="1"/>
          <p:nvPr/>
        </p:nvSpPr>
        <p:spPr>
          <a:xfrm>
            <a:off x="2720976" y="2440782"/>
            <a:ext cx="1025525" cy="339090"/>
          </a:xfrm>
          <a:prstGeom prst="rect">
            <a:avLst/>
          </a:prstGeom>
          <a:solidFill>
            <a:srgbClr val="FFFF00"/>
          </a:solidFill>
          <a:ln w="12700">
            <a:solidFill>
              <a:srgbClr val="0000FF"/>
            </a:solidFill>
          </a:ln>
        </p:spPr>
        <p:txBody>
          <a:bodyPr vert="horz" wrap="square" lIns="0" tIns="41275" rIns="0" bIns="0" rtlCol="0">
            <a:spAutoFit/>
          </a:bodyPr>
          <a:lstStyle/>
          <a:p>
            <a:pPr marL="241300">
              <a:lnSpc>
                <a:spcPct val="100000"/>
              </a:lnSpc>
              <a:spcBef>
                <a:spcPts val="325"/>
              </a:spcBef>
            </a:pPr>
            <a:r>
              <a:rPr sz="1600" spc="-10" dirty="0">
                <a:solidFill>
                  <a:srgbClr val="2D1993"/>
                </a:solidFill>
                <a:latin typeface="Arial"/>
                <a:cs typeface="Arial"/>
              </a:rPr>
              <a:t>MarSt</a:t>
            </a:r>
            <a:endParaRPr sz="1600">
              <a:latin typeface="Arial"/>
              <a:cs typeface="Arial"/>
            </a:endParaRPr>
          </a:p>
        </p:txBody>
      </p:sp>
      <p:sp>
        <p:nvSpPr>
          <p:cNvPr id="10" name="object 10"/>
          <p:cNvSpPr txBox="1"/>
          <p:nvPr/>
        </p:nvSpPr>
        <p:spPr>
          <a:xfrm>
            <a:off x="1925638" y="3169443"/>
            <a:ext cx="1062355" cy="339090"/>
          </a:xfrm>
          <a:prstGeom prst="rect">
            <a:avLst/>
          </a:prstGeom>
          <a:solidFill>
            <a:srgbClr val="FFFF00"/>
          </a:solidFill>
          <a:ln w="12700">
            <a:solidFill>
              <a:srgbClr val="0000FF"/>
            </a:solidFill>
          </a:ln>
        </p:spPr>
        <p:txBody>
          <a:bodyPr vert="horz" wrap="square" lIns="0" tIns="41275" rIns="0" bIns="0" rtlCol="0">
            <a:spAutoFit/>
          </a:bodyPr>
          <a:lstStyle/>
          <a:p>
            <a:pPr marL="236854">
              <a:lnSpc>
                <a:spcPct val="100000"/>
              </a:lnSpc>
              <a:spcBef>
                <a:spcPts val="325"/>
              </a:spcBef>
            </a:pPr>
            <a:r>
              <a:rPr sz="1600" spc="-10" dirty="0">
                <a:solidFill>
                  <a:srgbClr val="2D1993"/>
                </a:solidFill>
                <a:latin typeface="Arial"/>
                <a:cs typeface="Arial"/>
              </a:rPr>
              <a:t>TaxInc</a:t>
            </a:r>
            <a:endParaRPr sz="1600">
              <a:latin typeface="Arial"/>
              <a:cs typeface="Arial"/>
            </a:endParaRPr>
          </a:p>
        </p:txBody>
      </p:sp>
      <p:sp>
        <p:nvSpPr>
          <p:cNvPr id="11" name="object 11"/>
          <p:cNvSpPr/>
          <p:nvPr/>
        </p:nvSpPr>
        <p:spPr>
          <a:xfrm>
            <a:off x="2941638" y="3895726"/>
            <a:ext cx="688975" cy="337185"/>
          </a:xfrm>
          <a:custGeom>
            <a:avLst/>
            <a:gdLst/>
            <a:ahLst/>
            <a:cxnLst/>
            <a:rect l="l" t="t" r="r" b="b"/>
            <a:pathLst>
              <a:path w="688975" h="337185">
                <a:moveTo>
                  <a:pt x="632472" y="0"/>
                </a:moveTo>
                <a:lnTo>
                  <a:pt x="56503" y="0"/>
                </a:lnTo>
                <a:lnTo>
                  <a:pt x="34509" y="4440"/>
                </a:lnTo>
                <a:lnTo>
                  <a:pt x="16549" y="16549"/>
                </a:lnTo>
                <a:lnTo>
                  <a:pt x="4440" y="34509"/>
                </a:lnTo>
                <a:lnTo>
                  <a:pt x="0" y="56502"/>
                </a:lnTo>
                <a:lnTo>
                  <a:pt x="0" y="280444"/>
                </a:lnTo>
                <a:lnTo>
                  <a:pt x="4440" y="302437"/>
                </a:lnTo>
                <a:lnTo>
                  <a:pt x="16549" y="320397"/>
                </a:lnTo>
                <a:lnTo>
                  <a:pt x="34509" y="332506"/>
                </a:lnTo>
                <a:lnTo>
                  <a:pt x="56503" y="336947"/>
                </a:lnTo>
                <a:lnTo>
                  <a:pt x="632472" y="336947"/>
                </a:lnTo>
                <a:lnTo>
                  <a:pt x="654465" y="332506"/>
                </a:lnTo>
                <a:lnTo>
                  <a:pt x="672425" y="320397"/>
                </a:lnTo>
                <a:lnTo>
                  <a:pt x="684534" y="302437"/>
                </a:lnTo>
                <a:lnTo>
                  <a:pt x="688974" y="280444"/>
                </a:lnTo>
                <a:lnTo>
                  <a:pt x="688974" y="56502"/>
                </a:lnTo>
                <a:lnTo>
                  <a:pt x="684534" y="34509"/>
                </a:lnTo>
                <a:lnTo>
                  <a:pt x="672425" y="16549"/>
                </a:lnTo>
                <a:lnTo>
                  <a:pt x="654465" y="4440"/>
                </a:lnTo>
                <a:lnTo>
                  <a:pt x="632472" y="0"/>
                </a:lnTo>
                <a:close/>
              </a:path>
            </a:pathLst>
          </a:custGeom>
          <a:solidFill>
            <a:srgbClr val="33CCFF"/>
          </a:solidFill>
        </p:spPr>
        <p:txBody>
          <a:bodyPr wrap="square" lIns="0" tIns="0" rIns="0" bIns="0" rtlCol="0"/>
          <a:lstStyle/>
          <a:p>
            <a:endParaRPr/>
          </a:p>
        </p:txBody>
      </p:sp>
      <p:sp>
        <p:nvSpPr>
          <p:cNvPr id="12" name="object 12"/>
          <p:cNvSpPr txBox="1"/>
          <p:nvPr/>
        </p:nvSpPr>
        <p:spPr>
          <a:xfrm>
            <a:off x="3019426" y="3924490"/>
            <a:ext cx="43053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800000"/>
                </a:solidFill>
                <a:latin typeface="Arial"/>
                <a:cs typeface="Arial"/>
              </a:rPr>
              <a:t>YES</a:t>
            </a:r>
            <a:endParaRPr sz="1600">
              <a:latin typeface="Arial"/>
              <a:cs typeface="Arial"/>
            </a:endParaRPr>
          </a:p>
        </p:txBody>
      </p:sp>
      <p:sp>
        <p:nvSpPr>
          <p:cNvPr id="13" name="object 13"/>
          <p:cNvSpPr/>
          <p:nvPr/>
        </p:nvSpPr>
        <p:spPr>
          <a:xfrm>
            <a:off x="1304925" y="3911203"/>
            <a:ext cx="717550" cy="334645"/>
          </a:xfrm>
          <a:custGeom>
            <a:avLst/>
            <a:gdLst/>
            <a:ahLst/>
            <a:cxnLst/>
            <a:rect l="l" t="t" r="r" b="b"/>
            <a:pathLst>
              <a:path w="717550" h="334645">
                <a:moveTo>
                  <a:pt x="661788" y="0"/>
                </a:moveTo>
                <a:lnTo>
                  <a:pt x="55761" y="0"/>
                </a:lnTo>
                <a:lnTo>
                  <a:pt x="34056" y="4382"/>
                </a:lnTo>
                <a:lnTo>
                  <a:pt x="16332" y="16332"/>
                </a:lnTo>
                <a:lnTo>
                  <a:pt x="4382" y="34056"/>
                </a:lnTo>
                <a:lnTo>
                  <a:pt x="0" y="55761"/>
                </a:lnTo>
                <a:lnTo>
                  <a:pt x="0" y="278803"/>
                </a:lnTo>
                <a:lnTo>
                  <a:pt x="4382" y="300508"/>
                </a:lnTo>
                <a:lnTo>
                  <a:pt x="16332" y="318232"/>
                </a:lnTo>
                <a:lnTo>
                  <a:pt x="34056" y="330182"/>
                </a:lnTo>
                <a:lnTo>
                  <a:pt x="55761" y="334564"/>
                </a:lnTo>
                <a:lnTo>
                  <a:pt x="661788" y="334564"/>
                </a:lnTo>
                <a:lnTo>
                  <a:pt x="683493" y="330182"/>
                </a:lnTo>
                <a:lnTo>
                  <a:pt x="701217" y="318232"/>
                </a:lnTo>
                <a:lnTo>
                  <a:pt x="713167" y="300508"/>
                </a:lnTo>
                <a:lnTo>
                  <a:pt x="717550" y="278803"/>
                </a:lnTo>
                <a:lnTo>
                  <a:pt x="717550" y="55761"/>
                </a:lnTo>
                <a:lnTo>
                  <a:pt x="713167" y="34056"/>
                </a:lnTo>
                <a:lnTo>
                  <a:pt x="701217" y="16332"/>
                </a:lnTo>
                <a:lnTo>
                  <a:pt x="683493" y="4382"/>
                </a:lnTo>
                <a:lnTo>
                  <a:pt x="661788" y="0"/>
                </a:lnTo>
                <a:close/>
              </a:path>
            </a:pathLst>
          </a:custGeom>
          <a:solidFill>
            <a:srgbClr val="33CCFF"/>
          </a:solidFill>
        </p:spPr>
        <p:txBody>
          <a:bodyPr wrap="square" lIns="0" tIns="0" rIns="0" bIns="0" rtlCol="0"/>
          <a:lstStyle/>
          <a:p>
            <a:endParaRPr/>
          </a:p>
        </p:txBody>
      </p:sp>
      <p:sp>
        <p:nvSpPr>
          <p:cNvPr id="14" name="object 14"/>
          <p:cNvSpPr txBox="1"/>
          <p:nvPr/>
        </p:nvSpPr>
        <p:spPr>
          <a:xfrm>
            <a:off x="1514475" y="3926871"/>
            <a:ext cx="32893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800000"/>
                </a:solidFill>
                <a:latin typeface="Arial"/>
                <a:cs typeface="Arial"/>
              </a:rPr>
              <a:t>NO</a:t>
            </a:r>
            <a:endParaRPr sz="1600">
              <a:latin typeface="Arial"/>
              <a:cs typeface="Arial"/>
            </a:endParaRPr>
          </a:p>
        </p:txBody>
      </p:sp>
      <p:sp>
        <p:nvSpPr>
          <p:cNvPr id="15" name="object 15"/>
          <p:cNvSpPr/>
          <p:nvPr/>
        </p:nvSpPr>
        <p:spPr>
          <a:xfrm>
            <a:off x="685801" y="2453878"/>
            <a:ext cx="752475" cy="320675"/>
          </a:xfrm>
          <a:custGeom>
            <a:avLst/>
            <a:gdLst/>
            <a:ahLst/>
            <a:cxnLst/>
            <a:rect l="l" t="t" r="r" b="b"/>
            <a:pathLst>
              <a:path w="752475" h="320675">
                <a:moveTo>
                  <a:pt x="699094" y="0"/>
                </a:moveTo>
                <a:lnTo>
                  <a:pt x="53380" y="0"/>
                </a:lnTo>
                <a:lnTo>
                  <a:pt x="32602" y="4195"/>
                </a:lnTo>
                <a:lnTo>
                  <a:pt x="15634" y="15635"/>
                </a:lnTo>
                <a:lnTo>
                  <a:pt x="4194" y="32602"/>
                </a:lnTo>
                <a:lnTo>
                  <a:pt x="0" y="53380"/>
                </a:lnTo>
                <a:lnTo>
                  <a:pt x="0" y="266896"/>
                </a:lnTo>
                <a:lnTo>
                  <a:pt x="4194" y="287675"/>
                </a:lnTo>
                <a:lnTo>
                  <a:pt x="15634" y="304643"/>
                </a:lnTo>
                <a:lnTo>
                  <a:pt x="32602" y="316083"/>
                </a:lnTo>
                <a:lnTo>
                  <a:pt x="53380" y="320278"/>
                </a:lnTo>
                <a:lnTo>
                  <a:pt x="699094" y="320278"/>
                </a:lnTo>
                <a:lnTo>
                  <a:pt x="719872" y="316083"/>
                </a:lnTo>
                <a:lnTo>
                  <a:pt x="736840" y="304643"/>
                </a:lnTo>
                <a:lnTo>
                  <a:pt x="748280" y="287675"/>
                </a:lnTo>
                <a:lnTo>
                  <a:pt x="752475" y="266896"/>
                </a:lnTo>
                <a:lnTo>
                  <a:pt x="752475" y="53380"/>
                </a:lnTo>
                <a:lnTo>
                  <a:pt x="748280" y="32602"/>
                </a:lnTo>
                <a:lnTo>
                  <a:pt x="736840" y="15635"/>
                </a:lnTo>
                <a:lnTo>
                  <a:pt x="719872" y="4195"/>
                </a:lnTo>
                <a:lnTo>
                  <a:pt x="699094" y="0"/>
                </a:lnTo>
                <a:close/>
              </a:path>
            </a:pathLst>
          </a:custGeom>
          <a:solidFill>
            <a:srgbClr val="33CCFF"/>
          </a:solidFill>
        </p:spPr>
        <p:txBody>
          <a:bodyPr wrap="square" lIns="0" tIns="0" rIns="0" bIns="0" rtlCol="0"/>
          <a:lstStyle/>
          <a:p>
            <a:endParaRPr/>
          </a:p>
        </p:txBody>
      </p:sp>
      <p:sp>
        <p:nvSpPr>
          <p:cNvPr id="16" name="object 16"/>
          <p:cNvSpPr txBox="1"/>
          <p:nvPr/>
        </p:nvSpPr>
        <p:spPr>
          <a:xfrm>
            <a:off x="893762" y="2469546"/>
            <a:ext cx="32893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800000"/>
                </a:solidFill>
                <a:latin typeface="Arial"/>
                <a:cs typeface="Arial"/>
              </a:rPr>
              <a:t>NO</a:t>
            </a:r>
            <a:endParaRPr sz="1600">
              <a:latin typeface="Arial"/>
              <a:cs typeface="Arial"/>
            </a:endParaRPr>
          </a:p>
        </p:txBody>
      </p:sp>
      <p:sp>
        <p:nvSpPr>
          <p:cNvPr id="17" name="object 17"/>
          <p:cNvSpPr/>
          <p:nvPr/>
        </p:nvSpPr>
        <p:spPr>
          <a:xfrm>
            <a:off x="3860801" y="3194447"/>
            <a:ext cx="752475" cy="350520"/>
          </a:xfrm>
          <a:custGeom>
            <a:avLst/>
            <a:gdLst/>
            <a:ahLst/>
            <a:cxnLst/>
            <a:rect l="l" t="t" r="r" b="b"/>
            <a:pathLst>
              <a:path w="752475" h="350520">
                <a:moveTo>
                  <a:pt x="694133" y="0"/>
                </a:moveTo>
                <a:lnTo>
                  <a:pt x="58341" y="0"/>
                </a:lnTo>
                <a:lnTo>
                  <a:pt x="35632" y="4584"/>
                </a:lnTo>
                <a:lnTo>
                  <a:pt x="17087" y="17088"/>
                </a:lnTo>
                <a:lnTo>
                  <a:pt x="4584" y="35633"/>
                </a:lnTo>
                <a:lnTo>
                  <a:pt x="0" y="58342"/>
                </a:lnTo>
                <a:lnTo>
                  <a:pt x="0" y="291702"/>
                </a:lnTo>
                <a:lnTo>
                  <a:pt x="4584" y="314411"/>
                </a:lnTo>
                <a:lnTo>
                  <a:pt x="17087" y="332956"/>
                </a:lnTo>
                <a:lnTo>
                  <a:pt x="35632" y="345460"/>
                </a:lnTo>
                <a:lnTo>
                  <a:pt x="58341" y="350045"/>
                </a:lnTo>
                <a:lnTo>
                  <a:pt x="694133" y="350045"/>
                </a:lnTo>
                <a:lnTo>
                  <a:pt x="716842" y="345460"/>
                </a:lnTo>
                <a:lnTo>
                  <a:pt x="735387" y="332956"/>
                </a:lnTo>
                <a:lnTo>
                  <a:pt x="747890" y="314411"/>
                </a:lnTo>
                <a:lnTo>
                  <a:pt x="752475" y="291702"/>
                </a:lnTo>
                <a:lnTo>
                  <a:pt x="752475" y="58342"/>
                </a:lnTo>
                <a:lnTo>
                  <a:pt x="747890" y="35633"/>
                </a:lnTo>
                <a:lnTo>
                  <a:pt x="735387" y="17088"/>
                </a:lnTo>
                <a:lnTo>
                  <a:pt x="716842" y="4584"/>
                </a:lnTo>
                <a:lnTo>
                  <a:pt x="694133" y="0"/>
                </a:lnTo>
                <a:close/>
              </a:path>
            </a:pathLst>
          </a:custGeom>
          <a:solidFill>
            <a:srgbClr val="33CCFF"/>
          </a:solidFill>
        </p:spPr>
        <p:txBody>
          <a:bodyPr wrap="square" lIns="0" tIns="0" rIns="0" bIns="0" rtlCol="0"/>
          <a:lstStyle/>
          <a:p>
            <a:endParaRPr/>
          </a:p>
        </p:txBody>
      </p:sp>
      <p:sp>
        <p:nvSpPr>
          <p:cNvPr id="18" name="object 18"/>
          <p:cNvSpPr txBox="1"/>
          <p:nvPr/>
        </p:nvSpPr>
        <p:spPr>
          <a:xfrm>
            <a:off x="4048918" y="3223212"/>
            <a:ext cx="32893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800000"/>
                </a:solidFill>
                <a:latin typeface="Arial"/>
                <a:cs typeface="Arial"/>
              </a:rPr>
              <a:t>NO</a:t>
            </a:r>
            <a:endParaRPr sz="1600">
              <a:latin typeface="Arial"/>
              <a:cs typeface="Arial"/>
            </a:endParaRPr>
          </a:p>
        </p:txBody>
      </p:sp>
      <p:sp>
        <p:nvSpPr>
          <p:cNvPr id="19" name="object 19"/>
          <p:cNvSpPr txBox="1"/>
          <p:nvPr/>
        </p:nvSpPr>
        <p:spPr>
          <a:xfrm>
            <a:off x="958281" y="2043302"/>
            <a:ext cx="356235" cy="269240"/>
          </a:xfrm>
          <a:prstGeom prst="rect">
            <a:avLst/>
          </a:prstGeom>
        </p:spPr>
        <p:txBody>
          <a:bodyPr vert="horz" wrap="square" lIns="0" tIns="12700" rIns="0" bIns="0" rtlCol="0">
            <a:spAutoFit/>
          </a:bodyPr>
          <a:lstStyle/>
          <a:p>
            <a:pPr marL="12700">
              <a:lnSpc>
                <a:spcPct val="100000"/>
              </a:lnSpc>
              <a:spcBef>
                <a:spcPts val="100"/>
              </a:spcBef>
            </a:pPr>
            <a:r>
              <a:rPr sz="1600" spc="-40" dirty="0">
                <a:latin typeface="Arial"/>
                <a:cs typeface="Arial"/>
              </a:rPr>
              <a:t>Yes</a:t>
            </a:r>
            <a:endParaRPr sz="1600">
              <a:latin typeface="Arial"/>
              <a:cs typeface="Arial"/>
            </a:endParaRPr>
          </a:p>
        </p:txBody>
      </p:sp>
      <p:sp>
        <p:nvSpPr>
          <p:cNvPr id="20" name="object 20"/>
          <p:cNvSpPr txBox="1"/>
          <p:nvPr/>
        </p:nvSpPr>
        <p:spPr>
          <a:xfrm>
            <a:off x="2976059" y="2043302"/>
            <a:ext cx="283845"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FF0000"/>
                </a:solidFill>
                <a:latin typeface="Arial"/>
                <a:cs typeface="Arial"/>
              </a:rPr>
              <a:t>No</a:t>
            </a:r>
            <a:endParaRPr sz="1600">
              <a:latin typeface="Arial"/>
              <a:cs typeface="Arial"/>
            </a:endParaRPr>
          </a:p>
        </p:txBody>
      </p:sp>
      <p:sp>
        <p:nvSpPr>
          <p:cNvPr id="21" name="object 21"/>
          <p:cNvSpPr txBox="1"/>
          <p:nvPr/>
        </p:nvSpPr>
        <p:spPr>
          <a:xfrm>
            <a:off x="4101601" y="2746962"/>
            <a:ext cx="715010"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Arial"/>
                <a:cs typeface="Arial"/>
              </a:rPr>
              <a:t>Married</a:t>
            </a:r>
            <a:endParaRPr sz="1600">
              <a:latin typeface="Arial"/>
              <a:cs typeface="Arial"/>
            </a:endParaRPr>
          </a:p>
        </p:txBody>
      </p:sp>
      <p:sp>
        <p:nvSpPr>
          <p:cNvPr id="22" name="object 22"/>
          <p:cNvSpPr txBox="1"/>
          <p:nvPr/>
        </p:nvSpPr>
        <p:spPr>
          <a:xfrm>
            <a:off x="1741794" y="2773156"/>
            <a:ext cx="150241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Single,</a:t>
            </a:r>
            <a:r>
              <a:rPr sz="1600" spc="-35" dirty="0">
                <a:latin typeface="Arial"/>
                <a:cs typeface="Arial"/>
              </a:rPr>
              <a:t> </a:t>
            </a:r>
            <a:r>
              <a:rPr sz="1600" spc="-10" dirty="0">
                <a:latin typeface="Arial"/>
                <a:cs typeface="Arial"/>
              </a:rPr>
              <a:t>Divorced</a:t>
            </a:r>
            <a:endParaRPr sz="1600">
              <a:latin typeface="Arial"/>
              <a:cs typeface="Arial"/>
            </a:endParaRPr>
          </a:p>
        </p:txBody>
      </p:sp>
      <p:sp>
        <p:nvSpPr>
          <p:cNvPr id="23" name="object 23"/>
          <p:cNvSpPr txBox="1"/>
          <p:nvPr/>
        </p:nvSpPr>
        <p:spPr>
          <a:xfrm>
            <a:off x="1235035" y="3501818"/>
            <a:ext cx="56261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&lt;</a:t>
            </a:r>
            <a:r>
              <a:rPr sz="1600" spc="-5" dirty="0">
                <a:latin typeface="Arial"/>
                <a:cs typeface="Arial"/>
              </a:rPr>
              <a:t> </a:t>
            </a:r>
            <a:r>
              <a:rPr sz="1600" spc="-25" dirty="0">
                <a:latin typeface="Arial"/>
                <a:cs typeface="Arial"/>
              </a:rPr>
              <a:t>80K</a:t>
            </a:r>
            <a:endParaRPr sz="1600">
              <a:latin typeface="Arial"/>
              <a:cs typeface="Arial"/>
            </a:endParaRPr>
          </a:p>
        </p:txBody>
      </p:sp>
      <p:sp>
        <p:nvSpPr>
          <p:cNvPr id="24" name="object 24"/>
          <p:cNvSpPr txBox="1"/>
          <p:nvPr/>
        </p:nvSpPr>
        <p:spPr>
          <a:xfrm>
            <a:off x="3181310" y="3501818"/>
            <a:ext cx="56261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&gt;</a:t>
            </a:r>
            <a:r>
              <a:rPr sz="1600" spc="-5" dirty="0">
                <a:latin typeface="Arial"/>
                <a:cs typeface="Arial"/>
              </a:rPr>
              <a:t> </a:t>
            </a:r>
            <a:r>
              <a:rPr sz="1600" spc="-25" dirty="0">
                <a:latin typeface="Arial"/>
                <a:cs typeface="Arial"/>
              </a:rPr>
              <a:t>80K</a:t>
            </a:r>
            <a:endParaRPr sz="1600">
              <a:latin typeface="Arial"/>
              <a:cs typeface="Arial"/>
            </a:endParaRPr>
          </a:p>
        </p:txBody>
      </p:sp>
      <p:graphicFrame>
        <p:nvGraphicFramePr>
          <p:cNvPr id="25" name="object 25"/>
          <p:cNvGraphicFramePr>
            <a:graphicFrameLocks noGrp="1"/>
          </p:cNvGraphicFramePr>
          <p:nvPr/>
        </p:nvGraphicFramePr>
        <p:xfrm>
          <a:off x="5018592" y="1196959"/>
          <a:ext cx="3148965" cy="695960"/>
        </p:xfrm>
        <a:graphic>
          <a:graphicData uri="http://schemas.openxmlformats.org/drawingml/2006/table">
            <a:tbl>
              <a:tblPr firstRow="1" bandRow="1">
                <a:tableStyleId>{2D5ABB26-0587-4C30-8999-92F81FD0307C}</a:tableStyleId>
              </a:tblPr>
              <a:tblGrid>
                <a:gridCol w="774065">
                  <a:extLst>
                    <a:ext uri="{9D8B030D-6E8A-4147-A177-3AD203B41FA5}">
                      <a16:colId xmlns:a16="http://schemas.microsoft.com/office/drawing/2014/main" val="20000"/>
                    </a:ext>
                  </a:extLst>
                </a:gridCol>
                <a:gridCol w="884555">
                  <a:extLst>
                    <a:ext uri="{9D8B030D-6E8A-4147-A177-3AD203B41FA5}">
                      <a16:colId xmlns:a16="http://schemas.microsoft.com/office/drawing/2014/main" val="20001"/>
                    </a:ext>
                  </a:extLst>
                </a:gridCol>
                <a:gridCol w="846455">
                  <a:extLst>
                    <a:ext uri="{9D8B030D-6E8A-4147-A177-3AD203B41FA5}">
                      <a16:colId xmlns:a16="http://schemas.microsoft.com/office/drawing/2014/main" val="20002"/>
                    </a:ext>
                  </a:extLst>
                </a:gridCol>
                <a:gridCol w="643890">
                  <a:extLst>
                    <a:ext uri="{9D8B030D-6E8A-4147-A177-3AD203B41FA5}">
                      <a16:colId xmlns:a16="http://schemas.microsoft.com/office/drawing/2014/main" val="20003"/>
                    </a:ext>
                  </a:extLst>
                </a:gridCol>
              </a:tblGrid>
              <a:tr h="433070">
                <a:tc>
                  <a:txBody>
                    <a:bodyPr/>
                    <a:lstStyle/>
                    <a:p>
                      <a:pPr marL="24765">
                        <a:lnSpc>
                          <a:spcPts val="1240"/>
                        </a:lnSpc>
                      </a:pPr>
                      <a:r>
                        <a:rPr sz="1050" b="1" spc="210" dirty="0">
                          <a:solidFill>
                            <a:srgbClr val="FFFFFF"/>
                          </a:solidFill>
                          <a:latin typeface="Arial"/>
                          <a:cs typeface="Arial"/>
                        </a:rPr>
                        <a:t>Refund</a:t>
                      </a:r>
                      <a:endParaRPr sz="1050">
                        <a:latin typeface="Arial"/>
                        <a:cs typeface="Arial"/>
                      </a:endParaRPr>
                    </a:p>
                  </a:txBody>
                  <a:tcPr marL="0" marR="0" marT="0" marB="0">
                    <a:lnL w="9525">
                      <a:solidFill>
                        <a:srgbClr val="000080"/>
                      </a:solidFill>
                      <a:prstDash val="solid"/>
                    </a:lnL>
                    <a:lnR w="9525">
                      <a:solidFill>
                        <a:srgbClr val="000080"/>
                      </a:solidFill>
                      <a:prstDash val="solid"/>
                    </a:lnR>
                    <a:solidFill>
                      <a:srgbClr val="000080"/>
                    </a:solidFill>
                  </a:tcPr>
                </a:tc>
                <a:tc>
                  <a:txBody>
                    <a:bodyPr/>
                    <a:lstStyle/>
                    <a:p>
                      <a:pPr marL="48895" marR="236220">
                        <a:lnSpc>
                          <a:spcPts val="1250"/>
                        </a:lnSpc>
                        <a:spcBef>
                          <a:spcPts val="30"/>
                        </a:spcBef>
                      </a:pPr>
                      <a:r>
                        <a:rPr sz="1050" b="1" spc="165" dirty="0">
                          <a:solidFill>
                            <a:srgbClr val="FFFFFF"/>
                          </a:solidFill>
                          <a:latin typeface="Arial"/>
                          <a:cs typeface="Arial"/>
                        </a:rPr>
                        <a:t>Marital </a:t>
                      </a:r>
                      <a:r>
                        <a:rPr sz="1050" b="1" spc="185" dirty="0">
                          <a:solidFill>
                            <a:srgbClr val="FFFFFF"/>
                          </a:solidFill>
                          <a:latin typeface="Arial"/>
                          <a:cs typeface="Arial"/>
                        </a:rPr>
                        <a:t>Status</a:t>
                      </a:r>
                      <a:endParaRPr sz="1050">
                        <a:latin typeface="Arial"/>
                        <a:cs typeface="Arial"/>
                      </a:endParaRPr>
                    </a:p>
                  </a:txBody>
                  <a:tcPr marL="0" marR="0" marT="3810" marB="0">
                    <a:lnL w="9525">
                      <a:solidFill>
                        <a:srgbClr val="000080"/>
                      </a:solidFill>
                      <a:prstDash val="solid"/>
                    </a:lnL>
                    <a:lnR w="9525">
                      <a:solidFill>
                        <a:srgbClr val="000080"/>
                      </a:solidFill>
                      <a:prstDash val="solid"/>
                    </a:lnR>
                    <a:solidFill>
                      <a:srgbClr val="000080"/>
                    </a:solidFill>
                  </a:tcPr>
                </a:tc>
                <a:tc>
                  <a:txBody>
                    <a:bodyPr/>
                    <a:lstStyle/>
                    <a:p>
                      <a:pPr marL="49530" marR="106045">
                        <a:lnSpc>
                          <a:spcPts val="1250"/>
                        </a:lnSpc>
                        <a:spcBef>
                          <a:spcPts val="30"/>
                        </a:spcBef>
                      </a:pPr>
                      <a:r>
                        <a:rPr sz="1050" b="1" spc="190" dirty="0">
                          <a:solidFill>
                            <a:srgbClr val="FFFFFF"/>
                          </a:solidFill>
                          <a:latin typeface="Arial"/>
                          <a:cs typeface="Arial"/>
                        </a:rPr>
                        <a:t>Taxable </a:t>
                      </a:r>
                      <a:r>
                        <a:rPr sz="1050" b="1" spc="210" dirty="0">
                          <a:solidFill>
                            <a:srgbClr val="FFFFFF"/>
                          </a:solidFill>
                          <a:latin typeface="Arial"/>
                          <a:cs typeface="Arial"/>
                        </a:rPr>
                        <a:t>Income</a:t>
                      </a:r>
                      <a:endParaRPr sz="1050">
                        <a:latin typeface="Arial"/>
                        <a:cs typeface="Arial"/>
                      </a:endParaRPr>
                    </a:p>
                  </a:txBody>
                  <a:tcPr marL="0" marR="0" marT="3810" marB="0">
                    <a:lnL w="9525">
                      <a:solidFill>
                        <a:srgbClr val="000080"/>
                      </a:solidFill>
                      <a:prstDash val="solid"/>
                    </a:lnL>
                    <a:lnR w="9525">
                      <a:solidFill>
                        <a:srgbClr val="000080"/>
                      </a:solidFill>
                      <a:prstDash val="solid"/>
                    </a:lnR>
                    <a:solidFill>
                      <a:srgbClr val="000080"/>
                    </a:solidFill>
                  </a:tcPr>
                </a:tc>
                <a:tc>
                  <a:txBody>
                    <a:bodyPr/>
                    <a:lstStyle/>
                    <a:p>
                      <a:pPr marL="49530">
                        <a:lnSpc>
                          <a:spcPct val="100000"/>
                        </a:lnSpc>
                        <a:spcBef>
                          <a:spcPts val="1040"/>
                        </a:spcBef>
                      </a:pPr>
                      <a:r>
                        <a:rPr sz="1050" b="1" spc="200" dirty="0">
                          <a:solidFill>
                            <a:srgbClr val="FFFFFF"/>
                          </a:solidFill>
                          <a:latin typeface="Arial"/>
                          <a:cs typeface="Arial"/>
                        </a:rPr>
                        <a:t>Cheat</a:t>
                      </a:r>
                      <a:endParaRPr sz="1050">
                        <a:latin typeface="Arial"/>
                        <a:cs typeface="Arial"/>
                      </a:endParaRPr>
                    </a:p>
                  </a:txBody>
                  <a:tcPr marL="0" marR="0" marT="132080" marB="0">
                    <a:lnL w="9525">
                      <a:solidFill>
                        <a:srgbClr val="000080"/>
                      </a:solidFill>
                      <a:prstDash val="solid"/>
                    </a:lnL>
                    <a:lnR w="9525">
                      <a:solidFill>
                        <a:srgbClr val="000080"/>
                      </a:solidFill>
                      <a:prstDash val="solid"/>
                    </a:lnR>
                    <a:solidFill>
                      <a:srgbClr val="000080"/>
                    </a:solidFill>
                  </a:tcPr>
                </a:tc>
                <a:extLst>
                  <a:ext uri="{0D108BD9-81ED-4DB2-BD59-A6C34878D82A}">
                    <a16:rowId xmlns:a16="http://schemas.microsoft.com/office/drawing/2014/main" val="10000"/>
                  </a:ext>
                </a:extLst>
              </a:tr>
              <a:tr h="262890">
                <a:tc>
                  <a:txBody>
                    <a:bodyPr/>
                    <a:lstStyle/>
                    <a:p>
                      <a:pPr marL="48895">
                        <a:lnSpc>
                          <a:spcPct val="100000"/>
                        </a:lnSpc>
                        <a:spcBef>
                          <a:spcPts val="350"/>
                        </a:spcBef>
                      </a:pPr>
                      <a:r>
                        <a:rPr sz="1050" spc="215" dirty="0">
                          <a:solidFill>
                            <a:srgbClr val="FF0000"/>
                          </a:solidFill>
                          <a:latin typeface="Arial"/>
                          <a:cs typeface="Arial"/>
                        </a:rPr>
                        <a:t>No</a:t>
                      </a:r>
                      <a:endParaRPr sz="1050">
                        <a:latin typeface="Arial"/>
                        <a:cs typeface="Arial"/>
                      </a:endParaRPr>
                    </a:p>
                  </a:txBody>
                  <a:tcPr marL="0" marR="0" marT="44450" marB="0">
                    <a:lnL w="9525">
                      <a:solidFill>
                        <a:srgbClr val="000080"/>
                      </a:solidFill>
                      <a:prstDash val="solid"/>
                    </a:lnL>
                    <a:lnR w="9525">
                      <a:solidFill>
                        <a:srgbClr val="000080"/>
                      </a:solidFill>
                      <a:prstDash val="solid"/>
                    </a:lnR>
                    <a:lnB w="6350">
                      <a:solidFill>
                        <a:srgbClr val="000080"/>
                      </a:solidFill>
                      <a:prstDash val="solid"/>
                    </a:lnB>
                    <a:solidFill>
                      <a:srgbClr val="E5E5E5"/>
                    </a:solidFill>
                  </a:tcPr>
                </a:tc>
                <a:tc>
                  <a:txBody>
                    <a:bodyPr/>
                    <a:lstStyle/>
                    <a:p>
                      <a:pPr marL="48895">
                        <a:lnSpc>
                          <a:spcPct val="100000"/>
                        </a:lnSpc>
                        <a:spcBef>
                          <a:spcPts val="350"/>
                        </a:spcBef>
                      </a:pPr>
                      <a:r>
                        <a:rPr sz="1050" spc="170" dirty="0">
                          <a:solidFill>
                            <a:srgbClr val="010000"/>
                          </a:solidFill>
                          <a:latin typeface="Arial"/>
                          <a:cs typeface="Arial"/>
                        </a:rPr>
                        <a:t>Married</a:t>
                      </a:r>
                      <a:endParaRPr sz="1050">
                        <a:latin typeface="Arial"/>
                        <a:cs typeface="Arial"/>
                      </a:endParaRPr>
                    </a:p>
                  </a:txBody>
                  <a:tcPr marL="0" marR="0" marT="44450"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tc>
                  <a:txBody>
                    <a:bodyPr/>
                    <a:lstStyle/>
                    <a:p>
                      <a:pPr marL="49530">
                        <a:lnSpc>
                          <a:spcPct val="100000"/>
                        </a:lnSpc>
                        <a:spcBef>
                          <a:spcPts val="350"/>
                        </a:spcBef>
                      </a:pPr>
                      <a:r>
                        <a:rPr sz="1050" spc="200" dirty="0">
                          <a:solidFill>
                            <a:srgbClr val="010000"/>
                          </a:solidFill>
                          <a:latin typeface="Arial"/>
                          <a:cs typeface="Arial"/>
                        </a:rPr>
                        <a:t>80K</a:t>
                      </a:r>
                      <a:endParaRPr sz="1050">
                        <a:latin typeface="Arial"/>
                        <a:cs typeface="Arial"/>
                      </a:endParaRPr>
                    </a:p>
                  </a:txBody>
                  <a:tcPr marL="0" marR="0" marT="44450" marB="0">
                    <a:lnL w="9525">
                      <a:solidFill>
                        <a:srgbClr val="000080"/>
                      </a:solidFill>
                      <a:prstDash val="solid"/>
                    </a:lnL>
                    <a:lnR w="9525">
                      <a:solidFill>
                        <a:srgbClr val="000080"/>
                      </a:solidFill>
                      <a:prstDash val="solid"/>
                    </a:lnR>
                    <a:lnB w="6350">
                      <a:solidFill>
                        <a:srgbClr val="000080"/>
                      </a:solidFill>
                      <a:prstDash val="solid"/>
                    </a:lnB>
                    <a:solidFill>
                      <a:srgbClr val="E4E4E4"/>
                    </a:solidFill>
                  </a:tcPr>
                </a:tc>
                <a:tc>
                  <a:txBody>
                    <a:bodyPr/>
                    <a:lstStyle/>
                    <a:p>
                      <a:pPr marL="49530">
                        <a:lnSpc>
                          <a:spcPct val="100000"/>
                        </a:lnSpc>
                        <a:spcBef>
                          <a:spcPts val="330"/>
                        </a:spcBef>
                      </a:pPr>
                      <a:r>
                        <a:rPr sz="1050" b="1" spc="190" dirty="0">
                          <a:solidFill>
                            <a:srgbClr val="010000"/>
                          </a:solidFill>
                          <a:latin typeface="Arial"/>
                          <a:cs typeface="Arial"/>
                        </a:rPr>
                        <a:t>?</a:t>
                      </a:r>
                      <a:endParaRPr sz="1050">
                        <a:latin typeface="Arial"/>
                        <a:cs typeface="Arial"/>
                      </a:endParaRPr>
                    </a:p>
                  </a:txBody>
                  <a:tcPr marL="0" marR="0" marT="41910"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extLst>
                  <a:ext uri="{0D108BD9-81ED-4DB2-BD59-A6C34878D82A}">
                    <a16:rowId xmlns:a16="http://schemas.microsoft.com/office/drawing/2014/main" val="10001"/>
                  </a:ext>
                </a:extLst>
              </a:tr>
            </a:tbl>
          </a:graphicData>
        </a:graphic>
      </p:graphicFrame>
      <p:sp>
        <p:nvSpPr>
          <p:cNvPr id="26" name="object 26"/>
          <p:cNvSpPr txBox="1"/>
          <p:nvPr/>
        </p:nvSpPr>
        <p:spPr>
          <a:xfrm>
            <a:off x="4993075" y="1884678"/>
            <a:ext cx="34290" cy="33655"/>
          </a:xfrm>
          <a:prstGeom prst="rect">
            <a:avLst/>
          </a:prstGeom>
        </p:spPr>
        <p:txBody>
          <a:bodyPr vert="horz" wrap="square" lIns="0" tIns="12700" rIns="0" bIns="0" rtlCol="0">
            <a:spAutoFit/>
          </a:bodyPr>
          <a:lstStyle/>
          <a:p>
            <a:pPr algn="ctr">
              <a:lnSpc>
                <a:spcPct val="100000"/>
              </a:lnSpc>
              <a:spcBef>
                <a:spcPts val="100"/>
              </a:spcBef>
            </a:pPr>
            <a:r>
              <a:rPr sz="100" spc="-25" dirty="0">
                <a:solidFill>
                  <a:srgbClr val="010000"/>
                </a:solidFill>
                <a:latin typeface="Arial"/>
                <a:cs typeface="Arial"/>
              </a:rPr>
              <a:t>10</a:t>
            </a:r>
            <a:endParaRPr sz="100">
              <a:latin typeface="Arial"/>
              <a:cs typeface="Arial"/>
            </a:endParaRPr>
          </a:p>
        </p:txBody>
      </p:sp>
      <p:sp>
        <p:nvSpPr>
          <p:cNvPr id="27" name="object 27"/>
          <p:cNvSpPr txBox="1">
            <a:spLocks noGrp="1"/>
          </p:cNvSpPr>
          <p:nvPr>
            <p:ph type="title"/>
          </p:nvPr>
        </p:nvSpPr>
        <p:spPr>
          <a:xfrm>
            <a:off x="376735" y="-67259"/>
            <a:ext cx="5903595" cy="1220470"/>
          </a:xfrm>
          <a:prstGeom prst="rect">
            <a:avLst/>
          </a:prstGeom>
        </p:spPr>
        <p:txBody>
          <a:bodyPr vert="horz" wrap="square" lIns="0" tIns="124460" rIns="0" bIns="0" rtlCol="0">
            <a:spAutoFit/>
          </a:bodyPr>
          <a:lstStyle/>
          <a:p>
            <a:pPr marL="12700">
              <a:lnSpc>
                <a:spcPct val="100000"/>
              </a:lnSpc>
              <a:spcBef>
                <a:spcPts val="980"/>
              </a:spcBef>
            </a:pPr>
            <a:r>
              <a:rPr spc="-150" dirty="0"/>
              <a:t>Apply Model to Test Data</a:t>
            </a:r>
          </a:p>
          <a:p>
            <a:pPr marR="135255" algn="r">
              <a:lnSpc>
                <a:spcPct val="100000"/>
              </a:lnSpc>
              <a:spcBef>
                <a:spcPts val="365"/>
              </a:spcBef>
            </a:pPr>
            <a:r>
              <a:rPr sz="2000" spc="-150" dirty="0">
                <a:solidFill>
                  <a:srgbClr val="3F3F3F"/>
                </a:solidFill>
                <a:latin typeface="Arial"/>
                <a:cs typeface="Arial"/>
              </a:rPr>
              <a:t>Test Data</a:t>
            </a:r>
            <a:endParaRPr sz="2000" spc="-150" dirty="0">
              <a:latin typeface="Arial"/>
              <a:cs typeface="Arial"/>
            </a:endParaRPr>
          </a:p>
        </p:txBody>
      </p:sp>
      <p:sp>
        <p:nvSpPr>
          <p:cNvPr id="28" name="object 28"/>
          <p:cNvSpPr/>
          <p:nvPr/>
        </p:nvSpPr>
        <p:spPr>
          <a:xfrm>
            <a:off x="3839960" y="1541136"/>
            <a:ext cx="2027555" cy="965200"/>
          </a:xfrm>
          <a:custGeom>
            <a:avLst/>
            <a:gdLst/>
            <a:ahLst/>
            <a:cxnLst/>
            <a:rect l="l" t="t" r="r" b="b"/>
            <a:pathLst>
              <a:path w="2027554" h="965200">
                <a:moveTo>
                  <a:pt x="57419" y="923423"/>
                </a:moveTo>
                <a:lnTo>
                  <a:pt x="0" y="950537"/>
                </a:lnTo>
                <a:lnTo>
                  <a:pt x="6779" y="964892"/>
                </a:lnTo>
                <a:lnTo>
                  <a:pt x="64198" y="937778"/>
                </a:lnTo>
                <a:lnTo>
                  <a:pt x="57419" y="923423"/>
                </a:lnTo>
                <a:close/>
              </a:path>
              <a:path w="2027554" h="965200">
                <a:moveTo>
                  <a:pt x="157904" y="875972"/>
                </a:moveTo>
                <a:lnTo>
                  <a:pt x="100484" y="903086"/>
                </a:lnTo>
                <a:lnTo>
                  <a:pt x="107262" y="917441"/>
                </a:lnTo>
                <a:lnTo>
                  <a:pt x="164683" y="890327"/>
                </a:lnTo>
                <a:lnTo>
                  <a:pt x="157904" y="875972"/>
                </a:lnTo>
                <a:close/>
              </a:path>
              <a:path w="2027554" h="965200">
                <a:moveTo>
                  <a:pt x="258389" y="828521"/>
                </a:moveTo>
                <a:lnTo>
                  <a:pt x="200968" y="855635"/>
                </a:lnTo>
                <a:lnTo>
                  <a:pt x="207747" y="869990"/>
                </a:lnTo>
                <a:lnTo>
                  <a:pt x="265167" y="842876"/>
                </a:lnTo>
                <a:lnTo>
                  <a:pt x="258389" y="828521"/>
                </a:lnTo>
                <a:close/>
              </a:path>
              <a:path w="2027554" h="965200">
                <a:moveTo>
                  <a:pt x="358874" y="781070"/>
                </a:moveTo>
                <a:lnTo>
                  <a:pt x="301453" y="808184"/>
                </a:lnTo>
                <a:lnTo>
                  <a:pt x="308232" y="822539"/>
                </a:lnTo>
                <a:lnTo>
                  <a:pt x="365652" y="795425"/>
                </a:lnTo>
                <a:lnTo>
                  <a:pt x="358874" y="781070"/>
                </a:lnTo>
                <a:close/>
              </a:path>
              <a:path w="2027554" h="965200">
                <a:moveTo>
                  <a:pt x="459357" y="733618"/>
                </a:moveTo>
                <a:lnTo>
                  <a:pt x="401938" y="760733"/>
                </a:lnTo>
                <a:lnTo>
                  <a:pt x="408717" y="775088"/>
                </a:lnTo>
                <a:lnTo>
                  <a:pt x="466136" y="747974"/>
                </a:lnTo>
                <a:lnTo>
                  <a:pt x="459357" y="733618"/>
                </a:lnTo>
                <a:close/>
              </a:path>
              <a:path w="2027554" h="965200">
                <a:moveTo>
                  <a:pt x="559842" y="686167"/>
                </a:moveTo>
                <a:lnTo>
                  <a:pt x="502423" y="713282"/>
                </a:lnTo>
                <a:lnTo>
                  <a:pt x="509201" y="727637"/>
                </a:lnTo>
                <a:lnTo>
                  <a:pt x="566621" y="700523"/>
                </a:lnTo>
                <a:lnTo>
                  <a:pt x="559842" y="686167"/>
                </a:lnTo>
                <a:close/>
              </a:path>
              <a:path w="2027554" h="965200">
                <a:moveTo>
                  <a:pt x="660327" y="638716"/>
                </a:moveTo>
                <a:lnTo>
                  <a:pt x="602907" y="665831"/>
                </a:lnTo>
                <a:lnTo>
                  <a:pt x="609686" y="680186"/>
                </a:lnTo>
                <a:lnTo>
                  <a:pt x="667105" y="653072"/>
                </a:lnTo>
                <a:lnTo>
                  <a:pt x="660327" y="638716"/>
                </a:lnTo>
                <a:close/>
              </a:path>
              <a:path w="2027554" h="965200">
                <a:moveTo>
                  <a:pt x="760812" y="591265"/>
                </a:moveTo>
                <a:lnTo>
                  <a:pt x="703392" y="618380"/>
                </a:lnTo>
                <a:lnTo>
                  <a:pt x="710171" y="632735"/>
                </a:lnTo>
                <a:lnTo>
                  <a:pt x="767590" y="605619"/>
                </a:lnTo>
                <a:lnTo>
                  <a:pt x="760812" y="591265"/>
                </a:lnTo>
                <a:close/>
              </a:path>
              <a:path w="2027554" h="965200">
                <a:moveTo>
                  <a:pt x="861296" y="543813"/>
                </a:moveTo>
                <a:lnTo>
                  <a:pt x="803876" y="570929"/>
                </a:lnTo>
                <a:lnTo>
                  <a:pt x="810656" y="585284"/>
                </a:lnTo>
                <a:lnTo>
                  <a:pt x="868075" y="558168"/>
                </a:lnTo>
                <a:lnTo>
                  <a:pt x="861296" y="543813"/>
                </a:lnTo>
                <a:close/>
              </a:path>
              <a:path w="2027554" h="965200">
                <a:moveTo>
                  <a:pt x="961781" y="496362"/>
                </a:moveTo>
                <a:lnTo>
                  <a:pt x="904361" y="523478"/>
                </a:lnTo>
                <a:lnTo>
                  <a:pt x="911139" y="537833"/>
                </a:lnTo>
                <a:lnTo>
                  <a:pt x="968560" y="510717"/>
                </a:lnTo>
                <a:lnTo>
                  <a:pt x="961781" y="496362"/>
                </a:lnTo>
                <a:close/>
              </a:path>
              <a:path w="2027554" h="965200">
                <a:moveTo>
                  <a:pt x="1062266" y="448911"/>
                </a:moveTo>
                <a:lnTo>
                  <a:pt x="1004845" y="476027"/>
                </a:lnTo>
                <a:lnTo>
                  <a:pt x="1011624" y="490382"/>
                </a:lnTo>
                <a:lnTo>
                  <a:pt x="1069044" y="463266"/>
                </a:lnTo>
                <a:lnTo>
                  <a:pt x="1062266" y="448911"/>
                </a:lnTo>
                <a:close/>
              </a:path>
              <a:path w="2027554" h="965200">
                <a:moveTo>
                  <a:pt x="1162751" y="401460"/>
                </a:moveTo>
                <a:lnTo>
                  <a:pt x="1105330" y="428576"/>
                </a:lnTo>
                <a:lnTo>
                  <a:pt x="1112109" y="442931"/>
                </a:lnTo>
                <a:lnTo>
                  <a:pt x="1169529" y="415815"/>
                </a:lnTo>
                <a:lnTo>
                  <a:pt x="1162751" y="401460"/>
                </a:lnTo>
                <a:close/>
              </a:path>
              <a:path w="2027554" h="965200">
                <a:moveTo>
                  <a:pt x="1263234" y="354009"/>
                </a:moveTo>
                <a:lnTo>
                  <a:pt x="1205815" y="381124"/>
                </a:lnTo>
                <a:lnTo>
                  <a:pt x="1212593" y="395480"/>
                </a:lnTo>
                <a:lnTo>
                  <a:pt x="1270013" y="368364"/>
                </a:lnTo>
                <a:lnTo>
                  <a:pt x="1263234" y="354009"/>
                </a:lnTo>
                <a:close/>
              </a:path>
              <a:path w="2027554" h="965200">
                <a:moveTo>
                  <a:pt x="1363719" y="306558"/>
                </a:moveTo>
                <a:lnTo>
                  <a:pt x="1306300" y="333673"/>
                </a:lnTo>
                <a:lnTo>
                  <a:pt x="1313078" y="348028"/>
                </a:lnTo>
                <a:lnTo>
                  <a:pt x="1370498" y="320913"/>
                </a:lnTo>
                <a:lnTo>
                  <a:pt x="1363719" y="306558"/>
                </a:lnTo>
                <a:close/>
              </a:path>
              <a:path w="2027554" h="965200">
                <a:moveTo>
                  <a:pt x="1464204" y="259107"/>
                </a:moveTo>
                <a:lnTo>
                  <a:pt x="1406784" y="286222"/>
                </a:lnTo>
                <a:lnTo>
                  <a:pt x="1413563" y="300577"/>
                </a:lnTo>
                <a:lnTo>
                  <a:pt x="1470983" y="273462"/>
                </a:lnTo>
                <a:lnTo>
                  <a:pt x="1464204" y="259107"/>
                </a:lnTo>
                <a:close/>
              </a:path>
              <a:path w="2027554" h="965200">
                <a:moveTo>
                  <a:pt x="1564689" y="211656"/>
                </a:moveTo>
                <a:lnTo>
                  <a:pt x="1507269" y="238771"/>
                </a:lnTo>
                <a:lnTo>
                  <a:pt x="1514048" y="253126"/>
                </a:lnTo>
                <a:lnTo>
                  <a:pt x="1571467" y="226011"/>
                </a:lnTo>
                <a:lnTo>
                  <a:pt x="1564689" y="211656"/>
                </a:lnTo>
                <a:close/>
              </a:path>
              <a:path w="2027554" h="965200">
                <a:moveTo>
                  <a:pt x="1665173" y="164205"/>
                </a:moveTo>
                <a:lnTo>
                  <a:pt x="1607753" y="191320"/>
                </a:lnTo>
                <a:lnTo>
                  <a:pt x="1614533" y="205675"/>
                </a:lnTo>
                <a:lnTo>
                  <a:pt x="1671952" y="178560"/>
                </a:lnTo>
                <a:lnTo>
                  <a:pt x="1665173" y="164205"/>
                </a:lnTo>
                <a:close/>
              </a:path>
              <a:path w="2027554" h="965200">
                <a:moveTo>
                  <a:pt x="1765658" y="116754"/>
                </a:moveTo>
                <a:lnTo>
                  <a:pt x="1708238" y="143869"/>
                </a:lnTo>
                <a:lnTo>
                  <a:pt x="1715016" y="158224"/>
                </a:lnTo>
                <a:lnTo>
                  <a:pt x="1772437" y="131109"/>
                </a:lnTo>
                <a:lnTo>
                  <a:pt x="1765658" y="116754"/>
                </a:lnTo>
                <a:close/>
              </a:path>
              <a:path w="2027554" h="965200">
                <a:moveTo>
                  <a:pt x="1866143" y="69303"/>
                </a:moveTo>
                <a:lnTo>
                  <a:pt x="1808723" y="96418"/>
                </a:lnTo>
                <a:lnTo>
                  <a:pt x="1815501" y="110773"/>
                </a:lnTo>
                <a:lnTo>
                  <a:pt x="1872922" y="83658"/>
                </a:lnTo>
                <a:lnTo>
                  <a:pt x="1866143" y="69303"/>
                </a:lnTo>
                <a:close/>
              </a:path>
              <a:path w="2027554" h="965200">
                <a:moveTo>
                  <a:pt x="1996234" y="41629"/>
                </a:moveTo>
                <a:lnTo>
                  <a:pt x="1961925" y="41629"/>
                </a:lnTo>
                <a:lnTo>
                  <a:pt x="1974804" y="68903"/>
                </a:lnTo>
                <a:lnTo>
                  <a:pt x="1996234" y="41629"/>
                </a:lnTo>
                <a:close/>
              </a:path>
              <a:path w="2027554" h="965200">
                <a:moveTo>
                  <a:pt x="1942266" y="0"/>
                </a:moveTo>
                <a:lnTo>
                  <a:pt x="1955145" y="27274"/>
                </a:lnTo>
                <a:lnTo>
                  <a:pt x="1909207" y="48967"/>
                </a:lnTo>
                <a:lnTo>
                  <a:pt x="1915986" y="63322"/>
                </a:lnTo>
                <a:lnTo>
                  <a:pt x="1961925" y="41629"/>
                </a:lnTo>
                <a:lnTo>
                  <a:pt x="1996234" y="41629"/>
                </a:lnTo>
                <a:lnTo>
                  <a:pt x="2027439" y="1913"/>
                </a:lnTo>
                <a:lnTo>
                  <a:pt x="1942266" y="0"/>
                </a:lnTo>
                <a:close/>
              </a:path>
            </a:pathLst>
          </a:custGeom>
          <a:solidFill>
            <a:srgbClr val="FF0000"/>
          </a:solidFill>
        </p:spPr>
        <p:txBody>
          <a:bodyPr wrap="square" lIns="0" tIns="0" rIns="0" bIns="0" rtlCol="0"/>
          <a:lstStyle/>
          <a:p>
            <a:endParaRPr/>
          </a:p>
        </p:txBody>
      </p:sp>
      <p:sp>
        <p:nvSpPr>
          <p:cNvPr id="29" name="object 29"/>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14</a:t>
            </a:fld>
            <a:endParaRPr spc="-25" dirty="0"/>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93212" y="3410460"/>
            <a:ext cx="272415" cy="487680"/>
          </a:xfrm>
          <a:custGeom>
            <a:avLst/>
            <a:gdLst/>
            <a:ahLst/>
            <a:cxnLst/>
            <a:rect l="l" t="t" r="r" b="b"/>
            <a:pathLst>
              <a:path w="272414" h="487679">
                <a:moveTo>
                  <a:pt x="11125" y="0"/>
                </a:moveTo>
                <a:lnTo>
                  <a:pt x="0" y="6122"/>
                </a:lnTo>
                <a:lnTo>
                  <a:pt x="229958" y="423950"/>
                </a:lnTo>
                <a:lnTo>
                  <a:pt x="202143" y="439258"/>
                </a:lnTo>
                <a:lnTo>
                  <a:pt x="272262" y="487645"/>
                </a:lnTo>
                <a:lnTo>
                  <a:pt x="268899" y="402517"/>
                </a:lnTo>
                <a:lnTo>
                  <a:pt x="241084" y="417826"/>
                </a:lnTo>
                <a:lnTo>
                  <a:pt x="11125" y="0"/>
                </a:lnTo>
                <a:close/>
              </a:path>
            </a:pathLst>
          </a:custGeom>
          <a:solidFill>
            <a:srgbClr val="000000"/>
          </a:solidFill>
        </p:spPr>
        <p:txBody>
          <a:bodyPr wrap="square" lIns="0" tIns="0" rIns="0" bIns="0" rtlCol="0"/>
          <a:lstStyle/>
          <a:p>
            <a:endParaRPr/>
          </a:p>
        </p:txBody>
      </p:sp>
      <p:sp>
        <p:nvSpPr>
          <p:cNvPr id="3" name="object 3"/>
          <p:cNvSpPr/>
          <p:nvPr/>
        </p:nvSpPr>
        <p:spPr>
          <a:xfrm>
            <a:off x="1658937" y="3409764"/>
            <a:ext cx="361315" cy="488950"/>
          </a:xfrm>
          <a:custGeom>
            <a:avLst/>
            <a:gdLst/>
            <a:ahLst/>
            <a:cxnLst/>
            <a:rect l="l" t="t" r="r" b="b"/>
            <a:pathLst>
              <a:path w="361314" h="488950">
                <a:moveTo>
                  <a:pt x="350480" y="0"/>
                </a:moveTo>
                <a:lnTo>
                  <a:pt x="39963" y="423151"/>
                </a:lnTo>
                <a:lnTo>
                  <a:pt x="14364" y="404366"/>
                </a:lnTo>
                <a:lnTo>
                  <a:pt x="0" y="488341"/>
                </a:lnTo>
                <a:lnTo>
                  <a:pt x="75798" y="449447"/>
                </a:lnTo>
                <a:lnTo>
                  <a:pt x="50201" y="430664"/>
                </a:lnTo>
                <a:lnTo>
                  <a:pt x="360719" y="7514"/>
                </a:lnTo>
                <a:lnTo>
                  <a:pt x="350480" y="0"/>
                </a:lnTo>
                <a:close/>
              </a:path>
            </a:pathLst>
          </a:custGeom>
          <a:solidFill>
            <a:srgbClr val="000000"/>
          </a:solidFill>
        </p:spPr>
        <p:txBody>
          <a:bodyPr wrap="square" lIns="0" tIns="0" rIns="0" bIns="0" rtlCol="0"/>
          <a:lstStyle/>
          <a:p>
            <a:endParaRPr/>
          </a:p>
        </p:txBody>
      </p:sp>
      <p:sp>
        <p:nvSpPr>
          <p:cNvPr id="4" name="object 4"/>
          <p:cNvSpPr/>
          <p:nvPr/>
        </p:nvSpPr>
        <p:spPr>
          <a:xfrm>
            <a:off x="2366962" y="2678206"/>
            <a:ext cx="447675" cy="491490"/>
          </a:xfrm>
          <a:custGeom>
            <a:avLst/>
            <a:gdLst/>
            <a:ahLst/>
            <a:cxnLst/>
            <a:rect l="l" t="t" r="r" b="b"/>
            <a:pathLst>
              <a:path w="447675" h="491489">
                <a:moveTo>
                  <a:pt x="438214" y="0"/>
                </a:moveTo>
                <a:lnTo>
                  <a:pt x="46574" y="430593"/>
                </a:lnTo>
                <a:lnTo>
                  <a:pt x="23086" y="409230"/>
                </a:lnTo>
                <a:lnTo>
                  <a:pt x="0" y="491237"/>
                </a:lnTo>
                <a:lnTo>
                  <a:pt x="79457" y="460502"/>
                </a:lnTo>
                <a:lnTo>
                  <a:pt x="55968" y="439139"/>
                </a:lnTo>
                <a:lnTo>
                  <a:pt x="447610" y="8544"/>
                </a:lnTo>
                <a:lnTo>
                  <a:pt x="438214" y="0"/>
                </a:lnTo>
                <a:close/>
              </a:path>
            </a:pathLst>
          </a:custGeom>
          <a:solidFill>
            <a:srgbClr val="000000"/>
          </a:solidFill>
        </p:spPr>
        <p:txBody>
          <a:bodyPr wrap="square" lIns="0" tIns="0" rIns="0" bIns="0" rtlCol="0"/>
          <a:lstStyle/>
          <a:p>
            <a:endParaRPr/>
          </a:p>
        </p:txBody>
      </p:sp>
      <p:sp>
        <p:nvSpPr>
          <p:cNvPr id="5" name="object 5"/>
          <p:cNvSpPr/>
          <p:nvPr/>
        </p:nvSpPr>
        <p:spPr>
          <a:xfrm>
            <a:off x="3682836" y="2668428"/>
            <a:ext cx="544830" cy="501015"/>
          </a:xfrm>
          <a:custGeom>
            <a:avLst/>
            <a:gdLst/>
            <a:ahLst/>
            <a:cxnLst/>
            <a:rect l="l" t="t" r="r" b="b"/>
            <a:pathLst>
              <a:path w="544829" h="501014">
                <a:moveTo>
                  <a:pt x="25730" y="0"/>
                </a:moveTo>
                <a:lnTo>
                  <a:pt x="0" y="28100"/>
                </a:lnTo>
                <a:lnTo>
                  <a:pt x="447513" y="437875"/>
                </a:lnTo>
                <a:lnTo>
                  <a:pt x="421784" y="465974"/>
                </a:lnTo>
                <a:lnTo>
                  <a:pt x="544677" y="501014"/>
                </a:lnTo>
                <a:lnTo>
                  <a:pt x="498974" y="381675"/>
                </a:lnTo>
                <a:lnTo>
                  <a:pt x="473243" y="409775"/>
                </a:lnTo>
                <a:lnTo>
                  <a:pt x="25730" y="0"/>
                </a:lnTo>
                <a:close/>
              </a:path>
            </a:pathLst>
          </a:custGeom>
          <a:solidFill>
            <a:srgbClr val="FF0000"/>
          </a:solidFill>
        </p:spPr>
        <p:txBody>
          <a:bodyPr wrap="square" lIns="0" tIns="0" rIns="0" bIns="0" rtlCol="0"/>
          <a:lstStyle/>
          <a:p>
            <a:endParaRPr/>
          </a:p>
        </p:txBody>
      </p:sp>
      <p:sp>
        <p:nvSpPr>
          <p:cNvPr id="6" name="object 6"/>
          <p:cNvSpPr/>
          <p:nvPr/>
        </p:nvSpPr>
        <p:spPr>
          <a:xfrm>
            <a:off x="2533978" y="1998834"/>
            <a:ext cx="631825" cy="441959"/>
          </a:xfrm>
          <a:custGeom>
            <a:avLst/>
            <a:gdLst/>
            <a:ahLst/>
            <a:cxnLst/>
            <a:rect l="l" t="t" r="r" b="b"/>
            <a:pathLst>
              <a:path w="631825" h="441960">
                <a:moveTo>
                  <a:pt x="21568" y="0"/>
                </a:moveTo>
                <a:lnTo>
                  <a:pt x="0" y="31408"/>
                </a:lnTo>
                <a:lnTo>
                  <a:pt x="526488" y="392948"/>
                </a:lnTo>
                <a:lnTo>
                  <a:pt x="504921" y="424356"/>
                </a:lnTo>
                <a:lnTo>
                  <a:pt x="631496" y="441948"/>
                </a:lnTo>
                <a:lnTo>
                  <a:pt x="569624" y="330133"/>
                </a:lnTo>
                <a:lnTo>
                  <a:pt x="548057" y="361541"/>
                </a:lnTo>
                <a:lnTo>
                  <a:pt x="21568" y="0"/>
                </a:lnTo>
                <a:close/>
              </a:path>
            </a:pathLst>
          </a:custGeom>
          <a:solidFill>
            <a:srgbClr val="FF0000"/>
          </a:solidFill>
        </p:spPr>
        <p:txBody>
          <a:bodyPr wrap="square" lIns="0" tIns="0" rIns="0" bIns="0" rtlCol="0"/>
          <a:lstStyle/>
          <a:p>
            <a:endParaRPr/>
          </a:p>
        </p:txBody>
      </p:sp>
      <p:sp>
        <p:nvSpPr>
          <p:cNvPr id="7" name="object 7"/>
          <p:cNvSpPr/>
          <p:nvPr/>
        </p:nvSpPr>
        <p:spPr>
          <a:xfrm>
            <a:off x="1039814" y="2009307"/>
            <a:ext cx="622935" cy="431800"/>
          </a:xfrm>
          <a:custGeom>
            <a:avLst/>
            <a:gdLst/>
            <a:ahLst/>
            <a:cxnLst/>
            <a:rect l="l" t="t" r="r" b="b"/>
            <a:pathLst>
              <a:path w="622935" h="431800">
                <a:moveTo>
                  <a:pt x="615524" y="0"/>
                </a:moveTo>
                <a:lnTo>
                  <a:pt x="59162" y="383033"/>
                </a:lnTo>
                <a:lnTo>
                  <a:pt x="41158" y="356881"/>
                </a:lnTo>
                <a:lnTo>
                  <a:pt x="0" y="431474"/>
                </a:lnTo>
                <a:lnTo>
                  <a:pt x="84369" y="419646"/>
                </a:lnTo>
                <a:lnTo>
                  <a:pt x="66364" y="393494"/>
                </a:lnTo>
                <a:lnTo>
                  <a:pt x="622726" y="10460"/>
                </a:lnTo>
                <a:lnTo>
                  <a:pt x="615524" y="0"/>
                </a:lnTo>
                <a:close/>
              </a:path>
            </a:pathLst>
          </a:custGeom>
          <a:solidFill>
            <a:srgbClr val="000000"/>
          </a:solidFill>
        </p:spPr>
        <p:txBody>
          <a:bodyPr wrap="square" lIns="0" tIns="0" rIns="0" bIns="0" rtlCol="0"/>
          <a:lstStyle/>
          <a:p>
            <a:endParaRPr/>
          </a:p>
        </p:txBody>
      </p:sp>
      <p:sp>
        <p:nvSpPr>
          <p:cNvPr id="8" name="object 8"/>
          <p:cNvSpPr txBox="1"/>
          <p:nvPr/>
        </p:nvSpPr>
        <p:spPr>
          <a:xfrm>
            <a:off x="1606551" y="1771650"/>
            <a:ext cx="1027430" cy="339090"/>
          </a:xfrm>
          <a:prstGeom prst="rect">
            <a:avLst/>
          </a:prstGeom>
          <a:solidFill>
            <a:srgbClr val="FFFF00"/>
          </a:solidFill>
          <a:ln w="12700">
            <a:solidFill>
              <a:srgbClr val="0000FF"/>
            </a:solidFill>
          </a:ln>
        </p:spPr>
        <p:txBody>
          <a:bodyPr vert="horz" wrap="square" lIns="0" tIns="41275" rIns="0" bIns="0" rtlCol="0">
            <a:spAutoFit/>
          </a:bodyPr>
          <a:lstStyle/>
          <a:p>
            <a:pPr marL="186055">
              <a:lnSpc>
                <a:spcPct val="100000"/>
              </a:lnSpc>
              <a:spcBef>
                <a:spcPts val="325"/>
              </a:spcBef>
            </a:pPr>
            <a:r>
              <a:rPr sz="1600" spc="-10" dirty="0">
                <a:solidFill>
                  <a:srgbClr val="2D1993"/>
                </a:solidFill>
                <a:latin typeface="Arial"/>
                <a:cs typeface="Arial"/>
              </a:rPr>
              <a:t>Refund</a:t>
            </a:r>
            <a:endParaRPr sz="1600">
              <a:latin typeface="Arial"/>
              <a:cs typeface="Arial"/>
            </a:endParaRPr>
          </a:p>
        </p:txBody>
      </p:sp>
      <p:sp>
        <p:nvSpPr>
          <p:cNvPr id="9" name="object 9"/>
          <p:cNvSpPr txBox="1"/>
          <p:nvPr/>
        </p:nvSpPr>
        <p:spPr>
          <a:xfrm>
            <a:off x="2720976" y="2440782"/>
            <a:ext cx="1025525" cy="339090"/>
          </a:xfrm>
          <a:prstGeom prst="rect">
            <a:avLst/>
          </a:prstGeom>
          <a:solidFill>
            <a:srgbClr val="FFFF00"/>
          </a:solidFill>
          <a:ln w="12700">
            <a:solidFill>
              <a:srgbClr val="0000FF"/>
            </a:solidFill>
          </a:ln>
        </p:spPr>
        <p:txBody>
          <a:bodyPr vert="horz" wrap="square" lIns="0" tIns="41275" rIns="0" bIns="0" rtlCol="0">
            <a:spAutoFit/>
          </a:bodyPr>
          <a:lstStyle/>
          <a:p>
            <a:pPr marL="241300">
              <a:lnSpc>
                <a:spcPct val="100000"/>
              </a:lnSpc>
              <a:spcBef>
                <a:spcPts val="325"/>
              </a:spcBef>
            </a:pPr>
            <a:r>
              <a:rPr sz="1600" spc="-10" dirty="0">
                <a:solidFill>
                  <a:srgbClr val="2D1993"/>
                </a:solidFill>
                <a:latin typeface="Arial"/>
                <a:cs typeface="Arial"/>
              </a:rPr>
              <a:t>MarSt</a:t>
            </a:r>
            <a:endParaRPr sz="1600">
              <a:latin typeface="Arial"/>
              <a:cs typeface="Arial"/>
            </a:endParaRPr>
          </a:p>
        </p:txBody>
      </p:sp>
      <p:sp>
        <p:nvSpPr>
          <p:cNvPr id="10" name="object 10"/>
          <p:cNvSpPr txBox="1"/>
          <p:nvPr/>
        </p:nvSpPr>
        <p:spPr>
          <a:xfrm>
            <a:off x="1925638" y="3169443"/>
            <a:ext cx="1062355" cy="339090"/>
          </a:xfrm>
          <a:prstGeom prst="rect">
            <a:avLst/>
          </a:prstGeom>
          <a:solidFill>
            <a:srgbClr val="FFFF00"/>
          </a:solidFill>
          <a:ln w="12700">
            <a:solidFill>
              <a:srgbClr val="0000FF"/>
            </a:solidFill>
          </a:ln>
        </p:spPr>
        <p:txBody>
          <a:bodyPr vert="horz" wrap="square" lIns="0" tIns="41275" rIns="0" bIns="0" rtlCol="0">
            <a:spAutoFit/>
          </a:bodyPr>
          <a:lstStyle/>
          <a:p>
            <a:pPr marL="236854">
              <a:lnSpc>
                <a:spcPct val="100000"/>
              </a:lnSpc>
              <a:spcBef>
                <a:spcPts val="325"/>
              </a:spcBef>
            </a:pPr>
            <a:r>
              <a:rPr sz="1600" spc="-10" dirty="0">
                <a:solidFill>
                  <a:srgbClr val="2D1993"/>
                </a:solidFill>
                <a:latin typeface="Arial"/>
                <a:cs typeface="Arial"/>
              </a:rPr>
              <a:t>TaxInc</a:t>
            </a:r>
            <a:endParaRPr sz="1600">
              <a:latin typeface="Arial"/>
              <a:cs typeface="Arial"/>
            </a:endParaRPr>
          </a:p>
        </p:txBody>
      </p:sp>
      <p:sp>
        <p:nvSpPr>
          <p:cNvPr id="11" name="object 11"/>
          <p:cNvSpPr/>
          <p:nvPr/>
        </p:nvSpPr>
        <p:spPr>
          <a:xfrm>
            <a:off x="2941638" y="3895726"/>
            <a:ext cx="688975" cy="337185"/>
          </a:xfrm>
          <a:custGeom>
            <a:avLst/>
            <a:gdLst/>
            <a:ahLst/>
            <a:cxnLst/>
            <a:rect l="l" t="t" r="r" b="b"/>
            <a:pathLst>
              <a:path w="688975" h="337185">
                <a:moveTo>
                  <a:pt x="632472" y="0"/>
                </a:moveTo>
                <a:lnTo>
                  <a:pt x="56503" y="0"/>
                </a:lnTo>
                <a:lnTo>
                  <a:pt x="34509" y="4440"/>
                </a:lnTo>
                <a:lnTo>
                  <a:pt x="16549" y="16549"/>
                </a:lnTo>
                <a:lnTo>
                  <a:pt x="4440" y="34509"/>
                </a:lnTo>
                <a:lnTo>
                  <a:pt x="0" y="56502"/>
                </a:lnTo>
                <a:lnTo>
                  <a:pt x="0" y="280444"/>
                </a:lnTo>
                <a:lnTo>
                  <a:pt x="4440" y="302437"/>
                </a:lnTo>
                <a:lnTo>
                  <a:pt x="16549" y="320397"/>
                </a:lnTo>
                <a:lnTo>
                  <a:pt x="34509" y="332506"/>
                </a:lnTo>
                <a:lnTo>
                  <a:pt x="56503" y="336947"/>
                </a:lnTo>
                <a:lnTo>
                  <a:pt x="632472" y="336947"/>
                </a:lnTo>
                <a:lnTo>
                  <a:pt x="654465" y="332506"/>
                </a:lnTo>
                <a:lnTo>
                  <a:pt x="672425" y="320397"/>
                </a:lnTo>
                <a:lnTo>
                  <a:pt x="684534" y="302437"/>
                </a:lnTo>
                <a:lnTo>
                  <a:pt x="688974" y="280444"/>
                </a:lnTo>
                <a:lnTo>
                  <a:pt x="688974" y="56502"/>
                </a:lnTo>
                <a:lnTo>
                  <a:pt x="684534" y="34509"/>
                </a:lnTo>
                <a:lnTo>
                  <a:pt x="672425" y="16549"/>
                </a:lnTo>
                <a:lnTo>
                  <a:pt x="654465" y="4440"/>
                </a:lnTo>
                <a:lnTo>
                  <a:pt x="632472" y="0"/>
                </a:lnTo>
                <a:close/>
              </a:path>
            </a:pathLst>
          </a:custGeom>
          <a:solidFill>
            <a:srgbClr val="33CCFF"/>
          </a:solidFill>
        </p:spPr>
        <p:txBody>
          <a:bodyPr wrap="square" lIns="0" tIns="0" rIns="0" bIns="0" rtlCol="0"/>
          <a:lstStyle/>
          <a:p>
            <a:endParaRPr/>
          </a:p>
        </p:txBody>
      </p:sp>
      <p:sp>
        <p:nvSpPr>
          <p:cNvPr id="12" name="object 12"/>
          <p:cNvSpPr txBox="1"/>
          <p:nvPr/>
        </p:nvSpPr>
        <p:spPr>
          <a:xfrm>
            <a:off x="3019426" y="3924490"/>
            <a:ext cx="43053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800000"/>
                </a:solidFill>
                <a:latin typeface="Arial"/>
                <a:cs typeface="Arial"/>
              </a:rPr>
              <a:t>YES</a:t>
            </a:r>
            <a:endParaRPr sz="1600">
              <a:latin typeface="Arial"/>
              <a:cs typeface="Arial"/>
            </a:endParaRPr>
          </a:p>
        </p:txBody>
      </p:sp>
      <p:sp>
        <p:nvSpPr>
          <p:cNvPr id="13" name="object 13"/>
          <p:cNvSpPr/>
          <p:nvPr/>
        </p:nvSpPr>
        <p:spPr>
          <a:xfrm>
            <a:off x="1304925" y="3911203"/>
            <a:ext cx="717550" cy="334645"/>
          </a:xfrm>
          <a:custGeom>
            <a:avLst/>
            <a:gdLst/>
            <a:ahLst/>
            <a:cxnLst/>
            <a:rect l="l" t="t" r="r" b="b"/>
            <a:pathLst>
              <a:path w="717550" h="334645">
                <a:moveTo>
                  <a:pt x="661788" y="0"/>
                </a:moveTo>
                <a:lnTo>
                  <a:pt x="55761" y="0"/>
                </a:lnTo>
                <a:lnTo>
                  <a:pt x="34056" y="4382"/>
                </a:lnTo>
                <a:lnTo>
                  <a:pt x="16332" y="16332"/>
                </a:lnTo>
                <a:lnTo>
                  <a:pt x="4382" y="34056"/>
                </a:lnTo>
                <a:lnTo>
                  <a:pt x="0" y="55761"/>
                </a:lnTo>
                <a:lnTo>
                  <a:pt x="0" y="278803"/>
                </a:lnTo>
                <a:lnTo>
                  <a:pt x="4382" y="300508"/>
                </a:lnTo>
                <a:lnTo>
                  <a:pt x="16332" y="318232"/>
                </a:lnTo>
                <a:lnTo>
                  <a:pt x="34056" y="330182"/>
                </a:lnTo>
                <a:lnTo>
                  <a:pt x="55761" y="334564"/>
                </a:lnTo>
                <a:lnTo>
                  <a:pt x="661788" y="334564"/>
                </a:lnTo>
                <a:lnTo>
                  <a:pt x="683493" y="330182"/>
                </a:lnTo>
                <a:lnTo>
                  <a:pt x="701217" y="318232"/>
                </a:lnTo>
                <a:lnTo>
                  <a:pt x="713167" y="300508"/>
                </a:lnTo>
                <a:lnTo>
                  <a:pt x="717550" y="278803"/>
                </a:lnTo>
                <a:lnTo>
                  <a:pt x="717550" y="55761"/>
                </a:lnTo>
                <a:lnTo>
                  <a:pt x="713167" y="34056"/>
                </a:lnTo>
                <a:lnTo>
                  <a:pt x="701217" y="16332"/>
                </a:lnTo>
                <a:lnTo>
                  <a:pt x="683493" y="4382"/>
                </a:lnTo>
                <a:lnTo>
                  <a:pt x="661788" y="0"/>
                </a:lnTo>
                <a:close/>
              </a:path>
            </a:pathLst>
          </a:custGeom>
          <a:solidFill>
            <a:srgbClr val="33CCFF"/>
          </a:solidFill>
        </p:spPr>
        <p:txBody>
          <a:bodyPr wrap="square" lIns="0" tIns="0" rIns="0" bIns="0" rtlCol="0"/>
          <a:lstStyle/>
          <a:p>
            <a:endParaRPr/>
          </a:p>
        </p:txBody>
      </p:sp>
      <p:sp>
        <p:nvSpPr>
          <p:cNvPr id="14" name="object 14"/>
          <p:cNvSpPr txBox="1"/>
          <p:nvPr/>
        </p:nvSpPr>
        <p:spPr>
          <a:xfrm>
            <a:off x="1514475" y="3926871"/>
            <a:ext cx="32893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800000"/>
                </a:solidFill>
                <a:latin typeface="Arial"/>
                <a:cs typeface="Arial"/>
              </a:rPr>
              <a:t>NO</a:t>
            </a:r>
            <a:endParaRPr sz="1600">
              <a:latin typeface="Arial"/>
              <a:cs typeface="Arial"/>
            </a:endParaRPr>
          </a:p>
        </p:txBody>
      </p:sp>
      <p:sp>
        <p:nvSpPr>
          <p:cNvPr id="15" name="object 15"/>
          <p:cNvSpPr/>
          <p:nvPr/>
        </p:nvSpPr>
        <p:spPr>
          <a:xfrm>
            <a:off x="685801" y="2453878"/>
            <a:ext cx="752475" cy="320675"/>
          </a:xfrm>
          <a:custGeom>
            <a:avLst/>
            <a:gdLst/>
            <a:ahLst/>
            <a:cxnLst/>
            <a:rect l="l" t="t" r="r" b="b"/>
            <a:pathLst>
              <a:path w="752475" h="320675">
                <a:moveTo>
                  <a:pt x="699094" y="0"/>
                </a:moveTo>
                <a:lnTo>
                  <a:pt x="53380" y="0"/>
                </a:lnTo>
                <a:lnTo>
                  <a:pt x="32602" y="4195"/>
                </a:lnTo>
                <a:lnTo>
                  <a:pt x="15634" y="15635"/>
                </a:lnTo>
                <a:lnTo>
                  <a:pt x="4194" y="32602"/>
                </a:lnTo>
                <a:lnTo>
                  <a:pt x="0" y="53380"/>
                </a:lnTo>
                <a:lnTo>
                  <a:pt x="0" y="266896"/>
                </a:lnTo>
                <a:lnTo>
                  <a:pt x="4194" y="287675"/>
                </a:lnTo>
                <a:lnTo>
                  <a:pt x="15634" y="304643"/>
                </a:lnTo>
                <a:lnTo>
                  <a:pt x="32602" y="316083"/>
                </a:lnTo>
                <a:lnTo>
                  <a:pt x="53380" y="320278"/>
                </a:lnTo>
                <a:lnTo>
                  <a:pt x="699094" y="320278"/>
                </a:lnTo>
                <a:lnTo>
                  <a:pt x="719872" y="316083"/>
                </a:lnTo>
                <a:lnTo>
                  <a:pt x="736840" y="304643"/>
                </a:lnTo>
                <a:lnTo>
                  <a:pt x="748280" y="287675"/>
                </a:lnTo>
                <a:lnTo>
                  <a:pt x="752475" y="266896"/>
                </a:lnTo>
                <a:lnTo>
                  <a:pt x="752475" y="53380"/>
                </a:lnTo>
                <a:lnTo>
                  <a:pt x="748280" y="32602"/>
                </a:lnTo>
                <a:lnTo>
                  <a:pt x="736840" y="15635"/>
                </a:lnTo>
                <a:lnTo>
                  <a:pt x="719872" y="4195"/>
                </a:lnTo>
                <a:lnTo>
                  <a:pt x="699094" y="0"/>
                </a:lnTo>
                <a:close/>
              </a:path>
            </a:pathLst>
          </a:custGeom>
          <a:solidFill>
            <a:srgbClr val="33CCFF"/>
          </a:solidFill>
        </p:spPr>
        <p:txBody>
          <a:bodyPr wrap="square" lIns="0" tIns="0" rIns="0" bIns="0" rtlCol="0"/>
          <a:lstStyle/>
          <a:p>
            <a:endParaRPr/>
          </a:p>
        </p:txBody>
      </p:sp>
      <p:sp>
        <p:nvSpPr>
          <p:cNvPr id="16" name="object 16"/>
          <p:cNvSpPr txBox="1"/>
          <p:nvPr/>
        </p:nvSpPr>
        <p:spPr>
          <a:xfrm>
            <a:off x="893762" y="2469546"/>
            <a:ext cx="32893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800000"/>
                </a:solidFill>
                <a:latin typeface="Arial"/>
                <a:cs typeface="Arial"/>
              </a:rPr>
              <a:t>NO</a:t>
            </a:r>
            <a:endParaRPr sz="1600">
              <a:latin typeface="Arial"/>
              <a:cs typeface="Arial"/>
            </a:endParaRPr>
          </a:p>
        </p:txBody>
      </p:sp>
      <p:sp>
        <p:nvSpPr>
          <p:cNvPr id="17" name="object 17"/>
          <p:cNvSpPr/>
          <p:nvPr/>
        </p:nvSpPr>
        <p:spPr>
          <a:xfrm>
            <a:off x="3860801" y="3194447"/>
            <a:ext cx="752475" cy="350520"/>
          </a:xfrm>
          <a:custGeom>
            <a:avLst/>
            <a:gdLst/>
            <a:ahLst/>
            <a:cxnLst/>
            <a:rect l="l" t="t" r="r" b="b"/>
            <a:pathLst>
              <a:path w="752475" h="350520">
                <a:moveTo>
                  <a:pt x="694133" y="0"/>
                </a:moveTo>
                <a:lnTo>
                  <a:pt x="58341" y="0"/>
                </a:lnTo>
                <a:lnTo>
                  <a:pt x="35632" y="4584"/>
                </a:lnTo>
                <a:lnTo>
                  <a:pt x="17087" y="17088"/>
                </a:lnTo>
                <a:lnTo>
                  <a:pt x="4584" y="35633"/>
                </a:lnTo>
                <a:lnTo>
                  <a:pt x="0" y="58342"/>
                </a:lnTo>
                <a:lnTo>
                  <a:pt x="0" y="291702"/>
                </a:lnTo>
                <a:lnTo>
                  <a:pt x="4584" y="314411"/>
                </a:lnTo>
                <a:lnTo>
                  <a:pt x="17087" y="332956"/>
                </a:lnTo>
                <a:lnTo>
                  <a:pt x="35632" y="345460"/>
                </a:lnTo>
                <a:lnTo>
                  <a:pt x="58341" y="350045"/>
                </a:lnTo>
                <a:lnTo>
                  <a:pt x="694133" y="350045"/>
                </a:lnTo>
                <a:lnTo>
                  <a:pt x="716842" y="345460"/>
                </a:lnTo>
                <a:lnTo>
                  <a:pt x="735387" y="332956"/>
                </a:lnTo>
                <a:lnTo>
                  <a:pt x="747890" y="314411"/>
                </a:lnTo>
                <a:lnTo>
                  <a:pt x="752475" y="291702"/>
                </a:lnTo>
                <a:lnTo>
                  <a:pt x="752475" y="58342"/>
                </a:lnTo>
                <a:lnTo>
                  <a:pt x="747890" y="35633"/>
                </a:lnTo>
                <a:lnTo>
                  <a:pt x="735387" y="17088"/>
                </a:lnTo>
                <a:lnTo>
                  <a:pt x="716842" y="4584"/>
                </a:lnTo>
                <a:lnTo>
                  <a:pt x="694133" y="0"/>
                </a:lnTo>
                <a:close/>
              </a:path>
            </a:pathLst>
          </a:custGeom>
          <a:solidFill>
            <a:srgbClr val="33CCFF"/>
          </a:solidFill>
        </p:spPr>
        <p:txBody>
          <a:bodyPr wrap="square" lIns="0" tIns="0" rIns="0" bIns="0" rtlCol="0"/>
          <a:lstStyle/>
          <a:p>
            <a:endParaRPr/>
          </a:p>
        </p:txBody>
      </p:sp>
      <p:sp>
        <p:nvSpPr>
          <p:cNvPr id="18" name="object 18"/>
          <p:cNvSpPr txBox="1"/>
          <p:nvPr/>
        </p:nvSpPr>
        <p:spPr>
          <a:xfrm>
            <a:off x="4048918" y="3223212"/>
            <a:ext cx="32893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800000"/>
                </a:solidFill>
                <a:latin typeface="Arial"/>
                <a:cs typeface="Arial"/>
              </a:rPr>
              <a:t>NO</a:t>
            </a:r>
            <a:endParaRPr sz="1600">
              <a:latin typeface="Arial"/>
              <a:cs typeface="Arial"/>
            </a:endParaRPr>
          </a:p>
        </p:txBody>
      </p:sp>
      <p:sp>
        <p:nvSpPr>
          <p:cNvPr id="19" name="object 19"/>
          <p:cNvSpPr txBox="1"/>
          <p:nvPr/>
        </p:nvSpPr>
        <p:spPr>
          <a:xfrm>
            <a:off x="958281" y="2043302"/>
            <a:ext cx="356235" cy="269240"/>
          </a:xfrm>
          <a:prstGeom prst="rect">
            <a:avLst/>
          </a:prstGeom>
        </p:spPr>
        <p:txBody>
          <a:bodyPr vert="horz" wrap="square" lIns="0" tIns="12700" rIns="0" bIns="0" rtlCol="0">
            <a:spAutoFit/>
          </a:bodyPr>
          <a:lstStyle/>
          <a:p>
            <a:pPr marL="12700">
              <a:lnSpc>
                <a:spcPct val="100000"/>
              </a:lnSpc>
              <a:spcBef>
                <a:spcPts val="100"/>
              </a:spcBef>
            </a:pPr>
            <a:r>
              <a:rPr sz="1600" spc="-40" dirty="0">
                <a:latin typeface="Arial"/>
                <a:cs typeface="Arial"/>
              </a:rPr>
              <a:t>Yes</a:t>
            </a:r>
            <a:endParaRPr sz="1600">
              <a:latin typeface="Arial"/>
              <a:cs typeface="Arial"/>
            </a:endParaRPr>
          </a:p>
        </p:txBody>
      </p:sp>
      <p:sp>
        <p:nvSpPr>
          <p:cNvPr id="20" name="object 20"/>
          <p:cNvSpPr txBox="1"/>
          <p:nvPr/>
        </p:nvSpPr>
        <p:spPr>
          <a:xfrm>
            <a:off x="2976059" y="2043302"/>
            <a:ext cx="283845"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FF0000"/>
                </a:solidFill>
                <a:latin typeface="Arial"/>
                <a:cs typeface="Arial"/>
              </a:rPr>
              <a:t>No</a:t>
            </a:r>
            <a:endParaRPr sz="1600">
              <a:latin typeface="Arial"/>
              <a:cs typeface="Arial"/>
            </a:endParaRPr>
          </a:p>
        </p:txBody>
      </p:sp>
      <p:sp>
        <p:nvSpPr>
          <p:cNvPr id="21" name="object 21"/>
          <p:cNvSpPr txBox="1"/>
          <p:nvPr/>
        </p:nvSpPr>
        <p:spPr>
          <a:xfrm>
            <a:off x="4101601" y="2746962"/>
            <a:ext cx="715010" cy="269240"/>
          </a:xfrm>
          <a:prstGeom prst="rect">
            <a:avLst/>
          </a:prstGeom>
        </p:spPr>
        <p:txBody>
          <a:bodyPr vert="horz" wrap="square" lIns="0" tIns="12700" rIns="0" bIns="0" rtlCol="0">
            <a:spAutoFit/>
          </a:bodyPr>
          <a:lstStyle/>
          <a:p>
            <a:pPr marL="12700">
              <a:lnSpc>
                <a:spcPct val="100000"/>
              </a:lnSpc>
              <a:spcBef>
                <a:spcPts val="100"/>
              </a:spcBef>
            </a:pPr>
            <a:r>
              <a:rPr sz="1600" spc="-10" dirty="0">
                <a:solidFill>
                  <a:srgbClr val="FF0000"/>
                </a:solidFill>
                <a:latin typeface="Arial"/>
                <a:cs typeface="Arial"/>
              </a:rPr>
              <a:t>Married</a:t>
            </a:r>
            <a:endParaRPr sz="1600">
              <a:latin typeface="Arial"/>
              <a:cs typeface="Arial"/>
            </a:endParaRPr>
          </a:p>
        </p:txBody>
      </p:sp>
      <p:sp>
        <p:nvSpPr>
          <p:cNvPr id="22" name="object 22"/>
          <p:cNvSpPr txBox="1"/>
          <p:nvPr/>
        </p:nvSpPr>
        <p:spPr>
          <a:xfrm>
            <a:off x="1741794" y="2773156"/>
            <a:ext cx="150241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Single,</a:t>
            </a:r>
            <a:r>
              <a:rPr sz="1600" spc="-35" dirty="0">
                <a:latin typeface="Arial"/>
                <a:cs typeface="Arial"/>
              </a:rPr>
              <a:t> </a:t>
            </a:r>
            <a:r>
              <a:rPr sz="1600" spc="-10" dirty="0">
                <a:latin typeface="Arial"/>
                <a:cs typeface="Arial"/>
              </a:rPr>
              <a:t>Divorced</a:t>
            </a:r>
            <a:endParaRPr sz="1600">
              <a:latin typeface="Arial"/>
              <a:cs typeface="Arial"/>
            </a:endParaRPr>
          </a:p>
        </p:txBody>
      </p:sp>
      <p:sp>
        <p:nvSpPr>
          <p:cNvPr id="23" name="object 23"/>
          <p:cNvSpPr txBox="1"/>
          <p:nvPr/>
        </p:nvSpPr>
        <p:spPr>
          <a:xfrm>
            <a:off x="1235035" y="3501818"/>
            <a:ext cx="56261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&lt;</a:t>
            </a:r>
            <a:r>
              <a:rPr sz="1600" spc="-5" dirty="0">
                <a:latin typeface="Arial"/>
                <a:cs typeface="Arial"/>
              </a:rPr>
              <a:t> </a:t>
            </a:r>
            <a:r>
              <a:rPr sz="1600" spc="-25" dirty="0">
                <a:latin typeface="Arial"/>
                <a:cs typeface="Arial"/>
              </a:rPr>
              <a:t>80K</a:t>
            </a:r>
            <a:endParaRPr sz="1600">
              <a:latin typeface="Arial"/>
              <a:cs typeface="Arial"/>
            </a:endParaRPr>
          </a:p>
        </p:txBody>
      </p:sp>
      <p:sp>
        <p:nvSpPr>
          <p:cNvPr id="24" name="object 24"/>
          <p:cNvSpPr txBox="1"/>
          <p:nvPr/>
        </p:nvSpPr>
        <p:spPr>
          <a:xfrm>
            <a:off x="3181310" y="3501818"/>
            <a:ext cx="56261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&gt;</a:t>
            </a:r>
            <a:r>
              <a:rPr sz="1600" spc="-5" dirty="0">
                <a:latin typeface="Arial"/>
                <a:cs typeface="Arial"/>
              </a:rPr>
              <a:t> </a:t>
            </a:r>
            <a:r>
              <a:rPr sz="1600" spc="-25" dirty="0">
                <a:latin typeface="Arial"/>
                <a:cs typeface="Arial"/>
              </a:rPr>
              <a:t>80K</a:t>
            </a:r>
            <a:endParaRPr sz="1600">
              <a:latin typeface="Arial"/>
              <a:cs typeface="Arial"/>
            </a:endParaRPr>
          </a:p>
        </p:txBody>
      </p:sp>
      <p:graphicFrame>
        <p:nvGraphicFramePr>
          <p:cNvPr id="25" name="object 25"/>
          <p:cNvGraphicFramePr>
            <a:graphicFrameLocks noGrp="1"/>
          </p:cNvGraphicFramePr>
          <p:nvPr/>
        </p:nvGraphicFramePr>
        <p:xfrm>
          <a:off x="5018592" y="1196959"/>
          <a:ext cx="3148965" cy="695960"/>
        </p:xfrm>
        <a:graphic>
          <a:graphicData uri="http://schemas.openxmlformats.org/drawingml/2006/table">
            <a:tbl>
              <a:tblPr firstRow="1" bandRow="1">
                <a:tableStyleId>{2D5ABB26-0587-4C30-8999-92F81FD0307C}</a:tableStyleId>
              </a:tblPr>
              <a:tblGrid>
                <a:gridCol w="774065">
                  <a:extLst>
                    <a:ext uri="{9D8B030D-6E8A-4147-A177-3AD203B41FA5}">
                      <a16:colId xmlns:a16="http://schemas.microsoft.com/office/drawing/2014/main" val="20000"/>
                    </a:ext>
                  </a:extLst>
                </a:gridCol>
                <a:gridCol w="884555">
                  <a:extLst>
                    <a:ext uri="{9D8B030D-6E8A-4147-A177-3AD203B41FA5}">
                      <a16:colId xmlns:a16="http://schemas.microsoft.com/office/drawing/2014/main" val="20001"/>
                    </a:ext>
                  </a:extLst>
                </a:gridCol>
                <a:gridCol w="846455">
                  <a:extLst>
                    <a:ext uri="{9D8B030D-6E8A-4147-A177-3AD203B41FA5}">
                      <a16:colId xmlns:a16="http://schemas.microsoft.com/office/drawing/2014/main" val="20002"/>
                    </a:ext>
                  </a:extLst>
                </a:gridCol>
                <a:gridCol w="643890">
                  <a:extLst>
                    <a:ext uri="{9D8B030D-6E8A-4147-A177-3AD203B41FA5}">
                      <a16:colId xmlns:a16="http://schemas.microsoft.com/office/drawing/2014/main" val="20003"/>
                    </a:ext>
                  </a:extLst>
                </a:gridCol>
              </a:tblGrid>
              <a:tr h="433070">
                <a:tc>
                  <a:txBody>
                    <a:bodyPr/>
                    <a:lstStyle/>
                    <a:p>
                      <a:pPr marL="24765">
                        <a:lnSpc>
                          <a:spcPts val="1240"/>
                        </a:lnSpc>
                      </a:pPr>
                      <a:r>
                        <a:rPr sz="1050" b="1" spc="210" dirty="0">
                          <a:solidFill>
                            <a:srgbClr val="FFFFFF"/>
                          </a:solidFill>
                          <a:latin typeface="Arial"/>
                          <a:cs typeface="Arial"/>
                        </a:rPr>
                        <a:t>Refund</a:t>
                      </a:r>
                      <a:endParaRPr sz="1050">
                        <a:latin typeface="Arial"/>
                        <a:cs typeface="Arial"/>
                      </a:endParaRPr>
                    </a:p>
                  </a:txBody>
                  <a:tcPr marL="0" marR="0" marT="0" marB="0">
                    <a:lnL w="9525">
                      <a:solidFill>
                        <a:srgbClr val="000080"/>
                      </a:solidFill>
                      <a:prstDash val="solid"/>
                    </a:lnL>
                    <a:lnR w="9525">
                      <a:solidFill>
                        <a:srgbClr val="000080"/>
                      </a:solidFill>
                      <a:prstDash val="solid"/>
                    </a:lnR>
                    <a:solidFill>
                      <a:srgbClr val="000080"/>
                    </a:solidFill>
                  </a:tcPr>
                </a:tc>
                <a:tc>
                  <a:txBody>
                    <a:bodyPr/>
                    <a:lstStyle/>
                    <a:p>
                      <a:pPr marL="48895" marR="236220">
                        <a:lnSpc>
                          <a:spcPts val="1250"/>
                        </a:lnSpc>
                        <a:spcBef>
                          <a:spcPts val="30"/>
                        </a:spcBef>
                      </a:pPr>
                      <a:r>
                        <a:rPr sz="1050" b="1" spc="165" dirty="0">
                          <a:solidFill>
                            <a:srgbClr val="FFFFFF"/>
                          </a:solidFill>
                          <a:latin typeface="Arial"/>
                          <a:cs typeface="Arial"/>
                        </a:rPr>
                        <a:t>Marital </a:t>
                      </a:r>
                      <a:r>
                        <a:rPr sz="1050" b="1" spc="185" dirty="0">
                          <a:solidFill>
                            <a:srgbClr val="FFFFFF"/>
                          </a:solidFill>
                          <a:latin typeface="Arial"/>
                          <a:cs typeface="Arial"/>
                        </a:rPr>
                        <a:t>Status</a:t>
                      </a:r>
                      <a:endParaRPr sz="1050">
                        <a:latin typeface="Arial"/>
                        <a:cs typeface="Arial"/>
                      </a:endParaRPr>
                    </a:p>
                  </a:txBody>
                  <a:tcPr marL="0" marR="0" marT="3810" marB="0">
                    <a:lnL w="9525">
                      <a:solidFill>
                        <a:srgbClr val="000080"/>
                      </a:solidFill>
                      <a:prstDash val="solid"/>
                    </a:lnL>
                    <a:lnR w="9525">
                      <a:solidFill>
                        <a:srgbClr val="000080"/>
                      </a:solidFill>
                      <a:prstDash val="solid"/>
                    </a:lnR>
                    <a:solidFill>
                      <a:srgbClr val="000080"/>
                    </a:solidFill>
                  </a:tcPr>
                </a:tc>
                <a:tc>
                  <a:txBody>
                    <a:bodyPr/>
                    <a:lstStyle/>
                    <a:p>
                      <a:pPr marL="49530" marR="106045">
                        <a:lnSpc>
                          <a:spcPts val="1250"/>
                        </a:lnSpc>
                        <a:spcBef>
                          <a:spcPts val="30"/>
                        </a:spcBef>
                      </a:pPr>
                      <a:r>
                        <a:rPr sz="1050" b="1" spc="190" dirty="0">
                          <a:solidFill>
                            <a:srgbClr val="FFFFFF"/>
                          </a:solidFill>
                          <a:latin typeface="Arial"/>
                          <a:cs typeface="Arial"/>
                        </a:rPr>
                        <a:t>Taxable </a:t>
                      </a:r>
                      <a:r>
                        <a:rPr sz="1050" b="1" spc="210" dirty="0">
                          <a:solidFill>
                            <a:srgbClr val="FFFFFF"/>
                          </a:solidFill>
                          <a:latin typeface="Arial"/>
                          <a:cs typeface="Arial"/>
                        </a:rPr>
                        <a:t>Income</a:t>
                      </a:r>
                      <a:endParaRPr sz="1050">
                        <a:latin typeface="Arial"/>
                        <a:cs typeface="Arial"/>
                      </a:endParaRPr>
                    </a:p>
                  </a:txBody>
                  <a:tcPr marL="0" marR="0" marT="3810" marB="0">
                    <a:lnL w="9525">
                      <a:solidFill>
                        <a:srgbClr val="000080"/>
                      </a:solidFill>
                      <a:prstDash val="solid"/>
                    </a:lnL>
                    <a:lnR w="9525">
                      <a:solidFill>
                        <a:srgbClr val="000080"/>
                      </a:solidFill>
                      <a:prstDash val="solid"/>
                    </a:lnR>
                    <a:solidFill>
                      <a:srgbClr val="000080"/>
                    </a:solidFill>
                  </a:tcPr>
                </a:tc>
                <a:tc>
                  <a:txBody>
                    <a:bodyPr/>
                    <a:lstStyle/>
                    <a:p>
                      <a:pPr marL="49530">
                        <a:lnSpc>
                          <a:spcPct val="100000"/>
                        </a:lnSpc>
                        <a:spcBef>
                          <a:spcPts val="1040"/>
                        </a:spcBef>
                      </a:pPr>
                      <a:r>
                        <a:rPr sz="1050" b="1" spc="200" dirty="0">
                          <a:solidFill>
                            <a:srgbClr val="FFFFFF"/>
                          </a:solidFill>
                          <a:latin typeface="Arial"/>
                          <a:cs typeface="Arial"/>
                        </a:rPr>
                        <a:t>Cheat</a:t>
                      </a:r>
                      <a:endParaRPr sz="1050">
                        <a:latin typeface="Arial"/>
                        <a:cs typeface="Arial"/>
                      </a:endParaRPr>
                    </a:p>
                  </a:txBody>
                  <a:tcPr marL="0" marR="0" marT="132080" marB="0">
                    <a:lnL w="9525">
                      <a:solidFill>
                        <a:srgbClr val="000080"/>
                      </a:solidFill>
                      <a:prstDash val="solid"/>
                    </a:lnL>
                    <a:lnR w="9525">
                      <a:solidFill>
                        <a:srgbClr val="000080"/>
                      </a:solidFill>
                      <a:prstDash val="solid"/>
                    </a:lnR>
                    <a:solidFill>
                      <a:srgbClr val="000080"/>
                    </a:solidFill>
                  </a:tcPr>
                </a:tc>
                <a:extLst>
                  <a:ext uri="{0D108BD9-81ED-4DB2-BD59-A6C34878D82A}">
                    <a16:rowId xmlns:a16="http://schemas.microsoft.com/office/drawing/2014/main" val="10000"/>
                  </a:ext>
                </a:extLst>
              </a:tr>
              <a:tr h="262890">
                <a:tc>
                  <a:txBody>
                    <a:bodyPr/>
                    <a:lstStyle/>
                    <a:p>
                      <a:pPr marL="48895">
                        <a:lnSpc>
                          <a:spcPct val="100000"/>
                        </a:lnSpc>
                        <a:spcBef>
                          <a:spcPts val="350"/>
                        </a:spcBef>
                      </a:pPr>
                      <a:r>
                        <a:rPr sz="1050" spc="215" dirty="0">
                          <a:solidFill>
                            <a:srgbClr val="FF0000"/>
                          </a:solidFill>
                          <a:latin typeface="Arial"/>
                          <a:cs typeface="Arial"/>
                        </a:rPr>
                        <a:t>No</a:t>
                      </a:r>
                      <a:endParaRPr sz="1050">
                        <a:latin typeface="Arial"/>
                        <a:cs typeface="Arial"/>
                      </a:endParaRPr>
                    </a:p>
                  </a:txBody>
                  <a:tcPr marL="0" marR="0" marT="44450" marB="0">
                    <a:lnL w="9525">
                      <a:solidFill>
                        <a:srgbClr val="000080"/>
                      </a:solidFill>
                      <a:prstDash val="solid"/>
                    </a:lnL>
                    <a:lnR w="9525">
                      <a:solidFill>
                        <a:srgbClr val="000080"/>
                      </a:solidFill>
                      <a:prstDash val="solid"/>
                    </a:lnR>
                    <a:lnB w="6350">
                      <a:solidFill>
                        <a:srgbClr val="000080"/>
                      </a:solidFill>
                      <a:prstDash val="solid"/>
                    </a:lnB>
                    <a:solidFill>
                      <a:srgbClr val="E5E5E5"/>
                    </a:solidFill>
                  </a:tcPr>
                </a:tc>
                <a:tc>
                  <a:txBody>
                    <a:bodyPr/>
                    <a:lstStyle/>
                    <a:p>
                      <a:pPr marL="48895">
                        <a:lnSpc>
                          <a:spcPct val="100000"/>
                        </a:lnSpc>
                        <a:spcBef>
                          <a:spcPts val="350"/>
                        </a:spcBef>
                      </a:pPr>
                      <a:r>
                        <a:rPr sz="1050" spc="170" dirty="0">
                          <a:solidFill>
                            <a:srgbClr val="FF0000"/>
                          </a:solidFill>
                          <a:latin typeface="Arial"/>
                          <a:cs typeface="Arial"/>
                        </a:rPr>
                        <a:t>Married</a:t>
                      </a:r>
                      <a:endParaRPr sz="1050">
                        <a:latin typeface="Arial"/>
                        <a:cs typeface="Arial"/>
                      </a:endParaRPr>
                    </a:p>
                  </a:txBody>
                  <a:tcPr marL="0" marR="0" marT="44450"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tc>
                  <a:txBody>
                    <a:bodyPr/>
                    <a:lstStyle/>
                    <a:p>
                      <a:pPr marL="49530">
                        <a:lnSpc>
                          <a:spcPct val="100000"/>
                        </a:lnSpc>
                        <a:spcBef>
                          <a:spcPts val="350"/>
                        </a:spcBef>
                      </a:pPr>
                      <a:r>
                        <a:rPr sz="1050" spc="200" dirty="0">
                          <a:solidFill>
                            <a:srgbClr val="010000"/>
                          </a:solidFill>
                          <a:latin typeface="Arial"/>
                          <a:cs typeface="Arial"/>
                        </a:rPr>
                        <a:t>80K</a:t>
                      </a:r>
                      <a:endParaRPr sz="1050">
                        <a:latin typeface="Arial"/>
                        <a:cs typeface="Arial"/>
                      </a:endParaRPr>
                    </a:p>
                  </a:txBody>
                  <a:tcPr marL="0" marR="0" marT="44450" marB="0">
                    <a:lnL w="9525">
                      <a:solidFill>
                        <a:srgbClr val="000080"/>
                      </a:solidFill>
                      <a:prstDash val="solid"/>
                    </a:lnL>
                    <a:lnR w="9525">
                      <a:solidFill>
                        <a:srgbClr val="000080"/>
                      </a:solidFill>
                      <a:prstDash val="solid"/>
                    </a:lnR>
                    <a:lnB w="6350">
                      <a:solidFill>
                        <a:srgbClr val="000080"/>
                      </a:solidFill>
                      <a:prstDash val="solid"/>
                    </a:lnB>
                    <a:solidFill>
                      <a:srgbClr val="E4E4E4"/>
                    </a:solidFill>
                  </a:tcPr>
                </a:tc>
                <a:tc>
                  <a:txBody>
                    <a:bodyPr/>
                    <a:lstStyle/>
                    <a:p>
                      <a:pPr marL="49530">
                        <a:lnSpc>
                          <a:spcPct val="100000"/>
                        </a:lnSpc>
                        <a:spcBef>
                          <a:spcPts val="330"/>
                        </a:spcBef>
                      </a:pPr>
                      <a:r>
                        <a:rPr sz="1050" b="1" spc="190" dirty="0">
                          <a:solidFill>
                            <a:srgbClr val="010000"/>
                          </a:solidFill>
                          <a:latin typeface="Arial"/>
                          <a:cs typeface="Arial"/>
                        </a:rPr>
                        <a:t>?</a:t>
                      </a:r>
                      <a:endParaRPr sz="1050">
                        <a:latin typeface="Arial"/>
                        <a:cs typeface="Arial"/>
                      </a:endParaRPr>
                    </a:p>
                  </a:txBody>
                  <a:tcPr marL="0" marR="0" marT="41910"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extLst>
                  <a:ext uri="{0D108BD9-81ED-4DB2-BD59-A6C34878D82A}">
                    <a16:rowId xmlns:a16="http://schemas.microsoft.com/office/drawing/2014/main" val="10001"/>
                  </a:ext>
                </a:extLst>
              </a:tr>
            </a:tbl>
          </a:graphicData>
        </a:graphic>
      </p:graphicFrame>
      <p:sp>
        <p:nvSpPr>
          <p:cNvPr id="26" name="object 26"/>
          <p:cNvSpPr txBox="1"/>
          <p:nvPr/>
        </p:nvSpPr>
        <p:spPr>
          <a:xfrm>
            <a:off x="4993075" y="1884678"/>
            <a:ext cx="34290" cy="33655"/>
          </a:xfrm>
          <a:prstGeom prst="rect">
            <a:avLst/>
          </a:prstGeom>
        </p:spPr>
        <p:txBody>
          <a:bodyPr vert="horz" wrap="square" lIns="0" tIns="12700" rIns="0" bIns="0" rtlCol="0">
            <a:spAutoFit/>
          </a:bodyPr>
          <a:lstStyle/>
          <a:p>
            <a:pPr algn="ctr">
              <a:lnSpc>
                <a:spcPct val="100000"/>
              </a:lnSpc>
              <a:spcBef>
                <a:spcPts val="100"/>
              </a:spcBef>
            </a:pPr>
            <a:r>
              <a:rPr sz="100" spc="-25" dirty="0">
                <a:solidFill>
                  <a:srgbClr val="010000"/>
                </a:solidFill>
                <a:latin typeface="Arial"/>
                <a:cs typeface="Arial"/>
              </a:rPr>
              <a:t>10</a:t>
            </a:r>
            <a:endParaRPr sz="100">
              <a:latin typeface="Arial"/>
              <a:cs typeface="Arial"/>
            </a:endParaRPr>
          </a:p>
        </p:txBody>
      </p:sp>
      <p:sp>
        <p:nvSpPr>
          <p:cNvPr id="27" name="object 27"/>
          <p:cNvSpPr txBox="1">
            <a:spLocks noGrp="1"/>
          </p:cNvSpPr>
          <p:nvPr>
            <p:ph type="title"/>
          </p:nvPr>
        </p:nvSpPr>
        <p:spPr>
          <a:xfrm>
            <a:off x="376735" y="-67259"/>
            <a:ext cx="5903595" cy="1220470"/>
          </a:xfrm>
          <a:prstGeom prst="rect">
            <a:avLst/>
          </a:prstGeom>
        </p:spPr>
        <p:txBody>
          <a:bodyPr vert="horz" wrap="square" lIns="0" tIns="124460" rIns="0" bIns="0" rtlCol="0">
            <a:spAutoFit/>
          </a:bodyPr>
          <a:lstStyle/>
          <a:p>
            <a:pPr marL="12700">
              <a:lnSpc>
                <a:spcPct val="100000"/>
              </a:lnSpc>
              <a:spcBef>
                <a:spcPts val="980"/>
              </a:spcBef>
            </a:pPr>
            <a:r>
              <a:rPr spc="-150" dirty="0"/>
              <a:t>Apply Model to Test Data</a:t>
            </a:r>
          </a:p>
          <a:p>
            <a:pPr marR="135255" algn="r">
              <a:lnSpc>
                <a:spcPct val="100000"/>
              </a:lnSpc>
              <a:spcBef>
                <a:spcPts val="365"/>
              </a:spcBef>
            </a:pPr>
            <a:r>
              <a:rPr sz="2000" spc="-150" dirty="0">
                <a:solidFill>
                  <a:srgbClr val="3F3F3F"/>
                </a:solidFill>
                <a:latin typeface="Arial"/>
                <a:cs typeface="Arial"/>
              </a:rPr>
              <a:t>Test Data</a:t>
            </a:r>
            <a:endParaRPr sz="2000" spc="-150" dirty="0">
              <a:latin typeface="Arial"/>
              <a:cs typeface="Arial"/>
            </a:endParaRPr>
          </a:p>
        </p:txBody>
      </p:sp>
      <p:sp>
        <p:nvSpPr>
          <p:cNvPr id="28" name="object 28"/>
          <p:cNvSpPr/>
          <p:nvPr/>
        </p:nvSpPr>
        <p:spPr>
          <a:xfrm>
            <a:off x="4648200" y="1943100"/>
            <a:ext cx="1295400" cy="742950"/>
          </a:xfrm>
          <a:custGeom>
            <a:avLst/>
            <a:gdLst/>
            <a:ahLst/>
            <a:cxnLst/>
            <a:rect l="l" t="t" r="r" b="b"/>
            <a:pathLst>
              <a:path w="1295400" h="742950">
                <a:moveTo>
                  <a:pt x="47144" y="671990"/>
                </a:moveTo>
                <a:lnTo>
                  <a:pt x="0" y="742950"/>
                </a:lnTo>
                <a:lnTo>
                  <a:pt x="85055" y="738089"/>
                </a:lnTo>
                <a:lnTo>
                  <a:pt x="70049" y="711925"/>
                </a:lnTo>
                <a:lnTo>
                  <a:pt x="87511" y="701909"/>
                </a:lnTo>
                <a:lnTo>
                  <a:pt x="85358" y="698154"/>
                </a:lnTo>
                <a:lnTo>
                  <a:pt x="62151" y="698154"/>
                </a:lnTo>
                <a:lnTo>
                  <a:pt x="47144" y="671990"/>
                </a:lnTo>
                <a:close/>
              </a:path>
              <a:path w="1295400" h="742950">
                <a:moveTo>
                  <a:pt x="79615" y="688138"/>
                </a:moveTo>
                <a:lnTo>
                  <a:pt x="62151" y="698154"/>
                </a:lnTo>
                <a:lnTo>
                  <a:pt x="85358" y="698154"/>
                </a:lnTo>
                <a:lnTo>
                  <a:pt x="79615" y="688138"/>
                </a:lnTo>
                <a:close/>
              </a:path>
              <a:path w="1295400" h="742950">
                <a:moveTo>
                  <a:pt x="176010" y="632852"/>
                </a:moveTo>
                <a:lnTo>
                  <a:pt x="120926" y="664444"/>
                </a:lnTo>
                <a:lnTo>
                  <a:pt x="128824" y="678215"/>
                </a:lnTo>
                <a:lnTo>
                  <a:pt x="183908" y="646623"/>
                </a:lnTo>
                <a:lnTo>
                  <a:pt x="176010" y="632852"/>
                </a:lnTo>
                <a:close/>
              </a:path>
              <a:path w="1295400" h="742950">
                <a:moveTo>
                  <a:pt x="272407" y="577566"/>
                </a:moveTo>
                <a:lnTo>
                  <a:pt x="217323" y="609158"/>
                </a:lnTo>
                <a:lnTo>
                  <a:pt x="225221" y="622929"/>
                </a:lnTo>
                <a:lnTo>
                  <a:pt x="280305" y="591337"/>
                </a:lnTo>
                <a:lnTo>
                  <a:pt x="272407" y="577566"/>
                </a:lnTo>
                <a:close/>
              </a:path>
              <a:path w="1295400" h="742950">
                <a:moveTo>
                  <a:pt x="368802" y="522279"/>
                </a:moveTo>
                <a:lnTo>
                  <a:pt x="313719" y="553872"/>
                </a:lnTo>
                <a:lnTo>
                  <a:pt x="321617" y="567643"/>
                </a:lnTo>
                <a:lnTo>
                  <a:pt x="376701" y="536051"/>
                </a:lnTo>
                <a:lnTo>
                  <a:pt x="368802" y="522279"/>
                </a:lnTo>
                <a:close/>
              </a:path>
              <a:path w="1295400" h="742950">
                <a:moveTo>
                  <a:pt x="465199" y="466994"/>
                </a:moveTo>
                <a:lnTo>
                  <a:pt x="410116" y="498586"/>
                </a:lnTo>
                <a:lnTo>
                  <a:pt x="418014" y="512357"/>
                </a:lnTo>
                <a:lnTo>
                  <a:pt x="473096" y="480764"/>
                </a:lnTo>
                <a:lnTo>
                  <a:pt x="465199" y="466994"/>
                </a:lnTo>
                <a:close/>
              </a:path>
              <a:path w="1295400" h="742950">
                <a:moveTo>
                  <a:pt x="561595" y="411708"/>
                </a:moveTo>
                <a:lnTo>
                  <a:pt x="506511" y="443299"/>
                </a:lnTo>
                <a:lnTo>
                  <a:pt x="514409" y="457071"/>
                </a:lnTo>
                <a:lnTo>
                  <a:pt x="569493" y="425479"/>
                </a:lnTo>
                <a:lnTo>
                  <a:pt x="561595" y="411708"/>
                </a:lnTo>
                <a:close/>
              </a:path>
              <a:path w="1295400" h="742950">
                <a:moveTo>
                  <a:pt x="657992" y="356421"/>
                </a:moveTo>
                <a:lnTo>
                  <a:pt x="602908" y="388014"/>
                </a:lnTo>
                <a:lnTo>
                  <a:pt x="610806" y="401784"/>
                </a:lnTo>
                <a:lnTo>
                  <a:pt x="665888" y="370193"/>
                </a:lnTo>
                <a:lnTo>
                  <a:pt x="657992" y="356421"/>
                </a:lnTo>
                <a:close/>
              </a:path>
              <a:path w="1295400" h="742950">
                <a:moveTo>
                  <a:pt x="754387" y="301136"/>
                </a:moveTo>
                <a:lnTo>
                  <a:pt x="699303" y="332728"/>
                </a:lnTo>
                <a:lnTo>
                  <a:pt x="707202" y="346499"/>
                </a:lnTo>
                <a:lnTo>
                  <a:pt x="762285" y="314906"/>
                </a:lnTo>
                <a:lnTo>
                  <a:pt x="754387" y="301136"/>
                </a:lnTo>
                <a:close/>
              </a:path>
              <a:path w="1295400" h="742950">
                <a:moveTo>
                  <a:pt x="850783" y="245850"/>
                </a:moveTo>
                <a:lnTo>
                  <a:pt x="795700" y="277441"/>
                </a:lnTo>
                <a:lnTo>
                  <a:pt x="803597" y="291213"/>
                </a:lnTo>
                <a:lnTo>
                  <a:pt x="858681" y="259621"/>
                </a:lnTo>
                <a:lnTo>
                  <a:pt x="850783" y="245850"/>
                </a:lnTo>
                <a:close/>
              </a:path>
              <a:path w="1295400" h="742950">
                <a:moveTo>
                  <a:pt x="947179" y="190564"/>
                </a:moveTo>
                <a:lnTo>
                  <a:pt x="892096" y="222156"/>
                </a:lnTo>
                <a:lnTo>
                  <a:pt x="899994" y="235926"/>
                </a:lnTo>
                <a:lnTo>
                  <a:pt x="955078" y="204335"/>
                </a:lnTo>
                <a:lnTo>
                  <a:pt x="947179" y="190564"/>
                </a:lnTo>
                <a:close/>
              </a:path>
              <a:path w="1295400" h="742950">
                <a:moveTo>
                  <a:pt x="1043575" y="135277"/>
                </a:moveTo>
                <a:lnTo>
                  <a:pt x="988493" y="166870"/>
                </a:lnTo>
                <a:lnTo>
                  <a:pt x="996389" y="180640"/>
                </a:lnTo>
                <a:lnTo>
                  <a:pt x="1051473" y="149048"/>
                </a:lnTo>
                <a:lnTo>
                  <a:pt x="1043575" y="135277"/>
                </a:lnTo>
                <a:close/>
              </a:path>
              <a:path w="1295400" h="742950">
                <a:moveTo>
                  <a:pt x="1139972" y="79992"/>
                </a:moveTo>
                <a:lnTo>
                  <a:pt x="1084888" y="111584"/>
                </a:lnTo>
                <a:lnTo>
                  <a:pt x="1092786" y="125355"/>
                </a:lnTo>
                <a:lnTo>
                  <a:pt x="1147870" y="93762"/>
                </a:lnTo>
                <a:lnTo>
                  <a:pt x="1139972" y="79992"/>
                </a:lnTo>
                <a:close/>
              </a:path>
              <a:path w="1295400" h="742950">
                <a:moveTo>
                  <a:pt x="1265638" y="44795"/>
                </a:moveTo>
                <a:lnTo>
                  <a:pt x="1233248" y="44795"/>
                </a:lnTo>
                <a:lnTo>
                  <a:pt x="1248255" y="70959"/>
                </a:lnTo>
                <a:lnTo>
                  <a:pt x="1265638" y="44795"/>
                </a:lnTo>
                <a:close/>
              </a:path>
              <a:path w="1295400" h="742950">
                <a:moveTo>
                  <a:pt x="1295400" y="0"/>
                </a:moveTo>
                <a:lnTo>
                  <a:pt x="1210344" y="4860"/>
                </a:lnTo>
                <a:lnTo>
                  <a:pt x="1225350" y="31024"/>
                </a:lnTo>
                <a:lnTo>
                  <a:pt x="1181285" y="56297"/>
                </a:lnTo>
                <a:lnTo>
                  <a:pt x="1189182" y="70068"/>
                </a:lnTo>
                <a:lnTo>
                  <a:pt x="1233248" y="44795"/>
                </a:lnTo>
                <a:lnTo>
                  <a:pt x="1265638" y="44795"/>
                </a:lnTo>
                <a:lnTo>
                  <a:pt x="1295400" y="0"/>
                </a:lnTo>
                <a:close/>
              </a:path>
            </a:pathLst>
          </a:custGeom>
          <a:solidFill>
            <a:srgbClr val="FF0000"/>
          </a:solidFill>
        </p:spPr>
        <p:txBody>
          <a:bodyPr wrap="square" lIns="0" tIns="0" rIns="0" bIns="0" rtlCol="0"/>
          <a:lstStyle/>
          <a:p>
            <a:endParaRPr/>
          </a:p>
        </p:txBody>
      </p:sp>
      <p:grpSp>
        <p:nvGrpSpPr>
          <p:cNvPr id="29" name="object 29"/>
          <p:cNvGrpSpPr/>
          <p:nvPr/>
        </p:nvGrpSpPr>
        <p:grpSpPr>
          <a:xfrm>
            <a:off x="6619623" y="2783109"/>
            <a:ext cx="38100" cy="38100"/>
            <a:chOff x="6619623" y="2783109"/>
            <a:chExt cx="38100" cy="38100"/>
          </a:xfrm>
        </p:grpSpPr>
        <p:sp>
          <p:nvSpPr>
            <p:cNvPr id="30" name="object 30"/>
            <p:cNvSpPr/>
            <p:nvPr/>
          </p:nvSpPr>
          <p:spPr>
            <a:xfrm>
              <a:off x="6632323" y="2795809"/>
              <a:ext cx="12700" cy="12700"/>
            </a:xfrm>
            <a:custGeom>
              <a:avLst/>
              <a:gdLst/>
              <a:ahLst/>
              <a:cxnLst/>
              <a:rect l="l" t="t" r="r" b="b"/>
              <a:pathLst>
                <a:path w="12700" h="12700">
                  <a:moveTo>
                    <a:pt x="9878" y="0"/>
                  </a:moveTo>
                  <a:lnTo>
                    <a:pt x="6350" y="0"/>
                  </a:lnTo>
                  <a:lnTo>
                    <a:pt x="2823" y="0"/>
                  </a:lnTo>
                  <a:lnTo>
                    <a:pt x="0" y="2821"/>
                  </a:lnTo>
                  <a:lnTo>
                    <a:pt x="0" y="9878"/>
                  </a:lnTo>
                  <a:lnTo>
                    <a:pt x="2823" y="12700"/>
                  </a:lnTo>
                  <a:lnTo>
                    <a:pt x="9878" y="12700"/>
                  </a:lnTo>
                  <a:lnTo>
                    <a:pt x="12700" y="9878"/>
                  </a:lnTo>
                  <a:lnTo>
                    <a:pt x="12700" y="2821"/>
                  </a:lnTo>
                  <a:lnTo>
                    <a:pt x="9878" y="0"/>
                  </a:lnTo>
                  <a:close/>
                </a:path>
              </a:pathLst>
            </a:custGeom>
            <a:solidFill>
              <a:srgbClr val="000000"/>
            </a:solidFill>
          </p:spPr>
          <p:txBody>
            <a:bodyPr wrap="square" lIns="0" tIns="0" rIns="0" bIns="0" rtlCol="0"/>
            <a:lstStyle/>
            <a:p>
              <a:endParaRPr/>
            </a:p>
          </p:txBody>
        </p:sp>
        <p:sp>
          <p:nvSpPr>
            <p:cNvPr id="31" name="object 31"/>
            <p:cNvSpPr/>
            <p:nvPr/>
          </p:nvSpPr>
          <p:spPr>
            <a:xfrm>
              <a:off x="6632323" y="2795809"/>
              <a:ext cx="12700" cy="12700"/>
            </a:xfrm>
            <a:custGeom>
              <a:avLst/>
              <a:gdLst/>
              <a:ahLst/>
              <a:cxnLst/>
              <a:rect l="l" t="t" r="r" b="b"/>
              <a:pathLst>
                <a:path w="12700" h="12700">
                  <a:moveTo>
                    <a:pt x="6350" y="0"/>
                  </a:moveTo>
                  <a:lnTo>
                    <a:pt x="9878" y="0"/>
                  </a:lnTo>
                  <a:lnTo>
                    <a:pt x="12700" y="2821"/>
                  </a:lnTo>
                  <a:lnTo>
                    <a:pt x="12700" y="6350"/>
                  </a:lnTo>
                  <a:lnTo>
                    <a:pt x="12700" y="9878"/>
                  </a:lnTo>
                  <a:lnTo>
                    <a:pt x="9878" y="12700"/>
                  </a:lnTo>
                  <a:lnTo>
                    <a:pt x="6350" y="12700"/>
                  </a:lnTo>
                  <a:lnTo>
                    <a:pt x="2823" y="12700"/>
                  </a:lnTo>
                  <a:lnTo>
                    <a:pt x="0" y="9878"/>
                  </a:lnTo>
                  <a:lnTo>
                    <a:pt x="0" y="6350"/>
                  </a:lnTo>
                  <a:lnTo>
                    <a:pt x="0" y="2821"/>
                  </a:lnTo>
                  <a:lnTo>
                    <a:pt x="2823" y="0"/>
                  </a:lnTo>
                  <a:lnTo>
                    <a:pt x="6350" y="0"/>
                  </a:lnTo>
                  <a:close/>
                </a:path>
              </a:pathLst>
            </a:custGeom>
            <a:ln w="25400">
              <a:solidFill>
                <a:srgbClr val="E52136"/>
              </a:solidFill>
            </a:ln>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15</a:t>
            </a:fld>
            <a:endParaRPr spc="-25" dirty="0"/>
          </a:p>
        </p:txBody>
      </p:sp>
      <p:sp>
        <p:nvSpPr>
          <p:cNvPr id="33" name="object 33"/>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93212" y="3410460"/>
            <a:ext cx="272415" cy="487680"/>
          </a:xfrm>
          <a:custGeom>
            <a:avLst/>
            <a:gdLst/>
            <a:ahLst/>
            <a:cxnLst/>
            <a:rect l="l" t="t" r="r" b="b"/>
            <a:pathLst>
              <a:path w="272414" h="487679">
                <a:moveTo>
                  <a:pt x="11125" y="0"/>
                </a:moveTo>
                <a:lnTo>
                  <a:pt x="0" y="6122"/>
                </a:lnTo>
                <a:lnTo>
                  <a:pt x="229958" y="423950"/>
                </a:lnTo>
                <a:lnTo>
                  <a:pt x="202143" y="439258"/>
                </a:lnTo>
                <a:lnTo>
                  <a:pt x="272262" y="487645"/>
                </a:lnTo>
                <a:lnTo>
                  <a:pt x="268899" y="402517"/>
                </a:lnTo>
                <a:lnTo>
                  <a:pt x="241084" y="417826"/>
                </a:lnTo>
                <a:lnTo>
                  <a:pt x="11125" y="0"/>
                </a:lnTo>
                <a:close/>
              </a:path>
            </a:pathLst>
          </a:custGeom>
          <a:solidFill>
            <a:srgbClr val="000000"/>
          </a:solidFill>
        </p:spPr>
        <p:txBody>
          <a:bodyPr wrap="square" lIns="0" tIns="0" rIns="0" bIns="0" rtlCol="0"/>
          <a:lstStyle/>
          <a:p>
            <a:endParaRPr/>
          </a:p>
        </p:txBody>
      </p:sp>
      <p:sp>
        <p:nvSpPr>
          <p:cNvPr id="3" name="object 3"/>
          <p:cNvSpPr/>
          <p:nvPr/>
        </p:nvSpPr>
        <p:spPr>
          <a:xfrm>
            <a:off x="1658937" y="3409764"/>
            <a:ext cx="361315" cy="488950"/>
          </a:xfrm>
          <a:custGeom>
            <a:avLst/>
            <a:gdLst/>
            <a:ahLst/>
            <a:cxnLst/>
            <a:rect l="l" t="t" r="r" b="b"/>
            <a:pathLst>
              <a:path w="361314" h="488950">
                <a:moveTo>
                  <a:pt x="350480" y="0"/>
                </a:moveTo>
                <a:lnTo>
                  <a:pt x="39963" y="423151"/>
                </a:lnTo>
                <a:lnTo>
                  <a:pt x="14364" y="404366"/>
                </a:lnTo>
                <a:lnTo>
                  <a:pt x="0" y="488341"/>
                </a:lnTo>
                <a:lnTo>
                  <a:pt x="75798" y="449447"/>
                </a:lnTo>
                <a:lnTo>
                  <a:pt x="50201" y="430664"/>
                </a:lnTo>
                <a:lnTo>
                  <a:pt x="360719" y="7514"/>
                </a:lnTo>
                <a:lnTo>
                  <a:pt x="350480" y="0"/>
                </a:lnTo>
                <a:close/>
              </a:path>
            </a:pathLst>
          </a:custGeom>
          <a:solidFill>
            <a:srgbClr val="000000"/>
          </a:solidFill>
        </p:spPr>
        <p:txBody>
          <a:bodyPr wrap="square" lIns="0" tIns="0" rIns="0" bIns="0" rtlCol="0"/>
          <a:lstStyle/>
          <a:p>
            <a:endParaRPr/>
          </a:p>
        </p:txBody>
      </p:sp>
      <p:sp>
        <p:nvSpPr>
          <p:cNvPr id="4" name="object 4"/>
          <p:cNvSpPr/>
          <p:nvPr/>
        </p:nvSpPr>
        <p:spPr>
          <a:xfrm>
            <a:off x="2366962" y="2678206"/>
            <a:ext cx="447675" cy="491490"/>
          </a:xfrm>
          <a:custGeom>
            <a:avLst/>
            <a:gdLst/>
            <a:ahLst/>
            <a:cxnLst/>
            <a:rect l="l" t="t" r="r" b="b"/>
            <a:pathLst>
              <a:path w="447675" h="491489">
                <a:moveTo>
                  <a:pt x="438214" y="0"/>
                </a:moveTo>
                <a:lnTo>
                  <a:pt x="46574" y="430593"/>
                </a:lnTo>
                <a:lnTo>
                  <a:pt x="23086" y="409230"/>
                </a:lnTo>
                <a:lnTo>
                  <a:pt x="0" y="491237"/>
                </a:lnTo>
                <a:lnTo>
                  <a:pt x="79457" y="460502"/>
                </a:lnTo>
                <a:lnTo>
                  <a:pt x="55968" y="439139"/>
                </a:lnTo>
                <a:lnTo>
                  <a:pt x="447610" y="8544"/>
                </a:lnTo>
                <a:lnTo>
                  <a:pt x="438214" y="0"/>
                </a:lnTo>
                <a:close/>
              </a:path>
            </a:pathLst>
          </a:custGeom>
          <a:solidFill>
            <a:srgbClr val="000000"/>
          </a:solidFill>
        </p:spPr>
        <p:txBody>
          <a:bodyPr wrap="square" lIns="0" tIns="0" rIns="0" bIns="0" rtlCol="0"/>
          <a:lstStyle/>
          <a:p>
            <a:endParaRPr/>
          </a:p>
        </p:txBody>
      </p:sp>
      <p:sp>
        <p:nvSpPr>
          <p:cNvPr id="5" name="object 5"/>
          <p:cNvSpPr/>
          <p:nvPr/>
        </p:nvSpPr>
        <p:spPr>
          <a:xfrm>
            <a:off x="3682836" y="2668428"/>
            <a:ext cx="544830" cy="501015"/>
          </a:xfrm>
          <a:custGeom>
            <a:avLst/>
            <a:gdLst/>
            <a:ahLst/>
            <a:cxnLst/>
            <a:rect l="l" t="t" r="r" b="b"/>
            <a:pathLst>
              <a:path w="544829" h="501014">
                <a:moveTo>
                  <a:pt x="25730" y="0"/>
                </a:moveTo>
                <a:lnTo>
                  <a:pt x="0" y="28100"/>
                </a:lnTo>
                <a:lnTo>
                  <a:pt x="447513" y="437875"/>
                </a:lnTo>
                <a:lnTo>
                  <a:pt x="421784" y="465974"/>
                </a:lnTo>
                <a:lnTo>
                  <a:pt x="544677" y="501014"/>
                </a:lnTo>
                <a:lnTo>
                  <a:pt x="498974" y="381675"/>
                </a:lnTo>
                <a:lnTo>
                  <a:pt x="473243" y="409775"/>
                </a:lnTo>
                <a:lnTo>
                  <a:pt x="25730" y="0"/>
                </a:lnTo>
                <a:close/>
              </a:path>
            </a:pathLst>
          </a:custGeom>
          <a:solidFill>
            <a:srgbClr val="FF0000"/>
          </a:solidFill>
        </p:spPr>
        <p:txBody>
          <a:bodyPr wrap="square" lIns="0" tIns="0" rIns="0" bIns="0" rtlCol="0"/>
          <a:lstStyle/>
          <a:p>
            <a:endParaRPr/>
          </a:p>
        </p:txBody>
      </p:sp>
      <p:sp>
        <p:nvSpPr>
          <p:cNvPr id="6" name="object 6"/>
          <p:cNvSpPr/>
          <p:nvPr/>
        </p:nvSpPr>
        <p:spPr>
          <a:xfrm>
            <a:off x="2533978" y="1998834"/>
            <a:ext cx="631825" cy="441959"/>
          </a:xfrm>
          <a:custGeom>
            <a:avLst/>
            <a:gdLst/>
            <a:ahLst/>
            <a:cxnLst/>
            <a:rect l="l" t="t" r="r" b="b"/>
            <a:pathLst>
              <a:path w="631825" h="441960">
                <a:moveTo>
                  <a:pt x="21568" y="0"/>
                </a:moveTo>
                <a:lnTo>
                  <a:pt x="0" y="31408"/>
                </a:lnTo>
                <a:lnTo>
                  <a:pt x="526488" y="392948"/>
                </a:lnTo>
                <a:lnTo>
                  <a:pt x="504921" y="424356"/>
                </a:lnTo>
                <a:lnTo>
                  <a:pt x="631496" y="441948"/>
                </a:lnTo>
                <a:lnTo>
                  <a:pt x="569624" y="330133"/>
                </a:lnTo>
                <a:lnTo>
                  <a:pt x="548057" y="361541"/>
                </a:lnTo>
                <a:lnTo>
                  <a:pt x="21568" y="0"/>
                </a:lnTo>
                <a:close/>
              </a:path>
            </a:pathLst>
          </a:custGeom>
          <a:solidFill>
            <a:srgbClr val="FF0000"/>
          </a:solidFill>
        </p:spPr>
        <p:txBody>
          <a:bodyPr wrap="square" lIns="0" tIns="0" rIns="0" bIns="0" rtlCol="0"/>
          <a:lstStyle/>
          <a:p>
            <a:endParaRPr/>
          </a:p>
        </p:txBody>
      </p:sp>
      <p:sp>
        <p:nvSpPr>
          <p:cNvPr id="7" name="object 7"/>
          <p:cNvSpPr/>
          <p:nvPr/>
        </p:nvSpPr>
        <p:spPr>
          <a:xfrm>
            <a:off x="1039814" y="2009307"/>
            <a:ext cx="622935" cy="431800"/>
          </a:xfrm>
          <a:custGeom>
            <a:avLst/>
            <a:gdLst/>
            <a:ahLst/>
            <a:cxnLst/>
            <a:rect l="l" t="t" r="r" b="b"/>
            <a:pathLst>
              <a:path w="622935" h="431800">
                <a:moveTo>
                  <a:pt x="615524" y="0"/>
                </a:moveTo>
                <a:lnTo>
                  <a:pt x="59162" y="383033"/>
                </a:lnTo>
                <a:lnTo>
                  <a:pt x="41158" y="356881"/>
                </a:lnTo>
                <a:lnTo>
                  <a:pt x="0" y="431474"/>
                </a:lnTo>
                <a:lnTo>
                  <a:pt x="84369" y="419646"/>
                </a:lnTo>
                <a:lnTo>
                  <a:pt x="66364" y="393494"/>
                </a:lnTo>
                <a:lnTo>
                  <a:pt x="622726" y="10460"/>
                </a:lnTo>
                <a:lnTo>
                  <a:pt x="615524" y="0"/>
                </a:lnTo>
                <a:close/>
              </a:path>
            </a:pathLst>
          </a:custGeom>
          <a:solidFill>
            <a:srgbClr val="000000"/>
          </a:solidFill>
        </p:spPr>
        <p:txBody>
          <a:bodyPr wrap="square" lIns="0" tIns="0" rIns="0" bIns="0" rtlCol="0"/>
          <a:lstStyle/>
          <a:p>
            <a:endParaRPr/>
          </a:p>
        </p:txBody>
      </p:sp>
      <p:sp>
        <p:nvSpPr>
          <p:cNvPr id="8" name="object 8"/>
          <p:cNvSpPr txBox="1"/>
          <p:nvPr/>
        </p:nvSpPr>
        <p:spPr>
          <a:xfrm>
            <a:off x="1606551" y="1771650"/>
            <a:ext cx="1027430" cy="339090"/>
          </a:xfrm>
          <a:prstGeom prst="rect">
            <a:avLst/>
          </a:prstGeom>
          <a:solidFill>
            <a:srgbClr val="FFFF00"/>
          </a:solidFill>
          <a:ln w="12700">
            <a:solidFill>
              <a:srgbClr val="0000FF"/>
            </a:solidFill>
          </a:ln>
        </p:spPr>
        <p:txBody>
          <a:bodyPr vert="horz" wrap="square" lIns="0" tIns="41275" rIns="0" bIns="0" rtlCol="0">
            <a:spAutoFit/>
          </a:bodyPr>
          <a:lstStyle/>
          <a:p>
            <a:pPr marL="186055">
              <a:lnSpc>
                <a:spcPct val="100000"/>
              </a:lnSpc>
              <a:spcBef>
                <a:spcPts val="325"/>
              </a:spcBef>
            </a:pPr>
            <a:r>
              <a:rPr sz="1600" spc="-10" dirty="0">
                <a:solidFill>
                  <a:srgbClr val="2D1993"/>
                </a:solidFill>
                <a:latin typeface="Arial"/>
                <a:cs typeface="Arial"/>
              </a:rPr>
              <a:t>Refund</a:t>
            </a:r>
            <a:endParaRPr sz="1600">
              <a:latin typeface="Arial"/>
              <a:cs typeface="Arial"/>
            </a:endParaRPr>
          </a:p>
        </p:txBody>
      </p:sp>
      <p:sp>
        <p:nvSpPr>
          <p:cNvPr id="9" name="object 9"/>
          <p:cNvSpPr txBox="1"/>
          <p:nvPr/>
        </p:nvSpPr>
        <p:spPr>
          <a:xfrm>
            <a:off x="2720976" y="2440782"/>
            <a:ext cx="1025525" cy="339090"/>
          </a:xfrm>
          <a:prstGeom prst="rect">
            <a:avLst/>
          </a:prstGeom>
          <a:solidFill>
            <a:srgbClr val="FFFF00"/>
          </a:solidFill>
          <a:ln w="12700">
            <a:solidFill>
              <a:srgbClr val="0000FF"/>
            </a:solidFill>
          </a:ln>
        </p:spPr>
        <p:txBody>
          <a:bodyPr vert="horz" wrap="square" lIns="0" tIns="41275" rIns="0" bIns="0" rtlCol="0">
            <a:spAutoFit/>
          </a:bodyPr>
          <a:lstStyle/>
          <a:p>
            <a:pPr marL="241300">
              <a:lnSpc>
                <a:spcPct val="100000"/>
              </a:lnSpc>
              <a:spcBef>
                <a:spcPts val="325"/>
              </a:spcBef>
            </a:pPr>
            <a:r>
              <a:rPr sz="1600" spc="-10" dirty="0">
                <a:solidFill>
                  <a:srgbClr val="2D1993"/>
                </a:solidFill>
                <a:latin typeface="Arial"/>
                <a:cs typeface="Arial"/>
              </a:rPr>
              <a:t>MarSt</a:t>
            </a:r>
            <a:endParaRPr sz="1600">
              <a:latin typeface="Arial"/>
              <a:cs typeface="Arial"/>
            </a:endParaRPr>
          </a:p>
        </p:txBody>
      </p:sp>
      <p:sp>
        <p:nvSpPr>
          <p:cNvPr id="10" name="object 10"/>
          <p:cNvSpPr txBox="1"/>
          <p:nvPr/>
        </p:nvSpPr>
        <p:spPr>
          <a:xfrm>
            <a:off x="1925638" y="3169443"/>
            <a:ext cx="1062355" cy="339090"/>
          </a:xfrm>
          <a:prstGeom prst="rect">
            <a:avLst/>
          </a:prstGeom>
          <a:solidFill>
            <a:srgbClr val="FFFF00"/>
          </a:solidFill>
          <a:ln w="12700">
            <a:solidFill>
              <a:srgbClr val="0000FF"/>
            </a:solidFill>
          </a:ln>
        </p:spPr>
        <p:txBody>
          <a:bodyPr vert="horz" wrap="square" lIns="0" tIns="41275" rIns="0" bIns="0" rtlCol="0">
            <a:spAutoFit/>
          </a:bodyPr>
          <a:lstStyle/>
          <a:p>
            <a:pPr marL="236854">
              <a:lnSpc>
                <a:spcPct val="100000"/>
              </a:lnSpc>
              <a:spcBef>
                <a:spcPts val="325"/>
              </a:spcBef>
            </a:pPr>
            <a:r>
              <a:rPr sz="1600" spc="-10" dirty="0">
                <a:solidFill>
                  <a:srgbClr val="2D1993"/>
                </a:solidFill>
                <a:latin typeface="Arial"/>
                <a:cs typeface="Arial"/>
              </a:rPr>
              <a:t>TaxInc</a:t>
            </a:r>
            <a:endParaRPr sz="1600">
              <a:latin typeface="Arial"/>
              <a:cs typeface="Arial"/>
            </a:endParaRPr>
          </a:p>
        </p:txBody>
      </p:sp>
      <p:sp>
        <p:nvSpPr>
          <p:cNvPr id="11" name="object 11"/>
          <p:cNvSpPr/>
          <p:nvPr/>
        </p:nvSpPr>
        <p:spPr>
          <a:xfrm>
            <a:off x="2941638" y="3895726"/>
            <a:ext cx="688975" cy="337185"/>
          </a:xfrm>
          <a:custGeom>
            <a:avLst/>
            <a:gdLst/>
            <a:ahLst/>
            <a:cxnLst/>
            <a:rect l="l" t="t" r="r" b="b"/>
            <a:pathLst>
              <a:path w="688975" h="337185">
                <a:moveTo>
                  <a:pt x="632472" y="0"/>
                </a:moveTo>
                <a:lnTo>
                  <a:pt x="56503" y="0"/>
                </a:lnTo>
                <a:lnTo>
                  <a:pt x="34509" y="4440"/>
                </a:lnTo>
                <a:lnTo>
                  <a:pt x="16549" y="16549"/>
                </a:lnTo>
                <a:lnTo>
                  <a:pt x="4440" y="34509"/>
                </a:lnTo>
                <a:lnTo>
                  <a:pt x="0" y="56502"/>
                </a:lnTo>
                <a:lnTo>
                  <a:pt x="0" y="280444"/>
                </a:lnTo>
                <a:lnTo>
                  <a:pt x="4440" y="302437"/>
                </a:lnTo>
                <a:lnTo>
                  <a:pt x="16549" y="320397"/>
                </a:lnTo>
                <a:lnTo>
                  <a:pt x="34509" y="332506"/>
                </a:lnTo>
                <a:lnTo>
                  <a:pt x="56503" y="336947"/>
                </a:lnTo>
                <a:lnTo>
                  <a:pt x="632472" y="336947"/>
                </a:lnTo>
                <a:lnTo>
                  <a:pt x="654465" y="332506"/>
                </a:lnTo>
                <a:lnTo>
                  <a:pt x="672425" y="320397"/>
                </a:lnTo>
                <a:lnTo>
                  <a:pt x="684534" y="302437"/>
                </a:lnTo>
                <a:lnTo>
                  <a:pt x="688974" y="280444"/>
                </a:lnTo>
                <a:lnTo>
                  <a:pt x="688974" y="56502"/>
                </a:lnTo>
                <a:lnTo>
                  <a:pt x="684534" y="34509"/>
                </a:lnTo>
                <a:lnTo>
                  <a:pt x="672425" y="16549"/>
                </a:lnTo>
                <a:lnTo>
                  <a:pt x="654465" y="4440"/>
                </a:lnTo>
                <a:lnTo>
                  <a:pt x="632472" y="0"/>
                </a:lnTo>
                <a:close/>
              </a:path>
            </a:pathLst>
          </a:custGeom>
          <a:solidFill>
            <a:srgbClr val="33CCFF"/>
          </a:solidFill>
        </p:spPr>
        <p:txBody>
          <a:bodyPr wrap="square" lIns="0" tIns="0" rIns="0" bIns="0" rtlCol="0"/>
          <a:lstStyle/>
          <a:p>
            <a:endParaRPr/>
          </a:p>
        </p:txBody>
      </p:sp>
      <p:sp>
        <p:nvSpPr>
          <p:cNvPr id="12" name="object 12"/>
          <p:cNvSpPr txBox="1"/>
          <p:nvPr/>
        </p:nvSpPr>
        <p:spPr>
          <a:xfrm>
            <a:off x="3019426" y="3924490"/>
            <a:ext cx="43053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800000"/>
                </a:solidFill>
                <a:latin typeface="Arial"/>
                <a:cs typeface="Arial"/>
              </a:rPr>
              <a:t>YES</a:t>
            </a:r>
            <a:endParaRPr sz="1600">
              <a:latin typeface="Arial"/>
              <a:cs typeface="Arial"/>
            </a:endParaRPr>
          </a:p>
        </p:txBody>
      </p:sp>
      <p:sp>
        <p:nvSpPr>
          <p:cNvPr id="13" name="object 13"/>
          <p:cNvSpPr/>
          <p:nvPr/>
        </p:nvSpPr>
        <p:spPr>
          <a:xfrm>
            <a:off x="1304925" y="3911203"/>
            <a:ext cx="717550" cy="334645"/>
          </a:xfrm>
          <a:custGeom>
            <a:avLst/>
            <a:gdLst/>
            <a:ahLst/>
            <a:cxnLst/>
            <a:rect l="l" t="t" r="r" b="b"/>
            <a:pathLst>
              <a:path w="717550" h="334645">
                <a:moveTo>
                  <a:pt x="661788" y="0"/>
                </a:moveTo>
                <a:lnTo>
                  <a:pt x="55761" y="0"/>
                </a:lnTo>
                <a:lnTo>
                  <a:pt x="34056" y="4382"/>
                </a:lnTo>
                <a:lnTo>
                  <a:pt x="16332" y="16332"/>
                </a:lnTo>
                <a:lnTo>
                  <a:pt x="4382" y="34056"/>
                </a:lnTo>
                <a:lnTo>
                  <a:pt x="0" y="55761"/>
                </a:lnTo>
                <a:lnTo>
                  <a:pt x="0" y="278803"/>
                </a:lnTo>
                <a:lnTo>
                  <a:pt x="4382" y="300508"/>
                </a:lnTo>
                <a:lnTo>
                  <a:pt x="16332" y="318232"/>
                </a:lnTo>
                <a:lnTo>
                  <a:pt x="34056" y="330182"/>
                </a:lnTo>
                <a:lnTo>
                  <a:pt x="55761" y="334564"/>
                </a:lnTo>
                <a:lnTo>
                  <a:pt x="661788" y="334564"/>
                </a:lnTo>
                <a:lnTo>
                  <a:pt x="683493" y="330182"/>
                </a:lnTo>
                <a:lnTo>
                  <a:pt x="701217" y="318232"/>
                </a:lnTo>
                <a:lnTo>
                  <a:pt x="713167" y="300508"/>
                </a:lnTo>
                <a:lnTo>
                  <a:pt x="717550" y="278803"/>
                </a:lnTo>
                <a:lnTo>
                  <a:pt x="717550" y="55761"/>
                </a:lnTo>
                <a:lnTo>
                  <a:pt x="713167" y="34056"/>
                </a:lnTo>
                <a:lnTo>
                  <a:pt x="701217" y="16332"/>
                </a:lnTo>
                <a:lnTo>
                  <a:pt x="683493" y="4382"/>
                </a:lnTo>
                <a:lnTo>
                  <a:pt x="661788" y="0"/>
                </a:lnTo>
                <a:close/>
              </a:path>
            </a:pathLst>
          </a:custGeom>
          <a:solidFill>
            <a:srgbClr val="33CCFF"/>
          </a:solidFill>
        </p:spPr>
        <p:txBody>
          <a:bodyPr wrap="square" lIns="0" tIns="0" rIns="0" bIns="0" rtlCol="0"/>
          <a:lstStyle/>
          <a:p>
            <a:endParaRPr/>
          </a:p>
        </p:txBody>
      </p:sp>
      <p:sp>
        <p:nvSpPr>
          <p:cNvPr id="14" name="object 14"/>
          <p:cNvSpPr txBox="1"/>
          <p:nvPr/>
        </p:nvSpPr>
        <p:spPr>
          <a:xfrm>
            <a:off x="1514475" y="3926871"/>
            <a:ext cx="32893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800000"/>
                </a:solidFill>
                <a:latin typeface="Arial"/>
                <a:cs typeface="Arial"/>
              </a:rPr>
              <a:t>NO</a:t>
            </a:r>
            <a:endParaRPr sz="1600">
              <a:latin typeface="Arial"/>
              <a:cs typeface="Arial"/>
            </a:endParaRPr>
          </a:p>
        </p:txBody>
      </p:sp>
      <p:sp>
        <p:nvSpPr>
          <p:cNvPr id="15" name="object 15"/>
          <p:cNvSpPr/>
          <p:nvPr/>
        </p:nvSpPr>
        <p:spPr>
          <a:xfrm>
            <a:off x="685801" y="2453878"/>
            <a:ext cx="752475" cy="320675"/>
          </a:xfrm>
          <a:custGeom>
            <a:avLst/>
            <a:gdLst/>
            <a:ahLst/>
            <a:cxnLst/>
            <a:rect l="l" t="t" r="r" b="b"/>
            <a:pathLst>
              <a:path w="752475" h="320675">
                <a:moveTo>
                  <a:pt x="699094" y="0"/>
                </a:moveTo>
                <a:lnTo>
                  <a:pt x="53380" y="0"/>
                </a:lnTo>
                <a:lnTo>
                  <a:pt x="32602" y="4195"/>
                </a:lnTo>
                <a:lnTo>
                  <a:pt x="15634" y="15635"/>
                </a:lnTo>
                <a:lnTo>
                  <a:pt x="4194" y="32602"/>
                </a:lnTo>
                <a:lnTo>
                  <a:pt x="0" y="53380"/>
                </a:lnTo>
                <a:lnTo>
                  <a:pt x="0" y="266896"/>
                </a:lnTo>
                <a:lnTo>
                  <a:pt x="4194" y="287675"/>
                </a:lnTo>
                <a:lnTo>
                  <a:pt x="15634" y="304643"/>
                </a:lnTo>
                <a:lnTo>
                  <a:pt x="32602" y="316083"/>
                </a:lnTo>
                <a:lnTo>
                  <a:pt x="53380" y="320278"/>
                </a:lnTo>
                <a:lnTo>
                  <a:pt x="699094" y="320278"/>
                </a:lnTo>
                <a:lnTo>
                  <a:pt x="719872" y="316083"/>
                </a:lnTo>
                <a:lnTo>
                  <a:pt x="736840" y="304643"/>
                </a:lnTo>
                <a:lnTo>
                  <a:pt x="748280" y="287675"/>
                </a:lnTo>
                <a:lnTo>
                  <a:pt x="752475" y="266896"/>
                </a:lnTo>
                <a:lnTo>
                  <a:pt x="752475" y="53380"/>
                </a:lnTo>
                <a:lnTo>
                  <a:pt x="748280" y="32602"/>
                </a:lnTo>
                <a:lnTo>
                  <a:pt x="736840" y="15635"/>
                </a:lnTo>
                <a:lnTo>
                  <a:pt x="719872" y="4195"/>
                </a:lnTo>
                <a:lnTo>
                  <a:pt x="699094" y="0"/>
                </a:lnTo>
                <a:close/>
              </a:path>
            </a:pathLst>
          </a:custGeom>
          <a:solidFill>
            <a:srgbClr val="33CCFF"/>
          </a:solidFill>
        </p:spPr>
        <p:txBody>
          <a:bodyPr wrap="square" lIns="0" tIns="0" rIns="0" bIns="0" rtlCol="0"/>
          <a:lstStyle/>
          <a:p>
            <a:endParaRPr/>
          </a:p>
        </p:txBody>
      </p:sp>
      <p:sp>
        <p:nvSpPr>
          <p:cNvPr id="16" name="object 16"/>
          <p:cNvSpPr txBox="1"/>
          <p:nvPr/>
        </p:nvSpPr>
        <p:spPr>
          <a:xfrm>
            <a:off x="893762" y="2469546"/>
            <a:ext cx="32893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800000"/>
                </a:solidFill>
                <a:latin typeface="Arial"/>
                <a:cs typeface="Arial"/>
              </a:rPr>
              <a:t>NO</a:t>
            </a:r>
            <a:endParaRPr sz="1600">
              <a:latin typeface="Arial"/>
              <a:cs typeface="Arial"/>
            </a:endParaRPr>
          </a:p>
        </p:txBody>
      </p:sp>
      <p:sp>
        <p:nvSpPr>
          <p:cNvPr id="17" name="object 17"/>
          <p:cNvSpPr/>
          <p:nvPr/>
        </p:nvSpPr>
        <p:spPr>
          <a:xfrm>
            <a:off x="3860801" y="3194447"/>
            <a:ext cx="752475" cy="350520"/>
          </a:xfrm>
          <a:custGeom>
            <a:avLst/>
            <a:gdLst/>
            <a:ahLst/>
            <a:cxnLst/>
            <a:rect l="l" t="t" r="r" b="b"/>
            <a:pathLst>
              <a:path w="752475" h="350520">
                <a:moveTo>
                  <a:pt x="694133" y="0"/>
                </a:moveTo>
                <a:lnTo>
                  <a:pt x="58341" y="0"/>
                </a:lnTo>
                <a:lnTo>
                  <a:pt x="35632" y="4584"/>
                </a:lnTo>
                <a:lnTo>
                  <a:pt x="17087" y="17088"/>
                </a:lnTo>
                <a:lnTo>
                  <a:pt x="4584" y="35633"/>
                </a:lnTo>
                <a:lnTo>
                  <a:pt x="0" y="58342"/>
                </a:lnTo>
                <a:lnTo>
                  <a:pt x="0" y="291702"/>
                </a:lnTo>
                <a:lnTo>
                  <a:pt x="4584" y="314411"/>
                </a:lnTo>
                <a:lnTo>
                  <a:pt x="17087" y="332956"/>
                </a:lnTo>
                <a:lnTo>
                  <a:pt x="35632" y="345460"/>
                </a:lnTo>
                <a:lnTo>
                  <a:pt x="58341" y="350045"/>
                </a:lnTo>
                <a:lnTo>
                  <a:pt x="694133" y="350045"/>
                </a:lnTo>
                <a:lnTo>
                  <a:pt x="716842" y="345460"/>
                </a:lnTo>
                <a:lnTo>
                  <a:pt x="735387" y="332956"/>
                </a:lnTo>
                <a:lnTo>
                  <a:pt x="747890" y="314411"/>
                </a:lnTo>
                <a:lnTo>
                  <a:pt x="752475" y="291702"/>
                </a:lnTo>
                <a:lnTo>
                  <a:pt x="752475" y="58342"/>
                </a:lnTo>
                <a:lnTo>
                  <a:pt x="747890" y="35633"/>
                </a:lnTo>
                <a:lnTo>
                  <a:pt x="735387" y="17088"/>
                </a:lnTo>
                <a:lnTo>
                  <a:pt x="716842" y="4584"/>
                </a:lnTo>
                <a:lnTo>
                  <a:pt x="694133" y="0"/>
                </a:lnTo>
                <a:close/>
              </a:path>
            </a:pathLst>
          </a:custGeom>
          <a:solidFill>
            <a:srgbClr val="33CCFF"/>
          </a:solidFill>
        </p:spPr>
        <p:txBody>
          <a:bodyPr wrap="square" lIns="0" tIns="0" rIns="0" bIns="0" rtlCol="0"/>
          <a:lstStyle/>
          <a:p>
            <a:endParaRPr/>
          </a:p>
        </p:txBody>
      </p:sp>
      <p:sp>
        <p:nvSpPr>
          <p:cNvPr id="18" name="object 18"/>
          <p:cNvSpPr txBox="1"/>
          <p:nvPr/>
        </p:nvSpPr>
        <p:spPr>
          <a:xfrm>
            <a:off x="4048918" y="3223212"/>
            <a:ext cx="32893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800000"/>
                </a:solidFill>
                <a:latin typeface="Arial"/>
                <a:cs typeface="Arial"/>
              </a:rPr>
              <a:t>NO</a:t>
            </a:r>
            <a:endParaRPr sz="1600">
              <a:latin typeface="Arial"/>
              <a:cs typeface="Arial"/>
            </a:endParaRPr>
          </a:p>
        </p:txBody>
      </p:sp>
      <p:sp>
        <p:nvSpPr>
          <p:cNvPr id="19" name="object 19"/>
          <p:cNvSpPr txBox="1"/>
          <p:nvPr/>
        </p:nvSpPr>
        <p:spPr>
          <a:xfrm>
            <a:off x="958281" y="2043302"/>
            <a:ext cx="356235" cy="269240"/>
          </a:xfrm>
          <a:prstGeom prst="rect">
            <a:avLst/>
          </a:prstGeom>
        </p:spPr>
        <p:txBody>
          <a:bodyPr vert="horz" wrap="square" lIns="0" tIns="12700" rIns="0" bIns="0" rtlCol="0">
            <a:spAutoFit/>
          </a:bodyPr>
          <a:lstStyle/>
          <a:p>
            <a:pPr marL="12700">
              <a:lnSpc>
                <a:spcPct val="100000"/>
              </a:lnSpc>
              <a:spcBef>
                <a:spcPts val="100"/>
              </a:spcBef>
            </a:pPr>
            <a:r>
              <a:rPr sz="1600" spc="-40" dirty="0">
                <a:latin typeface="Arial"/>
                <a:cs typeface="Arial"/>
              </a:rPr>
              <a:t>Yes</a:t>
            </a:r>
            <a:endParaRPr sz="1600">
              <a:latin typeface="Arial"/>
              <a:cs typeface="Arial"/>
            </a:endParaRPr>
          </a:p>
        </p:txBody>
      </p:sp>
      <p:sp>
        <p:nvSpPr>
          <p:cNvPr id="20" name="object 20"/>
          <p:cNvSpPr txBox="1"/>
          <p:nvPr/>
        </p:nvSpPr>
        <p:spPr>
          <a:xfrm>
            <a:off x="2976059" y="2043302"/>
            <a:ext cx="283845"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FF0000"/>
                </a:solidFill>
                <a:latin typeface="Arial"/>
                <a:cs typeface="Arial"/>
              </a:rPr>
              <a:t>No</a:t>
            </a:r>
            <a:endParaRPr sz="1600">
              <a:latin typeface="Arial"/>
              <a:cs typeface="Arial"/>
            </a:endParaRPr>
          </a:p>
        </p:txBody>
      </p:sp>
      <p:sp>
        <p:nvSpPr>
          <p:cNvPr id="21" name="object 21"/>
          <p:cNvSpPr txBox="1"/>
          <p:nvPr/>
        </p:nvSpPr>
        <p:spPr>
          <a:xfrm>
            <a:off x="4101601" y="2746962"/>
            <a:ext cx="715010" cy="269240"/>
          </a:xfrm>
          <a:prstGeom prst="rect">
            <a:avLst/>
          </a:prstGeom>
        </p:spPr>
        <p:txBody>
          <a:bodyPr vert="horz" wrap="square" lIns="0" tIns="12700" rIns="0" bIns="0" rtlCol="0">
            <a:spAutoFit/>
          </a:bodyPr>
          <a:lstStyle/>
          <a:p>
            <a:pPr marL="12700">
              <a:lnSpc>
                <a:spcPct val="100000"/>
              </a:lnSpc>
              <a:spcBef>
                <a:spcPts val="100"/>
              </a:spcBef>
            </a:pPr>
            <a:r>
              <a:rPr sz="1600" spc="-10" dirty="0">
                <a:solidFill>
                  <a:srgbClr val="FF0000"/>
                </a:solidFill>
                <a:latin typeface="Arial"/>
                <a:cs typeface="Arial"/>
              </a:rPr>
              <a:t>Married</a:t>
            </a:r>
            <a:endParaRPr sz="1600">
              <a:latin typeface="Arial"/>
              <a:cs typeface="Arial"/>
            </a:endParaRPr>
          </a:p>
        </p:txBody>
      </p:sp>
      <p:sp>
        <p:nvSpPr>
          <p:cNvPr id="22" name="object 22"/>
          <p:cNvSpPr txBox="1"/>
          <p:nvPr/>
        </p:nvSpPr>
        <p:spPr>
          <a:xfrm>
            <a:off x="1741794" y="2773156"/>
            <a:ext cx="150241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Single,</a:t>
            </a:r>
            <a:r>
              <a:rPr sz="1600" spc="-35" dirty="0">
                <a:latin typeface="Arial"/>
                <a:cs typeface="Arial"/>
              </a:rPr>
              <a:t> </a:t>
            </a:r>
            <a:r>
              <a:rPr sz="1600" spc="-10" dirty="0">
                <a:latin typeface="Arial"/>
                <a:cs typeface="Arial"/>
              </a:rPr>
              <a:t>Divorced</a:t>
            </a:r>
            <a:endParaRPr sz="1600">
              <a:latin typeface="Arial"/>
              <a:cs typeface="Arial"/>
            </a:endParaRPr>
          </a:p>
        </p:txBody>
      </p:sp>
      <p:sp>
        <p:nvSpPr>
          <p:cNvPr id="23" name="object 23"/>
          <p:cNvSpPr txBox="1"/>
          <p:nvPr/>
        </p:nvSpPr>
        <p:spPr>
          <a:xfrm>
            <a:off x="1235035" y="3501818"/>
            <a:ext cx="56261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&lt;</a:t>
            </a:r>
            <a:r>
              <a:rPr sz="1600" spc="-5" dirty="0">
                <a:latin typeface="Arial"/>
                <a:cs typeface="Arial"/>
              </a:rPr>
              <a:t> </a:t>
            </a:r>
            <a:r>
              <a:rPr sz="1600" spc="-25" dirty="0">
                <a:latin typeface="Arial"/>
                <a:cs typeface="Arial"/>
              </a:rPr>
              <a:t>80K</a:t>
            </a:r>
            <a:endParaRPr sz="1600">
              <a:latin typeface="Arial"/>
              <a:cs typeface="Arial"/>
            </a:endParaRPr>
          </a:p>
        </p:txBody>
      </p:sp>
      <p:sp>
        <p:nvSpPr>
          <p:cNvPr id="24" name="object 24"/>
          <p:cNvSpPr txBox="1"/>
          <p:nvPr/>
        </p:nvSpPr>
        <p:spPr>
          <a:xfrm>
            <a:off x="3181310" y="3501818"/>
            <a:ext cx="56261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&gt;</a:t>
            </a:r>
            <a:r>
              <a:rPr sz="1600" spc="-5" dirty="0">
                <a:latin typeface="Arial"/>
                <a:cs typeface="Arial"/>
              </a:rPr>
              <a:t> </a:t>
            </a:r>
            <a:r>
              <a:rPr sz="1600" spc="-25" dirty="0">
                <a:latin typeface="Arial"/>
                <a:cs typeface="Arial"/>
              </a:rPr>
              <a:t>80K</a:t>
            </a:r>
            <a:endParaRPr sz="1600">
              <a:latin typeface="Arial"/>
              <a:cs typeface="Arial"/>
            </a:endParaRPr>
          </a:p>
        </p:txBody>
      </p:sp>
      <p:graphicFrame>
        <p:nvGraphicFramePr>
          <p:cNvPr id="25" name="object 25"/>
          <p:cNvGraphicFramePr>
            <a:graphicFrameLocks noGrp="1"/>
          </p:cNvGraphicFramePr>
          <p:nvPr/>
        </p:nvGraphicFramePr>
        <p:xfrm>
          <a:off x="5018592" y="1196959"/>
          <a:ext cx="3148965" cy="695960"/>
        </p:xfrm>
        <a:graphic>
          <a:graphicData uri="http://schemas.openxmlformats.org/drawingml/2006/table">
            <a:tbl>
              <a:tblPr firstRow="1" bandRow="1">
                <a:tableStyleId>{2D5ABB26-0587-4C30-8999-92F81FD0307C}</a:tableStyleId>
              </a:tblPr>
              <a:tblGrid>
                <a:gridCol w="774065">
                  <a:extLst>
                    <a:ext uri="{9D8B030D-6E8A-4147-A177-3AD203B41FA5}">
                      <a16:colId xmlns:a16="http://schemas.microsoft.com/office/drawing/2014/main" val="20000"/>
                    </a:ext>
                  </a:extLst>
                </a:gridCol>
                <a:gridCol w="884555">
                  <a:extLst>
                    <a:ext uri="{9D8B030D-6E8A-4147-A177-3AD203B41FA5}">
                      <a16:colId xmlns:a16="http://schemas.microsoft.com/office/drawing/2014/main" val="20001"/>
                    </a:ext>
                  </a:extLst>
                </a:gridCol>
                <a:gridCol w="846455">
                  <a:extLst>
                    <a:ext uri="{9D8B030D-6E8A-4147-A177-3AD203B41FA5}">
                      <a16:colId xmlns:a16="http://schemas.microsoft.com/office/drawing/2014/main" val="20002"/>
                    </a:ext>
                  </a:extLst>
                </a:gridCol>
                <a:gridCol w="643890">
                  <a:extLst>
                    <a:ext uri="{9D8B030D-6E8A-4147-A177-3AD203B41FA5}">
                      <a16:colId xmlns:a16="http://schemas.microsoft.com/office/drawing/2014/main" val="20003"/>
                    </a:ext>
                  </a:extLst>
                </a:gridCol>
              </a:tblGrid>
              <a:tr h="433070">
                <a:tc>
                  <a:txBody>
                    <a:bodyPr/>
                    <a:lstStyle/>
                    <a:p>
                      <a:pPr marL="24765">
                        <a:lnSpc>
                          <a:spcPts val="1240"/>
                        </a:lnSpc>
                      </a:pPr>
                      <a:r>
                        <a:rPr sz="1050" b="1" spc="210" dirty="0">
                          <a:solidFill>
                            <a:srgbClr val="FFFFFF"/>
                          </a:solidFill>
                          <a:latin typeface="Arial"/>
                          <a:cs typeface="Arial"/>
                        </a:rPr>
                        <a:t>Refund</a:t>
                      </a:r>
                      <a:endParaRPr sz="1050">
                        <a:latin typeface="Arial"/>
                        <a:cs typeface="Arial"/>
                      </a:endParaRPr>
                    </a:p>
                  </a:txBody>
                  <a:tcPr marL="0" marR="0" marT="0" marB="0">
                    <a:lnL w="9525">
                      <a:solidFill>
                        <a:srgbClr val="000080"/>
                      </a:solidFill>
                      <a:prstDash val="solid"/>
                    </a:lnL>
                    <a:lnR w="9525">
                      <a:solidFill>
                        <a:srgbClr val="000080"/>
                      </a:solidFill>
                      <a:prstDash val="solid"/>
                    </a:lnR>
                    <a:solidFill>
                      <a:srgbClr val="000080"/>
                    </a:solidFill>
                  </a:tcPr>
                </a:tc>
                <a:tc>
                  <a:txBody>
                    <a:bodyPr/>
                    <a:lstStyle/>
                    <a:p>
                      <a:pPr marL="48895" marR="236220">
                        <a:lnSpc>
                          <a:spcPts val="1250"/>
                        </a:lnSpc>
                        <a:spcBef>
                          <a:spcPts val="30"/>
                        </a:spcBef>
                      </a:pPr>
                      <a:r>
                        <a:rPr sz="1050" b="1" spc="165" dirty="0">
                          <a:solidFill>
                            <a:srgbClr val="FFFFFF"/>
                          </a:solidFill>
                          <a:latin typeface="Arial"/>
                          <a:cs typeface="Arial"/>
                        </a:rPr>
                        <a:t>Marital </a:t>
                      </a:r>
                      <a:r>
                        <a:rPr sz="1050" b="1" spc="185" dirty="0">
                          <a:solidFill>
                            <a:srgbClr val="FFFFFF"/>
                          </a:solidFill>
                          <a:latin typeface="Arial"/>
                          <a:cs typeface="Arial"/>
                        </a:rPr>
                        <a:t>Status</a:t>
                      </a:r>
                      <a:endParaRPr sz="1050">
                        <a:latin typeface="Arial"/>
                        <a:cs typeface="Arial"/>
                      </a:endParaRPr>
                    </a:p>
                  </a:txBody>
                  <a:tcPr marL="0" marR="0" marT="3810" marB="0">
                    <a:lnL w="9525">
                      <a:solidFill>
                        <a:srgbClr val="000080"/>
                      </a:solidFill>
                      <a:prstDash val="solid"/>
                    </a:lnL>
                    <a:lnR w="9525">
                      <a:solidFill>
                        <a:srgbClr val="000080"/>
                      </a:solidFill>
                      <a:prstDash val="solid"/>
                    </a:lnR>
                    <a:solidFill>
                      <a:srgbClr val="000080"/>
                    </a:solidFill>
                  </a:tcPr>
                </a:tc>
                <a:tc>
                  <a:txBody>
                    <a:bodyPr/>
                    <a:lstStyle/>
                    <a:p>
                      <a:pPr marL="49530" marR="106045">
                        <a:lnSpc>
                          <a:spcPts val="1250"/>
                        </a:lnSpc>
                        <a:spcBef>
                          <a:spcPts val="30"/>
                        </a:spcBef>
                      </a:pPr>
                      <a:r>
                        <a:rPr sz="1050" b="1" spc="190" dirty="0">
                          <a:solidFill>
                            <a:srgbClr val="FFFFFF"/>
                          </a:solidFill>
                          <a:latin typeface="Arial"/>
                          <a:cs typeface="Arial"/>
                        </a:rPr>
                        <a:t>Taxable </a:t>
                      </a:r>
                      <a:r>
                        <a:rPr sz="1050" b="1" spc="210" dirty="0">
                          <a:solidFill>
                            <a:srgbClr val="FFFFFF"/>
                          </a:solidFill>
                          <a:latin typeface="Arial"/>
                          <a:cs typeface="Arial"/>
                        </a:rPr>
                        <a:t>Income</a:t>
                      </a:r>
                      <a:endParaRPr sz="1050">
                        <a:latin typeface="Arial"/>
                        <a:cs typeface="Arial"/>
                      </a:endParaRPr>
                    </a:p>
                  </a:txBody>
                  <a:tcPr marL="0" marR="0" marT="3810" marB="0">
                    <a:lnL w="9525">
                      <a:solidFill>
                        <a:srgbClr val="000080"/>
                      </a:solidFill>
                      <a:prstDash val="solid"/>
                    </a:lnL>
                    <a:lnR w="9525">
                      <a:solidFill>
                        <a:srgbClr val="000080"/>
                      </a:solidFill>
                      <a:prstDash val="solid"/>
                    </a:lnR>
                    <a:solidFill>
                      <a:srgbClr val="000080"/>
                    </a:solidFill>
                  </a:tcPr>
                </a:tc>
                <a:tc>
                  <a:txBody>
                    <a:bodyPr/>
                    <a:lstStyle/>
                    <a:p>
                      <a:pPr marL="49530">
                        <a:lnSpc>
                          <a:spcPct val="100000"/>
                        </a:lnSpc>
                        <a:spcBef>
                          <a:spcPts val="1040"/>
                        </a:spcBef>
                      </a:pPr>
                      <a:r>
                        <a:rPr sz="1050" b="1" spc="200" dirty="0">
                          <a:solidFill>
                            <a:srgbClr val="FFFFFF"/>
                          </a:solidFill>
                          <a:latin typeface="Arial"/>
                          <a:cs typeface="Arial"/>
                        </a:rPr>
                        <a:t>Cheat</a:t>
                      </a:r>
                      <a:endParaRPr sz="1050">
                        <a:latin typeface="Arial"/>
                        <a:cs typeface="Arial"/>
                      </a:endParaRPr>
                    </a:p>
                  </a:txBody>
                  <a:tcPr marL="0" marR="0" marT="132080" marB="0">
                    <a:lnL w="9525">
                      <a:solidFill>
                        <a:srgbClr val="000080"/>
                      </a:solidFill>
                      <a:prstDash val="solid"/>
                    </a:lnL>
                    <a:lnR w="9525">
                      <a:solidFill>
                        <a:srgbClr val="000080"/>
                      </a:solidFill>
                      <a:prstDash val="solid"/>
                    </a:lnR>
                    <a:solidFill>
                      <a:srgbClr val="000080"/>
                    </a:solidFill>
                  </a:tcPr>
                </a:tc>
                <a:extLst>
                  <a:ext uri="{0D108BD9-81ED-4DB2-BD59-A6C34878D82A}">
                    <a16:rowId xmlns:a16="http://schemas.microsoft.com/office/drawing/2014/main" val="10000"/>
                  </a:ext>
                </a:extLst>
              </a:tr>
              <a:tr h="262890">
                <a:tc>
                  <a:txBody>
                    <a:bodyPr/>
                    <a:lstStyle/>
                    <a:p>
                      <a:pPr marL="48895">
                        <a:lnSpc>
                          <a:spcPct val="100000"/>
                        </a:lnSpc>
                        <a:spcBef>
                          <a:spcPts val="350"/>
                        </a:spcBef>
                      </a:pPr>
                      <a:r>
                        <a:rPr sz="1050" spc="215" dirty="0">
                          <a:solidFill>
                            <a:srgbClr val="FF0000"/>
                          </a:solidFill>
                          <a:latin typeface="Arial"/>
                          <a:cs typeface="Arial"/>
                        </a:rPr>
                        <a:t>No</a:t>
                      </a:r>
                      <a:endParaRPr sz="1050">
                        <a:latin typeface="Arial"/>
                        <a:cs typeface="Arial"/>
                      </a:endParaRPr>
                    </a:p>
                  </a:txBody>
                  <a:tcPr marL="0" marR="0" marT="44450" marB="0">
                    <a:lnL w="9525">
                      <a:solidFill>
                        <a:srgbClr val="000080"/>
                      </a:solidFill>
                      <a:prstDash val="solid"/>
                    </a:lnL>
                    <a:lnR w="9525">
                      <a:solidFill>
                        <a:srgbClr val="000080"/>
                      </a:solidFill>
                      <a:prstDash val="solid"/>
                    </a:lnR>
                    <a:lnB w="6350">
                      <a:solidFill>
                        <a:srgbClr val="000080"/>
                      </a:solidFill>
                      <a:prstDash val="solid"/>
                    </a:lnB>
                    <a:solidFill>
                      <a:srgbClr val="E5E5E5"/>
                    </a:solidFill>
                  </a:tcPr>
                </a:tc>
                <a:tc>
                  <a:txBody>
                    <a:bodyPr/>
                    <a:lstStyle/>
                    <a:p>
                      <a:pPr marL="48895">
                        <a:lnSpc>
                          <a:spcPct val="100000"/>
                        </a:lnSpc>
                        <a:spcBef>
                          <a:spcPts val="350"/>
                        </a:spcBef>
                      </a:pPr>
                      <a:r>
                        <a:rPr sz="1050" spc="170" dirty="0">
                          <a:solidFill>
                            <a:srgbClr val="FF0000"/>
                          </a:solidFill>
                          <a:latin typeface="Arial"/>
                          <a:cs typeface="Arial"/>
                        </a:rPr>
                        <a:t>Married</a:t>
                      </a:r>
                      <a:endParaRPr sz="1050">
                        <a:latin typeface="Arial"/>
                        <a:cs typeface="Arial"/>
                      </a:endParaRPr>
                    </a:p>
                  </a:txBody>
                  <a:tcPr marL="0" marR="0" marT="44450"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tc>
                  <a:txBody>
                    <a:bodyPr/>
                    <a:lstStyle/>
                    <a:p>
                      <a:pPr marL="49530">
                        <a:lnSpc>
                          <a:spcPct val="100000"/>
                        </a:lnSpc>
                        <a:spcBef>
                          <a:spcPts val="350"/>
                        </a:spcBef>
                      </a:pPr>
                      <a:r>
                        <a:rPr sz="1050" spc="200" dirty="0">
                          <a:solidFill>
                            <a:srgbClr val="010000"/>
                          </a:solidFill>
                          <a:latin typeface="Arial"/>
                          <a:cs typeface="Arial"/>
                        </a:rPr>
                        <a:t>80K</a:t>
                      </a:r>
                      <a:endParaRPr sz="1050">
                        <a:latin typeface="Arial"/>
                        <a:cs typeface="Arial"/>
                      </a:endParaRPr>
                    </a:p>
                  </a:txBody>
                  <a:tcPr marL="0" marR="0" marT="44450" marB="0">
                    <a:lnL w="9525">
                      <a:solidFill>
                        <a:srgbClr val="000080"/>
                      </a:solidFill>
                      <a:prstDash val="solid"/>
                    </a:lnL>
                    <a:lnR w="9525">
                      <a:solidFill>
                        <a:srgbClr val="000080"/>
                      </a:solidFill>
                      <a:prstDash val="solid"/>
                    </a:lnR>
                    <a:lnB w="6350">
                      <a:solidFill>
                        <a:srgbClr val="000080"/>
                      </a:solidFill>
                      <a:prstDash val="solid"/>
                    </a:lnB>
                    <a:solidFill>
                      <a:srgbClr val="E4E4E4"/>
                    </a:solidFill>
                  </a:tcPr>
                </a:tc>
                <a:tc>
                  <a:txBody>
                    <a:bodyPr/>
                    <a:lstStyle/>
                    <a:p>
                      <a:pPr marL="49530">
                        <a:lnSpc>
                          <a:spcPct val="100000"/>
                        </a:lnSpc>
                        <a:spcBef>
                          <a:spcPts val="330"/>
                        </a:spcBef>
                      </a:pPr>
                      <a:r>
                        <a:rPr sz="1050" b="1" spc="190" dirty="0">
                          <a:solidFill>
                            <a:srgbClr val="010000"/>
                          </a:solidFill>
                          <a:latin typeface="Arial"/>
                          <a:cs typeface="Arial"/>
                        </a:rPr>
                        <a:t>?</a:t>
                      </a:r>
                      <a:endParaRPr sz="1050">
                        <a:latin typeface="Arial"/>
                        <a:cs typeface="Arial"/>
                      </a:endParaRPr>
                    </a:p>
                  </a:txBody>
                  <a:tcPr marL="0" marR="0" marT="41910"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extLst>
                  <a:ext uri="{0D108BD9-81ED-4DB2-BD59-A6C34878D82A}">
                    <a16:rowId xmlns:a16="http://schemas.microsoft.com/office/drawing/2014/main" val="10001"/>
                  </a:ext>
                </a:extLst>
              </a:tr>
            </a:tbl>
          </a:graphicData>
        </a:graphic>
      </p:graphicFrame>
      <p:sp>
        <p:nvSpPr>
          <p:cNvPr id="26" name="object 26"/>
          <p:cNvSpPr txBox="1"/>
          <p:nvPr/>
        </p:nvSpPr>
        <p:spPr>
          <a:xfrm>
            <a:off x="4993075" y="1884678"/>
            <a:ext cx="34290" cy="33655"/>
          </a:xfrm>
          <a:prstGeom prst="rect">
            <a:avLst/>
          </a:prstGeom>
        </p:spPr>
        <p:txBody>
          <a:bodyPr vert="horz" wrap="square" lIns="0" tIns="12700" rIns="0" bIns="0" rtlCol="0">
            <a:spAutoFit/>
          </a:bodyPr>
          <a:lstStyle/>
          <a:p>
            <a:pPr algn="ctr">
              <a:lnSpc>
                <a:spcPct val="100000"/>
              </a:lnSpc>
              <a:spcBef>
                <a:spcPts val="100"/>
              </a:spcBef>
            </a:pPr>
            <a:r>
              <a:rPr sz="100" spc="-25" dirty="0">
                <a:solidFill>
                  <a:srgbClr val="010000"/>
                </a:solidFill>
                <a:latin typeface="Arial"/>
                <a:cs typeface="Arial"/>
              </a:rPr>
              <a:t>10</a:t>
            </a:r>
            <a:endParaRPr sz="100">
              <a:latin typeface="Arial"/>
              <a:cs typeface="Arial"/>
            </a:endParaRPr>
          </a:p>
        </p:txBody>
      </p:sp>
      <p:sp>
        <p:nvSpPr>
          <p:cNvPr id="27" name="object 27"/>
          <p:cNvSpPr txBox="1">
            <a:spLocks noGrp="1"/>
          </p:cNvSpPr>
          <p:nvPr>
            <p:ph type="title"/>
          </p:nvPr>
        </p:nvSpPr>
        <p:spPr>
          <a:xfrm>
            <a:off x="376735" y="-67259"/>
            <a:ext cx="5903595" cy="1220470"/>
          </a:xfrm>
          <a:prstGeom prst="rect">
            <a:avLst/>
          </a:prstGeom>
        </p:spPr>
        <p:txBody>
          <a:bodyPr vert="horz" wrap="square" lIns="0" tIns="124460" rIns="0" bIns="0" rtlCol="0">
            <a:spAutoFit/>
          </a:bodyPr>
          <a:lstStyle/>
          <a:p>
            <a:pPr marL="12700">
              <a:lnSpc>
                <a:spcPct val="100000"/>
              </a:lnSpc>
              <a:spcBef>
                <a:spcPts val="980"/>
              </a:spcBef>
            </a:pPr>
            <a:r>
              <a:rPr spc="-150" dirty="0"/>
              <a:t>Apply Model to Test Data</a:t>
            </a:r>
          </a:p>
          <a:p>
            <a:pPr marR="135255" algn="r">
              <a:lnSpc>
                <a:spcPct val="100000"/>
              </a:lnSpc>
              <a:spcBef>
                <a:spcPts val="365"/>
              </a:spcBef>
            </a:pPr>
            <a:r>
              <a:rPr sz="2000" spc="-150" dirty="0">
                <a:solidFill>
                  <a:srgbClr val="3F3F3F"/>
                </a:solidFill>
                <a:latin typeface="Arial"/>
                <a:cs typeface="Arial"/>
              </a:rPr>
              <a:t>Test Data</a:t>
            </a:r>
            <a:endParaRPr sz="2000" spc="-150" dirty="0">
              <a:latin typeface="Arial"/>
              <a:cs typeface="Arial"/>
            </a:endParaRPr>
          </a:p>
        </p:txBody>
      </p:sp>
      <p:sp>
        <p:nvSpPr>
          <p:cNvPr id="28" name="object 28"/>
          <p:cNvSpPr/>
          <p:nvPr/>
        </p:nvSpPr>
        <p:spPr>
          <a:xfrm>
            <a:off x="4492609" y="1938845"/>
            <a:ext cx="3128010" cy="1383665"/>
          </a:xfrm>
          <a:custGeom>
            <a:avLst/>
            <a:gdLst/>
            <a:ahLst/>
            <a:cxnLst/>
            <a:rect l="l" t="t" r="r" b="b"/>
            <a:pathLst>
              <a:path w="3128009" h="1383664">
                <a:moveTo>
                  <a:pt x="13535" y="1362643"/>
                </a:moveTo>
                <a:lnTo>
                  <a:pt x="0" y="1368586"/>
                </a:lnTo>
                <a:lnTo>
                  <a:pt x="6380" y="1383122"/>
                </a:lnTo>
                <a:lnTo>
                  <a:pt x="19916" y="1377180"/>
                </a:lnTo>
                <a:lnTo>
                  <a:pt x="13535" y="1362643"/>
                </a:lnTo>
                <a:close/>
              </a:path>
              <a:path w="3128009" h="1383664">
                <a:moveTo>
                  <a:pt x="115285" y="1317972"/>
                </a:moveTo>
                <a:lnTo>
                  <a:pt x="57142" y="1343499"/>
                </a:lnTo>
                <a:lnTo>
                  <a:pt x="63524" y="1358035"/>
                </a:lnTo>
                <a:lnTo>
                  <a:pt x="121667" y="1332508"/>
                </a:lnTo>
                <a:lnTo>
                  <a:pt x="115285" y="1317972"/>
                </a:lnTo>
                <a:close/>
              </a:path>
              <a:path w="3128009" h="1383664">
                <a:moveTo>
                  <a:pt x="217036" y="1273302"/>
                </a:moveTo>
                <a:lnTo>
                  <a:pt x="158893" y="1298827"/>
                </a:lnTo>
                <a:lnTo>
                  <a:pt x="165275" y="1313364"/>
                </a:lnTo>
                <a:lnTo>
                  <a:pt x="223418" y="1287837"/>
                </a:lnTo>
                <a:lnTo>
                  <a:pt x="217036" y="1273302"/>
                </a:lnTo>
                <a:close/>
              </a:path>
              <a:path w="3128009" h="1383664">
                <a:moveTo>
                  <a:pt x="318787" y="1228631"/>
                </a:moveTo>
                <a:lnTo>
                  <a:pt x="260644" y="1254156"/>
                </a:lnTo>
                <a:lnTo>
                  <a:pt x="267026" y="1268693"/>
                </a:lnTo>
                <a:lnTo>
                  <a:pt x="325169" y="1243166"/>
                </a:lnTo>
                <a:lnTo>
                  <a:pt x="318787" y="1228631"/>
                </a:lnTo>
                <a:close/>
              </a:path>
              <a:path w="3128009" h="1383664">
                <a:moveTo>
                  <a:pt x="420538" y="1183960"/>
                </a:moveTo>
                <a:lnTo>
                  <a:pt x="362395" y="1209485"/>
                </a:lnTo>
                <a:lnTo>
                  <a:pt x="368776" y="1224022"/>
                </a:lnTo>
                <a:lnTo>
                  <a:pt x="426920" y="1198495"/>
                </a:lnTo>
                <a:lnTo>
                  <a:pt x="420538" y="1183960"/>
                </a:lnTo>
                <a:close/>
              </a:path>
              <a:path w="3128009" h="1383664">
                <a:moveTo>
                  <a:pt x="522290" y="1139287"/>
                </a:moveTo>
                <a:lnTo>
                  <a:pt x="464146" y="1164814"/>
                </a:lnTo>
                <a:lnTo>
                  <a:pt x="470527" y="1179349"/>
                </a:lnTo>
                <a:lnTo>
                  <a:pt x="528671" y="1153824"/>
                </a:lnTo>
                <a:lnTo>
                  <a:pt x="522290" y="1139287"/>
                </a:lnTo>
                <a:close/>
              </a:path>
              <a:path w="3128009" h="1383664">
                <a:moveTo>
                  <a:pt x="624041" y="1094616"/>
                </a:moveTo>
                <a:lnTo>
                  <a:pt x="565896" y="1120143"/>
                </a:lnTo>
                <a:lnTo>
                  <a:pt x="572278" y="1134678"/>
                </a:lnTo>
                <a:lnTo>
                  <a:pt x="630421" y="1109153"/>
                </a:lnTo>
                <a:lnTo>
                  <a:pt x="624041" y="1094616"/>
                </a:lnTo>
                <a:close/>
              </a:path>
              <a:path w="3128009" h="1383664">
                <a:moveTo>
                  <a:pt x="725792" y="1049945"/>
                </a:moveTo>
                <a:lnTo>
                  <a:pt x="667647" y="1075472"/>
                </a:lnTo>
                <a:lnTo>
                  <a:pt x="674029" y="1090007"/>
                </a:lnTo>
                <a:lnTo>
                  <a:pt x="732172" y="1064482"/>
                </a:lnTo>
                <a:lnTo>
                  <a:pt x="725792" y="1049945"/>
                </a:lnTo>
                <a:close/>
              </a:path>
              <a:path w="3128009" h="1383664">
                <a:moveTo>
                  <a:pt x="827542" y="1005274"/>
                </a:moveTo>
                <a:lnTo>
                  <a:pt x="769399" y="1030801"/>
                </a:lnTo>
                <a:lnTo>
                  <a:pt x="775780" y="1045337"/>
                </a:lnTo>
                <a:lnTo>
                  <a:pt x="833923" y="1019811"/>
                </a:lnTo>
                <a:lnTo>
                  <a:pt x="827542" y="1005274"/>
                </a:lnTo>
                <a:close/>
              </a:path>
              <a:path w="3128009" h="1383664">
                <a:moveTo>
                  <a:pt x="929293" y="960603"/>
                </a:moveTo>
                <a:lnTo>
                  <a:pt x="871150" y="986129"/>
                </a:lnTo>
                <a:lnTo>
                  <a:pt x="877531" y="1000666"/>
                </a:lnTo>
                <a:lnTo>
                  <a:pt x="935675" y="975139"/>
                </a:lnTo>
                <a:lnTo>
                  <a:pt x="929293" y="960603"/>
                </a:lnTo>
                <a:close/>
              </a:path>
              <a:path w="3128009" h="1383664">
                <a:moveTo>
                  <a:pt x="1031044" y="915932"/>
                </a:moveTo>
                <a:lnTo>
                  <a:pt x="972901" y="941458"/>
                </a:lnTo>
                <a:lnTo>
                  <a:pt x="979283" y="955995"/>
                </a:lnTo>
                <a:lnTo>
                  <a:pt x="1037426" y="930468"/>
                </a:lnTo>
                <a:lnTo>
                  <a:pt x="1031044" y="915932"/>
                </a:lnTo>
                <a:close/>
              </a:path>
              <a:path w="3128009" h="1383664">
                <a:moveTo>
                  <a:pt x="1132795" y="871261"/>
                </a:moveTo>
                <a:lnTo>
                  <a:pt x="1074652" y="896787"/>
                </a:lnTo>
                <a:lnTo>
                  <a:pt x="1081034" y="911324"/>
                </a:lnTo>
                <a:lnTo>
                  <a:pt x="1139177" y="885797"/>
                </a:lnTo>
                <a:lnTo>
                  <a:pt x="1132795" y="871261"/>
                </a:lnTo>
                <a:close/>
              </a:path>
              <a:path w="3128009" h="1383664">
                <a:moveTo>
                  <a:pt x="1234546" y="826590"/>
                </a:moveTo>
                <a:lnTo>
                  <a:pt x="1176403" y="852116"/>
                </a:lnTo>
                <a:lnTo>
                  <a:pt x="1182785" y="866653"/>
                </a:lnTo>
                <a:lnTo>
                  <a:pt x="1240928" y="841126"/>
                </a:lnTo>
                <a:lnTo>
                  <a:pt x="1234546" y="826590"/>
                </a:lnTo>
                <a:close/>
              </a:path>
              <a:path w="3128009" h="1383664">
                <a:moveTo>
                  <a:pt x="1336297" y="781918"/>
                </a:moveTo>
                <a:lnTo>
                  <a:pt x="1278154" y="807445"/>
                </a:lnTo>
                <a:lnTo>
                  <a:pt x="1284536" y="821980"/>
                </a:lnTo>
                <a:lnTo>
                  <a:pt x="1342679" y="796455"/>
                </a:lnTo>
                <a:lnTo>
                  <a:pt x="1336297" y="781918"/>
                </a:lnTo>
                <a:close/>
              </a:path>
              <a:path w="3128009" h="1383664">
                <a:moveTo>
                  <a:pt x="1438048" y="737247"/>
                </a:moveTo>
                <a:lnTo>
                  <a:pt x="1379905" y="762774"/>
                </a:lnTo>
                <a:lnTo>
                  <a:pt x="1386286" y="777309"/>
                </a:lnTo>
                <a:lnTo>
                  <a:pt x="1444430" y="751784"/>
                </a:lnTo>
                <a:lnTo>
                  <a:pt x="1438048" y="737247"/>
                </a:lnTo>
                <a:close/>
              </a:path>
              <a:path w="3128009" h="1383664">
                <a:moveTo>
                  <a:pt x="1539800" y="692576"/>
                </a:moveTo>
                <a:lnTo>
                  <a:pt x="1481656" y="718103"/>
                </a:lnTo>
                <a:lnTo>
                  <a:pt x="1488037" y="732638"/>
                </a:lnTo>
                <a:lnTo>
                  <a:pt x="1546181" y="707113"/>
                </a:lnTo>
                <a:lnTo>
                  <a:pt x="1539800" y="692576"/>
                </a:lnTo>
                <a:close/>
              </a:path>
              <a:path w="3128009" h="1383664">
                <a:moveTo>
                  <a:pt x="1641549" y="647905"/>
                </a:moveTo>
                <a:lnTo>
                  <a:pt x="1583406" y="673432"/>
                </a:lnTo>
                <a:lnTo>
                  <a:pt x="1589788" y="687967"/>
                </a:lnTo>
                <a:lnTo>
                  <a:pt x="1647931" y="662442"/>
                </a:lnTo>
                <a:lnTo>
                  <a:pt x="1641549" y="647905"/>
                </a:lnTo>
                <a:close/>
              </a:path>
              <a:path w="3128009" h="1383664">
                <a:moveTo>
                  <a:pt x="1743301" y="603234"/>
                </a:moveTo>
                <a:lnTo>
                  <a:pt x="1685157" y="628760"/>
                </a:lnTo>
                <a:lnTo>
                  <a:pt x="1691539" y="643296"/>
                </a:lnTo>
                <a:lnTo>
                  <a:pt x="1749682" y="617769"/>
                </a:lnTo>
                <a:lnTo>
                  <a:pt x="1743301" y="603234"/>
                </a:lnTo>
                <a:close/>
              </a:path>
              <a:path w="3128009" h="1383664">
                <a:moveTo>
                  <a:pt x="1845052" y="558563"/>
                </a:moveTo>
                <a:lnTo>
                  <a:pt x="1786909" y="584089"/>
                </a:lnTo>
                <a:lnTo>
                  <a:pt x="1793290" y="598625"/>
                </a:lnTo>
                <a:lnTo>
                  <a:pt x="1851433" y="573098"/>
                </a:lnTo>
                <a:lnTo>
                  <a:pt x="1845052" y="558563"/>
                </a:lnTo>
                <a:close/>
              </a:path>
              <a:path w="3128009" h="1383664">
                <a:moveTo>
                  <a:pt x="1946803" y="513892"/>
                </a:moveTo>
                <a:lnTo>
                  <a:pt x="1888660" y="539418"/>
                </a:lnTo>
                <a:lnTo>
                  <a:pt x="1895041" y="553954"/>
                </a:lnTo>
                <a:lnTo>
                  <a:pt x="1953185" y="528427"/>
                </a:lnTo>
                <a:lnTo>
                  <a:pt x="1946803" y="513892"/>
                </a:lnTo>
                <a:close/>
              </a:path>
              <a:path w="3128009" h="1383664">
                <a:moveTo>
                  <a:pt x="2048554" y="469221"/>
                </a:moveTo>
                <a:lnTo>
                  <a:pt x="1990410" y="494747"/>
                </a:lnTo>
                <a:lnTo>
                  <a:pt x="1996791" y="509283"/>
                </a:lnTo>
                <a:lnTo>
                  <a:pt x="2054936" y="483756"/>
                </a:lnTo>
                <a:lnTo>
                  <a:pt x="2048554" y="469221"/>
                </a:lnTo>
                <a:close/>
              </a:path>
              <a:path w="3128009" h="1383664">
                <a:moveTo>
                  <a:pt x="2150304" y="424549"/>
                </a:moveTo>
                <a:lnTo>
                  <a:pt x="2092161" y="450076"/>
                </a:lnTo>
                <a:lnTo>
                  <a:pt x="2098542" y="464611"/>
                </a:lnTo>
                <a:lnTo>
                  <a:pt x="2156686" y="439085"/>
                </a:lnTo>
                <a:lnTo>
                  <a:pt x="2150304" y="424549"/>
                </a:lnTo>
                <a:close/>
              </a:path>
              <a:path w="3128009" h="1383664">
                <a:moveTo>
                  <a:pt x="2252055" y="379878"/>
                </a:moveTo>
                <a:lnTo>
                  <a:pt x="2193912" y="405405"/>
                </a:lnTo>
                <a:lnTo>
                  <a:pt x="2200294" y="419940"/>
                </a:lnTo>
                <a:lnTo>
                  <a:pt x="2258437" y="394415"/>
                </a:lnTo>
                <a:lnTo>
                  <a:pt x="2252055" y="379878"/>
                </a:lnTo>
                <a:close/>
              </a:path>
              <a:path w="3128009" h="1383664">
                <a:moveTo>
                  <a:pt x="2353806" y="335207"/>
                </a:moveTo>
                <a:lnTo>
                  <a:pt x="2295663" y="360734"/>
                </a:lnTo>
                <a:lnTo>
                  <a:pt x="2302045" y="375269"/>
                </a:lnTo>
                <a:lnTo>
                  <a:pt x="2360188" y="349744"/>
                </a:lnTo>
                <a:lnTo>
                  <a:pt x="2353806" y="335207"/>
                </a:lnTo>
                <a:close/>
              </a:path>
              <a:path w="3128009" h="1383664">
                <a:moveTo>
                  <a:pt x="2455557" y="290536"/>
                </a:moveTo>
                <a:lnTo>
                  <a:pt x="2397414" y="316062"/>
                </a:lnTo>
                <a:lnTo>
                  <a:pt x="2403796" y="330598"/>
                </a:lnTo>
                <a:lnTo>
                  <a:pt x="2461939" y="305073"/>
                </a:lnTo>
                <a:lnTo>
                  <a:pt x="2455557" y="290536"/>
                </a:lnTo>
                <a:close/>
              </a:path>
              <a:path w="3128009" h="1383664">
                <a:moveTo>
                  <a:pt x="2557308" y="245865"/>
                </a:moveTo>
                <a:lnTo>
                  <a:pt x="2499165" y="271391"/>
                </a:lnTo>
                <a:lnTo>
                  <a:pt x="2505547" y="285927"/>
                </a:lnTo>
                <a:lnTo>
                  <a:pt x="2563690" y="260400"/>
                </a:lnTo>
                <a:lnTo>
                  <a:pt x="2557308" y="245865"/>
                </a:lnTo>
                <a:close/>
              </a:path>
              <a:path w="3128009" h="1383664">
                <a:moveTo>
                  <a:pt x="2659059" y="201194"/>
                </a:moveTo>
                <a:lnTo>
                  <a:pt x="2600916" y="226720"/>
                </a:lnTo>
                <a:lnTo>
                  <a:pt x="2607297" y="241256"/>
                </a:lnTo>
                <a:lnTo>
                  <a:pt x="2665441" y="215729"/>
                </a:lnTo>
                <a:lnTo>
                  <a:pt x="2659059" y="201194"/>
                </a:lnTo>
                <a:close/>
              </a:path>
              <a:path w="3128009" h="1383664">
                <a:moveTo>
                  <a:pt x="2760811" y="156523"/>
                </a:moveTo>
                <a:lnTo>
                  <a:pt x="2702666" y="182049"/>
                </a:lnTo>
                <a:lnTo>
                  <a:pt x="2709048" y="196585"/>
                </a:lnTo>
                <a:lnTo>
                  <a:pt x="2767191" y="171058"/>
                </a:lnTo>
                <a:lnTo>
                  <a:pt x="2760811" y="156523"/>
                </a:lnTo>
                <a:close/>
              </a:path>
              <a:path w="3128009" h="1383664">
                <a:moveTo>
                  <a:pt x="2862560" y="111851"/>
                </a:moveTo>
                <a:lnTo>
                  <a:pt x="2804417" y="137378"/>
                </a:lnTo>
                <a:lnTo>
                  <a:pt x="2810799" y="151914"/>
                </a:lnTo>
                <a:lnTo>
                  <a:pt x="2868942" y="126387"/>
                </a:lnTo>
                <a:lnTo>
                  <a:pt x="2862560" y="111851"/>
                </a:lnTo>
                <a:close/>
              </a:path>
              <a:path w="3128009" h="1383664">
                <a:moveTo>
                  <a:pt x="2964312" y="67180"/>
                </a:moveTo>
                <a:lnTo>
                  <a:pt x="2906168" y="92707"/>
                </a:lnTo>
                <a:lnTo>
                  <a:pt x="2912550" y="107242"/>
                </a:lnTo>
                <a:lnTo>
                  <a:pt x="2970693" y="81716"/>
                </a:lnTo>
                <a:lnTo>
                  <a:pt x="2964312" y="67180"/>
                </a:lnTo>
                <a:close/>
              </a:path>
              <a:path w="3128009" h="1383664">
                <a:moveTo>
                  <a:pt x="3095889" y="42153"/>
                </a:moveTo>
                <a:lnTo>
                  <a:pt x="3060809" y="42153"/>
                </a:lnTo>
                <a:lnTo>
                  <a:pt x="3072933" y="69772"/>
                </a:lnTo>
                <a:lnTo>
                  <a:pt x="3095889" y="42153"/>
                </a:lnTo>
                <a:close/>
              </a:path>
              <a:path w="3128009" h="1383664">
                <a:moveTo>
                  <a:pt x="3042302" y="0"/>
                </a:moveTo>
                <a:lnTo>
                  <a:pt x="3054427" y="27618"/>
                </a:lnTo>
                <a:lnTo>
                  <a:pt x="3007920" y="48036"/>
                </a:lnTo>
                <a:lnTo>
                  <a:pt x="3014301" y="62571"/>
                </a:lnTo>
                <a:lnTo>
                  <a:pt x="3060809" y="42153"/>
                </a:lnTo>
                <a:lnTo>
                  <a:pt x="3095889" y="42153"/>
                </a:lnTo>
                <a:lnTo>
                  <a:pt x="3127390" y="4254"/>
                </a:lnTo>
                <a:lnTo>
                  <a:pt x="3042302" y="0"/>
                </a:lnTo>
                <a:close/>
              </a:path>
            </a:pathLst>
          </a:custGeom>
          <a:solidFill>
            <a:srgbClr val="FF0000"/>
          </a:solidFill>
        </p:spPr>
        <p:txBody>
          <a:bodyPr wrap="square" lIns="0" tIns="0" rIns="0" bIns="0" rtlCol="0"/>
          <a:lstStyle/>
          <a:p>
            <a:endParaRPr/>
          </a:p>
        </p:txBody>
      </p:sp>
      <p:sp>
        <p:nvSpPr>
          <p:cNvPr id="29" name="object 29"/>
          <p:cNvSpPr txBox="1"/>
          <p:nvPr/>
        </p:nvSpPr>
        <p:spPr>
          <a:xfrm>
            <a:off x="6098540" y="2651315"/>
            <a:ext cx="238188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Assign</a:t>
            </a:r>
            <a:r>
              <a:rPr sz="2000" spc="-50" dirty="0">
                <a:latin typeface="Arial"/>
                <a:cs typeface="Arial"/>
              </a:rPr>
              <a:t> </a:t>
            </a:r>
            <a:r>
              <a:rPr sz="2000" dirty="0">
                <a:latin typeface="Arial"/>
                <a:cs typeface="Arial"/>
              </a:rPr>
              <a:t>Cheat</a:t>
            </a:r>
            <a:r>
              <a:rPr sz="2000" spc="-55" dirty="0">
                <a:latin typeface="Arial"/>
                <a:cs typeface="Arial"/>
              </a:rPr>
              <a:t> </a:t>
            </a:r>
            <a:r>
              <a:rPr sz="2000" dirty="0">
                <a:latin typeface="Arial"/>
                <a:cs typeface="Arial"/>
              </a:rPr>
              <a:t>to</a:t>
            </a:r>
            <a:r>
              <a:rPr sz="2000" spc="-50" dirty="0">
                <a:latin typeface="Arial"/>
                <a:cs typeface="Arial"/>
              </a:rPr>
              <a:t> </a:t>
            </a:r>
            <a:r>
              <a:rPr sz="2000" spc="-20" dirty="0">
                <a:latin typeface="Arial"/>
                <a:cs typeface="Arial"/>
              </a:rPr>
              <a:t>“No”</a:t>
            </a:r>
            <a:endParaRPr sz="2000">
              <a:latin typeface="Arial"/>
              <a:cs typeface="Arial"/>
            </a:endParaRPr>
          </a:p>
        </p:txBody>
      </p:sp>
      <p:sp>
        <p:nvSpPr>
          <p:cNvPr id="30" name="object 30"/>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16</a:t>
            </a:fld>
            <a:endParaRPr spc="-25"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50" dirty="0"/>
              <a:t>Decision Tree Classification Task</a:t>
            </a:r>
          </a:p>
        </p:txBody>
      </p:sp>
      <p:grpSp>
        <p:nvGrpSpPr>
          <p:cNvPr id="3" name="object 3"/>
          <p:cNvGrpSpPr/>
          <p:nvPr/>
        </p:nvGrpSpPr>
        <p:grpSpPr>
          <a:xfrm>
            <a:off x="5138353" y="3359862"/>
            <a:ext cx="1117600" cy="523875"/>
            <a:chOff x="5138353" y="3359862"/>
            <a:chExt cx="1117600" cy="523875"/>
          </a:xfrm>
        </p:grpSpPr>
        <p:sp>
          <p:nvSpPr>
            <p:cNvPr id="4" name="object 4"/>
            <p:cNvSpPr/>
            <p:nvPr/>
          </p:nvSpPr>
          <p:spPr>
            <a:xfrm>
              <a:off x="5138353" y="3359864"/>
              <a:ext cx="1117600" cy="523875"/>
            </a:xfrm>
            <a:custGeom>
              <a:avLst/>
              <a:gdLst/>
              <a:ahLst/>
              <a:cxnLst/>
              <a:rect l="l" t="t" r="r" b="b"/>
              <a:pathLst>
                <a:path w="1117600" h="523875">
                  <a:moveTo>
                    <a:pt x="1117199" y="0"/>
                  </a:moveTo>
                  <a:lnTo>
                    <a:pt x="0" y="0"/>
                  </a:lnTo>
                  <a:lnTo>
                    <a:pt x="0" y="523480"/>
                  </a:lnTo>
                  <a:lnTo>
                    <a:pt x="1117199" y="523480"/>
                  </a:lnTo>
                  <a:lnTo>
                    <a:pt x="1117199" y="0"/>
                  </a:lnTo>
                  <a:close/>
                </a:path>
              </a:pathLst>
            </a:custGeom>
            <a:solidFill>
              <a:srgbClr val="C0C0C0"/>
            </a:solidFill>
          </p:spPr>
          <p:txBody>
            <a:bodyPr wrap="square" lIns="0" tIns="0" rIns="0" bIns="0" rtlCol="0"/>
            <a:lstStyle/>
            <a:p>
              <a:endParaRPr/>
            </a:p>
          </p:txBody>
        </p:sp>
        <p:sp>
          <p:nvSpPr>
            <p:cNvPr id="5" name="object 5"/>
            <p:cNvSpPr/>
            <p:nvPr/>
          </p:nvSpPr>
          <p:spPr>
            <a:xfrm>
              <a:off x="5138353" y="3359862"/>
              <a:ext cx="1117600" cy="65405"/>
            </a:xfrm>
            <a:custGeom>
              <a:avLst/>
              <a:gdLst/>
              <a:ahLst/>
              <a:cxnLst/>
              <a:rect l="l" t="t" r="r" b="b"/>
              <a:pathLst>
                <a:path w="1117600" h="65404">
                  <a:moveTo>
                    <a:pt x="1117199" y="0"/>
                  </a:moveTo>
                  <a:lnTo>
                    <a:pt x="0" y="0"/>
                  </a:lnTo>
                  <a:lnTo>
                    <a:pt x="95436" y="65393"/>
                  </a:lnTo>
                  <a:lnTo>
                    <a:pt x="1021783" y="65393"/>
                  </a:lnTo>
                  <a:lnTo>
                    <a:pt x="1117199" y="0"/>
                  </a:lnTo>
                  <a:close/>
                </a:path>
              </a:pathLst>
            </a:custGeom>
            <a:solidFill>
              <a:srgbClr val="CDCDCD"/>
            </a:solidFill>
          </p:spPr>
          <p:txBody>
            <a:bodyPr wrap="square" lIns="0" tIns="0" rIns="0" bIns="0" rtlCol="0"/>
            <a:lstStyle/>
            <a:p>
              <a:endParaRPr/>
            </a:p>
          </p:txBody>
        </p:sp>
        <p:sp>
          <p:nvSpPr>
            <p:cNvPr id="6" name="object 6"/>
            <p:cNvSpPr/>
            <p:nvPr/>
          </p:nvSpPr>
          <p:spPr>
            <a:xfrm>
              <a:off x="5138353" y="3359862"/>
              <a:ext cx="95885" cy="523875"/>
            </a:xfrm>
            <a:custGeom>
              <a:avLst/>
              <a:gdLst/>
              <a:ahLst/>
              <a:cxnLst/>
              <a:rect l="l" t="t" r="r" b="b"/>
              <a:pathLst>
                <a:path w="95885" h="523875">
                  <a:moveTo>
                    <a:pt x="0" y="0"/>
                  </a:moveTo>
                  <a:lnTo>
                    <a:pt x="0" y="523481"/>
                  </a:lnTo>
                  <a:lnTo>
                    <a:pt x="95436" y="458092"/>
                  </a:lnTo>
                  <a:lnTo>
                    <a:pt x="95436" y="65393"/>
                  </a:lnTo>
                  <a:lnTo>
                    <a:pt x="0" y="0"/>
                  </a:lnTo>
                  <a:close/>
                </a:path>
              </a:pathLst>
            </a:custGeom>
            <a:solidFill>
              <a:srgbClr val="DADADA"/>
            </a:solidFill>
          </p:spPr>
          <p:txBody>
            <a:bodyPr wrap="square" lIns="0" tIns="0" rIns="0" bIns="0" rtlCol="0"/>
            <a:lstStyle/>
            <a:p>
              <a:endParaRPr/>
            </a:p>
          </p:txBody>
        </p:sp>
        <p:sp>
          <p:nvSpPr>
            <p:cNvPr id="7" name="object 7"/>
            <p:cNvSpPr/>
            <p:nvPr/>
          </p:nvSpPr>
          <p:spPr>
            <a:xfrm>
              <a:off x="5138353" y="3817955"/>
              <a:ext cx="1117600" cy="65405"/>
            </a:xfrm>
            <a:custGeom>
              <a:avLst/>
              <a:gdLst/>
              <a:ahLst/>
              <a:cxnLst/>
              <a:rect l="l" t="t" r="r" b="b"/>
              <a:pathLst>
                <a:path w="1117600" h="65404">
                  <a:moveTo>
                    <a:pt x="1021783" y="0"/>
                  </a:moveTo>
                  <a:lnTo>
                    <a:pt x="95436" y="0"/>
                  </a:lnTo>
                  <a:lnTo>
                    <a:pt x="0" y="65388"/>
                  </a:lnTo>
                  <a:lnTo>
                    <a:pt x="1117199" y="65388"/>
                  </a:lnTo>
                  <a:lnTo>
                    <a:pt x="1021783" y="0"/>
                  </a:lnTo>
                  <a:close/>
                </a:path>
              </a:pathLst>
            </a:custGeom>
            <a:solidFill>
              <a:srgbClr val="9A9A9A"/>
            </a:solidFill>
          </p:spPr>
          <p:txBody>
            <a:bodyPr wrap="square" lIns="0" tIns="0" rIns="0" bIns="0" rtlCol="0"/>
            <a:lstStyle/>
            <a:p>
              <a:endParaRPr/>
            </a:p>
          </p:txBody>
        </p:sp>
        <p:sp>
          <p:nvSpPr>
            <p:cNvPr id="8" name="object 8"/>
            <p:cNvSpPr/>
            <p:nvPr/>
          </p:nvSpPr>
          <p:spPr>
            <a:xfrm>
              <a:off x="6160137" y="3359862"/>
              <a:ext cx="95885" cy="523875"/>
            </a:xfrm>
            <a:custGeom>
              <a:avLst/>
              <a:gdLst/>
              <a:ahLst/>
              <a:cxnLst/>
              <a:rect l="l" t="t" r="r" b="b"/>
              <a:pathLst>
                <a:path w="95885" h="523875">
                  <a:moveTo>
                    <a:pt x="95416" y="0"/>
                  </a:moveTo>
                  <a:lnTo>
                    <a:pt x="0" y="65393"/>
                  </a:lnTo>
                  <a:lnTo>
                    <a:pt x="0" y="458092"/>
                  </a:lnTo>
                  <a:lnTo>
                    <a:pt x="95416" y="523481"/>
                  </a:lnTo>
                  <a:lnTo>
                    <a:pt x="95416" y="0"/>
                  </a:lnTo>
                  <a:close/>
                </a:path>
              </a:pathLst>
            </a:custGeom>
            <a:solidFill>
              <a:srgbClr val="737373"/>
            </a:solidFill>
          </p:spPr>
          <p:txBody>
            <a:bodyPr wrap="square" lIns="0" tIns="0" rIns="0" bIns="0" rtlCol="0"/>
            <a:lstStyle/>
            <a:p>
              <a:endParaRPr/>
            </a:p>
          </p:txBody>
        </p:sp>
      </p:grpSp>
      <p:grpSp>
        <p:nvGrpSpPr>
          <p:cNvPr id="9" name="object 9"/>
          <p:cNvGrpSpPr/>
          <p:nvPr/>
        </p:nvGrpSpPr>
        <p:grpSpPr>
          <a:xfrm>
            <a:off x="6998223" y="2870074"/>
            <a:ext cx="1026160" cy="548640"/>
            <a:chOff x="6998223" y="2870074"/>
            <a:chExt cx="1026160" cy="548640"/>
          </a:xfrm>
        </p:grpSpPr>
        <p:sp>
          <p:nvSpPr>
            <p:cNvPr id="10" name="object 10"/>
            <p:cNvSpPr/>
            <p:nvPr/>
          </p:nvSpPr>
          <p:spPr>
            <a:xfrm>
              <a:off x="7185336" y="2871097"/>
              <a:ext cx="837565" cy="410209"/>
            </a:xfrm>
            <a:custGeom>
              <a:avLst/>
              <a:gdLst/>
              <a:ahLst/>
              <a:cxnLst/>
              <a:rect l="l" t="t" r="r" b="b"/>
              <a:pathLst>
                <a:path w="837565" h="410210">
                  <a:moveTo>
                    <a:pt x="744357" y="0"/>
                  </a:moveTo>
                  <a:lnTo>
                    <a:pt x="93045" y="0"/>
                  </a:lnTo>
                  <a:lnTo>
                    <a:pt x="56827" y="5360"/>
                  </a:lnTo>
                  <a:lnTo>
                    <a:pt x="27251" y="19980"/>
                  </a:lnTo>
                  <a:lnTo>
                    <a:pt x="7311" y="41666"/>
                  </a:lnTo>
                  <a:lnTo>
                    <a:pt x="0" y="68224"/>
                  </a:lnTo>
                  <a:lnTo>
                    <a:pt x="0" y="341358"/>
                  </a:lnTo>
                  <a:lnTo>
                    <a:pt x="7311" y="367928"/>
                  </a:lnTo>
                  <a:lnTo>
                    <a:pt x="27251" y="389640"/>
                  </a:lnTo>
                  <a:lnTo>
                    <a:pt x="56827" y="404287"/>
                  </a:lnTo>
                  <a:lnTo>
                    <a:pt x="93045" y="409660"/>
                  </a:lnTo>
                  <a:lnTo>
                    <a:pt x="744357" y="409660"/>
                  </a:lnTo>
                  <a:lnTo>
                    <a:pt x="780575" y="404287"/>
                  </a:lnTo>
                  <a:lnTo>
                    <a:pt x="810150" y="389640"/>
                  </a:lnTo>
                  <a:lnTo>
                    <a:pt x="830090" y="367928"/>
                  </a:lnTo>
                  <a:lnTo>
                    <a:pt x="837402" y="341358"/>
                  </a:lnTo>
                  <a:lnTo>
                    <a:pt x="837402" y="68224"/>
                  </a:lnTo>
                  <a:lnTo>
                    <a:pt x="830090" y="41666"/>
                  </a:lnTo>
                  <a:lnTo>
                    <a:pt x="810150" y="19980"/>
                  </a:lnTo>
                  <a:lnTo>
                    <a:pt x="780575" y="5360"/>
                  </a:lnTo>
                  <a:lnTo>
                    <a:pt x="744357" y="0"/>
                  </a:lnTo>
                  <a:close/>
                </a:path>
              </a:pathLst>
            </a:custGeom>
            <a:solidFill>
              <a:srgbClr val="FFFFFF"/>
            </a:solidFill>
          </p:spPr>
          <p:txBody>
            <a:bodyPr wrap="square" lIns="0" tIns="0" rIns="0" bIns="0" rtlCol="0"/>
            <a:lstStyle/>
            <a:p>
              <a:endParaRPr/>
            </a:p>
          </p:txBody>
        </p:sp>
        <p:sp>
          <p:nvSpPr>
            <p:cNvPr id="11" name="object 11"/>
            <p:cNvSpPr/>
            <p:nvPr/>
          </p:nvSpPr>
          <p:spPr>
            <a:xfrm>
              <a:off x="7185336" y="2871097"/>
              <a:ext cx="837565" cy="410209"/>
            </a:xfrm>
            <a:custGeom>
              <a:avLst/>
              <a:gdLst/>
              <a:ahLst/>
              <a:cxnLst/>
              <a:rect l="l" t="t" r="r" b="b"/>
              <a:pathLst>
                <a:path w="837565" h="410210">
                  <a:moveTo>
                    <a:pt x="744357" y="409660"/>
                  </a:moveTo>
                  <a:lnTo>
                    <a:pt x="780575" y="404287"/>
                  </a:lnTo>
                  <a:lnTo>
                    <a:pt x="810150" y="389640"/>
                  </a:lnTo>
                  <a:lnTo>
                    <a:pt x="830090" y="367927"/>
                  </a:lnTo>
                  <a:lnTo>
                    <a:pt x="837402" y="341357"/>
                  </a:lnTo>
                  <a:lnTo>
                    <a:pt x="837402" y="68224"/>
                  </a:lnTo>
                  <a:lnTo>
                    <a:pt x="830090" y="41666"/>
                  </a:lnTo>
                  <a:lnTo>
                    <a:pt x="810150" y="19980"/>
                  </a:lnTo>
                  <a:lnTo>
                    <a:pt x="780575" y="5360"/>
                  </a:lnTo>
                  <a:lnTo>
                    <a:pt x="744357" y="0"/>
                  </a:lnTo>
                  <a:lnTo>
                    <a:pt x="93044" y="0"/>
                  </a:lnTo>
                  <a:lnTo>
                    <a:pt x="56826" y="5360"/>
                  </a:lnTo>
                  <a:lnTo>
                    <a:pt x="27251" y="19980"/>
                  </a:lnTo>
                  <a:lnTo>
                    <a:pt x="7311" y="41666"/>
                  </a:lnTo>
                  <a:lnTo>
                    <a:pt x="0" y="68224"/>
                  </a:lnTo>
                  <a:lnTo>
                    <a:pt x="0" y="341357"/>
                  </a:lnTo>
                  <a:lnTo>
                    <a:pt x="7311" y="367927"/>
                  </a:lnTo>
                  <a:lnTo>
                    <a:pt x="27251" y="389640"/>
                  </a:lnTo>
                  <a:lnTo>
                    <a:pt x="56826" y="404287"/>
                  </a:lnTo>
                  <a:lnTo>
                    <a:pt x="93044" y="409660"/>
                  </a:lnTo>
                  <a:lnTo>
                    <a:pt x="744357" y="409660"/>
                  </a:lnTo>
                  <a:close/>
                </a:path>
              </a:pathLst>
            </a:custGeom>
            <a:ln w="3175">
              <a:solidFill>
                <a:srgbClr val="000000"/>
              </a:solidFill>
            </a:ln>
          </p:spPr>
          <p:txBody>
            <a:bodyPr wrap="square" lIns="0" tIns="0" rIns="0" bIns="0" rtlCol="0"/>
            <a:lstStyle/>
            <a:p>
              <a:endParaRPr/>
            </a:p>
          </p:txBody>
        </p:sp>
        <p:sp>
          <p:nvSpPr>
            <p:cNvPr id="12" name="object 12"/>
            <p:cNvSpPr/>
            <p:nvPr/>
          </p:nvSpPr>
          <p:spPr>
            <a:xfrm>
              <a:off x="7092292" y="2939322"/>
              <a:ext cx="837565" cy="410209"/>
            </a:xfrm>
            <a:custGeom>
              <a:avLst/>
              <a:gdLst/>
              <a:ahLst/>
              <a:cxnLst/>
              <a:rect l="l" t="t" r="r" b="b"/>
              <a:pathLst>
                <a:path w="837565" h="410210">
                  <a:moveTo>
                    <a:pt x="744357" y="0"/>
                  </a:moveTo>
                  <a:lnTo>
                    <a:pt x="93044" y="0"/>
                  </a:lnTo>
                  <a:lnTo>
                    <a:pt x="56826" y="5372"/>
                  </a:lnTo>
                  <a:lnTo>
                    <a:pt x="27251" y="20019"/>
                  </a:lnTo>
                  <a:lnTo>
                    <a:pt x="7311" y="41732"/>
                  </a:lnTo>
                  <a:lnTo>
                    <a:pt x="0" y="68303"/>
                  </a:lnTo>
                  <a:lnTo>
                    <a:pt x="0" y="341435"/>
                  </a:lnTo>
                  <a:lnTo>
                    <a:pt x="7311" y="367993"/>
                  </a:lnTo>
                  <a:lnTo>
                    <a:pt x="27251" y="389679"/>
                  </a:lnTo>
                  <a:lnTo>
                    <a:pt x="56826" y="404299"/>
                  </a:lnTo>
                  <a:lnTo>
                    <a:pt x="93044" y="409660"/>
                  </a:lnTo>
                  <a:lnTo>
                    <a:pt x="744357" y="409660"/>
                  </a:lnTo>
                  <a:lnTo>
                    <a:pt x="780575" y="404299"/>
                  </a:lnTo>
                  <a:lnTo>
                    <a:pt x="810150" y="389679"/>
                  </a:lnTo>
                  <a:lnTo>
                    <a:pt x="830089" y="367993"/>
                  </a:lnTo>
                  <a:lnTo>
                    <a:pt x="837401" y="341435"/>
                  </a:lnTo>
                  <a:lnTo>
                    <a:pt x="837401" y="68303"/>
                  </a:lnTo>
                  <a:lnTo>
                    <a:pt x="830089" y="41732"/>
                  </a:lnTo>
                  <a:lnTo>
                    <a:pt x="810150" y="20019"/>
                  </a:lnTo>
                  <a:lnTo>
                    <a:pt x="780575" y="5372"/>
                  </a:lnTo>
                  <a:lnTo>
                    <a:pt x="744357" y="0"/>
                  </a:lnTo>
                  <a:close/>
                </a:path>
              </a:pathLst>
            </a:custGeom>
            <a:solidFill>
              <a:srgbClr val="FFFFFF"/>
            </a:solidFill>
          </p:spPr>
          <p:txBody>
            <a:bodyPr wrap="square" lIns="0" tIns="0" rIns="0" bIns="0" rtlCol="0"/>
            <a:lstStyle/>
            <a:p>
              <a:endParaRPr/>
            </a:p>
          </p:txBody>
        </p:sp>
        <p:sp>
          <p:nvSpPr>
            <p:cNvPr id="13" name="object 13"/>
            <p:cNvSpPr/>
            <p:nvPr/>
          </p:nvSpPr>
          <p:spPr>
            <a:xfrm>
              <a:off x="7092291" y="2939322"/>
              <a:ext cx="837565" cy="410209"/>
            </a:xfrm>
            <a:custGeom>
              <a:avLst/>
              <a:gdLst/>
              <a:ahLst/>
              <a:cxnLst/>
              <a:rect l="l" t="t" r="r" b="b"/>
              <a:pathLst>
                <a:path w="837565" h="410210">
                  <a:moveTo>
                    <a:pt x="744357" y="409660"/>
                  </a:moveTo>
                  <a:lnTo>
                    <a:pt x="780575" y="404299"/>
                  </a:lnTo>
                  <a:lnTo>
                    <a:pt x="810150" y="389679"/>
                  </a:lnTo>
                  <a:lnTo>
                    <a:pt x="830090" y="367994"/>
                  </a:lnTo>
                  <a:lnTo>
                    <a:pt x="837402" y="341436"/>
                  </a:lnTo>
                  <a:lnTo>
                    <a:pt x="837402" y="68302"/>
                  </a:lnTo>
                  <a:lnTo>
                    <a:pt x="830090" y="41732"/>
                  </a:lnTo>
                  <a:lnTo>
                    <a:pt x="810150" y="20019"/>
                  </a:lnTo>
                  <a:lnTo>
                    <a:pt x="780575" y="5372"/>
                  </a:lnTo>
                  <a:lnTo>
                    <a:pt x="744357" y="0"/>
                  </a:lnTo>
                  <a:lnTo>
                    <a:pt x="93044" y="0"/>
                  </a:lnTo>
                  <a:lnTo>
                    <a:pt x="56826" y="5372"/>
                  </a:lnTo>
                  <a:lnTo>
                    <a:pt x="27251" y="20019"/>
                  </a:lnTo>
                  <a:lnTo>
                    <a:pt x="7311" y="41732"/>
                  </a:lnTo>
                  <a:lnTo>
                    <a:pt x="0" y="68302"/>
                  </a:lnTo>
                  <a:lnTo>
                    <a:pt x="0" y="341436"/>
                  </a:lnTo>
                  <a:lnTo>
                    <a:pt x="7311" y="367994"/>
                  </a:lnTo>
                  <a:lnTo>
                    <a:pt x="27251" y="389679"/>
                  </a:lnTo>
                  <a:lnTo>
                    <a:pt x="56826" y="404299"/>
                  </a:lnTo>
                  <a:lnTo>
                    <a:pt x="93044" y="409660"/>
                  </a:lnTo>
                  <a:lnTo>
                    <a:pt x="744357" y="409660"/>
                  </a:lnTo>
                  <a:close/>
                </a:path>
              </a:pathLst>
            </a:custGeom>
            <a:ln w="3175">
              <a:solidFill>
                <a:srgbClr val="000000"/>
              </a:solidFill>
            </a:ln>
          </p:spPr>
          <p:txBody>
            <a:bodyPr wrap="square" lIns="0" tIns="0" rIns="0" bIns="0" rtlCol="0"/>
            <a:lstStyle/>
            <a:p>
              <a:endParaRPr/>
            </a:p>
          </p:txBody>
        </p:sp>
        <p:sp>
          <p:nvSpPr>
            <p:cNvPr id="14" name="object 14"/>
            <p:cNvSpPr/>
            <p:nvPr/>
          </p:nvSpPr>
          <p:spPr>
            <a:xfrm>
              <a:off x="6999246" y="3007625"/>
              <a:ext cx="837565" cy="410209"/>
            </a:xfrm>
            <a:custGeom>
              <a:avLst/>
              <a:gdLst/>
              <a:ahLst/>
              <a:cxnLst/>
              <a:rect l="l" t="t" r="r" b="b"/>
              <a:pathLst>
                <a:path w="837565" h="410210">
                  <a:moveTo>
                    <a:pt x="744357" y="0"/>
                  </a:moveTo>
                  <a:lnTo>
                    <a:pt x="93045" y="0"/>
                  </a:lnTo>
                  <a:lnTo>
                    <a:pt x="56827" y="5361"/>
                  </a:lnTo>
                  <a:lnTo>
                    <a:pt x="27251" y="19990"/>
                  </a:lnTo>
                  <a:lnTo>
                    <a:pt x="7311" y="41699"/>
                  </a:lnTo>
                  <a:lnTo>
                    <a:pt x="0" y="68303"/>
                  </a:lnTo>
                  <a:lnTo>
                    <a:pt x="0" y="341356"/>
                  </a:lnTo>
                  <a:lnTo>
                    <a:pt x="7311" y="367960"/>
                  </a:lnTo>
                  <a:lnTo>
                    <a:pt x="27251" y="389669"/>
                  </a:lnTo>
                  <a:lnTo>
                    <a:pt x="56827" y="404298"/>
                  </a:lnTo>
                  <a:lnTo>
                    <a:pt x="93045" y="409660"/>
                  </a:lnTo>
                  <a:lnTo>
                    <a:pt x="744357" y="409660"/>
                  </a:lnTo>
                  <a:lnTo>
                    <a:pt x="780575" y="404298"/>
                  </a:lnTo>
                  <a:lnTo>
                    <a:pt x="810150" y="389669"/>
                  </a:lnTo>
                  <a:lnTo>
                    <a:pt x="830090" y="367960"/>
                  </a:lnTo>
                  <a:lnTo>
                    <a:pt x="837402" y="341356"/>
                  </a:lnTo>
                  <a:lnTo>
                    <a:pt x="837402" y="68303"/>
                  </a:lnTo>
                  <a:lnTo>
                    <a:pt x="830090" y="41699"/>
                  </a:lnTo>
                  <a:lnTo>
                    <a:pt x="810150" y="19990"/>
                  </a:lnTo>
                  <a:lnTo>
                    <a:pt x="780575" y="5361"/>
                  </a:lnTo>
                  <a:lnTo>
                    <a:pt x="744357" y="0"/>
                  </a:lnTo>
                  <a:close/>
                </a:path>
              </a:pathLst>
            </a:custGeom>
            <a:solidFill>
              <a:srgbClr val="FFFFFF"/>
            </a:solidFill>
          </p:spPr>
          <p:txBody>
            <a:bodyPr wrap="square" lIns="0" tIns="0" rIns="0" bIns="0" rtlCol="0"/>
            <a:lstStyle/>
            <a:p>
              <a:endParaRPr/>
            </a:p>
          </p:txBody>
        </p:sp>
        <p:sp>
          <p:nvSpPr>
            <p:cNvPr id="15" name="object 15"/>
            <p:cNvSpPr/>
            <p:nvPr/>
          </p:nvSpPr>
          <p:spPr>
            <a:xfrm>
              <a:off x="6999247" y="3007625"/>
              <a:ext cx="837565" cy="410209"/>
            </a:xfrm>
            <a:custGeom>
              <a:avLst/>
              <a:gdLst/>
              <a:ahLst/>
              <a:cxnLst/>
              <a:rect l="l" t="t" r="r" b="b"/>
              <a:pathLst>
                <a:path w="837565" h="410210">
                  <a:moveTo>
                    <a:pt x="744357" y="409660"/>
                  </a:moveTo>
                  <a:lnTo>
                    <a:pt x="780575" y="404298"/>
                  </a:lnTo>
                  <a:lnTo>
                    <a:pt x="810150" y="389670"/>
                  </a:lnTo>
                  <a:lnTo>
                    <a:pt x="830090" y="367961"/>
                  </a:lnTo>
                  <a:lnTo>
                    <a:pt x="837402" y="341357"/>
                  </a:lnTo>
                  <a:lnTo>
                    <a:pt x="837402" y="68302"/>
                  </a:lnTo>
                  <a:lnTo>
                    <a:pt x="830090" y="41699"/>
                  </a:lnTo>
                  <a:lnTo>
                    <a:pt x="810150" y="19990"/>
                  </a:lnTo>
                  <a:lnTo>
                    <a:pt x="780575" y="5361"/>
                  </a:lnTo>
                  <a:lnTo>
                    <a:pt x="744357" y="0"/>
                  </a:lnTo>
                  <a:lnTo>
                    <a:pt x="93044" y="0"/>
                  </a:lnTo>
                  <a:lnTo>
                    <a:pt x="56826" y="5361"/>
                  </a:lnTo>
                  <a:lnTo>
                    <a:pt x="27251" y="19990"/>
                  </a:lnTo>
                  <a:lnTo>
                    <a:pt x="7311" y="41699"/>
                  </a:lnTo>
                  <a:lnTo>
                    <a:pt x="0" y="68302"/>
                  </a:lnTo>
                  <a:lnTo>
                    <a:pt x="0" y="341357"/>
                  </a:lnTo>
                  <a:lnTo>
                    <a:pt x="7311" y="367961"/>
                  </a:lnTo>
                  <a:lnTo>
                    <a:pt x="27251" y="389670"/>
                  </a:lnTo>
                  <a:lnTo>
                    <a:pt x="56826" y="404298"/>
                  </a:lnTo>
                  <a:lnTo>
                    <a:pt x="93044" y="409660"/>
                  </a:lnTo>
                  <a:lnTo>
                    <a:pt x="744357" y="409660"/>
                  </a:lnTo>
                  <a:close/>
                </a:path>
              </a:pathLst>
            </a:custGeom>
            <a:ln w="3175">
              <a:solidFill>
                <a:srgbClr val="000000"/>
              </a:solidFill>
            </a:ln>
          </p:spPr>
          <p:txBody>
            <a:bodyPr wrap="square" lIns="0" tIns="0" rIns="0" bIns="0" rtlCol="0"/>
            <a:lstStyle/>
            <a:p>
              <a:endParaRPr/>
            </a:p>
          </p:txBody>
        </p:sp>
      </p:grpSp>
      <p:sp>
        <p:nvSpPr>
          <p:cNvPr id="16" name="object 16"/>
          <p:cNvSpPr txBox="1"/>
          <p:nvPr/>
        </p:nvSpPr>
        <p:spPr>
          <a:xfrm>
            <a:off x="5138353" y="3359864"/>
            <a:ext cx="1117600" cy="523875"/>
          </a:xfrm>
          <a:prstGeom prst="rect">
            <a:avLst/>
          </a:prstGeom>
        </p:spPr>
        <p:txBody>
          <a:bodyPr vert="horz" wrap="square" lIns="0" tIns="34290" rIns="0" bIns="0" rtlCol="0">
            <a:spAutoFit/>
          </a:bodyPr>
          <a:lstStyle/>
          <a:p>
            <a:pPr marL="286385" marR="252729" indent="-15240">
              <a:lnSpc>
                <a:spcPct val="109100"/>
              </a:lnSpc>
              <a:spcBef>
                <a:spcPts val="270"/>
              </a:spcBef>
            </a:pPr>
            <a:r>
              <a:rPr sz="1150" b="1" spc="215" dirty="0">
                <a:latin typeface="Arial"/>
                <a:cs typeface="Arial"/>
              </a:rPr>
              <a:t>Apply Model</a:t>
            </a:r>
            <a:endParaRPr sz="1150">
              <a:latin typeface="Arial"/>
              <a:cs typeface="Arial"/>
            </a:endParaRPr>
          </a:p>
        </p:txBody>
      </p:sp>
      <p:grpSp>
        <p:nvGrpSpPr>
          <p:cNvPr id="17" name="object 17"/>
          <p:cNvGrpSpPr/>
          <p:nvPr/>
        </p:nvGrpSpPr>
        <p:grpSpPr>
          <a:xfrm>
            <a:off x="3866275" y="2095178"/>
            <a:ext cx="1134110" cy="439420"/>
            <a:chOff x="3866275" y="2095178"/>
            <a:chExt cx="1134110" cy="439420"/>
          </a:xfrm>
        </p:grpSpPr>
        <p:sp>
          <p:nvSpPr>
            <p:cNvPr id="18" name="object 18"/>
            <p:cNvSpPr/>
            <p:nvPr/>
          </p:nvSpPr>
          <p:spPr>
            <a:xfrm>
              <a:off x="3867544" y="2096448"/>
              <a:ext cx="1131570" cy="436880"/>
            </a:xfrm>
            <a:custGeom>
              <a:avLst/>
              <a:gdLst/>
              <a:ahLst/>
              <a:cxnLst/>
              <a:rect l="l" t="t" r="r" b="b"/>
              <a:pathLst>
                <a:path w="1131570" h="436880">
                  <a:moveTo>
                    <a:pt x="29514" y="0"/>
                  </a:moveTo>
                  <a:lnTo>
                    <a:pt x="0" y="47105"/>
                  </a:lnTo>
                  <a:lnTo>
                    <a:pt x="1022131" y="390897"/>
                  </a:lnTo>
                  <a:lnTo>
                    <a:pt x="993557" y="436667"/>
                  </a:lnTo>
                  <a:lnTo>
                    <a:pt x="1131293" y="399140"/>
                  </a:lnTo>
                  <a:lnTo>
                    <a:pt x="1080113" y="298020"/>
                  </a:lnTo>
                  <a:lnTo>
                    <a:pt x="1051540" y="343791"/>
                  </a:lnTo>
                  <a:lnTo>
                    <a:pt x="29514" y="0"/>
                  </a:lnTo>
                  <a:close/>
                </a:path>
              </a:pathLst>
            </a:custGeom>
            <a:solidFill>
              <a:srgbClr val="808000"/>
            </a:solidFill>
          </p:spPr>
          <p:txBody>
            <a:bodyPr wrap="square" lIns="0" tIns="0" rIns="0" bIns="0" rtlCol="0"/>
            <a:lstStyle/>
            <a:p>
              <a:endParaRPr/>
            </a:p>
          </p:txBody>
        </p:sp>
        <p:sp>
          <p:nvSpPr>
            <p:cNvPr id="19" name="object 19"/>
            <p:cNvSpPr/>
            <p:nvPr/>
          </p:nvSpPr>
          <p:spPr>
            <a:xfrm>
              <a:off x="3867545" y="2096448"/>
              <a:ext cx="1131570" cy="436880"/>
            </a:xfrm>
            <a:custGeom>
              <a:avLst/>
              <a:gdLst/>
              <a:ahLst/>
              <a:cxnLst/>
              <a:rect l="l" t="t" r="r" b="b"/>
              <a:pathLst>
                <a:path w="1131570" h="436880">
                  <a:moveTo>
                    <a:pt x="1131293" y="399140"/>
                  </a:moveTo>
                  <a:lnTo>
                    <a:pt x="1080113" y="298020"/>
                  </a:lnTo>
                  <a:lnTo>
                    <a:pt x="1051540" y="343791"/>
                  </a:lnTo>
                  <a:lnTo>
                    <a:pt x="29514" y="0"/>
                  </a:lnTo>
                  <a:lnTo>
                    <a:pt x="0" y="47105"/>
                  </a:lnTo>
                  <a:lnTo>
                    <a:pt x="1022130" y="390896"/>
                  </a:lnTo>
                  <a:lnTo>
                    <a:pt x="993558" y="436667"/>
                  </a:lnTo>
                  <a:lnTo>
                    <a:pt x="1131293" y="399140"/>
                  </a:lnTo>
                  <a:close/>
                </a:path>
              </a:pathLst>
            </a:custGeom>
            <a:ln w="3175">
              <a:solidFill>
                <a:srgbClr val="000000"/>
              </a:solidFill>
            </a:ln>
          </p:spPr>
          <p:txBody>
            <a:bodyPr wrap="square" lIns="0" tIns="0" rIns="0" bIns="0" rtlCol="0"/>
            <a:lstStyle/>
            <a:p>
              <a:endParaRPr/>
            </a:p>
          </p:txBody>
        </p:sp>
      </p:grpSp>
      <p:sp>
        <p:nvSpPr>
          <p:cNvPr id="20" name="object 20"/>
          <p:cNvSpPr txBox="1"/>
          <p:nvPr/>
        </p:nvSpPr>
        <p:spPr>
          <a:xfrm>
            <a:off x="4380458" y="2001108"/>
            <a:ext cx="864869" cy="207645"/>
          </a:xfrm>
          <a:prstGeom prst="rect">
            <a:avLst/>
          </a:prstGeom>
        </p:spPr>
        <p:txBody>
          <a:bodyPr vert="horz" wrap="square" lIns="0" tIns="12065" rIns="0" bIns="0" rtlCol="0">
            <a:spAutoFit/>
          </a:bodyPr>
          <a:lstStyle/>
          <a:p>
            <a:pPr marL="12700">
              <a:lnSpc>
                <a:spcPct val="100000"/>
              </a:lnSpc>
              <a:spcBef>
                <a:spcPts val="95"/>
              </a:spcBef>
            </a:pPr>
            <a:r>
              <a:rPr sz="1200" spc="180" dirty="0">
                <a:latin typeface="Arial"/>
                <a:cs typeface="Arial"/>
              </a:rPr>
              <a:t>Induction</a:t>
            </a:r>
            <a:endParaRPr sz="1200">
              <a:latin typeface="Arial"/>
              <a:cs typeface="Arial"/>
            </a:endParaRPr>
          </a:p>
        </p:txBody>
      </p:sp>
      <p:sp>
        <p:nvSpPr>
          <p:cNvPr id="21" name="object 21"/>
          <p:cNvSpPr txBox="1"/>
          <p:nvPr/>
        </p:nvSpPr>
        <p:spPr>
          <a:xfrm>
            <a:off x="4334512" y="4083569"/>
            <a:ext cx="956944" cy="207645"/>
          </a:xfrm>
          <a:prstGeom prst="rect">
            <a:avLst/>
          </a:prstGeom>
        </p:spPr>
        <p:txBody>
          <a:bodyPr vert="horz" wrap="square" lIns="0" tIns="12065" rIns="0" bIns="0" rtlCol="0">
            <a:spAutoFit/>
          </a:bodyPr>
          <a:lstStyle/>
          <a:p>
            <a:pPr marL="12700">
              <a:lnSpc>
                <a:spcPct val="100000"/>
              </a:lnSpc>
              <a:spcBef>
                <a:spcPts val="95"/>
              </a:spcBef>
            </a:pPr>
            <a:r>
              <a:rPr sz="1200" spc="200" dirty="0">
                <a:latin typeface="Arial"/>
                <a:cs typeface="Arial"/>
              </a:rPr>
              <a:t>Deduction</a:t>
            </a:r>
            <a:endParaRPr sz="1200">
              <a:latin typeface="Arial"/>
              <a:cs typeface="Arial"/>
            </a:endParaRPr>
          </a:p>
        </p:txBody>
      </p:sp>
      <p:grpSp>
        <p:nvGrpSpPr>
          <p:cNvPr id="22" name="object 22"/>
          <p:cNvGrpSpPr/>
          <p:nvPr/>
        </p:nvGrpSpPr>
        <p:grpSpPr>
          <a:xfrm>
            <a:off x="5138353" y="2393153"/>
            <a:ext cx="1117600" cy="523240"/>
            <a:chOff x="5138353" y="2393153"/>
            <a:chExt cx="1117600" cy="523240"/>
          </a:xfrm>
        </p:grpSpPr>
        <p:sp>
          <p:nvSpPr>
            <p:cNvPr id="23" name="object 23"/>
            <p:cNvSpPr/>
            <p:nvPr/>
          </p:nvSpPr>
          <p:spPr>
            <a:xfrm>
              <a:off x="5138353" y="2393153"/>
              <a:ext cx="1117600" cy="523240"/>
            </a:xfrm>
            <a:custGeom>
              <a:avLst/>
              <a:gdLst/>
              <a:ahLst/>
              <a:cxnLst/>
              <a:rect l="l" t="t" r="r" b="b"/>
              <a:pathLst>
                <a:path w="1117600" h="523239">
                  <a:moveTo>
                    <a:pt x="0" y="523099"/>
                  </a:moveTo>
                  <a:lnTo>
                    <a:pt x="1117199" y="523099"/>
                  </a:lnTo>
                  <a:lnTo>
                    <a:pt x="1117199" y="0"/>
                  </a:lnTo>
                  <a:lnTo>
                    <a:pt x="0" y="0"/>
                  </a:lnTo>
                  <a:lnTo>
                    <a:pt x="0" y="523099"/>
                  </a:lnTo>
                  <a:close/>
                </a:path>
              </a:pathLst>
            </a:custGeom>
            <a:solidFill>
              <a:srgbClr val="C0C0C0"/>
            </a:solidFill>
          </p:spPr>
          <p:txBody>
            <a:bodyPr wrap="square" lIns="0" tIns="0" rIns="0" bIns="0" rtlCol="0"/>
            <a:lstStyle/>
            <a:p>
              <a:endParaRPr/>
            </a:p>
          </p:txBody>
        </p:sp>
        <p:sp>
          <p:nvSpPr>
            <p:cNvPr id="24" name="object 24"/>
            <p:cNvSpPr/>
            <p:nvPr/>
          </p:nvSpPr>
          <p:spPr>
            <a:xfrm>
              <a:off x="5145144" y="2393153"/>
              <a:ext cx="1103630" cy="65405"/>
            </a:xfrm>
            <a:custGeom>
              <a:avLst/>
              <a:gdLst/>
              <a:ahLst/>
              <a:cxnLst/>
              <a:rect l="l" t="t" r="r" b="b"/>
              <a:pathLst>
                <a:path w="1103629" h="65405">
                  <a:moveTo>
                    <a:pt x="1103620" y="0"/>
                  </a:moveTo>
                  <a:lnTo>
                    <a:pt x="0" y="0"/>
                  </a:lnTo>
                  <a:lnTo>
                    <a:pt x="88646" y="65338"/>
                  </a:lnTo>
                  <a:lnTo>
                    <a:pt x="1014993" y="65338"/>
                  </a:lnTo>
                  <a:lnTo>
                    <a:pt x="1103620" y="0"/>
                  </a:lnTo>
                  <a:close/>
                </a:path>
              </a:pathLst>
            </a:custGeom>
            <a:solidFill>
              <a:srgbClr val="CDCDCD"/>
            </a:solidFill>
          </p:spPr>
          <p:txBody>
            <a:bodyPr wrap="square" lIns="0" tIns="0" rIns="0" bIns="0" rtlCol="0"/>
            <a:lstStyle/>
            <a:p>
              <a:endParaRPr/>
            </a:p>
          </p:txBody>
        </p:sp>
        <p:sp>
          <p:nvSpPr>
            <p:cNvPr id="25" name="object 25"/>
            <p:cNvSpPr/>
            <p:nvPr/>
          </p:nvSpPr>
          <p:spPr>
            <a:xfrm>
              <a:off x="5138353" y="2393153"/>
              <a:ext cx="95885" cy="523240"/>
            </a:xfrm>
            <a:custGeom>
              <a:avLst/>
              <a:gdLst/>
              <a:ahLst/>
              <a:cxnLst/>
              <a:rect l="l" t="t" r="r" b="b"/>
              <a:pathLst>
                <a:path w="95885" h="523239">
                  <a:moveTo>
                    <a:pt x="6790" y="0"/>
                  </a:moveTo>
                  <a:lnTo>
                    <a:pt x="0" y="0"/>
                  </a:lnTo>
                  <a:lnTo>
                    <a:pt x="0" y="523099"/>
                  </a:lnTo>
                  <a:lnTo>
                    <a:pt x="95436" y="457582"/>
                  </a:lnTo>
                  <a:lnTo>
                    <a:pt x="95436" y="65338"/>
                  </a:lnTo>
                  <a:lnTo>
                    <a:pt x="6790" y="0"/>
                  </a:lnTo>
                  <a:close/>
                </a:path>
              </a:pathLst>
            </a:custGeom>
            <a:solidFill>
              <a:srgbClr val="DADADA"/>
            </a:solidFill>
          </p:spPr>
          <p:txBody>
            <a:bodyPr wrap="square" lIns="0" tIns="0" rIns="0" bIns="0" rtlCol="0"/>
            <a:lstStyle/>
            <a:p>
              <a:endParaRPr/>
            </a:p>
          </p:txBody>
        </p:sp>
        <p:sp>
          <p:nvSpPr>
            <p:cNvPr id="26" name="object 26"/>
            <p:cNvSpPr/>
            <p:nvPr/>
          </p:nvSpPr>
          <p:spPr>
            <a:xfrm>
              <a:off x="5138353" y="2850736"/>
              <a:ext cx="1117600" cy="66040"/>
            </a:xfrm>
            <a:custGeom>
              <a:avLst/>
              <a:gdLst/>
              <a:ahLst/>
              <a:cxnLst/>
              <a:rect l="l" t="t" r="r" b="b"/>
              <a:pathLst>
                <a:path w="1117600" h="66039">
                  <a:moveTo>
                    <a:pt x="1021783" y="0"/>
                  </a:moveTo>
                  <a:lnTo>
                    <a:pt x="95436" y="0"/>
                  </a:lnTo>
                  <a:lnTo>
                    <a:pt x="0" y="65516"/>
                  </a:lnTo>
                  <a:lnTo>
                    <a:pt x="1117199" y="65516"/>
                  </a:lnTo>
                  <a:lnTo>
                    <a:pt x="1021783" y="0"/>
                  </a:lnTo>
                  <a:close/>
                </a:path>
              </a:pathLst>
            </a:custGeom>
            <a:solidFill>
              <a:srgbClr val="9A9A9A"/>
            </a:solidFill>
          </p:spPr>
          <p:txBody>
            <a:bodyPr wrap="square" lIns="0" tIns="0" rIns="0" bIns="0" rtlCol="0"/>
            <a:lstStyle/>
            <a:p>
              <a:endParaRPr/>
            </a:p>
          </p:txBody>
        </p:sp>
        <p:sp>
          <p:nvSpPr>
            <p:cNvPr id="27" name="object 27"/>
            <p:cNvSpPr/>
            <p:nvPr/>
          </p:nvSpPr>
          <p:spPr>
            <a:xfrm>
              <a:off x="6160137" y="2393153"/>
              <a:ext cx="95885" cy="523240"/>
            </a:xfrm>
            <a:custGeom>
              <a:avLst/>
              <a:gdLst/>
              <a:ahLst/>
              <a:cxnLst/>
              <a:rect l="l" t="t" r="r" b="b"/>
              <a:pathLst>
                <a:path w="95885" h="523239">
                  <a:moveTo>
                    <a:pt x="95416" y="0"/>
                  </a:moveTo>
                  <a:lnTo>
                    <a:pt x="88627" y="0"/>
                  </a:lnTo>
                  <a:lnTo>
                    <a:pt x="0" y="65338"/>
                  </a:lnTo>
                  <a:lnTo>
                    <a:pt x="0" y="457582"/>
                  </a:lnTo>
                  <a:lnTo>
                    <a:pt x="95416" y="523099"/>
                  </a:lnTo>
                  <a:lnTo>
                    <a:pt x="95416" y="0"/>
                  </a:lnTo>
                  <a:close/>
                </a:path>
              </a:pathLst>
            </a:custGeom>
            <a:solidFill>
              <a:srgbClr val="737373"/>
            </a:solidFill>
          </p:spPr>
          <p:txBody>
            <a:bodyPr wrap="square" lIns="0" tIns="0" rIns="0" bIns="0" rtlCol="0"/>
            <a:lstStyle/>
            <a:p>
              <a:endParaRPr/>
            </a:p>
          </p:txBody>
        </p:sp>
      </p:grpSp>
      <p:sp>
        <p:nvSpPr>
          <p:cNvPr id="28" name="object 28"/>
          <p:cNvSpPr txBox="1"/>
          <p:nvPr/>
        </p:nvSpPr>
        <p:spPr>
          <a:xfrm>
            <a:off x="5404897" y="2404259"/>
            <a:ext cx="603250" cy="417830"/>
          </a:xfrm>
          <a:prstGeom prst="rect">
            <a:avLst/>
          </a:prstGeom>
        </p:spPr>
        <p:txBody>
          <a:bodyPr vert="horz" wrap="square" lIns="0" tIns="12700" rIns="0" bIns="0" rtlCol="0">
            <a:spAutoFit/>
          </a:bodyPr>
          <a:lstStyle/>
          <a:p>
            <a:pPr marL="19685" marR="5080" indent="-7620">
              <a:lnSpc>
                <a:spcPct val="112000"/>
              </a:lnSpc>
              <a:spcBef>
                <a:spcPts val="100"/>
              </a:spcBef>
            </a:pPr>
            <a:r>
              <a:rPr sz="1150" b="1" spc="210" dirty="0">
                <a:latin typeface="Arial"/>
                <a:cs typeface="Arial"/>
              </a:rPr>
              <a:t>Learn </a:t>
            </a:r>
            <a:r>
              <a:rPr sz="1150" b="1" spc="215" dirty="0">
                <a:latin typeface="Arial"/>
                <a:cs typeface="Arial"/>
              </a:rPr>
              <a:t>Model</a:t>
            </a:r>
            <a:endParaRPr sz="1150">
              <a:latin typeface="Arial"/>
              <a:cs typeface="Arial"/>
            </a:endParaRPr>
          </a:p>
        </p:txBody>
      </p:sp>
      <p:grpSp>
        <p:nvGrpSpPr>
          <p:cNvPr id="29" name="object 29"/>
          <p:cNvGrpSpPr/>
          <p:nvPr/>
        </p:nvGrpSpPr>
        <p:grpSpPr>
          <a:xfrm>
            <a:off x="6346919" y="3256583"/>
            <a:ext cx="576580" cy="264160"/>
            <a:chOff x="6346919" y="3256583"/>
            <a:chExt cx="576580" cy="264160"/>
          </a:xfrm>
        </p:grpSpPr>
        <p:sp>
          <p:nvSpPr>
            <p:cNvPr id="30" name="object 30"/>
            <p:cNvSpPr/>
            <p:nvPr/>
          </p:nvSpPr>
          <p:spPr>
            <a:xfrm>
              <a:off x="6347933" y="3257598"/>
              <a:ext cx="574675" cy="262255"/>
            </a:xfrm>
            <a:custGeom>
              <a:avLst/>
              <a:gdLst/>
              <a:ahLst/>
              <a:cxnLst/>
              <a:rect l="l" t="t" r="r" b="b"/>
              <a:pathLst>
                <a:path w="574675" h="262254">
                  <a:moveTo>
                    <a:pt x="542569" y="0"/>
                  </a:moveTo>
                  <a:lnTo>
                    <a:pt x="77135" y="170679"/>
                  </a:lnTo>
                  <a:lnTo>
                    <a:pt x="46470" y="125693"/>
                  </a:lnTo>
                  <a:lnTo>
                    <a:pt x="0" y="227990"/>
                  </a:lnTo>
                  <a:lnTo>
                    <a:pt x="139410" y="262063"/>
                  </a:lnTo>
                  <a:lnTo>
                    <a:pt x="108745" y="217077"/>
                  </a:lnTo>
                  <a:lnTo>
                    <a:pt x="574073" y="46320"/>
                  </a:lnTo>
                  <a:lnTo>
                    <a:pt x="542569" y="0"/>
                  </a:lnTo>
                  <a:close/>
                </a:path>
              </a:pathLst>
            </a:custGeom>
            <a:solidFill>
              <a:srgbClr val="808000"/>
            </a:solidFill>
          </p:spPr>
          <p:txBody>
            <a:bodyPr wrap="square" lIns="0" tIns="0" rIns="0" bIns="0" rtlCol="0"/>
            <a:lstStyle/>
            <a:p>
              <a:endParaRPr/>
            </a:p>
          </p:txBody>
        </p:sp>
        <p:sp>
          <p:nvSpPr>
            <p:cNvPr id="31" name="object 31"/>
            <p:cNvSpPr/>
            <p:nvPr/>
          </p:nvSpPr>
          <p:spPr>
            <a:xfrm>
              <a:off x="6347934" y="3257598"/>
              <a:ext cx="574675" cy="262255"/>
            </a:xfrm>
            <a:custGeom>
              <a:avLst/>
              <a:gdLst/>
              <a:ahLst/>
              <a:cxnLst/>
              <a:rect l="l" t="t" r="r" b="b"/>
              <a:pathLst>
                <a:path w="574675" h="262254">
                  <a:moveTo>
                    <a:pt x="0" y="227990"/>
                  </a:moveTo>
                  <a:lnTo>
                    <a:pt x="139410" y="262063"/>
                  </a:lnTo>
                  <a:lnTo>
                    <a:pt x="108744" y="217077"/>
                  </a:lnTo>
                  <a:lnTo>
                    <a:pt x="574072" y="46320"/>
                  </a:lnTo>
                  <a:lnTo>
                    <a:pt x="542568" y="0"/>
                  </a:lnTo>
                  <a:lnTo>
                    <a:pt x="77136" y="170678"/>
                  </a:lnTo>
                  <a:lnTo>
                    <a:pt x="46470" y="125693"/>
                  </a:lnTo>
                  <a:lnTo>
                    <a:pt x="0" y="227990"/>
                  </a:lnTo>
                  <a:close/>
                </a:path>
              </a:pathLst>
            </a:custGeom>
            <a:ln w="3175">
              <a:solidFill>
                <a:srgbClr val="000000"/>
              </a:solidFill>
            </a:ln>
          </p:spPr>
          <p:txBody>
            <a:bodyPr wrap="square" lIns="0" tIns="0" rIns="0" bIns="0" rtlCol="0"/>
            <a:lstStyle/>
            <a:p>
              <a:endParaRPr/>
            </a:p>
          </p:txBody>
        </p:sp>
      </p:grpSp>
      <p:grpSp>
        <p:nvGrpSpPr>
          <p:cNvPr id="32" name="object 32"/>
          <p:cNvGrpSpPr/>
          <p:nvPr/>
        </p:nvGrpSpPr>
        <p:grpSpPr>
          <a:xfrm>
            <a:off x="3881314" y="3767939"/>
            <a:ext cx="1132205" cy="408305"/>
            <a:chOff x="3881314" y="3767939"/>
            <a:chExt cx="1132205" cy="408305"/>
          </a:xfrm>
        </p:grpSpPr>
        <p:sp>
          <p:nvSpPr>
            <p:cNvPr id="33" name="object 33"/>
            <p:cNvSpPr/>
            <p:nvPr/>
          </p:nvSpPr>
          <p:spPr>
            <a:xfrm>
              <a:off x="3882302" y="3768928"/>
              <a:ext cx="1130300" cy="406400"/>
            </a:xfrm>
            <a:custGeom>
              <a:avLst/>
              <a:gdLst/>
              <a:ahLst/>
              <a:cxnLst/>
              <a:rect l="l" t="t" r="r" b="b"/>
              <a:pathLst>
                <a:path w="1130300" h="406400">
                  <a:moveTo>
                    <a:pt x="1102930" y="0"/>
                  </a:moveTo>
                  <a:lnTo>
                    <a:pt x="82264" y="312073"/>
                  </a:lnTo>
                  <a:lnTo>
                    <a:pt x="55890" y="265595"/>
                  </a:lnTo>
                  <a:lnTo>
                    <a:pt x="0" y="365302"/>
                  </a:lnTo>
                  <a:lnTo>
                    <a:pt x="135851" y="406284"/>
                  </a:lnTo>
                  <a:lnTo>
                    <a:pt x="109476" y="359885"/>
                  </a:lnTo>
                  <a:lnTo>
                    <a:pt x="1130142" y="47811"/>
                  </a:lnTo>
                  <a:lnTo>
                    <a:pt x="1102930" y="0"/>
                  </a:lnTo>
                  <a:close/>
                </a:path>
              </a:pathLst>
            </a:custGeom>
            <a:solidFill>
              <a:srgbClr val="808000"/>
            </a:solidFill>
          </p:spPr>
          <p:txBody>
            <a:bodyPr wrap="square" lIns="0" tIns="0" rIns="0" bIns="0" rtlCol="0"/>
            <a:lstStyle/>
            <a:p>
              <a:endParaRPr/>
            </a:p>
          </p:txBody>
        </p:sp>
        <p:sp>
          <p:nvSpPr>
            <p:cNvPr id="34" name="object 34"/>
            <p:cNvSpPr/>
            <p:nvPr/>
          </p:nvSpPr>
          <p:spPr>
            <a:xfrm>
              <a:off x="3882302" y="3768927"/>
              <a:ext cx="1130300" cy="406400"/>
            </a:xfrm>
            <a:custGeom>
              <a:avLst/>
              <a:gdLst/>
              <a:ahLst/>
              <a:cxnLst/>
              <a:rect l="l" t="t" r="r" b="b"/>
              <a:pathLst>
                <a:path w="1130300" h="406400">
                  <a:moveTo>
                    <a:pt x="0" y="365302"/>
                  </a:moveTo>
                  <a:lnTo>
                    <a:pt x="135851" y="406284"/>
                  </a:lnTo>
                  <a:lnTo>
                    <a:pt x="109476" y="359885"/>
                  </a:lnTo>
                  <a:lnTo>
                    <a:pt x="1130142" y="47812"/>
                  </a:lnTo>
                  <a:lnTo>
                    <a:pt x="1102930" y="0"/>
                  </a:lnTo>
                  <a:lnTo>
                    <a:pt x="82264" y="312073"/>
                  </a:lnTo>
                  <a:lnTo>
                    <a:pt x="55889" y="265596"/>
                  </a:lnTo>
                  <a:lnTo>
                    <a:pt x="0" y="365302"/>
                  </a:lnTo>
                  <a:close/>
                </a:path>
              </a:pathLst>
            </a:custGeom>
            <a:ln w="3175">
              <a:solidFill>
                <a:srgbClr val="000000"/>
              </a:solidFill>
            </a:ln>
          </p:spPr>
          <p:txBody>
            <a:bodyPr wrap="square" lIns="0" tIns="0" rIns="0" bIns="0" rtlCol="0"/>
            <a:lstStyle/>
            <a:p>
              <a:endParaRPr/>
            </a:p>
          </p:txBody>
        </p:sp>
      </p:grpSp>
      <p:grpSp>
        <p:nvGrpSpPr>
          <p:cNvPr id="35" name="object 35"/>
          <p:cNvGrpSpPr/>
          <p:nvPr/>
        </p:nvGrpSpPr>
        <p:grpSpPr>
          <a:xfrm>
            <a:off x="5067378" y="1197034"/>
            <a:ext cx="1840230" cy="1845945"/>
            <a:chOff x="5067378" y="1197034"/>
            <a:chExt cx="1840230" cy="1845945"/>
          </a:xfrm>
        </p:grpSpPr>
        <p:sp>
          <p:nvSpPr>
            <p:cNvPr id="36" name="object 36"/>
            <p:cNvSpPr/>
            <p:nvPr/>
          </p:nvSpPr>
          <p:spPr>
            <a:xfrm>
              <a:off x="6332235" y="2779635"/>
              <a:ext cx="574040" cy="262255"/>
            </a:xfrm>
            <a:custGeom>
              <a:avLst/>
              <a:gdLst/>
              <a:ahLst/>
              <a:cxnLst/>
              <a:rect l="l" t="t" r="r" b="b"/>
              <a:pathLst>
                <a:path w="574040" h="262255">
                  <a:moveTo>
                    <a:pt x="31502" y="0"/>
                  </a:moveTo>
                  <a:lnTo>
                    <a:pt x="0" y="46320"/>
                  </a:lnTo>
                  <a:lnTo>
                    <a:pt x="465328" y="217077"/>
                  </a:lnTo>
                  <a:lnTo>
                    <a:pt x="434661" y="262063"/>
                  </a:lnTo>
                  <a:lnTo>
                    <a:pt x="573967" y="227990"/>
                  </a:lnTo>
                  <a:lnTo>
                    <a:pt x="527601" y="125771"/>
                  </a:lnTo>
                  <a:lnTo>
                    <a:pt x="496935" y="170756"/>
                  </a:lnTo>
                  <a:lnTo>
                    <a:pt x="31502" y="0"/>
                  </a:lnTo>
                  <a:close/>
                </a:path>
              </a:pathLst>
            </a:custGeom>
            <a:solidFill>
              <a:srgbClr val="808000"/>
            </a:solidFill>
          </p:spPr>
          <p:txBody>
            <a:bodyPr wrap="square" lIns="0" tIns="0" rIns="0" bIns="0" rtlCol="0"/>
            <a:lstStyle/>
            <a:p>
              <a:endParaRPr/>
            </a:p>
          </p:txBody>
        </p:sp>
        <p:sp>
          <p:nvSpPr>
            <p:cNvPr id="37" name="object 37"/>
            <p:cNvSpPr/>
            <p:nvPr/>
          </p:nvSpPr>
          <p:spPr>
            <a:xfrm>
              <a:off x="6332235" y="2779634"/>
              <a:ext cx="574040" cy="262255"/>
            </a:xfrm>
            <a:custGeom>
              <a:avLst/>
              <a:gdLst/>
              <a:ahLst/>
              <a:cxnLst/>
              <a:rect l="l" t="t" r="r" b="b"/>
              <a:pathLst>
                <a:path w="574040" h="262255">
                  <a:moveTo>
                    <a:pt x="573967" y="227990"/>
                  </a:moveTo>
                  <a:lnTo>
                    <a:pt x="527602" y="125771"/>
                  </a:lnTo>
                  <a:lnTo>
                    <a:pt x="496936" y="170757"/>
                  </a:lnTo>
                  <a:lnTo>
                    <a:pt x="31503" y="0"/>
                  </a:lnTo>
                  <a:lnTo>
                    <a:pt x="0" y="46320"/>
                  </a:lnTo>
                  <a:lnTo>
                    <a:pt x="465328" y="217077"/>
                  </a:lnTo>
                  <a:lnTo>
                    <a:pt x="434662" y="262063"/>
                  </a:lnTo>
                  <a:lnTo>
                    <a:pt x="573967" y="227990"/>
                  </a:lnTo>
                  <a:close/>
                </a:path>
              </a:pathLst>
            </a:custGeom>
            <a:ln w="3175">
              <a:solidFill>
                <a:srgbClr val="000000"/>
              </a:solidFill>
            </a:ln>
          </p:spPr>
          <p:txBody>
            <a:bodyPr wrap="square" lIns="0" tIns="0" rIns="0" bIns="0" rtlCol="0"/>
            <a:lstStyle/>
            <a:p>
              <a:endParaRPr/>
            </a:p>
          </p:txBody>
        </p:sp>
        <p:pic>
          <p:nvPicPr>
            <p:cNvPr id="38" name="object 38"/>
            <p:cNvPicPr/>
            <p:nvPr/>
          </p:nvPicPr>
          <p:blipFill>
            <a:blip r:embed="rId2" cstate="print"/>
            <a:stretch>
              <a:fillRect/>
            </a:stretch>
          </p:blipFill>
          <p:spPr>
            <a:xfrm>
              <a:off x="5068649" y="1198304"/>
              <a:ext cx="1163006" cy="682715"/>
            </a:xfrm>
            <a:prstGeom prst="rect">
              <a:avLst/>
            </a:prstGeom>
          </p:spPr>
        </p:pic>
        <p:sp>
          <p:nvSpPr>
            <p:cNvPr id="39" name="object 39"/>
            <p:cNvSpPr/>
            <p:nvPr/>
          </p:nvSpPr>
          <p:spPr>
            <a:xfrm>
              <a:off x="5068648" y="1198304"/>
              <a:ext cx="1163320" cy="683260"/>
            </a:xfrm>
            <a:custGeom>
              <a:avLst/>
              <a:gdLst/>
              <a:ahLst/>
              <a:cxnLst/>
              <a:rect l="l" t="t" r="r" b="b"/>
              <a:pathLst>
                <a:path w="1163320" h="683260">
                  <a:moveTo>
                    <a:pt x="1069961" y="682715"/>
                  </a:moveTo>
                  <a:lnTo>
                    <a:pt x="1106179" y="677354"/>
                  </a:lnTo>
                  <a:lnTo>
                    <a:pt x="1135754" y="662734"/>
                  </a:lnTo>
                  <a:lnTo>
                    <a:pt x="1155694" y="641048"/>
                  </a:lnTo>
                  <a:lnTo>
                    <a:pt x="1163006" y="614490"/>
                  </a:lnTo>
                  <a:lnTo>
                    <a:pt x="1163006" y="68224"/>
                  </a:lnTo>
                  <a:lnTo>
                    <a:pt x="1155694" y="41666"/>
                  </a:lnTo>
                  <a:lnTo>
                    <a:pt x="1135754" y="19980"/>
                  </a:lnTo>
                  <a:lnTo>
                    <a:pt x="1106179" y="5360"/>
                  </a:lnTo>
                  <a:lnTo>
                    <a:pt x="1069961" y="0"/>
                  </a:lnTo>
                  <a:lnTo>
                    <a:pt x="93044" y="0"/>
                  </a:lnTo>
                  <a:lnTo>
                    <a:pt x="56826" y="5360"/>
                  </a:lnTo>
                  <a:lnTo>
                    <a:pt x="27251" y="19980"/>
                  </a:lnTo>
                  <a:lnTo>
                    <a:pt x="7311" y="41666"/>
                  </a:lnTo>
                  <a:lnTo>
                    <a:pt x="0" y="68224"/>
                  </a:lnTo>
                  <a:lnTo>
                    <a:pt x="0" y="614490"/>
                  </a:lnTo>
                  <a:lnTo>
                    <a:pt x="7311" y="641048"/>
                  </a:lnTo>
                  <a:lnTo>
                    <a:pt x="27251" y="662734"/>
                  </a:lnTo>
                  <a:lnTo>
                    <a:pt x="56826" y="677354"/>
                  </a:lnTo>
                  <a:lnTo>
                    <a:pt x="93044" y="682715"/>
                  </a:lnTo>
                  <a:lnTo>
                    <a:pt x="1069961" y="682715"/>
                  </a:lnTo>
                </a:path>
              </a:pathLst>
            </a:custGeom>
            <a:ln w="3175">
              <a:solidFill>
                <a:srgbClr val="000000"/>
              </a:solidFill>
            </a:ln>
          </p:spPr>
          <p:txBody>
            <a:bodyPr wrap="square" lIns="0" tIns="0" rIns="0" bIns="0" rtlCol="0"/>
            <a:lstStyle/>
            <a:p>
              <a:endParaRPr/>
            </a:p>
          </p:txBody>
        </p:sp>
      </p:grpSp>
      <p:sp>
        <p:nvSpPr>
          <p:cNvPr id="40" name="object 40"/>
          <p:cNvSpPr txBox="1"/>
          <p:nvPr/>
        </p:nvSpPr>
        <p:spPr>
          <a:xfrm>
            <a:off x="7173369" y="3097494"/>
            <a:ext cx="562610" cy="189230"/>
          </a:xfrm>
          <a:prstGeom prst="rect">
            <a:avLst/>
          </a:prstGeom>
        </p:spPr>
        <p:txBody>
          <a:bodyPr vert="horz" wrap="square" lIns="0" tIns="15875" rIns="0" bIns="0" rtlCol="0">
            <a:spAutoFit/>
          </a:bodyPr>
          <a:lstStyle/>
          <a:p>
            <a:pPr marL="12700">
              <a:lnSpc>
                <a:spcPct val="100000"/>
              </a:lnSpc>
              <a:spcBef>
                <a:spcPts val="125"/>
              </a:spcBef>
            </a:pPr>
            <a:r>
              <a:rPr sz="1050" b="1" spc="225" dirty="0">
                <a:solidFill>
                  <a:srgbClr val="CC0000"/>
                </a:solidFill>
                <a:latin typeface="Arial"/>
                <a:cs typeface="Arial"/>
              </a:rPr>
              <a:t>Model</a:t>
            </a:r>
            <a:endParaRPr sz="1050">
              <a:latin typeface="Arial"/>
              <a:cs typeface="Arial"/>
            </a:endParaRPr>
          </a:p>
        </p:txBody>
      </p:sp>
      <p:sp>
        <p:nvSpPr>
          <p:cNvPr id="330" name="object 330"/>
          <p:cNvSpPr txBox="1"/>
          <p:nvPr/>
        </p:nvSpPr>
        <p:spPr>
          <a:xfrm>
            <a:off x="1244407" y="3731907"/>
            <a:ext cx="512445" cy="93345"/>
          </a:xfrm>
          <a:prstGeom prst="rect">
            <a:avLst/>
          </a:prstGeom>
        </p:spPr>
        <p:txBody>
          <a:bodyPr vert="horz" wrap="square" lIns="0" tIns="0" rIns="0" bIns="0" rtlCol="0">
            <a:spAutoFit/>
          </a:bodyPr>
          <a:lstStyle/>
          <a:p>
            <a:pPr>
              <a:lnSpc>
                <a:spcPts val="730"/>
              </a:lnSpc>
              <a:tabLst>
                <a:tab pos="312420" algn="l"/>
              </a:tabLst>
            </a:pPr>
            <a:r>
              <a:rPr sz="650" b="1" i="1" spc="90" dirty="0">
                <a:solidFill>
                  <a:srgbClr val="FFFFFF"/>
                </a:solidFill>
                <a:latin typeface="Arial"/>
                <a:cs typeface="Arial"/>
              </a:rPr>
              <a:t>Tid</a:t>
            </a:r>
            <a:r>
              <a:rPr sz="650" b="1" i="1" dirty="0">
                <a:solidFill>
                  <a:srgbClr val="FFFFFF"/>
                </a:solidFill>
                <a:latin typeface="Arial"/>
                <a:cs typeface="Arial"/>
              </a:rPr>
              <a:t>	</a:t>
            </a:r>
            <a:r>
              <a:rPr sz="650" b="1" spc="80" dirty="0">
                <a:solidFill>
                  <a:srgbClr val="FFFFFF"/>
                </a:solidFill>
                <a:latin typeface="Arial"/>
                <a:cs typeface="Arial"/>
              </a:rPr>
              <a:t>Attr</a:t>
            </a:r>
            <a:endParaRPr sz="650">
              <a:latin typeface="Arial"/>
              <a:cs typeface="Arial"/>
            </a:endParaRPr>
          </a:p>
        </p:txBody>
      </p:sp>
      <p:sp>
        <p:nvSpPr>
          <p:cNvPr id="331" name="object 331"/>
          <p:cNvSpPr/>
          <p:nvPr/>
        </p:nvSpPr>
        <p:spPr>
          <a:xfrm>
            <a:off x="1194785" y="3827927"/>
            <a:ext cx="300990" cy="32384"/>
          </a:xfrm>
          <a:custGeom>
            <a:avLst/>
            <a:gdLst/>
            <a:ahLst/>
            <a:cxnLst/>
            <a:rect l="l" t="t" r="r" b="b"/>
            <a:pathLst>
              <a:path w="300990" h="32385">
                <a:moveTo>
                  <a:pt x="300379" y="0"/>
                </a:moveTo>
                <a:lnTo>
                  <a:pt x="0" y="0"/>
                </a:lnTo>
                <a:lnTo>
                  <a:pt x="0" y="31976"/>
                </a:lnTo>
                <a:lnTo>
                  <a:pt x="300379" y="31976"/>
                </a:lnTo>
                <a:lnTo>
                  <a:pt x="300379" y="0"/>
                </a:lnTo>
                <a:close/>
              </a:path>
            </a:pathLst>
          </a:custGeom>
          <a:solidFill>
            <a:srgbClr val="000080"/>
          </a:solidFill>
        </p:spPr>
        <p:txBody>
          <a:bodyPr wrap="square" lIns="0" tIns="0" rIns="0" bIns="0" rtlCol="0"/>
          <a:lstStyle/>
          <a:p>
            <a:endParaRPr/>
          </a:p>
        </p:txBody>
      </p:sp>
      <p:sp>
        <p:nvSpPr>
          <p:cNvPr id="332" name="object 332"/>
          <p:cNvSpPr txBox="1"/>
          <p:nvPr/>
        </p:nvSpPr>
        <p:spPr>
          <a:xfrm>
            <a:off x="1757822" y="3731907"/>
            <a:ext cx="696595" cy="92075"/>
          </a:xfrm>
          <a:prstGeom prst="rect">
            <a:avLst/>
          </a:prstGeom>
        </p:spPr>
        <p:txBody>
          <a:bodyPr vert="horz" wrap="square" lIns="0" tIns="0" rIns="0" bIns="0" rtlCol="0">
            <a:spAutoFit/>
          </a:bodyPr>
          <a:lstStyle/>
          <a:p>
            <a:pPr>
              <a:lnSpc>
                <a:spcPts val="715"/>
              </a:lnSpc>
              <a:tabLst>
                <a:tab pos="394970" algn="l"/>
              </a:tabLst>
            </a:pPr>
            <a:r>
              <a:rPr sz="650" b="1" spc="85" dirty="0">
                <a:solidFill>
                  <a:srgbClr val="FFFFFF"/>
                </a:solidFill>
                <a:latin typeface="Arial"/>
                <a:cs typeface="Arial"/>
              </a:rPr>
              <a:t>ib1</a:t>
            </a:r>
            <a:r>
              <a:rPr sz="650" b="1" dirty="0">
                <a:solidFill>
                  <a:srgbClr val="FFFFFF"/>
                </a:solidFill>
                <a:latin typeface="Arial"/>
                <a:cs typeface="Arial"/>
              </a:rPr>
              <a:t>	</a:t>
            </a:r>
            <a:r>
              <a:rPr sz="650" b="1" spc="90" dirty="0">
                <a:solidFill>
                  <a:srgbClr val="FFFFFF"/>
                </a:solidFill>
                <a:latin typeface="Arial"/>
                <a:cs typeface="Arial"/>
              </a:rPr>
              <a:t>Attrib</a:t>
            </a:r>
            <a:endParaRPr sz="650">
              <a:latin typeface="Arial"/>
              <a:cs typeface="Arial"/>
            </a:endParaRPr>
          </a:p>
        </p:txBody>
      </p:sp>
      <p:sp>
        <p:nvSpPr>
          <p:cNvPr id="333" name="object 333"/>
          <p:cNvSpPr/>
          <p:nvPr/>
        </p:nvSpPr>
        <p:spPr>
          <a:xfrm>
            <a:off x="1502507" y="3827927"/>
            <a:ext cx="504190" cy="32384"/>
          </a:xfrm>
          <a:custGeom>
            <a:avLst/>
            <a:gdLst/>
            <a:ahLst/>
            <a:cxnLst/>
            <a:rect l="l" t="t" r="r" b="b"/>
            <a:pathLst>
              <a:path w="504189" h="32385">
                <a:moveTo>
                  <a:pt x="503859" y="0"/>
                </a:moveTo>
                <a:lnTo>
                  <a:pt x="0" y="0"/>
                </a:lnTo>
                <a:lnTo>
                  <a:pt x="0" y="31976"/>
                </a:lnTo>
                <a:lnTo>
                  <a:pt x="503859" y="31976"/>
                </a:lnTo>
                <a:lnTo>
                  <a:pt x="503859" y="0"/>
                </a:lnTo>
                <a:close/>
              </a:path>
            </a:pathLst>
          </a:custGeom>
          <a:solidFill>
            <a:srgbClr val="000080"/>
          </a:solidFill>
        </p:spPr>
        <p:txBody>
          <a:bodyPr wrap="square" lIns="0" tIns="0" rIns="0" bIns="0" rtlCol="0"/>
          <a:lstStyle/>
          <a:p>
            <a:endParaRPr/>
          </a:p>
        </p:txBody>
      </p:sp>
      <p:sp>
        <p:nvSpPr>
          <p:cNvPr id="334" name="object 334"/>
          <p:cNvSpPr txBox="1"/>
          <p:nvPr/>
        </p:nvSpPr>
        <p:spPr>
          <a:xfrm>
            <a:off x="2455156" y="3731907"/>
            <a:ext cx="666750" cy="92075"/>
          </a:xfrm>
          <a:prstGeom prst="rect">
            <a:avLst/>
          </a:prstGeom>
        </p:spPr>
        <p:txBody>
          <a:bodyPr vert="horz" wrap="square" lIns="0" tIns="0" rIns="0" bIns="0" rtlCol="0">
            <a:spAutoFit/>
          </a:bodyPr>
          <a:lstStyle/>
          <a:p>
            <a:pPr>
              <a:lnSpc>
                <a:spcPts val="715"/>
              </a:lnSpc>
              <a:tabLst>
                <a:tab pos="301625" algn="l"/>
              </a:tabLst>
            </a:pPr>
            <a:r>
              <a:rPr sz="650" b="1" spc="75" dirty="0">
                <a:solidFill>
                  <a:srgbClr val="FFFFFF"/>
                </a:solidFill>
                <a:latin typeface="Arial"/>
                <a:cs typeface="Arial"/>
              </a:rPr>
              <a:t>2</a:t>
            </a:r>
            <a:r>
              <a:rPr sz="650" b="1" dirty="0">
                <a:solidFill>
                  <a:srgbClr val="FFFFFF"/>
                </a:solidFill>
                <a:latin typeface="Arial"/>
                <a:cs typeface="Arial"/>
              </a:rPr>
              <a:t>	</a:t>
            </a:r>
            <a:r>
              <a:rPr sz="650" b="1" spc="95" dirty="0">
                <a:solidFill>
                  <a:srgbClr val="FFFFFF"/>
                </a:solidFill>
                <a:latin typeface="Arial"/>
                <a:cs typeface="Arial"/>
              </a:rPr>
              <a:t>Attrib3</a:t>
            </a:r>
            <a:endParaRPr sz="650">
              <a:latin typeface="Arial"/>
              <a:cs typeface="Arial"/>
            </a:endParaRPr>
          </a:p>
        </p:txBody>
      </p:sp>
      <p:sp>
        <p:nvSpPr>
          <p:cNvPr id="335" name="object 335"/>
          <p:cNvSpPr/>
          <p:nvPr/>
        </p:nvSpPr>
        <p:spPr>
          <a:xfrm>
            <a:off x="2013853" y="3827927"/>
            <a:ext cx="644525" cy="32384"/>
          </a:xfrm>
          <a:custGeom>
            <a:avLst/>
            <a:gdLst/>
            <a:ahLst/>
            <a:cxnLst/>
            <a:rect l="l" t="t" r="r" b="b"/>
            <a:pathLst>
              <a:path w="644525" h="32385">
                <a:moveTo>
                  <a:pt x="644151" y="0"/>
                </a:moveTo>
                <a:lnTo>
                  <a:pt x="0" y="0"/>
                </a:lnTo>
                <a:lnTo>
                  <a:pt x="0" y="31976"/>
                </a:lnTo>
                <a:lnTo>
                  <a:pt x="644151" y="31976"/>
                </a:lnTo>
                <a:lnTo>
                  <a:pt x="644151" y="0"/>
                </a:lnTo>
                <a:close/>
              </a:path>
            </a:pathLst>
          </a:custGeom>
          <a:solidFill>
            <a:srgbClr val="000080"/>
          </a:solidFill>
        </p:spPr>
        <p:txBody>
          <a:bodyPr wrap="square" lIns="0" tIns="0" rIns="0" bIns="0" rtlCol="0"/>
          <a:lstStyle/>
          <a:p>
            <a:endParaRPr/>
          </a:p>
        </p:txBody>
      </p:sp>
      <p:sp>
        <p:nvSpPr>
          <p:cNvPr id="336" name="object 336"/>
          <p:cNvSpPr/>
          <p:nvPr/>
        </p:nvSpPr>
        <p:spPr>
          <a:xfrm>
            <a:off x="2665477" y="3827927"/>
            <a:ext cx="551180" cy="32384"/>
          </a:xfrm>
          <a:custGeom>
            <a:avLst/>
            <a:gdLst/>
            <a:ahLst/>
            <a:cxnLst/>
            <a:rect l="l" t="t" r="r" b="b"/>
            <a:pathLst>
              <a:path w="551180" h="32385">
                <a:moveTo>
                  <a:pt x="550988" y="0"/>
                </a:moveTo>
                <a:lnTo>
                  <a:pt x="0" y="0"/>
                </a:lnTo>
                <a:lnTo>
                  <a:pt x="0" y="31976"/>
                </a:lnTo>
                <a:lnTo>
                  <a:pt x="550988" y="31976"/>
                </a:lnTo>
                <a:lnTo>
                  <a:pt x="550988" y="0"/>
                </a:lnTo>
                <a:close/>
              </a:path>
            </a:pathLst>
          </a:custGeom>
          <a:solidFill>
            <a:srgbClr val="000080"/>
          </a:solidFill>
        </p:spPr>
        <p:txBody>
          <a:bodyPr wrap="square" lIns="0" tIns="0" rIns="0" bIns="0" rtlCol="0"/>
          <a:lstStyle/>
          <a:p>
            <a:endParaRPr/>
          </a:p>
        </p:txBody>
      </p:sp>
      <p:sp>
        <p:nvSpPr>
          <p:cNvPr id="337" name="object 337"/>
          <p:cNvSpPr txBox="1"/>
          <p:nvPr/>
        </p:nvSpPr>
        <p:spPr>
          <a:xfrm>
            <a:off x="3300900" y="3731907"/>
            <a:ext cx="304165" cy="92075"/>
          </a:xfrm>
          <a:prstGeom prst="rect">
            <a:avLst/>
          </a:prstGeom>
        </p:spPr>
        <p:txBody>
          <a:bodyPr vert="horz" wrap="square" lIns="0" tIns="0" rIns="0" bIns="0" rtlCol="0">
            <a:spAutoFit/>
          </a:bodyPr>
          <a:lstStyle/>
          <a:p>
            <a:pPr>
              <a:lnSpc>
                <a:spcPts val="715"/>
              </a:lnSpc>
            </a:pPr>
            <a:r>
              <a:rPr sz="650" b="1" spc="114" dirty="0">
                <a:solidFill>
                  <a:srgbClr val="FFFFFF"/>
                </a:solidFill>
                <a:latin typeface="Arial"/>
                <a:cs typeface="Arial"/>
              </a:rPr>
              <a:t>Class</a:t>
            </a:r>
            <a:endParaRPr sz="650">
              <a:latin typeface="Arial"/>
              <a:cs typeface="Arial"/>
            </a:endParaRPr>
          </a:p>
        </p:txBody>
      </p:sp>
      <p:grpSp>
        <p:nvGrpSpPr>
          <p:cNvPr id="338" name="object 338"/>
          <p:cNvGrpSpPr/>
          <p:nvPr/>
        </p:nvGrpSpPr>
        <p:grpSpPr>
          <a:xfrm>
            <a:off x="1186659" y="3826678"/>
            <a:ext cx="2503170" cy="34290"/>
            <a:chOff x="1186659" y="3826678"/>
            <a:chExt cx="2503170" cy="34290"/>
          </a:xfrm>
        </p:grpSpPr>
        <p:sp>
          <p:nvSpPr>
            <p:cNvPr id="339" name="object 339"/>
            <p:cNvSpPr/>
            <p:nvPr/>
          </p:nvSpPr>
          <p:spPr>
            <a:xfrm>
              <a:off x="1187284" y="3827322"/>
              <a:ext cx="2494915" cy="33020"/>
            </a:xfrm>
            <a:custGeom>
              <a:avLst/>
              <a:gdLst/>
              <a:ahLst/>
              <a:cxnLst/>
              <a:rect l="l" t="t" r="r" b="b"/>
              <a:pathLst>
                <a:path w="2494915" h="33020">
                  <a:moveTo>
                    <a:pt x="7493" y="0"/>
                  </a:moveTo>
                  <a:lnTo>
                    <a:pt x="0" y="0"/>
                  </a:lnTo>
                  <a:lnTo>
                    <a:pt x="0" y="32588"/>
                  </a:lnTo>
                  <a:lnTo>
                    <a:pt x="7493" y="32588"/>
                  </a:lnTo>
                  <a:lnTo>
                    <a:pt x="7493" y="0"/>
                  </a:lnTo>
                  <a:close/>
                </a:path>
                <a:path w="2494915" h="33020">
                  <a:moveTo>
                    <a:pt x="2494635" y="609"/>
                  </a:moveTo>
                  <a:lnTo>
                    <a:pt x="2036648" y="609"/>
                  </a:lnTo>
                  <a:lnTo>
                    <a:pt x="2036648" y="32588"/>
                  </a:lnTo>
                  <a:lnTo>
                    <a:pt x="2494635" y="32588"/>
                  </a:lnTo>
                  <a:lnTo>
                    <a:pt x="2494635" y="609"/>
                  </a:lnTo>
                  <a:close/>
                </a:path>
              </a:pathLst>
            </a:custGeom>
            <a:solidFill>
              <a:srgbClr val="000080"/>
            </a:solidFill>
          </p:spPr>
          <p:txBody>
            <a:bodyPr wrap="square" lIns="0" tIns="0" rIns="0" bIns="0" rtlCol="0"/>
            <a:lstStyle/>
            <a:p>
              <a:endParaRPr/>
            </a:p>
          </p:txBody>
        </p:sp>
        <p:sp>
          <p:nvSpPr>
            <p:cNvPr id="340" name="object 340"/>
            <p:cNvSpPr/>
            <p:nvPr/>
          </p:nvSpPr>
          <p:spPr>
            <a:xfrm>
              <a:off x="1187294" y="3827313"/>
              <a:ext cx="0" cy="33020"/>
            </a:xfrm>
            <a:custGeom>
              <a:avLst/>
              <a:gdLst/>
              <a:ahLst/>
              <a:cxnLst/>
              <a:rect l="l" t="t" r="r" b="b"/>
              <a:pathLst>
                <a:path h="33020">
                  <a:moveTo>
                    <a:pt x="0" y="0"/>
                  </a:moveTo>
                  <a:lnTo>
                    <a:pt x="0" y="32590"/>
                  </a:lnTo>
                </a:path>
              </a:pathLst>
            </a:custGeom>
            <a:ln w="3175">
              <a:solidFill>
                <a:srgbClr val="000080"/>
              </a:solidFill>
            </a:ln>
          </p:spPr>
          <p:txBody>
            <a:bodyPr wrap="square" lIns="0" tIns="0" rIns="0" bIns="0" rtlCol="0"/>
            <a:lstStyle/>
            <a:p>
              <a:endParaRPr/>
            </a:p>
          </p:txBody>
        </p:sp>
        <p:sp>
          <p:nvSpPr>
            <p:cNvPr id="341" name="object 341"/>
            <p:cNvSpPr/>
            <p:nvPr/>
          </p:nvSpPr>
          <p:spPr>
            <a:xfrm>
              <a:off x="1495159" y="3827313"/>
              <a:ext cx="7620" cy="33020"/>
            </a:xfrm>
            <a:custGeom>
              <a:avLst/>
              <a:gdLst/>
              <a:ahLst/>
              <a:cxnLst/>
              <a:rect l="l" t="t" r="r" b="b"/>
              <a:pathLst>
                <a:path w="7619" h="33020">
                  <a:moveTo>
                    <a:pt x="0" y="32590"/>
                  </a:moveTo>
                  <a:lnTo>
                    <a:pt x="7346" y="32590"/>
                  </a:lnTo>
                  <a:lnTo>
                    <a:pt x="7346" y="0"/>
                  </a:lnTo>
                  <a:lnTo>
                    <a:pt x="0" y="0"/>
                  </a:lnTo>
                  <a:lnTo>
                    <a:pt x="0" y="32590"/>
                  </a:lnTo>
                  <a:close/>
                </a:path>
              </a:pathLst>
            </a:custGeom>
            <a:solidFill>
              <a:srgbClr val="000080"/>
            </a:solidFill>
          </p:spPr>
          <p:txBody>
            <a:bodyPr wrap="square" lIns="0" tIns="0" rIns="0" bIns="0" rtlCol="0"/>
            <a:lstStyle/>
            <a:p>
              <a:endParaRPr/>
            </a:p>
          </p:txBody>
        </p:sp>
        <p:sp>
          <p:nvSpPr>
            <p:cNvPr id="342" name="object 342"/>
            <p:cNvSpPr/>
            <p:nvPr/>
          </p:nvSpPr>
          <p:spPr>
            <a:xfrm>
              <a:off x="1495159" y="3827313"/>
              <a:ext cx="0" cy="33020"/>
            </a:xfrm>
            <a:custGeom>
              <a:avLst/>
              <a:gdLst/>
              <a:ahLst/>
              <a:cxnLst/>
              <a:rect l="l" t="t" r="r" b="b"/>
              <a:pathLst>
                <a:path h="33020">
                  <a:moveTo>
                    <a:pt x="0" y="0"/>
                  </a:moveTo>
                  <a:lnTo>
                    <a:pt x="0" y="32590"/>
                  </a:lnTo>
                </a:path>
              </a:pathLst>
            </a:custGeom>
            <a:ln w="3175">
              <a:solidFill>
                <a:srgbClr val="000080"/>
              </a:solidFill>
            </a:ln>
          </p:spPr>
          <p:txBody>
            <a:bodyPr wrap="square" lIns="0" tIns="0" rIns="0" bIns="0" rtlCol="0"/>
            <a:lstStyle/>
            <a:p>
              <a:endParaRPr/>
            </a:p>
          </p:txBody>
        </p:sp>
        <p:sp>
          <p:nvSpPr>
            <p:cNvPr id="343" name="object 343"/>
            <p:cNvSpPr/>
            <p:nvPr/>
          </p:nvSpPr>
          <p:spPr>
            <a:xfrm>
              <a:off x="2006378" y="3827313"/>
              <a:ext cx="7620" cy="33020"/>
            </a:xfrm>
            <a:custGeom>
              <a:avLst/>
              <a:gdLst/>
              <a:ahLst/>
              <a:cxnLst/>
              <a:rect l="l" t="t" r="r" b="b"/>
              <a:pathLst>
                <a:path w="7619" h="33020">
                  <a:moveTo>
                    <a:pt x="0" y="32590"/>
                  </a:moveTo>
                  <a:lnTo>
                    <a:pt x="7484" y="32590"/>
                  </a:lnTo>
                  <a:lnTo>
                    <a:pt x="7484" y="0"/>
                  </a:lnTo>
                  <a:lnTo>
                    <a:pt x="0" y="0"/>
                  </a:lnTo>
                  <a:lnTo>
                    <a:pt x="0" y="32590"/>
                  </a:lnTo>
                  <a:close/>
                </a:path>
              </a:pathLst>
            </a:custGeom>
            <a:solidFill>
              <a:srgbClr val="000080"/>
            </a:solidFill>
          </p:spPr>
          <p:txBody>
            <a:bodyPr wrap="square" lIns="0" tIns="0" rIns="0" bIns="0" rtlCol="0"/>
            <a:lstStyle/>
            <a:p>
              <a:endParaRPr/>
            </a:p>
          </p:txBody>
        </p:sp>
        <p:sp>
          <p:nvSpPr>
            <p:cNvPr id="344" name="object 344"/>
            <p:cNvSpPr/>
            <p:nvPr/>
          </p:nvSpPr>
          <p:spPr>
            <a:xfrm>
              <a:off x="2006378" y="3827313"/>
              <a:ext cx="0" cy="33020"/>
            </a:xfrm>
            <a:custGeom>
              <a:avLst/>
              <a:gdLst/>
              <a:ahLst/>
              <a:cxnLst/>
              <a:rect l="l" t="t" r="r" b="b"/>
              <a:pathLst>
                <a:path h="33020">
                  <a:moveTo>
                    <a:pt x="0" y="0"/>
                  </a:moveTo>
                  <a:lnTo>
                    <a:pt x="0" y="32590"/>
                  </a:lnTo>
                </a:path>
              </a:pathLst>
            </a:custGeom>
            <a:ln w="3175">
              <a:solidFill>
                <a:srgbClr val="000080"/>
              </a:solidFill>
            </a:ln>
          </p:spPr>
          <p:txBody>
            <a:bodyPr wrap="square" lIns="0" tIns="0" rIns="0" bIns="0" rtlCol="0"/>
            <a:lstStyle/>
            <a:p>
              <a:endParaRPr/>
            </a:p>
          </p:txBody>
        </p:sp>
        <p:sp>
          <p:nvSpPr>
            <p:cNvPr id="345" name="object 345"/>
            <p:cNvSpPr/>
            <p:nvPr/>
          </p:nvSpPr>
          <p:spPr>
            <a:xfrm>
              <a:off x="2658004" y="3827313"/>
              <a:ext cx="7620" cy="33020"/>
            </a:xfrm>
            <a:custGeom>
              <a:avLst/>
              <a:gdLst/>
              <a:ahLst/>
              <a:cxnLst/>
              <a:rect l="l" t="t" r="r" b="b"/>
              <a:pathLst>
                <a:path w="7619" h="33020">
                  <a:moveTo>
                    <a:pt x="0" y="32590"/>
                  </a:moveTo>
                  <a:lnTo>
                    <a:pt x="7484" y="32590"/>
                  </a:lnTo>
                  <a:lnTo>
                    <a:pt x="7484" y="0"/>
                  </a:lnTo>
                  <a:lnTo>
                    <a:pt x="0" y="0"/>
                  </a:lnTo>
                  <a:lnTo>
                    <a:pt x="0" y="32590"/>
                  </a:lnTo>
                  <a:close/>
                </a:path>
              </a:pathLst>
            </a:custGeom>
            <a:solidFill>
              <a:srgbClr val="000080"/>
            </a:solidFill>
          </p:spPr>
          <p:txBody>
            <a:bodyPr wrap="square" lIns="0" tIns="0" rIns="0" bIns="0" rtlCol="0"/>
            <a:lstStyle/>
            <a:p>
              <a:endParaRPr/>
            </a:p>
          </p:txBody>
        </p:sp>
        <p:sp>
          <p:nvSpPr>
            <p:cNvPr id="346" name="object 346"/>
            <p:cNvSpPr/>
            <p:nvPr/>
          </p:nvSpPr>
          <p:spPr>
            <a:xfrm>
              <a:off x="2658004" y="3827313"/>
              <a:ext cx="0" cy="33020"/>
            </a:xfrm>
            <a:custGeom>
              <a:avLst/>
              <a:gdLst/>
              <a:ahLst/>
              <a:cxnLst/>
              <a:rect l="l" t="t" r="r" b="b"/>
              <a:pathLst>
                <a:path h="33020">
                  <a:moveTo>
                    <a:pt x="0" y="0"/>
                  </a:moveTo>
                  <a:lnTo>
                    <a:pt x="0" y="32590"/>
                  </a:lnTo>
                </a:path>
              </a:pathLst>
            </a:custGeom>
            <a:ln w="3175">
              <a:solidFill>
                <a:srgbClr val="000080"/>
              </a:solidFill>
            </a:ln>
          </p:spPr>
          <p:txBody>
            <a:bodyPr wrap="square" lIns="0" tIns="0" rIns="0" bIns="0" rtlCol="0"/>
            <a:lstStyle/>
            <a:p>
              <a:endParaRPr/>
            </a:p>
          </p:txBody>
        </p:sp>
        <p:sp>
          <p:nvSpPr>
            <p:cNvPr id="347" name="object 347"/>
            <p:cNvSpPr/>
            <p:nvPr/>
          </p:nvSpPr>
          <p:spPr>
            <a:xfrm>
              <a:off x="3681936" y="3827313"/>
              <a:ext cx="7620" cy="33020"/>
            </a:xfrm>
            <a:custGeom>
              <a:avLst/>
              <a:gdLst/>
              <a:ahLst/>
              <a:cxnLst/>
              <a:rect l="l" t="t" r="r" b="b"/>
              <a:pathLst>
                <a:path w="7620" h="33020">
                  <a:moveTo>
                    <a:pt x="0" y="32590"/>
                  </a:moveTo>
                  <a:lnTo>
                    <a:pt x="7346" y="32590"/>
                  </a:lnTo>
                  <a:lnTo>
                    <a:pt x="7346" y="0"/>
                  </a:lnTo>
                  <a:lnTo>
                    <a:pt x="0" y="0"/>
                  </a:lnTo>
                  <a:lnTo>
                    <a:pt x="0" y="32590"/>
                  </a:lnTo>
                  <a:close/>
                </a:path>
              </a:pathLst>
            </a:custGeom>
            <a:solidFill>
              <a:srgbClr val="000080"/>
            </a:solidFill>
          </p:spPr>
          <p:txBody>
            <a:bodyPr wrap="square" lIns="0" tIns="0" rIns="0" bIns="0" rtlCol="0"/>
            <a:lstStyle/>
            <a:p>
              <a:endParaRPr/>
            </a:p>
          </p:txBody>
        </p:sp>
        <p:sp>
          <p:nvSpPr>
            <p:cNvPr id="348" name="object 348"/>
            <p:cNvSpPr/>
            <p:nvPr/>
          </p:nvSpPr>
          <p:spPr>
            <a:xfrm>
              <a:off x="3681937" y="3827313"/>
              <a:ext cx="0" cy="33020"/>
            </a:xfrm>
            <a:custGeom>
              <a:avLst/>
              <a:gdLst/>
              <a:ahLst/>
              <a:cxnLst/>
              <a:rect l="l" t="t" r="r" b="b"/>
              <a:pathLst>
                <a:path h="33020">
                  <a:moveTo>
                    <a:pt x="0" y="0"/>
                  </a:moveTo>
                  <a:lnTo>
                    <a:pt x="0" y="32590"/>
                  </a:lnTo>
                </a:path>
              </a:pathLst>
            </a:custGeom>
            <a:ln w="3175">
              <a:solidFill>
                <a:srgbClr val="000080"/>
              </a:solidFill>
            </a:ln>
          </p:spPr>
          <p:txBody>
            <a:bodyPr wrap="square" lIns="0" tIns="0" rIns="0" bIns="0" rtlCol="0"/>
            <a:lstStyle/>
            <a:p>
              <a:endParaRPr/>
            </a:p>
          </p:txBody>
        </p:sp>
      </p:grpSp>
      <p:sp>
        <p:nvSpPr>
          <p:cNvPr id="349" name="object 349"/>
          <p:cNvSpPr txBox="1"/>
          <p:nvPr/>
        </p:nvSpPr>
        <p:spPr>
          <a:xfrm>
            <a:off x="1246900" y="3896770"/>
            <a:ext cx="452755" cy="92075"/>
          </a:xfrm>
          <a:prstGeom prst="rect">
            <a:avLst/>
          </a:prstGeom>
        </p:spPr>
        <p:txBody>
          <a:bodyPr vert="horz" wrap="square" lIns="0" tIns="0" rIns="0" bIns="0" rtlCol="0">
            <a:spAutoFit/>
          </a:bodyPr>
          <a:lstStyle/>
          <a:p>
            <a:pPr>
              <a:lnSpc>
                <a:spcPts val="715"/>
              </a:lnSpc>
              <a:tabLst>
                <a:tab pos="307340" algn="l"/>
              </a:tabLst>
            </a:pPr>
            <a:r>
              <a:rPr sz="650" spc="100" dirty="0">
                <a:solidFill>
                  <a:srgbClr val="010000"/>
                </a:solidFill>
                <a:latin typeface="Arial"/>
                <a:cs typeface="Arial"/>
              </a:rPr>
              <a:t>11</a:t>
            </a:r>
            <a:r>
              <a:rPr sz="650" dirty="0">
                <a:solidFill>
                  <a:srgbClr val="010000"/>
                </a:solidFill>
                <a:latin typeface="Arial"/>
                <a:cs typeface="Arial"/>
              </a:rPr>
              <a:t>	</a:t>
            </a:r>
            <a:r>
              <a:rPr sz="650" spc="110" dirty="0">
                <a:solidFill>
                  <a:srgbClr val="010000"/>
                </a:solidFill>
                <a:latin typeface="Arial"/>
                <a:cs typeface="Arial"/>
              </a:rPr>
              <a:t>No</a:t>
            </a:r>
            <a:endParaRPr sz="650">
              <a:latin typeface="Arial"/>
              <a:cs typeface="Arial"/>
            </a:endParaRPr>
          </a:p>
        </p:txBody>
      </p:sp>
      <p:sp>
        <p:nvSpPr>
          <p:cNvPr id="350" name="object 350"/>
          <p:cNvSpPr txBox="1"/>
          <p:nvPr/>
        </p:nvSpPr>
        <p:spPr>
          <a:xfrm>
            <a:off x="2065996" y="3896770"/>
            <a:ext cx="284480" cy="92075"/>
          </a:xfrm>
          <a:prstGeom prst="rect">
            <a:avLst/>
          </a:prstGeom>
        </p:spPr>
        <p:txBody>
          <a:bodyPr vert="horz" wrap="square" lIns="0" tIns="0" rIns="0" bIns="0" rtlCol="0">
            <a:spAutoFit/>
          </a:bodyPr>
          <a:lstStyle/>
          <a:p>
            <a:pPr>
              <a:lnSpc>
                <a:spcPts val="715"/>
              </a:lnSpc>
            </a:pPr>
            <a:r>
              <a:rPr sz="650" spc="90" dirty="0">
                <a:solidFill>
                  <a:srgbClr val="010000"/>
                </a:solidFill>
                <a:latin typeface="Arial"/>
                <a:cs typeface="Arial"/>
              </a:rPr>
              <a:t>Small</a:t>
            </a:r>
            <a:endParaRPr sz="650">
              <a:latin typeface="Arial"/>
              <a:cs typeface="Arial"/>
            </a:endParaRPr>
          </a:p>
        </p:txBody>
      </p:sp>
      <p:sp>
        <p:nvSpPr>
          <p:cNvPr id="351" name="object 351"/>
          <p:cNvSpPr txBox="1"/>
          <p:nvPr/>
        </p:nvSpPr>
        <p:spPr>
          <a:xfrm>
            <a:off x="2717621" y="3896770"/>
            <a:ext cx="202565" cy="92075"/>
          </a:xfrm>
          <a:prstGeom prst="rect">
            <a:avLst/>
          </a:prstGeom>
        </p:spPr>
        <p:txBody>
          <a:bodyPr vert="horz" wrap="square" lIns="0" tIns="0" rIns="0" bIns="0" rtlCol="0">
            <a:spAutoFit/>
          </a:bodyPr>
          <a:lstStyle/>
          <a:p>
            <a:pPr>
              <a:lnSpc>
                <a:spcPts val="715"/>
              </a:lnSpc>
            </a:pPr>
            <a:r>
              <a:rPr sz="650" spc="110" dirty="0">
                <a:solidFill>
                  <a:srgbClr val="010000"/>
                </a:solidFill>
                <a:latin typeface="Arial"/>
                <a:cs typeface="Arial"/>
              </a:rPr>
              <a:t>55K</a:t>
            </a:r>
            <a:endParaRPr sz="650">
              <a:latin typeface="Arial"/>
              <a:cs typeface="Arial"/>
            </a:endParaRPr>
          </a:p>
        </p:txBody>
      </p:sp>
      <p:sp>
        <p:nvSpPr>
          <p:cNvPr id="352" name="object 352"/>
          <p:cNvSpPr txBox="1"/>
          <p:nvPr/>
        </p:nvSpPr>
        <p:spPr>
          <a:xfrm>
            <a:off x="3276084" y="3893133"/>
            <a:ext cx="68580" cy="92075"/>
          </a:xfrm>
          <a:prstGeom prst="rect">
            <a:avLst/>
          </a:prstGeom>
        </p:spPr>
        <p:txBody>
          <a:bodyPr vert="horz" wrap="square" lIns="0" tIns="0" rIns="0" bIns="0" rtlCol="0">
            <a:spAutoFit/>
          </a:bodyPr>
          <a:lstStyle/>
          <a:p>
            <a:pPr>
              <a:lnSpc>
                <a:spcPts val="715"/>
              </a:lnSpc>
            </a:pPr>
            <a:r>
              <a:rPr sz="650" b="1" spc="85" dirty="0">
                <a:solidFill>
                  <a:srgbClr val="FF0000"/>
                </a:solidFill>
                <a:latin typeface="Arial"/>
                <a:cs typeface="Arial"/>
              </a:rPr>
              <a:t>?</a:t>
            </a:r>
            <a:endParaRPr sz="650">
              <a:latin typeface="Arial"/>
              <a:cs typeface="Arial"/>
            </a:endParaRPr>
          </a:p>
        </p:txBody>
      </p:sp>
      <p:grpSp>
        <p:nvGrpSpPr>
          <p:cNvPr id="353" name="object 353"/>
          <p:cNvGrpSpPr/>
          <p:nvPr/>
        </p:nvGrpSpPr>
        <p:grpSpPr>
          <a:xfrm>
            <a:off x="1494524" y="3990592"/>
            <a:ext cx="8255" cy="34290"/>
            <a:chOff x="1494524" y="3990592"/>
            <a:chExt cx="8255" cy="34290"/>
          </a:xfrm>
        </p:grpSpPr>
        <p:sp>
          <p:nvSpPr>
            <p:cNvPr id="354" name="object 354"/>
            <p:cNvSpPr/>
            <p:nvPr/>
          </p:nvSpPr>
          <p:spPr>
            <a:xfrm>
              <a:off x="1495159" y="3991227"/>
              <a:ext cx="7620" cy="33020"/>
            </a:xfrm>
            <a:custGeom>
              <a:avLst/>
              <a:gdLst/>
              <a:ahLst/>
              <a:cxnLst/>
              <a:rect l="l" t="t" r="r" b="b"/>
              <a:pathLst>
                <a:path w="7619" h="33020">
                  <a:moveTo>
                    <a:pt x="0" y="32578"/>
                  </a:moveTo>
                  <a:lnTo>
                    <a:pt x="7346" y="32578"/>
                  </a:lnTo>
                  <a:lnTo>
                    <a:pt x="7346" y="0"/>
                  </a:lnTo>
                  <a:lnTo>
                    <a:pt x="0" y="0"/>
                  </a:lnTo>
                  <a:lnTo>
                    <a:pt x="0" y="32578"/>
                  </a:lnTo>
                  <a:close/>
                </a:path>
              </a:pathLst>
            </a:custGeom>
            <a:solidFill>
              <a:srgbClr val="000080"/>
            </a:solidFill>
          </p:spPr>
          <p:txBody>
            <a:bodyPr wrap="square" lIns="0" tIns="0" rIns="0" bIns="0" rtlCol="0"/>
            <a:lstStyle/>
            <a:p>
              <a:endParaRPr/>
            </a:p>
          </p:txBody>
        </p:sp>
        <p:sp>
          <p:nvSpPr>
            <p:cNvPr id="355" name="object 355"/>
            <p:cNvSpPr/>
            <p:nvPr/>
          </p:nvSpPr>
          <p:spPr>
            <a:xfrm>
              <a:off x="1495159" y="3991227"/>
              <a:ext cx="0" cy="33020"/>
            </a:xfrm>
            <a:custGeom>
              <a:avLst/>
              <a:gdLst/>
              <a:ahLst/>
              <a:cxnLst/>
              <a:rect l="l" t="t" r="r" b="b"/>
              <a:pathLst>
                <a:path h="33020">
                  <a:moveTo>
                    <a:pt x="0" y="0"/>
                  </a:moveTo>
                  <a:lnTo>
                    <a:pt x="0" y="32578"/>
                  </a:lnTo>
                </a:path>
              </a:pathLst>
            </a:custGeom>
            <a:ln w="3175">
              <a:solidFill>
                <a:srgbClr val="000080"/>
              </a:solidFill>
            </a:ln>
          </p:spPr>
          <p:txBody>
            <a:bodyPr wrap="square" lIns="0" tIns="0" rIns="0" bIns="0" rtlCol="0"/>
            <a:lstStyle/>
            <a:p>
              <a:endParaRPr/>
            </a:p>
          </p:txBody>
        </p:sp>
      </p:grpSp>
      <p:grpSp>
        <p:nvGrpSpPr>
          <p:cNvPr id="356" name="object 356"/>
          <p:cNvGrpSpPr/>
          <p:nvPr/>
        </p:nvGrpSpPr>
        <p:grpSpPr>
          <a:xfrm>
            <a:off x="1186670" y="3859875"/>
            <a:ext cx="2503170" cy="31750"/>
            <a:chOff x="1186670" y="3859875"/>
            <a:chExt cx="2503170" cy="31750"/>
          </a:xfrm>
        </p:grpSpPr>
        <p:sp>
          <p:nvSpPr>
            <p:cNvPr id="357" name="object 357"/>
            <p:cNvSpPr/>
            <p:nvPr/>
          </p:nvSpPr>
          <p:spPr>
            <a:xfrm>
              <a:off x="1187294" y="3859875"/>
              <a:ext cx="7620" cy="31750"/>
            </a:xfrm>
            <a:custGeom>
              <a:avLst/>
              <a:gdLst/>
              <a:ahLst/>
              <a:cxnLst/>
              <a:rect l="l" t="t" r="r" b="b"/>
              <a:pathLst>
                <a:path w="7619" h="31750">
                  <a:moveTo>
                    <a:pt x="0" y="31421"/>
                  </a:moveTo>
                  <a:lnTo>
                    <a:pt x="7484" y="31421"/>
                  </a:lnTo>
                  <a:lnTo>
                    <a:pt x="7484" y="0"/>
                  </a:lnTo>
                  <a:lnTo>
                    <a:pt x="0" y="0"/>
                  </a:lnTo>
                  <a:lnTo>
                    <a:pt x="0" y="31421"/>
                  </a:lnTo>
                  <a:close/>
                </a:path>
              </a:pathLst>
            </a:custGeom>
            <a:solidFill>
              <a:srgbClr val="000080"/>
            </a:solidFill>
          </p:spPr>
          <p:txBody>
            <a:bodyPr wrap="square" lIns="0" tIns="0" rIns="0" bIns="0" rtlCol="0"/>
            <a:lstStyle/>
            <a:p>
              <a:endParaRPr/>
            </a:p>
          </p:txBody>
        </p:sp>
        <p:sp>
          <p:nvSpPr>
            <p:cNvPr id="358" name="object 358"/>
            <p:cNvSpPr/>
            <p:nvPr/>
          </p:nvSpPr>
          <p:spPr>
            <a:xfrm>
              <a:off x="1187294" y="3859904"/>
              <a:ext cx="0" cy="31750"/>
            </a:xfrm>
            <a:custGeom>
              <a:avLst/>
              <a:gdLst/>
              <a:ahLst/>
              <a:cxnLst/>
              <a:rect l="l" t="t" r="r" b="b"/>
              <a:pathLst>
                <a:path h="31750">
                  <a:moveTo>
                    <a:pt x="0" y="0"/>
                  </a:moveTo>
                  <a:lnTo>
                    <a:pt x="0" y="31392"/>
                  </a:lnTo>
                </a:path>
              </a:pathLst>
            </a:custGeom>
            <a:ln w="3175">
              <a:solidFill>
                <a:srgbClr val="000080"/>
              </a:solidFill>
            </a:ln>
          </p:spPr>
          <p:txBody>
            <a:bodyPr wrap="square" lIns="0" tIns="0" rIns="0" bIns="0" rtlCol="0"/>
            <a:lstStyle/>
            <a:p>
              <a:endParaRPr/>
            </a:p>
          </p:txBody>
        </p:sp>
        <p:sp>
          <p:nvSpPr>
            <p:cNvPr id="359" name="object 359"/>
            <p:cNvSpPr/>
            <p:nvPr/>
          </p:nvSpPr>
          <p:spPr>
            <a:xfrm>
              <a:off x="1495159" y="3859875"/>
              <a:ext cx="7620" cy="31750"/>
            </a:xfrm>
            <a:custGeom>
              <a:avLst/>
              <a:gdLst/>
              <a:ahLst/>
              <a:cxnLst/>
              <a:rect l="l" t="t" r="r" b="b"/>
              <a:pathLst>
                <a:path w="7619" h="31750">
                  <a:moveTo>
                    <a:pt x="0" y="31421"/>
                  </a:moveTo>
                  <a:lnTo>
                    <a:pt x="7346" y="31421"/>
                  </a:lnTo>
                  <a:lnTo>
                    <a:pt x="7346" y="0"/>
                  </a:lnTo>
                  <a:lnTo>
                    <a:pt x="0" y="0"/>
                  </a:lnTo>
                  <a:lnTo>
                    <a:pt x="0" y="31421"/>
                  </a:lnTo>
                  <a:close/>
                </a:path>
              </a:pathLst>
            </a:custGeom>
            <a:solidFill>
              <a:srgbClr val="000080"/>
            </a:solidFill>
          </p:spPr>
          <p:txBody>
            <a:bodyPr wrap="square" lIns="0" tIns="0" rIns="0" bIns="0" rtlCol="0"/>
            <a:lstStyle/>
            <a:p>
              <a:endParaRPr/>
            </a:p>
          </p:txBody>
        </p:sp>
        <p:sp>
          <p:nvSpPr>
            <p:cNvPr id="360" name="object 360"/>
            <p:cNvSpPr/>
            <p:nvPr/>
          </p:nvSpPr>
          <p:spPr>
            <a:xfrm>
              <a:off x="1495159" y="3859904"/>
              <a:ext cx="0" cy="31750"/>
            </a:xfrm>
            <a:custGeom>
              <a:avLst/>
              <a:gdLst/>
              <a:ahLst/>
              <a:cxnLst/>
              <a:rect l="l" t="t" r="r" b="b"/>
              <a:pathLst>
                <a:path h="31750">
                  <a:moveTo>
                    <a:pt x="0" y="0"/>
                  </a:moveTo>
                  <a:lnTo>
                    <a:pt x="0" y="31392"/>
                  </a:lnTo>
                </a:path>
              </a:pathLst>
            </a:custGeom>
            <a:ln w="3175">
              <a:solidFill>
                <a:srgbClr val="000080"/>
              </a:solidFill>
            </a:ln>
          </p:spPr>
          <p:txBody>
            <a:bodyPr wrap="square" lIns="0" tIns="0" rIns="0" bIns="0" rtlCol="0"/>
            <a:lstStyle/>
            <a:p>
              <a:endParaRPr/>
            </a:p>
          </p:txBody>
        </p:sp>
        <p:sp>
          <p:nvSpPr>
            <p:cNvPr id="361" name="object 361"/>
            <p:cNvSpPr/>
            <p:nvPr/>
          </p:nvSpPr>
          <p:spPr>
            <a:xfrm>
              <a:off x="2006378" y="3859875"/>
              <a:ext cx="7620" cy="31750"/>
            </a:xfrm>
            <a:custGeom>
              <a:avLst/>
              <a:gdLst/>
              <a:ahLst/>
              <a:cxnLst/>
              <a:rect l="l" t="t" r="r" b="b"/>
              <a:pathLst>
                <a:path w="7619" h="31750">
                  <a:moveTo>
                    <a:pt x="0" y="31421"/>
                  </a:moveTo>
                  <a:lnTo>
                    <a:pt x="7484" y="31421"/>
                  </a:lnTo>
                  <a:lnTo>
                    <a:pt x="7484" y="0"/>
                  </a:lnTo>
                  <a:lnTo>
                    <a:pt x="0" y="0"/>
                  </a:lnTo>
                  <a:lnTo>
                    <a:pt x="0" y="31421"/>
                  </a:lnTo>
                  <a:close/>
                </a:path>
              </a:pathLst>
            </a:custGeom>
            <a:solidFill>
              <a:srgbClr val="000080"/>
            </a:solidFill>
          </p:spPr>
          <p:txBody>
            <a:bodyPr wrap="square" lIns="0" tIns="0" rIns="0" bIns="0" rtlCol="0"/>
            <a:lstStyle/>
            <a:p>
              <a:endParaRPr/>
            </a:p>
          </p:txBody>
        </p:sp>
        <p:sp>
          <p:nvSpPr>
            <p:cNvPr id="362" name="object 362"/>
            <p:cNvSpPr/>
            <p:nvPr/>
          </p:nvSpPr>
          <p:spPr>
            <a:xfrm>
              <a:off x="2006378" y="3859904"/>
              <a:ext cx="0" cy="31750"/>
            </a:xfrm>
            <a:custGeom>
              <a:avLst/>
              <a:gdLst/>
              <a:ahLst/>
              <a:cxnLst/>
              <a:rect l="l" t="t" r="r" b="b"/>
              <a:pathLst>
                <a:path h="31750">
                  <a:moveTo>
                    <a:pt x="0" y="0"/>
                  </a:moveTo>
                  <a:lnTo>
                    <a:pt x="0" y="31392"/>
                  </a:lnTo>
                </a:path>
              </a:pathLst>
            </a:custGeom>
            <a:ln w="3175">
              <a:solidFill>
                <a:srgbClr val="000080"/>
              </a:solidFill>
            </a:ln>
          </p:spPr>
          <p:txBody>
            <a:bodyPr wrap="square" lIns="0" tIns="0" rIns="0" bIns="0" rtlCol="0"/>
            <a:lstStyle/>
            <a:p>
              <a:endParaRPr/>
            </a:p>
          </p:txBody>
        </p:sp>
        <p:sp>
          <p:nvSpPr>
            <p:cNvPr id="363" name="object 363"/>
            <p:cNvSpPr/>
            <p:nvPr/>
          </p:nvSpPr>
          <p:spPr>
            <a:xfrm>
              <a:off x="2658004" y="3859875"/>
              <a:ext cx="7620" cy="31750"/>
            </a:xfrm>
            <a:custGeom>
              <a:avLst/>
              <a:gdLst/>
              <a:ahLst/>
              <a:cxnLst/>
              <a:rect l="l" t="t" r="r" b="b"/>
              <a:pathLst>
                <a:path w="7619" h="31750">
                  <a:moveTo>
                    <a:pt x="0" y="31421"/>
                  </a:moveTo>
                  <a:lnTo>
                    <a:pt x="7484" y="31421"/>
                  </a:lnTo>
                  <a:lnTo>
                    <a:pt x="7484" y="0"/>
                  </a:lnTo>
                  <a:lnTo>
                    <a:pt x="0" y="0"/>
                  </a:lnTo>
                  <a:lnTo>
                    <a:pt x="0" y="31421"/>
                  </a:lnTo>
                  <a:close/>
                </a:path>
              </a:pathLst>
            </a:custGeom>
            <a:solidFill>
              <a:srgbClr val="000080"/>
            </a:solidFill>
          </p:spPr>
          <p:txBody>
            <a:bodyPr wrap="square" lIns="0" tIns="0" rIns="0" bIns="0" rtlCol="0"/>
            <a:lstStyle/>
            <a:p>
              <a:endParaRPr/>
            </a:p>
          </p:txBody>
        </p:sp>
        <p:sp>
          <p:nvSpPr>
            <p:cNvPr id="364" name="object 364"/>
            <p:cNvSpPr/>
            <p:nvPr/>
          </p:nvSpPr>
          <p:spPr>
            <a:xfrm>
              <a:off x="2658004" y="3859904"/>
              <a:ext cx="0" cy="31750"/>
            </a:xfrm>
            <a:custGeom>
              <a:avLst/>
              <a:gdLst/>
              <a:ahLst/>
              <a:cxnLst/>
              <a:rect l="l" t="t" r="r" b="b"/>
              <a:pathLst>
                <a:path h="31750">
                  <a:moveTo>
                    <a:pt x="0" y="0"/>
                  </a:moveTo>
                  <a:lnTo>
                    <a:pt x="0" y="31392"/>
                  </a:lnTo>
                </a:path>
              </a:pathLst>
            </a:custGeom>
            <a:ln w="3175">
              <a:solidFill>
                <a:srgbClr val="000080"/>
              </a:solidFill>
            </a:ln>
          </p:spPr>
          <p:txBody>
            <a:bodyPr wrap="square" lIns="0" tIns="0" rIns="0" bIns="0" rtlCol="0"/>
            <a:lstStyle/>
            <a:p>
              <a:endParaRPr/>
            </a:p>
          </p:txBody>
        </p:sp>
        <p:sp>
          <p:nvSpPr>
            <p:cNvPr id="365" name="object 365"/>
            <p:cNvSpPr/>
            <p:nvPr/>
          </p:nvSpPr>
          <p:spPr>
            <a:xfrm>
              <a:off x="3681936" y="3859875"/>
              <a:ext cx="7620" cy="31750"/>
            </a:xfrm>
            <a:custGeom>
              <a:avLst/>
              <a:gdLst/>
              <a:ahLst/>
              <a:cxnLst/>
              <a:rect l="l" t="t" r="r" b="b"/>
              <a:pathLst>
                <a:path w="7620" h="31750">
                  <a:moveTo>
                    <a:pt x="0" y="31421"/>
                  </a:moveTo>
                  <a:lnTo>
                    <a:pt x="7346" y="31421"/>
                  </a:lnTo>
                  <a:lnTo>
                    <a:pt x="7346" y="0"/>
                  </a:lnTo>
                  <a:lnTo>
                    <a:pt x="0" y="0"/>
                  </a:lnTo>
                  <a:lnTo>
                    <a:pt x="0" y="31421"/>
                  </a:lnTo>
                  <a:close/>
                </a:path>
              </a:pathLst>
            </a:custGeom>
            <a:solidFill>
              <a:srgbClr val="000080"/>
            </a:solidFill>
          </p:spPr>
          <p:txBody>
            <a:bodyPr wrap="square" lIns="0" tIns="0" rIns="0" bIns="0" rtlCol="0"/>
            <a:lstStyle/>
            <a:p>
              <a:endParaRPr/>
            </a:p>
          </p:txBody>
        </p:sp>
        <p:sp>
          <p:nvSpPr>
            <p:cNvPr id="366" name="object 366"/>
            <p:cNvSpPr/>
            <p:nvPr/>
          </p:nvSpPr>
          <p:spPr>
            <a:xfrm>
              <a:off x="3681937" y="3859904"/>
              <a:ext cx="0" cy="31750"/>
            </a:xfrm>
            <a:custGeom>
              <a:avLst/>
              <a:gdLst/>
              <a:ahLst/>
              <a:cxnLst/>
              <a:rect l="l" t="t" r="r" b="b"/>
              <a:pathLst>
                <a:path h="31750">
                  <a:moveTo>
                    <a:pt x="0" y="0"/>
                  </a:moveTo>
                  <a:lnTo>
                    <a:pt x="0" y="31392"/>
                  </a:lnTo>
                </a:path>
              </a:pathLst>
            </a:custGeom>
            <a:ln w="3175">
              <a:solidFill>
                <a:srgbClr val="000080"/>
              </a:solidFill>
            </a:ln>
          </p:spPr>
          <p:txBody>
            <a:bodyPr wrap="square" lIns="0" tIns="0" rIns="0" bIns="0" rtlCol="0"/>
            <a:lstStyle/>
            <a:p>
              <a:endParaRPr/>
            </a:p>
          </p:txBody>
        </p:sp>
      </p:grpSp>
      <p:sp>
        <p:nvSpPr>
          <p:cNvPr id="367" name="object 367"/>
          <p:cNvSpPr txBox="1"/>
          <p:nvPr/>
        </p:nvSpPr>
        <p:spPr>
          <a:xfrm>
            <a:off x="1246900" y="4060796"/>
            <a:ext cx="503555" cy="92075"/>
          </a:xfrm>
          <a:prstGeom prst="rect">
            <a:avLst/>
          </a:prstGeom>
        </p:spPr>
        <p:txBody>
          <a:bodyPr vert="horz" wrap="square" lIns="0" tIns="0" rIns="0" bIns="0" rtlCol="0">
            <a:spAutoFit/>
          </a:bodyPr>
          <a:lstStyle/>
          <a:p>
            <a:pPr>
              <a:lnSpc>
                <a:spcPts val="715"/>
              </a:lnSpc>
              <a:tabLst>
                <a:tab pos="307340" algn="l"/>
              </a:tabLst>
            </a:pPr>
            <a:r>
              <a:rPr sz="650" spc="100" dirty="0">
                <a:solidFill>
                  <a:srgbClr val="010000"/>
                </a:solidFill>
                <a:latin typeface="Arial"/>
                <a:cs typeface="Arial"/>
              </a:rPr>
              <a:t>12</a:t>
            </a:r>
            <a:r>
              <a:rPr sz="650" dirty="0">
                <a:solidFill>
                  <a:srgbClr val="010000"/>
                </a:solidFill>
                <a:latin typeface="Arial"/>
                <a:cs typeface="Arial"/>
              </a:rPr>
              <a:t>	</a:t>
            </a:r>
            <a:r>
              <a:rPr sz="650" spc="105" dirty="0">
                <a:solidFill>
                  <a:srgbClr val="010000"/>
                </a:solidFill>
                <a:latin typeface="Arial"/>
                <a:cs typeface="Arial"/>
              </a:rPr>
              <a:t>Yes</a:t>
            </a:r>
            <a:endParaRPr sz="650">
              <a:latin typeface="Arial"/>
              <a:cs typeface="Arial"/>
            </a:endParaRPr>
          </a:p>
        </p:txBody>
      </p:sp>
      <p:sp>
        <p:nvSpPr>
          <p:cNvPr id="368" name="object 368"/>
          <p:cNvSpPr txBox="1"/>
          <p:nvPr/>
        </p:nvSpPr>
        <p:spPr>
          <a:xfrm>
            <a:off x="2065996" y="4060796"/>
            <a:ext cx="402590" cy="92075"/>
          </a:xfrm>
          <a:prstGeom prst="rect">
            <a:avLst/>
          </a:prstGeom>
        </p:spPr>
        <p:txBody>
          <a:bodyPr vert="horz" wrap="square" lIns="0" tIns="0" rIns="0" bIns="0" rtlCol="0">
            <a:spAutoFit/>
          </a:bodyPr>
          <a:lstStyle/>
          <a:p>
            <a:pPr>
              <a:lnSpc>
                <a:spcPts val="715"/>
              </a:lnSpc>
            </a:pPr>
            <a:r>
              <a:rPr sz="650" spc="125" dirty="0">
                <a:solidFill>
                  <a:srgbClr val="010000"/>
                </a:solidFill>
                <a:latin typeface="Arial"/>
                <a:cs typeface="Arial"/>
              </a:rPr>
              <a:t>Medium</a:t>
            </a:r>
            <a:endParaRPr sz="650">
              <a:latin typeface="Arial"/>
              <a:cs typeface="Arial"/>
            </a:endParaRPr>
          </a:p>
        </p:txBody>
      </p:sp>
      <p:sp>
        <p:nvSpPr>
          <p:cNvPr id="369" name="object 369"/>
          <p:cNvSpPr txBox="1"/>
          <p:nvPr/>
        </p:nvSpPr>
        <p:spPr>
          <a:xfrm>
            <a:off x="2717621" y="4060796"/>
            <a:ext cx="202565" cy="92075"/>
          </a:xfrm>
          <a:prstGeom prst="rect">
            <a:avLst/>
          </a:prstGeom>
        </p:spPr>
        <p:txBody>
          <a:bodyPr vert="horz" wrap="square" lIns="0" tIns="0" rIns="0" bIns="0" rtlCol="0">
            <a:spAutoFit/>
          </a:bodyPr>
          <a:lstStyle/>
          <a:p>
            <a:pPr>
              <a:lnSpc>
                <a:spcPts val="715"/>
              </a:lnSpc>
            </a:pPr>
            <a:r>
              <a:rPr sz="650" spc="110" dirty="0">
                <a:solidFill>
                  <a:srgbClr val="010000"/>
                </a:solidFill>
                <a:latin typeface="Arial"/>
                <a:cs typeface="Arial"/>
              </a:rPr>
              <a:t>80K</a:t>
            </a:r>
            <a:endParaRPr sz="650">
              <a:latin typeface="Arial"/>
              <a:cs typeface="Arial"/>
            </a:endParaRPr>
          </a:p>
        </p:txBody>
      </p:sp>
      <p:sp>
        <p:nvSpPr>
          <p:cNvPr id="370" name="object 370"/>
          <p:cNvSpPr txBox="1"/>
          <p:nvPr/>
        </p:nvSpPr>
        <p:spPr>
          <a:xfrm>
            <a:off x="3276084" y="4057201"/>
            <a:ext cx="68580" cy="92075"/>
          </a:xfrm>
          <a:prstGeom prst="rect">
            <a:avLst/>
          </a:prstGeom>
        </p:spPr>
        <p:txBody>
          <a:bodyPr vert="horz" wrap="square" lIns="0" tIns="0" rIns="0" bIns="0" rtlCol="0">
            <a:spAutoFit/>
          </a:bodyPr>
          <a:lstStyle/>
          <a:p>
            <a:pPr>
              <a:lnSpc>
                <a:spcPts val="715"/>
              </a:lnSpc>
            </a:pPr>
            <a:r>
              <a:rPr sz="650" b="1" spc="85" dirty="0">
                <a:solidFill>
                  <a:srgbClr val="FF0000"/>
                </a:solidFill>
                <a:latin typeface="Arial"/>
                <a:cs typeface="Arial"/>
              </a:rPr>
              <a:t>?</a:t>
            </a:r>
            <a:endParaRPr sz="650">
              <a:latin typeface="Arial"/>
              <a:cs typeface="Arial"/>
            </a:endParaRPr>
          </a:p>
        </p:txBody>
      </p:sp>
      <p:grpSp>
        <p:nvGrpSpPr>
          <p:cNvPr id="371" name="object 371"/>
          <p:cNvGrpSpPr/>
          <p:nvPr/>
        </p:nvGrpSpPr>
        <p:grpSpPr>
          <a:xfrm>
            <a:off x="1186670" y="3991227"/>
            <a:ext cx="8255" cy="64769"/>
            <a:chOff x="1186670" y="3991227"/>
            <a:chExt cx="8255" cy="64769"/>
          </a:xfrm>
        </p:grpSpPr>
        <p:sp>
          <p:nvSpPr>
            <p:cNvPr id="372" name="object 372"/>
            <p:cNvSpPr/>
            <p:nvPr/>
          </p:nvSpPr>
          <p:spPr>
            <a:xfrm>
              <a:off x="1187294" y="3991227"/>
              <a:ext cx="7620" cy="33020"/>
            </a:xfrm>
            <a:custGeom>
              <a:avLst/>
              <a:gdLst/>
              <a:ahLst/>
              <a:cxnLst/>
              <a:rect l="l" t="t" r="r" b="b"/>
              <a:pathLst>
                <a:path w="7619" h="33020">
                  <a:moveTo>
                    <a:pt x="0" y="32578"/>
                  </a:moveTo>
                  <a:lnTo>
                    <a:pt x="7484" y="32578"/>
                  </a:lnTo>
                  <a:lnTo>
                    <a:pt x="7484" y="0"/>
                  </a:lnTo>
                  <a:lnTo>
                    <a:pt x="0" y="0"/>
                  </a:lnTo>
                  <a:lnTo>
                    <a:pt x="0" y="32578"/>
                  </a:lnTo>
                  <a:close/>
                </a:path>
              </a:pathLst>
            </a:custGeom>
            <a:solidFill>
              <a:srgbClr val="000080"/>
            </a:solidFill>
          </p:spPr>
          <p:txBody>
            <a:bodyPr wrap="square" lIns="0" tIns="0" rIns="0" bIns="0" rtlCol="0"/>
            <a:lstStyle/>
            <a:p>
              <a:endParaRPr/>
            </a:p>
          </p:txBody>
        </p:sp>
        <p:sp>
          <p:nvSpPr>
            <p:cNvPr id="373" name="object 373"/>
            <p:cNvSpPr/>
            <p:nvPr/>
          </p:nvSpPr>
          <p:spPr>
            <a:xfrm>
              <a:off x="1187294" y="3991227"/>
              <a:ext cx="0" cy="33020"/>
            </a:xfrm>
            <a:custGeom>
              <a:avLst/>
              <a:gdLst/>
              <a:ahLst/>
              <a:cxnLst/>
              <a:rect l="l" t="t" r="r" b="b"/>
              <a:pathLst>
                <a:path h="33020">
                  <a:moveTo>
                    <a:pt x="0" y="0"/>
                  </a:moveTo>
                  <a:lnTo>
                    <a:pt x="0" y="32578"/>
                  </a:lnTo>
                </a:path>
              </a:pathLst>
            </a:custGeom>
            <a:ln w="3175">
              <a:solidFill>
                <a:srgbClr val="000080"/>
              </a:solidFill>
            </a:ln>
          </p:spPr>
          <p:txBody>
            <a:bodyPr wrap="square" lIns="0" tIns="0" rIns="0" bIns="0" rtlCol="0"/>
            <a:lstStyle/>
            <a:p>
              <a:endParaRPr/>
            </a:p>
          </p:txBody>
        </p:sp>
        <p:sp>
          <p:nvSpPr>
            <p:cNvPr id="374" name="object 374"/>
            <p:cNvSpPr/>
            <p:nvPr/>
          </p:nvSpPr>
          <p:spPr>
            <a:xfrm>
              <a:off x="1187294" y="4023838"/>
              <a:ext cx="7620" cy="32384"/>
            </a:xfrm>
            <a:custGeom>
              <a:avLst/>
              <a:gdLst/>
              <a:ahLst/>
              <a:cxnLst/>
              <a:rect l="l" t="t" r="r" b="b"/>
              <a:pathLst>
                <a:path w="7619" h="32385">
                  <a:moveTo>
                    <a:pt x="0" y="31911"/>
                  </a:moveTo>
                  <a:lnTo>
                    <a:pt x="7484" y="31911"/>
                  </a:lnTo>
                  <a:lnTo>
                    <a:pt x="7484" y="0"/>
                  </a:lnTo>
                  <a:lnTo>
                    <a:pt x="0" y="0"/>
                  </a:lnTo>
                  <a:lnTo>
                    <a:pt x="0" y="31911"/>
                  </a:lnTo>
                  <a:close/>
                </a:path>
              </a:pathLst>
            </a:custGeom>
            <a:solidFill>
              <a:srgbClr val="000080"/>
            </a:solidFill>
          </p:spPr>
          <p:txBody>
            <a:bodyPr wrap="square" lIns="0" tIns="0" rIns="0" bIns="0" rtlCol="0"/>
            <a:lstStyle/>
            <a:p>
              <a:endParaRPr/>
            </a:p>
          </p:txBody>
        </p:sp>
        <p:sp>
          <p:nvSpPr>
            <p:cNvPr id="375" name="object 375"/>
            <p:cNvSpPr/>
            <p:nvPr/>
          </p:nvSpPr>
          <p:spPr>
            <a:xfrm>
              <a:off x="1187294" y="4023805"/>
              <a:ext cx="0" cy="32384"/>
            </a:xfrm>
            <a:custGeom>
              <a:avLst/>
              <a:gdLst/>
              <a:ahLst/>
              <a:cxnLst/>
              <a:rect l="l" t="t" r="r" b="b"/>
              <a:pathLst>
                <a:path h="32385">
                  <a:moveTo>
                    <a:pt x="0" y="0"/>
                  </a:moveTo>
                  <a:lnTo>
                    <a:pt x="0" y="31945"/>
                  </a:lnTo>
                </a:path>
              </a:pathLst>
            </a:custGeom>
            <a:ln w="3175">
              <a:solidFill>
                <a:srgbClr val="000080"/>
              </a:solidFill>
            </a:ln>
          </p:spPr>
          <p:txBody>
            <a:bodyPr wrap="square" lIns="0" tIns="0" rIns="0" bIns="0" rtlCol="0"/>
            <a:lstStyle/>
            <a:p>
              <a:endParaRPr/>
            </a:p>
          </p:txBody>
        </p:sp>
      </p:grpSp>
      <p:grpSp>
        <p:nvGrpSpPr>
          <p:cNvPr id="376" name="object 376"/>
          <p:cNvGrpSpPr/>
          <p:nvPr/>
        </p:nvGrpSpPr>
        <p:grpSpPr>
          <a:xfrm>
            <a:off x="1494535" y="4023805"/>
            <a:ext cx="8255" cy="32384"/>
            <a:chOff x="1494535" y="4023805"/>
            <a:chExt cx="8255" cy="32384"/>
          </a:xfrm>
        </p:grpSpPr>
        <p:sp>
          <p:nvSpPr>
            <p:cNvPr id="377" name="object 377"/>
            <p:cNvSpPr/>
            <p:nvPr/>
          </p:nvSpPr>
          <p:spPr>
            <a:xfrm>
              <a:off x="1495159" y="4023838"/>
              <a:ext cx="7620" cy="32384"/>
            </a:xfrm>
            <a:custGeom>
              <a:avLst/>
              <a:gdLst/>
              <a:ahLst/>
              <a:cxnLst/>
              <a:rect l="l" t="t" r="r" b="b"/>
              <a:pathLst>
                <a:path w="7619" h="32385">
                  <a:moveTo>
                    <a:pt x="0" y="31911"/>
                  </a:moveTo>
                  <a:lnTo>
                    <a:pt x="7346" y="31911"/>
                  </a:lnTo>
                  <a:lnTo>
                    <a:pt x="7346" y="0"/>
                  </a:lnTo>
                  <a:lnTo>
                    <a:pt x="0" y="0"/>
                  </a:lnTo>
                  <a:lnTo>
                    <a:pt x="0" y="31911"/>
                  </a:lnTo>
                  <a:close/>
                </a:path>
              </a:pathLst>
            </a:custGeom>
            <a:solidFill>
              <a:srgbClr val="000080"/>
            </a:solidFill>
          </p:spPr>
          <p:txBody>
            <a:bodyPr wrap="square" lIns="0" tIns="0" rIns="0" bIns="0" rtlCol="0"/>
            <a:lstStyle/>
            <a:p>
              <a:endParaRPr/>
            </a:p>
          </p:txBody>
        </p:sp>
        <p:sp>
          <p:nvSpPr>
            <p:cNvPr id="378" name="object 378"/>
            <p:cNvSpPr/>
            <p:nvPr/>
          </p:nvSpPr>
          <p:spPr>
            <a:xfrm>
              <a:off x="1495159" y="4023805"/>
              <a:ext cx="0" cy="32384"/>
            </a:xfrm>
            <a:custGeom>
              <a:avLst/>
              <a:gdLst/>
              <a:ahLst/>
              <a:cxnLst/>
              <a:rect l="l" t="t" r="r" b="b"/>
              <a:pathLst>
                <a:path h="32385">
                  <a:moveTo>
                    <a:pt x="0" y="0"/>
                  </a:moveTo>
                  <a:lnTo>
                    <a:pt x="0" y="31945"/>
                  </a:lnTo>
                </a:path>
              </a:pathLst>
            </a:custGeom>
            <a:ln w="3175">
              <a:solidFill>
                <a:srgbClr val="000080"/>
              </a:solidFill>
            </a:ln>
          </p:spPr>
          <p:txBody>
            <a:bodyPr wrap="square" lIns="0" tIns="0" rIns="0" bIns="0" rtlCol="0"/>
            <a:lstStyle/>
            <a:p>
              <a:endParaRPr/>
            </a:p>
          </p:txBody>
        </p:sp>
      </p:grpSp>
      <p:grpSp>
        <p:nvGrpSpPr>
          <p:cNvPr id="379" name="object 379"/>
          <p:cNvGrpSpPr/>
          <p:nvPr/>
        </p:nvGrpSpPr>
        <p:grpSpPr>
          <a:xfrm>
            <a:off x="1494524" y="4154505"/>
            <a:ext cx="8255" cy="34290"/>
            <a:chOff x="1494524" y="4154505"/>
            <a:chExt cx="8255" cy="34290"/>
          </a:xfrm>
        </p:grpSpPr>
        <p:sp>
          <p:nvSpPr>
            <p:cNvPr id="380" name="object 380"/>
            <p:cNvSpPr/>
            <p:nvPr/>
          </p:nvSpPr>
          <p:spPr>
            <a:xfrm>
              <a:off x="1495159" y="4155140"/>
              <a:ext cx="7620" cy="33020"/>
            </a:xfrm>
            <a:custGeom>
              <a:avLst/>
              <a:gdLst/>
              <a:ahLst/>
              <a:cxnLst/>
              <a:rect l="l" t="t" r="r" b="b"/>
              <a:pathLst>
                <a:path w="7619" h="33020">
                  <a:moveTo>
                    <a:pt x="0" y="32732"/>
                  </a:moveTo>
                  <a:lnTo>
                    <a:pt x="7346" y="32732"/>
                  </a:lnTo>
                  <a:lnTo>
                    <a:pt x="7346" y="0"/>
                  </a:lnTo>
                  <a:lnTo>
                    <a:pt x="0" y="0"/>
                  </a:lnTo>
                  <a:lnTo>
                    <a:pt x="0" y="32732"/>
                  </a:lnTo>
                  <a:close/>
                </a:path>
              </a:pathLst>
            </a:custGeom>
            <a:solidFill>
              <a:srgbClr val="000080"/>
            </a:solidFill>
          </p:spPr>
          <p:txBody>
            <a:bodyPr wrap="square" lIns="0" tIns="0" rIns="0" bIns="0" rtlCol="0"/>
            <a:lstStyle/>
            <a:p>
              <a:endParaRPr/>
            </a:p>
          </p:txBody>
        </p:sp>
        <p:sp>
          <p:nvSpPr>
            <p:cNvPr id="381" name="object 381"/>
            <p:cNvSpPr/>
            <p:nvPr/>
          </p:nvSpPr>
          <p:spPr>
            <a:xfrm>
              <a:off x="1495159" y="4155140"/>
              <a:ext cx="0" cy="33020"/>
            </a:xfrm>
            <a:custGeom>
              <a:avLst/>
              <a:gdLst/>
              <a:ahLst/>
              <a:cxnLst/>
              <a:rect l="l" t="t" r="r" b="b"/>
              <a:pathLst>
                <a:path h="33020">
                  <a:moveTo>
                    <a:pt x="0" y="0"/>
                  </a:moveTo>
                  <a:lnTo>
                    <a:pt x="0" y="32733"/>
                  </a:lnTo>
                </a:path>
              </a:pathLst>
            </a:custGeom>
            <a:ln w="3175">
              <a:solidFill>
                <a:srgbClr val="000080"/>
              </a:solidFill>
            </a:ln>
          </p:spPr>
          <p:txBody>
            <a:bodyPr wrap="square" lIns="0" tIns="0" rIns="0" bIns="0" rtlCol="0"/>
            <a:lstStyle/>
            <a:p>
              <a:endParaRPr/>
            </a:p>
          </p:txBody>
        </p:sp>
      </p:grpSp>
      <p:grpSp>
        <p:nvGrpSpPr>
          <p:cNvPr id="382" name="object 382"/>
          <p:cNvGrpSpPr/>
          <p:nvPr/>
        </p:nvGrpSpPr>
        <p:grpSpPr>
          <a:xfrm>
            <a:off x="2005755" y="3991227"/>
            <a:ext cx="8255" cy="64769"/>
            <a:chOff x="2005755" y="3991227"/>
            <a:chExt cx="8255" cy="64769"/>
          </a:xfrm>
        </p:grpSpPr>
        <p:sp>
          <p:nvSpPr>
            <p:cNvPr id="383" name="object 383"/>
            <p:cNvSpPr/>
            <p:nvPr/>
          </p:nvSpPr>
          <p:spPr>
            <a:xfrm>
              <a:off x="2006378" y="3991227"/>
              <a:ext cx="7620" cy="33020"/>
            </a:xfrm>
            <a:custGeom>
              <a:avLst/>
              <a:gdLst/>
              <a:ahLst/>
              <a:cxnLst/>
              <a:rect l="l" t="t" r="r" b="b"/>
              <a:pathLst>
                <a:path w="7619" h="33020">
                  <a:moveTo>
                    <a:pt x="0" y="32578"/>
                  </a:moveTo>
                  <a:lnTo>
                    <a:pt x="7484" y="32578"/>
                  </a:lnTo>
                  <a:lnTo>
                    <a:pt x="7484" y="0"/>
                  </a:lnTo>
                  <a:lnTo>
                    <a:pt x="0" y="0"/>
                  </a:lnTo>
                  <a:lnTo>
                    <a:pt x="0" y="32578"/>
                  </a:lnTo>
                  <a:close/>
                </a:path>
              </a:pathLst>
            </a:custGeom>
            <a:solidFill>
              <a:srgbClr val="000080"/>
            </a:solidFill>
          </p:spPr>
          <p:txBody>
            <a:bodyPr wrap="square" lIns="0" tIns="0" rIns="0" bIns="0" rtlCol="0"/>
            <a:lstStyle/>
            <a:p>
              <a:endParaRPr/>
            </a:p>
          </p:txBody>
        </p:sp>
        <p:sp>
          <p:nvSpPr>
            <p:cNvPr id="384" name="object 384"/>
            <p:cNvSpPr/>
            <p:nvPr/>
          </p:nvSpPr>
          <p:spPr>
            <a:xfrm>
              <a:off x="2006378" y="3991227"/>
              <a:ext cx="0" cy="33020"/>
            </a:xfrm>
            <a:custGeom>
              <a:avLst/>
              <a:gdLst/>
              <a:ahLst/>
              <a:cxnLst/>
              <a:rect l="l" t="t" r="r" b="b"/>
              <a:pathLst>
                <a:path h="33020">
                  <a:moveTo>
                    <a:pt x="0" y="0"/>
                  </a:moveTo>
                  <a:lnTo>
                    <a:pt x="0" y="32578"/>
                  </a:lnTo>
                </a:path>
              </a:pathLst>
            </a:custGeom>
            <a:ln w="3175">
              <a:solidFill>
                <a:srgbClr val="000080"/>
              </a:solidFill>
            </a:ln>
          </p:spPr>
          <p:txBody>
            <a:bodyPr wrap="square" lIns="0" tIns="0" rIns="0" bIns="0" rtlCol="0"/>
            <a:lstStyle/>
            <a:p>
              <a:endParaRPr/>
            </a:p>
          </p:txBody>
        </p:sp>
        <p:sp>
          <p:nvSpPr>
            <p:cNvPr id="385" name="object 385"/>
            <p:cNvSpPr/>
            <p:nvPr/>
          </p:nvSpPr>
          <p:spPr>
            <a:xfrm>
              <a:off x="2006378" y="4023838"/>
              <a:ext cx="7620" cy="32384"/>
            </a:xfrm>
            <a:custGeom>
              <a:avLst/>
              <a:gdLst/>
              <a:ahLst/>
              <a:cxnLst/>
              <a:rect l="l" t="t" r="r" b="b"/>
              <a:pathLst>
                <a:path w="7619" h="32385">
                  <a:moveTo>
                    <a:pt x="0" y="31911"/>
                  </a:moveTo>
                  <a:lnTo>
                    <a:pt x="7484" y="31911"/>
                  </a:lnTo>
                  <a:lnTo>
                    <a:pt x="7484" y="0"/>
                  </a:lnTo>
                  <a:lnTo>
                    <a:pt x="0" y="0"/>
                  </a:lnTo>
                  <a:lnTo>
                    <a:pt x="0" y="31911"/>
                  </a:lnTo>
                  <a:close/>
                </a:path>
              </a:pathLst>
            </a:custGeom>
            <a:solidFill>
              <a:srgbClr val="000080"/>
            </a:solidFill>
          </p:spPr>
          <p:txBody>
            <a:bodyPr wrap="square" lIns="0" tIns="0" rIns="0" bIns="0" rtlCol="0"/>
            <a:lstStyle/>
            <a:p>
              <a:endParaRPr/>
            </a:p>
          </p:txBody>
        </p:sp>
        <p:sp>
          <p:nvSpPr>
            <p:cNvPr id="386" name="object 386"/>
            <p:cNvSpPr/>
            <p:nvPr/>
          </p:nvSpPr>
          <p:spPr>
            <a:xfrm>
              <a:off x="2006378" y="4023805"/>
              <a:ext cx="0" cy="32384"/>
            </a:xfrm>
            <a:custGeom>
              <a:avLst/>
              <a:gdLst/>
              <a:ahLst/>
              <a:cxnLst/>
              <a:rect l="l" t="t" r="r" b="b"/>
              <a:pathLst>
                <a:path h="32385">
                  <a:moveTo>
                    <a:pt x="0" y="0"/>
                  </a:moveTo>
                  <a:lnTo>
                    <a:pt x="0" y="31945"/>
                  </a:lnTo>
                </a:path>
              </a:pathLst>
            </a:custGeom>
            <a:ln w="3175">
              <a:solidFill>
                <a:srgbClr val="000080"/>
              </a:solidFill>
            </a:ln>
          </p:spPr>
          <p:txBody>
            <a:bodyPr wrap="square" lIns="0" tIns="0" rIns="0" bIns="0" rtlCol="0"/>
            <a:lstStyle/>
            <a:p>
              <a:endParaRPr/>
            </a:p>
          </p:txBody>
        </p:sp>
      </p:grpSp>
      <p:grpSp>
        <p:nvGrpSpPr>
          <p:cNvPr id="387" name="object 387"/>
          <p:cNvGrpSpPr/>
          <p:nvPr/>
        </p:nvGrpSpPr>
        <p:grpSpPr>
          <a:xfrm>
            <a:off x="2657380" y="3991227"/>
            <a:ext cx="8255" cy="64769"/>
            <a:chOff x="2657380" y="3991227"/>
            <a:chExt cx="8255" cy="64769"/>
          </a:xfrm>
        </p:grpSpPr>
        <p:sp>
          <p:nvSpPr>
            <p:cNvPr id="388" name="object 388"/>
            <p:cNvSpPr/>
            <p:nvPr/>
          </p:nvSpPr>
          <p:spPr>
            <a:xfrm>
              <a:off x="2658004" y="3991227"/>
              <a:ext cx="7620" cy="33020"/>
            </a:xfrm>
            <a:custGeom>
              <a:avLst/>
              <a:gdLst/>
              <a:ahLst/>
              <a:cxnLst/>
              <a:rect l="l" t="t" r="r" b="b"/>
              <a:pathLst>
                <a:path w="7619" h="33020">
                  <a:moveTo>
                    <a:pt x="0" y="32578"/>
                  </a:moveTo>
                  <a:lnTo>
                    <a:pt x="7484" y="32578"/>
                  </a:lnTo>
                  <a:lnTo>
                    <a:pt x="7484" y="0"/>
                  </a:lnTo>
                  <a:lnTo>
                    <a:pt x="0" y="0"/>
                  </a:lnTo>
                  <a:lnTo>
                    <a:pt x="0" y="32578"/>
                  </a:lnTo>
                  <a:close/>
                </a:path>
              </a:pathLst>
            </a:custGeom>
            <a:solidFill>
              <a:srgbClr val="000080"/>
            </a:solidFill>
          </p:spPr>
          <p:txBody>
            <a:bodyPr wrap="square" lIns="0" tIns="0" rIns="0" bIns="0" rtlCol="0"/>
            <a:lstStyle/>
            <a:p>
              <a:endParaRPr/>
            </a:p>
          </p:txBody>
        </p:sp>
        <p:sp>
          <p:nvSpPr>
            <p:cNvPr id="389" name="object 389"/>
            <p:cNvSpPr/>
            <p:nvPr/>
          </p:nvSpPr>
          <p:spPr>
            <a:xfrm>
              <a:off x="2658004" y="3991227"/>
              <a:ext cx="0" cy="33020"/>
            </a:xfrm>
            <a:custGeom>
              <a:avLst/>
              <a:gdLst/>
              <a:ahLst/>
              <a:cxnLst/>
              <a:rect l="l" t="t" r="r" b="b"/>
              <a:pathLst>
                <a:path h="33020">
                  <a:moveTo>
                    <a:pt x="0" y="0"/>
                  </a:moveTo>
                  <a:lnTo>
                    <a:pt x="0" y="32578"/>
                  </a:lnTo>
                </a:path>
              </a:pathLst>
            </a:custGeom>
            <a:ln w="3175">
              <a:solidFill>
                <a:srgbClr val="000080"/>
              </a:solidFill>
            </a:ln>
          </p:spPr>
          <p:txBody>
            <a:bodyPr wrap="square" lIns="0" tIns="0" rIns="0" bIns="0" rtlCol="0"/>
            <a:lstStyle/>
            <a:p>
              <a:endParaRPr/>
            </a:p>
          </p:txBody>
        </p:sp>
        <p:sp>
          <p:nvSpPr>
            <p:cNvPr id="390" name="object 390"/>
            <p:cNvSpPr/>
            <p:nvPr/>
          </p:nvSpPr>
          <p:spPr>
            <a:xfrm>
              <a:off x="2658004" y="4023838"/>
              <a:ext cx="7620" cy="32384"/>
            </a:xfrm>
            <a:custGeom>
              <a:avLst/>
              <a:gdLst/>
              <a:ahLst/>
              <a:cxnLst/>
              <a:rect l="l" t="t" r="r" b="b"/>
              <a:pathLst>
                <a:path w="7619" h="32385">
                  <a:moveTo>
                    <a:pt x="0" y="31911"/>
                  </a:moveTo>
                  <a:lnTo>
                    <a:pt x="7484" y="31911"/>
                  </a:lnTo>
                  <a:lnTo>
                    <a:pt x="7484" y="0"/>
                  </a:lnTo>
                  <a:lnTo>
                    <a:pt x="0" y="0"/>
                  </a:lnTo>
                  <a:lnTo>
                    <a:pt x="0" y="31911"/>
                  </a:lnTo>
                  <a:close/>
                </a:path>
              </a:pathLst>
            </a:custGeom>
            <a:solidFill>
              <a:srgbClr val="000080"/>
            </a:solidFill>
          </p:spPr>
          <p:txBody>
            <a:bodyPr wrap="square" lIns="0" tIns="0" rIns="0" bIns="0" rtlCol="0"/>
            <a:lstStyle/>
            <a:p>
              <a:endParaRPr/>
            </a:p>
          </p:txBody>
        </p:sp>
        <p:sp>
          <p:nvSpPr>
            <p:cNvPr id="391" name="object 391"/>
            <p:cNvSpPr/>
            <p:nvPr/>
          </p:nvSpPr>
          <p:spPr>
            <a:xfrm>
              <a:off x="2658004" y="4023805"/>
              <a:ext cx="0" cy="32384"/>
            </a:xfrm>
            <a:custGeom>
              <a:avLst/>
              <a:gdLst/>
              <a:ahLst/>
              <a:cxnLst/>
              <a:rect l="l" t="t" r="r" b="b"/>
              <a:pathLst>
                <a:path h="32385">
                  <a:moveTo>
                    <a:pt x="0" y="0"/>
                  </a:moveTo>
                  <a:lnTo>
                    <a:pt x="0" y="31945"/>
                  </a:lnTo>
                </a:path>
              </a:pathLst>
            </a:custGeom>
            <a:ln w="3175">
              <a:solidFill>
                <a:srgbClr val="000080"/>
              </a:solidFill>
            </a:ln>
          </p:spPr>
          <p:txBody>
            <a:bodyPr wrap="square" lIns="0" tIns="0" rIns="0" bIns="0" rtlCol="0"/>
            <a:lstStyle/>
            <a:p>
              <a:endParaRPr/>
            </a:p>
          </p:txBody>
        </p:sp>
      </p:grpSp>
      <p:grpSp>
        <p:nvGrpSpPr>
          <p:cNvPr id="392" name="object 392"/>
          <p:cNvGrpSpPr/>
          <p:nvPr/>
        </p:nvGrpSpPr>
        <p:grpSpPr>
          <a:xfrm>
            <a:off x="3681314" y="3991227"/>
            <a:ext cx="8255" cy="64769"/>
            <a:chOff x="3681314" y="3991227"/>
            <a:chExt cx="8255" cy="64769"/>
          </a:xfrm>
        </p:grpSpPr>
        <p:sp>
          <p:nvSpPr>
            <p:cNvPr id="393" name="object 393"/>
            <p:cNvSpPr/>
            <p:nvPr/>
          </p:nvSpPr>
          <p:spPr>
            <a:xfrm>
              <a:off x="3681937" y="3991227"/>
              <a:ext cx="7620" cy="33020"/>
            </a:xfrm>
            <a:custGeom>
              <a:avLst/>
              <a:gdLst/>
              <a:ahLst/>
              <a:cxnLst/>
              <a:rect l="l" t="t" r="r" b="b"/>
              <a:pathLst>
                <a:path w="7620" h="33020">
                  <a:moveTo>
                    <a:pt x="0" y="32578"/>
                  </a:moveTo>
                  <a:lnTo>
                    <a:pt x="7346" y="32578"/>
                  </a:lnTo>
                  <a:lnTo>
                    <a:pt x="7346" y="0"/>
                  </a:lnTo>
                  <a:lnTo>
                    <a:pt x="0" y="0"/>
                  </a:lnTo>
                  <a:lnTo>
                    <a:pt x="0" y="32578"/>
                  </a:lnTo>
                  <a:close/>
                </a:path>
              </a:pathLst>
            </a:custGeom>
            <a:solidFill>
              <a:srgbClr val="000080"/>
            </a:solidFill>
          </p:spPr>
          <p:txBody>
            <a:bodyPr wrap="square" lIns="0" tIns="0" rIns="0" bIns="0" rtlCol="0"/>
            <a:lstStyle/>
            <a:p>
              <a:endParaRPr/>
            </a:p>
          </p:txBody>
        </p:sp>
        <p:sp>
          <p:nvSpPr>
            <p:cNvPr id="394" name="object 394"/>
            <p:cNvSpPr/>
            <p:nvPr/>
          </p:nvSpPr>
          <p:spPr>
            <a:xfrm>
              <a:off x="3681937" y="3991227"/>
              <a:ext cx="0" cy="33020"/>
            </a:xfrm>
            <a:custGeom>
              <a:avLst/>
              <a:gdLst/>
              <a:ahLst/>
              <a:cxnLst/>
              <a:rect l="l" t="t" r="r" b="b"/>
              <a:pathLst>
                <a:path h="33020">
                  <a:moveTo>
                    <a:pt x="0" y="0"/>
                  </a:moveTo>
                  <a:lnTo>
                    <a:pt x="0" y="32578"/>
                  </a:lnTo>
                </a:path>
              </a:pathLst>
            </a:custGeom>
            <a:ln w="3175">
              <a:solidFill>
                <a:srgbClr val="000080"/>
              </a:solidFill>
            </a:ln>
          </p:spPr>
          <p:txBody>
            <a:bodyPr wrap="square" lIns="0" tIns="0" rIns="0" bIns="0" rtlCol="0"/>
            <a:lstStyle/>
            <a:p>
              <a:endParaRPr/>
            </a:p>
          </p:txBody>
        </p:sp>
        <p:sp>
          <p:nvSpPr>
            <p:cNvPr id="395" name="object 395"/>
            <p:cNvSpPr/>
            <p:nvPr/>
          </p:nvSpPr>
          <p:spPr>
            <a:xfrm>
              <a:off x="3681937" y="4023838"/>
              <a:ext cx="7620" cy="32384"/>
            </a:xfrm>
            <a:custGeom>
              <a:avLst/>
              <a:gdLst/>
              <a:ahLst/>
              <a:cxnLst/>
              <a:rect l="l" t="t" r="r" b="b"/>
              <a:pathLst>
                <a:path w="7620" h="32385">
                  <a:moveTo>
                    <a:pt x="0" y="31911"/>
                  </a:moveTo>
                  <a:lnTo>
                    <a:pt x="7346" y="31911"/>
                  </a:lnTo>
                  <a:lnTo>
                    <a:pt x="7346" y="0"/>
                  </a:lnTo>
                  <a:lnTo>
                    <a:pt x="0" y="0"/>
                  </a:lnTo>
                  <a:lnTo>
                    <a:pt x="0" y="31911"/>
                  </a:lnTo>
                  <a:close/>
                </a:path>
              </a:pathLst>
            </a:custGeom>
            <a:solidFill>
              <a:srgbClr val="000080"/>
            </a:solidFill>
          </p:spPr>
          <p:txBody>
            <a:bodyPr wrap="square" lIns="0" tIns="0" rIns="0" bIns="0" rtlCol="0"/>
            <a:lstStyle/>
            <a:p>
              <a:endParaRPr/>
            </a:p>
          </p:txBody>
        </p:sp>
        <p:sp>
          <p:nvSpPr>
            <p:cNvPr id="396" name="object 396"/>
            <p:cNvSpPr/>
            <p:nvPr/>
          </p:nvSpPr>
          <p:spPr>
            <a:xfrm>
              <a:off x="3681937" y="4023805"/>
              <a:ext cx="0" cy="32384"/>
            </a:xfrm>
            <a:custGeom>
              <a:avLst/>
              <a:gdLst/>
              <a:ahLst/>
              <a:cxnLst/>
              <a:rect l="l" t="t" r="r" b="b"/>
              <a:pathLst>
                <a:path h="32385">
                  <a:moveTo>
                    <a:pt x="0" y="0"/>
                  </a:moveTo>
                  <a:lnTo>
                    <a:pt x="0" y="31945"/>
                  </a:lnTo>
                </a:path>
              </a:pathLst>
            </a:custGeom>
            <a:ln w="3175">
              <a:solidFill>
                <a:srgbClr val="000080"/>
              </a:solidFill>
            </a:ln>
          </p:spPr>
          <p:txBody>
            <a:bodyPr wrap="square" lIns="0" tIns="0" rIns="0" bIns="0" rtlCol="0"/>
            <a:lstStyle/>
            <a:p>
              <a:endParaRPr/>
            </a:p>
          </p:txBody>
        </p:sp>
      </p:grpSp>
      <p:sp>
        <p:nvSpPr>
          <p:cNvPr id="397" name="object 397"/>
          <p:cNvSpPr txBox="1"/>
          <p:nvPr/>
        </p:nvSpPr>
        <p:spPr>
          <a:xfrm>
            <a:off x="1246900" y="4224864"/>
            <a:ext cx="503555" cy="92075"/>
          </a:xfrm>
          <a:prstGeom prst="rect">
            <a:avLst/>
          </a:prstGeom>
        </p:spPr>
        <p:txBody>
          <a:bodyPr vert="horz" wrap="square" lIns="0" tIns="0" rIns="0" bIns="0" rtlCol="0">
            <a:spAutoFit/>
          </a:bodyPr>
          <a:lstStyle/>
          <a:p>
            <a:pPr>
              <a:lnSpc>
                <a:spcPts val="715"/>
              </a:lnSpc>
              <a:tabLst>
                <a:tab pos="307340" algn="l"/>
              </a:tabLst>
            </a:pPr>
            <a:r>
              <a:rPr sz="650" spc="100" dirty="0">
                <a:solidFill>
                  <a:srgbClr val="010000"/>
                </a:solidFill>
                <a:latin typeface="Arial"/>
                <a:cs typeface="Arial"/>
              </a:rPr>
              <a:t>13</a:t>
            </a:r>
            <a:r>
              <a:rPr sz="650" dirty="0">
                <a:solidFill>
                  <a:srgbClr val="010000"/>
                </a:solidFill>
                <a:latin typeface="Arial"/>
                <a:cs typeface="Arial"/>
              </a:rPr>
              <a:t>	</a:t>
            </a:r>
            <a:r>
              <a:rPr sz="650" spc="105" dirty="0">
                <a:solidFill>
                  <a:srgbClr val="010000"/>
                </a:solidFill>
                <a:latin typeface="Arial"/>
                <a:cs typeface="Arial"/>
              </a:rPr>
              <a:t>Yes</a:t>
            </a:r>
            <a:endParaRPr sz="650">
              <a:latin typeface="Arial"/>
              <a:cs typeface="Arial"/>
            </a:endParaRPr>
          </a:p>
        </p:txBody>
      </p:sp>
      <p:sp>
        <p:nvSpPr>
          <p:cNvPr id="398" name="object 398"/>
          <p:cNvSpPr txBox="1"/>
          <p:nvPr/>
        </p:nvSpPr>
        <p:spPr>
          <a:xfrm>
            <a:off x="2065996" y="4224864"/>
            <a:ext cx="290830" cy="92075"/>
          </a:xfrm>
          <a:prstGeom prst="rect">
            <a:avLst/>
          </a:prstGeom>
        </p:spPr>
        <p:txBody>
          <a:bodyPr vert="horz" wrap="square" lIns="0" tIns="0" rIns="0" bIns="0" rtlCol="0">
            <a:spAutoFit/>
          </a:bodyPr>
          <a:lstStyle/>
          <a:p>
            <a:pPr>
              <a:lnSpc>
                <a:spcPts val="715"/>
              </a:lnSpc>
            </a:pPr>
            <a:r>
              <a:rPr sz="650" spc="110" dirty="0">
                <a:solidFill>
                  <a:srgbClr val="010000"/>
                </a:solidFill>
                <a:latin typeface="Arial"/>
                <a:cs typeface="Arial"/>
              </a:rPr>
              <a:t>Large</a:t>
            </a:r>
            <a:endParaRPr sz="650">
              <a:latin typeface="Arial"/>
              <a:cs typeface="Arial"/>
            </a:endParaRPr>
          </a:p>
        </p:txBody>
      </p:sp>
      <p:sp>
        <p:nvSpPr>
          <p:cNvPr id="399" name="object 399"/>
          <p:cNvSpPr txBox="1"/>
          <p:nvPr/>
        </p:nvSpPr>
        <p:spPr>
          <a:xfrm>
            <a:off x="2717621" y="4224864"/>
            <a:ext cx="265430" cy="92075"/>
          </a:xfrm>
          <a:prstGeom prst="rect">
            <a:avLst/>
          </a:prstGeom>
        </p:spPr>
        <p:txBody>
          <a:bodyPr vert="horz" wrap="square" lIns="0" tIns="0" rIns="0" bIns="0" rtlCol="0">
            <a:spAutoFit/>
          </a:bodyPr>
          <a:lstStyle/>
          <a:p>
            <a:pPr>
              <a:lnSpc>
                <a:spcPts val="715"/>
              </a:lnSpc>
            </a:pPr>
            <a:r>
              <a:rPr sz="650" spc="110" dirty="0">
                <a:solidFill>
                  <a:srgbClr val="010000"/>
                </a:solidFill>
                <a:latin typeface="Arial"/>
                <a:cs typeface="Arial"/>
              </a:rPr>
              <a:t>110K</a:t>
            </a:r>
            <a:endParaRPr sz="650">
              <a:latin typeface="Arial"/>
              <a:cs typeface="Arial"/>
            </a:endParaRPr>
          </a:p>
        </p:txBody>
      </p:sp>
      <p:sp>
        <p:nvSpPr>
          <p:cNvPr id="400" name="object 400"/>
          <p:cNvSpPr txBox="1"/>
          <p:nvPr/>
        </p:nvSpPr>
        <p:spPr>
          <a:xfrm>
            <a:off x="3276084" y="4221102"/>
            <a:ext cx="68580" cy="92075"/>
          </a:xfrm>
          <a:prstGeom prst="rect">
            <a:avLst/>
          </a:prstGeom>
        </p:spPr>
        <p:txBody>
          <a:bodyPr vert="horz" wrap="square" lIns="0" tIns="0" rIns="0" bIns="0" rtlCol="0">
            <a:spAutoFit/>
          </a:bodyPr>
          <a:lstStyle/>
          <a:p>
            <a:pPr>
              <a:lnSpc>
                <a:spcPts val="715"/>
              </a:lnSpc>
            </a:pPr>
            <a:r>
              <a:rPr sz="650" b="1" spc="85" dirty="0">
                <a:solidFill>
                  <a:srgbClr val="FF0000"/>
                </a:solidFill>
                <a:latin typeface="Arial"/>
                <a:cs typeface="Arial"/>
              </a:rPr>
              <a:t>?</a:t>
            </a:r>
            <a:endParaRPr sz="650">
              <a:latin typeface="Arial"/>
              <a:cs typeface="Arial"/>
            </a:endParaRPr>
          </a:p>
        </p:txBody>
      </p:sp>
      <p:grpSp>
        <p:nvGrpSpPr>
          <p:cNvPr id="401" name="object 401"/>
          <p:cNvGrpSpPr/>
          <p:nvPr/>
        </p:nvGrpSpPr>
        <p:grpSpPr>
          <a:xfrm>
            <a:off x="1186670" y="4155140"/>
            <a:ext cx="8255" cy="64769"/>
            <a:chOff x="1186670" y="4155140"/>
            <a:chExt cx="8255" cy="64769"/>
          </a:xfrm>
        </p:grpSpPr>
        <p:sp>
          <p:nvSpPr>
            <p:cNvPr id="402" name="object 402"/>
            <p:cNvSpPr/>
            <p:nvPr/>
          </p:nvSpPr>
          <p:spPr>
            <a:xfrm>
              <a:off x="1187294" y="4155140"/>
              <a:ext cx="7620" cy="33020"/>
            </a:xfrm>
            <a:custGeom>
              <a:avLst/>
              <a:gdLst/>
              <a:ahLst/>
              <a:cxnLst/>
              <a:rect l="l" t="t" r="r" b="b"/>
              <a:pathLst>
                <a:path w="7619" h="33020">
                  <a:moveTo>
                    <a:pt x="0" y="32732"/>
                  </a:moveTo>
                  <a:lnTo>
                    <a:pt x="7484" y="32732"/>
                  </a:lnTo>
                  <a:lnTo>
                    <a:pt x="7484" y="0"/>
                  </a:lnTo>
                  <a:lnTo>
                    <a:pt x="0" y="0"/>
                  </a:lnTo>
                  <a:lnTo>
                    <a:pt x="0" y="32732"/>
                  </a:lnTo>
                  <a:close/>
                </a:path>
              </a:pathLst>
            </a:custGeom>
            <a:solidFill>
              <a:srgbClr val="000080"/>
            </a:solidFill>
          </p:spPr>
          <p:txBody>
            <a:bodyPr wrap="square" lIns="0" tIns="0" rIns="0" bIns="0" rtlCol="0"/>
            <a:lstStyle/>
            <a:p>
              <a:endParaRPr/>
            </a:p>
          </p:txBody>
        </p:sp>
        <p:sp>
          <p:nvSpPr>
            <p:cNvPr id="403" name="object 403"/>
            <p:cNvSpPr/>
            <p:nvPr/>
          </p:nvSpPr>
          <p:spPr>
            <a:xfrm>
              <a:off x="1187294" y="4155140"/>
              <a:ext cx="0" cy="33020"/>
            </a:xfrm>
            <a:custGeom>
              <a:avLst/>
              <a:gdLst/>
              <a:ahLst/>
              <a:cxnLst/>
              <a:rect l="l" t="t" r="r" b="b"/>
              <a:pathLst>
                <a:path h="33020">
                  <a:moveTo>
                    <a:pt x="0" y="0"/>
                  </a:moveTo>
                  <a:lnTo>
                    <a:pt x="0" y="32733"/>
                  </a:lnTo>
                </a:path>
              </a:pathLst>
            </a:custGeom>
            <a:ln w="3175">
              <a:solidFill>
                <a:srgbClr val="000080"/>
              </a:solidFill>
            </a:ln>
          </p:spPr>
          <p:txBody>
            <a:bodyPr wrap="square" lIns="0" tIns="0" rIns="0" bIns="0" rtlCol="0"/>
            <a:lstStyle/>
            <a:p>
              <a:endParaRPr/>
            </a:p>
          </p:txBody>
        </p:sp>
        <p:sp>
          <p:nvSpPr>
            <p:cNvPr id="404" name="object 404"/>
            <p:cNvSpPr/>
            <p:nvPr/>
          </p:nvSpPr>
          <p:spPr>
            <a:xfrm>
              <a:off x="1187294" y="4187865"/>
              <a:ext cx="7620" cy="31750"/>
            </a:xfrm>
            <a:custGeom>
              <a:avLst/>
              <a:gdLst/>
              <a:ahLst/>
              <a:cxnLst/>
              <a:rect l="l" t="t" r="r" b="b"/>
              <a:pathLst>
                <a:path w="7619" h="31750">
                  <a:moveTo>
                    <a:pt x="0" y="31755"/>
                  </a:moveTo>
                  <a:lnTo>
                    <a:pt x="7484" y="31755"/>
                  </a:lnTo>
                  <a:lnTo>
                    <a:pt x="7484" y="0"/>
                  </a:lnTo>
                  <a:lnTo>
                    <a:pt x="0" y="0"/>
                  </a:lnTo>
                  <a:lnTo>
                    <a:pt x="0" y="31755"/>
                  </a:lnTo>
                  <a:close/>
                </a:path>
              </a:pathLst>
            </a:custGeom>
            <a:solidFill>
              <a:srgbClr val="000080"/>
            </a:solidFill>
          </p:spPr>
          <p:txBody>
            <a:bodyPr wrap="square" lIns="0" tIns="0" rIns="0" bIns="0" rtlCol="0"/>
            <a:lstStyle/>
            <a:p>
              <a:endParaRPr/>
            </a:p>
          </p:txBody>
        </p:sp>
        <p:sp>
          <p:nvSpPr>
            <p:cNvPr id="405" name="object 405"/>
            <p:cNvSpPr/>
            <p:nvPr/>
          </p:nvSpPr>
          <p:spPr>
            <a:xfrm>
              <a:off x="1187294" y="4187873"/>
              <a:ext cx="0" cy="31750"/>
            </a:xfrm>
            <a:custGeom>
              <a:avLst/>
              <a:gdLst/>
              <a:ahLst/>
              <a:cxnLst/>
              <a:rect l="l" t="t" r="r" b="b"/>
              <a:pathLst>
                <a:path h="31750">
                  <a:moveTo>
                    <a:pt x="0" y="0"/>
                  </a:moveTo>
                  <a:lnTo>
                    <a:pt x="0" y="31747"/>
                  </a:lnTo>
                </a:path>
              </a:pathLst>
            </a:custGeom>
            <a:ln w="3175">
              <a:solidFill>
                <a:srgbClr val="000080"/>
              </a:solidFill>
            </a:ln>
          </p:spPr>
          <p:txBody>
            <a:bodyPr wrap="square" lIns="0" tIns="0" rIns="0" bIns="0" rtlCol="0"/>
            <a:lstStyle/>
            <a:p>
              <a:endParaRPr/>
            </a:p>
          </p:txBody>
        </p:sp>
      </p:grpSp>
      <p:grpSp>
        <p:nvGrpSpPr>
          <p:cNvPr id="406" name="object 406"/>
          <p:cNvGrpSpPr/>
          <p:nvPr/>
        </p:nvGrpSpPr>
        <p:grpSpPr>
          <a:xfrm>
            <a:off x="1494535" y="4187865"/>
            <a:ext cx="8255" cy="31750"/>
            <a:chOff x="1494535" y="4187865"/>
            <a:chExt cx="8255" cy="31750"/>
          </a:xfrm>
        </p:grpSpPr>
        <p:sp>
          <p:nvSpPr>
            <p:cNvPr id="407" name="object 407"/>
            <p:cNvSpPr/>
            <p:nvPr/>
          </p:nvSpPr>
          <p:spPr>
            <a:xfrm>
              <a:off x="1495159" y="4187865"/>
              <a:ext cx="7620" cy="31750"/>
            </a:xfrm>
            <a:custGeom>
              <a:avLst/>
              <a:gdLst/>
              <a:ahLst/>
              <a:cxnLst/>
              <a:rect l="l" t="t" r="r" b="b"/>
              <a:pathLst>
                <a:path w="7619" h="31750">
                  <a:moveTo>
                    <a:pt x="0" y="31755"/>
                  </a:moveTo>
                  <a:lnTo>
                    <a:pt x="7346" y="31755"/>
                  </a:lnTo>
                  <a:lnTo>
                    <a:pt x="7346" y="0"/>
                  </a:lnTo>
                  <a:lnTo>
                    <a:pt x="0" y="0"/>
                  </a:lnTo>
                  <a:lnTo>
                    <a:pt x="0" y="31755"/>
                  </a:lnTo>
                  <a:close/>
                </a:path>
              </a:pathLst>
            </a:custGeom>
            <a:solidFill>
              <a:srgbClr val="000080"/>
            </a:solidFill>
          </p:spPr>
          <p:txBody>
            <a:bodyPr wrap="square" lIns="0" tIns="0" rIns="0" bIns="0" rtlCol="0"/>
            <a:lstStyle/>
            <a:p>
              <a:endParaRPr/>
            </a:p>
          </p:txBody>
        </p:sp>
        <p:sp>
          <p:nvSpPr>
            <p:cNvPr id="408" name="object 408"/>
            <p:cNvSpPr/>
            <p:nvPr/>
          </p:nvSpPr>
          <p:spPr>
            <a:xfrm>
              <a:off x="1495159" y="4187873"/>
              <a:ext cx="0" cy="31750"/>
            </a:xfrm>
            <a:custGeom>
              <a:avLst/>
              <a:gdLst/>
              <a:ahLst/>
              <a:cxnLst/>
              <a:rect l="l" t="t" r="r" b="b"/>
              <a:pathLst>
                <a:path h="31750">
                  <a:moveTo>
                    <a:pt x="0" y="0"/>
                  </a:moveTo>
                  <a:lnTo>
                    <a:pt x="0" y="31747"/>
                  </a:lnTo>
                </a:path>
              </a:pathLst>
            </a:custGeom>
            <a:ln w="3175">
              <a:solidFill>
                <a:srgbClr val="000080"/>
              </a:solidFill>
            </a:ln>
          </p:spPr>
          <p:txBody>
            <a:bodyPr wrap="square" lIns="0" tIns="0" rIns="0" bIns="0" rtlCol="0"/>
            <a:lstStyle/>
            <a:p>
              <a:endParaRPr/>
            </a:p>
          </p:txBody>
        </p:sp>
      </p:grpSp>
      <p:grpSp>
        <p:nvGrpSpPr>
          <p:cNvPr id="409" name="object 409"/>
          <p:cNvGrpSpPr/>
          <p:nvPr/>
        </p:nvGrpSpPr>
        <p:grpSpPr>
          <a:xfrm>
            <a:off x="1494524" y="4318808"/>
            <a:ext cx="8255" cy="34290"/>
            <a:chOff x="1494524" y="4318808"/>
            <a:chExt cx="8255" cy="34290"/>
          </a:xfrm>
        </p:grpSpPr>
        <p:sp>
          <p:nvSpPr>
            <p:cNvPr id="410" name="object 410"/>
            <p:cNvSpPr/>
            <p:nvPr/>
          </p:nvSpPr>
          <p:spPr>
            <a:xfrm>
              <a:off x="1495159" y="4319443"/>
              <a:ext cx="7620" cy="33020"/>
            </a:xfrm>
            <a:custGeom>
              <a:avLst/>
              <a:gdLst/>
              <a:ahLst/>
              <a:cxnLst/>
              <a:rect l="l" t="t" r="r" b="b"/>
              <a:pathLst>
                <a:path w="7619" h="33020">
                  <a:moveTo>
                    <a:pt x="0" y="32457"/>
                  </a:moveTo>
                  <a:lnTo>
                    <a:pt x="7346" y="32457"/>
                  </a:lnTo>
                  <a:lnTo>
                    <a:pt x="7346" y="0"/>
                  </a:lnTo>
                  <a:lnTo>
                    <a:pt x="0" y="0"/>
                  </a:lnTo>
                  <a:lnTo>
                    <a:pt x="0" y="32457"/>
                  </a:lnTo>
                  <a:close/>
                </a:path>
              </a:pathLst>
            </a:custGeom>
            <a:solidFill>
              <a:srgbClr val="000080"/>
            </a:solidFill>
          </p:spPr>
          <p:txBody>
            <a:bodyPr wrap="square" lIns="0" tIns="0" rIns="0" bIns="0" rtlCol="0"/>
            <a:lstStyle/>
            <a:p>
              <a:endParaRPr/>
            </a:p>
          </p:txBody>
        </p:sp>
        <p:sp>
          <p:nvSpPr>
            <p:cNvPr id="411" name="object 411"/>
            <p:cNvSpPr/>
            <p:nvPr/>
          </p:nvSpPr>
          <p:spPr>
            <a:xfrm>
              <a:off x="1495159" y="4319443"/>
              <a:ext cx="0" cy="33020"/>
            </a:xfrm>
            <a:custGeom>
              <a:avLst/>
              <a:gdLst/>
              <a:ahLst/>
              <a:cxnLst/>
              <a:rect l="l" t="t" r="r" b="b"/>
              <a:pathLst>
                <a:path h="33020">
                  <a:moveTo>
                    <a:pt x="0" y="0"/>
                  </a:moveTo>
                  <a:lnTo>
                    <a:pt x="0" y="32457"/>
                  </a:lnTo>
                </a:path>
              </a:pathLst>
            </a:custGeom>
            <a:ln w="3175">
              <a:solidFill>
                <a:srgbClr val="000080"/>
              </a:solidFill>
            </a:ln>
          </p:spPr>
          <p:txBody>
            <a:bodyPr wrap="square" lIns="0" tIns="0" rIns="0" bIns="0" rtlCol="0"/>
            <a:lstStyle/>
            <a:p>
              <a:endParaRPr/>
            </a:p>
          </p:txBody>
        </p:sp>
      </p:grpSp>
      <p:grpSp>
        <p:nvGrpSpPr>
          <p:cNvPr id="412" name="object 412"/>
          <p:cNvGrpSpPr/>
          <p:nvPr/>
        </p:nvGrpSpPr>
        <p:grpSpPr>
          <a:xfrm>
            <a:off x="2005755" y="4155140"/>
            <a:ext cx="8255" cy="64769"/>
            <a:chOff x="2005755" y="4155140"/>
            <a:chExt cx="8255" cy="64769"/>
          </a:xfrm>
        </p:grpSpPr>
        <p:sp>
          <p:nvSpPr>
            <p:cNvPr id="413" name="object 413"/>
            <p:cNvSpPr/>
            <p:nvPr/>
          </p:nvSpPr>
          <p:spPr>
            <a:xfrm>
              <a:off x="2006378" y="4155140"/>
              <a:ext cx="7620" cy="33020"/>
            </a:xfrm>
            <a:custGeom>
              <a:avLst/>
              <a:gdLst/>
              <a:ahLst/>
              <a:cxnLst/>
              <a:rect l="l" t="t" r="r" b="b"/>
              <a:pathLst>
                <a:path w="7619" h="33020">
                  <a:moveTo>
                    <a:pt x="0" y="32732"/>
                  </a:moveTo>
                  <a:lnTo>
                    <a:pt x="7484" y="32732"/>
                  </a:lnTo>
                  <a:lnTo>
                    <a:pt x="7484" y="0"/>
                  </a:lnTo>
                  <a:lnTo>
                    <a:pt x="0" y="0"/>
                  </a:lnTo>
                  <a:lnTo>
                    <a:pt x="0" y="32732"/>
                  </a:lnTo>
                  <a:close/>
                </a:path>
              </a:pathLst>
            </a:custGeom>
            <a:solidFill>
              <a:srgbClr val="000080"/>
            </a:solidFill>
          </p:spPr>
          <p:txBody>
            <a:bodyPr wrap="square" lIns="0" tIns="0" rIns="0" bIns="0" rtlCol="0"/>
            <a:lstStyle/>
            <a:p>
              <a:endParaRPr/>
            </a:p>
          </p:txBody>
        </p:sp>
        <p:sp>
          <p:nvSpPr>
            <p:cNvPr id="414" name="object 414"/>
            <p:cNvSpPr/>
            <p:nvPr/>
          </p:nvSpPr>
          <p:spPr>
            <a:xfrm>
              <a:off x="2006378" y="4155140"/>
              <a:ext cx="0" cy="33020"/>
            </a:xfrm>
            <a:custGeom>
              <a:avLst/>
              <a:gdLst/>
              <a:ahLst/>
              <a:cxnLst/>
              <a:rect l="l" t="t" r="r" b="b"/>
              <a:pathLst>
                <a:path h="33020">
                  <a:moveTo>
                    <a:pt x="0" y="0"/>
                  </a:moveTo>
                  <a:lnTo>
                    <a:pt x="0" y="32733"/>
                  </a:lnTo>
                </a:path>
              </a:pathLst>
            </a:custGeom>
            <a:ln w="3175">
              <a:solidFill>
                <a:srgbClr val="000080"/>
              </a:solidFill>
            </a:ln>
          </p:spPr>
          <p:txBody>
            <a:bodyPr wrap="square" lIns="0" tIns="0" rIns="0" bIns="0" rtlCol="0"/>
            <a:lstStyle/>
            <a:p>
              <a:endParaRPr/>
            </a:p>
          </p:txBody>
        </p:sp>
        <p:sp>
          <p:nvSpPr>
            <p:cNvPr id="415" name="object 415"/>
            <p:cNvSpPr/>
            <p:nvPr/>
          </p:nvSpPr>
          <p:spPr>
            <a:xfrm>
              <a:off x="2006378" y="4187865"/>
              <a:ext cx="7620" cy="31750"/>
            </a:xfrm>
            <a:custGeom>
              <a:avLst/>
              <a:gdLst/>
              <a:ahLst/>
              <a:cxnLst/>
              <a:rect l="l" t="t" r="r" b="b"/>
              <a:pathLst>
                <a:path w="7619" h="31750">
                  <a:moveTo>
                    <a:pt x="0" y="31755"/>
                  </a:moveTo>
                  <a:lnTo>
                    <a:pt x="7484" y="31755"/>
                  </a:lnTo>
                  <a:lnTo>
                    <a:pt x="7484" y="0"/>
                  </a:lnTo>
                  <a:lnTo>
                    <a:pt x="0" y="0"/>
                  </a:lnTo>
                  <a:lnTo>
                    <a:pt x="0" y="31755"/>
                  </a:lnTo>
                  <a:close/>
                </a:path>
              </a:pathLst>
            </a:custGeom>
            <a:solidFill>
              <a:srgbClr val="000080"/>
            </a:solidFill>
          </p:spPr>
          <p:txBody>
            <a:bodyPr wrap="square" lIns="0" tIns="0" rIns="0" bIns="0" rtlCol="0"/>
            <a:lstStyle/>
            <a:p>
              <a:endParaRPr/>
            </a:p>
          </p:txBody>
        </p:sp>
        <p:sp>
          <p:nvSpPr>
            <p:cNvPr id="416" name="object 416"/>
            <p:cNvSpPr/>
            <p:nvPr/>
          </p:nvSpPr>
          <p:spPr>
            <a:xfrm>
              <a:off x="2006378" y="4187873"/>
              <a:ext cx="0" cy="31750"/>
            </a:xfrm>
            <a:custGeom>
              <a:avLst/>
              <a:gdLst/>
              <a:ahLst/>
              <a:cxnLst/>
              <a:rect l="l" t="t" r="r" b="b"/>
              <a:pathLst>
                <a:path h="31750">
                  <a:moveTo>
                    <a:pt x="0" y="0"/>
                  </a:moveTo>
                  <a:lnTo>
                    <a:pt x="0" y="31747"/>
                  </a:lnTo>
                </a:path>
              </a:pathLst>
            </a:custGeom>
            <a:ln w="3175">
              <a:solidFill>
                <a:srgbClr val="000080"/>
              </a:solidFill>
            </a:ln>
          </p:spPr>
          <p:txBody>
            <a:bodyPr wrap="square" lIns="0" tIns="0" rIns="0" bIns="0" rtlCol="0"/>
            <a:lstStyle/>
            <a:p>
              <a:endParaRPr/>
            </a:p>
          </p:txBody>
        </p:sp>
      </p:grpSp>
      <p:grpSp>
        <p:nvGrpSpPr>
          <p:cNvPr id="417" name="object 417"/>
          <p:cNvGrpSpPr/>
          <p:nvPr/>
        </p:nvGrpSpPr>
        <p:grpSpPr>
          <a:xfrm>
            <a:off x="2657380" y="4155140"/>
            <a:ext cx="8255" cy="64769"/>
            <a:chOff x="2657380" y="4155140"/>
            <a:chExt cx="8255" cy="64769"/>
          </a:xfrm>
        </p:grpSpPr>
        <p:sp>
          <p:nvSpPr>
            <p:cNvPr id="418" name="object 418"/>
            <p:cNvSpPr/>
            <p:nvPr/>
          </p:nvSpPr>
          <p:spPr>
            <a:xfrm>
              <a:off x="2658004" y="4155140"/>
              <a:ext cx="7620" cy="33020"/>
            </a:xfrm>
            <a:custGeom>
              <a:avLst/>
              <a:gdLst/>
              <a:ahLst/>
              <a:cxnLst/>
              <a:rect l="l" t="t" r="r" b="b"/>
              <a:pathLst>
                <a:path w="7619" h="33020">
                  <a:moveTo>
                    <a:pt x="0" y="32732"/>
                  </a:moveTo>
                  <a:lnTo>
                    <a:pt x="7484" y="32732"/>
                  </a:lnTo>
                  <a:lnTo>
                    <a:pt x="7484" y="0"/>
                  </a:lnTo>
                  <a:lnTo>
                    <a:pt x="0" y="0"/>
                  </a:lnTo>
                  <a:lnTo>
                    <a:pt x="0" y="32732"/>
                  </a:lnTo>
                  <a:close/>
                </a:path>
              </a:pathLst>
            </a:custGeom>
            <a:solidFill>
              <a:srgbClr val="000080"/>
            </a:solidFill>
          </p:spPr>
          <p:txBody>
            <a:bodyPr wrap="square" lIns="0" tIns="0" rIns="0" bIns="0" rtlCol="0"/>
            <a:lstStyle/>
            <a:p>
              <a:endParaRPr/>
            </a:p>
          </p:txBody>
        </p:sp>
        <p:sp>
          <p:nvSpPr>
            <p:cNvPr id="419" name="object 419"/>
            <p:cNvSpPr/>
            <p:nvPr/>
          </p:nvSpPr>
          <p:spPr>
            <a:xfrm>
              <a:off x="2658004" y="4155140"/>
              <a:ext cx="0" cy="33020"/>
            </a:xfrm>
            <a:custGeom>
              <a:avLst/>
              <a:gdLst/>
              <a:ahLst/>
              <a:cxnLst/>
              <a:rect l="l" t="t" r="r" b="b"/>
              <a:pathLst>
                <a:path h="33020">
                  <a:moveTo>
                    <a:pt x="0" y="0"/>
                  </a:moveTo>
                  <a:lnTo>
                    <a:pt x="0" y="32733"/>
                  </a:lnTo>
                </a:path>
              </a:pathLst>
            </a:custGeom>
            <a:ln w="3175">
              <a:solidFill>
                <a:srgbClr val="000080"/>
              </a:solidFill>
            </a:ln>
          </p:spPr>
          <p:txBody>
            <a:bodyPr wrap="square" lIns="0" tIns="0" rIns="0" bIns="0" rtlCol="0"/>
            <a:lstStyle/>
            <a:p>
              <a:endParaRPr/>
            </a:p>
          </p:txBody>
        </p:sp>
        <p:sp>
          <p:nvSpPr>
            <p:cNvPr id="420" name="object 420"/>
            <p:cNvSpPr/>
            <p:nvPr/>
          </p:nvSpPr>
          <p:spPr>
            <a:xfrm>
              <a:off x="2658004" y="4187865"/>
              <a:ext cx="7620" cy="31750"/>
            </a:xfrm>
            <a:custGeom>
              <a:avLst/>
              <a:gdLst/>
              <a:ahLst/>
              <a:cxnLst/>
              <a:rect l="l" t="t" r="r" b="b"/>
              <a:pathLst>
                <a:path w="7619" h="31750">
                  <a:moveTo>
                    <a:pt x="0" y="31755"/>
                  </a:moveTo>
                  <a:lnTo>
                    <a:pt x="7484" y="31755"/>
                  </a:lnTo>
                  <a:lnTo>
                    <a:pt x="7484" y="0"/>
                  </a:lnTo>
                  <a:lnTo>
                    <a:pt x="0" y="0"/>
                  </a:lnTo>
                  <a:lnTo>
                    <a:pt x="0" y="31755"/>
                  </a:lnTo>
                  <a:close/>
                </a:path>
              </a:pathLst>
            </a:custGeom>
            <a:solidFill>
              <a:srgbClr val="000080"/>
            </a:solidFill>
          </p:spPr>
          <p:txBody>
            <a:bodyPr wrap="square" lIns="0" tIns="0" rIns="0" bIns="0" rtlCol="0"/>
            <a:lstStyle/>
            <a:p>
              <a:endParaRPr/>
            </a:p>
          </p:txBody>
        </p:sp>
        <p:sp>
          <p:nvSpPr>
            <p:cNvPr id="421" name="object 421"/>
            <p:cNvSpPr/>
            <p:nvPr/>
          </p:nvSpPr>
          <p:spPr>
            <a:xfrm>
              <a:off x="2658004" y="4187873"/>
              <a:ext cx="0" cy="31750"/>
            </a:xfrm>
            <a:custGeom>
              <a:avLst/>
              <a:gdLst/>
              <a:ahLst/>
              <a:cxnLst/>
              <a:rect l="l" t="t" r="r" b="b"/>
              <a:pathLst>
                <a:path h="31750">
                  <a:moveTo>
                    <a:pt x="0" y="0"/>
                  </a:moveTo>
                  <a:lnTo>
                    <a:pt x="0" y="31747"/>
                  </a:lnTo>
                </a:path>
              </a:pathLst>
            </a:custGeom>
            <a:ln w="3175">
              <a:solidFill>
                <a:srgbClr val="000080"/>
              </a:solidFill>
            </a:ln>
          </p:spPr>
          <p:txBody>
            <a:bodyPr wrap="square" lIns="0" tIns="0" rIns="0" bIns="0" rtlCol="0"/>
            <a:lstStyle/>
            <a:p>
              <a:endParaRPr/>
            </a:p>
          </p:txBody>
        </p:sp>
      </p:grpSp>
      <p:grpSp>
        <p:nvGrpSpPr>
          <p:cNvPr id="422" name="object 422"/>
          <p:cNvGrpSpPr/>
          <p:nvPr/>
        </p:nvGrpSpPr>
        <p:grpSpPr>
          <a:xfrm>
            <a:off x="3681314" y="4155140"/>
            <a:ext cx="8255" cy="64769"/>
            <a:chOff x="3681314" y="4155140"/>
            <a:chExt cx="8255" cy="64769"/>
          </a:xfrm>
        </p:grpSpPr>
        <p:sp>
          <p:nvSpPr>
            <p:cNvPr id="423" name="object 423"/>
            <p:cNvSpPr/>
            <p:nvPr/>
          </p:nvSpPr>
          <p:spPr>
            <a:xfrm>
              <a:off x="3681937" y="4155140"/>
              <a:ext cx="7620" cy="33020"/>
            </a:xfrm>
            <a:custGeom>
              <a:avLst/>
              <a:gdLst/>
              <a:ahLst/>
              <a:cxnLst/>
              <a:rect l="l" t="t" r="r" b="b"/>
              <a:pathLst>
                <a:path w="7620" h="33020">
                  <a:moveTo>
                    <a:pt x="0" y="32732"/>
                  </a:moveTo>
                  <a:lnTo>
                    <a:pt x="7346" y="32732"/>
                  </a:lnTo>
                  <a:lnTo>
                    <a:pt x="7346" y="0"/>
                  </a:lnTo>
                  <a:lnTo>
                    <a:pt x="0" y="0"/>
                  </a:lnTo>
                  <a:lnTo>
                    <a:pt x="0" y="32732"/>
                  </a:lnTo>
                  <a:close/>
                </a:path>
              </a:pathLst>
            </a:custGeom>
            <a:solidFill>
              <a:srgbClr val="000080"/>
            </a:solidFill>
          </p:spPr>
          <p:txBody>
            <a:bodyPr wrap="square" lIns="0" tIns="0" rIns="0" bIns="0" rtlCol="0"/>
            <a:lstStyle/>
            <a:p>
              <a:endParaRPr/>
            </a:p>
          </p:txBody>
        </p:sp>
        <p:sp>
          <p:nvSpPr>
            <p:cNvPr id="424" name="object 424"/>
            <p:cNvSpPr/>
            <p:nvPr/>
          </p:nvSpPr>
          <p:spPr>
            <a:xfrm>
              <a:off x="3681937" y="4155140"/>
              <a:ext cx="0" cy="33020"/>
            </a:xfrm>
            <a:custGeom>
              <a:avLst/>
              <a:gdLst/>
              <a:ahLst/>
              <a:cxnLst/>
              <a:rect l="l" t="t" r="r" b="b"/>
              <a:pathLst>
                <a:path h="33020">
                  <a:moveTo>
                    <a:pt x="0" y="0"/>
                  </a:moveTo>
                  <a:lnTo>
                    <a:pt x="0" y="32733"/>
                  </a:lnTo>
                </a:path>
              </a:pathLst>
            </a:custGeom>
            <a:ln w="3175">
              <a:solidFill>
                <a:srgbClr val="000080"/>
              </a:solidFill>
            </a:ln>
          </p:spPr>
          <p:txBody>
            <a:bodyPr wrap="square" lIns="0" tIns="0" rIns="0" bIns="0" rtlCol="0"/>
            <a:lstStyle/>
            <a:p>
              <a:endParaRPr/>
            </a:p>
          </p:txBody>
        </p:sp>
        <p:sp>
          <p:nvSpPr>
            <p:cNvPr id="425" name="object 425"/>
            <p:cNvSpPr/>
            <p:nvPr/>
          </p:nvSpPr>
          <p:spPr>
            <a:xfrm>
              <a:off x="3681937" y="4187865"/>
              <a:ext cx="7620" cy="31750"/>
            </a:xfrm>
            <a:custGeom>
              <a:avLst/>
              <a:gdLst/>
              <a:ahLst/>
              <a:cxnLst/>
              <a:rect l="l" t="t" r="r" b="b"/>
              <a:pathLst>
                <a:path w="7620" h="31750">
                  <a:moveTo>
                    <a:pt x="0" y="31755"/>
                  </a:moveTo>
                  <a:lnTo>
                    <a:pt x="7346" y="31755"/>
                  </a:lnTo>
                  <a:lnTo>
                    <a:pt x="7346" y="0"/>
                  </a:lnTo>
                  <a:lnTo>
                    <a:pt x="0" y="0"/>
                  </a:lnTo>
                  <a:lnTo>
                    <a:pt x="0" y="31755"/>
                  </a:lnTo>
                  <a:close/>
                </a:path>
              </a:pathLst>
            </a:custGeom>
            <a:solidFill>
              <a:srgbClr val="000080"/>
            </a:solidFill>
          </p:spPr>
          <p:txBody>
            <a:bodyPr wrap="square" lIns="0" tIns="0" rIns="0" bIns="0" rtlCol="0"/>
            <a:lstStyle/>
            <a:p>
              <a:endParaRPr/>
            </a:p>
          </p:txBody>
        </p:sp>
        <p:sp>
          <p:nvSpPr>
            <p:cNvPr id="426" name="object 426"/>
            <p:cNvSpPr/>
            <p:nvPr/>
          </p:nvSpPr>
          <p:spPr>
            <a:xfrm>
              <a:off x="3681937" y="4187873"/>
              <a:ext cx="0" cy="31750"/>
            </a:xfrm>
            <a:custGeom>
              <a:avLst/>
              <a:gdLst/>
              <a:ahLst/>
              <a:cxnLst/>
              <a:rect l="l" t="t" r="r" b="b"/>
              <a:pathLst>
                <a:path h="31750">
                  <a:moveTo>
                    <a:pt x="0" y="0"/>
                  </a:moveTo>
                  <a:lnTo>
                    <a:pt x="0" y="31747"/>
                  </a:lnTo>
                </a:path>
              </a:pathLst>
            </a:custGeom>
            <a:ln w="3175">
              <a:solidFill>
                <a:srgbClr val="000080"/>
              </a:solidFill>
            </a:ln>
          </p:spPr>
          <p:txBody>
            <a:bodyPr wrap="square" lIns="0" tIns="0" rIns="0" bIns="0" rtlCol="0"/>
            <a:lstStyle/>
            <a:p>
              <a:endParaRPr/>
            </a:p>
          </p:txBody>
        </p:sp>
      </p:grpSp>
      <p:sp>
        <p:nvSpPr>
          <p:cNvPr id="427" name="object 427"/>
          <p:cNvSpPr txBox="1"/>
          <p:nvPr/>
        </p:nvSpPr>
        <p:spPr>
          <a:xfrm>
            <a:off x="1246900" y="4388782"/>
            <a:ext cx="452755" cy="92075"/>
          </a:xfrm>
          <a:prstGeom prst="rect">
            <a:avLst/>
          </a:prstGeom>
        </p:spPr>
        <p:txBody>
          <a:bodyPr vert="horz" wrap="square" lIns="0" tIns="0" rIns="0" bIns="0" rtlCol="0">
            <a:spAutoFit/>
          </a:bodyPr>
          <a:lstStyle/>
          <a:p>
            <a:pPr>
              <a:lnSpc>
                <a:spcPts val="715"/>
              </a:lnSpc>
              <a:tabLst>
                <a:tab pos="307340" algn="l"/>
              </a:tabLst>
            </a:pPr>
            <a:r>
              <a:rPr sz="650" spc="100" dirty="0">
                <a:solidFill>
                  <a:srgbClr val="010000"/>
                </a:solidFill>
                <a:latin typeface="Arial"/>
                <a:cs typeface="Arial"/>
              </a:rPr>
              <a:t>14</a:t>
            </a:r>
            <a:r>
              <a:rPr sz="650" dirty="0">
                <a:solidFill>
                  <a:srgbClr val="010000"/>
                </a:solidFill>
                <a:latin typeface="Arial"/>
                <a:cs typeface="Arial"/>
              </a:rPr>
              <a:t>	</a:t>
            </a:r>
            <a:r>
              <a:rPr sz="650" spc="110" dirty="0">
                <a:solidFill>
                  <a:srgbClr val="010000"/>
                </a:solidFill>
                <a:latin typeface="Arial"/>
                <a:cs typeface="Arial"/>
              </a:rPr>
              <a:t>No</a:t>
            </a:r>
            <a:endParaRPr sz="650">
              <a:latin typeface="Arial"/>
              <a:cs typeface="Arial"/>
            </a:endParaRPr>
          </a:p>
        </p:txBody>
      </p:sp>
      <p:sp>
        <p:nvSpPr>
          <p:cNvPr id="428" name="object 428"/>
          <p:cNvSpPr txBox="1"/>
          <p:nvPr/>
        </p:nvSpPr>
        <p:spPr>
          <a:xfrm>
            <a:off x="2065996" y="4388782"/>
            <a:ext cx="284480" cy="92075"/>
          </a:xfrm>
          <a:prstGeom prst="rect">
            <a:avLst/>
          </a:prstGeom>
        </p:spPr>
        <p:txBody>
          <a:bodyPr vert="horz" wrap="square" lIns="0" tIns="0" rIns="0" bIns="0" rtlCol="0">
            <a:spAutoFit/>
          </a:bodyPr>
          <a:lstStyle/>
          <a:p>
            <a:pPr>
              <a:lnSpc>
                <a:spcPts val="715"/>
              </a:lnSpc>
            </a:pPr>
            <a:r>
              <a:rPr sz="650" spc="90" dirty="0">
                <a:solidFill>
                  <a:srgbClr val="010000"/>
                </a:solidFill>
                <a:latin typeface="Arial"/>
                <a:cs typeface="Arial"/>
              </a:rPr>
              <a:t>Small</a:t>
            </a:r>
            <a:endParaRPr sz="650">
              <a:latin typeface="Arial"/>
              <a:cs typeface="Arial"/>
            </a:endParaRPr>
          </a:p>
        </p:txBody>
      </p:sp>
      <p:sp>
        <p:nvSpPr>
          <p:cNvPr id="429" name="object 429"/>
          <p:cNvSpPr txBox="1"/>
          <p:nvPr/>
        </p:nvSpPr>
        <p:spPr>
          <a:xfrm>
            <a:off x="2717621" y="4388782"/>
            <a:ext cx="202565" cy="92075"/>
          </a:xfrm>
          <a:prstGeom prst="rect">
            <a:avLst/>
          </a:prstGeom>
        </p:spPr>
        <p:txBody>
          <a:bodyPr vert="horz" wrap="square" lIns="0" tIns="0" rIns="0" bIns="0" rtlCol="0">
            <a:spAutoFit/>
          </a:bodyPr>
          <a:lstStyle/>
          <a:p>
            <a:pPr>
              <a:lnSpc>
                <a:spcPts val="715"/>
              </a:lnSpc>
            </a:pPr>
            <a:r>
              <a:rPr sz="650" spc="110" dirty="0">
                <a:solidFill>
                  <a:srgbClr val="010000"/>
                </a:solidFill>
                <a:latin typeface="Arial"/>
                <a:cs typeface="Arial"/>
              </a:rPr>
              <a:t>95K</a:t>
            </a:r>
            <a:endParaRPr sz="650">
              <a:latin typeface="Arial"/>
              <a:cs typeface="Arial"/>
            </a:endParaRPr>
          </a:p>
        </p:txBody>
      </p:sp>
      <p:sp>
        <p:nvSpPr>
          <p:cNvPr id="430" name="object 430"/>
          <p:cNvSpPr txBox="1"/>
          <p:nvPr/>
        </p:nvSpPr>
        <p:spPr>
          <a:xfrm>
            <a:off x="3276084" y="4385150"/>
            <a:ext cx="68580" cy="92075"/>
          </a:xfrm>
          <a:prstGeom prst="rect">
            <a:avLst/>
          </a:prstGeom>
        </p:spPr>
        <p:txBody>
          <a:bodyPr vert="horz" wrap="square" lIns="0" tIns="0" rIns="0" bIns="0" rtlCol="0">
            <a:spAutoFit/>
          </a:bodyPr>
          <a:lstStyle/>
          <a:p>
            <a:pPr>
              <a:lnSpc>
                <a:spcPts val="715"/>
              </a:lnSpc>
            </a:pPr>
            <a:r>
              <a:rPr sz="650" b="1" spc="85" dirty="0">
                <a:solidFill>
                  <a:srgbClr val="FF0000"/>
                </a:solidFill>
                <a:latin typeface="Arial"/>
                <a:cs typeface="Arial"/>
              </a:rPr>
              <a:t>?</a:t>
            </a:r>
            <a:endParaRPr sz="650">
              <a:latin typeface="Arial"/>
              <a:cs typeface="Arial"/>
            </a:endParaRPr>
          </a:p>
        </p:txBody>
      </p:sp>
      <p:grpSp>
        <p:nvGrpSpPr>
          <p:cNvPr id="431" name="object 431"/>
          <p:cNvGrpSpPr/>
          <p:nvPr/>
        </p:nvGrpSpPr>
        <p:grpSpPr>
          <a:xfrm>
            <a:off x="1186670" y="4319442"/>
            <a:ext cx="8255" cy="65405"/>
            <a:chOff x="1186670" y="4319442"/>
            <a:chExt cx="8255" cy="65405"/>
          </a:xfrm>
        </p:grpSpPr>
        <p:sp>
          <p:nvSpPr>
            <p:cNvPr id="432" name="object 432"/>
            <p:cNvSpPr/>
            <p:nvPr/>
          </p:nvSpPr>
          <p:spPr>
            <a:xfrm>
              <a:off x="1187294" y="4319442"/>
              <a:ext cx="7620" cy="33020"/>
            </a:xfrm>
            <a:custGeom>
              <a:avLst/>
              <a:gdLst/>
              <a:ahLst/>
              <a:cxnLst/>
              <a:rect l="l" t="t" r="r" b="b"/>
              <a:pathLst>
                <a:path w="7619" h="33020">
                  <a:moveTo>
                    <a:pt x="0" y="32457"/>
                  </a:moveTo>
                  <a:lnTo>
                    <a:pt x="7484" y="32457"/>
                  </a:lnTo>
                  <a:lnTo>
                    <a:pt x="7484" y="0"/>
                  </a:lnTo>
                  <a:lnTo>
                    <a:pt x="0" y="0"/>
                  </a:lnTo>
                  <a:lnTo>
                    <a:pt x="0" y="32457"/>
                  </a:lnTo>
                  <a:close/>
                </a:path>
              </a:pathLst>
            </a:custGeom>
            <a:solidFill>
              <a:srgbClr val="000080"/>
            </a:solidFill>
          </p:spPr>
          <p:txBody>
            <a:bodyPr wrap="square" lIns="0" tIns="0" rIns="0" bIns="0" rtlCol="0"/>
            <a:lstStyle/>
            <a:p>
              <a:endParaRPr/>
            </a:p>
          </p:txBody>
        </p:sp>
        <p:sp>
          <p:nvSpPr>
            <p:cNvPr id="433" name="object 433"/>
            <p:cNvSpPr/>
            <p:nvPr/>
          </p:nvSpPr>
          <p:spPr>
            <a:xfrm>
              <a:off x="1187294" y="4319442"/>
              <a:ext cx="0" cy="33020"/>
            </a:xfrm>
            <a:custGeom>
              <a:avLst/>
              <a:gdLst/>
              <a:ahLst/>
              <a:cxnLst/>
              <a:rect l="l" t="t" r="r" b="b"/>
              <a:pathLst>
                <a:path h="33020">
                  <a:moveTo>
                    <a:pt x="0" y="0"/>
                  </a:moveTo>
                  <a:lnTo>
                    <a:pt x="0" y="32457"/>
                  </a:lnTo>
                </a:path>
              </a:pathLst>
            </a:custGeom>
            <a:ln w="3175">
              <a:solidFill>
                <a:srgbClr val="000080"/>
              </a:solidFill>
            </a:ln>
          </p:spPr>
          <p:txBody>
            <a:bodyPr wrap="square" lIns="0" tIns="0" rIns="0" bIns="0" rtlCol="0"/>
            <a:lstStyle/>
            <a:p>
              <a:endParaRPr/>
            </a:p>
          </p:txBody>
        </p:sp>
        <p:sp>
          <p:nvSpPr>
            <p:cNvPr id="434" name="object 434"/>
            <p:cNvSpPr/>
            <p:nvPr/>
          </p:nvSpPr>
          <p:spPr>
            <a:xfrm>
              <a:off x="1187294" y="4351895"/>
              <a:ext cx="7620" cy="33020"/>
            </a:xfrm>
            <a:custGeom>
              <a:avLst/>
              <a:gdLst/>
              <a:ahLst/>
              <a:cxnLst/>
              <a:rect l="l" t="t" r="r" b="b"/>
              <a:pathLst>
                <a:path w="7619" h="33020">
                  <a:moveTo>
                    <a:pt x="0" y="32610"/>
                  </a:moveTo>
                  <a:lnTo>
                    <a:pt x="7484" y="32610"/>
                  </a:lnTo>
                  <a:lnTo>
                    <a:pt x="7484" y="0"/>
                  </a:lnTo>
                  <a:lnTo>
                    <a:pt x="0" y="0"/>
                  </a:lnTo>
                  <a:lnTo>
                    <a:pt x="0" y="32610"/>
                  </a:lnTo>
                  <a:close/>
                </a:path>
              </a:pathLst>
            </a:custGeom>
            <a:solidFill>
              <a:srgbClr val="000080"/>
            </a:solidFill>
          </p:spPr>
          <p:txBody>
            <a:bodyPr wrap="square" lIns="0" tIns="0" rIns="0" bIns="0" rtlCol="0"/>
            <a:lstStyle/>
            <a:p>
              <a:endParaRPr/>
            </a:p>
          </p:txBody>
        </p:sp>
        <p:sp>
          <p:nvSpPr>
            <p:cNvPr id="435" name="object 435"/>
            <p:cNvSpPr/>
            <p:nvPr/>
          </p:nvSpPr>
          <p:spPr>
            <a:xfrm>
              <a:off x="1187294" y="4351900"/>
              <a:ext cx="0" cy="33020"/>
            </a:xfrm>
            <a:custGeom>
              <a:avLst/>
              <a:gdLst/>
              <a:ahLst/>
              <a:cxnLst/>
              <a:rect l="l" t="t" r="r" b="b"/>
              <a:pathLst>
                <a:path h="33020">
                  <a:moveTo>
                    <a:pt x="0" y="0"/>
                  </a:moveTo>
                  <a:lnTo>
                    <a:pt x="0" y="32606"/>
                  </a:lnTo>
                </a:path>
              </a:pathLst>
            </a:custGeom>
            <a:ln w="3175">
              <a:solidFill>
                <a:srgbClr val="000080"/>
              </a:solidFill>
            </a:ln>
          </p:spPr>
          <p:txBody>
            <a:bodyPr wrap="square" lIns="0" tIns="0" rIns="0" bIns="0" rtlCol="0"/>
            <a:lstStyle/>
            <a:p>
              <a:endParaRPr/>
            </a:p>
          </p:txBody>
        </p:sp>
      </p:grpSp>
      <p:grpSp>
        <p:nvGrpSpPr>
          <p:cNvPr id="436" name="object 436"/>
          <p:cNvGrpSpPr/>
          <p:nvPr/>
        </p:nvGrpSpPr>
        <p:grpSpPr>
          <a:xfrm>
            <a:off x="1494535" y="4351895"/>
            <a:ext cx="8255" cy="33020"/>
            <a:chOff x="1494535" y="4351895"/>
            <a:chExt cx="8255" cy="33020"/>
          </a:xfrm>
        </p:grpSpPr>
        <p:sp>
          <p:nvSpPr>
            <p:cNvPr id="437" name="object 437"/>
            <p:cNvSpPr/>
            <p:nvPr/>
          </p:nvSpPr>
          <p:spPr>
            <a:xfrm>
              <a:off x="1495159" y="4351895"/>
              <a:ext cx="7620" cy="33020"/>
            </a:xfrm>
            <a:custGeom>
              <a:avLst/>
              <a:gdLst/>
              <a:ahLst/>
              <a:cxnLst/>
              <a:rect l="l" t="t" r="r" b="b"/>
              <a:pathLst>
                <a:path w="7619" h="33020">
                  <a:moveTo>
                    <a:pt x="0" y="32610"/>
                  </a:moveTo>
                  <a:lnTo>
                    <a:pt x="7346" y="32610"/>
                  </a:lnTo>
                  <a:lnTo>
                    <a:pt x="7346" y="0"/>
                  </a:lnTo>
                  <a:lnTo>
                    <a:pt x="0" y="0"/>
                  </a:lnTo>
                  <a:lnTo>
                    <a:pt x="0" y="32610"/>
                  </a:lnTo>
                  <a:close/>
                </a:path>
              </a:pathLst>
            </a:custGeom>
            <a:solidFill>
              <a:srgbClr val="000080"/>
            </a:solidFill>
          </p:spPr>
          <p:txBody>
            <a:bodyPr wrap="square" lIns="0" tIns="0" rIns="0" bIns="0" rtlCol="0"/>
            <a:lstStyle/>
            <a:p>
              <a:endParaRPr/>
            </a:p>
          </p:txBody>
        </p:sp>
        <p:sp>
          <p:nvSpPr>
            <p:cNvPr id="438" name="object 438"/>
            <p:cNvSpPr/>
            <p:nvPr/>
          </p:nvSpPr>
          <p:spPr>
            <a:xfrm>
              <a:off x="1495159" y="4351900"/>
              <a:ext cx="0" cy="33020"/>
            </a:xfrm>
            <a:custGeom>
              <a:avLst/>
              <a:gdLst/>
              <a:ahLst/>
              <a:cxnLst/>
              <a:rect l="l" t="t" r="r" b="b"/>
              <a:pathLst>
                <a:path h="33020">
                  <a:moveTo>
                    <a:pt x="0" y="0"/>
                  </a:moveTo>
                  <a:lnTo>
                    <a:pt x="0" y="32606"/>
                  </a:lnTo>
                </a:path>
              </a:pathLst>
            </a:custGeom>
            <a:ln w="3175">
              <a:solidFill>
                <a:srgbClr val="000080"/>
              </a:solidFill>
            </a:ln>
          </p:spPr>
          <p:txBody>
            <a:bodyPr wrap="square" lIns="0" tIns="0" rIns="0" bIns="0" rtlCol="0"/>
            <a:lstStyle/>
            <a:p>
              <a:endParaRPr/>
            </a:p>
          </p:txBody>
        </p:sp>
      </p:grpSp>
      <p:grpSp>
        <p:nvGrpSpPr>
          <p:cNvPr id="439" name="object 439"/>
          <p:cNvGrpSpPr/>
          <p:nvPr/>
        </p:nvGrpSpPr>
        <p:grpSpPr>
          <a:xfrm>
            <a:off x="1494524" y="4483261"/>
            <a:ext cx="8255" cy="33655"/>
            <a:chOff x="1494524" y="4483261"/>
            <a:chExt cx="8255" cy="33655"/>
          </a:xfrm>
        </p:grpSpPr>
        <p:sp>
          <p:nvSpPr>
            <p:cNvPr id="440" name="object 440"/>
            <p:cNvSpPr/>
            <p:nvPr/>
          </p:nvSpPr>
          <p:spPr>
            <a:xfrm>
              <a:off x="1495159" y="4483896"/>
              <a:ext cx="7620" cy="32384"/>
            </a:xfrm>
            <a:custGeom>
              <a:avLst/>
              <a:gdLst/>
              <a:ahLst/>
              <a:cxnLst/>
              <a:rect l="l" t="t" r="r" b="b"/>
              <a:pathLst>
                <a:path w="7619" h="32385">
                  <a:moveTo>
                    <a:pt x="0" y="31929"/>
                  </a:moveTo>
                  <a:lnTo>
                    <a:pt x="7346" y="31929"/>
                  </a:lnTo>
                  <a:lnTo>
                    <a:pt x="7346" y="0"/>
                  </a:lnTo>
                  <a:lnTo>
                    <a:pt x="0" y="0"/>
                  </a:lnTo>
                  <a:lnTo>
                    <a:pt x="0" y="31929"/>
                  </a:lnTo>
                  <a:close/>
                </a:path>
              </a:pathLst>
            </a:custGeom>
            <a:solidFill>
              <a:srgbClr val="000080"/>
            </a:solidFill>
          </p:spPr>
          <p:txBody>
            <a:bodyPr wrap="square" lIns="0" tIns="0" rIns="0" bIns="0" rtlCol="0"/>
            <a:lstStyle/>
            <a:p>
              <a:endParaRPr/>
            </a:p>
          </p:txBody>
        </p:sp>
        <p:sp>
          <p:nvSpPr>
            <p:cNvPr id="441" name="object 441"/>
            <p:cNvSpPr/>
            <p:nvPr/>
          </p:nvSpPr>
          <p:spPr>
            <a:xfrm>
              <a:off x="1495159" y="4483896"/>
              <a:ext cx="0" cy="32384"/>
            </a:xfrm>
            <a:custGeom>
              <a:avLst/>
              <a:gdLst/>
              <a:ahLst/>
              <a:cxnLst/>
              <a:rect l="l" t="t" r="r" b="b"/>
              <a:pathLst>
                <a:path h="32385">
                  <a:moveTo>
                    <a:pt x="0" y="0"/>
                  </a:moveTo>
                  <a:lnTo>
                    <a:pt x="0" y="31929"/>
                  </a:lnTo>
                </a:path>
              </a:pathLst>
            </a:custGeom>
            <a:ln w="3175">
              <a:solidFill>
                <a:srgbClr val="000080"/>
              </a:solidFill>
            </a:ln>
          </p:spPr>
          <p:txBody>
            <a:bodyPr wrap="square" lIns="0" tIns="0" rIns="0" bIns="0" rtlCol="0"/>
            <a:lstStyle/>
            <a:p>
              <a:endParaRPr/>
            </a:p>
          </p:txBody>
        </p:sp>
      </p:grpSp>
      <p:grpSp>
        <p:nvGrpSpPr>
          <p:cNvPr id="442" name="object 442"/>
          <p:cNvGrpSpPr/>
          <p:nvPr/>
        </p:nvGrpSpPr>
        <p:grpSpPr>
          <a:xfrm>
            <a:off x="2005755" y="4319442"/>
            <a:ext cx="8255" cy="65405"/>
            <a:chOff x="2005755" y="4319442"/>
            <a:chExt cx="8255" cy="65405"/>
          </a:xfrm>
        </p:grpSpPr>
        <p:sp>
          <p:nvSpPr>
            <p:cNvPr id="443" name="object 443"/>
            <p:cNvSpPr/>
            <p:nvPr/>
          </p:nvSpPr>
          <p:spPr>
            <a:xfrm>
              <a:off x="2006378" y="4319442"/>
              <a:ext cx="7620" cy="33020"/>
            </a:xfrm>
            <a:custGeom>
              <a:avLst/>
              <a:gdLst/>
              <a:ahLst/>
              <a:cxnLst/>
              <a:rect l="l" t="t" r="r" b="b"/>
              <a:pathLst>
                <a:path w="7619" h="33020">
                  <a:moveTo>
                    <a:pt x="0" y="32457"/>
                  </a:moveTo>
                  <a:lnTo>
                    <a:pt x="7484" y="32457"/>
                  </a:lnTo>
                  <a:lnTo>
                    <a:pt x="7484" y="0"/>
                  </a:lnTo>
                  <a:lnTo>
                    <a:pt x="0" y="0"/>
                  </a:lnTo>
                  <a:lnTo>
                    <a:pt x="0" y="32457"/>
                  </a:lnTo>
                  <a:close/>
                </a:path>
              </a:pathLst>
            </a:custGeom>
            <a:solidFill>
              <a:srgbClr val="000080"/>
            </a:solidFill>
          </p:spPr>
          <p:txBody>
            <a:bodyPr wrap="square" lIns="0" tIns="0" rIns="0" bIns="0" rtlCol="0"/>
            <a:lstStyle/>
            <a:p>
              <a:endParaRPr/>
            </a:p>
          </p:txBody>
        </p:sp>
        <p:sp>
          <p:nvSpPr>
            <p:cNvPr id="444" name="object 444"/>
            <p:cNvSpPr/>
            <p:nvPr/>
          </p:nvSpPr>
          <p:spPr>
            <a:xfrm>
              <a:off x="2006378" y="4319442"/>
              <a:ext cx="0" cy="33020"/>
            </a:xfrm>
            <a:custGeom>
              <a:avLst/>
              <a:gdLst/>
              <a:ahLst/>
              <a:cxnLst/>
              <a:rect l="l" t="t" r="r" b="b"/>
              <a:pathLst>
                <a:path h="33020">
                  <a:moveTo>
                    <a:pt x="0" y="0"/>
                  </a:moveTo>
                  <a:lnTo>
                    <a:pt x="0" y="32457"/>
                  </a:lnTo>
                </a:path>
              </a:pathLst>
            </a:custGeom>
            <a:ln w="3175">
              <a:solidFill>
                <a:srgbClr val="000080"/>
              </a:solidFill>
            </a:ln>
          </p:spPr>
          <p:txBody>
            <a:bodyPr wrap="square" lIns="0" tIns="0" rIns="0" bIns="0" rtlCol="0"/>
            <a:lstStyle/>
            <a:p>
              <a:endParaRPr/>
            </a:p>
          </p:txBody>
        </p:sp>
        <p:sp>
          <p:nvSpPr>
            <p:cNvPr id="445" name="object 445"/>
            <p:cNvSpPr/>
            <p:nvPr/>
          </p:nvSpPr>
          <p:spPr>
            <a:xfrm>
              <a:off x="2006378" y="4351895"/>
              <a:ext cx="7620" cy="33020"/>
            </a:xfrm>
            <a:custGeom>
              <a:avLst/>
              <a:gdLst/>
              <a:ahLst/>
              <a:cxnLst/>
              <a:rect l="l" t="t" r="r" b="b"/>
              <a:pathLst>
                <a:path w="7619" h="33020">
                  <a:moveTo>
                    <a:pt x="0" y="32610"/>
                  </a:moveTo>
                  <a:lnTo>
                    <a:pt x="7484" y="32610"/>
                  </a:lnTo>
                  <a:lnTo>
                    <a:pt x="7484" y="0"/>
                  </a:lnTo>
                  <a:lnTo>
                    <a:pt x="0" y="0"/>
                  </a:lnTo>
                  <a:lnTo>
                    <a:pt x="0" y="32610"/>
                  </a:lnTo>
                  <a:close/>
                </a:path>
              </a:pathLst>
            </a:custGeom>
            <a:solidFill>
              <a:srgbClr val="000080"/>
            </a:solidFill>
          </p:spPr>
          <p:txBody>
            <a:bodyPr wrap="square" lIns="0" tIns="0" rIns="0" bIns="0" rtlCol="0"/>
            <a:lstStyle/>
            <a:p>
              <a:endParaRPr/>
            </a:p>
          </p:txBody>
        </p:sp>
        <p:sp>
          <p:nvSpPr>
            <p:cNvPr id="446" name="object 446"/>
            <p:cNvSpPr/>
            <p:nvPr/>
          </p:nvSpPr>
          <p:spPr>
            <a:xfrm>
              <a:off x="2006378" y="4351900"/>
              <a:ext cx="0" cy="33020"/>
            </a:xfrm>
            <a:custGeom>
              <a:avLst/>
              <a:gdLst/>
              <a:ahLst/>
              <a:cxnLst/>
              <a:rect l="l" t="t" r="r" b="b"/>
              <a:pathLst>
                <a:path h="33020">
                  <a:moveTo>
                    <a:pt x="0" y="0"/>
                  </a:moveTo>
                  <a:lnTo>
                    <a:pt x="0" y="32606"/>
                  </a:lnTo>
                </a:path>
              </a:pathLst>
            </a:custGeom>
            <a:ln w="3175">
              <a:solidFill>
                <a:srgbClr val="000080"/>
              </a:solidFill>
            </a:ln>
          </p:spPr>
          <p:txBody>
            <a:bodyPr wrap="square" lIns="0" tIns="0" rIns="0" bIns="0" rtlCol="0"/>
            <a:lstStyle/>
            <a:p>
              <a:endParaRPr/>
            </a:p>
          </p:txBody>
        </p:sp>
      </p:grpSp>
      <p:grpSp>
        <p:nvGrpSpPr>
          <p:cNvPr id="447" name="object 447"/>
          <p:cNvGrpSpPr/>
          <p:nvPr/>
        </p:nvGrpSpPr>
        <p:grpSpPr>
          <a:xfrm>
            <a:off x="2657380" y="4319442"/>
            <a:ext cx="8255" cy="65405"/>
            <a:chOff x="2657380" y="4319442"/>
            <a:chExt cx="8255" cy="65405"/>
          </a:xfrm>
        </p:grpSpPr>
        <p:sp>
          <p:nvSpPr>
            <p:cNvPr id="448" name="object 448"/>
            <p:cNvSpPr/>
            <p:nvPr/>
          </p:nvSpPr>
          <p:spPr>
            <a:xfrm>
              <a:off x="2658004" y="4319442"/>
              <a:ext cx="7620" cy="33020"/>
            </a:xfrm>
            <a:custGeom>
              <a:avLst/>
              <a:gdLst/>
              <a:ahLst/>
              <a:cxnLst/>
              <a:rect l="l" t="t" r="r" b="b"/>
              <a:pathLst>
                <a:path w="7619" h="33020">
                  <a:moveTo>
                    <a:pt x="0" y="32457"/>
                  </a:moveTo>
                  <a:lnTo>
                    <a:pt x="7484" y="32457"/>
                  </a:lnTo>
                  <a:lnTo>
                    <a:pt x="7484" y="0"/>
                  </a:lnTo>
                  <a:lnTo>
                    <a:pt x="0" y="0"/>
                  </a:lnTo>
                  <a:lnTo>
                    <a:pt x="0" y="32457"/>
                  </a:lnTo>
                  <a:close/>
                </a:path>
              </a:pathLst>
            </a:custGeom>
            <a:solidFill>
              <a:srgbClr val="000080"/>
            </a:solidFill>
          </p:spPr>
          <p:txBody>
            <a:bodyPr wrap="square" lIns="0" tIns="0" rIns="0" bIns="0" rtlCol="0"/>
            <a:lstStyle/>
            <a:p>
              <a:endParaRPr/>
            </a:p>
          </p:txBody>
        </p:sp>
        <p:sp>
          <p:nvSpPr>
            <p:cNvPr id="449" name="object 449"/>
            <p:cNvSpPr/>
            <p:nvPr/>
          </p:nvSpPr>
          <p:spPr>
            <a:xfrm>
              <a:off x="2658004" y="4319442"/>
              <a:ext cx="0" cy="33020"/>
            </a:xfrm>
            <a:custGeom>
              <a:avLst/>
              <a:gdLst/>
              <a:ahLst/>
              <a:cxnLst/>
              <a:rect l="l" t="t" r="r" b="b"/>
              <a:pathLst>
                <a:path h="33020">
                  <a:moveTo>
                    <a:pt x="0" y="0"/>
                  </a:moveTo>
                  <a:lnTo>
                    <a:pt x="0" y="32457"/>
                  </a:lnTo>
                </a:path>
              </a:pathLst>
            </a:custGeom>
            <a:ln w="3175">
              <a:solidFill>
                <a:srgbClr val="000080"/>
              </a:solidFill>
            </a:ln>
          </p:spPr>
          <p:txBody>
            <a:bodyPr wrap="square" lIns="0" tIns="0" rIns="0" bIns="0" rtlCol="0"/>
            <a:lstStyle/>
            <a:p>
              <a:endParaRPr/>
            </a:p>
          </p:txBody>
        </p:sp>
        <p:sp>
          <p:nvSpPr>
            <p:cNvPr id="450" name="object 450"/>
            <p:cNvSpPr/>
            <p:nvPr/>
          </p:nvSpPr>
          <p:spPr>
            <a:xfrm>
              <a:off x="2658004" y="4351895"/>
              <a:ext cx="7620" cy="33020"/>
            </a:xfrm>
            <a:custGeom>
              <a:avLst/>
              <a:gdLst/>
              <a:ahLst/>
              <a:cxnLst/>
              <a:rect l="l" t="t" r="r" b="b"/>
              <a:pathLst>
                <a:path w="7619" h="33020">
                  <a:moveTo>
                    <a:pt x="0" y="32610"/>
                  </a:moveTo>
                  <a:lnTo>
                    <a:pt x="7484" y="32610"/>
                  </a:lnTo>
                  <a:lnTo>
                    <a:pt x="7484" y="0"/>
                  </a:lnTo>
                  <a:lnTo>
                    <a:pt x="0" y="0"/>
                  </a:lnTo>
                  <a:lnTo>
                    <a:pt x="0" y="32610"/>
                  </a:lnTo>
                  <a:close/>
                </a:path>
              </a:pathLst>
            </a:custGeom>
            <a:solidFill>
              <a:srgbClr val="000080"/>
            </a:solidFill>
          </p:spPr>
          <p:txBody>
            <a:bodyPr wrap="square" lIns="0" tIns="0" rIns="0" bIns="0" rtlCol="0"/>
            <a:lstStyle/>
            <a:p>
              <a:endParaRPr/>
            </a:p>
          </p:txBody>
        </p:sp>
        <p:sp>
          <p:nvSpPr>
            <p:cNvPr id="451" name="object 451"/>
            <p:cNvSpPr/>
            <p:nvPr/>
          </p:nvSpPr>
          <p:spPr>
            <a:xfrm>
              <a:off x="2658004" y="4351900"/>
              <a:ext cx="0" cy="33020"/>
            </a:xfrm>
            <a:custGeom>
              <a:avLst/>
              <a:gdLst/>
              <a:ahLst/>
              <a:cxnLst/>
              <a:rect l="l" t="t" r="r" b="b"/>
              <a:pathLst>
                <a:path h="33020">
                  <a:moveTo>
                    <a:pt x="0" y="0"/>
                  </a:moveTo>
                  <a:lnTo>
                    <a:pt x="0" y="32606"/>
                  </a:lnTo>
                </a:path>
              </a:pathLst>
            </a:custGeom>
            <a:ln w="3175">
              <a:solidFill>
                <a:srgbClr val="000080"/>
              </a:solidFill>
            </a:ln>
          </p:spPr>
          <p:txBody>
            <a:bodyPr wrap="square" lIns="0" tIns="0" rIns="0" bIns="0" rtlCol="0"/>
            <a:lstStyle/>
            <a:p>
              <a:endParaRPr/>
            </a:p>
          </p:txBody>
        </p:sp>
      </p:grpSp>
      <p:grpSp>
        <p:nvGrpSpPr>
          <p:cNvPr id="452" name="object 452"/>
          <p:cNvGrpSpPr/>
          <p:nvPr/>
        </p:nvGrpSpPr>
        <p:grpSpPr>
          <a:xfrm>
            <a:off x="3681314" y="4319442"/>
            <a:ext cx="8255" cy="65405"/>
            <a:chOff x="3681314" y="4319442"/>
            <a:chExt cx="8255" cy="65405"/>
          </a:xfrm>
        </p:grpSpPr>
        <p:sp>
          <p:nvSpPr>
            <p:cNvPr id="453" name="object 453"/>
            <p:cNvSpPr/>
            <p:nvPr/>
          </p:nvSpPr>
          <p:spPr>
            <a:xfrm>
              <a:off x="3681937" y="4319442"/>
              <a:ext cx="7620" cy="33020"/>
            </a:xfrm>
            <a:custGeom>
              <a:avLst/>
              <a:gdLst/>
              <a:ahLst/>
              <a:cxnLst/>
              <a:rect l="l" t="t" r="r" b="b"/>
              <a:pathLst>
                <a:path w="7620" h="33020">
                  <a:moveTo>
                    <a:pt x="0" y="32457"/>
                  </a:moveTo>
                  <a:lnTo>
                    <a:pt x="7346" y="32457"/>
                  </a:lnTo>
                  <a:lnTo>
                    <a:pt x="7346" y="0"/>
                  </a:lnTo>
                  <a:lnTo>
                    <a:pt x="0" y="0"/>
                  </a:lnTo>
                  <a:lnTo>
                    <a:pt x="0" y="32457"/>
                  </a:lnTo>
                  <a:close/>
                </a:path>
              </a:pathLst>
            </a:custGeom>
            <a:solidFill>
              <a:srgbClr val="000080"/>
            </a:solidFill>
          </p:spPr>
          <p:txBody>
            <a:bodyPr wrap="square" lIns="0" tIns="0" rIns="0" bIns="0" rtlCol="0"/>
            <a:lstStyle/>
            <a:p>
              <a:endParaRPr/>
            </a:p>
          </p:txBody>
        </p:sp>
        <p:sp>
          <p:nvSpPr>
            <p:cNvPr id="454" name="object 454"/>
            <p:cNvSpPr/>
            <p:nvPr/>
          </p:nvSpPr>
          <p:spPr>
            <a:xfrm>
              <a:off x="3681937" y="4319442"/>
              <a:ext cx="0" cy="33020"/>
            </a:xfrm>
            <a:custGeom>
              <a:avLst/>
              <a:gdLst/>
              <a:ahLst/>
              <a:cxnLst/>
              <a:rect l="l" t="t" r="r" b="b"/>
              <a:pathLst>
                <a:path h="33020">
                  <a:moveTo>
                    <a:pt x="0" y="0"/>
                  </a:moveTo>
                  <a:lnTo>
                    <a:pt x="0" y="32457"/>
                  </a:lnTo>
                </a:path>
              </a:pathLst>
            </a:custGeom>
            <a:ln w="3175">
              <a:solidFill>
                <a:srgbClr val="000080"/>
              </a:solidFill>
            </a:ln>
          </p:spPr>
          <p:txBody>
            <a:bodyPr wrap="square" lIns="0" tIns="0" rIns="0" bIns="0" rtlCol="0"/>
            <a:lstStyle/>
            <a:p>
              <a:endParaRPr/>
            </a:p>
          </p:txBody>
        </p:sp>
        <p:sp>
          <p:nvSpPr>
            <p:cNvPr id="455" name="object 455"/>
            <p:cNvSpPr/>
            <p:nvPr/>
          </p:nvSpPr>
          <p:spPr>
            <a:xfrm>
              <a:off x="3681937" y="4351895"/>
              <a:ext cx="7620" cy="33020"/>
            </a:xfrm>
            <a:custGeom>
              <a:avLst/>
              <a:gdLst/>
              <a:ahLst/>
              <a:cxnLst/>
              <a:rect l="l" t="t" r="r" b="b"/>
              <a:pathLst>
                <a:path w="7620" h="33020">
                  <a:moveTo>
                    <a:pt x="0" y="32610"/>
                  </a:moveTo>
                  <a:lnTo>
                    <a:pt x="7346" y="32610"/>
                  </a:lnTo>
                  <a:lnTo>
                    <a:pt x="7346" y="0"/>
                  </a:lnTo>
                  <a:lnTo>
                    <a:pt x="0" y="0"/>
                  </a:lnTo>
                  <a:lnTo>
                    <a:pt x="0" y="32610"/>
                  </a:lnTo>
                  <a:close/>
                </a:path>
              </a:pathLst>
            </a:custGeom>
            <a:solidFill>
              <a:srgbClr val="000080"/>
            </a:solidFill>
          </p:spPr>
          <p:txBody>
            <a:bodyPr wrap="square" lIns="0" tIns="0" rIns="0" bIns="0" rtlCol="0"/>
            <a:lstStyle/>
            <a:p>
              <a:endParaRPr/>
            </a:p>
          </p:txBody>
        </p:sp>
        <p:sp>
          <p:nvSpPr>
            <p:cNvPr id="456" name="object 456"/>
            <p:cNvSpPr/>
            <p:nvPr/>
          </p:nvSpPr>
          <p:spPr>
            <a:xfrm>
              <a:off x="3681937" y="4351900"/>
              <a:ext cx="0" cy="33020"/>
            </a:xfrm>
            <a:custGeom>
              <a:avLst/>
              <a:gdLst/>
              <a:ahLst/>
              <a:cxnLst/>
              <a:rect l="l" t="t" r="r" b="b"/>
              <a:pathLst>
                <a:path h="33020">
                  <a:moveTo>
                    <a:pt x="0" y="0"/>
                  </a:moveTo>
                  <a:lnTo>
                    <a:pt x="0" y="32606"/>
                  </a:lnTo>
                </a:path>
              </a:pathLst>
            </a:custGeom>
            <a:ln w="3175">
              <a:solidFill>
                <a:srgbClr val="000080"/>
              </a:solidFill>
            </a:ln>
          </p:spPr>
          <p:txBody>
            <a:bodyPr wrap="square" lIns="0" tIns="0" rIns="0" bIns="0" rtlCol="0"/>
            <a:lstStyle/>
            <a:p>
              <a:endParaRPr/>
            </a:p>
          </p:txBody>
        </p:sp>
      </p:grpSp>
      <p:sp>
        <p:nvSpPr>
          <p:cNvPr id="457" name="object 457"/>
          <p:cNvSpPr txBox="1"/>
          <p:nvPr/>
        </p:nvSpPr>
        <p:spPr>
          <a:xfrm>
            <a:off x="1246900" y="4552821"/>
            <a:ext cx="452755" cy="92075"/>
          </a:xfrm>
          <a:prstGeom prst="rect">
            <a:avLst/>
          </a:prstGeom>
        </p:spPr>
        <p:txBody>
          <a:bodyPr vert="horz" wrap="square" lIns="0" tIns="0" rIns="0" bIns="0" rtlCol="0">
            <a:spAutoFit/>
          </a:bodyPr>
          <a:lstStyle/>
          <a:p>
            <a:pPr>
              <a:lnSpc>
                <a:spcPts val="715"/>
              </a:lnSpc>
              <a:tabLst>
                <a:tab pos="307340" algn="l"/>
              </a:tabLst>
            </a:pPr>
            <a:r>
              <a:rPr sz="650" spc="100" dirty="0">
                <a:solidFill>
                  <a:srgbClr val="010000"/>
                </a:solidFill>
                <a:latin typeface="Arial"/>
                <a:cs typeface="Arial"/>
              </a:rPr>
              <a:t>15</a:t>
            </a:r>
            <a:r>
              <a:rPr sz="650" dirty="0">
                <a:solidFill>
                  <a:srgbClr val="010000"/>
                </a:solidFill>
                <a:latin typeface="Arial"/>
                <a:cs typeface="Arial"/>
              </a:rPr>
              <a:t>	</a:t>
            </a:r>
            <a:r>
              <a:rPr sz="650" spc="110" dirty="0">
                <a:solidFill>
                  <a:srgbClr val="010000"/>
                </a:solidFill>
                <a:latin typeface="Arial"/>
                <a:cs typeface="Arial"/>
              </a:rPr>
              <a:t>No</a:t>
            </a:r>
            <a:endParaRPr sz="650">
              <a:latin typeface="Arial"/>
              <a:cs typeface="Arial"/>
            </a:endParaRPr>
          </a:p>
        </p:txBody>
      </p:sp>
      <p:sp>
        <p:nvSpPr>
          <p:cNvPr id="458" name="object 458"/>
          <p:cNvSpPr txBox="1"/>
          <p:nvPr/>
        </p:nvSpPr>
        <p:spPr>
          <a:xfrm>
            <a:off x="2065996" y="4552821"/>
            <a:ext cx="290830" cy="92075"/>
          </a:xfrm>
          <a:prstGeom prst="rect">
            <a:avLst/>
          </a:prstGeom>
        </p:spPr>
        <p:txBody>
          <a:bodyPr vert="horz" wrap="square" lIns="0" tIns="0" rIns="0" bIns="0" rtlCol="0">
            <a:spAutoFit/>
          </a:bodyPr>
          <a:lstStyle/>
          <a:p>
            <a:pPr>
              <a:lnSpc>
                <a:spcPts val="715"/>
              </a:lnSpc>
            </a:pPr>
            <a:r>
              <a:rPr sz="650" spc="110" dirty="0">
                <a:solidFill>
                  <a:srgbClr val="010000"/>
                </a:solidFill>
                <a:latin typeface="Arial"/>
                <a:cs typeface="Arial"/>
              </a:rPr>
              <a:t>Large</a:t>
            </a:r>
            <a:endParaRPr sz="650">
              <a:latin typeface="Arial"/>
              <a:cs typeface="Arial"/>
            </a:endParaRPr>
          </a:p>
        </p:txBody>
      </p:sp>
      <p:sp>
        <p:nvSpPr>
          <p:cNvPr id="459" name="object 459"/>
          <p:cNvSpPr txBox="1"/>
          <p:nvPr/>
        </p:nvSpPr>
        <p:spPr>
          <a:xfrm>
            <a:off x="2717621" y="4552821"/>
            <a:ext cx="202565" cy="92075"/>
          </a:xfrm>
          <a:prstGeom prst="rect">
            <a:avLst/>
          </a:prstGeom>
        </p:spPr>
        <p:txBody>
          <a:bodyPr vert="horz" wrap="square" lIns="0" tIns="0" rIns="0" bIns="0" rtlCol="0">
            <a:spAutoFit/>
          </a:bodyPr>
          <a:lstStyle/>
          <a:p>
            <a:pPr>
              <a:lnSpc>
                <a:spcPts val="715"/>
              </a:lnSpc>
            </a:pPr>
            <a:r>
              <a:rPr sz="650" spc="110" dirty="0">
                <a:solidFill>
                  <a:srgbClr val="010000"/>
                </a:solidFill>
                <a:latin typeface="Arial"/>
                <a:cs typeface="Arial"/>
              </a:rPr>
              <a:t>67K</a:t>
            </a:r>
            <a:endParaRPr sz="650">
              <a:latin typeface="Arial"/>
              <a:cs typeface="Arial"/>
            </a:endParaRPr>
          </a:p>
        </p:txBody>
      </p:sp>
      <p:sp>
        <p:nvSpPr>
          <p:cNvPr id="460" name="object 460"/>
          <p:cNvSpPr txBox="1"/>
          <p:nvPr/>
        </p:nvSpPr>
        <p:spPr>
          <a:xfrm>
            <a:off x="3276084" y="4549185"/>
            <a:ext cx="68580" cy="92075"/>
          </a:xfrm>
          <a:prstGeom prst="rect">
            <a:avLst/>
          </a:prstGeom>
        </p:spPr>
        <p:txBody>
          <a:bodyPr vert="horz" wrap="square" lIns="0" tIns="0" rIns="0" bIns="0" rtlCol="0">
            <a:spAutoFit/>
          </a:bodyPr>
          <a:lstStyle/>
          <a:p>
            <a:pPr>
              <a:lnSpc>
                <a:spcPts val="715"/>
              </a:lnSpc>
            </a:pPr>
            <a:r>
              <a:rPr sz="650" b="1" spc="85" dirty="0">
                <a:solidFill>
                  <a:srgbClr val="FF0000"/>
                </a:solidFill>
                <a:latin typeface="Arial"/>
                <a:cs typeface="Arial"/>
              </a:rPr>
              <a:t>?</a:t>
            </a:r>
            <a:endParaRPr sz="650">
              <a:latin typeface="Arial"/>
              <a:cs typeface="Arial"/>
            </a:endParaRPr>
          </a:p>
        </p:txBody>
      </p:sp>
      <p:grpSp>
        <p:nvGrpSpPr>
          <p:cNvPr id="461" name="object 461"/>
          <p:cNvGrpSpPr/>
          <p:nvPr/>
        </p:nvGrpSpPr>
        <p:grpSpPr>
          <a:xfrm>
            <a:off x="1186670" y="4483896"/>
            <a:ext cx="8255" cy="64769"/>
            <a:chOff x="1186670" y="4483896"/>
            <a:chExt cx="8255" cy="64769"/>
          </a:xfrm>
        </p:grpSpPr>
        <p:sp>
          <p:nvSpPr>
            <p:cNvPr id="462" name="object 462"/>
            <p:cNvSpPr/>
            <p:nvPr/>
          </p:nvSpPr>
          <p:spPr>
            <a:xfrm>
              <a:off x="1187294" y="4483896"/>
              <a:ext cx="7620" cy="32384"/>
            </a:xfrm>
            <a:custGeom>
              <a:avLst/>
              <a:gdLst/>
              <a:ahLst/>
              <a:cxnLst/>
              <a:rect l="l" t="t" r="r" b="b"/>
              <a:pathLst>
                <a:path w="7619" h="32385">
                  <a:moveTo>
                    <a:pt x="0" y="31929"/>
                  </a:moveTo>
                  <a:lnTo>
                    <a:pt x="7484" y="31929"/>
                  </a:lnTo>
                  <a:lnTo>
                    <a:pt x="7484" y="0"/>
                  </a:lnTo>
                  <a:lnTo>
                    <a:pt x="0" y="0"/>
                  </a:lnTo>
                  <a:lnTo>
                    <a:pt x="0" y="31929"/>
                  </a:lnTo>
                  <a:close/>
                </a:path>
              </a:pathLst>
            </a:custGeom>
            <a:solidFill>
              <a:srgbClr val="000080"/>
            </a:solidFill>
          </p:spPr>
          <p:txBody>
            <a:bodyPr wrap="square" lIns="0" tIns="0" rIns="0" bIns="0" rtlCol="0"/>
            <a:lstStyle/>
            <a:p>
              <a:endParaRPr/>
            </a:p>
          </p:txBody>
        </p:sp>
        <p:sp>
          <p:nvSpPr>
            <p:cNvPr id="463" name="object 463"/>
            <p:cNvSpPr/>
            <p:nvPr/>
          </p:nvSpPr>
          <p:spPr>
            <a:xfrm>
              <a:off x="1187294" y="4483896"/>
              <a:ext cx="0" cy="32384"/>
            </a:xfrm>
            <a:custGeom>
              <a:avLst/>
              <a:gdLst/>
              <a:ahLst/>
              <a:cxnLst/>
              <a:rect l="l" t="t" r="r" b="b"/>
              <a:pathLst>
                <a:path h="32385">
                  <a:moveTo>
                    <a:pt x="0" y="0"/>
                  </a:moveTo>
                  <a:lnTo>
                    <a:pt x="0" y="31929"/>
                  </a:lnTo>
                </a:path>
              </a:pathLst>
            </a:custGeom>
            <a:ln w="3175">
              <a:solidFill>
                <a:srgbClr val="000080"/>
              </a:solidFill>
            </a:ln>
          </p:spPr>
          <p:txBody>
            <a:bodyPr wrap="square" lIns="0" tIns="0" rIns="0" bIns="0" rtlCol="0"/>
            <a:lstStyle/>
            <a:p>
              <a:endParaRPr/>
            </a:p>
          </p:txBody>
        </p:sp>
        <p:sp>
          <p:nvSpPr>
            <p:cNvPr id="464" name="object 464"/>
            <p:cNvSpPr/>
            <p:nvPr/>
          </p:nvSpPr>
          <p:spPr>
            <a:xfrm>
              <a:off x="1187294" y="4515830"/>
              <a:ext cx="7620" cy="33020"/>
            </a:xfrm>
            <a:custGeom>
              <a:avLst/>
              <a:gdLst/>
              <a:ahLst/>
              <a:cxnLst/>
              <a:rect l="l" t="t" r="r" b="b"/>
              <a:pathLst>
                <a:path w="7619" h="33020">
                  <a:moveTo>
                    <a:pt x="0" y="32576"/>
                  </a:moveTo>
                  <a:lnTo>
                    <a:pt x="7484" y="32576"/>
                  </a:lnTo>
                  <a:lnTo>
                    <a:pt x="7484" y="0"/>
                  </a:lnTo>
                  <a:lnTo>
                    <a:pt x="0" y="0"/>
                  </a:lnTo>
                  <a:lnTo>
                    <a:pt x="0" y="32576"/>
                  </a:lnTo>
                  <a:close/>
                </a:path>
              </a:pathLst>
            </a:custGeom>
            <a:solidFill>
              <a:srgbClr val="000080"/>
            </a:solidFill>
          </p:spPr>
          <p:txBody>
            <a:bodyPr wrap="square" lIns="0" tIns="0" rIns="0" bIns="0" rtlCol="0"/>
            <a:lstStyle/>
            <a:p>
              <a:endParaRPr/>
            </a:p>
          </p:txBody>
        </p:sp>
        <p:sp>
          <p:nvSpPr>
            <p:cNvPr id="465" name="object 465"/>
            <p:cNvSpPr/>
            <p:nvPr/>
          </p:nvSpPr>
          <p:spPr>
            <a:xfrm>
              <a:off x="1187294" y="4515826"/>
              <a:ext cx="0" cy="33020"/>
            </a:xfrm>
            <a:custGeom>
              <a:avLst/>
              <a:gdLst/>
              <a:ahLst/>
              <a:cxnLst/>
              <a:rect l="l" t="t" r="r" b="b"/>
              <a:pathLst>
                <a:path h="33020">
                  <a:moveTo>
                    <a:pt x="0" y="0"/>
                  </a:moveTo>
                  <a:lnTo>
                    <a:pt x="0" y="32580"/>
                  </a:lnTo>
                </a:path>
              </a:pathLst>
            </a:custGeom>
            <a:ln w="3175">
              <a:solidFill>
                <a:srgbClr val="000080"/>
              </a:solidFill>
            </a:ln>
          </p:spPr>
          <p:txBody>
            <a:bodyPr wrap="square" lIns="0" tIns="0" rIns="0" bIns="0" rtlCol="0"/>
            <a:lstStyle/>
            <a:p>
              <a:endParaRPr/>
            </a:p>
          </p:txBody>
        </p:sp>
      </p:grpSp>
      <p:grpSp>
        <p:nvGrpSpPr>
          <p:cNvPr id="466" name="object 466"/>
          <p:cNvGrpSpPr/>
          <p:nvPr/>
        </p:nvGrpSpPr>
        <p:grpSpPr>
          <a:xfrm>
            <a:off x="1494535" y="4515826"/>
            <a:ext cx="8255" cy="33020"/>
            <a:chOff x="1494535" y="4515826"/>
            <a:chExt cx="8255" cy="33020"/>
          </a:xfrm>
        </p:grpSpPr>
        <p:sp>
          <p:nvSpPr>
            <p:cNvPr id="467" name="object 467"/>
            <p:cNvSpPr/>
            <p:nvPr/>
          </p:nvSpPr>
          <p:spPr>
            <a:xfrm>
              <a:off x="1495159" y="4515830"/>
              <a:ext cx="7620" cy="33020"/>
            </a:xfrm>
            <a:custGeom>
              <a:avLst/>
              <a:gdLst/>
              <a:ahLst/>
              <a:cxnLst/>
              <a:rect l="l" t="t" r="r" b="b"/>
              <a:pathLst>
                <a:path w="7619" h="33020">
                  <a:moveTo>
                    <a:pt x="0" y="32576"/>
                  </a:moveTo>
                  <a:lnTo>
                    <a:pt x="7346" y="32576"/>
                  </a:lnTo>
                  <a:lnTo>
                    <a:pt x="7346" y="0"/>
                  </a:lnTo>
                  <a:lnTo>
                    <a:pt x="0" y="0"/>
                  </a:lnTo>
                  <a:lnTo>
                    <a:pt x="0" y="32576"/>
                  </a:lnTo>
                  <a:close/>
                </a:path>
              </a:pathLst>
            </a:custGeom>
            <a:solidFill>
              <a:srgbClr val="000080"/>
            </a:solidFill>
          </p:spPr>
          <p:txBody>
            <a:bodyPr wrap="square" lIns="0" tIns="0" rIns="0" bIns="0" rtlCol="0"/>
            <a:lstStyle/>
            <a:p>
              <a:endParaRPr/>
            </a:p>
          </p:txBody>
        </p:sp>
        <p:sp>
          <p:nvSpPr>
            <p:cNvPr id="468" name="object 468"/>
            <p:cNvSpPr/>
            <p:nvPr/>
          </p:nvSpPr>
          <p:spPr>
            <a:xfrm>
              <a:off x="1495159" y="4515826"/>
              <a:ext cx="0" cy="33020"/>
            </a:xfrm>
            <a:custGeom>
              <a:avLst/>
              <a:gdLst/>
              <a:ahLst/>
              <a:cxnLst/>
              <a:rect l="l" t="t" r="r" b="b"/>
              <a:pathLst>
                <a:path h="33020">
                  <a:moveTo>
                    <a:pt x="0" y="0"/>
                  </a:moveTo>
                  <a:lnTo>
                    <a:pt x="0" y="32580"/>
                  </a:lnTo>
                </a:path>
              </a:pathLst>
            </a:custGeom>
            <a:ln w="3175">
              <a:solidFill>
                <a:srgbClr val="000080"/>
              </a:solidFill>
            </a:ln>
          </p:spPr>
          <p:txBody>
            <a:bodyPr wrap="square" lIns="0" tIns="0" rIns="0" bIns="0" rtlCol="0"/>
            <a:lstStyle/>
            <a:p>
              <a:endParaRPr/>
            </a:p>
          </p:txBody>
        </p:sp>
      </p:grpSp>
      <p:grpSp>
        <p:nvGrpSpPr>
          <p:cNvPr id="469" name="object 469"/>
          <p:cNvGrpSpPr/>
          <p:nvPr/>
        </p:nvGrpSpPr>
        <p:grpSpPr>
          <a:xfrm>
            <a:off x="2005755" y="4483896"/>
            <a:ext cx="8255" cy="64769"/>
            <a:chOff x="2005755" y="4483896"/>
            <a:chExt cx="8255" cy="64769"/>
          </a:xfrm>
        </p:grpSpPr>
        <p:sp>
          <p:nvSpPr>
            <p:cNvPr id="470" name="object 470"/>
            <p:cNvSpPr/>
            <p:nvPr/>
          </p:nvSpPr>
          <p:spPr>
            <a:xfrm>
              <a:off x="2006378" y="4483896"/>
              <a:ext cx="7620" cy="32384"/>
            </a:xfrm>
            <a:custGeom>
              <a:avLst/>
              <a:gdLst/>
              <a:ahLst/>
              <a:cxnLst/>
              <a:rect l="l" t="t" r="r" b="b"/>
              <a:pathLst>
                <a:path w="7619" h="32385">
                  <a:moveTo>
                    <a:pt x="0" y="31929"/>
                  </a:moveTo>
                  <a:lnTo>
                    <a:pt x="7484" y="31929"/>
                  </a:lnTo>
                  <a:lnTo>
                    <a:pt x="7484" y="0"/>
                  </a:lnTo>
                  <a:lnTo>
                    <a:pt x="0" y="0"/>
                  </a:lnTo>
                  <a:lnTo>
                    <a:pt x="0" y="31929"/>
                  </a:lnTo>
                  <a:close/>
                </a:path>
              </a:pathLst>
            </a:custGeom>
            <a:solidFill>
              <a:srgbClr val="000080"/>
            </a:solidFill>
          </p:spPr>
          <p:txBody>
            <a:bodyPr wrap="square" lIns="0" tIns="0" rIns="0" bIns="0" rtlCol="0"/>
            <a:lstStyle/>
            <a:p>
              <a:endParaRPr/>
            </a:p>
          </p:txBody>
        </p:sp>
        <p:sp>
          <p:nvSpPr>
            <p:cNvPr id="471" name="object 471"/>
            <p:cNvSpPr/>
            <p:nvPr/>
          </p:nvSpPr>
          <p:spPr>
            <a:xfrm>
              <a:off x="2006378" y="4483896"/>
              <a:ext cx="0" cy="32384"/>
            </a:xfrm>
            <a:custGeom>
              <a:avLst/>
              <a:gdLst/>
              <a:ahLst/>
              <a:cxnLst/>
              <a:rect l="l" t="t" r="r" b="b"/>
              <a:pathLst>
                <a:path h="32385">
                  <a:moveTo>
                    <a:pt x="0" y="0"/>
                  </a:moveTo>
                  <a:lnTo>
                    <a:pt x="0" y="31929"/>
                  </a:lnTo>
                </a:path>
              </a:pathLst>
            </a:custGeom>
            <a:ln w="3175">
              <a:solidFill>
                <a:srgbClr val="000080"/>
              </a:solidFill>
            </a:ln>
          </p:spPr>
          <p:txBody>
            <a:bodyPr wrap="square" lIns="0" tIns="0" rIns="0" bIns="0" rtlCol="0"/>
            <a:lstStyle/>
            <a:p>
              <a:endParaRPr/>
            </a:p>
          </p:txBody>
        </p:sp>
        <p:sp>
          <p:nvSpPr>
            <p:cNvPr id="472" name="object 472"/>
            <p:cNvSpPr/>
            <p:nvPr/>
          </p:nvSpPr>
          <p:spPr>
            <a:xfrm>
              <a:off x="2006378" y="4515830"/>
              <a:ext cx="7620" cy="33020"/>
            </a:xfrm>
            <a:custGeom>
              <a:avLst/>
              <a:gdLst/>
              <a:ahLst/>
              <a:cxnLst/>
              <a:rect l="l" t="t" r="r" b="b"/>
              <a:pathLst>
                <a:path w="7619" h="33020">
                  <a:moveTo>
                    <a:pt x="0" y="32576"/>
                  </a:moveTo>
                  <a:lnTo>
                    <a:pt x="7484" y="32576"/>
                  </a:lnTo>
                  <a:lnTo>
                    <a:pt x="7484" y="0"/>
                  </a:lnTo>
                  <a:lnTo>
                    <a:pt x="0" y="0"/>
                  </a:lnTo>
                  <a:lnTo>
                    <a:pt x="0" y="32576"/>
                  </a:lnTo>
                  <a:close/>
                </a:path>
              </a:pathLst>
            </a:custGeom>
            <a:solidFill>
              <a:srgbClr val="000080"/>
            </a:solidFill>
          </p:spPr>
          <p:txBody>
            <a:bodyPr wrap="square" lIns="0" tIns="0" rIns="0" bIns="0" rtlCol="0"/>
            <a:lstStyle/>
            <a:p>
              <a:endParaRPr/>
            </a:p>
          </p:txBody>
        </p:sp>
        <p:sp>
          <p:nvSpPr>
            <p:cNvPr id="473" name="object 473"/>
            <p:cNvSpPr/>
            <p:nvPr/>
          </p:nvSpPr>
          <p:spPr>
            <a:xfrm>
              <a:off x="2006378" y="4515826"/>
              <a:ext cx="0" cy="33020"/>
            </a:xfrm>
            <a:custGeom>
              <a:avLst/>
              <a:gdLst/>
              <a:ahLst/>
              <a:cxnLst/>
              <a:rect l="l" t="t" r="r" b="b"/>
              <a:pathLst>
                <a:path h="33020">
                  <a:moveTo>
                    <a:pt x="0" y="0"/>
                  </a:moveTo>
                  <a:lnTo>
                    <a:pt x="0" y="32580"/>
                  </a:lnTo>
                </a:path>
              </a:pathLst>
            </a:custGeom>
            <a:ln w="3175">
              <a:solidFill>
                <a:srgbClr val="000080"/>
              </a:solidFill>
            </a:ln>
          </p:spPr>
          <p:txBody>
            <a:bodyPr wrap="square" lIns="0" tIns="0" rIns="0" bIns="0" rtlCol="0"/>
            <a:lstStyle/>
            <a:p>
              <a:endParaRPr/>
            </a:p>
          </p:txBody>
        </p:sp>
      </p:grpSp>
      <p:grpSp>
        <p:nvGrpSpPr>
          <p:cNvPr id="474" name="object 474"/>
          <p:cNvGrpSpPr/>
          <p:nvPr/>
        </p:nvGrpSpPr>
        <p:grpSpPr>
          <a:xfrm>
            <a:off x="2657380" y="4483896"/>
            <a:ext cx="8255" cy="64769"/>
            <a:chOff x="2657380" y="4483896"/>
            <a:chExt cx="8255" cy="64769"/>
          </a:xfrm>
        </p:grpSpPr>
        <p:sp>
          <p:nvSpPr>
            <p:cNvPr id="475" name="object 475"/>
            <p:cNvSpPr/>
            <p:nvPr/>
          </p:nvSpPr>
          <p:spPr>
            <a:xfrm>
              <a:off x="2658004" y="4483896"/>
              <a:ext cx="7620" cy="32384"/>
            </a:xfrm>
            <a:custGeom>
              <a:avLst/>
              <a:gdLst/>
              <a:ahLst/>
              <a:cxnLst/>
              <a:rect l="l" t="t" r="r" b="b"/>
              <a:pathLst>
                <a:path w="7619" h="32385">
                  <a:moveTo>
                    <a:pt x="0" y="31929"/>
                  </a:moveTo>
                  <a:lnTo>
                    <a:pt x="7484" y="31929"/>
                  </a:lnTo>
                  <a:lnTo>
                    <a:pt x="7484" y="0"/>
                  </a:lnTo>
                  <a:lnTo>
                    <a:pt x="0" y="0"/>
                  </a:lnTo>
                  <a:lnTo>
                    <a:pt x="0" y="31929"/>
                  </a:lnTo>
                  <a:close/>
                </a:path>
              </a:pathLst>
            </a:custGeom>
            <a:solidFill>
              <a:srgbClr val="000080"/>
            </a:solidFill>
          </p:spPr>
          <p:txBody>
            <a:bodyPr wrap="square" lIns="0" tIns="0" rIns="0" bIns="0" rtlCol="0"/>
            <a:lstStyle/>
            <a:p>
              <a:endParaRPr/>
            </a:p>
          </p:txBody>
        </p:sp>
        <p:sp>
          <p:nvSpPr>
            <p:cNvPr id="476" name="object 476"/>
            <p:cNvSpPr/>
            <p:nvPr/>
          </p:nvSpPr>
          <p:spPr>
            <a:xfrm>
              <a:off x="2658004" y="4483896"/>
              <a:ext cx="0" cy="32384"/>
            </a:xfrm>
            <a:custGeom>
              <a:avLst/>
              <a:gdLst/>
              <a:ahLst/>
              <a:cxnLst/>
              <a:rect l="l" t="t" r="r" b="b"/>
              <a:pathLst>
                <a:path h="32385">
                  <a:moveTo>
                    <a:pt x="0" y="0"/>
                  </a:moveTo>
                  <a:lnTo>
                    <a:pt x="0" y="31929"/>
                  </a:lnTo>
                </a:path>
              </a:pathLst>
            </a:custGeom>
            <a:ln w="3175">
              <a:solidFill>
                <a:srgbClr val="000080"/>
              </a:solidFill>
            </a:ln>
          </p:spPr>
          <p:txBody>
            <a:bodyPr wrap="square" lIns="0" tIns="0" rIns="0" bIns="0" rtlCol="0"/>
            <a:lstStyle/>
            <a:p>
              <a:endParaRPr/>
            </a:p>
          </p:txBody>
        </p:sp>
        <p:sp>
          <p:nvSpPr>
            <p:cNvPr id="477" name="object 477"/>
            <p:cNvSpPr/>
            <p:nvPr/>
          </p:nvSpPr>
          <p:spPr>
            <a:xfrm>
              <a:off x="2658004" y="4515830"/>
              <a:ext cx="7620" cy="33020"/>
            </a:xfrm>
            <a:custGeom>
              <a:avLst/>
              <a:gdLst/>
              <a:ahLst/>
              <a:cxnLst/>
              <a:rect l="l" t="t" r="r" b="b"/>
              <a:pathLst>
                <a:path w="7619" h="33020">
                  <a:moveTo>
                    <a:pt x="0" y="32576"/>
                  </a:moveTo>
                  <a:lnTo>
                    <a:pt x="7484" y="32576"/>
                  </a:lnTo>
                  <a:lnTo>
                    <a:pt x="7484" y="0"/>
                  </a:lnTo>
                  <a:lnTo>
                    <a:pt x="0" y="0"/>
                  </a:lnTo>
                  <a:lnTo>
                    <a:pt x="0" y="32576"/>
                  </a:lnTo>
                  <a:close/>
                </a:path>
              </a:pathLst>
            </a:custGeom>
            <a:solidFill>
              <a:srgbClr val="000080"/>
            </a:solidFill>
          </p:spPr>
          <p:txBody>
            <a:bodyPr wrap="square" lIns="0" tIns="0" rIns="0" bIns="0" rtlCol="0"/>
            <a:lstStyle/>
            <a:p>
              <a:endParaRPr/>
            </a:p>
          </p:txBody>
        </p:sp>
        <p:sp>
          <p:nvSpPr>
            <p:cNvPr id="478" name="object 478"/>
            <p:cNvSpPr/>
            <p:nvPr/>
          </p:nvSpPr>
          <p:spPr>
            <a:xfrm>
              <a:off x="2658004" y="4515826"/>
              <a:ext cx="0" cy="33020"/>
            </a:xfrm>
            <a:custGeom>
              <a:avLst/>
              <a:gdLst/>
              <a:ahLst/>
              <a:cxnLst/>
              <a:rect l="l" t="t" r="r" b="b"/>
              <a:pathLst>
                <a:path h="33020">
                  <a:moveTo>
                    <a:pt x="0" y="0"/>
                  </a:moveTo>
                  <a:lnTo>
                    <a:pt x="0" y="32580"/>
                  </a:lnTo>
                </a:path>
              </a:pathLst>
            </a:custGeom>
            <a:ln w="3175">
              <a:solidFill>
                <a:srgbClr val="000080"/>
              </a:solidFill>
            </a:ln>
          </p:spPr>
          <p:txBody>
            <a:bodyPr wrap="square" lIns="0" tIns="0" rIns="0" bIns="0" rtlCol="0"/>
            <a:lstStyle/>
            <a:p>
              <a:endParaRPr/>
            </a:p>
          </p:txBody>
        </p:sp>
      </p:grpSp>
      <p:grpSp>
        <p:nvGrpSpPr>
          <p:cNvPr id="479" name="object 479"/>
          <p:cNvGrpSpPr/>
          <p:nvPr/>
        </p:nvGrpSpPr>
        <p:grpSpPr>
          <a:xfrm>
            <a:off x="3681314" y="4483896"/>
            <a:ext cx="8255" cy="64769"/>
            <a:chOff x="3681314" y="4483896"/>
            <a:chExt cx="8255" cy="64769"/>
          </a:xfrm>
        </p:grpSpPr>
        <p:sp>
          <p:nvSpPr>
            <p:cNvPr id="480" name="object 480"/>
            <p:cNvSpPr/>
            <p:nvPr/>
          </p:nvSpPr>
          <p:spPr>
            <a:xfrm>
              <a:off x="3681937" y="4483896"/>
              <a:ext cx="7620" cy="32384"/>
            </a:xfrm>
            <a:custGeom>
              <a:avLst/>
              <a:gdLst/>
              <a:ahLst/>
              <a:cxnLst/>
              <a:rect l="l" t="t" r="r" b="b"/>
              <a:pathLst>
                <a:path w="7620" h="32385">
                  <a:moveTo>
                    <a:pt x="0" y="31929"/>
                  </a:moveTo>
                  <a:lnTo>
                    <a:pt x="7346" y="31929"/>
                  </a:lnTo>
                  <a:lnTo>
                    <a:pt x="7346" y="0"/>
                  </a:lnTo>
                  <a:lnTo>
                    <a:pt x="0" y="0"/>
                  </a:lnTo>
                  <a:lnTo>
                    <a:pt x="0" y="31929"/>
                  </a:lnTo>
                  <a:close/>
                </a:path>
              </a:pathLst>
            </a:custGeom>
            <a:solidFill>
              <a:srgbClr val="000080"/>
            </a:solidFill>
          </p:spPr>
          <p:txBody>
            <a:bodyPr wrap="square" lIns="0" tIns="0" rIns="0" bIns="0" rtlCol="0"/>
            <a:lstStyle/>
            <a:p>
              <a:endParaRPr/>
            </a:p>
          </p:txBody>
        </p:sp>
        <p:sp>
          <p:nvSpPr>
            <p:cNvPr id="481" name="object 481"/>
            <p:cNvSpPr/>
            <p:nvPr/>
          </p:nvSpPr>
          <p:spPr>
            <a:xfrm>
              <a:off x="3681937" y="4483896"/>
              <a:ext cx="0" cy="32384"/>
            </a:xfrm>
            <a:custGeom>
              <a:avLst/>
              <a:gdLst/>
              <a:ahLst/>
              <a:cxnLst/>
              <a:rect l="l" t="t" r="r" b="b"/>
              <a:pathLst>
                <a:path h="32385">
                  <a:moveTo>
                    <a:pt x="0" y="0"/>
                  </a:moveTo>
                  <a:lnTo>
                    <a:pt x="0" y="31929"/>
                  </a:lnTo>
                </a:path>
              </a:pathLst>
            </a:custGeom>
            <a:ln w="3175">
              <a:solidFill>
                <a:srgbClr val="000080"/>
              </a:solidFill>
            </a:ln>
          </p:spPr>
          <p:txBody>
            <a:bodyPr wrap="square" lIns="0" tIns="0" rIns="0" bIns="0" rtlCol="0"/>
            <a:lstStyle/>
            <a:p>
              <a:endParaRPr/>
            </a:p>
          </p:txBody>
        </p:sp>
        <p:sp>
          <p:nvSpPr>
            <p:cNvPr id="482" name="object 482"/>
            <p:cNvSpPr/>
            <p:nvPr/>
          </p:nvSpPr>
          <p:spPr>
            <a:xfrm>
              <a:off x="3681937" y="4515830"/>
              <a:ext cx="7620" cy="33020"/>
            </a:xfrm>
            <a:custGeom>
              <a:avLst/>
              <a:gdLst/>
              <a:ahLst/>
              <a:cxnLst/>
              <a:rect l="l" t="t" r="r" b="b"/>
              <a:pathLst>
                <a:path w="7620" h="33020">
                  <a:moveTo>
                    <a:pt x="0" y="32576"/>
                  </a:moveTo>
                  <a:lnTo>
                    <a:pt x="7346" y="32576"/>
                  </a:lnTo>
                  <a:lnTo>
                    <a:pt x="7346" y="0"/>
                  </a:lnTo>
                  <a:lnTo>
                    <a:pt x="0" y="0"/>
                  </a:lnTo>
                  <a:lnTo>
                    <a:pt x="0" y="32576"/>
                  </a:lnTo>
                  <a:close/>
                </a:path>
              </a:pathLst>
            </a:custGeom>
            <a:solidFill>
              <a:srgbClr val="000080"/>
            </a:solidFill>
          </p:spPr>
          <p:txBody>
            <a:bodyPr wrap="square" lIns="0" tIns="0" rIns="0" bIns="0" rtlCol="0"/>
            <a:lstStyle/>
            <a:p>
              <a:endParaRPr/>
            </a:p>
          </p:txBody>
        </p:sp>
        <p:sp>
          <p:nvSpPr>
            <p:cNvPr id="483" name="object 483"/>
            <p:cNvSpPr/>
            <p:nvPr/>
          </p:nvSpPr>
          <p:spPr>
            <a:xfrm>
              <a:off x="3681937" y="4515826"/>
              <a:ext cx="0" cy="33020"/>
            </a:xfrm>
            <a:custGeom>
              <a:avLst/>
              <a:gdLst/>
              <a:ahLst/>
              <a:cxnLst/>
              <a:rect l="l" t="t" r="r" b="b"/>
              <a:pathLst>
                <a:path h="33020">
                  <a:moveTo>
                    <a:pt x="0" y="0"/>
                  </a:moveTo>
                  <a:lnTo>
                    <a:pt x="0" y="32580"/>
                  </a:lnTo>
                </a:path>
              </a:pathLst>
            </a:custGeom>
            <a:ln w="3175">
              <a:solidFill>
                <a:srgbClr val="000080"/>
              </a:solidFill>
            </a:ln>
          </p:spPr>
          <p:txBody>
            <a:bodyPr wrap="square" lIns="0" tIns="0" rIns="0" bIns="0" rtlCol="0"/>
            <a:lstStyle/>
            <a:p>
              <a:endParaRPr/>
            </a:p>
          </p:txBody>
        </p:sp>
      </p:grpSp>
      <p:grpSp>
        <p:nvGrpSpPr>
          <p:cNvPr id="484" name="object 484"/>
          <p:cNvGrpSpPr/>
          <p:nvPr/>
        </p:nvGrpSpPr>
        <p:grpSpPr>
          <a:xfrm>
            <a:off x="1186659" y="4647162"/>
            <a:ext cx="2503805" cy="38735"/>
            <a:chOff x="1186659" y="4647162"/>
            <a:chExt cx="2503805" cy="38735"/>
          </a:xfrm>
        </p:grpSpPr>
        <p:sp>
          <p:nvSpPr>
            <p:cNvPr id="485" name="object 485"/>
            <p:cNvSpPr/>
            <p:nvPr/>
          </p:nvSpPr>
          <p:spPr>
            <a:xfrm>
              <a:off x="1187294" y="4647797"/>
              <a:ext cx="7620" cy="32384"/>
            </a:xfrm>
            <a:custGeom>
              <a:avLst/>
              <a:gdLst/>
              <a:ahLst/>
              <a:cxnLst/>
              <a:rect l="l" t="t" r="r" b="b"/>
              <a:pathLst>
                <a:path w="7619" h="32385">
                  <a:moveTo>
                    <a:pt x="0" y="32068"/>
                  </a:moveTo>
                  <a:lnTo>
                    <a:pt x="7484" y="32068"/>
                  </a:lnTo>
                  <a:lnTo>
                    <a:pt x="7484" y="0"/>
                  </a:lnTo>
                  <a:lnTo>
                    <a:pt x="0" y="0"/>
                  </a:lnTo>
                  <a:lnTo>
                    <a:pt x="0" y="32068"/>
                  </a:lnTo>
                  <a:close/>
                </a:path>
              </a:pathLst>
            </a:custGeom>
            <a:solidFill>
              <a:srgbClr val="000080"/>
            </a:solidFill>
          </p:spPr>
          <p:txBody>
            <a:bodyPr wrap="square" lIns="0" tIns="0" rIns="0" bIns="0" rtlCol="0"/>
            <a:lstStyle/>
            <a:p>
              <a:endParaRPr/>
            </a:p>
          </p:txBody>
        </p:sp>
        <p:sp>
          <p:nvSpPr>
            <p:cNvPr id="486" name="object 486"/>
            <p:cNvSpPr/>
            <p:nvPr/>
          </p:nvSpPr>
          <p:spPr>
            <a:xfrm>
              <a:off x="1187294" y="4647797"/>
              <a:ext cx="0" cy="32384"/>
            </a:xfrm>
            <a:custGeom>
              <a:avLst/>
              <a:gdLst/>
              <a:ahLst/>
              <a:cxnLst/>
              <a:rect l="l" t="t" r="r" b="b"/>
              <a:pathLst>
                <a:path h="32385">
                  <a:moveTo>
                    <a:pt x="0" y="0"/>
                  </a:moveTo>
                  <a:lnTo>
                    <a:pt x="0" y="32068"/>
                  </a:lnTo>
                </a:path>
              </a:pathLst>
            </a:custGeom>
            <a:ln w="3175">
              <a:solidFill>
                <a:srgbClr val="000080"/>
              </a:solidFill>
            </a:ln>
          </p:spPr>
          <p:txBody>
            <a:bodyPr wrap="square" lIns="0" tIns="0" rIns="0" bIns="0" rtlCol="0"/>
            <a:lstStyle/>
            <a:p>
              <a:endParaRPr/>
            </a:p>
          </p:txBody>
        </p:sp>
        <p:sp>
          <p:nvSpPr>
            <p:cNvPr id="487" name="object 487"/>
            <p:cNvSpPr/>
            <p:nvPr/>
          </p:nvSpPr>
          <p:spPr>
            <a:xfrm>
              <a:off x="1187294" y="4679863"/>
              <a:ext cx="7620" cy="5715"/>
            </a:xfrm>
            <a:custGeom>
              <a:avLst/>
              <a:gdLst/>
              <a:ahLst/>
              <a:cxnLst/>
              <a:rect l="l" t="t" r="r" b="b"/>
              <a:pathLst>
                <a:path w="7619" h="5714">
                  <a:moveTo>
                    <a:pt x="7484" y="0"/>
                  </a:moveTo>
                  <a:lnTo>
                    <a:pt x="0" y="0"/>
                  </a:lnTo>
                  <a:lnTo>
                    <a:pt x="0" y="5398"/>
                  </a:lnTo>
                  <a:lnTo>
                    <a:pt x="7484" y="5398"/>
                  </a:lnTo>
                  <a:lnTo>
                    <a:pt x="7484" y="0"/>
                  </a:lnTo>
                  <a:close/>
                </a:path>
              </a:pathLst>
            </a:custGeom>
            <a:solidFill>
              <a:srgbClr val="000080"/>
            </a:solidFill>
          </p:spPr>
          <p:txBody>
            <a:bodyPr wrap="square" lIns="0" tIns="0" rIns="0" bIns="0" rtlCol="0"/>
            <a:lstStyle/>
            <a:p>
              <a:endParaRPr/>
            </a:p>
          </p:txBody>
        </p:sp>
        <p:sp>
          <p:nvSpPr>
            <p:cNvPr id="488" name="object 488"/>
            <p:cNvSpPr/>
            <p:nvPr/>
          </p:nvSpPr>
          <p:spPr>
            <a:xfrm>
              <a:off x="1187294" y="4679865"/>
              <a:ext cx="7620" cy="5715"/>
            </a:xfrm>
            <a:custGeom>
              <a:avLst/>
              <a:gdLst/>
              <a:ahLst/>
              <a:cxnLst/>
              <a:rect l="l" t="t" r="r" b="b"/>
              <a:pathLst>
                <a:path w="7619" h="5714">
                  <a:moveTo>
                    <a:pt x="0" y="0"/>
                  </a:moveTo>
                  <a:lnTo>
                    <a:pt x="7490" y="0"/>
                  </a:lnTo>
                </a:path>
                <a:path w="7619" h="5714">
                  <a:moveTo>
                    <a:pt x="0" y="0"/>
                  </a:moveTo>
                  <a:lnTo>
                    <a:pt x="0" y="5396"/>
                  </a:lnTo>
                </a:path>
              </a:pathLst>
            </a:custGeom>
            <a:ln w="3175">
              <a:solidFill>
                <a:srgbClr val="000080"/>
              </a:solidFill>
            </a:ln>
          </p:spPr>
          <p:txBody>
            <a:bodyPr wrap="square" lIns="0" tIns="0" rIns="0" bIns="0" rtlCol="0"/>
            <a:lstStyle/>
            <a:p>
              <a:endParaRPr/>
            </a:p>
          </p:txBody>
        </p:sp>
        <p:sp>
          <p:nvSpPr>
            <p:cNvPr id="489" name="object 489"/>
            <p:cNvSpPr/>
            <p:nvPr/>
          </p:nvSpPr>
          <p:spPr>
            <a:xfrm>
              <a:off x="1187294" y="4679863"/>
              <a:ext cx="7620" cy="5715"/>
            </a:xfrm>
            <a:custGeom>
              <a:avLst/>
              <a:gdLst/>
              <a:ahLst/>
              <a:cxnLst/>
              <a:rect l="l" t="t" r="r" b="b"/>
              <a:pathLst>
                <a:path w="7619" h="5714">
                  <a:moveTo>
                    <a:pt x="7484" y="0"/>
                  </a:moveTo>
                  <a:lnTo>
                    <a:pt x="0" y="0"/>
                  </a:lnTo>
                  <a:lnTo>
                    <a:pt x="0" y="5398"/>
                  </a:lnTo>
                  <a:lnTo>
                    <a:pt x="7484" y="5398"/>
                  </a:lnTo>
                  <a:lnTo>
                    <a:pt x="7484" y="0"/>
                  </a:lnTo>
                  <a:close/>
                </a:path>
              </a:pathLst>
            </a:custGeom>
            <a:solidFill>
              <a:srgbClr val="000080"/>
            </a:solidFill>
          </p:spPr>
          <p:txBody>
            <a:bodyPr wrap="square" lIns="0" tIns="0" rIns="0" bIns="0" rtlCol="0"/>
            <a:lstStyle/>
            <a:p>
              <a:endParaRPr/>
            </a:p>
          </p:txBody>
        </p:sp>
        <p:sp>
          <p:nvSpPr>
            <p:cNvPr id="490" name="object 490"/>
            <p:cNvSpPr/>
            <p:nvPr/>
          </p:nvSpPr>
          <p:spPr>
            <a:xfrm>
              <a:off x="1187294" y="4679865"/>
              <a:ext cx="7620" cy="5715"/>
            </a:xfrm>
            <a:custGeom>
              <a:avLst/>
              <a:gdLst/>
              <a:ahLst/>
              <a:cxnLst/>
              <a:rect l="l" t="t" r="r" b="b"/>
              <a:pathLst>
                <a:path w="7619" h="5714">
                  <a:moveTo>
                    <a:pt x="0" y="0"/>
                  </a:moveTo>
                  <a:lnTo>
                    <a:pt x="7490" y="0"/>
                  </a:lnTo>
                </a:path>
                <a:path w="7619" h="5714">
                  <a:moveTo>
                    <a:pt x="0" y="0"/>
                  </a:moveTo>
                  <a:lnTo>
                    <a:pt x="0" y="5396"/>
                  </a:lnTo>
                </a:path>
              </a:pathLst>
            </a:custGeom>
            <a:ln w="3175">
              <a:solidFill>
                <a:srgbClr val="000080"/>
              </a:solidFill>
            </a:ln>
          </p:spPr>
          <p:txBody>
            <a:bodyPr wrap="square" lIns="0" tIns="0" rIns="0" bIns="0" rtlCol="0"/>
            <a:lstStyle/>
            <a:p>
              <a:endParaRPr/>
            </a:p>
          </p:txBody>
        </p:sp>
        <p:sp>
          <p:nvSpPr>
            <p:cNvPr id="491" name="object 491"/>
            <p:cNvSpPr/>
            <p:nvPr/>
          </p:nvSpPr>
          <p:spPr>
            <a:xfrm>
              <a:off x="1194785" y="4679863"/>
              <a:ext cx="300990" cy="5715"/>
            </a:xfrm>
            <a:custGeom>
              <a:avLst/>
              <a:gdLst/>
              <a:ahLst/>
              <a:cxnLst/>
              <a:rect l="l" t="t" r="r" b="b"/>
              <a:pathLst>
                <a:path w="300990" h="5714">
                  <a:moveTo>
                    <a:pt x="300379" y="0"/>
                  </a:moveTo>
                  <a:lnTo>
                    <a:pt x="0" y="0"/>
                  </a:lnTo>
                  <a:lnTo>
                    <a:pt x="0" y="5398"/>
                  </a:lnTo>
                  <a:lnTo>
                    <a:pt x="300379" y="5398"/>
                  </a:lnTo>
                  <a:lnTo>
                    <a:pt x="300379" y="0"/>
                  </a:lnTo>
                  <a:close/>
                </a:path>
              </a:pathLst>
            </a:custGeom>
            <a:solidFill>
              <a:srgbClr val="000080"/>
            </a:solidFill>
          </p:spPr>
          <p:txBody>
            <a:bodyPr wrap="square" lIns="0" tIns="0" rIns="0" bIns="0" rtlCol="0"/>
            <a:lstStyle/>
            <a:p>
              <a:endParaRPr/>
            </a:p>
          </p:txBody>
        </p:sp>
        <p:sp>
          <p:nvSpPr>
            <p:cNvPr id="492" name="object 492"/>
            <p:cNvSpPr/>
            <p:nvPr/>
          </p:nvSpPr>
          <p:spPr>
            <a:xfrm>
              <a:off x="1194785" y="4679865"/>
              <a:ext cx="300990" cy="0"/>
            </a:xfrm>
            <a:custGeom>
              <a:avLst/>
              <a:gdLst/>
              <a:ahLst/>
              <a:cxnLst/>
              <a:rect l="l" t="t" r="r" b="b"/>
              <a:pathLst>
                <a:path w="300990">
                  <a:moveTo>
                    <a:pt x="0" y="0"/>
                  </a:moveTo>
                  <a:lnTo>
                    <a:pt x="300374" y="0"/>
                  </a:lnTo>
                </a:path>
              </a:pathLst>
            </a:custGeom>
            <a:ln w="3175">
              <a:solidFill>
                <a:srgbClr val="000080"/>
              </a:solidFill>
            </a:ln>
          </p:spPr>
          <p:txBody>
            <a:bodyPr wrap="square" lIns="0" tIns="0" rIns="0" bIns="0" rtlCol="0"/>
            <a:lstStyle/>
            <a:p>
              <a:endParaRPr/>
            </a:p>
          </p:txBody>
        </p:sp>
        <p:sp>
          <p:nvSpPr>
            <p:cNvPr id="493" name="object 493"/>
            <p:cNvSpPr/>
            <p:nvPr/>
          </p:nvSpPr>
          <p:spPr>
            <a:xfrm>
              <a:off x="1495159" y="4647797"/>
              <a:ext cx="7620" cy="32384"/>
            </a:xfrm>
            <a:custGeom>
              <a:avLst/>
              <a:gdLst/>
              <a:ahLst/>
              <a:cxnLst/>
              <a:rect l="l" t="t" r="r" b="b"/>
              <a:pathLst>
                <a:path w="7619" h="32385">
                  <a:moveTo>
                    <a:pt x="0" y="32068"/>
                  </a:moveTo>
                  <a:lnTo>
                    <a:pt x="7346" y="32068"/>
                  </a:lnTo>
                  <a:lnTo>
                    <a:pt x="7346" y="0"/>
                  </a:lnTo>
                  <a:lnTo>
                    <a:pt x="0" y="0"/>
                  </a:lnTo>
                  <a:lnTo>
                    <a:pt x="0" y="32068"/>
                  </a:lnTo>
                  <a:close/>
                </a:path>
              </a:pathLst>
            </a:custGeom>
            <a:solidFill>
              <a:srgbClr val="000080"/>
            </a:solidFill>
          </p:spPr>
          <p:txBody>
            <a:bodyPr wrap="square" lIns="0" tIns="0" rIns="0" bIns="0" rtlCol="0"/>
            <a:lstStyle/>
            <a:p>
              <a:endParaRPr/>
            </a:p>
          </p:txBody>
        </p:sp>
        <p:sp>
          <p:nvSpPr>
            <p:cNvPr id="494" name="object 494"/>
            <p:cNvSpPr/>
            <p:nvPr/>
          </p:nvSpPr>
          <p:spPr>
            <a:xfrm>
              <a:off x="1495159" y="4647797"/>
              <a:ext cx="0" cy="32384"/>
            </a:xfrm>
            <a:custGeom>
              <a:avLst/>
              <a:gdLst/>
              <a:ahLst/>
              <a:cxnLst/>
              <a:rect l="l" t="t" r="r" b="b"/>
              <a:pathLst>
                <a:path h="32385">
                  <a:moveTo>
                    <a:pt x="0" y="0"/>
                  </a:moveTo>
                  <a:lnTo>
                    <a:pt x="0" y="32068"/>
                  </a:lnTo>
                </a:path>
              </a:pathLst>
            </a:custGeom>
            <a:ln w="3175">
              <a:solidFill>
                <a:srgbClr val="000080"/>
              </a:solidFill>
            </a:ln>
          </p:spPr>
          <p:txBody>
            <a:bodyPr wrap="square" lIns="0" tIns="0" rIns="0" bIns="0" rtlCol="0"/>
            <a:lstStyle/>
            <a:p>
              <a:endParaRPr/>
            </a:p>
          </p:txBody>
        </p:sp>
        <p:sp>
          <p:nvSpPr>
            <p:cNvPr id="495" name="object 495"/>
            <p:cNvSpPr/>
            <p:nvPr/>
          </p:nvSpPr>
          <p:spPr>
            <a:xfrm>
              <a:off x="1495159" y="4679863"/>
              <a:ext cx="7620" cy="5715"/>
            </a:xfrm>
            <a:custGeom>
              <a:avLst/>
              <a:gdLst/>
              <a:ahLst/>
              <a:cxnLst/>
              <a:rect l="l" t="t" r="r" b="b"/>
              <a:pathLst>
                <a:path w="7619" h="5714">
                  <a:moveTo>
                    <a:pt x="7346" y="0"/>
                  </a:moveTo>
                  <a:lnTo>
                    <a:pt x="0" y="0"/>
                  </a:lnTo>
                  <a:lnTo>
                    <a:pt x="0" y="5398"/>
                  </a:lnTo>
                  <a:lnTo>
                    <a:pt x="7346" y="5398"/>
                  </a:lnTo>
                  <a:lnTo>
                    <a:pt x="7346" y="0"/>
                  </a:lnTo>
                  <a:close/>
                </a:path>
              </a:pathLst>
            </a:custGeom>
            <a:solidFill>
              <a:srgbClr val="000080"/>
            </a:solidFill>
          </p:spPr>
          <p:txBody>
            <a:bodyPr wrap="square" lIns="0" tIns="0" rIns="0" bIns="0" rtlCol="0"/>
            <a:lstStyle/>
            <a:p>
              <a:endParaRPr/>
            </a:p>
          </p:txBody>
        </p:sp>
        <p:sp>
          <p:nvSpPr>
            <p:cNvPr id="496" name="object 496"/>
            <p:cNvSpPr/>
            <p:nvPr/>
          </p:nvSpPr>
          <p:spPr>
            <a:xfrm>
              <a:off x="1495159" y="4679865"/>
              <a:ext cx="7620" cy="5715"/>
            </a:xfrm>
            <a:custGeom>
              <a:avLst/>
              <a:gdLst/>
              <a:ahLst/>
              <a:cxnLst/>
              <a:rect l="l" t="t" r="r" b="b"/>
              <a:pathLst>
                <a:path w="7619" h="5714">
                  <a:moveTo>
                    <a:pt x="0" y="0"/>
                  </a:moveTo>
                  <a:lnTo>
                    <a:pt x="7348" y="0"/>
                  </a:lnTo>
                </a:path>
                <a:path w="7619" h="5714">
                  <a:moveTo>
                    <a:pt x="0" y="0"/>
                  </a:moveTo>
                  <a:lnTo>
                    <a:pt x="0" y="5396"/>
                  </a:lnTo>
                </a:path>
              </a:pathLst>
            </a:custGeom>
            <a:ln w="3175">
              <a:solidFill>
                <a:srgbClr val="000080"/>
              </a:solidFill>
            </a:ln>
          </p:spPr>
          <p:txBody>
            <a:bodyPr wrap="square" lIns="0" tIns="0" rIns="0" bIns="0" rtlCol="0"/>
            <a:lstStyle/>
            <a:p>
              <a:endParaRPr/>
            </a:p>
          </p:txBody>
        </p:sp>
        <p:sp>
          <p:nvSpPr>
            <p:cNvPr id="497" name="object 497"/>
            <p:cNvSpPr/>
            <p:nvPr/>
          </p:nvSpPr>
          <p:spPr>
            <a:xfrm>
              <a:off x="1502507" y="4679863"/>
              <a:ext cx="504190" cy="5715"/>
            </a:xfrm>
            <a:custGeom>
              <a:avLst/>
              <a:gdLst/>
              <a:ahLst/>
              <a:cxnLst/>
              <a:rect l="l" t="t" r="r" b="b"/>
              <a:pathLst>
                <a:path w="504189" h="5714">
                  <a:moveTo>
                    <a:pt x="503859" y="0"/>
                  </a:moveTo>
                  <a:lnTo>
                    <a:pt x="0" y="0"/>
                  </a:lnTo>
                  <a:lnTo>
                    <a:pt x="0" y="5398"/>
                  </a:lnTo>
                  <a:lnTo>
                    <a:pt x="503859" y="5398"/>
                  </a:lnTo>
                  <a:lnTo>
                    <a:pt x="503859" y="0"/>
                  </a:lnTo>
                  <a:close/>
                </a:path>
              </a:pathLst>
            </a:custGeom>
            <a:solidFill>
              <a:srgbClr val="000080"/>
            </a:solidFill>
          </p:spPr>
          <p:txBody>
            <a:bodyPr wrap="square" lIns="0" tIns="0" rIns="0" bIns="0" rtlCol="0"/>
            <a:lstStyle/>
            <a:p>
              <a:endParaRPr/>
            </a:p>
          </p:txBody>
        </p:sp>
        <p:sp>
          <p:nvSpPr>
            <p:cNvPr id="498" name="object 498"/>
            <p:cNvSpPr/>
            <p:nvPr/>
          </p:nvSpPr>
          <p:spPr>
            <a:xfrm>
              <a:off x="1502507" y="4679865"/>
              <a:ext cx="504190" cy="0"/>
            </a:xfrm>
            <a:custGeom>
              <a:avLst/>
              <a:gdLst/>
              <a:ahLst/>
              <a:cxnLst/>
              <a:rect l="l" t="t" r="r" b="b"/>
              <a:pathLst>
                <a:path w="504189">
                  <a:moveTo>
                    <a:pt x="0" y="0"/>
                  </a:moveTo>
                  <a:lnTo>
                    <a:pt x="503871" y="0"/>
                  </a:lnTo>
                </a:path>
              </a:pathLst>
            </a:custGeom>
            <a:ln w="3175">
              <a:solidFill>
                <a:srgbClr val="000080"/>
              </a:solidFill>
            </a:ln>
          </p:spPr>
          <p:txBody>
            <a:bodyPr wrap="square" lIns="0" tIns="0" rIns="0" bIns="0" rtlCol="0"/>
            <a:lstStyle/>
            <a:p>
              <a:endParaRPr/>
            </a:p>
          </p:txBody>
        </p:sp>
        <p:sp>
          <p:nvSpPr>
            <p:cNvPr id="499" name="object 499"/>
            <p:cNvSpPr/>
            <p:nvPr/>
          </p:nvSpPr>
          <p:spPr>
            <a:xfrm>
              <a:off x="2006378" y="4647797"/>
              <a:ext cx="7620" cy="32384"/>
            </a:xfrm>
            <a:custGeom>
              <a:avLst/>
              <a:gdLst/>
              <a:ahLst/>
              <a:cxnLst/>
              <a:rect l="l" t="t" r="r" b="b"/>
              <a:pathLst>
                <a:path w="7619" h="32385">
                  <a:moveTo>
                    <a:pt x="0" y="32068"/>
                  </a:moveTo>
                  <a:lnTo>
                    <a:pt x="7484" y="32068"/>
                  </a:lnTo>
                  <a:lnTo>
                    <a:pt x="7484" y="0"/>
                  </a:lnTo>
                  <a:lnTo>
                    <a:pt x="0" y="0"/>
                  </a:lnTo>
                  <a:lnTo>
                    <a:pt x="0" y="32068"/>
                  </a:lnTo>
                  <a:close/>
                </a:path>
              </a:pathLst>
            </a:custGeom>
            <a:solidFill>
              <a:srgbClr val="000080"/>
            </a:solidFill>
          </p:spPr>
          <p:txBody>
            <a:bodyPr wrap="square" lIns="0" tIns="0" rIns="0" bIns="0" rtlCol="0"/>
            <a:lstStyle/>
            <a:p>
              <a:endParaRPr/>
            </a:p>
          </p:txBody>
        </p:sp>
        <p:sp>
          <p:nvSpPr>
            <p:cNvPr id="500" name="object 500"/>
            <p:cNvSpPr/>
            <p:nvPr/>
          </p:nvSpPr>
          <p:spPr>
            <a:xfrm>
              <a:off x="2006378" y="4647797"/>
              <a:ext cx="0" cy="32384"/>
            </a:xfrm>
            <a:custGeom>
              <a:avLst/>
              <a:gdLst/>
              <a:ahLst/>
              <a:cxnLst/>
              <a:rect l="l" t="t" r="r" b="b"/>
              <a:pathLst>
                <a:path h="32385">
                  <a:moveTo>
                    <a:pt x="0" y="0"/>
                  </a:moveTo>
                  <a:lnTo>
                    <a:pt x="0" y="32068"/>
                  </a:lnTo>
                </a:path>
              </a:pathLst>
            </a:custGeom>
            <a:ln w="3175">
              <a:solidFill>
                <a:srgbClr val="000080"/>
              </a:solidFill>
            </a:ln>
          </p:spPr>
          <p:txBody>
            <a:bodyPr wrap="square" lIns="0" tIns="0" rIns="0" bIns="0" rtlCol="0"/>
            <a:lstStyle/>
            <a:p>
              <a:endParaRPr/>
            </a:p>
          </p:txBody>
        </p:sp>
        <p:sp>
          <p:nvSpPr>
            <p:cNvPr id="501" name="object 501"/>
            <p:cNvSpPr/>
            <p:nvPr/>
          </p:nvSpPr>
          <p:spPr>
            <a:xfrm>
              <a:off x="2006378" y="4679863"/>
              <a:ext cx="7620" cy="5715"/>
            </a:xfrm>
            <a:custGeom>
              <a:avLst/>
              <a:gdLst/>
              <a:ahLst/>
              <a:cxnLst/>
              <a:rect l="l" t="t" r="r" b="b"/>
              <a:pathLst>
                <a:path w="7619" h="5714">
                  <a:moveTo>
                    <a:pt x="7484" y="0"/>
                  </a:moveTo>
                  <a:lnTo>
                    <a:pt x="0" y="0"/>
                  </a:lnTo>
                  <a:lnTo>
                    <a:pt x="0" y="5398"/>
                  </a:lnTo>
                  <a:lnTo>
                    <a:pt x="7484" y="5398"/>
                  </a:lnTo>
                  <a:lnTo>
                    <a:pt x="7484" y="0"/>
                  </a:lnTo>
                  <a:close/>
                </a:path>
              </a:pathLst>
            </a:custGeom>
            <a:solidFill>
              <a:srgbClr val="000080"/>
            </a:solidFill>
          </p:spPr>
          <p:txBody>
            <a:bodyPr wrap="square" lIns="0" tIns="0" rIns="0" bIns="0" rtlCol="0"/>
            <a:lstStyle/>
            <a:p>
              <a:endParaRPr/>
            </a:p>
          </p:txBody>
        </p:sp>
        <p:sp>
          <p:nvSpPr>
            <p:cNvPr id="502" name="object 502"/>
            <p:cNvSpPr/>
            <p:nvPr/>
          </p:nvSpPr>
          <p:spPr>
            <a:xfrm>
              <a:off x="2006378" y="4679865"/>
              <a:ext cx="7620" cy="5715"/>
            </a:xfrm>
            <a:custGeom>
              <a:avLst/>
              <a:gdLst/>
              <a:ahLst/>
              <a:cxnLst/>
              <a:rect l="l" t="t" r="r" b="b"/>
              <a:pathLst>
                <a:path w="7619" h="5714">
                  <a:moveTo>
                    <a:pt x="0" y="0"/>
                  </a:moveTo>
                  <a:lnTo>
                    <a:pt x="7473" y="0"/>
                  </a:lnTo>
                </a:path>
                <a:path w="7619" h="5714">
                  <a:moveTo>
                    <a:pt x="0" y="0"/>
                  </a:moveTo>
                  <a:lnTo>
                    <a:pt x="0" y="5396"/>
                  </a:lnTo>
                </a:path>
              </a:pathLst>
            </a:custGeom>
            <a:ln w="3175">
              <a:solidFill>
                <a:srgbClr val="000080"/>
              </a:solidFill>
            </a:ln>
          </p:spPr>
          <p:txBody>
            <a:bodyPr wrap="square" lIns="0" tIns="0" rIns="0" bIns="0" rtlCol="0"/>
            <a:lstStyle/>
            <a:p>
              <a:endParaRPr/>
            </a:p>
          </p:txBody>
        </p:sp>
        <p:sp>
          <p:nvSpPr>
            <p:cNvPr id="503" name="object 503"/>
            <p:cNvSpPr/>
            <p:nvPr/>
          </p:nvSpPr>
          <p:spPr>
            <a:xfrm>
              <a:off x="2013852" y="4679863"/>
              <a:ext cx="644525" cy="5715"/>
            </a:xfrm>
            <a:custGeom>
              <a:avLst/>
              <a:gdLst/>
              <a:ahLst/>
              <a:cxnLst/>
              <a:rect l="l" t="t" r="r" b="b"/>
              <a:pathLst>
                <a:path w="644525" h="5714">
                  <a:moveTo>
                    <a:pt x="644151" y="0"/>
                  </a:moveTo>
                  <a:lnTo>
                    <a:pt x="0" y="0"/>
                  </a:lnTo>
                  <a:lnTo>
                    <a:pt x="0" y="5398"/>
                  </a:lnTo>
                  <a:lnTo>
                    <a:pt x="644151" y="5398"/>
                  </a:lnTo>
                  <a:lnTo>
                    <a:pt x="644151" y="0"/>
                  </a:lnTo>
                  <a:close/>
                </a:path>
              </a:pathLst>
            </a:custGeom>
            <a:solidFill>
              <a:srgbClr val="000080"/>
            </a:solidFill>
          </p:spPr>
          <p:txBody>
            <a:bodyPr wrap="square" lIns="0" tIns="0" rIns="0" bIns="0" rtlCol="0"/>
            <a:lstStyle/>
            <a:p>
              <a:endParaRPr/>
            </a:p>
          </p:txBody>
        </p:sp>
        <p:sp>
          <p:nvSpPr>
            <p:cNvPr id="504" name="object 504"/>
            <p:cNvSpPr/>
            <p:nvPr/>
          </p:nvSpPr>
          <p:spPr>
            <a:xfrm>
              <a:off x="2013852" y="4679865"/>
              <a:ext cx="644525" cy="0"/>
            </a:xfrm>
            <a:custGeom>
              <a:avLst/>
              <a:gdLst/>
              <a:ahLst/>
              <a:cxnLst/>
              <a:rect l="l" t="t" r="r" b="b"/>
              <a:pathLst>
                <a:path w="644525">
                  <a:moveTo>
                    <a:pt x="0" y="0"/>
                  </a:moveTo>
                  <a:lnTo>
                    <a:pt x="644151" y="0"/>
                  </a:lnTo>
                </a:path>
              </a:pathLst>
            </a:custGeom>
            <a:ln w="3175">
              <a:solidFill>
                <a:srgbClr val="000080"/>
              </a:solidFill>
            </a:ln>
          </p:spPr>
          <p:txBody>
            <a:bodyPr wrap="square" lIns="0" tIns="0" rIns="0" bIns="0" rtlCol="0"/>
            <a:lstStyle/>
            <a:p>
              <a:endParaRPr/>
            </a:p>
          </p:txBody>
        </p:sp>
        <p:sp>
          <p:nvSpPr>
            <p:cNvPr id="505" name="object 505"/>
            <p:cNvSpPr/>
            <p:nvPr/>
          </p:nvSpPr>
          <p:spPr>
            <a:xfrm>
              <a:off x="2658004" y="4647797"/>
              <a:ext cx="7620" cy="32384"/>
            </a:xfrm>
            <a:custGeom>
              <a:avLst/>
              <a:gdLst/>
              <a:ahLst/>
              <a:cxnLst/>
              <a:rect l="l" t="t" r="r" b="b"/>
              <a:pathLst>
                <a:path w="7619" h="32385">
                  <a:moveTo>
                    <a:pt x="0" y="32068"/>
                  </a:moveTo>
                  <a:lnTo>
                    <a:pt x="7484" y="32068"/>
                  </a:lnTo>
                  <a:lnTo>
                    <a:pt x="7484" y="0"/>
                  </a:lnTo>
                  <a:lnTo>
                    <a:pt x="0" y="0"/>
                  </a:lnTo>
                  <a:lnTo>
                    <a:pt x="0" y="32068"/>
                  </a:lnTo>
                  <a:close/>
                </a:path>
              </a:pathLst>
            </a:custGeom>
            <a:solidFill>
              <a:srgbClr val="000080"/>
            </a:solidFill>
          </p:spPr>
          <p:txBody>
            <a:bodyPr wrap="square" lIns="0" tIns="0" rIns="0" bIns="0" rtlCol="0"/>
            <a:lstStyle/>
            <a:p>
              <a:endParaRPr/>
            </a:p>
          </p:txBody>
        </p:sp>
        <p:sp>
          <p:nvSpPr>
            <p:cNvPr id="506" name="object 506"/>
            <p:cNvSpPr/>
            <p:nvPr/>
          </p:nvSpPr>
          <p:spPr>
            <a:xfrm>
              <a:off x="2658004" y="4647797"/>
              <a:ext cx="0" cy="32384"/>
            </a:xfrm>
            <a:custGeom>
              <a:avLst/>
              <a:gdLst/>
              <a:ahLst/>
              <a:cxnLst/>
              <a:rect l="l" t="t" r="r" b="b"/>
              <a:pathLst>
                <a:path h="32385">
                  <a:moveTo>
                    <a:pt x="0" y="0"/>
                  </a:moveTo>
                  <a:lnTo>
                    <a:pt x="0" y="32068"/>
                  </a:lnTo>
                </a:path>
              </a:pathLst>
            </a:custGeom>
            <a:ln w="3175">
              <a:solidFill>
                <a:srgbClr val="000080"/>
              </a:solidFill>
            </a:ln>
          </p:spPr>
          <p:txBody>
            <a:bodyPr wrap="square" lIns="0" tIns="0" rIns="0" bIns="0" rtlCol="0"/>
            <a:lstStyle/>
            <a:p>
              <a:endParaRPr/>
            </a:p>
          </p:txBody>
        </p:sp>
        <p:sp>
          <p:nvSpPr>
            <p:cNvPr id="507" name="object 507"/>
            <p:cNvSpPr/>
            <p:nvPr/>
          </p:nvSpPr>
          <p:spPr>
            <a:xfrm>
              <a:off x="2658004" y="4679863"/>
              <a:ext cx="7620" cy="5715"/>
            </a:xfrm>
            <a:custGeom>
              <a:avLst/>
              <a:gdLst/>
              <a:ahLst/>
              <a:cxnLst/>
              <a:rect l="l" t="t" r="r" b="b"/>
              <a:pathLst>
                <a:path w="7619" h="5714">
                  <a:moveTo>
                    <a:pt x="7484" y="0"/>
                  </a:moveTo>
                  <a:lnTo>
                    <a:pt x="0" y="0"/>
                  </a:lnTo>
                  <a:lnTo>
                    <a:pt x="0" y="5398"/>
                  </a:lnTo>
                  <a:lnTo>
                    <a:pt x="7484" y="5398"/>
                  </a:lnTo>
                  <a:lnTo>
                    <a:pt x="7484" y="0"/>
                  </a:lnTo>
                  <a:close/>
                </a:path>
              </a:pathLst>
            </a:custGeom>
            <a:solidFill>
              <a:srgbClr val="000080"/>
            </a:solidFill>
          </p:spPr>
          <p:txBody>
            <a:bodyPr wrap="square" lIns="0" tIns="0" rIns="0" bIns="0" rtlCol="0"/>
            <a:lstStyle/>
            <a:p>
              <a:endParaRPr/>
            </a:p>
          </p:txBody>
        </p:sp>
        <p:sp>
          <p:nvSpPr>
            <p:cNvPr id="508" name="object 508"/>
            <p:cNvSpPr/>
            <p:nvPr/>
          </p:nvSpPr>
          <p:spPr>
            <a:xfrm>
              <a:off x="2658004" y="4679865"/>
              <a:ext cx="7620" cy="5715"/>
            </a:xfrm>
            <a:custGeom>
              <a:avLst/>
              <a:gdLst/>
              <a:ahLst/>
              <a:cxnLst/>
              <a:rect l="l" t="t" r="r" b="b"/>
              <a:pathLst>
                <a:path w="7619" h="5714">
                  <a:moveTo>
                    <a:pt x="0" y="0"/>
                  </a:moveTo>
                  <a:lnTo>
                    <a:pt x="7473" y="0"/>
                  </a:lnTo>
                </a:path>
                <a:path w="7619" h="5714">
                  <a:moveTo>
                    <a:pt x="0" y="0"/>
                  </a:moveTo>
                  <a:lnTo>
                    <a:pt x="0" y="5396"/>
                  </a:lnTo>
                </a:path>
              </a:pathLst>
            </a:custGeom>
            <a:ln w="3175">
              <a:solidFill>
                <a:srgbClr val="000080"/>
              </a:solidFill>
            </a:ln>
          </p:spPr>
          <p:txBody>
            <a:bodyPr wrap="square" lIns="0" tIns="0" rIns="0" bIns="0" rtlCol="0"/>
            <a:lstStyle/>
            <a:p>
              <a:endParaRPr/>
            </a:p>
          </p:txBody>
        </p:sp>
        <p:sp>
          <p:nvSpPr>
            <p:cNvPr id="509" name="object 509"/>
            <p:cNvSpPr/>
            <p:nvPr/>
          </p:nvSpPr>
          <p:spPr>
            <a:xfrm>
              <a:off x="2665477" y="4679863"/>
              <a:ext cx="551180" cy="5715"/>
            </a:xfrm>
            <a:custGeom>
              <a:avLst/>
              <a:gdLst/>
              <a:ahLst/>
              <a:cxnLst/>
              <a:rect l="l" t="t" r="r" b="b"/>
              <a:pathLst>
                <a:path w="551180" h="5714">
                  <a:moveTo>
                    <a:pt x="550988" y="0"/>
                  </a:moveTo>
                  <a:lnTo>
                    <a:pt x="0" y="0"/>
                  </a:lnTo>
                  <a:lnTo>
                    <a:pt x="0" y="5398"/>
                  </a:lnTo>
                  <a:lnTo>
                    <a:pt x="550988" y="5398"/>
                  </a:lnTo>
                  <a:lnTo>
                    <a:pt x="550988" y="0"/>
                  </a:lnTo>
                  <a:close/>
                </a:path>
              </a:pathLst>
            </a:custGeom>
            <a:solidFill>
              <a:srgbClr val="000080"/>
            </a:solidFill>
          </p:spPr>
          <p:txBody>
            <a:bodyPr wrap="square" lIns="0" tIns="0" rIns="0" bIns="0" rtlCol="0"/>
            <a:lstStyle/>
            <a:p>
              <a:endParaRPr/>
            </a:p>
          </p:txBody>
        </p:sp>
        <p:sp>
          <p:nvSpPr>
            <p:cNvPr id="510" name="object 510"/>
            <p:cNvSpPr/>
            <p:nvPr/>
          </p:nvSpPr>
          <p:spPr>
            <a:xfrm>
              <a:off x="2665477" y="4679865"/>
              <a:ext cx="551180" cy="0"/>
            </a:xfrm>
            <a:custGeom>
              <a:avLst/>
              <a:gdLst/>
              <a:ahLst/>
              <a:cxnLst/>
              <a:rect l="l" t="t" r="r" b="b"/>
              <a:pathLst>
                <a:path w="551180">
                  <a:moveTo>
                    <a:pt x="0" y="0"/>
                  </a:moveTo>
                  <a:lnTo>
                    <a:pt x="550989" y="0"/>
                  </a:lnTo>
                </a:path>
              </a:pathLst>
            </a:custGeom>
            <a:ln w="3175">
              <a:solidFill>
                <a:srgbClr val="000080"/>
              </a:solidFill>
            </a:ln>
          </p:spPr>
          <p:txBody>
            <a:bodyPr wrap="square" lIns="0" tIns="0" rIns="0" bIns="0" rtlCol="0"/>
            <a:lstStyle/>
            <a:p>
              <a:endParaRPr/>
            </a:p>
          </p:txBody>
        </p:sp>
        <p:sp>
          <p:nvSpPr>
            <p:cNvPr id="511" name="object 511"/>
            <p:cNvSpPr/>
            <p:nvPr/>
          </p:nvSpPr>
          <p:spPr>
            <a:xfrm>
              <a:off x="3223940" y="4679863"/>
              <a:ext cx="458470" cy="5715"/>
            </a:xfrm>
            <a:custGeom>
              <a:avLst/>
              <a:gdLst/>
              <a:ahLst/>
              <a:cxnLst/>
              <a:rect l="l" t="t" r="r" b="b"/>
              <a:pathLst>
                <a:path w="458470" h="5714">
                  <a:moveTo>
                    <a:pt x="457980" y="0"/>
                  </a:moveTo>
                  <a:lnTo>
                    <a:pt x="0" y="0"/>
                  </a:lnTo>
                  <a:lnTo>
                    <a:pt x="0" y="5398"/>
                  </a:lnTo>
                  <a:lnTo>
                    <a:pt x="457980" y="5398"/>
                  </a:lnTo>
                  <a:lnTo>
                    <a:pt x="457980" y="0"/>
                  </a:lnTo>
                  <a:close/>
                </a:path>
              </a:pathLst>
            </a:custGeom>
            <a:solidFill>
              <a:srgbClr val="000080"/>
            </a:solidFill>
          </p:spPr>
          <p:txBody>
            <a:bodyPr wrap="square" lIns="0" tIns="0" rIns="0" bIns="0" rtlCol="0"/>
            <a:lstStyle/>
            <a:p>
              <a:endParaRPr/>
            </a:p>
          </p:txBody>
        </p:sp>
        <p:sp>
          <p:nvSpPr>
            <p:cNvPr id="512" name="object 512"/>
            <p:cNvSpPr/>
            <p:nvPr/>
          </p:nvSpPr>
          <p:spPr>
            <a:xfrm>
              <a:off x="3223940" y="4679865"/>
              <a:ext cx="458470" cy="0"/>
            </a:xfrm>
            <a:custGeom>
              <a:avLst/>
              <a:gdLst/>
              <a:ahLst/>
              <a:cxnLst/>
              <a:rect l="l" t="t" r="r" b="b"/>
              <a:pathLst>
                <a:path w="458470">
                  <a:moveTo>
                    <a:pt x="0" y="0"/>
                  </a:moveTo>
                  <a:lnTo>
                    <a:pt x="457997" y="0"/>
                  </a:lnTo>
                </a:path>
              </a:pathLst>
            </a:custGeom>
            <a:ln w="3175">
              <a:solidFill>
                <a:srgbClr val="000080"/>
              </a:solidFill>
            </a:ln>
          </p:spPr>
          <p:txBody>
            <a:bodyPr wrap="square" lIns="0" tIns="0" rIns="0" bIns="0" rtlCol="0"/>
            <a:lstStyle/>
            <a:p>
              <a:endParaRPr/>
            </a:p>
          </p:txBody>
        </p:sp>
        <p:sp>
          <p:nvSpPr>
            <p:cNvPr id="513" name="object 513"/>
            <p:cNvSpPr/>
            <p:nvPr/>
          </p:nvSpPr>
          <p:spPr>
            <a:xfrm>
              <a:off x="3681936" y="4647797"/>
              <a:ext cx="7620" cy="32384"/>
            </a:xfrm>
            <a:custGeom>
              <a:avLst/>
              <a:gdLst/>
              <a:ahLst/>
              <a:cxnLst/>
              <a:rect l="l" t="t" r="r" b="b"/>
              <a:pathLst>
                <a:path w="7620" h="32385">
                  <a:moveTo>
                    <a:pt x="0" y="32068"/>
                  </a:moveTo>
                  <a:lnTo>
                    <a:pt x="7346" y="32068"/>
                  </a:lnTo>
                  <a:lnTo>
                    <a:pt x="7346" y="0"/>
                  </a:lnTo>
                  <a:lnTo>
                    <a:pt x="0" y="0"/>
                  </a:lnTo>
                  <a:lnTo>
                    <a:pt x="0" y="32068"/>
                  </a:lnTo>
                  <a:close/>
                </a:path>
              </a:pathLst>
            </a:custGeom>
            <a:solidFill>
              <a:srgbClr val="000080"/>
            </a:solidFill>
          </p:spPr>
          <p:txBody>
            <a:bodyPr wrap="square" lIns="0" tIns="0" rIns="0" bIns="0" rtlCol="0"/>
            <a:lstStyle/>
            <a:p>
              <a:endParaRPr/>
            </a:p>
          </p:txBody>
        </p:sp>
        <p:sp>
          <p:nvSpPr>
            <p:cNvPr id="514" name="object 514"/>
            <p:cNvSpPr/>
            <p:nvPr/>
          </p:nvSpPr>
          <p:spPr>
            <a:xfrm>
              <a:off x="3681937" y="4647797"/>
              <a:ext cx="0" cy="32384"/>
            </a:xfrm>
            <a:custGeom>
              <a:avLst/>
              <a:gdLst/>
              <a:ahLst/>
              <a:cxnLst/>
              <a:rect l="l" t="t" r="r" b="b"/>
              <a:pathLst>
                <a:path h="32385">
                  <a:moveTo>
                    <a:pt x="0" y="0"/>
                  </a:moveTo>
                  <a:lnTo>
                    <a:pt x="0" y="32068"/>
                  </a:lnTo>
                </a:path>
              </a:pathLst>
            </a:custGeom>
            <a:ln w="3175">
              <a:solidFill>
                <a:srgbClr val="000080"/>
              </a:solidFill>
            </a:ln>
          </p:spPr>
          <p:txBody>
            <a:bodyPr wrap="square" lIns="0" tIns="0" rIns="0" bIns="0" rtlCol="0"/>
            <a:lstStyle/>
            <a:p>
              <a:endParaRPr/>
            </a:p>
          </p:txBody>
        </p:sp>
        <p:sp>
          <p:nvSpPr>
            <p:cNvPr id="515" name="object 515"/>
            <p:cNvSpPr/>
            <p:nvPr/>
          </p:nvSpPr>
          <p:spPr>
            <a:xfrm>
              <a:off x="3681936" y="4679863"/>
              <a:ext cx="7620" cy="5715"/>
            </a:xfrm>
            <a:custGeom>
              <a:avLst/>
              <a:gdLst/>
              <a:ahLst/>
              <a:cxnLst/>
              <a:rect l="l" t="t" r="r" b="b"/>
              <a:pathLst>
                <a:path w="7620" h="5714">
                  <a:moveTo>
                    <a:pt x="7346" y="0"/>
                  </a:moveTo>
                  <a:lnTo>
                    <a:pt x="0" y="0"/>
                  </a:lnTo>
                  <a:lnTo>
                    <a:pt x="0" y="5398"/>
                  </a:lnTo>
                  <a:lnTo>
                    <a:pt x="7346" y="5398"/>
                  </a:lnTo>
                  <a:lnTo>
                    <a:pt x="7346" y="0"/>
                  </a:lnTo>
                  <a:close/>
                </a:path>
              </a:pathLst>
            </a:custGeom>
            <a:solidFill>
              <a:srgbClr val="000080"/>
            </a:solidFill>
          </p:spPr>
          <p:txBody>
            <a:bodyPr wrap="square" lIns="0" tIns="0" rIns="0" bIns="0" rtlCol="0"/>
            <a:lstStyle/>
            <a:p>
              <a:endParaRPr/>
            </a:p>
          </p:txBody>
        </p:sp>
        <p:sp>
          <p:nvSpPr>
            <p:cNvPr id="516" name="object 516"/>
            <p:cNvSpPr/>
            <p:nvPr/>
          </p:nvSpPr>
          <p:spPr>
            <a:xfrm>
              <a:off x="3681937" y="4679865"/>
              <a:ext cx="7620" cy="5715"/>
            </a:xfrm>
            <a:custGeom>
              <a:avLst/>
              <a:gdLst/>
              <a:ahLst/>
              <a:cxnLst/>
              <a:rect l="l" t="t" r="r" b="b"/>
              <a:pathLst>
                <a:path w="7620" h="5714">
                  <a:moveTo>
                    <a:pt x="0" y="0"/>
                  </a:moveTo>
                  <a:lnTo>
                    <a:pt x="7359" y="0"/>
                  </a:lnTo>
                </a:path>
                <a:path w="7620" h="5714">
                  <a:moveTo>
                    <a:pt x="0" y="0"/>
                  </a:moveTo>
                  <a:lnTo>
                    <a:pt x="0" y="5396"/>
                  </a:lnTo>
                </a:path>
              </a:pathLst>
            </a:custGeom>
            <a:ln w="3175">
              <a:solidFill>
                <a:srgbClr val="000080"/>
              </a:solidFill>
            </a:ln>
          </p:spPr>
          <p:txBody>
            <a:bodyPr wrap="square" lIns="0" tIns="0" rIns="0" bIns="0" rtlCol="0"/>
            <a:lstStyle/>
            <a:p>
              <a:endParaRPr/>
            </a:p>
          </p:txBody>
        </p:sp>
        <p:sp>
          <p:nvSpPr>
            <p:cNvPr id="517" name="object 517"/>
            <p:cNvSpPr/>
            <p:nvPr/>
          </p:nvSpPr>
          <p:spPr>
            <a:xfrm>
              <a:off x="3681936" y="4679863"/>
              <a:ext cx="7620" cy="5715"/>
            </a:xfrm>
            <a:custGeom>
              <a:avLst/>
              <a:gdLst/>
              <a:ahLst/>
              <a:cxnLst/>
              <a:rect l="l" t="t" r="r" b="b"/>
              <a:pathLst>
                <a:path w="7620" h="5714">
                  <a:moveTo>
                    <a:pt x="7346" y="0"/>
                  </a:moveTo>
                  <a:lnTo>
                    <a:pt x="0" y="0"/>
                  </a:lnTo>
                  <a:lnTo>
                    <a:pt x="0" y="5398"/>
                  </a:lnTo>
                  <a:lnTo>
                    <a:pt x="7346" y="5398"/>
                  </a:lnTo>
                  <a:lnTo>
                    <a:pt x="7346" y="0"/>
                  </a:lnTo>
                  <a:close/>
                </a:path>
              </a:pathLst>
            </a:custGeom>
            <a:solidFill>
              <a:srgbClr val="000080"/>
            </a:solidFill>
          </p:spPr>
          <p:txBody>
            <a:bodyPr wrap="square" lIns="0" tIns="0" rIns="0" bIns="0" rtlCol="0"/>
            <a:lstStyle/>
            <a:p>
              <a:endParaRPr/>
            </a:p>
          </p:txBody>
        </p:sp>
        <p:sp>
          <p:nvSpPr>
            <p:cNvPr id="518" name="object 518"/>
            <p:cNvSpPr/>
            <p:nvPr/>
          </p:nvSpPr>
          <p:spPr>
            <a:xfrm>
              <a:off x="3681937" y="4679865"/>
              <a:ext cx="7620" cy="5715"/>
            </a:xfrm>
            <a:custGeom>
              <a:avLst/>
              <a:gdLst/>
              <a:ahLst/>
              <a:cxnLst/>
              <a:rect l="l" t="t" r="r" b="b"/>
              <a:pathLst>
                <a:path w="7620" h="5714">
                  <a:moveTo>
                    <a:pt x="0" y="0"/>
                  </a:moveTo>
                  <a:lnTo>
                    <a:pt x="7359" y="0"/>
                  </a:lnTo>
                </a:path>
                <a:path w="7620" h="5714">
                  <a:moveTo>
                    <a:pt x="0" y="0"/>
                  </a:moveTo>
                  <a:lnTo>
                    <a:pt x="0" y="5396"/>
                  </a:lnTo>
                </a:path>
              </a:pathLst>
            </a:custGeom>
            <a:ln w="3175">
              <a:solidFill>
                <a:srgbClr val="000080"/>
              </a:solidFill>
            </a:ln>
          </p:spPr>
          <p:txBody>
            <a:bodyPr wrap="square" lIns="0" tIns="0" rIns="0" bIns="0" rtlCol="0"/>
            <a:lstStyle/>
            <a:p>
              <a:endParaRPr/>
            </a:p>
          </p:txBody>
        </p:sp>
      </p:grpSp>
      <p:sp>
        <p:nvSpPr>
          <p:cNvPr id="519" name="object 519"/>
          <p:cNvSpPr txBox="1"/>
          <p:nvPr/>
        </p:nvSpPr>
        <p:spPr>
          <a:xfrm>
            <a:off x="1924780" y="4711375"/>
            <a:ext cx="795655" cy="207645"/>
          </a:xfrm>
          <a:prstGeom prst="rect">
            <a:avLst/>
          </a:prstGeom>
        </p:spPr>
        <p:txBody>
          <a:bodyPr vert="horz" wrap="square" lIns="0" tIns="12065" rIns="0" bIns="0" rtlCol="0">
            <a:spAutoFit/>
          </a:bodyPr>
          <a:lstStyle/>
          <a:p>
            <a:pPr marL="12700">
              <a:lnSpc>
                <a:spcPct val="100000"/>
              </a:lnSpc>
              <a:spcBef>
                <a:spcPts val="95"/>
              </a:spcBef>
            </a:pPr>
            <a:r>
              <a:rPr sz="1200" spc="200" dirty="0">
                <a:latin typeface="Arial"/>
                <a:cs typeface="Arial"/>
              </a:rPr>
              <a:t>Test</a:t>
            </a:r>
            <a:r>
              <a:rPr sz="1200" spc="125" dirty="0">
                <a:latin typeface="Arial"/>
                <a:cs typeface="Arial"/>
              </a:rPr>
              <a:t> </a:t>
            </a:r>
            <a:r>
              <a:rPr sz="1200" spc="185" dirty="0">
                <a:latin typeface="Arial"/>
                <a:cs typeface="Arial"/>
              </a:rPr>
              <a:t>Set</a:t>
            </a:r>
            <a:endParaRPr sz="1200">
              <a:latin typeface="Arial"/>
              <a:cs typeface="Arial"/>
            </a:endParaRPr>
          </a:p>
        </p:txBody>
      </p:sp>
      <p:sp>
        <p:nvSpPr>
          <p:cNvPr id="520" name="object 520"/>
          <p:cNvSpPr txBox="1"/>
          <p:nvPr/>
        </p:nvSpPr>
        <p:spPr>
          <a:xfrm>
            <a:off x="5212208" y="1238706"/>
            <a:ext cx="876300" cy="572135"/>
          </a:xfrm>
          <a:prstGeom prst="rect">
            <a:avLst/>
          </a:prstGeom>
        </p:spPr>
        <p:txBody>
          <a:bodyPr vert="horz" wrap="square" lIns="0" tIns="12065" rIns="0" bIns="0" rtlCol="0">
            <a:spAutoFit/>
          </a:bodyPr>
          <a:lstStyle/>
          <a:p>
            <a:pPr marL="12700" marR="5080" indent="212090">
              <a:lnSpc>
                <a:spcPct val="100000"/>
              </a:lnSpc>
              <a:spcBef>
                <a:spcPts val="95"/>
              </a:spcBef>
            </a:pPr>
            <a:r>
              <a:rPr sz="1200" spc="195" dirty="0">
                <a:latin typeface="Arial"/>
                <a:cs typeface="Arial"/>
              </a:rPr>
              <a:t>Tree </a:t>
            </a:r>
            <a:r>
              <a:rPr sz="1200" spc="180" dirty="0">
                <a:latin typeface="Arial"/>
                <a:cs typeface="Arial"/>
              </a:rPr>
              <a:t>Induction algorithm</a:t>
            </a:r>
            <a:endParaRPr sz="1200">
              <a:latin typeface="Arial"/>
              <a:cs typeface="Arial"/>
            </a:endParaRPr>
          </a:p>
        </p:txBody>
      </p:sp>
      <p:grpSp>
        <p:nvGrpSpPr>
          <p:cNvPr id="521" name="object 521"/>
          <p:cNvGrpSpPr/>
          <p:nvPr/>
        </p:nvGrpSpPr>
        <p:grpSpPr>
          <a:xfrm>
            <a:off x="4993392" y="1126128"/>
            <a:ext cx="2093595" cy="1838960"/>
            <a:chOff x="4993392" y="1126128"/>
            <a:chExt cx="2093595" cy="1838960"/>
          </a:xfrm>
        </p:grpSpPr>
        <p:sp>
          <p:nvSpPr>
            <p:cNvPr id="522" name="object 522"/>
            <p:cNvSpPr/>
            <p:nvPr/>
          </p:nvSpPr>
          <p:spPr>
            <a:xfrm>
              <a:off x="5546326" y="1881019"/>
              <a:ext cx="207645" cy="512445"/>
            </a:xfrm>
            <a:custGeom>
              <a:avLst/>
              <a:gdLst/>
              <a:ahLst/>
              <a:cxnLst/>
              <a:rect l="l" t="t" r="r" b="b"/>
              <a:pathLst>
                <a:path w="207645" h="512444">
                  <a:moveTo>
                    <a:pt x="139096" y="0"/>
                  </a:moveTo>
                  <a:lnTo>
                    <a:pt x="68554" y="0"/>
                  </a:lnTo>
                  <a:lnTo>
                    <a:pt x="68554" y="435883"/>
                  </a:lnTo>
                  <a:lnTo>
                    <a:pt x="0" y="435883"/>
                  </a:lnTo>
                  <a:lnTo>
                    <a:pt x="103825" y="512114"/>
                  </a:lnTo>
                  <a:lnTo>
                    <a:pt x="207650" y="435883"/>
                  </a:lnTo>
                  <a:lnTo>
                    <a:pt x="139096" y="435883"/>
                  </a:lnTo>
                  <a:lnTo>
                    <a:pt x="139096" y="0"/>
                  </a:lnTo>
                  <a:close/>
                </a:path>
              </a:pathLst>
            </a:custGeom>
            <a:solidFill>
              <a:srgbClr val="808000"/>
            </a:solidFill>
          </p:spPr>
          <p:txBody>
            <a:bodyPr wrap="square" lIns="0" tIns="0" rIns="0" bIns="0" rtlCol="0"/>
            <a:lstStyle/>
            <a:p>
              <a:endParaRPr/>
            </a:p>
          </p:txBody>
        </p:sp>
        <p:sp>
          <p:nvSpPr>
            <p:cNvPr id="523" name="object 523"/>
            <p:cNvSpPr/>
            <p:nvPr/>
          </p:nvSpPr>
          <p:spPr>
            <a:xfrm>
              <a:off x="5546326" y="1881019"/>
              <a:ext cx="207645" cy="512445"/>
            </a:xfrm>
            <a:custGeom>
              <a:avLst/>
              <a:gdLst/>
              <a:ahLst/>
              <a:cxnLst/>
              <a:rect l="l" t="t" r="r" b="b"/>
              <a:pathLst>
                <a:path w="207645" h="512444">
                  <a:moveTo>
                    <a:pt x="103824" y="512114"/>
                  </a:moveTo>
                  <a:lnTo>
                    <a:pt x="207649" y="435882"/>
                  </a:lnTo>
                  <a:lnTo>
                    <a:pt x="139096" y="435882"/>
                  </a:lnTo>
                  <a:lnTo>
                    <a:pt x="139096" y="0"/>
                  </a:lnTo>
                  <a:lnTo>
                    <a:pt x="68553" y="0"/>
                  </a:lnTo>
                  <a:lnTo>
                    <a:pt x="68553" y="435882"/>
                  </a:lnTo>
                  <a:lnTo>
                    <a:pt x="0" y="435882"/>
                  </a:lnTo>
                  <a:lnTo>
                    <a:pt x="103824" y="512114"/>
                  </a:lnTo>
                  <a:close/>
                </a:path>
              </a:pathLst>
            </a:custGeom>
            <a:ln w="3175">
              <a:solidFill>
                <a:srgbClr val="000000"/>
              </a:solidFill>
            </a:ln>
          </p:spPr>
          <p:txBody>
            <a:bodyPr wrap="square" lIns="0" tIns="0" rIns="0" bIns="0" rtlCol="0"/>
            <a:lstStyle/>
            <a:p>
              <a:endParaRPr/>
            </a:p>
          </p:txBody>
        </p:sp>
        <p:sp>
          <p:nvSpPr>
            <p:cNvPr id="524" name="object 524"/>
            <p:cNvSpPr/>
            <p:nvPr/>
          </p:nvSpPr>
          <p:spPr>
            <a:xfrm>
              <a:off x="5013282" y="1146017"/>
              <a:ext cx="1303020" cy="1798955"/>
            </a:xfrm>
            <a:custGeom>
              <a:avLst/>
              <a:gdLst/>
              <a:ahLst/>
              <a:cxnLst/>
              <a:rect l="l" t="t" r="r" b="b"/>
              <a:pathLst>
                <a:path w="1303020" h="1798955">
                  <a:moveTo>
                    <a:pt x="0" y="1798800"/>
                  </a:moveTo>
                  <a:lnTo>
                    <a:pt x="1302625" y="1798800"/>
                  </a:lnTo>
                  <a:lnTo>
                    <a:pt x="1302625" y="0"/>
                  </a:lnTo>
                  <a:lnTo>
                    <a:pt x="0" y="0"/>
                  </a:lnTo>
                  <a:lnTo>
                    <a:pt x="0" y="1798800"/>
                  </a:lnTo>
                </a:path>
              </a:pathLst>
            </a:custGeom>
            <a:ln w="38554">
              <a:solidFill>
                <a:srgbClr val="FF0000"/>
              </a:solidFill>
            </a:ln>
          </p:spPr>
          <p:txBody>
            <a:bodyPr wrap="square" lIns="0" tIns="0" rIns="0" bIns="0" rtlCol="0"/>
            <a:lstStyle/>
            <a:p>
              <a:endParaRPr/>
            </a:p>
          </p:txBody>
        </p:sp>
        <p:sp>
          <p:nvSpPr>
            <p:cNvPr id="525" name="object 525"/>
            <p:cNvSpPr/>
            <p:nvPr/>
          </p:nvSpPr>
          <p:spPr>
            <a:xfrm>
              <a:off x="6400799" y="1915236"/>
              <a:ext cx="685800" cy="190500"/>
            </a:xfrm>
            <a:custGeom>
              <a:avLst/>
              <a:gdLst/>
              <a:ahLst/>
              <a:cxnLst/>
              <a:rect l="l" t="t" r="r" b="b"/>
              <a:pathLst>
                <a:path w="685800" h="190500">
                  <a:moveTo>
                    <a:pt x="190500" y="0"/>
                  </a:moveTo>
                  <a:lnTo>
                    <a:pt x="0" y="95251"/>
                  </a:lnTo>
                  <a:lnTo>
                    <a:pt x="190500" y="190500"/>
                  </a:lnTo>
                  <a:lnTo>
                    <a:pt x="190500" y="127000"/>
                  </a:lnTo>
                  <a:lnTo>
                    <a:pt x="685800" y="127000"/>
                  </a:lnTo>
                  <a:lnTo>
                    <a:pt x="685800" y="63500"/>
                  </a:lnTo>
                  <a:lnTo>
                    <a:pt x="190500" y="63500"/>
                  </a:lnTo>
                  <a:lnTo>
                    <a:pt x="190500" y="0"/>
                  </a:lnTo>
                  <a:close/>
                </a:path>
              </a:pathLst>
            </a:custGeom>
            <a:solidFill>
              <a:srgbClr val="FF0000"/>
            </a:solidFill>
          </p:spPr>
          <p:txBody>
            <a:bodyPr wrap="square" lIns="0" tIns="0" rIns="0" bIns="0" rtlCol="0"/>
            <a:lstStyle/>
            <a:p>
              <a:endParaRPr/>
            </a:p>
          </p:txBody>
        </p:sp>
      </p:grpSp>
      <p:sp>
        <p:nvSpPr>
          <p:cNvPr id="526" name="object 526"/>
          <p:cNvSpPr txBox="1"/>
          <p:nvPr/>
        </p:nvSpPr>
        <p:spPr>
          <a:xfrm>
            <a:off x="1698375" y="3167282"/>
            <a:ext cx="1140460" cy="207645"/>
          </a:xfrm>
          <a:prstGeom prst="rect">
            <a:avLst/>
          </a:prstGeom>
        </p:spPr>
        <p:txBody>
          <a:bodyPr vert="horz" wrap="square" lIns="0" tIns="12065" rIns="0" bIns="0" rtlCol="0">
            <a:spAutoFit/>
          </a:bodyPr>
          <a:lstStyle/>
          <a:p>
            <a:pPr marL="12700">
              <a:lnSpc>
                <a:spcPct val="100000"/>
              </a:lnSpc>
              <a:spcBef>
                <a:spcPts val="95"/>
              </a:spcBef>
            </a:pPr>
            <a:r>
              <a:rPr sz="1200" spc="190" dirty="0">
                <a:latin typeface="Arial"/>
                <a:cs typeface="Arial"/>
              </a:rPr>
              <a:t>Training</a:t>
            </a:r>
            <a:r>
              <a:rPr sz="1200" spc="130" dirty="0">
                <a:latin typeface="Arial"/>
                <a:cs typeface="Arial"/>
              </a:rPr>
              <a:t> </a:t>
            </a:r>
            <a:r>
              <a:rPr sz="1200" spc="185" dirty="0">
                <a:latin typeface="Arial"/>
                <a:cs typeface="Arial"/>
              </a:rPr>
              <a:t>Set</a:t>
            </a:r>
            <a:endParaRPr sz="1200">
              <a:latin typeface="Arial"/>
              <a:cs typeface="Arial"/>
            </a:endParaRPr>
          </a:p>
        </p:txBody>
      </p:sp>
      <p:sp>
        <p:nvSpPr>
          <p:cNvPr id="527" name="object 527"/>
          <p:cNvSpPr txBox="1"/>
          <p:nvPr/>
        </p:nvSpPr>
        <p:spPr>
          <a:xfrm>
            <a:off x="7165340" y="3479908"/>
            <a:ext cx="902335" cy="570865"/>
          </a:xfrm>
          <a:prstGeom prst="rect">
            <a:avLst/>
          </a:prstGeom>
        </p:spPr>
        <p:txBody>
          <a:bodyPr vert="horz" wrap="square" lIns="0" tIns="24765" rIns="0" bIns="0" rtlCol="0">
            <a:spAutoFit/>
          </a:bodyPr>
          <a:lstStyle/>
          <a:p>
            <a:pPr marL="12700" marR="5080">
              <a:lnSpc>
                <a:spcPts val="2130"/>
              </a:lnSpc>
              <a:spcBef>
                <a:spcPts val="195"/>
              </a:spcBef>
            </a:pPr>
            <a:r>
              <a:rPr sz="1800" spc="-10" dirty="0">
                <a:latin typeface="Arial"/>
                <a:cs typeface="Arial"/>
              </a:rPr>
              <a:t>Decision </a:t>
            </a:r>
            <a:r>
              <a:rPr sz="1800" spc="-20" dirty="0">
                <a:latin typeface="Arial"/>
                <a:cs typeface="Arial"/>
              </a:rPr>
              <a:t>Tree</a:t>
            </a:r>
            <a:endParaRPr sz="1800">
              <a:latin typeface="Arial"/>
              <a:cs typeface="Arial"/>
            </a:endParaRPr>
          </a:p>
        </p:txBody>
      </p:sp>
      <p:graphicFrame>
        <p:nvGraphicFramePr>
          <p:cNvPr id="588" name="object 588"/>
          <p:cNvGraphicFramePr>
            <a:graphicFrameLocks noGrp="1"/>
          </p:cNvGraphicFramePr>
          <p:nvPr/>
        </p:nvGraphicFramePr>
        <p:xfrm>
          <a:off x="1121308" y="3422568"/>
          <a:ext cx="2604770" cy="1238885"/>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732155">
                  <a:extLst>
                    <a:ext uri="{9D8B030D-6E8A-4147-A177-3AD203B41FA5}">
                      <a16:colId xmlns:a16="http://schemas.microsoft.com/office/drawing/2014/main" val="20001"/>
                    </a:ext>
                  </a:extLst>
                </a:gridCol>
                <a:gridCol w="712470">
                  <a:extLst>
                    <a:ext uri="{9D8B030D-6E8A-4147-A177-3AD203B41FA5}">
                      <a16:colId xmlns:a16="http://schemas.microsoft.com/office/drawing/2014/main" val="20002"/>
                    </a:ext>
                  </a:extLst>
                </a:gridCol>
                <a:gridCol w="520065">
                  <a:extLst>
                    <a:ext uri="{9D8B030D-6E8A-4147-A177-3AD203B41FA5}">
                      <a16:colId xmlns:a16="http://schemas.microsoft.com/office/drawing/2014/main" val="20003"/>
                    </a:ext>
                  </a:extLst>
                </a:gridCol>
              </a:tblGrid>
              <a:tr h="273050">
                <a:tc>
                  <a:txBody>
                    <a:bodyPr/>
                    <a:lstStyle/>
                    <a:p>
                      <a:pPr marL="19685">
                        <a:lnSpc>
                          <a:spcPct val="100000"/>
                        </a:lnSpc>
                      </a:pPr>
                      <a:r>
                        <a:rPr sz="650" b="1" spc="295" dirty="0">
                          <a:solidFill>
                            <a:srgbClr val="FFFFFF"/>
                          </a:solidFill>
                          <a:latin typeface="Arial"/>
                          <a:cs typeface="Arial"/>
                        </a:rPr>
                        <a:t>Refund</a:t>
                      </a:r>
                      <a:endParaRPr sz="650">
                        <a:latin typeface="Arial"/>
                        <a:cs typeface="Arial"/>
                      </a:endParaRPr>
                    </a:p>
                  </a:txBody>
                  <a:tcPr marL="0" marR="0" marT="0" marB="0">
                    <a:lnL w="6350">
                      <a:solidFill>
                        <a:srgbClr val="000080"/>
                      </a:solidFill>
                      <a:prstDash val="solid"/>
                    </a:lnL>
                    <a:lnR w="6350">
                      <a:solidFill>
                        <a:srgbClr val="000080"/>
                      </a:solidFill>
                      <a:prstDash val="solid"/>
                    </a:lnR>
                    <a:solidFill>
                      <a:srgbClr val="000080"/>
                    </a:solidFill>
                  </a:tcPr>
                </a:tc>
                <a:tc>
                  <a:txBody>
                    <a:bodyPr/>
                    <a:lstStyle/>
                    <a:p>
                      <a:pPr marL="40640" marR="194310">
                        <a:lnSpc>
                          <a:spcPct val="100000"/>
                        </a:lnSpc>
                      </a:pPr>
                      <a:r>
                        <a:rPr sz="650" b="1" spc="235" dirty="0">
                          <a:solidFill>
                            <a:srgbClr val="FFFFFF"/>
                          </a:solidFill>
                          <a:latin typeface="Arial"/>
                          <a:cs typeface="Arial"/>
                        </a:rPr>
                        <a:t>Marital </a:t>
                      </a:r>
                      <a:r>
                        <a:rPr sz="650" b="1" spc="265" dirty="0">
                          <a:solidFill>
                            <a:srgbClr val="FFFFFF"/>
                          </a:solidFill>
                          <a:latin typeface="Arial"/>
                          <a:cs typeface="Arial"/>
                        </a:rPr>
                        <a:t>Status</a:t>
                      </a:r>
                      <a:endParaRPr sz="650">
                        <a:latin typeface="Arial"/>
                        <a:cs typeface="Arial"/>
                      </a:endParaRPr>
                    </a:p>
                  </a:txBody>
                  <a:tcPr marL="0" marR="0" marT="0" marB="0">
                    <a:lnL w="6350">
                      <a:solidFill>
                        <a:srgbClr val="000080"/>
                      </a:solidFill>
                      <a:prstDash val="solid"/>
                    </a:lnL>
                    <a:lnR w="6350">
                      <a:solidFill>
                        <a:srgbClr val="000080"/>
                      </a:solidFill>
                      <a:prstDash val="solid"/>
                    </a:lnR>
                    <a:solidFill>
                      <a:srgbClr val="000080"/>
                    </a:solidFill>
                  </a:tcPr>
                </a:tc>
                <a:tc>
                  <a:txBody>
                    <a:bodyPr/>
                    <a:lstStyle/>
                    <a:p>
                      <a:pPr marL="40640" marR="99060">
                        <a:lnSpc>
                          <a:spcPct val="100000"/>
                        </a:lnSpc>
                      </a:pPr>
                      <a:r>
                        <a:rPr sz="650" b="1" spc="270" dirty="0">
                          <a:solidFill>
                            <a:srgbClr val="FFFFFF"/>
                          </a:solidFill>
                          <a:latin typeface="Arial"/>
                          <a:cs typeface="Arial"/>
                        </a:rPr>
                        <a:t>Taxable </a:t>
                      </a:r>
                      <a:r>
                        <a:rPr sz="650" b="1" spc="295" dirty="0">
                          <a:solidFill>
                            <a:srgbClr val="FFFFFF"/>
                          </a:solidFill>
                          <a:latin typeface="Arial"/>
                          <a:cs typeface="Arial"/>
                        </a:rPr>
                        <a:t>Income</a:t>
                      </a:r>
                      <a:endParaRPr sz="650">
                        <a:latin typeface="Arial"/>
                        <a:cs typeface="Arial"/>
                      </a:endParaRPr>
                    </a:p>
                  </a:txBody>
                  <a:tcPr marL="0" marR="0" marT="0" marB="0">
                    <a:lnL w="6350">
                      <a:solidFill>
                        <a:srgbClr val="000080"/>
                      </a:solidFill>
                      <a:prstDash val="solid"/>
                    </a:lnL>
                    <a:solidFill>
                      <a:srgbClr val="000080"/>
                    </a:solidFill>
                  </a:tcPr>
                </a:tc>
                <a:tc>
                  <a:txBody>
                    <a:bodyPr/>
                    <a:lstStyle/>
                    <a:p>
                      <a:pPr marL="28575">
                        <a:lnSpc>
                          <a:spcPct val="100000"/>
                        </a:lnSpc>
                        <a:spcBef>
                          <a:spcPts val="670"/>
                        </a:spcBef>
                      </a:pPr>
                      <a:r>
                        <a:rPr sz="650" b="1" spc="285" dirty="0">
                          <a:solidFill>
                            <a:srgbClr val="FFFFFF"/>
                          </a:solidFill>
                          <a:latin typeface="Arial"/>
                          <a:cs typeface="Arial"/>
                        </a:rPr>
                        <a:t>Cheat</a:t>
                      </a:r>
                      <a:endParaRPr sz="650">
                        <a:latin typeface="Arial"/>
                        <a:cs typeface="Arial"/>
                      </a:endParaRPr>
                    </a:p>
                  </a:txBody>
                  <a:tcPr marL="0" marR="0" marT="85090" marB="0">
                    <a:solidFill>
                      <a:srgbClr val="000080"/>
                    </a:solidFill>
                  </a:tcPr>
                </a:tc>
                <a:extLst>
                  <a:ext uri="{0D108BD9-81ED-4DB2-BD59-A6C34878D82A}">
                    <a16:rowId xmlns:a16="http://schemas.microsoft.com/office/drawing/2014/main" val="10000"/>
                  </a:ext>
                </a:extLst>
              </a:tr>
              <a:tr h="180340">
                <a:tc>
                  <a:txBody>
                    <a:bodyPr/>
                    <a:lstStyle/>
                    <a:p>
                      <a:pPr marL="40640">
                        <a:lnSpc>
                          <a:spcPct val="100000"/>
                        </a:lnSpc>
                        <a:spcBef>
                          <a:spcPts val="240"/>
                        </a:spcBef>
                      </a:pPr>
                      <a:r>
                        <a:rPr sz="650" spc="315" dirty="0">
                          <a:solidFill>
                            <a:srgbClr val="010000"/>
                          </a:solidFill>
                          <a:latin typeface="Arial"/>
                          <a:cs typeface="Arial"/>
                        </a:rPr>
                        <a:t>No</a:t>
                      </a:r>
                      <a:endParaRPr sz="650">
                        <a:latin typeface="Arial"/>
                        <a:cs typeface="Arial"/>
                      </a:endParaRPr>
                    </a:p>
                  </a:txBody>
                  <a:tcPr marL="0" marR="0" marT="30480" marB="0">
                    <a:lnL w="6350">
                      <a:solidFill>
                        <a:srgbClr val="000080"/>
                      </a:solidFill>
                      <a:prstDash val="solid"/>
                    </a:lnL>
                    <a:lnR w="6350">
                      <a:solidFill>
                        <a:srgbClr val="000080"/>
                      </a:solidFill>
                      <a:prstDash val="solid"/>
                    </a:lnR>
                    <a:lnB w="38100">
                      <a:solidFill>
                        <a:srgbClr val="E4E4E4"/>
                      </a:solidFill>
                      <a:prstDash val="solid"/>
                    </a:lnB>
                    <a:solidFill>
                      <a:srgbClr val="E5E5E5"/>
                    </a:solidFill>
                  </a:tcPr>
                </a:tc>
                <a:tc>
                  <a:txBody>
                    <a:bodyPr/>
                    <a:lstStyle/>
                    <a:p>
                      <a:pPr marL="40640">
                        <a:lnSpc>
                          <a:spcPct val="100000"/>
                        </a:lnSpc>
                        <a:spcBef>
                          <a:spcPts val="240"/>
                        </a:spcBef>
                      </a:pPr>
                      <a:r>
                        <a:rPr sz="650" spc="229" dirty="0">
                          <a:solidFill>
                            <a:srgbClr val="010000"/>
                          </a:solidFill>
                          <a:latin typeface="Arial"/>
                          <a:cs typeface="Arial"/>
                        </a:rPr>
                        <a:t>Single</a:t>
                      </a:r>
                      <a:endParaRPr sz="650">
                        <a:latin typeface="Arial"/>
                        <a:cs typeface="Arial"/>
                      </a:endParaRPr>
                    </a:p>
                  </a:txBody>
                  <a:tcPr marL="0" marR="0" marT="30480" marB="0">
                    <a:lnL w="6350">
                      <a:solidFill>
                        <a:srgbClr val="000080"/>
                      </a:solidFill>
                      <a:prstDash val="solid"/>
                    </a:lnL>
                    <a:lnR w="6350">
                      <a:solidFill>
                        <a:srgbClr val="000080"/>
                      </a:solidFill>
                      <a:prstDash val="solid"/>
                    </a:lnR>
                    <a:lnB w="38100">
                      <a:solidFill>
                        <a:srgbClr val="C0C0C0"/>
                      </a:solidFill>
                      <a:prstDash val="solid"/>
                    </a:lnB>
                    <a:solidFill>
                      <a:srgbClr val="C0C0C0"/>
                    </a:solidFill>
                  </a:tcPr>
                </a:tc>
                <a:tc>
                  <a:txBody>
                    <a:bodyPr/>
                    <a:lstStyle/>
                    <a:p>
                      <a:pPr marL="40640">
                        <a:lnSpc>
                          <a:spcPct val="100000"/>
                        </a:lnSpc>
                        <a:spcBef>
                          <a:spcPts val="240"/>
                        </a:spcBef>
                      </a:pPr>
                      <a:r>
                        <a:rPr sz="650" spc="290" dirty="0">
                          <a:solidFill>
                            <a:srgbClr val="010000"/>
                          </a:solidFill>
                          <a:latin typeface="Arial"/>
                          <a:cs typeface="Arial"/>
                        </a:rPr>
                        <a:t>75K</a:t>
                      </a:r>
                      <a:endParaRPr sz="650">
                        <a:latin typeface="Arial"/>
                        <a:cs typeface="Arial"/>
                      </a:endParaRPr>
                    </a:p>
                  </a:txBody>
                  <a:tcPr marL="0" marR="0" marT="30480" marB="0">
                    <a:lnL w="6350">
                      <a:solidFill>
                        <a:srgbClr val="000080"/>
                      </a:solidFill>
                      <a:prstDash val="solid"/>
                    </a:lnL>
                    <a:lnB w="38100">
                      <a:solidFill>
                        <a:srgbClr val="C0C0C0"/>
                      </a:solidFill>
                      <a:prstDash val="solid"/>
                    </a:lnB>
                    <a:solidFill>
                      <a:srgbClr val="E5E5E5"/>
                    </a:solidFill>
                  </a:tcPr>
                </a:tc>
                <a:tc>
                  <a:txBody>
                    <a:bodyPr/>
                    <a:lstStyle/>
                    <a:p>
                      <a:pPr marL="28575">
                        <a:lnSpc>
                          <a:spcPct val="100000"/>
                        </a:lnSpc>
                        <a:spcBef>
                          <a:spcPts val="225"/>
                        </a:spcBef>
                      </a:pPr>
                      <a:r>
                        <a:rPr sz="650" b="1" spc="275" dirty="0">
                          <a:solidFill>
                            <a:srgbClr val="FF0000"/>
                          </a:solidFill>
                          <a:latin typeface="Arial"/>
                          <a:cs typeface="Arial"/>
                        </a:rPr>
                        <a:t>?</a:t>
                      </a:r>
                      <a:endParaRPr sz="650">
                        <a:latin typeface="Arial"/>
                        <a:cs typeface="Arial"/>
                      </a:endParaRPr>
                    </a:p>
                  </a:txBody>
                  <a:tcPr marL="0" marR="0" marT="28575" marB="0">
                    <a:lnR w="6350">
                      <a:solidFill>
                        <a:srgbClr val="000080"/>
                      </a:solidFill>
                      <a:prstDash val="solid"/>
                    </a:lnR>
                    <a:solidFill>
                      <a:srgbClr val="C0C0C0"/>
                    </a:solidFill>
                  </a:tcPr>
                </a:tc>
                <a:extLst>
                  <a:ext uri="{0D108BD9-81ED-4DB2-BD59-A6C34878D82A}">
                    <a16:rowId xmlns:a16="http://schemas.microsoft.com/office/drawing/2014/main" val="10001"/>
                  </a:ext>
                </a:extLst>
              </a:tr>
              <a:tr h="146685">
                <a:tc>
                  <a:txBody>
                    <a:bodyPr/>
                    <a:lstStyle/>
                    <a:p>
                      <a:pPr marL="40640">
                        <a:lnSpc>
                          <a:spcPct val="100000"/>
                        </a:lnSpc>
                        <a:spcBef>
                          <a:spcPts val="105"/>
                        </a:spcBef>
                      </a:pPr>
                      <a:r>
                        <a:rPr sz="650" spc="280" dirty="0">
                          <a:solidFill>
                            <a:srgbClr val="010000"/>
                          </a:solidFill>
                          <a:latin typeface="Arial"/>
                          <a:cs typeface="Arial"/>
                        </a:rPr>
                        <a:t>Yes</a:t>
                      </a:r>
                      <a:endParaRPr sz="650">
                        <a:latin typeface="Arial"/>
                        <a:cs typeface="Arial"/>
                      </a:endParaRPr>
                    </a:p>
                  </a:txBody>
                  <a:tcPr marL="0" marR="0" marT="13335" marB="0">
                    <a:lnL w="6350">
                      <a:solidFill>
                        <a:srgbClr val="000080"/>
                      </a:solidFill>
                      <a:prstDash val="solid"/>
                    </a:lnL>
                    <a:lnR w="6350">
                      <a:solidFill>
                        <a:srgbClr val="000080"/>
                      </a:solidFill>
                      <a:prstDash val="solid"/>
                    </a:lnR>
                    <a:lnT w="38100">
                      <a:solidFill>
                        <a:srgbClr val="E4E4E4"/>
                      </a:solidFill>
                      <a:prstDash val="solid"/>
                    </a:lnT>
                    <a:lnB w="76200">
                      <a:solidFill>
                        <a:srgbClr val="E4E4E4"/>
                      </a:solidFill>
                      <a:prstDash val="solid"/>
                    </a:lnB>
                    <a:solidFill>
                      <a:srgbClr val="E5E5E5"/>
                    </a:solidFill>
                  </a:tcPr>
                </a:tc>
                <a:tc>
                  <a:txBody>
                    <a:bodyPr/>
                    <a:lstStyle/>
                    <a:p>
                      <a:pPr marL="40640">
                        <a:lnSpc>
                          <a:spcPct val="100000"/>
                        </a:lnSpc>
                        <a:spcBef>
                          <a:spcPts val="105"/>
                        </a:spcBef>
                      </a:pPr>
                      <a:r>
                        <a:rPr sz="650" spc="245" dirty="0">
                          <a:solidFill>
                            <a:srgbClr val="010000"/>
                          </a:solidFill>
                          <a:latin typeface="Arial"/>
                          <a:cs typeface="Arial"/>
                        </a:rPr>
                        <a:t>Married</a:t>
                      </a:r>
                      <a:endParaRPr sz="650">
                        <a:latin typeface="Arial"/>
                        <a:cs typeface="Arial"/>
                      </a:endParaRPr>
                    </a:p>
                  </a:txBody>
                  <a:tcPr marL="0" marR="0" marT="13335" marB="0">
                    <a:lnL w="6350">
                      <a:solidFill>
                        <a:srgbClr val="000080"/>
                      </a:solidFill>
                      <a:prstDash val="solid"/>
                    </a:lnL>
                    <a:lnR w="6350">
                      <a:solidFill>
                        <a:srgbClr val="000080"/>
                      </a:solidFill>
                      <a:prstDash val="solid"/>
                    </a:lnR>
                    <a:lnT w="38100">
                      <a:solidFill>
                        <a:srgbClr val="C0C0C0"/>
                      </a:solidFill>
                      <a:prstDash val="solid"/>
                    </a:lnT>
                    <a:lnB w="76200">
                      <a:solidFill>
                        <a:srgbClr val="E4E4E4"/>
                      </a:solidFill>
                      <a:prstDash val="solid"/>
                    </a:lnB>
                    <a:solidFill>
                      <a:srgbClr val="C0C0C0"/>
                    </a:solidFill>
                  </a:tcPr>
                </a:tc>
                <a:tc>
                  <a:txBody>
                    <a:bodyPr/>
                    <a:lstStyle/>
                    <a:p>
                      <a:pPr marL="40640">
                        <a:lnSpc>
                          <a:spcPct val="100000"/>
                        </a:lnSpc>
                        <a:spcBef>
                          <a:spcPts val="105"/>
                        </a:spcBef>
                      </a:pPr>
                      <a:r>
                        <a:rPr sz="650" spc="290" dirty="0">
                          <a:solidFill>
                            <a:srgbClr val="010000"/>
                          </a:solidFill>
                          <a:latin typeface="Arial"/>
                          <a:cs typeface="Arial"/>
                        </a:rPr>
                        <a:t>50K</a:t>
                      </a:r>
                      <a:endParaRPr sz="650">
                        <a:latin typeface="Arial"/>
                        <a:cs typeface="Arial"/>
                      </a:endParaRPr>
                    </a:p>
                  </a:txBody>
                  <a:tcPr marL="0" marR="0" marT="13335" marB="0">
                    <a:lnL w="6350">
                      <a:solidFill>
                        <a:srgbClr val="000080"/>
                      </a:solidFill>
                      <a:prstDash val="solid"/>
                    </a:lnL>
                    <a:lnR w="6350">
                      <a:solidFill>
                        <a:srgbClr val="000080"/>
                      </a:solidFill>
                      <a:prstDash val="solid"/>
                    </a:lnR>
                    <a:lnT w="38100">
                      <a:solidFill>
                        <a:srgbClr val="C0C0C0"/>
                      </a:solidFill>
                      <a:prstDash val="solid"/>
                    </a:lnT>
                    <a:lnB w="76200">
                      <a:solidFill>
                        <a:srgbClr val="C0C0C0"/>
                      </a:solidFill>
                      <a:prstDash val="solid"/>
                    </a:lnB>
                    <a:solidFill>
                      <a:srgbClr val="E5E5E5"/>
                    </a:solidFill>
                  </a:tcPr>
                </a:tc>
                <a:tc>
                  <a:txBody>
                    <a:bodyPr/>
                    <a:lstStyle/>
                    <a:p>
                      <a:pPr marL="28575">
                        <a:lnSpc>
                          <a:spcPct val="100000"/>
                        </a:lnSpc>
                        <a:spcBef>
                          <a:spcPts val="90"/>
                        </a:spcBef>
                      </a:pPr>
                      <a:r>
                        <a:rPr sz="650" b="1" spc="275" dirty="0">
                          <a:solidFill>
                            <a:srgbClr val="FF0000"/>
                          </a:solidFill>
                          <a:latin typeface="Arial"/>
                          <a:cs typeface="Arial"/>
                        </a:rPr>
                        <a:t>?</a:t>
                      </a:r>
                      <a:endParaRPr sz="650">
                        <a:latin typeface="Arial"/>
                        <a:cs typeface="Arial"/>
                      </a:endParaRPr>
                    </a:p>
                  </a:txBody>
                  <a:tcPr marL="0" marR="0" marT="11430"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2"/>
                  </a:ext>
                </a:extLst>
              </a:tr>
              <a:tr h="163830">
                <a:tc>
                  <a:txBody>
                    <a:bodyPr/>
                    <a:lstStyle/>
                    <a:p>
                      <a:pPr marL="40640">
                        <a:lnSpc>
                          <a:spcPct val="100000"/>
                        </a:lnSpc>
                        <a:spcBef>
                          <a:spcPts val="240"/>
                        </a:spcBef>
                      </a:pPr>
                      <a:r>
                        <a:rPr sz="650" spc="315" dirty="0">
                          <a:solidFill>
                            <a:srgbClr val="010000"/>
                          </a:solidFill>
                          <a:latin typeface="Arial"/>
                          <a:cs typeface="Arial"/>
                        </a:rPr>
                        <a:t>No</a:t>
                      </a:r>
                      <a:endParaRPr sz="650">
                        <a:latin typeface="Arial"/>
                        <a:cs typeface="Arial"/>
                      </a:endParaRPr>
                    </a:p>
                  </a:txBody>
                  <a:tcPr marL="0" marR="0" marT="30480" marB="0">
                    <a:lnL w="6350">
                      <a:solidFill>
                        <a:srgbClr val="000080"/>
                      </a:solidFill>
                      <a:prstDash val="solid"/>
                    </a:lnL>
                    <a:lnR w="6350">
                      <a:solidFill>
                        <a:srgbClr val="000080"/>
                      </a:solidFill>
                      <a:prstDash val="solid"/>
                    </a:lnR>
                    <a:lnT w="76200">
                      <a:solidFill>
                        <a:srgbClr val="E4E4E4"/>
                      </a:solidFill>
                      <a:prstDash val="solid"/>
                    </a:lnT>
                    <a:lnB w="76200">
                      <a:solidFill>
                        <a:srgbClr val="E4E4E4"/>
                      </a:solidFill>
                      <a:prstDash val="solid"/>
                    </a:lnB>
                    <a:solidFill>
                      <a:srgbClr val="E5E5E5"/>
                    </a:solidFill>
                  </a:tcPr>
                </a:tc>
                <a:tc>
                  <a:txBody>
                    <a:bodyPr/>
                    <a:lstStyle/>
                    <a:p>
                      <a:pPr marL="40640">
                        <a:lnSpc>
                          <a:spcPct val="100000"/>
                        </a:lnSpc>
                        <a:spcBef>
                          <a:spcPts val="240"/>
                        </a:spcBef>
                      </a:pPr>
                      <a:r>
                        <a:rPr sz="650" spc="245" dirty="0">
                          <a:solidFill>
                            <a:srgbClr val="010000"/>
                          </a:solidFill>
                          <a:latin typeface="Arial"/>
                          <a:cs typeface="Arial"/>
                        </a:rPr>
                        <a:t>Married</a:t>
                      </a:r>
                      <a:endParaRPr sz="650">
                        <a:latin typeface="Arial"/>
                        <a:cs typeface="Arial"/>
                      </a:endParaRPr>
                    </a:p>
                  </a:txBody>
                  <a:tcPr marL="0" marR="0" marT="30480" marB="0">
                    <a:lnL w="6350">
                      <a:solidFill>
                        <a:srgbClr val="000080"/>
                      </a:solidFill>
                      <a:prstDash val="solid"/>
                    </a:lnL>
                    <a:lnR w="6350">
                      <a:solidFill>
                        <a:srgbClr val="000080"/>
                      </a:solidFill>
                      <a:prstDash val="solid"/>
                    </a:lnR>
                    <a:lnT w="76200">
                      <a:solidFill>
                        <a:srgbClr val="E4E4E4"/>
                      </a:solidFill>
                      <a:prstDash val="solid"/>
                    </a:lnT>
                    <a:lnB w="76200">
                      <a:solidFill>
                        <a:srgbClr val="C0C0C0"/>
                      </a:solidFill>
                      <a:prstDash val="solid"/>
                    </a:lnB>
                    <a:solidFill>
                      <a:srgbClr val="C0C0C0"/>
                    </a:solidFill>
                  </a:tcPr>
                </a:tc>
                <a:tc>
                  <a:txBody>
                    <a:bodyPr/>
                    <a:lstStyle/>
                    <a:p>
                      <a:pPr marL="40640">
                        <a:lnSpc>
                          <a:spcPct val="100000"/>
                        </a:lnSpc>
                        <a:spcBef>
                          <a:spcPts val="240"/>
                        </a:spcBef>
                      </a:pPr>
                      <a:r>
                        <a:rPr sz="650" spc="290" dirty="0">
                          <a:solidFill>
                            <a:srgbClr val="010000"/>
                          </a:solidFill>
                          <a:latin typeface="Arial"/>
                          <a:cs typeface="Arial"/>
                        </a:rPr>
                        <a:t>150K</a:t>
                      </a:r>
                      <a:endParaRPr sz="650">
                        <a:latin typeface="Arial"/>
                        <a:cs typeface="Arial"/>
                      </a:endParaRPr>
                    </a:p>
                  </a:txBody>
                  <a:tcPr marL="0" marR="0" marT="30480" marB="0">
                    <a:lnL w="6350">
                      <a:solidFill>
                        <a:srgbClr val="000080"/>
                      </a:solidFill>
                      <a:prstDash val="solid"/>
                    </a:lnL>
                    <a:lnR w="6350">
                      <a:solidFill>
                        <a:srgbClr val="000080"/>
                      </a:solidFill>
                      <a:prstDash val="solid"/>
                    </a:lnR>
                    <a:lnT w="76200">
                      <a:solidFill>
                        <a:srgbClr val="C0C0C0"/>
                      </a:solidFill>
                      <a:prstDash val="solid"/>
                    </a:lnT>
                    <a:solidFill>
                      <a:srgbClr val="E5E5E5"/>
                    </a:solidFill>
                  </a:tcPr>
                </a:tc>
                <a:tc>
                  <a:txBody>
                    <a:bodyPr/>
                    <a:lstStyle/>
                    <a:p>
                      <a:pPr marL="28575">
                        <a:lnSpc>
                          <a:spcPct val="100000"/>
                        </a:lnSpc>
                        <a:spcBef>
                          <a:spcPts val="225"/>
                        </a:spcBef>
                      </a:pPr>
                      <a:r>
                        <a:rPr sz="650" b="1" spc="275" dirty="0">
                          <a:solidFill>
                            <a:srgbClr val="FF0000"/>
                          </a:solidFill>
                          <a:latin typeface="Arial"/>
                          <a:cs typeface="Arial"/>
                        </a:rPr>
                        <a:t>?</a:t>
                      </a:r>
                      <a:endParaRPr sz="650">
                        <a:latin typeface="Arial"/>
                        <a:cs typeface="Arial"/>
                      </a:endParaRPr>
                    </a:p>
                  </a:txBody>
                  <a:tcPr marL="0" marR="0" marT="28575"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3"/>
                  </a:ext>
                </a:extLst>
              </a:tr>
              <a:tr h="163830">
                <a:tc>
                  <a:txBody>
                    <a:bodyPr/>
                    <a:lstStyle/>
                    <a:p>
                      <a:pPr marL="40640">
                        <a:lnSpc>
                          <a:spcPct val="100000"/>
                        </a:lnSpc>
                        <a:spcBef>
                          <a:spcPts val="240"/>
                        </a:spcBef>
                      </a:pPr>
                      <a:r>
                        <a:rPr sz="650" spc="280" dirty="0">
                          <a:solidFill>
                            <a:srgbClr val="010000"/>
                          </a:solidFill>
                          <a:latin typeface="Arial"/>
                          <a:cs typeface="Arial"/>
                        </a:rPr>
                        <a:t>Yes</a:t>
                      </a:r>
                      <a:endParaRPr sz="650">
                        <a:latin typeface="Arial"/>
                        <a:cs typeface="Arial"/>
                      </a:endParaRPr>
                    </a:p>
                  </a:txBody>
                  <a:tcPr marL="0" marR="0" marT="30480" marB="0">
                    <a:lnL w="6350">
                      <a:solidFill>
                        <a:srgbClr val="000080"/>
                      </a:solidFill>
                      <a:prstDash val="solid"/>
                    </a:lnL>
                    <a:lnR w="6350">
                      <a:solidFill>
                        <a:srgbClr val="000080"/>
                      </a:solidFill>
                      <a:prstDash val="solid"/>
                    </a:lnR>
                    <a:lnT w="76200">
                      <a:solidFill>
                        <a:srgbClr val="E4E4E4"/>
                      </a:solidFill>
                      <a:prstDash val="solid"/>
                    </a:lnT>
                    <a:lnB w="76200">
                      <a:solidFill>
                        <a:srgbClr val="E4E4E4"/>
                      </a:solidFill>
                      <a:prstDash val="solid"/>
                    </a:lnB>
                    <a:solidFill>
                      <a:srgbClr val="E5E5E5"/>
                    </a:solidFill>
                  </a:tcPr>
                </a:tc>
                <a:tc>
                  <a:txBody>
                    <a:bodyPr/>
                    <a:lstStyle/>
                    <a:p>
                      <a:pPr marL="40640">
                        <a:lnSpc>
                          <a:spcPct val="100000"/>
                        </a:lnSpc>
                        <a:spcBef>
                          <a:spcPts val="240"/>
                        </a:spcBef>
                      </a:pPr>
                      <a:r>
                        <a:rPr sz="650" spc="250" dirty="0">
                          <a:solidFill>
                            <a:srgbClr val="010000"/>
                          </a:solidFill>
                          <a:latin typeface="Arial"/>
                          <a:cs typeface="Arial"/>
                        </a:rPr>
                        <a:t>Divorced</a:t>
                      </a:r>
                      <a:endParaRPr sz="650">
                        <a:latin typeface="Arial"/>
                        <a:cs typeface="Arial"/>
                      </a:endParaRPr>
                    </a:p>
                  </a:txBody>
                  <a:tcPr marL="0" marR="0" marT="30480" marB="0">
                    <a:lnL w="6350">
                      <a:solidFill>
                        <a:srgbClr val="000080"/>
                      </a:solidFill>
                      <a:prstDash val="solid"/>
                    </a:lnL>
                    <a:lnR w="6350">
                      <a:solidFill>
                        <a:srgbClr val="000080"/>
                      </a:solidFill>
                      <a:prstDash val="solid"/>
                    </a:lnR>
                    <a:lnT w="76200">
                      <a:solidFill>
                        <a:srgbClr val="C0C0C0"/>
                      </a:solidFill>
                      <a:prstDash val="solid"/>
                    </a:lnT>
                    <a:lnB w="76200">
                      <a:solidFill>
                        <a:srgbClr val="E4E4E4"/>
                      </a:solidFill>
                      <a:prstDash val="solid"/>
                    </a:lnB>
                    <a:solidFill>
                      <a:srgbClr val="C0C0C0"/>
                    </a:solidFill>
                  </a:tcPr>
                </a:tc>
                <a:tc>
                  <a:txBody>
                    <a:bodyPr/>
                    <a:lstStyle/>
                    <a:p>
                      <a:pPr marL="40640">
                        <a:lnSpc>
                          <a:spcPct val="100000"/>
                        </a:lnSpc>
                        <a:spcBef>
                          <a:spcPts val="240"/>
                        </a:spcBef>
                      </a:pPr>
                      <a:r>
                        <a:rPr sz="650" spc="290" dirty="0">
                          <a:solidFill>
                            <a:srgbClr val="010000"/>
                          </a:solidFill>
                          <a:latin typeface="Arial"/>
                          <a:cs typeface="Arial"/>
                        </a:rPr>
                        <a:t>90K</a:t>
                      </a:r>
                      <a:endParaRPr sz="650">
                        <a:latin typeface="Arial"/>
                        <a:cs typeface="Arial"/>
                      </a:endParaRPr>
                    </a:p>
                  </a:txBody>
                  <a:tcPr marL="0" marR="0" marT="30480" marB="0">
                    <a:lnL w="6350">
                      <a:solidFill>
                        <a:srgbClr val="000080"/>
                      </a:solidFill>
                      <a:prstDash val="solid"/>
                    </a:lnL>
                    <a:lnR w="6350">
                      <a:solidFill>
                        <a:srgbClr val="000080"/>
                      </a:solidFill>
                      <a:prstDash val="solid"/>
                    </a:lnR>
                    <a:solidFill>
                      <a:srgbClr val="E5E5E5"/>
                    </a:solidFill>
                  </a:tcPr>
                </a:tc>
                <a:tc>
                  <a:txBody>
                    <a:bodyPr/>
                    <a:lstStyle/>
                    <a:p>
                      <a:pPr marL="28575">
                        <a:lnSpc>
                          <a:spcPct val="100000"/>
                        </a:lnSpc>
                        <a:spcBef>
                          <a:spcPts val="229"/>
                        </a:spcBef>
                      </a:pPr>
                      <a:r>
                        <a:rPr sz="650" b="1" spc="275" dirty="0">
                          <a:solidFill>
                            <a:srgbClr val="FF0000"/>
                          </a:solidFill>
                          <a:latin typeface="Arial"/>
                          <a:cs typeface="Arial"/>
                        </a:rPr>
                        <a:t>?</a:t>
                      </a:r>
                      <a:endParaRPr sz="650">
                        <a:latin typeface="Arial"/>
                        <a:cs typeface="Arial"/>
                      </a:endParaRPr>
                    </a:p>
                  </a:txBody>
                  <a:tcPr marL="0" marR="0" marT="29209"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4"/>
                  </a:ext>
                </a:extLst>
              </a:tr>
              <a:tr h="163830">
                <a:tc>
                  <a:txBody>
                    <a:bodyPr/>
                    <a:lstStyle/>
                    <a:p>
                      <a:pPr marL="40640">
                        <a:lnSpc>
                          <a:spcPct val="100000"/>
                        </a:lnSpc>
                        <a:spcBef>
                          <a:spcPts val="245"/>
                        </a:spcBef>
                      </a:pPr>
                      <a:r>
                        <a:rPr sz="650" spc="315" dirty="0">
                          <a:solidFill>
                            <a:srgbClr val="010000"/>
                          </a:solidFill>
                          <a:latin typeface="Arial"/>
                          <a:cs typeface="Arial"/>
                        </a:rPr>
                        <a:t>No</a:t>
                      </a:r>
                      <a:endParaRPr sz="650">
                        <a:latin typeface="Arial"/>
                        <a:cs typeface="Arial"/>
                      </a:endParaRPr>
                    </a:p>
                  </a:txBody>
                  <a:tcPr marL="0" marR="0" marT="31115" marB="0">
                    <a:lnL w="6350">
                      <a:solidFill>
                        <a:srgbClr val="000080"/>
                      </a:solidFill>
                      <a:prstDash val="solid"/>
                    </a:lnL>
                    <a:lnR w="6350">
                      <a:solidFill>
                        <a:srgbClr val="000080"/>
                      </a:solidFill>
                      <a:prstDash val="solid"/>
                    </a:lnR>
                    <a:lnT w="76200">
                      <a:solidFill>
                        <a:srgbClr val="E4E4E4"/>
                      </a:solidFill>
                      <a:prstDash val="solid"/>
                    </a:lnT>
                    <a:lnB w="76200">
                      <a:solidFill>
                        <a:srgbClr val="E4E4E4"/>
                      </a:solidFill>
                      <a:prstDash val="solid"/>
                    </a:lnB>
                    <a:solidFill>
                      <a:srgbClr val="E5E5E5"/>
                    </a:solidFill>
                  </a:tcPr>
                </a:tc>
                <a:tc>
                  <a:txBody>
                    <a:bodyPr/>
                    <a:lstStyle/>
                    <a:p>
                      <a:pPr marL="40640">
                        <a:lnSpc>
                          <a:spcPct val="100000"/>
                        </a:lnSpc>
                        <a:spcBef>
                          <a:spcPts val="245"/>
                        </a:spcBef>
                      </a:pPr>
                      <a:r>
                        <a:rPr sz="650" spc="229" dirty="0">
                          <a:solidFill>
                            <a:srgbClr val="010000"/>
                          </a:solidFill>
                          <a:latin typeface="Arial"/>
                          <a:cs typeface="Arial"/>
                        </a:rPr>
                        <a:t>Single</a:t>
                      </a:r>
                      <a:endParaRPr sz="650">
                        <a:latin typeface="Arial"/>
                        <a:cs typeface="Arial"/>
                      </a:endParaRPr>
                    </a:p>
                  </a:txBody>
                  <a:tcPr marL="0" marR="0" marT="31115" marB="0">
                    <a:lnL w="6350">
                      <a:solidFill>
                        <a:srgbClr val="000080"/>
                      </a:solidFill>
                      <a:prstDash val="solid"/>
                    </a:lnL>
                    <a:lnR w="6350">
                      <a:solidFill>
                        <a:srgbClr val="000080"/>
                      </a:solidFill>
                      <a:prstDash val="solid"/>
                    </a:lnR>
                    <a:lnT w="76200">
                      <a:solidFill>
                        <a:srgbClr val="E4E4E4"/>
                      </a:solidFill>
                      <a:prstDash val="solid"/>
                    </a:lnT>
                    <a:lnB w="76200">
                      <a:solidFill>
                        <a:srgbClr val="C0C0C0"/>
                      </a:solidFill>
                      <a:prstDash val="solid"/>
                    </a:lnB>
                    <a:solidFill>
                      <a:srgbClr val="C0C0C0"/>
                    </a:solidFill>
                  </a:tcPr>
                </a:tc>
                <a:tc>
                  <a:txBody>
                    <a:bodyPr/>
                    <a:lstStyle/>
                    <a:p>
                      <a:pPr marL="40640">
                        <a:lnSpc>
                          <a:spcPct val="100000"/>
                        </a:lnSpc>
                        <a:spcBef>
                          <a:spcPts val="245"/>
                        </a:spcBef>
                      </a:pPr>
                      <a:r>
                        <a:rPr sz="650" spc="290" dirty="0">
                          <a:solidFill>
                            <a:srgbClr val="010000"/>
                          </a:solidFill>
                          <a:latin typeface="Arial"/>
                          <a:cs typeface="Arial"/>
                        </a:rPr>
                        <a:t>40K</a:t>
                      </a:r>
                      <a:endParaRPr sz="650">
                        <a:latin typeface="Arial"/>
                        <a:cs typeface="Arial"/>
                      </a:endParaRPr>
                    </a:p>
                  </a:txBody>
                  <a:tcPr marL="0" marR="0" marT="31115" marB="0">
                    <a:lnL w="6350">
                      <a:solidFill>
                        <a:srgbClr val="000080"/>
                      </a:solidFill>
                      <a:prstDash val="solid"/>
                    </a:lnL>
                    <a:lnR w="6350">
                      <a:solidFill>
                        <a:srgbClr val="000080"/>
                      </a:solidFill>
                      <a:prstDash val="solid"/>
                    </a:lnR>
                    <a:solidFill>
                      <a:srgbClr val="E5E5E5"/>
                    </a:solidFill>
                  </a:tcPr>
                </a:tc>
                <a:tc>
                  <a:txBody>
                    <a:bodyPr/>
                    <a:lstStyle/>
                    <a:p>
                      <a:pPr marL="28575">
                        <a:lnSpc>
                          <a:spcPct val="100000"/>
                        </a:lnSpc>
                        <a:spcBef>
                          <a:spcPts val="229"/>
                        </a:spcBef>
                      </a:pPr>
                      <a:r>
                        <a:rPr sz="650" b="1" spc="275" dirty="0">
                          <a:solidFill>
                            <a:srgbClr val="FF0000"/>
                          </a:solidFill>
                          <a:latin typeface="Arial"/>
                          <a:cs typeface="Arial"/>
                        </a:rPr>
                        <a:t>?</a:t>
                      </a:r>
                      <a:endParaRPr sz="650">
                        <a:latin typeface="Arial"/>
                        <a:cs typeface="Arial"/>
                      </a:endParaRPr>
                    </a:p>
                  </a:txBody>
                  <a:tcPr marL="0" marR="0" marT="29209"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5"/>
                  </a:ext>
                </a:extLst>
              </a:tr>
              <a:tr h="147320">
                <a:tc>
                  <a:txBody>
                    <a:bodyPr/>
                    <a:lstStyle/>
                    <a:p>
                      <a:pPr marL="40640">
                        <a:lnSpc>
                          <a:spcPct val="100000"/>
                        </a:lnSpc>
                        <a:spcBef>
                          <a:spcPts val="244"/>
                        </a:spcBef>
                      </a:pPr>
                      <a:r>
                        <a:rPr sz="650" spc="315" dirty="0">
                          <a:solidFill>
                            <a:srgbClr val="010000"/>
                          </a:solidFill>
                          <a:latin typeface="Arial"/>
                          <a:cs typeface="Arial"/>
                        </a:rPr>
                        <a:t>No</a:t>
                      </a:r>
                      <a:endParaRPr sz="650">
                        <a:latin typeface="Arial"/>
                        <a:cs typeface="Arial"/>
                      </a:endParaRPr>
                    </a:p>
                  </a:txBody>
                  <a:tcPr marL="0" marR="0" marT="31114" marB="0">
                    <a:lnL w="6350">
                      <a:solidFill>
                        <a:srgbClr val="000080"/>
                      </a:solidFill>
                      <a:prstDash val="solid"/>
                    </a:lnL>
                    <a:lnR w="6350">
                      <a:solidFill>
                        <a:srgbClr val="000080"/>
                      </a:solidFill>
                      <a:prstDash val="solid"/>
                    </a:lnR>
                    <a:lnT w="76200">
                      <a:solidFill>
                        <a:srgbClr val="E4E4E4"/>
                      </a:solidFill>
                      <a:prstDash val="solid"/>
                    </a:lnT>
                    <a:lnB w="38100">
                      <a:solidFill>
                        <a:srgbClr val="E4E4E4"/>
                      </a:solidFill>
                      <a:prstDash val="solid"/>
                    </a:lnB>
                    <a:solidFill>
                      <a:srgbClr val="E5E5E5"/>
                    </a:solidFill>
                  </a:tcPr>
                </a:tc>
                <a:tc>
                  <a:txBody>
                    <a:bodyPr/>
                    <a:lstStyle/>
                    <a:p>
                      <a:pPr marL="40640">
                        <a:lnSpc>
                          <a:spcPct val="100000"/>
                        </a:lnSpc>
                        <a:spcBef>
                          <a:spcPts val="244"/>
                        </a:spcBef>
                      </a:pPr>
                      <a:r>
                        <a:rPr sz="650" spc="245" dirty="0">
                          <a:solidFill>
                            <a:srgbClr val="010000"/>
                          </a:solidFill>
                          <a:latin typeface="Arial"/>
                          <a:cs typeface="Arial"/>
                        </a:rPr>
                        <a:t>Married</a:t>
                      </a:r>
                      <a:endParaRPr sz="650">
                        <a:latin typeface="Arial"/>
                        <a:cs typeface="Arial"/>
                      </a:endParaRPr>
                    </a:p>
                  </a:txBody>
                  <a:tcPr marL="0" marR="0" marT="31114" marB="0">
                    <a:lnL w="6350">
                      <a:solidFill>
                        <a:srgbClr val="000080"/>
                      </a:solidFill>
                      <a:prstDash val="solid"/>
                    </a:lnL>
                    <a:lnR w="6350">
                      <a:solidFill>
                        <a:srgbClr val="000080"/>
                      </a:solidFill>
                      <a:prstDash val="solid"/>
                    </a:lnR>
                    <a:lnT w="76200">
                      <a:solidFill>
                        <a:srgbClr val="C0C0C0"/>
                      </a:solidFill>
                      <a:prstDash val="solid"/>
                    </a:lnT>
                    <a:lnB w="38100">
                      <a:solidFill>
                        <a:srgbClr val="C0C0C0"/>
                      </a:solidFill>
                      <a:prstDash val="solid"/>
                    </a:lnB>
                    <a:solidFill>
                      <a:srgbClr val="C0C0C0"/>
                    </a:solidFill>
                  </a:tcPr>
                </a:tc>
                <a:tc>
                  <a:txBody>
                    <a:bodyPr/>
                    <a:lstStyle/>
                    <a:p>
                      <a:pPr marL="40640">
                        <a:lnSpc>
                          <a:spcPct val="100000"/>
                        </a:lnSpc>
                        <a:spcBef>
                          <a:spcPts val="244"/>
                        </a:spcBef>
                      </a:pPr>
                      <a:r>
                        <a:rPr sz="650" spc="290" dirty="0">
                          <a:solidFill>
                            <a:srgbClr val="010000"/>
                          </a:solidFill>
                          <a:latin typeface="Arial"/>
                          <a:cs typeface="Arial"/>
                        </a:rPr>
                        <a:t>80K</a:t>
                      </a:r>
                      <a:endParaRPr sz="650">
                        <a:latin typeface="Arial"/>
                        <a:cs typeface="Arial"/>
                      </a:endParaRPr>
                    </a:p>
                  </a:txBody>
                  <a:tcPr marL="0" marR="0" marT="31114" marB="0">
                    <a:lnL w="6350">
                      <a:solidFill>
                        <a:srgbClr val="000080"/>
                      </a:solidFill>
                      <a:prstDash val="solid"/>
                    </a:lnL>
                    <a:lnR w="6350">
                      <a:solidFill>
                        <a:srgbClr val="000080"/>
                      </a:solidFill>
                      <a:prstDash val="solid"/>
                    </a:lnR>
                    <a:lnB w="38100">
                      <a:solidFill>
                        <a:srgbClr val="C0C0C0"/>
                      </a:solidFill>
                      <a:prstDash val="solid"/>
                    </a:lnB>
                    <a:solidFill>
                      <a:srgbClr val="E5E5E5"/>
                    </a:solidFill>
                  </a:tcPr>
                </a:tc>
                <a:tc>
                  <a:txBody>
                    <a:bodyPr/>
                    <a:lstStyle/>
                    <a:p>
                      <a:pPr marL="28575">
                        <a:lnSpc>
                          <a:spcPct val="100000"/>
                        </a:lnSpc>
                        <a:spcBef>
                          <a:spcPts val="229"/>
                        </a:spcBef>
                      </a:pPr>
                      <a:r>
                        <a:rPr sz="650" b="1" spc="275" dirty="0">
                          <a:solidFill>
                            <a:srgbClr val="FF0000"/>
                          </a:solidFill>
                          <a:latin typeface="Arial"/>
                          <a:cs typeface="Arial"/>
                        </a:rPr>
                        <a:t>?</a:t>
                      </a:r>
                      <a:endParaRPr sz="650">
                        <a:latin typeface="Arial"/>
                        <a:cs typeface="Arial"/>
                      </a:endParaRPr>
                    </a:p>
                  </a:txBody>
                  <a:tcPr marL="0" marR="0" marT="29209"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6"/>
                  </a:ext>
                </a:extLst>
              </a:tr>
            </a:tbl>
          </a:graphicData>
        </a:graphic>
      </p:graphicFrame>
      <p:sp>
        <p:nvSpPr>
          <p:cNvPr id="589" name="object 589"/>
          <p:cNvSpPr/>
          <p:nvPr/>
        </p:nvSpPr>
        <p:spPr>
          <a:xfrm>
            <a:off x="1126731" y="4681080"/>
            <a:ext cx="2605405" cy="3175"/>
          </a:xfrm>
          <a:custGeom>
            <a:avLst/>
            <a:gdLst/>
            <a:ahLst/>
            <a:cxnLst/>
            <a:rect l="l" t="t" r="r" b="b"/>
            <a:pathLst>
              <a:path w="2605404" h="3175">
                <a:moveTo>
                  <a:pt x="634809" y="0"/>
                </a:moveTo>
                <a:lnTo>
                  <a:pt x="0" y="0"/>
                </a:lnTo>
                <a:lnTo>
                  <a:pt x="0" y="3111"/>
                </a:lnTo>
                <a:lnTo>
                  <a:pt x="634809" y="3111"/>
                </a:lnTo>
                <a:lnTo>
                  <a:pt x="634809" y="0"/>
                </a:lnTo>
                <a:close/>
              </a:path>
              <a:path w="2605404" h="3175">
                <a:moveTo>
                  <a:pt x="1366837" y="0"/>
                </a:moveTo>
                <a:lnTo>
                  <a:pt x="640245" y="0"/>
                </a:lnTo>
                <a:lnTo>
                  <a:pt x="640245" y="3111"/>
                </a:lnTo>
                <a:lnTo>
                  <a:pt x="1366837" y="3111"/>
                </a:lnTo>
                <a:lnTo>
                  <a:pt x="1366837" y="0"/>
                </a:lnTo>
                <a:close/>
              </a:path>
              <a:path w="2605404" h="3175">
                <a:moveTo>
                  <a:pt x="2067191" y="0"/>
                </a:moveTo>
                <a:lnTo>
                  <a:pt x="1372438" y="0"/>
                </a:lnTo>
                <a:lnTo>
                  <a:pt x="1372438" y="3111"/>
                </a:lnTo>
                <a:lnTo>
                  <a:pt x="2067191" y="3111"/>
                </a:lnTo>
                <a:lnTo>
                  <a:pt x="2067191" y="0"/>
                </a:lnTo>
                <a:close/>
              </a:path>
              <a:path w="2605404" h="3175">
                <a:moveTo>
                  <a:pt x="2604782" y="0"/>
                </a:moveTo>
                <a:lnTo>
                  <a:pt x="2599398" y="0"/>
                </a:lnTo>
                <a:lnTo>
                  <a:pt x="2072678" y="0"/>
                </a:lnTo>
                <a:lnTo>
                  <a:pt x="2067242" y="0"/>
                </a:lnTo>
                <a:lnTo>
                  <a:pt x="2067242" y="3111"/>
                </a:lnTo>
                <a:lnTo>
                  <a:pt x="2072678" y="3111"/>
                </a:lnTo>
                <a:lnTo>
                  <a:pt x="2599359" y="3111"/>
                </a:lnTo>
                <a:lnTo>
                  <a:pt x="2604782" y="3111"/>
                </a:lnTo>
                <a:lnTo>
                  <a:pt x="2604782" y="0"/>
                </a:lnTo>
                <a:close/>
              </a:path>
            </a:pathLst>
          </a:custGeom>
          <a:solidFill>
            <a:srgbClr val="000080"/>
          </a:solidFill>
        </p:spPr>
        <p:txBody>
          <a:bodyPr wrap="square" lIns="0" tIns="0" rIns="0" bIns="0" rtlCol="0"/>
          <a:lstStyle/>
          <a:p>
            <a:endParaRPr/>
          </a:p>
        </p:txBody>
      </p:sp>
      <p:sp>
        <p:nvSpPr>
          <p:cNvPr id="590" name="object 590"/>
          <p:cNvSpPr txBox="1"/>
          <p:nvPr/>
        </p:nvSpPr>
        <p:spPr>
          <a:xfrm>
            <a:off x="1072344" y="4670953"/>
            <a:ext cx="148590" cy="34290"/>
          </a:xfrm>
          <a:prstGeom prst="rect">
            <a:avLst/>
          </a:prstGeom>
        </p:spPr>
        <p:txBody>
          <a:bodyPr vert="horz" wrap="square" lIns="0" tIns="13335" rIns="0" bIns="0" rtlCol="0">
            <a:spAutoFit/>
          </a:bodyPr>
          <a:lstStyle/>
          <a:p>
            <a:pPr marL="38100">
              <a:lnSpc>
                <a:spcPct val="100000"/>
              </a:lnSpc>
              <a:spcBef>
                <a:spcPts val="105"/>
              </a:spcBef>
            </a:pPr>
            <a:r>
              <a:rPr sz="100" baseline="55555" dirty="0">
                <a:solidFill>
                  <a:srgbClr val="010000"/>
                </a:solidFill>
                <a:latin typeface="Arial"/>
                <a:cs typeface="Arial"/>
              </a:rPr>
              <a:t>10</a:t>
            </a:r>
            <a:r>
              <a:rPr sz="100" spc="555" baseline="55555" dirty="0">
                <a:solidFill>
                  <a:srgbClr val="010000"/>
                </a:solidFill>
                <a:latin typeface="Arial"/>
                <a:cs typeface="Arial"/>
              </a:rPr>
              <a:t> </a:t>
            </a:r>
            <a:r>
              <a:rPr sz="100" spc="-25" dirty="0">
                <a:solidFill>
                  <a:srgbClr val="010000"/>
                </a:solidFill>
                <a:latin typeface="Arial"/>
                <a:cs typeface="Arial"/>
              </a:rPr>
              <a:t>10</a:t>
            </a:r>
            <a:endParaRPr sz="100">
              <a:latin typeface="Arial"/>
              <a:cs typeface="Arial"/>
            </a:endParaRPr>
          </a:p>
        </p:txBody>
      </p:sp>
      <p:sp>
        <p:nvSpPr>
          <p:cNvPr id="591" name="object 591"/>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17</a:t>
            </a:fld>
            <a:endParaRPr spc="-25" dirty="0"/>
          </a:p>
        </p:txBody>
      </p:sp>
      <p:sp>
        <p:nvSpPr>
          <p:cNvPr id="592" name="object 592"/>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graphicFrame>
        <p:nvGraphicFramePr>
          <p:cNvPr id="595" name="object 3">
            <a:extLst>
              <a:ext uri="{FF2B5EF4-FFF2-40B4-BE49-F238E27FC236}">
                <a16:creationId xmlns:a16="http://schemas.microsoft.com/office/drawing/2014/main" id="{E6C0AF25-2798-8E45-A75F-C8F47F252777}"/>
              </a:ext>
            </a:extLst>
          </p:cNvPr>
          <p:cNvGraphicFramePr>
            <a:graphicFrameLocks noGrp="1"/>
          </p:cNvGraphicFramePr>
          <p:nvPr>
            <p:extLst>
              <p:ext uri="{D42A27DB-BD31-4B8C-83A1-F6EECF244321}">
                <p14:modId xmlns:p14="http://schemas.microsoft.com/office/powerpoint/2010/main" val="779053863"/>
              </p:ext>
            </p:extLst>
          </p:nvPr>
        </p:nvGraphicFramePr>
        <p:xfrm>
          <a:off x="490988" y="720598"/>
          <a:ext cx="3270882" cy="2346457"/>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709295">
                  <a:extLst>
                    <a:ext uri="{9D8B030D-6E8A-4147-A177-3AD203B41FA5}">
                      <a16:colId xmlns:a16="http://schemas.microsoft.com/office/drawing/2014/main" val="20001"/>
                    </a:ext>
                  </a:extLst>
                </a:gridCol>
                <a:gridCol w="812164">
                  <a:extLst>
                    <a:ext uri="{9D8B030D-6E8A-4147-A177-3AD203B41FA5}">
                      <a16:colId xmlns:a16="http://schemas.microsoft.com/office/drawing/2014/main" val="20002"/>
                    </a:ext>
                  </a:extLst>
                </a:gridCol>
                <a:gridCol w="775969">
                  <a:extLst>
                    <a:ext uri="{9D8B030D-6E8A-4147-A177-3AD203B41FA5}">
                      <a16:colId xmlns:a16="http://schemas.microsoft.com/office/drawing/2014/main" val="20003"/>
                    </a:ext>
                  </a:extLst>
                </a:gridCol>
                <a:gridCol w="590549">
                  <a:extLst>
                    <a:ext uri="{9D8B030D-6E8A-4147-A177-3AD203B41FA5}">
                      <a16:colId xmlns:a16="http://schemas.microsoft.com/office/drawing/2014/main" val="20004"/>
                    </a:ext>
                  </a:extLst>
                </a:gridCol>
              </a:tblGrid>
              <a:tr h="336001">
                <a:tc>
                  <a:txBody>
                    <a:bodyPr/>
                    <a:lstStyle/>
                    <a:p>
                      <a:pPr marL="23495">
                        <a:lnSpc>
                          <a:spcPts val="1125"/>
                        </a:lnSpc>
                      </a:pPr>
                      <a:r>
                        <a:rPr sz="950" i="1" spc="140" dirty="0">
                          <a:solidFill>
                            <a:srgbClr val="FFFFFF"/>
                          </a:solidFill>
                          <a:latin typeface="Arial"/>
                          <a:cs typeface="Arial"/>
                        </a:rPr>
                        <a:t>Tid</a:t>
                      </a:r>
                      <a:endParaRPr sz="950">
                        <a:latin typeface="Arial"/>
                        <a:cs typeface="Arial"/>
                      </a:endParaRPr>
                    </a:p>
                  </a:txBody>
                  <a:tcPr marL="0" marR="0" marT="0" marB="0">
                    <a:lnL w="6350">
                      <a:solidFill>
                        <a:srgbClr val="000080"/>
                      </a:solidFill>
                      <a:prstDash val="solid"/>
                    </a:lnL>
                    <a:lnR w="6350">
                      <a:solidFill>
                        <a:srgbClr val="000080"/>
                      </a:solidFill>
                      <a:prstDash val="solid"/>
                    </a:lnR>
                    <a:solidFill>
                      <a:srgbClr val="000080"/>
                    </a:solidFill>
                  </a:tcPr>
                </a:tc>
                <a:tc>
                  <a:txBody>
                    <a:bodyPr/>
                    <a:lstStyle/>
                    <a:p>
                      <a:pPr marL="23495">
                        <a:lnSpc>
                          <a:spcPts val="1095"/>
                        </a:lnSpc>
                      </a:pPr>
                      <a:r>
                        <a:rPr sz="950" b="1" spc="200" dirty="0">
                          <a:solidFill>
                            <a:srgbClr val="FFFFFF"/>
                          </a:solidFill>
                          <a:latin typeface="Arial"/>
                          <a:cs typeface="Arial"/>
                        </a:rPr>
                        <a:t>Refund</a:t>
                      </a:r>
                      <a:endParaRPr sz="950">
                        <a:latin typeface="Arial"/>
                        <a:cs typeface="Arial"/>
                      </a:endParaRPr>
                    </a:p>
                  </a:txBody>
                  <a:tcPr marL="0" marR="0" marT="0" marB="0">
                    <a:lnL w="6350">
                      <a:solidFill>
                        <a:srgbClr val="000080"/>
                      </a:solidFill>
                      <a:prstDash val="solid"/>
                    </a:lnL>
                    <a:lnR w="6350">
                      <a:solidFill>
                        <a:srgbClr val="000080"/>
                      </a:solidFill>
                      <a:prstDash val="solid"/>
                    </a:lnR>
                    <a:solidFill>
                      <a:srgbClr val="000080"/>
                    </a:solidFill>
                  </a:tcPr>
                </a:tc>
                <a:tc>
                  <a:txBody>
                    <a:bodyPr/>
                    <a:lstStyle/>
                    <a:p>
                      <a:pPr marL="47625" marR="213995">
                        <a:lnSpc>
                          <a:spcPts val="1100"/>
                        </a:lnSpc>
                        <a:spcBef>
                          <a:spcPts val="20"/>
                        </a:spcBef>
                      </a:pPr>
                      <a:r>
                        <a:rPr sz="950" b="1" spc="160" dirty="0">
                          <a:solidFill>
                            <a:srgbClr val="FFFFFF"/>
                          </a:solidFill>
                          <a:latin typeface="Arial"/>
                          <a:cs typeface="Arial"/>
                        </a:rPr>
                        <a:t>Marital </a:t>
                      </a:r>
                      <a:r>
                        <a:rPr sz="950" b="1" spc="175" dirty="0">
                          <a:solidFill>
                            <a:srgbClr val="FFFFFF"/>
                          </a:solidFill>
                          <a:latin typeface="Arial"/>
                          <a:cs typeface="Arial"/>
                        </a:rPr>
                        <a:t>Status</a:t>
                      </a:r>
                      <a:endParaRPr sz="950">
                        <a:latin typeface="Arial"/>
                        <a:cs typeface="Arial"/>
                      </a:endParaRPr>
                    </a:p>
                  </a:txBody>
                  <a:tcPr marL="0" marR="0" marT="2540" marB="0">
                    <a:lnL w="6350">
                      <a:solidFill>
                        <a:srgbClr val="000080"/>
                      </a:solidFill>
                      <a:prstDash val="solid"/>
                    </a:lnL>
                    <a:lnR w="6350">
                      <a:solidFill>
                        <a:srgbClr val="000080"/>
                      </a:solidFill>
                      <a:prstDash val="solid"/>
                    </a:lnR>
                    <a:solidFill>
                      <a:srgbClr val="000080"/>
                    </a:solidFill>
                  </a:tcPr>
                </a:tc>
                <a:tc>
                  <a:txBody>
                    <a:bodyPr/>
                    <a:lstStyle/>
                    <a:p>
                      <a:pPr marL="45720" marR="97155">
                        <a:lnSpc>
                          <a:spcPts val="1100"/>
                        </a:lnSpc>
                        <a:spcBef>
                          <a:spcPts val="20"/>
                        </a:spcBef>
                      </a:pPr>
                      <a:r>
                        <a:rPr sz="950" b="1" spc="180" dirty="0">
                          <a:solidFill>
                            <a:srgbClr val="FFFFFF"/>
                          </a:solidFill>
                          <a:latin typeface="Arial"/>
                          <a:cs typeface="Arial"/>
                        </a:rPr>
                        <a:t>Taxable </a:t>
                      </a:r>
                      <a:r>
                        <a:rPr sz="950" b="1" spc="200" dirty="0">
                          <a:solidFill>
                            <a:srgbClr val="FFFFFF"/>
                          </a:solidFill>
                          <a:latin typeface="Arial"/>
                          <a:cs typeface="Arial"/>
                        </a:rPr>
                        <a:t>Income</a:t>
                      </a:r>
                      <a:endParaRPr sz="950">
                        <a:latin typeface="Arial"/>
                        <a:cs typeface="Arial"/>
                      </a:endParaRPr>
                    </a:p>
                  </a:txBody>
                  <a:tcPr marL="0" marR="0" marT="2540" marB="0">
                    <a:lnL w="6350">
                      <a:solidFill>
                        <a:srgbClr val="000080"/>
                      </a:solidFill>
                      <a:prstDash val="solid"/>
                    </a:lnL>
                    <a:lnR w="6350">
                      <a:solidFill>
                        <a:srgbClr val="000080"/>
                      </a:solidFill>
                      <a:prstDash val="solid"/>
                    </a:lnR>
                    <a:solidFill>
                      <a:srgbClr val="000080"/>
                    </a:solidFill>
                  </a:tcPr>
                </a:tc>
                <a:tc>
                  <a:txBody>
                    <a:bodyPr/>
                    <a:lstStyle/>
                    <a:p>
                      <a:pPr marL="47625">
                        <a:lnSpc>
                          <a:spcPct val="100000"/>
                        </a:lnSpc>
                        <a:spcBef>
                          <a:spcPts val="894"/>
                        </a:spcBef>
                      </a:pPr>
                      <a:r>
                        <a:rPr sz="950" b="1" spc="190" dirty="0">
                          <a:solidFill>
                            <a:srgbClr val="FFFFFF"/>
                          </a:solidFill>
                          <a:latin typeface="Arial"/>
                          <a:cs typeface="Arial"/>
                        </a:rPr>
                        <a:t>Cheat</a:t>
                      </a:r>
                      <a:endParaRPr sz="950">
                        <a:latin typeface="Arial"/>
                        <a:cs typeface="Arial"/>
                      </a:endParaRPr>
                    </a:p>
                  </a:txBody>
                  <a:tcPr marL="0" marR="0" marT="113664" marB="0">
                    <a:lnL w="6350">
                      <a:solidFill>
                        <a:srgbClr val="000080"/>
                      </a:solidFill>
                      <a:prstDash val="solid"/>
                    </a:lnL>
                    <a:lnR w="6350">
                      <a:solidFill>
                        <a:srgbClr val="000080"/>
                      </a:solidFill>
                      <a:prstDash val="solid"/>
                    </a:lnR>
                    <a:solidFill>
                      <a:srgbClr val="000080"/>
                    </a:solidFill>
                  </a:tcPr>
                </a:tc>
                <a:extLst>
                  <a:ext uri="{0D108BD9-81ED-4DB2-BD59-A6C34878D82A}">
                    <a16:rowId xmlns:a16="http://schemas.microsoft.com/office/drawing/2014/main" val="10000"/>
                  </a:ext>
                </a:extLst>
              </a:tr>
              <a:tr h="200159">
                <a:tc>
                  <a:txBody>
                    <a:bodyPr/>
                    <a:lstStyle/>
                    <a:p>
                      <a:pPr marL="45720">
                        <a:lnSpc>
                          <a:spcPct val="100000"/>
                        </a:lnSpc>
                        <a:spcBef>
                          <a:spcPts val="300"/>
                        </a:spcBef>
                      </a:pPr>
                      <a:r>
                        <a:rPr sz="950" spc="150" dirty="0">
                          <a:solidFill>
                            <a:srgbClr val="010000"/>
                          </a:solidFill>
                          <a:latin typeface="Arial"/>
                          <a:cs typeface="Arial"/>
                        </a:rPr>
                        <a:t>1</a:t>
                      </a:r>
                      <a:endParaRPr sz="950">
                        <a:latin typeface="Arial"/>
                        <a:cs typeface="Arial"/>
                      </a:endParaRPr>
                    </a:p>
                  </a:txBody>
                  <a:tcPr marL="0" marR="0" marT="3810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00"/>
                        </a:spcBef>
                      </a:pPr>
                      <a:r>
                        <a:rPr sz="950" spc="180" dirty="0">
                          <a:solidFill>
                            <a:srgbClr val="010000"/>
                          </a:solidFill>
                          <a:latin typeface="Arial"/>
                          <a:cs typeface="Arial"/>
                        </a:rPr>
                        <a:t>Yes</a:t>
                      </a:r>
                      <a:endParaRPr sz="950">
                        <a:latin typeface="Arial"/>
                        <a:cs typeface="Arial"/>
                      </a:endParaRPr>
                    </a:p>
                  </a:txBody>
                  <a:tcPr marL="0" marR="0" marT="3810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00"/>
                        </a:spcBef>
                      </a:pPr>
                      <a:r>
                        <a:rPr sz="950" spc="150" dirty="0">
                          <a:solidFill>
                            <a:srgbClr val="010000"/>
                          </a:solidFill>
                          <a:latin typeface="Arial"/>
                          <a:cs typeface="Arial"/>
                        </a:rPr>
                        <a:t>Single</a:t>
                      </a:r>
                      <a:endParaRPr sz="950">
                        <a:latin typeface="Arial"/>
                        <a:cs typeface="Arial"/>
                      </a:endParaRPr>
                    </a:p>
                  </a:txBody>
                  <a:tcPr marL="0" marR="0" marT="3810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00"/>
                        </a:spcBef>
                      </a:pPr>
                      <a:r>
                        <a:rPr sz="950" spc="190" dirty="0">
                          <a:solidFill>
                            <a:srgbClr val="010000"/>
                          </a:solidFill>
                          <a:latin typeface="Arial"/>
                          <a:cs typeface="Arial"/>
                        </a:rPr>
                        <a:t>125K</a:t>
                      </a:r>
                      <a:endParaRPr sz="950">
                        <a:latin typeface="Arial"/>
                        <a:cs typeface="Arial"/>
                      </a:endParaRPr>
                    </a:p>
                  </a:txBody>
                  <a:tcPr marL="0" marR="0" marT="3810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54"/>
                        </a:spcBef>
                      </a:pPr>
                      <a:r>
                        <a:rPr sz="950" b="1" spc="220" dirty="0">
                          <a:solidFill>
                            <a:srgbClr val="FF0000"/>
                          </a:solidFill>
                          <a:latin typeface="Arial"/>
                          <a:cs typeface="Arial"/>
                        </a:rPr>
                        <a:t>No</a:t>
                      </a:r>
                      <a:endParaRPr sz="950">
                        <a:latin typeface="Arial"/>
                        <a:cs typeface="Arial"/>
                      </a:endParaRPr>
                    </a:p>
                  </a:txBody>
                  <a:tcPr marL="0" marR="0" marT="32384"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1"/>
                  </a:ext>
                </a:extLst>
              </a:tr>
              <a:tr h="201267">
                <a:tc>
                  <a:txBody>
                    <a:bodyPr/>
                    <a:lstStyle/>
                    <a:p>
                      <a:pPr marL="45720">
                        <a:lnSpc>
                          <a:spcPct val="100000"/>
                        </a:lnSpc>
                        <a:spcBef>
                          <a:spcPts val="310"/>
                        </a:spcBef>
                      </a:pPr>
                      <a:r>
                        <a:rPr sz="950" spc="150" dirty="0">
                          <a:solidFill>
                            <a:srgbClr val="010000"/>
                          </a:solidFill>
                          <a:latin typeface="Arial"/>
                          <a:cs typeface="Arial"/>
                        </a:rPr>
                        <a:t>2</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200" dirty="0">
                          <a:solidFill>
                            <a:srgbClr val="010000"/>
                          </a:solidFill>
                          <a:latin typeface="Arial"/>
                          <a:cs typeface="Arial"/>
                        </a:rPr>
                        <a:t>No</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10"/>
                        </a:spcBef>
                      </a:pPr>
                      <a:r>
                        <a:rPr sz="950" spc="160" dirty="0">
                          <a:solidFill>
                            <a:srgbClr val="010000"/>
                          </a:solidFill>
                          <a:latin typeface="Arial"/>
                          <a:cs typeface="Arial"/>
                        </a:rPr>
                        <a:t>Married</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90" dirty="0">
                          <a:solidFill>
                            <a:srgbClr val="010000"/>
                          </a:solidFill>
                          <a:latin typeface="Arial"/>
                          <a:cs typeface="Arial"/>
                        </a:rPr>
                        <a:t>100K</a:t>
                      </a:r>
                      <a:endParaRPr sz="950" dirty="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5"/>
                        </a:spcBef>
                      </a:pPr>
                      <a:r>
                        <a:rPr sz="950" b="1" spc="220" dirty="0">
                          <a:solidFill>
                            <a:srgbClr val="FF0000"/>
                          </a:solidFill>
                          <a:latin typeface="Arial"/>
                          <a:cs typeface="Arial"/>
                        </a:rPr>
                        <a:t>No</a:t>
                      </a:r>
                      <a:endParaRPr sz="950">
                        <a:latin typeface="Arial"/>
                        <a:cs typeface="Arial"/>
                      </a:endParaRPr>
                    </a:p>
                  </a:txBody>
                  <a:tcPr marL="0" marR="0" marT="3365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2"/>
                  </a:ext>
                </a:extLst>
              </a:tr>
              <a:tr h="200713">
                <a:tc>
                  <a:txBody>
                    <a:bodyPr/>
                    <a:lstStyle/>
                    <a:p>
                      <a:pPr marL="45720">
                        <a:lnSpc>
                          <a:spcPct val="100000"/>
                        </a:lnSpc>
                        <a:spcBef>
                          <a:spcPts val="310"/>
                        </a:spcBef>
                      </a:pPr>
                      <a:r>
                        <a:rPr sz="950" spc="150" dirty="0">
                          <a:solidFill>
                            <a:srgbClr val="010000"/>
                          </a:solidFill>
                          <a:latin typeface="Arial"/>
                          <a:cs typeface="Arial"/>
                        </a:rPr>
                        <a:t>3</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200" dirty="0">
                          <a:solidFill>
                            <a:srgbClr val="010000"/>
                          </a:solidFill>
                          <a:latin typeface="Arial"/>
                          <a:cs typeface="Arial"/>
                        </a:rPr>
                        <a:t>No</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10"/>
                        </a:spcBef>
                      </a:pPr>
                      <a:r>
                        <a:rPr sz="950" spc="150" dirty="0">
                          <a:solidFill>
                            <a:srgbClr val="010000"/>
                          </a:solidFill>
                          <a:latin typeface="Arial"/>
                          <a:cs typeface="Arial"/>
                        </a:rPr>
                        <a:t>Single</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85" dirty="0">
                          <a:solidFill>
                            <a:srgbClr val="010000"/>
                          </a:solidFill>
                          <a:latin typeface="Arial"/>
                          <a:cs typeface="Arial"/>
                        </a:rPr>
                        <a:t>70K</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5"/>
                        </a:spcBef>
                      </a:pPr>
                      <a:r>
                        <a:rPr sz="950" b="1" spc="220" dirty="0">
                          <a:solidFill>
                            <a:srgbClr val="FF0000"/>
                          </a:solidFill>
                          <a:latin typeface="Arial"/>
                          <a:cs typeface="Arial"/>
                        </a:rPr>
                        <a:t>No</a:t>
                      </a:r>
                      <a:endParaRPr sz="950">
                        <a:latin typeface="Arial"/>
                        <a:cs typeface="Arial"/>
                      </a:endParaRPr>
                    </a:p>
                  </a:txBody>
                  <a:tcPr marL="0" marR="0" marT="3365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3"/>
                  </a:ext>
                </a:extLst>
              </a:tr>
              <a:tr h="200713">
                <a:tc>
                  <a:txBody>
                    <a:bodyPr/>
                    <a:lstStyle/>
                    <a:p>
                      <a:pPr marL="45720">
                        <a:lnSpc>
                          <a:spcPct val="100000"/>
                        </a:lnSpc>
                        <a:spcBef>
                          <a:spcPts val="305"/>
                        </a:spcBef>
                      </a:pPr>
                      <a:r>
                        <a:rPr sz="950" spc="150" dirty="0">
                          <a:solidFill>
                            <a:srgbClr val="010000"/>
                          </a:solidFill>
                          <a:latin typeface="Arial"/>
                          <a:cs typeface="Arial"/>
                        </a:rPr>
                        <a:t>4</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05"/>
                        </a:spcBef>
                      </a:pPr>
                      <a:r>
                        <a:rPr sz="950" spc="180" dirty="0">
                          <a:solidFill>
                            <a:srgbClr val="010000"/>
                          </a:solidFill>
                          <a:latin typeface="Arial"/>
                          <a:cs typeface="Arial"/>
                        </a:rPr>
                        <a:t>Yes</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05"/>
                        </a:spcBef>
                      </a:pPr>
                      <a:r>
                        <a:rPr sz="950" spc="160" dirty="0">
                          <a:solidFill>
                            <a:srgbClr val="010000"/>
                          </a:solidFill>
                          <a:latin typeface="Arial"/>
                          <a:cs typeface="Arial"/>
                        </a:rPr>
                        <a:t>Married</a:t>
                      </a:r>
                      <a:endParaRPr sz="950" dirty="0">
                        <a:latin typeface="Arial"/>
                        <a:cs typeface="Arial"/>
                      </a:endParaRPr>
                    </a:p>
                  </a:txBody>
                  <a:tcPr marL="0" marR="0" marT="38735"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05"/>
                        </a:spcBef>
                      </a:pPr>
                      <a:r>
                        <a:rPr sz="950" spc="190" dirty="0">
                          <a:solidFill>
                            <a:srgbClr val="010000"/>
                          </a:solidFill>
                          <a:latin typeface="Arial"/>
                          <a:cs typeface="Arial"/>
                        </a:rPr>
                        <a:t>120K</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0"/>
                        </a:spcBef>
                      </a:pPr>
                      <a:r>
                        <a:rPr sz="950" b="1" spc="220" dirty="0">
                          <a:solidFill>
                            <a:srgbClr val="FF0000"/>
                          </a:solidFill>
                          <a:latin typeface="Arial"/>
                          <a:cs typeface="Arial"/>
                        </a:rPr>
                        <a:t>No</a:t>
                      </a:r>
                      <a:endParaRPr sz="950">
                        <a:latin typeface="Arial"/>
                        <a:cs typeface="Arial"/>
                      </a:endParaRPr>
                    </a:p>
                  </a:txBody>
                  <a:tcPr marL="0" marR="0" marT="33020"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4"/>
                  </a:ext>
                </a:extLst>
              </a:tr>
              <a:tr h="201267">
                <a:tc>
                  <a:txBody>
                    <a:bodyPr/>
                    <a:lstStyle/>
                    <a:p>
                      <a:pPr marL="45720">
                        <a:lnSpc>
                          <a:spcPct val="100000"/>
                        </a:lnSpc>
                        <a:spcBef>
                          <a:spcPts val="310"/>
                        </a:spcBef>
                      </a:pPr>
                      <a:r>
                        <a:rPr sz="950" spc="150" dirty="0">
                          <a:solidFill>
                            <a:srgbClr val="010000"/>
                          </a:solidFill>
                          <a:latin typeface="Arial"/>
                          <a:cs typeface="Arial"/>
                        </a:rPr>
                        <a:t>5</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200" dirty="0">
                          <a:solidFill>
                            <a:srgbClr val="010000"/>
                          </a:solidFill>
                          <a:latin typeface="Arial"/>
                          <a:cs typeface="Arial"/>
                        </a:rPr>
                        <a:t>No</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10"/>
                        </a:spcBef>
                      </a:pPr>
                      <a:r>
                        <a:rPr sz="950" spc="165" dirty="0">
                          <a:solidFill>
                            <a:srgbClr val="010000"/>
                          </a:solidFill>
                          <a:latin typeface="Arial"/>
                          <a:cs typeface="Arial"/>
                        </a:rPr>
                        <a:t>Divorced</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85" dirty="0">
                          <a:solidFill>
                            <a:srgbClr val="010000"/>
                          </a:solidFill>
                          <a:latin typeface="Arial"/>
                          <a:cs typeface="Arial"/>
                        </a:rPr>
                        <a:t>95K</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5"/>
                        </a:spcBef>
                      </a:pPr>
                      <a:r>
                        <a:rPr sz="950" b="1" spc="185" dirty="0">
                          <a:solidFill>
                            <a:srgbClr val="FF0000"/>
                          </a:solidFill>
                          <a:latin typeface="Arial"/>
                          <a:cs typeface="Arial"/>
                        </a:rPr>
                        <a:t>Yes</a:t>
                      </a:r>
                      <a:endParaRPr sz="950">
                        <a:latin typeface="Arial"/>
                        <a:cs typeface="Arial"/>
                      </a:endParaRPr>
                    </a:p>
                  </a:txBody>
                  <a:tcPr marL="0" marR="0" marT="3365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5"/>
                  </a:ext>
                </a:extLst>
              </a:tr>
              <a:tr h="201267">
                <a:tc>
                  <a:txBody>
                    <a:bodyPr/>
                    <a:lstStyle/>
                    <a:p>
                      <a:pPr marL="45720">
                        <a:lnSpc>
                          <a:spcPct val="100000"/>
                        </a:lnSpc>
                        <a:spcBef>
                          <a:spcPts val="310"/>
                        </a:spcBef>
                      </a:pPr>
                      <a:r>
                        <a:rPr sz="950" spc="150" dirty="0">
                          <a:solidFill>
                            <a:srgbClr val="010000"/>
                          </a:solidFill>
                          <a:latin typeface="Arial"/>
                          <a:cs typeface="Arial"/>
                        </a:rPr>
                        <a:t>6</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200" dirty="0">
                          <a:solidFill>
                            <a:srgbClr val="010000"/>
                          </a:solidFill>
                          <a:latin typeface="Arial"/>
                          <a:cs typeface="Arial"/>
                        </a:rPr>
                        <a:t>No</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10"/>
                        </a:spcBef>
                      </a:pPr>
                      <a:r>
                        <a:rPr sz="950" spc="160" dirty="0">
                          <a:solidFill>
                            <a:srgbClr val="010000"/>
                          </a:solidFill>
                          <a:latin typeface="Arial"/>
                          <a:cs typeface="Arial"/>
                        </a:rPr>
                        <a:t>Married</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85" dirty="0">
                          <a:solidFill>
                            <a:srgbClr val="010000"/>
                          </a:solidFill>
                          <a:latin typeface="Arial"/>
                          <a:cs typeface="Arial"/>
                        </a:rPr>
                        <a:t>60K</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5"/>
                        </a:spcBef>
                      </a:pPr>
                      <a:r>
                        <a:rPr sz="950" b="1" spc="220" dirty="0">
                          <a:solidFill>
                            <a:srgbClr val="FF0000"/>
                          </a:solidFill>
                          <a:latin typeface="Arial"/>
                          <a:cs typeface="Arial"/>
                        </a:rPr>
                        <a:t>No</a:t>
                      </a:r>
                      <a:endParaRPr sz="950">
                        <a:latin typeface="Arial"/>
                        <a:cs typeface="Arial"/>
                      </a:endParaRPr>
                    </a:p>
                  </a:txBody>
                  <a:tcPr marL="0" marR="0" marT="3365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6"/>
                  </a:ext>
                </a:extLst>
              </a:tr>
              <a:tr h="200713">
                <a:tc>
                  <a:txBody>
                    <a:bodyPr/>
                    <a:lstStyle/>
                    <a:p>
                      <a:pPr marL="45720">
                        <a:lnSpc>
                          <a:spcPct val="100000"/>
                        </a:lnSpc>
                        <a:spcBef>
                          <a:spcPts val="310"/>
                        </a:spcBef>
                      </a:pPr>
                      <a:r>
                        <a:rPr sz="950" spc="150" dirty="0">
                          <a:solidFill>
                            <a:srgbClr val="010000"/>
                          </a:solidFill>
                          <a:latin typeface="Arial"/>
                          <a:cs typeface="Arial"/>
                        </a:rPr>
                        <a:t>7</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80" dirty="0">
                          <a:solidFill>
                            <a:srgbClr val="010000"/>
                          </a:solidFill>
                          <a:latin typeface="Arial"/>
                          <a:cs typeface="Arial"/>
                        </a:rPr>
                        <a:t>Yes</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10"/>
                        </a:spcBef>
                      </a:pPr>
                      <a:r>
                        <a:rPr sz="950" spc="165" dirty="0">
                          <a:solidFill>
                            <a:srgbClr val="010000"/>
                          </a:solidFill>
                          <a:latin typeface="Arial"/>
                          <a:cs typeface="Arial"/>
                        </a:rPr>
                        <a:t>Divorced</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90" dirty="0">
                          <a:solidFill>
                            <a:srgbClr val="010000"/>
                          </a:solidFill>
                          <a:latin typeface="Arial"/>
                          <a:cs typeface="Arial"/>
                        </a:rPr>
                        <a:t>220K</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5"/>
                        </a:spcBef>
                      </a:pPr>
                      <a:r>
                        <a:rPr sz="950" b="1" spc="220" dirty="0">
                          <a:solidFill>
                            <a:srgbClr val="FF0000"/>
                          </a:solidFill>
                          <a:latin typeface="Arial"/>
                          <a:cs typeface="Arial"/>
                        </a:rPr>
                        <a:t>No</a:t>
                      </a:r>
                      <a:endParaRPr sz="950">
                        <a:latin typeface="Arial"/>
                        <a:cs typeface="Arial"/>
                      </a:endParaRPr>
                    </a:p>
                  </a:txBody>
                  <a:tcPr marL="0" marR="0" marT="3365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7"/>
                  </a:ext>
                </a:extLst>
              </a:tr>
              <a:tr h="200713">
                <a:tc>
                  <a:txBody>
                    <a:bodyPr/>
                    <a:lstStyle/>
                    <a:p>
                      <a:pPr marL="45720">
                        <a:lnSpc>
                          <a:spcPct val="100000"/>
                        </a:lnSpc>
                        <a:spcBef>
                          <a:spcPts val="305"/>
                        </a:spcBef>
                      </a:pPr>
                      <a:r>
                        <a:rPr sz="950" spc="150" dirty="0">
                          <a:solidFill>
                            <a:srgbClr val="010000"/>
                          </a:solidFill>
                          <a:latin typeface="Arial"/>
                          <a:cs typeface="Arial"/>
                        </a:rPr>
                        <a:t>8</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05"/>
                        </a:spcBef>
                      </a:pPr>
                      <a:r>
                        <a:rPr sz="950" spc="200" dirty="0">
                          <a:solidFill>
                            <a:srgbClr val="010000"/>
                          </a:solidFill>
                          <a:latin typeface="Arial"/>
                          <a:cs typeface="Arial"/>
                        </a:rPr>
                        <a:t>No</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05"/>
                        </a:spcBef>
                      </a:pPr>
                      <a:r>
                        <a:rPr sz="950" spc="150" dirty="0">
                          <a:solidFill>
                            <a:srgbClr val="010000"/>
                          </a:solidFill>
                          <a:latin typeface="Arial"/>
                          <a:cs typeface="Arial"/>
                        </a:rPr>
                        <a:t>Single</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05"/>
                        </a:spcBef>
                      </a:pPr>
                      <a:r>
                        <a:rPr sz="950" spc="185" dirty="0">
                          <a:solidFill>
                            <a:srgbClr val="010000"/>
                          </a:solidFill>
                          <a:latin typeface="Arial"/>
                          <a:cs typeface="Arial"/>
                        </a:rPr>
                        <a:t>85K</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0"/>
                        </a:spcBef>
                      </a:pPr>
                      <a:r>
                        <a:rPr sz="950" b="1" spc="185" dirty="0">
                          <a:solidFill>
                            <a:srgbClr val="FF0000"/>
                          </a:solidFill>
                          <a:latin typeface="Arial"/>
                          <a:cs typeface="Arial"/>
                        </a:rPr>
                        <a:t>Yes</a:t>
                      </a:r>
                      <a:endParaRPr sz="950" dirty="0">
                        <a:latin typeface="Arial"/>
                        <a:cs typeface="Arial"/>
                      </a:endParaRPr>
                    </a:p>
                  </a:txBody>
                  <a:tcPr marL="0" marR="0" marT="33020"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8"/>
                  </a:ext>
                </a:extLst>
              </a:tr>
              <a:tr h="201267">
                <a:tc>
                  <a:txBody>
                    <a:bodyPr/>
                    <a:lstStyle/>
                    <a:p>
                      <a:pPr marL="45720">
                        <a:lnSpc>
                          <a:spcPct val="100000"/>
                        </a:lnSpc>
                        <a:spcBef>
                          <a:spcPts val="310"/>
                        </a:spcBef>
                      </a:pPr>
                      <a:r>
                        <a:rPr sz="950" spc="150" dirty="0">
                          <a:solidFill>
                            <a:srgbClr val="010000"/>
                          </a:solidFill>
                          <a:latin typeface="Arial"/>
                          <a:cs typeface="Arial"/>
                        </a:rPr>
                        <a:t>9</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200" dirty="0">
                          <a:solidFill>
                            <a:srgbClr val="010000"/>
                          </a:solidFill>
                          <a:latin typeface="Arial"/>
                          <a:cs typeface="Arial"/>
                        </a:rPr>
                        <a:t>No</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10"/>
                        </a:spcBef>
                      </a:pPr>
                      <a:r>
                        <a:rPr sz="950" spc="160" dirty="0">
                          <a:solidFill>
                            <a:srgbClr val="010000"/>
                          </a:solidFill>
                          <a:latin typeface="Arial"/>
                          <a:cs typeface="Arial"/>
                        </a:rPr>
                        <a:t>Married</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85" dirty="0">
                          <a:solidFill>
                            <a:srgbClr val="010000"/>
                          </a:solidFill>
                          <a:latin typeface="Arial"/>
                          <a:cs typeface="Arial"/>
                        </a:rPr>
                        <a:t>75K</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5"/>
                        </a:spcBef>
                      </a:pPr>
                      <a:r>
                        <a:rPr sz="950" b="1" spc="220" dirty="0">
                          <a:solidFill>
                            <a:srgbClr val="FF0000"/>
                          </a:solidFill>
                          <a:latin typeface="Arial"/>
                          <a:cs typeface="Arial"/>
                        </a:rPr>
                        <a:t>No</a:t>
                      </a:r>
                      <a:endParaRPr sz="950">
                        <a:latin typeface="Arial"/>
                        <a:cs typeface="Arial"/>
                      </a:endParaRPr>
                    </a:p>
                  </a:txBody>
                  <a:tcPr marL="0" marR="0" marT="3365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9"/>
                  </a:ext>
                </a:extLst>
              </a:tr>
              <a:tr h="202377">
                <a:tc>
                  <a:txBody>
                    <a:bodyPr/>
                    <a:lstStyle/>
                    <a:p>
                      <a:pPr marL="45720">
                        <a:lnSpc>
                          <a:spcPct val="100000"/>
                        </a:lnSpc>
                        <a:spcBef>
                          <a:spcPts val="310"/>
                        </a:spcBef>
                      </a:pPr>
                      <a:r>
                        <a:rPr sz="950" spc="170" dirty="0">
                          <a:solidFill>
                            <a:srgbClr val="010000"/>
                          </a:solidFill>
                          <a:latin typeface="Arial"/>
                          <a:cs typeface="Arial"/>
                        </a:rPr>
                        <a:t>10</a:t>
                      </a:r>
                      <a:endParaRPr sz="950">
                        <a:latin typeface="Arial"/>
                        <a:cs typeface="Arial"/>
                      </a:endParaRPr>
                    </a:p>
                  </a:txBody>
                  <a:tcPr marL="0" marR="0" marT="39370"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tc>
                  <a:txBody>
                    <a:bodyPr/>
                    <a:lstStyle/>
                    <a:p>
                      <a:pPr marL="45720">
                        <a:lnSpc>
                          <a:spcPct val="100000"/>
                        </a:lnSpc>
                        <a:spcBef>
                          <a:spcPts val="310"/>
                        </a:spcBef>
                      </a:pPr>
                      <a:r>
                        <a:rPr sz="950" spc="200" dirty="0">
                          <a:solidFill>
                            <a:srgbClr val="010000"/>
                          </a:solidFill>
                          <a:latin typeface="Arial"/>
                          <a:cs typeface="Arial"/>
                        </a:rPr>
                        <a:t>No</a:t>
                      </a:r>
                      <a:endParaRPr sz="950">
                        <a:latin typeface="Arial"/>
                        <a:cs typeface="Arial"/>
                      </a:endParaRPr>
                    </a:p>
                  </a:txBody>
                  <a:tcPr marL="0" marR="0" marT="39370" marB="0">
                    <a:lnL w="9525">
                      <a:solidFill>
                        <a:srgbClr val="000080"/>
                      </a:solidFill>
                      <a:prstDash val="solid"/>
                    </a:lnL>
                    <a:lnR w="9525">
                      <a:solidFill>
                        <a:srgbClr val="000080"/>
                      </a:solidFill>
                      <a:prstDash val="solid"/>
                    </a:lnR>
                    <a:lnB w="6350">
                      <a:solidFill>
                        <a:srgbClr val="000080"/>
                      </a:solidFill>
                      <a:prstDash val="solid"/>
                    </a:lnB>
                    <a:solidFill>
                      <a:srgbClr val="E5E5E5"/>
                    </a:solidFill>
                  </a:tcPr>
                </a:tc>
                <a:tc>
                  <a:txBody>
                    <a:bodyPr/>
                    <a:lstStyle/>
                    <a:p>
                      <a:pPr marL="47625">
                        <a:lnSpc>
                          <a:spcPct val="100000"/>
                        </a:lnSpc>
                        <a:spcBef>
                          <a:spcPts val="310"/>
                        </a:spcBef>
                      </a:pPr>
                      <a:r>
                        <a:rPr sz="950" spc="150" dirty="0">
                          <a:solidFill>
                            <a:srgbClr val="010000"/>
                          </a:solidFill>
                          <a:latin typeface="Arial"/>
                          <a:cs typeface="Arial"/>
                        </a:rPr>
                        <a:t>Single</a:t>
                      </a:r>
                      <a:endParaRPr sz="950">
                        <a:latin typeface="Arial"/>
                        <a:cs typeface="Arial"/>
                      </a:endParaRPr>
                    </a:p>
                  </a:txBody>
                  <a:tcPr marL="0" marR="0" marT="39370"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tc>
                  <a:txBody>
                    <a:bodyPr/>
                    <a:lstStyle/>
                    <a:p>
                      <a:pPr marL="45720">
                        <a:lnSpc>
                          <a:spcPct val="100000"/>
                        </a:lnSpc>
                        <a:spcBef>
                          <a:spcPts val="310"/>
                        </a:spcBef>
                      </a:pPr>
                      <a:r>
                        <a:rPr sz="950" spc="185" dirty="0">
                          <a:solidFill>
                            <a:srgbClr val="010000"/>
                          </a:solidFill>
                          <a:latin typeface="Arial"/>
                          <a:cs typeface="Arial"/>
                        </a:rPr>
                        <a:t>90K</a:t>
                      </a:r>
                      <a:endParaRPr sz="950">
                        <a:latin typeface="Arial"/>
                        <a:cs typeface="Arial"/>
                      </a:endParaRPr>
                    </a:p>
                  </a:txBody>
                  <a:tcPr marL="0" marR="0" marT="39370" marB="0">
                    <a:lnL w="9525">
                      <a:solidFill>
                        <a:srgbClr val="000080"/>
                      </a:solidFill>
                      <a:prstDash val="solid"/>
                    </a:lnL>
                    <a:lnR w="9525">
                      <a:solidFill>
                        <a:srgbClr val="000080"/>
                      </a:solidFill>
                      <a:prstDash val="solid"/>
                    </a:lnR>
                    <a:lnB w="6350">
                      <a:solidFill>
                        <a:srgbClr val="000080"/>
                      </a:solidFill>
                      <a:prstDash val="solid"/>
                    </a:lnB>
                    <a:solidFill>
                      <a:srgbClr val="E5E5E5"/>
                    </a:solidFill>
                  </a:tcPr>
                </a:tc>
                <a:tc>
                  <a:txBody>
                    <a:bodyPr/>
                    <a:lstStyle/>
                    <a:p>
                      <a:pPr marL="47625">
                        <a:lnSpc>
                          <a:spcPct val="100000"/>
                        </a:lnSpc>
                        <a:spcBef>
                          <a:spcPts val="265"/>
                        </a:spcBef>
                      </a:pPr>
                      <a:r>
                        <a:rPr sz="950" b="1" spc="185" dirty="0">
                          <a:solidFill>
                            <a:srgbClr val="FF0000"/>
                          </a:solidFill>
                          <a:latin typeface="Arial"/>
                          <a:cs typeface="Arial"/>
                        </a:rPr>
                        <a:t>Yes</a:t>
                      </a:r>
                      <a:endParaRPr sz="950" dirty="0">
                        <a:latin typeface="Arial"/>
                        <a:cs typeface="Arial"/>
                      </a:endParaRPr>
                    </a:p>
                  </a:txBody>
                  <a:tcPr marL="0" marR="0" marT="33655"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075" y="44450"/>
            <a:ext cx="5530850" cy="756920"/>
          </a:xfrm>
          <a:prstGeom prst="rect">
            <a:avLst/>
          </a:prstGeom>
        </p:spPr>
        <p:txBody>
          <a:bodyPr vert="horz" wrap="square" lIns="0" tIns="12700" rIns="0" bIns="0" rtlCol="0">
            <a:spAutoFit/>
          </a:bodyPr>
          <a:lstStyle/>
          <a:p>
            <a:pPr marL="12700">
              <a:lnSpc>
                <a:spcPct val="100000"/>
              </a:lnSpc>
              <a:spcBef>
                <a:spcPts val="100"/>
              </a:spcBef>
            </a:pPr>
            <a:r>
              <a:rPr spc="-150" dirty="0"/>
              <a:t>Decision Tree Induction</a:t>
            </a:r>
          </a:p>
        </p:txBody>
      </p:sp>
      <p:sp>
        <p:nvSpPr>
          <p:cNvPr id="5" name="object 5"/>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18</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3" name="object 3"/>
          <p:cNvSpPr txBox="1"/>
          <p:nvPr/>
        </p:nvSpPr>
        <p:spPr>
          <a:xfrm>
            <a:off x="600075" y="1055936"/>
            <a:ext cx="7802245" cy="3939348"/>
          </a:xfrm>
          <a:prstGeom prst="rect">
            <a:avLst/>
          </a:prstGeom>
        </p:spPr>
        <p:txBody>
          <a:bodyPr vert="horz" wrap="square" lIns="0" tIns="67945" rIns="0" bIns="0" rtlCol="0">
            <a:spAutoFit/>
          </a:bodyPr>
          <a:lstStyle/>
          <a:p>
            <a:pPr marL="12700">
              <a:lnSpc>
                <a:spcPct val="100000"/>
              </a:lnSpc>
              <a:spcBef>
                <a:spcPts val="535"/>
              </a:spcBef>
            </a:pPr>
            <a:r>
              <a:rPr sz="3200" dirty="0">
                <a:solidFill>
                  <a:srgbClr val="EE8200"/>
                </a:solidFill>
                <a:latin typeface="Garamond"/>
                <a:cs typeface="Garamond"/>
              </a:rPr>
              <a:t>Large search space</a:t>
            </a:r>
            <a:endParaRPr sz="3200" dirty="0">
              <a:latin typeface="Garamond"/>
              <a:cs typeface="Garamond"/>
            </a:endParaRPr>
          </a:p>
          <a:p>
            <a:pPr marL="295910" indent="-283210">
              <a:lnSpc>
                <a:spcPct val="100000"/>
              </a:lnSpc>
              <a:spcBef>
                <a:spcPts val="325"/>
              </a:spcBef>
              <a:buSzPct val="89583"/>
              <a:buFont typeface="Courier New"/>
              <a:buChar char="o"/>
              <a:tabLst>
                <a:tab pos="295910" algn="l"/>
              </a:tabLst>
            </a:pPr>
            <a:r>
              <a:rPr sz="2400" dirty="0">
                <a:latin typeface="Garamond"/>
                <a:cs typeface="Garamond"/>
              </a:rPr>
              <a:t>Exponential size, with respect to the set of attributes</a:t>
            </a:r>
          </a:p>
          <a:p>
            <a:pPr marL="295910" indent="-283210">
              <a:lnSpc>
                <a:spcPct val="100000"/>
              </a:lnSpc>
              <a:spcBef>
                <a:spcPts val="285"/>
              </a:spcBef>
              <a:buSzPct val="89583"/>
              <a:buFont typeface="Courier New"/>
              <a:buChar char="o"/>
              <a:tabLst>
                <a:tab pos="295910" algn="l"/>
              </a:tabLst>
            </a:pPr>
            <a:r>
              <a:rPr sz="2400" dirty="0">
                <a:latin typeface="Garamond"/>
                <a:cs typeface="Garamond"/>
              </a:rPr>
              <a:t>Finding the optimal decision tree is computationally infeasible</a:t>
            </a:r>
          </a:p>
          <a:p>
            <a:pPr>
              <a:lnSpc>
                <a:spcPct val="100000"/>
              </a:lnSpc>
              <a:spcBef>
                <a:spcPts val="1280"/>
              </a:spcBef>
              <a:buFont typeface="Courier New"/>
              <a:buChar char="o"/>
            </a:pPr>
            <a:endParaRPr sz="2400" dirty="0">
              <a:latin typeface="Garamond"/>
              <a:cs typeface="Garamond"/>
            </a:endParaRPr>
          </a:p>
          <a:p>
            <a:pPr marL="12700" marR="942340">
              <a:lnSpc>
                <a:spcPts val="3429"/>
              </a:lnSpc>
            </a:pPr>
            <a:r>
              <a:rPr sz="3200" dirty="0">
                <a:solidFill>
                  <a:srgbClr val="EE8200"/>
                </a:solidFill>
                <a:latin typeface="Garamond"/>
                <a:cs typeface="Garamond"/>
              </a:rPr>
              <a:t>Efficient algorithm for accurate suboptimal decision tree</a:t>
            </a:r>
            <a:endParaRPr sz="3200" dirty="0">
              <a:latin typeface="Garamond"/>
              <a:cs typeface="Garamond"/>
            </a:endParaRPr>
          </a:p>
          <a:p>
            <a:pPr marL="295910" indent="-283210">
              <a:lnSpc>
                <a:spcPct val="100000"/>
              </a:lnSpc>
              <a:spcBef>
                <a:spcPts val="315"/>
              </a:spcBef>
              <a:buSzPct val="89583"/>
              <a:buFont typeface="Courier New"/>
              <a:buChar char="o"/>
              <a:tabLst>
                <a:tab pos="295910" algn="l"/>
              </a:tabLst>
            </a:pPr>
            <a:r>
              <a:rPr sz="2400" dirty="0">
                <a:latin typeface="Garamond"/>
                <a:cs typeface="Garamond"/>
              </a:rPr>
              <a:t>Greedy strategy</a:t>
            </a:r>
          </a:p>
          <a:p>
            <a:pPr marL="295910" marR="5080" indent="-283210">
              <a:lnSpc>
                <a:spcPts val="2600"/>
              </a:lnSpc>
              <a:spcBef>
                <a:spcPts val="610"/>
              </a:spcBef>
              <a:buSzPct val="89583"/>
              <a:buFont typeface="Courier New"/>
              <a:buChar char="o"/>
              <a:tabLst>
                <a:tab pos="297180" algn="l"/>
              </a:tabLst>
            </a:pPr>
            <a:r>
              <a:rPr sz="2400" dirty="0">
                <a:latin typeface="Garamond"/>
                <a:cs typeface="Garamond"/>
              </a:rPr>
              <a:t>Grow the tree by making locally optimally decisions in selecting 	the attributes</a:t>
            </a:r>
          </a:p>
        </p:txBody>
      </p:sp>
      <p:sp>
        <p:nvSpPr>
          <p:cNvPr id="4" name="object 4"/>
          <p:cNvSpPr txBox="1"/>
          <p:nvPr/>
        </p:nvSpPr>
        <p:spPr>
          <a:xfrm>
            <a:off x="8384540" y="4755558"/>
            <a:ext cx="114300" cy="129539"/>
          </a:xfrm>
          <a:prstGeom prst="rect">
            <a:avLst/>
          </a:prstGeom>
        </p:spPr>
        <p:txBody>
          <a:bodyPr vert="horz" wrap="square" lIns="0" tIns="16510" rIns="0" bIns="0" rtlCol="0">
            <a:spAutoFit/>
          </a:bodyPr>
          <a:lstStyle/>
          <a:p>
            <a:pPr marL="12700">
              <a:lnSpc>
                <a:spcPct val="100000"/>
              </a:lnSpc>
              <a:spcBef>
                <a:spcPts val="130"/>
              </a:spcBef>
            </a:pPr>
            <a:r>
              <a:rPr sz="650" b="1" spc="-25" dirty="0">
                <a:latin typeface="Calibri"/>
                <a:cs typeface="Calibri"/>
              </a:rPr>
              <a:t>18</a:t>
            </a:r>
            <a:endParaRPr sz="65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735" y="44450"/>
            <a:ext cx="5530850" cy="756920"/>
          </a:xfrm>
          <a:prstGeom prst="rect">
            <a:avLst/>
          </a:prstGeom>
        </p:spPr>
        <p:txBody>
          <a:bodyPr vert="horz" wrap="square" lIns="0" tIns="12700" rIns="0" bIns="0" rtlCol="0">
            <a:spAutoFit/>
          </a:bodyPr>
          <a:lstStyle/>
          <a:p>
            <a:pPr marL="12700">
              <a:lnSpc>
                <a:spcPct val="100000"/>
              </a:lnSpc>
              <a:spcBef>
                <a:spcPts val="100"/>
              </a:spcBef>
            </a:pPr>
            <a:r>
              <a:rPr spc="-150" dirty="0"/>
              <a:t>Decision Tree Induction</a:t>
            </a:r>
          </a:p>
        </p:txBody>
      </p:sp>
      <p:sp>
        <p:nvSpPr>
          <p:cNvPr id="4" name="object 4"/>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19</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3" name="object 3"/>
          <p:cNvSpPr txBox="1"/>
          <p:nvPr/>
        </p:nvSpPr>
        <p:spPr>
          <a:xfrm>
            <a:off x="599948" y="1058974"/>
            <a:ext cx="5537835" cy="2878992"/>
          </a:xfrm>
          <a:prstGeom prst="rect">
            <a:avLst/>
          </a:prstGeom>
        </p:spPr>
        <p:txBody>
          <a:bodyPr vert="horz" wrap="square" lIns="0" tIns="64769" rIns="0" bIns="0" rtlCol="0">
            <a:spAutoFit/>
          </a:bodyPr>
          <a:lstStyle/>
          <a:p>
            <a:pPr marL="12700">
              <a:lnSpc>
                <a:spcPct val="100000"/>
              </a:lnSpc>
              <a:spcBef>
                <a:spcPts val="509"/>
              </a:spcBef>
            </a:pPr>
            <a:r>
              <a:rPr sz="3200" dirty="0">
                <a:solidFill>
                  <a:srgbClr val="EE8200"/>
                </a:solidFill>
                <a:latin typeface="Garamond"/>
                <a:cs typeface="Garamond"/>
              </a:rPr>
              <a:t>Many Algorithms:</a:t>
            </a:r>
            <a:endParaRPr sz="3200" dirty="0">
              <a:latin typeface="Garamond"/>
              <a:cs typeface="Garamond"/>
            </a:endParaRPr>
          </a:p>
          <a:p>
            <a:pPr marL="12700" indent="283845">
              <a:lnSpc>
                <a:spcPct val="100000"/>
              </a:lnSpc>
              <a:spcBef>
                <a:spcPts val="360"/>
              </a:spcBef>
              <a:buSzPct val="89285"/>
              <a:buFont typeface="Courier New"/>
              <a:buChar char="o"/>
              <a:tabLst>
                <a:tab pos="296545" algn="l"/>
                <a:tab pos="3945890" algn="l"/>
              </a:tabLst>
            </a:pPr>
            <a:r>
              <a:rPr sz="2800" dirty="0">
                <a:latin typeface="Garamond"/>
                <a:cs typeface="Garamond"/>
              </a:rPr>
              <a:t>Hunt’s Algorithm (one of		the earliest)</a:t>
            </a:r>
          </a:p>
          <a:p>
            <a:pPr marL="296545" indent="-283845">
              <a:lnSpc>
                <a:spcPct val="100000"/>
              </a:lnSpc>
              <a:spcBef>
                <a:spcPts val="340"/>
              </a:spcBef>
              <a:buSzPct val="89285"/>
              <a:buFont typeface="Courier New"/>
              <a:buChar char="o"/>
              <a:tabLst>
                <a:tab pos="296545" algn="l"/>
              </a:tabLst>
            </a:pPr>
            <a:r>
              <a:rPr sz="2800" dirty="0">
                <a:latin typeface="Garamond"/>
                <a:cs typeface="Garamond"/>
              </a:rPr>
              <a:t>CART</a:t>
            </a:r>
          </a:p>
          <a:p>
            <a:pPr marL="296545" indent="-283845">
              <a:lnSpc>
                <a:spcPct val="100000"/>
              </a:lnSpc>
              <a:spcBef>
                <a:spcPts val="340"/>
              </a:spcBef>
              <a:buSzPct val="89285"/>
              <a:buFont typeface="Courier New"/>
              <a:buChar char="o"/>
              <a:tabLst>
                <a:tab pos="296545" algn="l"/>
              </a:tabLst>
            </a:pPr>
            <a:r>
              <a:rPr sz="2800" dirty="0">
                <a:latin typeface="Garamond"/>
                <a:cs typeface="Garamond"/>
              </a:rPr>
              <a:t>ID3, C4.5</a:t>
            </a:r>
          </a:p>
          <a:p>
            <a:pPr marL="296545" indent="-283845">
              <a:lnSpc>
                <a:spcPct val="100000"/>
              </a:lnSpc>
              <a:spcBef>
                <a:spcPts val="340"/>
              </a:spcBef>
              <a:buSzPct val="89285"/>
              <a:buFont typeface="Courier New"/>
              <a:buChar char="o"/>
              <a:tabLst>
                <a:tab pos="296545" algn="l"/>
              </a:tabLst>
            </a:pPr>
            <a:r>
              <a:rPr sz="2800" dirty="0">
                <a:latin typeface="Garamond"/>
                <a:cs typeface="Garamond"/>
              </a:rPr>
              <a:t>SLIQ,SPRINT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50" dirty="0"/>
              <a:t>Classification: Definition</a:t>
            </a:r>
          </a:p>
        </p:txBody>
      </p:sp>
      <p:sp>
        <p:nvSpPr>
          <p:cNvPr id="4" name="object 4"/>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2</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3" name="object 3"/>
          <p:cNvSpPr txBox="1"/>
          <p:nvPr/>
        </p:nvSpPr>
        <p:spPr>
          <a:xfrm>
            <a:off x="284479" y="845633"/>
            <a:ext cx="8559800" cy="4352282"/>
          </a:xfrm>
          <a:prstGeom prst="rect">
            <a:avLst/>
          </a:prstGeom>
        </p:spPr>
        <p:txBody>
          <a:bodyPr vert="horz" wrap="square" lIns="0" tIns="57785" rIns="0" bIns="0" rtlCol="0">
            <a:spAutoFit/>
          </a:bodyPr>
          <a:lstStyle/>
          <a:p>
            <a:pPr marL="12700">
              <a:lnSpc>
                <a:spcPct val="100000"/>
              </a:lnSpc>
              <a:spcBef>
                <a:spcPts val="455"/>
              </a:spcBef>
              <a:tabLst>
                <a:tab pos="3025140" algn="l"/>
              </a:tabLst>
            </a:pPr>
            <a:r>
              <a:rPr sz="2800" dirty="0">
                <a:solidFill>
                  <a:srgbClr val="EE8200"/>
                </a:solidFill>
                <a:latin typeface="Garamond"/>
                <a:cs typeface="Garamond"/>
              </a:rPr>
              <a:t>Given a collection of	records (</a:t>
            </a:r>
            <a:r>
              <a:rPr sz="2800" i="1" dirty="0">
                <a:solidFill>
                  <a:srgbClr val="CC0000"/>
                </a:solidFill>
                <a:latin typeface="Garamond Italic"/>
                <a:cs typeface="Garamond Italic"/>
              </a:rPr>
              <a:t>training set </a:t>
            </a:r>
            <a:r>
              <a:rPr sz="2800" dirty="0">
                <a:solidFill>
                  <a:srgbClr val="EE8200"/>
                </a:solidFill>
                <a:latin typeface="Garamond"/>
                <a:cs typeface="Garamond"/>
              </a:rPr>
              <a:t>)</a:t>
            </a:r>
            <a:endParaRPr sz="2800" dirty="0">
              <a:latin typeface="Garamond"/>
              <a:cs typeface="Garamond"/>
            </a:endParaRPr>
          </a:p>
          <a:p>
            <a:pPr marL="469900" indent="284480">
              <a:lnSpc>
                <a:spcPts val="2740"/>
              </a:lnSpc>
              <a:spcBef>
                <a:spcPts val="309"/>
              </a:spcBef>
              <a:buSzPct val="89583"/>
              <a:buFont typeface="Courier New"/>
              <a:buChar char="o"/>
              <a:tabLst>
                <a:tab pos="754380" algn="l"/>
              </a:tabLst>
            </a:pPr>
            <a:r>
              <a:rPr sz="2400" dirty="0">
                <a:latin typeface="Garamond"/>
                <a:cs typeface="Garamond"/>
              </a:rPr>
              <a:t>Each record contains a set of </a:t>
            </a:r>
            <a:r>
              <a:rPr sz="2400" i="1" dirty="0">
                <a:solidFill>
                  <a:srgbClr val="CC0000"/>
                </a:solidFill>
                <a:latin typeface="Garamond Italic"/>
                <a:cs typeface="Garamond Italic"/>
              </a:rPr>
              <a:t>attributes</a:t>
            </a:r>
            <a:r>
              <a:rPr sz="2400" dirty="0">
                <a:latin typeface="Garamond"/>
                <a:cs typeface="Garamond"/>
              </a:rPr>
              <a:t>, one of the attributes is the</a:t>
            </a:r>
          </a:p>
          <a:p>
            <a:pPr marL="755015">
              <a:lnSpc>
                <a:spcPts val="2740"/>
              </a:lnSpc>
            </a:pPr>
            <a:r>
              <a:rPr sz="2400" i="1" dirty="0">
                <a:solidFill>
                  <a:srgbClr val="CC0000"/>
                </a:solidFill>
                <a:latin typeface="Garamond Italic"/>
                <a:cs typeface="Garamond Italic"/>
              </a:rPr>
              <a:t>class</a:t>
            </a:r>
            <a:r>
              <a:rPr sz="2400" dirty="0">
                <a:latin typeface="Garamond"/>
                <a:cs typeface="Garamond"/>
              </a:rPr>
              <a:t>.</a:t>
            </a:r>
          </a:p>
          <a:p>
            <a:pPr marL="354965" marR="231140" indent="-342900">
              <a:lnSpc>
                <a:spcPts val="3000"/>
              </a:lnSpc>
              <a:spcBef>
                <a:spcPts val="720"/>
              </a:spcBef>
              <a:tabLst>
                <a:tab pos="1824989" algn="l"/>
                <a:tab pos="6577330" algn="l"/>
              </a:tabLst>
            </a:pPr>
            <a:r>
              <a:rPr sz="2800" dirty="0">
                <a:solidFill>
                  <a:srgbClr val="EE8200"/>
                </a:solidFill>
                <a:latin typeface="Garamond"/>
                <a:cs typeface="Garamond"/>
              </a:rPr>
              <a:t>Find a </a:t>
            </a:r>
            <a:r>
              <a:rPr sz="2800" i="1" dirty="0">
                <a:solidFill>
                  <a:srgbClr val="CC0000"/>
                </a:solidFill>
                <a:latin typeface="Garamond Italic"/>
                <a:cs typeface="Garamond Italic"/>
              </a:rPr>
              <a:t>model	</a:t>
            </a:r>
            <a:r>
              <a:rPr sz="2800" dirty="0">
                <a:solidFill>
                  <a:srgbClr val="EE8200"/>
                </a:solidFill>
                <a:latin typeface="Garamond"/>
                <a:cs typeface="Garamond"/>
              </a:rPr>
              <a:t>for class attribute as a function of	the values of other attributes.</a:t>
            </a:r>
            <a:endParaRPr sz="2800" dirty="0">
              <a:latin typeface="Garamond"/>
              <a:cs typeface="Garamond"/>
            </a:endParaRPr>
          </a:p>
          <a:p>
            <a:pPr marL="355600" marR="128270" indent="-342900">
              <a:lnSpc>
                <a:spcPts val="3040"/>
              </a:lnSpc>
              <a:spcBef>
                <a:spcPts val="665"/>
              </a:spcBef>
            </a:pPr>
            <a:r>
              <a:rPr sz="2800" dirty="0">
                <a:solidFill>
                  <a:srgbClr val="EE8200"/>
                </a:solidFill>
                <a:latin typeface="Garamond"/>
                <a:cs typeface="Garamond"/>
              </a:rPr>
              <a:t>Goal: </a:t>
            </a:r>
            <a:r>
              <a:rPr sz="2800" u="sng" dirty="0">
                <a:solidFill>
                  <a:srgbClr val="EE8200"/>
                </a:solidFill>
                <a:uFill>
                  <a:solidFill>
                    <a:srgbClr val="EE8200"/>
                  </a:solidFill>
                </a:uFill>
                <a:latin typeface="Garamond"/>
                <a:cs typeface="Garamond"/>
              </a:rPr>
              <a:t>previously unseen</a:t>
            </a:r>
            <a:r>
              <a:rPr sz="2800" dirty="0">
                <a:solidFill>
                  <a:srgbClr val="EE8200"/>
                </a:solidFill>
                <a:latin typeface="Garamond"/>
                <a:cs typeface="Garamond"/>
              </a:rPr>
              <a:t> records should be assigned a class as accurately as possible.</a:t>
            </a:r>
            <a:endParaRPr sz="2800" dirty="0">
              <a:latin typeface="Garamond"/>
              <a:cs typeface="Garamond"/>
            </a:endParaRPr>
          </a:p>
          <a:p>
            <a:pPr marL="754380" marR="5080" indent="-284480">
              <a:lnSpc>
                <a:spcPts val="2600"/>
              </a:lnSpc>
              <a:spcBef>
                <a:spcPts val="575"/>
              </a:spcBef>
              <a:buSzPct val="89583"/>
              <a:buFont typeface="Courier New"/>
              <a:buChar char="o"/>
              <a:tabLst>
                <a:tab pos="755650" algn="l"/>
              </a:tabLst>
            </a:pPr>
            <a:r>
              <a:rPr sz="2400" dirty="0">
                <a:latin typeface="Garamond"/>
                <a:cs typeface="Garamond"/>
              </a:rPr>
              <a:t>A </a:t>
            </a:r>
            <a:r>
              <a:rPr sz="2400" i="1" dirty="0">
                <a:solidFill>
                  <a:srgbClr val="CC0000"/>
                </a:solidFill>
                <a:latin typeface="Garamond Italic"/>
                <a:cs typeface="Garamond Italic"/>
              </a:rPr>
              <a:t>test set </a:t>
            </a:r>
            <a:r>
              <a:rPr sz="2400" dirty="0">
                <a:latin typeface="Garamond"/>
                <a:cs typeface="Garamond"/>
              </a:rPr>
              <a:t>is used to determine the accuracy of the model. 	Usually, the given data set is divided into training and test sets, 	with training set used to build the model and test set used to 	validate 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9948" y="52895"/>
            <a:ext cx="8071484" cy="695960"/>
          </a:xfrm>
          <a:prstGeom prst="rect">
            <a:avLst/>
          </a:prstGeom>
        </p:spPr>
        <p:txBody>
          <a:bodyPr vert="horz" wrap="square" lIns="0" tIns="12700" rIns="0" bIns="0" rtlCol="0">
            <a:spAutoFit/>
          </a:bodyPr>
          <a:lstStyle/>
          <a:p>
            <a:pPr marL="12700">
              <a:lnSpc>
                <a:spcPct val="100000"/>
              </a:lnSpc>
              <a:spcBef>
                <a:spcPts val="100"/>
              </a:spcBef>
            </a:pPr>
            <a:r>
              <a:rPr sz="4400" spc="-150" dirty="0"/>
              <a:t>General Structure of Hunt’s Algorithm</a:t>
            </a:r>
          </a:p>
        </p:txBody>
      </p:sp>
      <p:sp>
        <p:nvSpPr>
          <p:cNvPr id="3" name="object 3"/>
          <p:cNvSpPr txBox="1"/>
          <p:nvPr/>
        </p:nvSpPr>
        <p:spPr>
          <a:xfrm>
            <a:off x="373063" y="772605"/>
            <a:ext cx="5470525" cy="2311400"/>
          </a:xfrm>
          <a:prstGeom prst="rect">
            <a:avLst/>
          </a:prstGeom>
        </p:spPr>
        <p:txBody>
          <a:bodyPr vert="horz" wrap="square" lIns="0" tIns="66040" rIns="0" bIns="0" rtlCol="0">
            <a:spAutoFit/>
          </a:bodyPr>
          <a:lstStyle/>
          <a:p>
            <a:pPr marL="379730" marR="277495" indent="-341630">
              <a:lnSpc>
                <a:spcPts val="2470"/>
              </a:lnSpc>
              <a:spcBef>
                <a:spcPts val="520"/>
              </a:spcBef>
              <a:buSzPct val="89583"/>
              <a:buFont typeface="Courier New"/>
              <a:buChar char="o"/>
              <a:tabLst>
                <a:tab pos="381000" algn="l"/>
              </a:tabLst>
            </a:pPr>
            <a:r>
              <a:rPr sz="2400" dirty="0">
                <a:solidFill>
                  <a:srgbClr val="EE8200"/>
                </a:solidFill>
                <a:latin typeface="Garamond"/>
                <a:cs typeface="Garamond"/>
              </a:rPr>
              <a:t>Let D</a:t>
            </a:r>
            <a:r>
              <a:rPr sz="2400" baseline="-19097" dirty="0">
                <a:solidFill>
                  <a:srgbClr val="EE8200"/>
                </a:solidFill>
                <a:latin typeface="Garamond"/>
                <a:cs typeface="Garamond"/>
              </a:rPr>
              <a:t>t </a:t>
            </a:r>
            <a:r>
              <a:rPr sz="2400" dirty="0">
                <a:solidFill>
                  <a:srgbClr val="EE8200"/>
                </a:solidFill>
                <a:latin typeface="Garamond"/>
                <a:cs typeface="Garamond"/>
              </a:rPr>
              <a:t>be the set of training records that 	reach a node t</a:t>
            </a:r>
            <a:endParaRPr sz="2400" dirty="0">
              <a:latin typeface="Garamond"/>
              <a:cs typeface="Garamond"/>
            </a:endParaRPr>
          </a:p>
          <a:p>
            <a:pPr marL="379730" indent="-341630">
              <a:lnSpc>
                <a:spcPts val="2240"/>
              </a:lnSpc>
              <a:buSzPct val="89583"/>
              <a:buFont typeface="Courier New"/>
              <a:buChar char="o"/>
              <a:tabLst>
                <a:tab pos="379730" algn="l"/>
              </a:tabLst>
            </a:pPr>
            <a:r>
              <a:rPr sz="2400" dirty="0">
                <a:solidFill>
                  <a:srgbClr val="EE8200"/>
                </a:solidFill>
                <a:latin typeface="Garamond"/>
                <a:cs typeface="Garamond"/>
              </a:rPr>
              <a:t>General Procedure:</a:t>
            </a:r>
            <a:endParaRPr sz="2400" dirty="0">
              <a:latin typeface="Garamond"/>
              <a:cs typeface="Garamond"/>
            </a:endParaRPr>
          </a:p>
          <a:p>
            <a:pPr marL="554355" marR="78740" lvl="1" indent="-283210">
              <a:lnSpc>
                <a:spcPts val="2030"/>
              </a:lnSpc>
              <a:spcBef>
                <a:spcPts val="204"/>
              </a:spcBef>
              <a:buSzPct val="90000"/>
              <a:buFont typeface="Courier New"/>
              <a:buChar char="o"/>
              <a:tabLst>
                <a:tab pos="555625" algn="l"/>
              </a:tabLst>
            </a:pPr>
            <a:r>
              <a:rPr sz="2000" dirty="0">
                <a:latin typeface="Garamond"/>
                <a:cs typeface="Garamond"/>
              </a:rPr>
              <a:t>If D</a:t>
            </a:r>
            <a:r>
              <a:rPr sz="1950" baseline="-19230" dirty="0">
                <a:latin typeface="Garamond"/>
                <a:cs typeface="Garamond"/>
              </a:rPr>
              <a:t>t </a:t>
            </a:r>
            <a:r>
              <a:rPr sz="2000" dirty="0">
                <a:latin typeface="Garamond"/>
                <a:cs typeface="Garamond"/>
              </a:rPr>
              <a:t>contains records that belong the same 	class y</a:t>
            </a:r>
            <a:r>
              <a:rPr sz="1950" baseline="-19230" dirty="0">
                <a:latin typeface="Garamond"/>
                <a:cs typeface="Garamond"/>
              </a:rPr>
              <a:t>t</a:t>
            </a:r>
            <a:r>
              <a:rPr sz="2000" dirty="0">
                <a:latin typeface="Garamond"/>
                <a:cs typeface="Garamond"/>
              </a:rPr>
              <a:t>, then t is a leaf node labeled as y</a:t>
            </a:r>
            <a:r>
              <a:rPr sz="1950" baseline="-19230" dirty="0">
                <a:latin typeface="Garamond"/>
                <a:cs typeface="Garamond"/>
              </a:rPr>
              <a:t>t</a:t>
            </a:r>
            <a:r>
              <a:rPr sz="2000" dirty="0">
                <a:latin typeface="Garamond"/>
                <a:cs typeface="Garamond"/>
              </a:rPr>
              <a:t>.</a:t>
            </a:r>
          </a:p>
          <a:p>
            <a:pPr marL="554355" marR="30480" lvl="1" indent="-283210">
              <a:lnSpc>
                <a:spcPts val="2030"/>
              </a:lnSpc>
              <a:spcBef>
                <a:spcPts val="40"/>
              </a:spcBef>
              <a:buSzPct val="90000"/>
              <a:buFont typeface="Courier New"/>
              <a:buChar char="o"/>
              <a:tabLst>
                <a:tab pos="555625" algn="l"/>
              </a:tabLst>
            </a:pPr>
            <a:r>
              <a:rPr sz="2000" dirty="0">
                <a:latin typeface="Garamond"/>
                <a:cs typeface="Garamond"/>
              </a:rPr>
              <a:t>If D</a:t>
            </a:r>
            <a:r>
              <a:rPr sz="1950" baseline="-19230" dirty="0">
                <a:latin typeface="Garamond"/>
                <a:cs typeface="Garamond"/>
              </a:rPr>
              <a:t>t </a:t>
            </a:r>
            <a:r>
              <a:rPr sz="2000" dirty="0">
                <a:latin typeface="Garamond"/>
                <a:cs typeface="Garamond"/>
              </a:rPr>
              <a:t>is an empty set, then t is a leaf node labeled 	by the majority class among the records of 	Dt’s parent node.</a:t>
            </a:r>
          </a:p>
        </p:txBody>
      </p:sp>
      <p:sp>
        <p:nvSpPr>
          <p:cNvPr id="4" name="object 4"/>
          <p:cNvSpPr txBox="1"/>
          <p:nvPr/>
        </p:nvSpPr>
        <p:spPr>
          <a:xfrm>
            <a:off x="1380807" y="3155887"/>
            <a:ext cx="74930" cy="228600"/>
          </a:xfrm>
          <a:prstGeom prst="rect">
            <a:avLst/>
          </a:prstGeom>
        </p:spPr>
        <p:txBody>
          <a:bodyPr vert="horz" wrap="square" lIns="0" tIns="16510" rIns="0" bIns="0" rtlCol="0">
            <a:spAutoFit/>
          </a:bodyPr>
          <a:lstStyle/>
          <a:p>
            <a:pPr marL="12700">
              <a:lnSpc>
                <a:spcPct val="100000"/>
              </a:lnSpc>
              <a:spcBef>
                <a:spcPts val="130"/>
              </a:spcBef>
            </a:pPr>
            <a:r>
              <a:rPr sz="1300" spc="-50" dirty="0">
                <a:latin typeface="Garamond"/>
                <a:cs typeface="Garamond"/>
              </a:rPr>
              <a:t>t</a:t>
            </a:r>
            <a:endParaRPr sz="1300">
              <a:latin typeface="Garamond"/>
              <a:cs typeface="Garamond"/>
            </a:endParaRPr>
          </a:p>
        </p:txBody>
      </p:sp>
      <p:sp>
        <p:nvSpPr>
          <p:cNvPr id="5" name="object 5"/>
          <p:cNvSpPr txBox="1"/>
          <p:nvPr/>
        </p:nvSpPr>
        <p:spPr>
          <a:xfrm>
            <a:off x="631508" y="3011975"/>
            <a:ext cx="5340350" cy="330200"/>
          </a:xfrm>
          <a:prstGeom prst="rect">
            <a:avLst/>
          </a:prstGeom>
        </p:spPr>
        <p:txBody>
          <a:bodyPr vert="horz" wrap="square" lIns="0" tIns="12700" rIns="0" bIns="0" rtlCol="0">
            <a:spAutoFit/>
          </a:bodyPr>
          <a:lstStyle/>
          <a:p>
            <a:pPr marL="12700" indent="283210">
              <a:lnSpc>
                <a:spcPct val="100000"/>
              </a:lnSpc>
              <a:spcBef>
                <a:spcPts val="100"/>
              </a:spcBef>
              <a:buSzPct val="90000"/>
              <a:buFont typeface="Courier New"/>
              <a:buChar char="o"/>
              <a:tabLst>
                <a:tab pos="295910" algn="l"/>
              </a:tabLst>
            </a:pPr>
            <a:r>
              <a:rPr sz="2000" dirty="0">
                <a:latin typeface="Garamond"/>
                <a:cs typeface="Garamond"/>
              </a:rPr>
              <a:t>If D contains records that have identical values on</a:t>
            </a:r>
          </a:p>
        </p:txBody>
      </p:sp>
      <p:sp>
        <p:nvSpPr>
          <p:cNvPr id="6" name="object 6"/>
          <p:cNvSpPr txBox="1"/>
          <p:nvPr/>
        </p:nvSpPr>
        <p:spPr>
          <a:xfrm>
            <a:off x="606108" y="3270251"/>
            <a:ext cx="5368290" cy="1876347"/>
          </a:xfrm>
          <a:prstGeom prst="rect">
            <a:avLst/>
          </a:prstGeom>
        </p:spPr>
        <p:txBody>
          <a:bodyPr vert="horz" wrap="square" lIns="0" tIns="57150" rIns="0" bIns="0" rtlCol="0">
            <a:spAutoFit/>
          </a:bodyPr>
          <a:lstStyle/>
          <a:p>
            <a:pPr marL="322580" marR="164465">
              <a:lnSpc>
                <a:spcPct val="85400"/>
              </a:lnSpc>
              <a:spcBef>
                <a:spcPts val="450"/>
              </a:spcBef>
            </a:pPr>
            <a:r>
              <a:rPr sz="2000" dirty="0">
                <a:latin typeface="Garamond"/>
                <a:cs typeface="Garamond"/>
              </a:rPr>
              <a:t>all attributes but the class attribute, then t is a leaf node labeled by the majority class among D</a:t>
            </a:r>
            <a:r>
              <a:rPr sz="1950" baseline="-19230" dirty="0">
                <a:latin typeface="Garamond"/>
                <a:cs typeface="Garamond"/>
              </a:rPr>
              <a:t>t </a:t>
            </a:r>
            <a:r>
              <a:rPr sz="2000" dirty="0">
                <a:latin typeface="Garamond"/>
                <a:cs typeface="Garamond"/>
              </a:rPr>
              <a:t>’s records.</a:t>
            </a:r>
          </a:p>
          <a:p>
            <a:pPr marL="321310" marR="30480" indent="-283210">
              <a:lnSpc>
                <a:spcPts val="2030"/>
              </a:lnSpc>
              <a:spcBef>
                <a:spcPts val="10"/>
              </a:spcBef>
              <a:buSzPct val="90000"/>
              <a:buFont typeface="Courier New"/>
              <a:buChar char="o"/>
              <a:tabLst>
                <a:tab pos="322580" algn="l"/>
              </a:tabLst>
            </a:pPr>
            <a:r>
              <a:rPr sz="2000" dirty="0">
                <a:latin typeface="Garamond"/>
                <a:cs typeface="Garamond"/>
              </a:rPr>
              <a:t>If none of the above conditions is satisfied, 	use </a:t>
            </a:r>
            <a:r>
              <a:rPr sz="2000" dirty="0">
                <a:solidFill>
                  <a:srgbClr val="FF0000"/>
                </a:solidFill>
                <a:latin typeface="Garamond"/>
                <a:cs typeface="Garamond"/>
              </a:rPr>
              <a:t>an attribute test </a:t>
            </a:r>
            <a:r>
              <a:rPr sz="2000" dirty="0">
                <a:latin typeface="Garamond"/>
                <a:cs typeface="Garamond"/>
              </a:rPr>
              <a:t>to split the data into smaller 	subsets. Recursively apply the procedure to 	each subset.</a:t>
            </a:r>
          </a:p>
        </p:txBody>
      </p:sp>
      <p:graphicFrame>
        <p:nvGraphicFramePr>
          <p:cNvPr id="7" name="object 7"/>
          <p:cNvGraphicFramePr>
            <a:graphicFrameLocks noGrp="1"/>
          </p:cNvGraphicFramePr>
          <p:nvPr/>
        </p:nvGraphicFramePr>
        <p:xfrm>
          <a:off x="6105878" y="856889"/>
          <a:ext cx="2760980" cy="2271395"/>
        </p:xfrm>
        <a:graphic>
          <a:graphicData uri="http://schemas.openxmlformats.org/drawingml/2006/table">
            <a:tbl>
              <a:tblPr firstRow="1" bandRow="1">
                <a:tableStyleId>{2D5ABB26-0587-4C30-8999-92F81FD0307C}</a:tableStyleId>
              </a:tblPr>
              <a:tblGrid>
                <a:gridCol w="323215">
                  <a:extLst>
                    <a:ext uri="{9D8B030D-6E8A-4147-A177-3AD203B41FA5}">
                      <a16:colId xmlns:a16="http://schemas.microsoft.com/office/drawing/2014/main" val="20000"/>
                    </a:ext>
                  </a:extLst>
                </a:gridCol>
                <a:gridCol w="599440">
                  <a:extLst>
                    <a:ext uri="{9D8B030D-6E8A-4147-A177-3AD203B41FA5}">
                      <a16:colId xmlns:a16="http://schemas.microsoft.com/office/drawing/2014/main" val="20001"/>
                    </a:ext>
                  </a:extLst>
                </a:gridCol>
                <a:gridCol w="685165">
                  <a:extLst>
                    <a:ext uri="{9D8B030D-6E8A-4147-A177-3AD203B41FA5}">
                      <a16:colId xmlns:a16="http://schemas.microsoft.com/office/drawing/2014/main" val="20002"/>
                    </a:ext>
                  </a:extLst>
                </a:gridCol>
                <a:gridCol w="655320">
                  <a:extLst>
                    <a:ext uri="{9D8B030D-6E8A-4147-A177-3AD203B41FA5}">
                      <a16:colId xmlns:a16="http://schemas.microsoft.com/office/drawing/2014/main" val="20003"/>
                    </a:ext>
                  </a:extLst>
                </a:gridCol>
                <a:gridCol w="497840">
                  <a:extLst>
                    <a:ext uri="{9D8B030D-6E8A-4147-A177-3AD203B41FA5}">
                      <a16:colId xmlns:a16="http://schemas.microsoft.com/office/drawing/2014/main" val="20004"/>
                    </a:ext>
                  </a:extLst>
                </a:gridCol>
              </a:tblGrid>
              <a:tr h="324485">
                <a:tc>
                  <a:txBody>
                    <a:bodyPr/>
                    <a:lstStyle/>
                    <a:p>
                      <a:pPr marL="19685">
                        <a:lnSpc>
                          <a:spcPts val="944"/>
                        </a:lnSpc>
                      </a:pPr>
                      <a:r>
                        <a:rPr sz="800" i="1" spc="110" dirty="0">
                          <a:solidFill>
                            <a:srgbClr val="FFFFFF"/>
                          </a:solidFill>
                          <a:latin typeface="Arial"/>
                          <a:cs typeface="Arial"/>
                        </a:rPr>
                        <a:t>Tid</a:t>
                      </a:r>
                      <a:endParaRPr sz="800">
                        <a:latin typeface="Arial"/>
                        <a:cs typeface="Arial"/>
                      </a:endParaRPr>
                    </a:p>
                  </a:txBody>
                  <a:tcPr marL="0" marR="0" marT="0" marB="0">
                    <a:lnL w="6350">
                      <a:solidFill>
                        <a:srgbClr val="000080"/>
                      </a:solidFill>
                      <a:prstDash val="solid"/>
                    </a:lnL>
                    <a:lnR w="6350">
                      <a:solidFill>
                        <a:srgbClr val="000080"/>
                      </a:solidFill>
                      <a:prstDash val="solid"/>
                    </a:lnR>
                    <a:solidFill>
                      <a:srgbClr val="000080"/>
                    </a:solidFill>
                  </a:tcPr>
                </a:tc>
                <a:tc>
                  <a:txBody>
                    <a:bodyPr/>
                    <a:lstStyle/>
                    <a:p>
                      <a:pPr marL="19685">
                        <a:lnSpc>
                          <a:spcPts val="944"/>
                        </a:lnSpc>
                      </a:pPr>
                      <a:r>
                        <a:rPr sz="800" b="1" spc="170" dirty="0">
                          <a:solidFill>
                            <a:srgbClr val="FFFFFF"/>
                          </a:solidFill>
                          <a:latin typeface="Arial"/>
                          <a:cs typeface="Arial"/>
                        </a:rPr>
                        <a:t>Refund</a:t>
                      </a:r>
                      <a:endParaRPr sz="800">
                        <a:latin typeface="Arial"/>
                        <a:cs typeface="Arial"/>
                      </a:endParaRPr>
                    </a:p>
                  </a:txBody>
                  <a:tcPr marL="0" marR="0" marT="0" marB="0">
                    <a:lnL w="6350">
                      <a:solidFill>
                        <a:srgbClr val="000080"/>
                      </a:solidFill>
                      <a:prstDash val="solid"/>
                    </a:lnL>
                    <a:lnR w="6350">
                      <a:solidFill>
                        <a:srgbClr val="000080"/>
                      </a:solidFill>
                      <a:prstDash val="solid"/>
                    </a:lnR>
                    <a:solidFill>
                      <a:srgbClr val="000080"/>
                    </a:solidFill>
                  </a:tcPr>
                </a:tc>
                <a:tc>
                  <a:txBody>
                    <a:bodyPr/>
                    <a:lstStyle/>
                    <a:p>
                      <a:pPr marL="38100" marR="180975">
                        <a:lnSpc>
                          <a:spcPts val="930"/>
                        </a:lnSpc>
                        <a:spcBef>
                          <a:spcPts val="40"/>
                        </a:spcBef>
                      </a:pPr>
                      <a:r>
                        <a:rPr sz="800" b="1" spc="130" dirty="0">
                          <a:solidFill>
                            <a:srgbClr val="FFFFFF"/>
                          </a:solidFill>
                          <a:latin typeface="Arial"/>
                          <a:cs typeface="Arial"/>
                        </a:rPr>
                        <a:t>Marital </a:t>
                      </a:r>
                      <a:r>
                        <a:rPr sz="800" b="1" spc="145" dirty="0">
                          <a:solidFill>
                            <a:srgbClr val="FFFFFF"/>
                          </a:solidFill>
                          <a:latin typeface="Arial"/>
                          <a:cs typeface="Arial"/>
                        </a:rPr>
                        <a:t>Status</a:t>
                      </a:r>
                      <a:endParaRPr sz="800">
                        <a:latin typeface="Arial"/>
                        <a:cs typeface="Arial"/>
                      </a:endParaRPr>
                    </a:p>
                  </a:txBody>
                  <a:tcPr marL="0" marR="0" marT="5080" marB="0">
                    <a:lnL w="6350">
                      <a:solidFill>
                        <a:srgbClr val="000080"/>
                      </a:solidFill>
                      <a:prstDash val="solid"/>
                    </a:lnL>
                    <a:lnR w="6350">
                      <a:solidFill>
                        <a:srgbClr val="000080"/>
                      </a:solidFill>
                      <a:prstDash val="solid"/>
                    </a:lnR>
                    <a:solidFill>
                      <a:srgbClr val="000080"/>
                    </a:solidFill>
                  </a:tcPr>
                </a:tc>
                <a:tc>
                  <a:txBody>
                    <a:bodyPr/>
                    <a:lstStyle/>
                    <a:p>
                      <a:pPr marL="38100" marR="80645">
                        <a:lnSpc>
                          <a:spcPts val="930"/>
                        </a:lnSpc>
                        <a:spcBef>
                          <a:spcPts val="40"/>
                        </a:spcBef>
                      </a:pPr>
                      <a:r>
                        <a:rPr sz="800" b="1" spc="145" dirty="0">
                          <a:solidFill>
                            <a:srgbClr val="FFFFFF"/>
                          </a:solidFill>
                          <a:latin typeface="Arial"/>
                          <a:cs typeface="Arial"/>
                        </a:rPr>
                        <a:t>Taxable </a:t>
                      </a:r>
                      <a:r>
                        <a:rPr sz="800" b="1" spc="165" dirty="0">
                          <a:solidFill>
                            <a:srgbClr val="FFFFFF"/>
                          </a:solidFill>
                          <a:latin typeface="Arial"/>
                          <a:cs typeface="Arial"/>
                        </a:rPr>
                        <a:t>Income</a:t>
                      </a:r>
                      <a:endParaRPr sz="800">
                        <a:latin typeface="Arial"/>
                        <a:cs typeface="Arial"/>
                      </a:endParaRPr>
                    </a:p>
                  </a:txBody>
                  <a:tcPr marL="0" marR="0" marT="5080" marB="0">
                    <a:lnL w="6350">
                      <a:solidFill>
                        <a:srgbClr val="000080"/>
                      </a:solidFill>
                      <a:prstDash val="solid"/>
                    </a:lnL>
                    <a:lnR w="6350">
                      <a:solidFill>
                        <a:srgbClr val="000080"/>
                      </a:solidFill>
                      <a:prstDash val="solid"/>
                    </a:lnR>
                    <a:solidFill>
                      <a:srgbClr val="000080"/>
                    </a:solidFill>
                  </a:tcPr>
                </a:tc>
                <a:tc>
                  <a:txBody>
                    <a:bodyPr/>
                    <a:lstStyle/>
                    <a:p>
                      <a:pPr marL="38100">
                        <a:lnSpc>
                          <a:spcPct val="100000"/>
                        </a:lnSpc>
                        <a:spcBef>
                          <a:spcPts val="780"/>
                        </a:spcBef>
                      </a:pPr>
                      <a:r>
                        <a:rPr sz="800" b="1" spc="155" dirty="0">
                          <a:solidFill>
                            <a:srgbClr val="FFFFFF"/>
                          </a:solidFill>
                          <a:latin typeface="Arial"/>
                          <a:cs typeface="Arial"/>
                        </a:rPr>
                        <a:t>Cheat</a:t>
                      </a:r>
                      <a:endParaRPr sz="800">
                        <a:latin typeface="Arial"/>
                        <a:cs typeface="Arial"/>
                      </a:endParaRPr>
                    </a:p>
                  </a:txBody>
                  <a:tcPr marL="0" marR="0" marT="99060" marB="0">
                    <a:lnL w="6350">
                      <a:solidFill>
                        <a:srgbClr val="000080"/>
                      </a:solidFill>
                      <a:prstDash val="solid"/>
                    </a:lnL>
                    <a:lnR w="6350">
                      <a:solidFill>
                        <a:srgbClr val="000080"/>
                      </a:solidFill>
                      <a:prstDash val="solid"/>
                    </a:lnR>
                    <a:solidFill>
                      <a:srgbClr val="000080"/>
                    </a:solidFill>
                  </a:tcPr>
                </a:tc>
                <a:extLst>
                  <a:ext uri="{0D108BD9-81ED-4DB2-BD59-A6C34878D82A}">
                    <a16:rowId xmlns:a16="http://schemas.microsoft.com/office/drawing/2014/main" val="10000"/>
                  </a:ext>
                </a:extLst>
              </a:tr>
              <a:tr h="194310">
                <a:tc>
                  <a:txBody>
                    <a:bodyPr/>
                    <a:lstStyle/>
                    <a:p>
                      <a:pPr marL="38100">
                        <a:lnSpc>
                          <a:spcPct val="100000"/>
                        </a:lnSpc>
                        <a:spcBef>
                          <a:spcPts val="245"/>
                        </a:spcBef>
                      </a:pPr>
                      <a:r>
                        <a:rPr sz="800" spc="120" dirty="0">
                          <a:latin typeface="Arial"/>
                          <a:cs typeface="Arial"/>
                        </a:rPr>
                        <a:t>1</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38100">
                        <a:lnSpc>
                          <a:spcPct val="100000"/>
                        </a:lnSpc>
                        <a:spcBef>
                          <a:spcPts val="245"/>
                        </a:spcBef>
                      </a:pPr>
                      <a:r>
                        <a:rPr sz="800" spc="150" dirty="0">
                          <a:latin typeface="Arial"/>
                          <a:cs typeface="Arial"/>
                        </a:rPr>
                        <a:t>Yes</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38100">
                        <a:lnSpc>
                          <a:spcPct val="100000"/>
                        </a:lnSpc>
                        <a:spcBef>
                          <a:spcPts val="245"/>
                        </a:spcBef>
                      </a:pPr>
                      <a:r>
                        <a:rPr sz="800" spc="125" dirty="0">
                          <a:latin typeface="Arial"/>
                          <a:cs typeface="Arial"/>
                        </a:rPr>
                        <a:t>Single</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38100">
                        <a:lnSpc>
                          <a:spcPct val="100000"/>
                        </a:lnSpc>
                        <a:spcBef>
                          <a:spcPts val="245"/>
                        </a:spcBef>
                      </a:pPr>
                      <a:r>
                        <a:rPr sz="800" spc="155" dirty="0">
                          <a:latin typeface="Arial"/>
                          <a:cs typeface="Arial"/>
                        </a:rPr>
                        <a:t>125K</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38100">
                        <a:lnSpc>
                          <a:spcPct val="100000"/>
                        </a:lnSpc>
                        <a:spcBef>
                          <a:spcPts val="250"/>
                        </a:spcBef>
                      </a:pPr>
                      <a:r>
                        <a:rPr sz="800" b="1" spc="185" dirty="0">
                          <a:solidFill>
                            <a:srgbClr val="FF0000"/>
                          </a:solidFill>
                          <a:latin typeface="Arial"/>
                          <a:cs typeface="Arial"/>
                        </a:rPr>
                        <a:t>No</a:t>
                      </a:r>
                      <a:endParaRPr sz="800">
                        <a:latin typeface="Arial"/>
                        <a:cs typeface="Arial"/>
                      </a:endParaRPr>
                    </a:p>
                  </a:txBody>
                  <a:tcPr marL="0" marR="0" marT="31750"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1"/>
                  </a:ext>
                </a:extLst>
              </a:tr>
              <a:tr h="194945">
                <a:tc>
                  <a:txBody>
                    <a:bodyPr/>
                    <a:lstStyle/>
                    <a:p>
                      <a:pPr marL="38100">
                        <a:lnSpc>
                          <a:spcPct val="100000"/>
                        </a:lnSpc>
                        <a:spcBef>
                          <a:spcPts val="245"/>
                        </a:spcBef>
                      </a:pPr>
                      <a:r>
                        <a:rPr sz="800" spc="120" dirty="0">
                          <a:latin typeface="Arial"/>
                          <a:cs typeface="Arial"/>
                        </a:rPr>
                        <a:t>2</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38100">
                        <a:lnSpc>
                          <a:spcPct val="100000"/>
                        </a:lnSpc>
                        <a:spcBef>
                          <a:spcPts val="245"/>
                        </a:spcBef>
                      </a:pPr>
                      <a:r>
                        <a:rPr sz="800" spc="165" dirty="0">
                          <a:latin typeface="Arial"/>
                          <a:cs typeface="Arial"/>
                        </a:rPr>
                        <a:t>No</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38100">
                        <a:lnSpc>
                          <a:spcPct val="100000"/>
                        </a:lnSpc>
                        <a:spcBef>
                          <a:spcPts val="245"/>
                        </a:spcBef>
                      </a:pPr>
                      <a:r>
                        <a:rPr sz="800" spc="135" dirty="0">
                          <a:latin typeface="Arial"/>
                          <a:cs typeface="Arial"/>
                        </a:rPr>
                        <a:t>Married</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38100">
                        <a:lnSpc>
                          <a:spcPct val="100000"/>
                        </a:lnSpc>
                        <a:spcBef>
                          <a:spcPts val="245"/>
                        </a:spcBef>
                      </a:pPr>
                      <a:r>
                        <a:rPr sz="800" spc="155" dirty="0">
                          <a:latin typeface="Arial"/>
                          <a:cs typeface="Arial"/>
                        </a:rPr>
                        <a:t>100K</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38100">
                        <a:lnSpc>
                          <a:spcPct val="100000"/>
                        </a:lnSpc>
                        <a:spcBef>
                          <a:spcPts val="250"/>
                        </a:spcBef>
                      </a:pPr>
                      <a:r>
                        <a:rPr sz="800" b="1" spc="185" dirty="0">
                          <a:solidFill>
                            <a:srgbClr val="FF0000"/>
                          </a:solidFill>
                          <a:latin typeface="Arial"/>
                          <a:cs typeface="Arial"/>
                        </a:rPr>
                        <a:t>No</a:t>
                      </a:r>
                      <a:endParaRPr sz="800">
                        <a:latin typeface="Arial"/>
                        <a:cs typeface="Arial"/>
                      </a:endParaRPr>
                    </a:p>
                  </a:txBody>
                  <a:tcPr marL="0" marR="0" marT="31750"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2"/>
                  </a:ext>
                </a:extLst>
              </a:tr>
              <a:tr h="194945">
                <a:tc>
                  <a:txBody>
                    <a:bodyPr/>
                    <a:lstStyle/>
                    <a:p>
                      <a:pPr marL="38100">
                        <a:lnSpc>
                          <a:spcPct val="100000"/>
                        </a:lnSpc>
                        <a:spcBef>
                          <a:spcPts val="245"/>
                        </a:spcBef>
                      </a:pPr>
                      <a:r>
                        <a:rPr sz="800" spc="120" dirty="0">
                          <a:latin typeface="Arial"/>
                          <a:cs typeface="Arial"/>
                        </a:rPr>
                        <a:t>3</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38100">
                        <a:lnSpc>
                          <a:spcPct val="100000"/>
                        </a:lnSpc>
                        <a:spcBef>
                          <a:spcPts val="245"/>
                        </a:spcBef>
                      </a:pPr>
                      <a:r>
                        <a:rPr sz="800" spc="165" dirty="0">
                          <a:latin typeface="Arial"/>
                          <a:cs typeface="Arial"/>
                        </a:rPr>
                        <a:t>No</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38100">
                        <a:lnSpc>
                          <a:spcPct val="100000"/>
                        </a:lnSpc>
                        <a:spcBef>
                          <a:spcPts val="245"/>
                        </a:spcBef>
                      </a:pPr>
                      <a:r>
                        <a:rPr sz="800" spc="125" dirty="0">
                          <a:latin typeface="Arial"/>
                          <a:cs typeface="Arial"/>
                        </a:rPr>
                        <a:t>Single</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38100">
                        <a:lnSpc>
                          <a:spcPct val="100000"/>
                        </a:lnSpc>
                        <a:spcBef>
                          <a:spcPts val="245"/>
                        </a:spcBef>
                      </a:pPr>
                      <a:r>
                        <a:rPr sz="800" spc="155" dirty="0">
                          <a:latin typeface="Arial"/>
                          <a:cs typeface="Arial"/>
                        </a:rPr>
                        <a:t>70K</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38100">
                        <a:lnSpc>
                          <a:spcPct val="100000"/>
                        </a:lnSpc>
                        <a:spcBef>
                          <a:spcPts val="250"/>
                        </a:spcBef>
                      </a:pPr>
                      <a:r>
                        <a:rPr sz="800" b="1" spc="185" dirty="0">
                          <a:solidFill>
                            <a:srgbClr val="FF0000"/>
                          </a:solidFill>
                          <a:latin typeface="Arial"/>
                          <a:cs typeface="Arial"/>
                        </a:rPr>
                        <a:t>No</a:t>
                      </a:r>
                      <a:endParaRPr sz="800">
                        <a:latin typeface="Arial"/>
                        <a:cs typeface="Arial"/>
                      </a:endParaRPr>
                    </a:p>
                  </a:txBody>
                  <a:tcPr marL="0" marR="0" marT="31750"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3"/>
                  </a:ext>
                </a:extLst>
              </a:tr>
              <a:tr h="194945">
                <a:tc>
                  <a:txBody>
                    <a:bodyPr/>
                    <a:lstStyle/>
                    <a:p>
                      <a:pPr marL="38100">
                        <a:lnSpc>
                          <a:spcPct val="100000"/>
                        </a:lnSpc>
                        <a:spcBef>
                          <a:spcPts val="245"/>
                        </a:spcBef>
                      </a:pPr>
                      <a:r>
                        <a:rPr sz="800" spc="120" dirty="0">
                          <a:latin typeface="Arial"/>
                          <a:cs typeface="Arial"/>
                        </a:rPr>
                        <a:t>4</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38100">
                        <a:lnSpc>
                          <a:spcPct val="100000"/>
                        </a:lnSpc>
                        <a:spcBef>
                          <a:spcPts val="245"/>
                        </a:spcBef>
                      </a:pPr>
                      <a:r>
                        <a:rPr sz="800" spc="150" dirty="0">
                          <a:latin typeface="Arial"/>
                          <a:cs typeface="Arial"/>
                        </a:rPr>
                        <a:t>Yes</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38100">
                        <a:lnSpc>
                          <a:spcPct val="100000"/>
                        </a:lnSpc>
                        <a:spcBef>
                          <a:spcPts val="245"/>
                        </a:spcBef>
                      </a:pPr>
                      <a:r>
                        <a:rPr sz="800" spc="135" dirty="0">
                          <a:latin typeface="Arial"/>
                          <a:cs typeface="Arial"/>
                        </a:rPr>
                        <a:t>Married</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38100">
                        <a:lnSpc>
                          <a:spcPct val="100000"/>
                        </a:lnSpc>
                        <a:spcBef>
                          <a:spcPts val="245"/>
                        </a:spcBef>
                      </a:pPr>
                      <a:r>
                        <a:rPr sz="800" spc="155" dirty="0">
                          <a:latin typeface="Arial"/>
                          <a:cs typeface="Arial"/>
                        </a:rPr>
                        <a:t>120K</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38100">
                        <a:lnSpc>
                          <a:spcPct val="100000"/>
                        </a:lnSpc>
                        <a:spcBef>
                          <a:spcPts val="250"/>
                        </a:spcBef>
                      </a:pPr>
                      <a:r>
                        <a:rPr sz="800" b="1" spc="185" dirty="0">
                          <a:solidFill>
                            <a:srgbClr val="FF0000"/>
                          </a:solidFill>
                          <a:latin typeface="Arial"/>
                          <a:cs typeface="Arial"/>
                        </a:rPr>
                        <a:t>No</a:t>
                      </a:r>
                      <a:endParaRPr sz="800">
                        <a:latin typeface="Arial"/>
                        <a:cs typeface="Arial"/>
                      </a:endParaRPr>
                    </a:p>
                  </a:txBody>
                  <a:tcPr marL="0" marR="0" marT="31750"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4"/>
                  </a:ext>
                </a:extLst>
              </a:tr>
              <a:tr h="194945">
                <a:tc>
                  <a:txBody>
                    <a:bodyPr/>
                    <a:lstStyle/>
                    <a:p>
                      <a:pPr marL="38100">
                        <a:lnSpc>
                          <a:spcPct val="100000"/>
                        </a:lnSpc>
                        <a:spcBef>
                          <a:spcPts val="250"/>
                        </a:spcBef>
                      </a:pPr>
                      <a:r>
                        <a:rPr sz="800" spc="120" dirty="0">
                          <a:latin typeface="Arial"/>
                          <a:cs typeface="Arial"/>
                        </a:rPr>
                        <a:t>5</a:t>
                      </a:r>
                      <a:endParaRPr sz="800">
                        <a:latin typeface="Arial"/>
                        <a:cs typeface="Arial"/>
                      </a:endParaRPr>
                    </a:p>
                  </a:txBody>
                  <a:tcPr marL="0" marR="0" marT="31750" marB="0">
                    <a:lnL w="6350">
                      <a:solidFill>
                        <a:srgbClr val="000080"/>
                      </a:solidFill>
                      <a:prstDash val="solid"/>
                    </a:lnL>
                    <a:lnR w="6350">
                      <a:solidFill>
                        <a:srgbClr val="000080"/>
                      </a:solidFill>
                      <a:prstDash val="solid"/>
                    </a:lnR>
                    <a:solidFill>
                      <a:srgbClr val="C0C0C0"/>
                    </a:solidFill>
                  </a:tcPr>
                </a:tc>
                <a:tc>
                  <a:txBody>
                    <a:bodyPr/>
                    <a:lstStyle/>
                    <a:p>
                      <a:pPr marL="38100">
                        <a:lnSpc>
                          <a:spcPct val="100000"/>
                        </a:lnSpc>
                        <a:spcBef>
                          <a:spcPts val="250"/>
                        </a:spcBef>
                      </a:pPr>
                      <a:r>
                        <a:rPr sz="800" spc="165" dirty="0">
                          <a:latin typeface="Arial"/>
                          <a:cs typeface="Arial"/>
                        </a:rPr>
                        <a:t>No</a:t>
                      </a:r>
                      <a:endParaRPr sz="800">
                        <a:latin typeface="Arial"/>
                        <a:cs typeface="Arial"/>
                      </a:endParaRPr>
                    </a:p>
                  </a:txBody>
                  <a:tcPr marL="0" marR="0" marT="31750" marB="0">
                    <a:lnL w="6350">
                      <a:solidFill>
                        <a:srgbClr val="000080"/>
                      </a:solidFill>
                      <a:prstDash val="solid"/>
                    </a:lnL>
                    <a:lnR w="6350">
                      <a:solidFill>
                        <a:srgbClr val="000080"/>
                      </a:solidFill>
                      <a:prstDash val="solid"/>
                    </a:lnR>
                    <a:solidFill>
                      <a:srgbClr val="E4E4E4"/>
                    </a:solidFill>
                  </a:tcPr>
                </a:tc>
                <a:tc>
                  <a:txBody>
                    <a:bodyPr/>
                    <a:lstStyle/>
                    <a:p>
                      <a:pPr marL="38100">
                        <a:lnSpc>
                          <a:spcPct val="100000"/>
                        </a:lnSpc>
                        <a:spcBef>
                          <a:spcPts val="250"/>
                        </a:spcBef>
                      </a:pPr>
                      <a:r>
                        <a:rPr sz="800" spc="140" dirty="0">
                          <a:latin typeface="Arial"/>
                          <a:cs typeface="Arial"/>
                        </a:rPr>
                        <a:t>Divorced</a:t>
                      </a:r>
                      <a:endParaRPr sz="800">
                        <a:latin typeface="Arial"/>
                        <a:cs typeface="Arial"/>
                      </a:endParaRPr>
                    </a:p>
                  </a:txBody>
                  <a:tcPr marL="0" marR="0" marT="31750" marB="0">
                    <a:lnL w="6350">
                      <a:solidFill>
                        <a:srgbClr val="000080"/>
                      </a:solidFill>
                      <a:prstDash val="solid"/>
                    </a:lnL>
                    <a:lnR w="6350">
                      <a:solidFill>
                        <a:srgbClr val="000080"/>
                      </a:solidFill>
                      <a:prstDash val="solid"/>
                    </a:lnR>
                    <a:solidFill>
                      <a:srgbClr val="C0C0C0"/>
                    </a:solidFill>
                  </a:tcPr>
                </a:tc>
                <a:tc>
                  <a:txBody>
                    <a:bodyPr/>
                    <a:lstStyle/>
                    <a:p>
                      <a:pPr marL="38100">
                        <a:lnSpc>
                          <a:spcPct val="100000"/>
                        </a:lnSpc>
                        <a:spcBef>
                          <a:spcPts val="250"/>
                        </a:spcBef>
                      </a:pPr>
                      <a:r>
                        <a:rPr sz="800" spc="155" dirty="0">
                          <a:latin typeface="Arial"/>
                          <a:cs typeface="Arial"/>
                        </a:rPr>
                        <a:t>95K</a:t>
                      </a:r>
                      <a:endParaRPr sz="800">
                        <a:latin typeface="Arial"/>
                        <a:cs typeface="Arial"/>
                      </a:endParaRPr>
                    </a:p>
                  </a:txBody>
                  <a:tcPr marL="0" marR="0" marT="31750" marB="0">
                    <a:lnL w="6350">
                      <a:solidFill>
                        <a:srgbClr val="000080"/>
                      </a:solidFill>
                      <a:prstDash val="solid"/>
                    </a:lnL>
                    <a:lnR w="6350">
                      <a:solidFill>
                        <a:srgbClr val="000080"/>
                      </a:solidFill>
                      <a:prstDash val="solid"/>
                    </a:lnR>
                    <a:solidFill>
                      <a:srgbClr val="E4E4E4"/>
                    </a:solidFill>
                  </a:tcPr>
                </a:tc>
                <a:tc>
                  <a:txBody>
                    <a:bodyPr/>
                    <a:lstStyle/>
                    <a:p>
                      <a:pPr marL="38100">
                        <a:lnSpc>
                          <a:spcPct val="100000"/>
                        </a:lnSpc>
                        <a:spcBef>
                          <a:spcPts val="254"/>
                        </a:spcBef>
                      </a:pPr>
                      <a:r>
                        <a:rPr sz="800" b="1" spc="150" dirty="0">
                          <a:solidFill>
                            <a:srgbClr val="FF0000"/>
                          </a:solidFill>
                          <a:latin typeface="Arial"/>
                          <a:cs typeface="Arial"/>
                        </a:rPr>
                        <a:t>Yes</a:t>
                      </a:r>
                      <a:endParaRPr sz="800">
                        <a:latin typeface="Arial"/>
                        <a:cs typeface="Arial"/>
                      </a:endParaRPr>
                    </a:p>
                  </a:txBody>
                  <a:tcPr marL="0" marR="0" marT="32384"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5"/>
                  </a:ext>
                </a:extLst>
              </a:tr>
              <a:tr h="194310">
                <a:tc>
                  <a:txBody>
                    <a:bodyPr/>
                    <a:lstStyle/>
                    <a:p>
                      <a:pPr marL="38100">
                        <a:lnSpc>
                          <a:spcPct val="100000"/>
                        </a:lnSpc>
                        <a:spcBef>
                          <a:spcPts val="245"/>
                        </a:spcBef>
                      </a:pPr>
                      <a:r>
                        <a:rPr sz="800" spc="120" dirty="0">
                          <a:latin typeface="Arial"/>
                          <a:cs typeface="Arial"/>
                        </a:rPr>
                        <a:t>6</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38100">
                        <a:lnSpc>
                          <a:spcPct val="100000"/>
                        </a:lnSpc>
                        <a:spcBef>
                          <a:spcPts val="245"/>
                        </a:spcBef>
                      </a:pPr>
                      <a:r>
                        <a:rPr sz="800" spc="165" dirty="0">
                          <a:latin typeface="Arial"/>
                          <a:cs typeface="Arial"/>
                        </a:rPr>
                        <a:t>No</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38100">
                        <a:lnSpc>
                          <a:spcPct val="100000"/>
                        </a:lnSpc>
                        <a:spcBef>
                          <a:spcPts val="245"/>
                        </a:spcBef>
                      </a:pPr>
                      <a:r>
                        <a:rPr sz="800" spc="135" dirty="0">
                          <a:latin typeface="Arial"/>
                          <a:cs typeface="Arial"/>
                        </a:rPr>
                        <a:t>Married</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38100">
                        <a:lnSpc>
                          <a:spcPct val="100000"/>
                        </a:lnSpc>
                        <a:spcBef>
                          <a:spcPts val="245"/>
                        </a:spcBef>
                      </a:pPr>
                      <a:r>
                        <a:rPr sz="800" spc="155" dirty="0">
                          <a:latin typeface="Arial"/>
                          <a:cs typeface="Arial"/>
                        </a:rPr>
                        <a:t>60K</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38100">
                        <a:lnSpc>
                          <a:spcPct val="100000"/>
                        </a:lnSpc>
                        <a:spcBef>
                          <a:spcPts val="250"/>
                        </a:spcBef>
                      </a:pPr>
                      <a:r>
                        <a:rPr sz="800" b="1" spc="185" dirty="0">
                          <a:solidFill>
                            <a:srgbClr val="FF0000"/>
                          </a:solidFill>
                          <a:latin typeface="Arial"/>
                          <a:cs typeface="Arial"/>
                        </a:rPr>
                        <a:t>No</a:t>
                      </a:r>
                      <a:endParaRPr sz="800">
                        <a:latin typeface="Arial"/>
                        <a:cs typeface="Arial"/>
                      </a:endParaRPr>
                    </a:p>
                  </a:txBody>
                  <a:tcPr marL="0" marR="0" marT="31750"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6"/>
                  </a:ext>
                </a:extLst>
              </a:tr>
              <a:tr h="194310">
                <a:tc>
                  <a:txBody>
                    <a:bodyPr/>
                    <a:lstStyle/>
                    <a:p>
                      <a:pPr marL="38100">
                        <a:lnSpc>
                          <a:spcPct val="100000"/>
                        </a:lnSpc>
                        <a:spcBef>
                          <a:spcPts val="245"/>
                        </a:spcBef>
                      </a:pPr>
                      <a:r>
                        <a:rPr sz="800" spc="120" dirty="0">
                          <a:latin typeface="Arial"/>
                          <a:cs typeface="Arial"/>
                        </a:rPr>
                        <a:t>7</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38100">
                        <a:lnSpc>
                          <a:spcPct val="100000"/>
                        </a:lnSpc>
                        <a:spcBef>
                          <a:spcPts val="245"/>
                        </a:spcBef>
                      </a:pPr>
                      <a:r>
                        <a:rPr sz="800" spc="150" dirty="0">
                          <a:latin typeface="Arial"/>
                          <a:cs typeface="Arial"/>
                        </a:rPr>
                        <a:t>Yes</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38100">
                        <a:lnSpc>
                          <a:spcPct val="100000"/>
                        </a:lnSpc>
                        <a:spcBef>
                          <a:spcPts val="245"/>
                        </a:spcBef>
                      </a:pPr>
                      <a:r>
                        <a:rPr sz="800" spc="140" dirty="0">
                          <a:latin typeface="Arial"/>
                          <a:cs typeface="Arial"/>
                        </a:rPr>
                        <a:t>Divorced</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38100">
                        <a:lnSpc>
                          <a:spcPct val="100000"/>
                        </a:lnSpc>
                        <a:spcBef>
                          <a:spcPts val="245"/>
                        </a:spcBef>
                      </a:pPr>
                      <a:r>
                        <a:rPr sz="800" spc="155" dirty="0">
                          <a:latin typeface="Arial"/>
                          <a:cs typeface="Arial"/>
                        </a:rPr>
                        <a:t>220K</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38100">
                        <a:lnSpc>
                          <a:spcPct val="100000"/>
                        </a:lnSpc>
                        <a:spcBef>
                          <a:spcPts val="250"/>
                        </a:spcBef>
                      </a:pPr>
                      <a:r>
                        <a:rPr sz="800" b="1" spc="185" dirty="0">
                          <a:solidFill>
                            <a:srgbClr val="FF0000"/>
                          </a:solidFill>
                          <a:latin typeface="Arial"/>
                          <a:cs typeface="Arial"/>
                        </a:rPr>
                        <a:t>No</a:t>
                      </a:r>
                      <a:endParaRPr sz="800">
                        <a:latin typeface="Arial"/>
                        <a:cs typeface="Arial"/>
                      </a:endParaRPr>
                    </a:p>
                  </a:txBody>
                  <a:tcPr marL="0" marR="0" marT="31750"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7"/>
                  </a:ext>
                </a:extLst>
              </a:tr>
              <a:tr h="194945">
                <a:tc>
                  <a:txBody>
                    <a:bodyPr/>
                    <a:lstStyle/>
                    <a:p>
                      <a:pPr marL="38100">
                        <a:lnSpc>
                          <a:spcPct val="100000"/>
                        </a:lnSpc>
                        <a:spcBef>
                          <a:spcPts val="245"/>
                        </a:spcBef>
                      </a:pPr>
                      <a:r>
                        <a:rPr sz="800" spc="120" dirty="0">
                          <a:latin typeface="Arial"/>
                          <a:cs typeface="Arial"/>
                        </a:rPr>
                        <a:t>8</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38100">
                        <a:lnSpc>
                          <a:spcPct val="100000"/>
                        </a:lnSpc>
                        <a:spcBef>
                          <a:spcPts val="245"/>
                        </a:spcBef>
                      </a:pPr>
                      <a:r>
                        <a:rPr sz="800" spc="165" dirty="0">
                          <a:latin typeface="Arial"/>
                          <a:cs typeface="Arial"/>
                        </a:rPr>
                        <a:t>No</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38100">
                        <a:lnSpc>
                          <a:spcPct val="100000"/>
                        </a:lnSpc>
                        <a:spcBef>
                          <a:spcPts val="245"/>
                        </a:spcBef>
                      </a:pPr>
                      <a:r>
                        <a:rPr sz="800" spc="125" dirty="0">
                          <a:latin typeface="Arial"/>
                          <a:cs typeface="Arial"/>
                        </a:rPr>
                        <a:t>Single</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38100">
                        <a:lnSpc>
                          <a:spcPct val="100000"/>
                        </a:lnSpc>
                        <a:spcBef>
                          <a:spcPts val="245"/>
                        </a:spcBef>
                      </a:pPr>
                      <a:r>
                        <a:rPr sz="800" spc="155" dirty="0">
                          <a:latin typeface="Arial"/>
                          <a:cs typeface="Arial"/>
                        </a:rPr>
                        <a:t>85K</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38100">
                        <a:lnSpc>
                          <a:spcPct val="100000"/>
                        </a:lnSpc>
                        <a:spcBef>
                          <a:spcPts val="250"/>
                        </a:spcBef>
                      </a:pPr>
                      <a:r>
                        <a:rPr sz="800" b="1" spc="150" dirty="0">
                          <a:solidFill>
                            <a:srgbClr val="FF0000"/>
                          </a:solidFill>
                          <a:latin typeface="Arial"/>
                          <a:cs typeface="Arial"/>
                        </a:rPr>
                        <a:t>Yes</a:t>
                      </a:r>
                      <a:endParaRPr sz="800">
                        <a:latin typeface="Arial"/>
                        <a:cs typeface="Arial"/>
                      </a:endParaRPr>
                    </a:p>
                  </a:txBody>
                  <a:tcPr marL="0" marR="0" marT="31750"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8"/>
                  </a:ext>
                </a:extLst>
              </a:tr>
              <a:tr h="194945">
                <a:tc>
                  <a:txBody>
                    <a:bodyPr/>
                    <a:lstStyle/>
                    <a:p>
                      <a:pPr marL="38100">
                        <a:lnSpc>
                          <a:spcPct val="100000"/>
                        </a:lnSpc>
                        <a:spcBef>
                          <a:spcPts val="245"/>
                        </a:spcBef>
                      </a:pPr>
                      <a:r>
                        <a:rPr sz="800" spc="120" dirty="0">
                          <a:latin typeface="Arial"/>
                          <a:cs typeface="Arial"/>
                        </a:rPr>
                        <a:t>9</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38100">
                        <a:lnSpc>
                          <a:spcPct val="100000"/>
                        </a:lnSpc>
                        <a:spcBef>
                          <a:spcPts val="245"/>
                        </a:spcBef>
                      </a:pPr>
                      <a:r>
                        <a:rPr sz="800" spc="165" dirty="0">
                          <a:latin typeface="Arial"/>
                          <a:cs typeface="Arial"/>
                        </a:rPr>
                        <a:t>No</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38100">
                        <a:lnSpc>
                          <a:spcPct val="100000"/>
                        </a:lnSpc>
                        <a:spcBef>
                          <a:spcPts val="245"/>
                        </a:spcBef>
                      </a:pPr>
                      <a:r>
                        <a:rPr sz="800" spc="135" dirty="0">
                          <a:latin typeface="Arial"/>
                          <a:cs typeface="Arial"/>
                        </a:rPr>
                        <a:t>Married</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38100">
                        <a:lnSpc>
                          <a:spcPct val="100000"/>
                        </a:lnSpc>
                        <a:spcBef>
                          <a:spcPts val="245"/>
                        </a:spcBef>
                      </a:pPr>
                      <a:r>
                        <a:rPr sz="800" spc="155" dirty="0">
                          <a:latin typeface="Arial"/>
                          <a:cs typeface="Arial"/>
                        </a:rPr>
                        <a:t>75K</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38100">
                        <a:lnSpc>
                          <a:spcPct val="100000"/>
                        </a:lnSpc>
                        <a:spcBef>
                          <a:spcPts val="250"/>
                        </a:spcBef>
                      </a:pPr>
                      <a:r>
                        <a:rPr sz="800" b="1" spc="185" dirty="0">
                          <a:solidFill>
                            <a:srgbClr val="FF0000"/>
                          </a:solidFill>
                          <a:latin typeface="Arial"/>
                          <a:cs typeface="Arial"/>
                        </a:rPr>
                        <a:t>No</a:t>
                      </a:r>
                      <a:endParaRPr sz="800">
                        <a:latin typeface="Arial"/>
                        <a:cs typeface="Arial"/>
                      </a:endParaRPr>
                    </a:p>
                  </a:txBody>
                  <a:tcPr marL="0" marR="0" marT="31750"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9"/>
                  </a:ext>
                </a:extLst>
              </a:tr>
              <a:tr h="194310">
                <a:tc>
                  <a:txBody>
                    <a:bodyPr/>
                    <a:lstStyle/>
                    <a:p>
                      <a:pPr marL="38100">
                        <a:lnSpc>
                          <a:spcPct val="100000"/>
                        </a:lnSpc>
                        <a:spcBef>
                          <a:spcPts val="245"/>
                        </a:spcBef>
                      </a:pPr>
                      <a:r>
                        <a:rPr sz="800" spc="140" dirty="0">
                          <a:latin typeface="Arial"/>
                          <a:cs typeface="Arial"/>
                        </a:rPr>
                        <a:t>10</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38100">
                        <a:lnSpc>
                          <a:spcPct val="100000"/>
                        </a:lnSpc>
                        <a:spcBef>
                          <a:spcPts val="245"/>
                        </a:spcBef>
                      </a:pPr>
                      <a:r>
                        <a:rPr sz="800" spc="165" dirty="0">
                          <a:latin typeface="Arial"/>
                          <a:cs typeface="Arial"/>
                        </a:rPr>
                        <a:t>No</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38100">
                        <a:lnSpc>
                          <a:spcPct val="100000"/>
                        </a:lnSpc>
                        <a:spcBef>
                          <a:spcPts val="245"/>
                        </a:spcBef>
                      </a:pPr>
                      <a:r>
                        <a:rPr sz="800" spc="130" dirty="0">
                          <a:latin typeface="Arial"/>
                          <a:cs typeface="Arial"/>
                        </a:rPr>
                        <a:t>Single</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38100">
                        <a:lnSpc>
                          <a:spcPct val="100000"/>
                        </a:lnSpc>
                        <a:spcBef>
                          <a:spcPts val="245"/>
                        </a:spcBef>
                      </a:pPr>
                      <a:r>
                        <a:rPr sz="800" spc="155" dirty="0">
                          <a:latin typeface="Arial"/>
                          <a:cs typeface="Arial"/>
                        </a:rPr>
                        <a:t>90K</a:t>
                      </a:r>
                      <a:endParaRPr sz="8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38100">
                        <a:lnSpc>
                          <a:spcPct val="100000"/>
                        </a:lnSpc>
                        <a:spcBef>
                          <a:spcPts val="250"/>
                        </a:spcBef>
                      </a:pPr>
                      <a:r>
                        <a:rPr sz="800" b="1" spc="150" dirty="0">
                          <a:solidFill>
                            <a:srgbClr val="FF0000"/>
                          </a:solidFill>
                          <a:latin typeface="Arial"/>
                          <a:cs typeface="Arial"/>
                        </a:rPr>
                        <a:t>Yes</a:t>
                      </a:r>
                      <a:endParaRPr sz="800">
                        <a:latin typeface="Arial"/>
                        <a:cs typeface="Arial"/>
                      </a:endParaRPr>
                    </a:p>
                  </a:txBody>
                  <a:tcPr marL="0" marR="0" marT="31750"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10"/>
                  </a:ext>
                </a:extLst>
              </a:tr>
            </a:tbl>
          </a:graphicData>
        </a:graphic>
      </p:graphicFrame>
      <p:sp>
        <p:nvSpPr>
          <p:cNvPr id="8" name="object 8"/>
          <p:cNvSpPr/>
          <p:nvPr/>
        </p:nvSpPr>
        <p:spPr>
          <a:xfrm>
            <a:off x="6111473" y="3131458"/>
            <a:ext cx="2756535" cy="0"/>
          </a:xfrm>
          <a:custGeom>
            <a:avLst/>
            <a:gdLst/>
            <a:ahLst/>
            <a:cxnLst/>
            <a:rect l="l" t="t" r="r" b="b"/>
            <a:pathLst>
              <a:path w="2756534">
                <a:moveTo>
                  <a:pt x="0" y="0"/>
                </a:moveTo>
                <a:lnTo>
                  <a:pt x="317992" y="0"/>
                </a:lnTo>
              </a:path>
              <a:path w="2756534">
                <a:moveTo>
                  <a:pt x="323091" y="0"/>
                </a:moveTo>
                <a:lnTo>
                  <a:pt x="917280" y="0"/>
                </a:lnTo>
              </a:path>
              <a:path w="2756534">
                <a:moveTo>
                  <a:pt x="922378" y="0"/>
                </a:moveTo>
                <a:lnTo>
                  <a:pt x="1602354" y="0"/>
                </a:lnTo>
              </a:path>
              <a:path w="2756534">
                <a:moveTo>
                  <a:pt x="1607453" y="0"/>
                </a:moveTo>
                <a:lnTo>
                  <a:pt x="2257898" y="0"/>
                </a:lnTo>
              </a:path>
              <a:path w="2756534">
                <a:moveTo>
                  <a:pt x="2262997" y="0"/>
                </a:moveTo>
                <a:lnTo>
                  <a:pt x="2756018" y="0"/>
                </a:lnTo>
              </a:path>
            </a:pathLst>
          </a:custGeom>
          <a:ln w="3175">
            <a:solidFill>
              <a:srgbClr val="000080"/>
            </a:solidFill>
          </a:ln>
        </p:spPr>
        <p:txBody>
          <a:bodyPr wrap="square" lIns="0" tIns="0" rIns="0" bIns="0" rtlCol="0"/>
          <a:lstStyle/>
          <a:p>
            <a:endParaRPr/>
          </a:p>
        </p:txBody>
      </p:sp>
      <p:sp>
        <p:nvSpPr>
          <p:cNvPr id="9" name="object 9"/>
          <p:cNvSpPr txBox="1"/>
          <p:nvPr/>
        </p:nvSpPr>
        <p:spPr>
          <a:xfrm>
            <a:off x="6083476" y="3121847"/>
            <a:ext cx="32384" cy="31750"/>
          </a:xfrm>
          <a:prstGeom prst="rect">
            <a:avLst/>
          </a:prstGeom>
        </p:spPr>
        <p:txBody>
          <a:bodyPr vert="horz" wrap="square" lIns="0" tIns="17145" rIns="0" bIns="0" rtlCol="0">
            <a:spAutoFit/>
          </a:bodyPr>
          <a:lstStyle/>
          <a:p>
            <a:pPr algn="ctr">
              <a:lnSpc>
                <a:spcPct val="100000"/>
              </a:lnSpc>
              <a:spcBef>
                <a:spcPts val="135"/>
              </a:spcBef>
            </a:pPr>
            <a:r>
              <a:rPr sz="100" spc="-25" dirty="0">
                <a:latin typeface="Arial"/>
                <a:cs typeface="Arial"/>
              </a:rPr>
              <a:t>10</a:t>
            </a:r>
            <a:endParaRPr sz="100">
              <a:latin typeface="Arial"/>
              <a:cs typeface="Arial"/>
            </a:endParaRPr>
          </a:p>
        </p:txBody>
      </p:sp>
      <p:grpSp>
        <p:nvGrpSpPr>
          <p:cNvPr id="10" name="object 10"/>
          <p:cNvGrpSpPr/>
          <p:nvPr/>
        </p:nvGrpSpPr>
        <p:grpSpPr>
          <a:xfrm>
            <a:off x="6287471" y="3310733"/>
            <a:ext cx="2286000" cy="1261745"/>
            <a:chOff x="6287471" y="3310733"/>
            <a:chExt cx="2286000" cy="1261745"/>
          </a:xfrm>
        </p:grpSpPr>
        <p:sp>
          <p:nvSpPr>
            <p:cNvPr id="11" name="object 11"/>
            <p:cNvSpPr/>
            <p:nvPr/>
          </p:nvSpPr>
          <p:spPr>
            <a:xfrm>
              <a:off x="6592271" y="3600450"/>
              <a:ext cx="1447800" cy="571500"/>
            </a:xfrm>
            <a:custGeom>
              <a:avLst/>
              <a:gdLst/>
              <a:ahLst/>
              <a:cxnLst/>
              <a:rect l="l" t="t" r="r" b="b"/>
              <a:pathLst>
                <a:path w="1447800" h="571500">
                  <a:moveTo>
                    <a:pt x="0" y="285750"/>
                  </a:moveTo>
                  <a:lnTo>
                    <a:pt x="11662" y="234386"/>
                  </a:lnTo>
                  <a:lnTo>
                    <a:pt x="45289" y="186042"/>
                  </a:lnTo>
                  <a:lnTo>
                    <a:pt x="98833" y="141526"/>
                  </a:lnTo>
                  <a:lnTo>
                    <a:pt x="132436" y="120955"/>
                  </a:lnTo>
                  <a:lnTo>
                    <a:pt x="170252" y="101644"/>
                  </a:lnTo>
                  <a:lnTo>
                    <a:pt x="212025" y="83694"/>
                  </a:lnTo>
                  <a:lnTo>
                    <a:pt x="257500" y="67204"/>
                  </a:lnTo>
                  <a:lnTo>
                    <a:pt x="306421" y="52277"/>
                  </a:lnTo>
                  <a:lnTo>
                    <a:pt x="358533" y="39013"/>
                  </a:lnTo>
                  <a:lnTo>
                    <a:pt x="413581" y="27512"/>
                  </a:lnTo>
                  <a:lnTo>
                    <a:pt x="471307" y="17877"/>
                  </a:lnTo>
                  <a:lnTo>
                    <a:pt x="531458" y="10207"/>
                  </a:lnTo>
                  <a:lnTo>
                    <a:pt x="593778" y="4603"/>
                  </a:lnTo>
                  <a:lnTo>
                    <a:pt x="658010" y="1167"/>
                  </a:lnTo>
                  <a:lnTo>
                    <a:pt x="723900" y="0"/>
                  </a:lnTo>
                  <a:lnTo>
                    <a:pt x="789789" y="1167"/>
                  </a:lnTo>
                  <a:lnTo>
                    <a:pt x="854021" y="4603"/>
                  </a:lnTo>
                  <a:lnTo>
                    <a:pt x="916341" y="10207"/>
                  </a:lnTo>
                  <a:lnTo>
                    <a:pt x="976492" y="17877"/>
                  </a:lnTo>
                  <a:lnTo>
                    <a:pt x="1034219" y="27512"/>
                  </a:lnTo>
                  <a:lnTo>
                    <a:pt x="1089266" y="39013"/>
                  </a:lnTo>
                  <a:lnTo>
                    <a:pt x="1141378" y="52277"/>
                  </a:lnTo>
                  <a:lnTo>
                    <a:pt x="1190299" y="67204"/>
                  </a:lnTo>
                  <a:lnTo>
                    <a:pt x="1235774" y="83694"/>
                  </a:lnTo>
                  <a:lnTo>
                    <a:pt x="1277547" y="101644"/>
                  </a:lnTo>
                  <a:lnTo>
                    <a:pt x="1315363" y="120955"/>
                  </a:lnTo>
                  <a:lnTo>
                    <a:pt x="1348966" y="141526"/>
                  </a:lnTo>
                  <a:lnTo>
                    <a:pt x="1402511" y="186042"/>
                  </a:lnTo>
                  <a:lnTo>
                    <a:pt x="1436137" y="234386"/>
                  </a:lnTo>
                  <a:lnTo>
                    <a:pt x="1447800" y="285750"/>
                  </a:lnTo>
                  <a:lnTo>
                    <a:pt x="1444841" y="311759"/>
                  </a:lnTo>
                  <a:lnTo>
                    <a:pt x="1421941" y="361713"/>
                  </a:lnTo>
                  <a:lnTo>
                    <a:pt x="1378100" y="408244"/>
                  </a:lnTo>
                  <a:lnTo>
                    <a:pt x="1315363" y="450544"/>
                  </a:lnTo>
                  <a:lnTo>
                    <a:pt x="1277547" y="469855"/>
                  </a:lnTo>
                  <a:lnTo>
                    <a:pt x="1235774" y="487805"/>
                  </a:lnTo>
                  <a:lnTo>
                    <a:pt x="1190299" y="504295"/>
                  </a:lnTo>
                  <a:lnTo>
                    <a:pt x="1141378" y="519222"/>
                  </a:lnTo>
                  <a:lnTo>
                    <a:pt x="1089266" y="532486"/>
                  </a:lnTo>
                  <a:lnTo>
                    <a:pt x="1034219" y="543987"/>
                  </a:lnTo>
                  <a:lnTo>
                    <a:pt x="976492" y="553622"/>
                  </a:lnTo>
                  <a:lnTo>
                    <a:pt x="916341" y="561292"/>
                  </a:lnTo>
                  <a:lnTo>
                    <a:pt x="854021" y="566896"/>
                  </a:lnTo>
                  <a:lnTo>
                    <a:pt x="789789" y="570332"/>
                  </a:lnTo>
                  <a:lnTo>
                    <a:pt x="723900" y="571500"/>
                  </a:lnTo>
                  <a:lnTo>
                    <a:pt x="658010" y="570332"/>
                  </a:lnTo>
                  <a:lnTo>
                    <a:pt x="593778" y="566896"/>
                  </a:lnTo>
                  <a:lnTo>
                    <a:pt x="531458" y="561292"/>
                  </a:lnTo>
                  <a:lnTo>
                    <a:pt x="471307" y="553622"/>
                  </a:lnTo>
                  <a:lnTo>
                    <a:pt x="413581" y="543987"/>
                  </a:lnTo>
                  <a:lnTo>
                    <a:pt x="358533" y="532486"/>
                  </a:lnTo>
                  <a:lnTo>
                    <a:pt x="306421" y="519222"/>
                  </a:lnTo>
                  <a:lnTo>
                    <a:pt x="257500" y="504295"/>
                  </a:lnTo>
                  <a:lnTo>
                    <a:pt x="212025" y="487805"/>
                  </a:lnTo>
                  <a:lnTo>
                    <a:pt x="170252" y="469855"/>
                  </a:lnTo>
                  <a:lnTo>
                    <a:pt x="132436" y="450544"/>
                  </a:lnTo>
                  <a:lnTo>
                    <a:pt x="98833" y="429973"/>
                  </a:lnTo>
                  <a:lnTo>
                    <a:pt x="45289" y="385457"/>
                  </a:lnTo>
                  <a:lnTo>
                    <a:pt x="11662" y="337113"/>
                  </a:lnTo>
                  <a:lnTo>
                    <a:pt x="0" y="285750"/>
                  </a:lnTo>
                  <a:close/>
                </a:path>
              </a:pathLst>
            </a:custGeom>
            <a:ln w="38100">
              <a:solidFill>
                <a:srgbClr val="FF0000"/>
              </a:solidFill>
            </a:ln>
          </p:spPr>
          <p:txBody>
            <a:bodyPr wrap="square" lIns="0" tIns="0" rIns="0" bIns="0" rtlCol="0"/>
            <a:lstStyle/>
            <a:p>
              <a:endParaRPr/>
            </a:p>
          </p:txBody>
        </p:sp>
        <p:sp>
          <p:nvSpPr>
            <p:cNvPr id="12" name="object 12"/>
            <p:cNvSpPr/>
            <p:nvPr/>
          </p:nvSpPr>
          <p:spPr>
            <a:xfrm>
              <a:off x="6287465" y="3310737"/>
              <a:ext cx="2286000" cy="1261745"/>
            </a:xfrm>
            <a:custGeom>
              <a:avLst/>
              <a:gdLst/>
              <a:ahLst/>
              <a:cxnLst/>
              <a:rect l="l" t="t" r="r" b="b"/>
              <a:pathLst>
                <a:path w="2286000" h="1261745">
                  <a:moveTo>
                    <a:pt x="992365" y="867321"/>
                  </a:moveTo>
                  <a:lnTo>
                    <a:pt x="988847" y="855116"/>
                  </a:lnTo>
                  <a:lnTo>
                    <a:pt x="71450" y="1119746"/>
                  </a:lnTo>
                  <a:lnTo>
                    <a:pt x="62661" y="1089240"/>
                  </a:lnTo>
                  <a:lnTo>
                    <a:pt x="0" y="1146962"/>
                  </a:lnTo>
                  <a:lnTo>
                    <a:pt x="83781" y="1162456"/>
                  </a:lnTo>
                  <a:lnTo>
                    <a:pt x="74980" y="1131951"/>
                  </a:lnTo>
                  <a:lnTo>
                    <a:pt x="992365" y="867321"/>
                  </a:lnTo>
                  <a:close/>
                </a:path>
                <a:path w="2286000" h="1261745">
                  <a:moveTo>
                    <a:pt x="1181100" y="1185062"/>
                  </a:moveTo>
                  <a:lnTo>
                    <a:pt x="1149350" y="1185062"/>
                  </a:lnTo>
                  <a:lnTo>
                    <a:pt x="1149350" y="861212"/>
                  </a:lnTo>
                  <a:lnTo>
                    <a:pt x="1136650" y="861212"/>
                  </a:lnTo>
                  <a:lnTo>
                    <a:pt x="1136650" y="1185062"/>
                  </a:lnTo>
                  <a:lnTo>
                    <a:pt x="1104900" y="1185075"/>
                  </a:lnTo>
                  <a:lnTo>
                    <a:pt x="1143000" y="1261262"/>
                  </a:lnTo>
                  <a:lnTo>
                    <a:pt x="1181100" y="1185062"/>
                  </a:lnTo>
                  <a:close/>
                </a:path>
                <a:path w="2286000" h="1261745">
                  <a:moveTo>
                    <a:pt x="1224165" y="7937"/>
                  </a:moveTo>
                  <a:lnTo>
                    <a:pt x="1214247" y="0"/>
                  </a:lnTo>
                  <a:lnTo>
                    <a:pt x="1033246" y="226250"/>
                  </a:lnTo>
                  <a:lnTo>
                    <a:pt x="1008456" y="206413"/>
                  </a:lnTo>
                  <a:lnTo>
                    <a:pt x="990600" y="289712"/>
                  </a:lnTo>
                  <a:lnTo>
                    <a:pt x="1067955" y="254012"/>
                  </a:lnTo>
                  <a:lnTo>
                    <a:pt x="1043165" y="234188"/>
                  </a:lnTo>
                  <a:lnTo>
                    <a:pt x="1224165" y="7937"/>
                  </a:lnTo>
                  <a:close/>
                </a:path>
                <a:path w="2286000" h="1261745">
                  <a:moveTo>
                    <a:pt x="2286000" y="1146962"/>
                  </a:moveTo>
                  <a:lnTo>
                    <a:pt x="2223351" y="1089240"/>
                  </a:lnTo>
                  <a:lnTo>
                    <a:pt x="2214549" y="1119746"/>
                  </a:lnTo>
                  <a:lnTo>
                    <a:pt x="1297165" y="855116"/>
                  </a:lnTo>
                  <a:lnTo>
                    <a:pt x="1293647" y="867321"/>
                  </a:lnTo>
                  <a:lnTo>
                    <a:pt x="2211032" y="1131951"/>
                  </a:lnTo>
                  <a:lnTo>
                    <a:pt x="2202230" y="1162456"/>
                  </a:lnTo>
                  <a:lnTo>
                    <a:pt x="2286000" y="1146962"/>
                  </a:lnTo>
                  <a:close/>
                </a:path>
              </a:pathLst>
            </a:custGeom>
            <a:solidFill>
              <a:srgbClr val="000000"/>
            </a:solidFill>
          </p:spPr>
          <p:txBody>
            <a:bodyPr wrap="square" lIns="0" tIns="0" rIns="0" bIns="0" rtlCol="0"/>
            <a:lstStyle/>
            <a:p>
              <a:endParaRPr/>
            </a:p>
          </p:txBody>
        </p:sp>
      </p:grpSp>
      <p:sp>
        <p:nvSpPr>
          <p:cNvPr id="13" name="object 13"/>
          <p:cNvSpPr txBox="1"/>
          <p:nvPr/>
        </p:nvSpPr>
        <p:spPr>
          <a:xfrm>
            <a:off x="7585412" y="3216466"/>
            <a:ext cx="182245" cy="330200"/>
          </a:xfrm>
          <a:prstGeom prst="rect">
            <a:avLst/>
          </a:prstGeom>
        </p:spPr>
        <p:txBody>
          <a:bodyPr vert="horz" wrap="square" lIns="0" tIns="12700" rIns="0" bIns="0" rtlCol="0">
            <a:spAutoFit/>
          </a:bodyPr>
          <a:lstStyle/>
          <a:p>
            <a:pPr marL="12700">
              <a:lnSpc>
                <a:spcPct val="100000"/>
              </a:lnSpc>
              <a:spcBef>
                <a:spcPts val="100"/>
              </a:spcBef>
            </a:pPr>
            <a:r>
              <a:rPr sz="2000" spc="-50" dirty="0">
                <a:latin typeface="Calibri"/>
                <a:cs typeface="Calibri"/>
              </a:rPr>
              <a:t>D</a:t>
            </a:r>
            <a:endParaRPr sz="2000">
              <a:latin typeface="Calibri"/>
              <a:cs typeface="Calibri"/>
            </a:endParaRPr>
          </a:p>
        </p:txBody>
      </p:sp>
      <p:sp>
        <p:nvSpPr>
          <p:cNvPr id="16" name="object 16"/>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20</a:t>
            </a:fld>
            <a:endParaRPr spc="-25" dirty="0"/>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14" name="object 14"/>
          <p:cNvSpPr txBox="1"/>
          <p:nvPr/>
        </p:nvSpPr>
        <p:spPr>
          <a:xfrm>
            <a:off x="7740987" y="3360378"/>
            <a:ext cx="82550" cy="228600"/>
          </a:xfrm>
          <a:prstGeom prst="rect">
            <a:avLst/>
          </a:prstGeom>
        </p:spPr>
        <p:txBody>
          <a:bodyPr vert="horz" wrap="square" lIns="0" tIns="16510" rIns="0" bIns="0" rtlCol="0">
            <a:spAutoFit/>
          </a:bodyPr>
          <a:lstStyle/>
          <a:p>
            <a:pPr marL="12700">
              <a:lnSpc>
                <a:spcPct val="100000"/>
              </a:lnSpc>
              <a:spcBef>
                <a:spcPts val="130"/>
              </a:spcBef>
            </a:pPr>
            <a:r>
              <a:rPr sz="1300" spc="-50" dirty="0">
                <a:latin typeface="Calibri"/>
                <a:cs typeface="Calibri"/>
              </a:rPr>
              <a:t>t</a:t>
            </a:r>
            <a:endParaRPr sz="1300">
              <a:latin typeface="Calibri"/>
              <a:cs typeface="Calibri"/>
            </a:endParaRPr>
          </a:p>
        </p:txBody>
      </p:sp>
      <p:sp>
        <p:nvSpPr>
          <p:cNvPr id="15" name="object 15"/>
          <p:cNvSpPr txBox="1"/>
          <p:nvPr/>
        </p:nvSpPr>
        <p:spPr>
          <a:xfrm>
            <a:off x="7204412" y="3726624"/>
            <a:ext cx="167005" cy="391160"/>
          </a:xfrm>
          <a:prstGeom prst="rect">
            <a:avLst/>
          </a:prstGeom>
        </p:spPr>
        <p:txBody>
          <a:bodyPr vert="horz" wrap="square" lIns="0" tIns="12700" rIns="0" bIns="0" rtlCol="0">
            <a:spAutoFit/>
          </a:bodyPr>
          <a:lstStyle/>
          <a:p>
            <a:pPr marL="12700">
              <a:lnSpc>
                <a:spcPct val="100000"/>
              </a:lnSpc>
              <a:spcBef>
                <a:spcPts val="100"/>
              </a:spcBef>
            </a:pPr>
            <a:r>
              <a:rPr sz="2400" spc="-50" dirty="0">
                <a:latin typeface="Calibri"/>
                <a:cs typeface="Calibri"/>
              </a:rPr>
              <a:t>?</a:t>
            </a:r>
            <a:endParaRPr sz="24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735" y="44450"/>
            <a:ext cx="3991610" cy="756920"/>
          </a:xfrm>
          <a:prstGeom prst="rect">
            <a:avLst/>
          </a:prstGeom>
        </p:spPr>
        <p:txBody>
          <a:bodyPr vert="horz" wrap="square" lIns="0" tIns="12700" rIns="0" bIns="0" rtlCol="0">
            <a:spAutoFit/>
          </a:bodyPr>
          <a:lstStyle/>
          <a:p>
            <a:pPr marL="12700">
              <a:lnSpc>
                <a:spcPct val="100000"/>
              </a:lnSpc>
              <a:spcBef>
                <a:spcPts val="100"/>
              </a:spcBef>
            </a:pPr>
            <a:r>
              <a:rPr spc="-150" dirty="0"/>
              <a:t>Hunt’s Algorithm</a:t>
            </a:r>
          </a:p>
        </p:txBody>
      </p:sp>
      <p:grpSp>
        <p:nvGrpSpPr>
          <p:cNvPr id="3" name="object 3"/>
          <p:cNvGrpSpPr/>
          <p:nvPr/>
        </p:nvGrpSpPr>
        <p:grpSpPr>
          <a:xfrm>
            <a:off x="292101" y="1073150"/>
            <a:ext cx="601980" cy="336550"/>
            <a:chOff x="292101" y="1073150"/>
            <a:chExt cx="601980" cy="336550"/>
          </a:xfrm>
        </p:grpSpPr>
        <p:sp>
          <p:nvSpPr>
            <p:cNvPr id="4" name="object 4"/>
            <p:cNvSpPr/>
            <p:nvPr/>
          </p:nvSpPr>
          <p:spPr>
            <a:xfrm>
              <a:off x="304801" y="1085849"/>
              <a:ext cx="576580" cy="311150"/>
            </a:xfrm>
            <a:custGeom>
              <a:avLst/>
              <a:gdLst/>
              <a:ahLst/>
              <a:cxnLst/>
              <a:rect l="l" t="t" r="r" b="b"/>
              <a:pathLst>
                <a:path w="576580" h="311150">
                  <a:moveTo>
                    <a:pt x="576263" y="0"/>
                  </a:moveTo>
                  <a:lnTo>
                    <a:pt x="0" y="0"/>
                  </a:lnTo>
                  <a:lnTo>
                    <a:pt x="0" y="310754"/>
                  </a:lnTo>
                  <a:lnTo>
                    <a:pt x="576263" y="310754"/>
                  </a:lnTo>
                  <a:lnTo>
                    <a:pt x="576263" y="0"/>
                  </a:lnTo>
                  <a:close/>
                </a:path>
              </a:pathLst>
            </a:custGeom>
            <a:solidFill>
              <a:srgbClr val="FFFFFF"/>
            </a:solidFill>
          </p:spPr>
          <p:txBody>
            <a:bodyPr wrap="square" lIns="0" tIns="0" rIns="0" bIns="0" rtlCol="0"/>
            <a:lstStyle/>
            <a:p>
              <a:endParaRPr/>
            </a:p>
          </p:txBody>
        </p:sp>
        <p:sp>
          <p:nvSpPr>
            <p:cNvPr id="5" name="object 5"/>
            <p:cNvSpPr/>
            <p:nvPr/>
          </p:nvSpPr>
          <p:spPr>
            <a:xfrm>
              <a:off x="304801" y="1085850"/>
              <a:ext cx="576580" cy="311150"/>
            </a:xfrm>
            <a:custGeom>
              <a:avLst/>
              <a:gdLst/>
              <a:ahLst/>
              <a:cxnLst/>
              <a:rect l="l" t="t" r="r" b="b"/>
              <a:pathLst>
                <a:path w="576580" h="311150">
                  <a:moveTo>
                    <a:pt x="0" y="0"/>
                  </a:moveTo>
                  <a:lnTo>
                    <a:pt x="576263" y="0"/>
                  </a:lnTo>
                  <a:lnTo>
                    <a:pt x="576263" y="310754"/>
                  </a:lnTo>
                  <a:lnTo>
                    <a:pt x="0" y="310754"/>
                  </a:lnTo>
                  <a:lnTo>
                    <a:pt x="0" y="0"/>
                  </a:lnTo>
                  <a:close/>
                </a:path>
              </a:pathLst>
            </a:custGeom>
            <a:ln w="25400">
              <a:solidFill>
                <a:srgbClr val="3366FF"/>
              </a:solidFill>
            </a:ln>
          </p:spPr>
          <p:txBody>
            <a:bodyPr wrap="square" lIns="0" tIns="0" rIns="0" bIns="0" rtlCol="0"/>
            <a:lstStyle/>
            <a:p>
              <a:endParaRPr/>
            </a:p>
          </p:txBody>
        </p:sp>
      </p:grpSp>
      <p:sp>
        <p:nvSpPr>
          <p:cNvPr id="6" name="object 6"/>
          <p:cNvSpPr txBox="1"/>
          <p:nvPr/>
        </p:nvSpPr>
        <p:spPr>
          <a:xfrm>
            <a:off x="352426" y="1010912"/>
            <a:ext cx="43688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Times New Roman"/>
                <a:cs typeface="Times New Roman"/>
              </a:rPr>
              <a:t>Don’t</a:t>
            </a:r>
            <a:endParaRPr sz="1400">
              <a:latin typeface="Times New Roman"/>
              <a:cs typeface="Times New Roman"/>
            </a:endParaRPr>
          </a:p>
        </p:txBody>
      </p:sp>
      <p:sp>
        <p:nvSpPr>
          <p:cNvPr id="7" name="object 7"/>
          <p:cNvSpPr txBox="1"/>
          <p:nvPr/>
        </p:nvSpPr>
        <p:spPr>
          <a:xfrm>
            <a:off x="372301" y="1222642"/>
            <a:ext cx="441959"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Times New Roman"/>
                <a:cs typeface="Times New Roman"/>
              </a:rPr>
              <a:t>Cheat</a:t>
            </a:r>
            <a:endParaRPr sz="1400">
              <a:latin typeface="Times New Roman"/>
              <a:cs typeface="Times New Roman"/>
            </a:endParaRPr>
          </a:p>
        </p:txBody>
      </p:sp>
      <p:grpSp>
        <p:nvGrpSpPr>
          <p:cNvPr id="8" name="object 8"/>
          <p:cNvGrpSpPr/>
          <p:nvPr/>
        </p:nvGrpSpPr>
        <p:grpSpPr>
          <a:xfrm>
            <a:off x="1878013" y="844551"/>
            <a:ext cx="717550" cy="349250"/>
            <a:chOff x="1878013" y="844551"/>
            <a:chExt cx="717550" cy="349250"/>
          </a:xfrm>
        </p:grpSpPr>
        <p:sp>
          <p:nvSpPr>
            <p:cNvPr id="9" name="object 9"/>
            <p:cNvSpPr/>
            <p:nvPr/>
          </p:nvSpPr>
          <p:spPr>
            <a:xfrm>
              <a:off x="1890713" y="857251"/>
              <a:ext cx="692150" cy="323850"/>
            </a:xfrm>
            <a:custGeom>
              <a:avLst/>
              <a:gdLst/>
              <a:ahLst/>
              <a:cxnLst/>
              <a:rect l="l" t="t" r="r" b="b"/>
              <a:pathLst>
                <a:path w="692150" h="323850">
                  <a:moveTo>
                    <a:pt x="346075" y="0"/>
                  </a:moveTo>
                  <a:lnTo>
                    <a:pt x="283867" y="2608"/>
                  </a:lnTo>
                  <a:lnTo>
                    <a:pt x="225318" y="10130"/>
                  </a:lnTo>
                  <a:lnTo>
                    <a:pt x="171404" y="22107"/>
                  </a:lnTo>
                  <a:lnTo>
                    <a:pt x="123103" y="38082"/>
                  </a:lnTo>
                  <a:lnTo>
                    <a:pt x="81392" y="57598"/>
                  </a:lnTo>
                  <a:lnTo>
                    <a:pt x="47249" y="80197"/>
                  </a:lnTo>
                  <a:lnTo>
                    <a:pt x="5575" y="132818"/>
                  </a:lnTo>
                  <a:lnTo>
                    <a:pt x="0" y="161925"/>
                  </a:lnTo>
                  <a:lnTo>
                    <a:pt x="5575" y="191031"/>
                  </a:lnTo>
                  <a:lnTo>
                    <a:pt x="47249" y="243651"/>
                  </a:lnTo>
                  <a:lnTo>
                    <a:pt x="81392" y="266251"/>
                  </a:lnTo>
                  <a:lnTo>
                    <a:pt x="123103" y="285767"/>
                  </a:lnTo>
                  <a:lnTo>
                    <a:pt x="171404" y="301742"/>
                  </a:lnTo>
                  <a:lnTo>
                    <a:pt x="225318" y="313719"/>
                  </a:lnTo>
                  <a:lnTo>
                    <a:pt x="283867" y="321241"/>
                  </a:lnTo>
                  <a:lnTo>
                    <a:pt x="346075" y="323850"/>
                  </a:lnTo>
                  <a:lnTo>
                    <a:pt x="408282" y="321241"/>
                  </a:lnTo>
                  <a:lnTo>
                    <a:pt x="466831" y="313719"/>
                  </a:lnTo>
                  <a:lnTo>
                    <a:pt x="520745" y="301742"/>
                  </a:lnTo>
                  <a:lnTo>
                    <a:pt x="569046" y="285767"/>
                  </a:lnTo>
                  <a:lnTo>
                    <a:pt x="610757" y="266251"/>
                  </a:lnTo>
                  <a:lnTo>
                    <a:pt x="644900" y="243651"/>
                  </a:lnTo>
                  <a:lnTo>
                    <a:pt x="686574" y="191031"/>
                  </a:lnTo>
                  <a:lnTo>
                    <a:pt x="692150" y="161925"/>
                  </a:lnTo>
                  <a:lnTo>
                    <a:pt x="686574" y="132818"/>
                  </a:lnTo>
                  <a:lnTo>
                    <a:pt x="644900" y="80197"/>
                  </a:lnTo>
                  <a:lnTo>
                    <a:pt x="610757" y="57598"/>
                  </a:lnTo>
                  <a:lnTo>
                    <a:pt x="569046" y="38082"/>
                  </a:lnTo>
                  <a:lnTo>
                    <a:pt x="520745" y="22107"/>
                  </a:lnTo>
                  <a:lnTo>
                    <a:pt x="466831" y="10130"/>
                  </a:lnTo>
                  <a:lnTo>
                    <a:pt x="408282" y="2608"/>
                  </a:lnTo>
                  <a:lnTo>
                    <a:pt x="346075" y="0"/>
                  </a:lnTo>
                  <a:close/>
                </a:path>
              </a:pathLst>
            </a:custGeom>
            <a:solidFill>
              <a:srgbClr val="FFFFFF"/>
            </a:solidFill>
          </p:spPr>
          <p:txBody>
            <a:bodyPr wrap="square" lIns="0" tIns="0" rIns="0" bIns="0" rtlCol="0"/>
            <a:lstStyle/>
            <a:p>
              <a:endParaRPr/>
            </a:p>
          </p:txBody>
        </p:sp>
        <p:sp>
          <p:nvSpPr>
            <p:cNvPr id="10" name="object 10"/>
            <p:cNvSpPr/>
            <p:nvPr/>
          </p:nvSpPr>
          <p:spPr>
            <a:xfrm>
              <a:off x="1890713" y="857251"/>
              <a:ext cx="692150" cy="323850"/>
            </a:xfrm>
            <a:custGeom>
              <a:avLst/>
              <a:gdLst/>
              <a:ahLst/>
              <a:cxnLst/>
              <a:rect l="l" t="t" r="r" b="b"/>
              <a:pathLst>
                <a:path w="692150" h="323850">
                  <a:moveTo>
                    <a:pt x="0" y="161925"/>
                  </a:moveTo>
                  <a:lnTo>
                    <a:pt x="21651" y="105424"/>
                  </a:lnTo>
                  <a:lnTo>
                    <a:pt x="81392" y="57598"/>
                  </a:lnTo>
                  <a:lnTo>
                    <a:pt x="123103" y="38082"/>
                  </a:lnTo>
                  <a:lnTo>
                    <a:pt x="171404" y="22107"/>
                  </a:lnTo>
                  <a:lnTo>
                    <a:pt x="225318" y="10130"/>
                  </a:lnTo>
                  <a:lnTo>
                    <a:pt x="283867" y="2608"/>
                  </a:lnTo>
                  <a:lnTo>
                    <a:pt x="346075" y="0"/>
                  </a:lnTo>
                  <a:lnTo>
                    <a:pt x="408282" y="2608"/>
                  </a:lnTo>
                  <a:lnTo>
                    <a:pt x="466831" y="10130"/>
                  </a:lnTo>
                  <a:lnTo>
                    <a:pt x="520745" y="22107"/>
                  </a:lnTo>
                  <a:lnTo>
                    <a:pt x="569046" y="38082"/>
                  </a:lnTo>
                  <a:lnTo>
                    <a:pt x="610757" y="57598"/>
                  </a:lnTo>
                  <a:lnTo>
                    <a:pt x="644900" y="80198"/>
                  </a:lnTo>
                  <a:lnTo>
                    <a:pt x="686574" y="132818"/>
                  </a:lnTo>
                  <a:lnTo>
                    <a:pt x="692150" y="161925"/>
                  </a:lnTo>
                  <a:lnTo>
                    <a:pt x="686574" y="191031"/>
                  </a:lnTo>
                  <a:lnTo>
                    <a:pt x="644900" y="243651"/>
                  </a:lnTo>
                  <a:lnTo>
                    <a:pt x="610757" y="266251"/>
                  </a:lnTo>
                  <a:lnTo>
                    <a:pt x="569046" y="285767"/>
                  </a:lnTo>
                  <a:lnTo>
                    <a:pt x="520745" y="301742"/>
                  </a:lnTo>
                  <a:lnTo>
                    <a:pt x="466831" y="313719"/>
                  </a:lnTo>
                  <a:lnTo>
                    <a:pt x="408282" y="321241"/>
                  </a:lnTo>
                  <a:lnTo>
                    <a:pt x="346075" y="323850"/>
                  </a:lnTo>
                  <a:lnTo>
                    <a:pt x="283867" y="321241"/>
                  </a:lnTo>
                  <a:lnTo>
                    <a:pt x="225318" y="313719"/>
                  </a:lnTo>
                  <a:lnTo>
                    <a:pt x="171404" y="301742"/>
                  </a:lnTo>
                  <a:lnTo>
                    <a:pt x="123103" y="285767"/>
                  </a:lnTo>
                  <a:lnTo>
                    <a:pt x="81392" y="266251"/>
                  </a:lnTo>
                  <a:lnTo>
                    <a:pt x="47249" y="243651"/>
                  </a:lnTo>
                  <a:lnTo>
                    <a:pt x="5575" y="191031"/>
                  </a:lnTo>
                  <a:lnTo>
                    <a:pt x="0" y="161925"/>
                  </a:lnTo>
                  <a:close/>
                </a:path>
              </a:pathLst>
            </a:custGeom>
            <a:ln w="25400">
              <a:solidFill>
                <a:srgbClr val="3366FF"/>
              </a:solidFill>
            </a:ln>
          </p:spPr>
          <p:txBody>
            <a:bodyPr wrap="square" lIns="0" tIns="0" rIns="0" bIns="0" rtlCol="0"/>
            <a:lstStyle/>
            <a:p>
              <a:endParaRPr/>
            </a:p>
          </p:txBody>
        </p:sp>
      </p:grpSp>
      <p:sp>
        <p:nvSpPr>
          <p:cNvPr id="11" name="object 11"/>
          <p:cNvSpPr txBox="1"/>
          <p:nvPr/>
        </p:nvSpPr>
        <p:spPr>
          <a:xfrm>
            <a:off x="1924845" y="876110"/>
            <a:ext cx="624205" cy="269240"/>
          </a:xfrm>
          <a:prstGeom prst="rect">
            <a:avLst/>
          </a:prstGeom>
        </p:spPr>
        <p:txBody>
          <a:bodyPr vert="horz" wrap="square" lIns="0" tIns="12700" rIns="0" bIns="0" rtlCol="0">
            <a:spAutoFit/>
          </a:bodyPr>
          <a:lstStyle/>
          <a:p>
            <a:pPr marL="12700">
              <a:lnSpc>
                <a:spcPct val="100000"/>
              </a:lnSpc>
              <a:spcBef>
                <a:spcPts val="100"/>
              </a:spcBef>
            </a:pPr>
            <a:r>
              <a:rPr sz="1600" spc="-10" dirty="0">
                <a:solidFill>
                  <a:srgbClr val="0033CC"/>
                </a:solidFill>
                <a:latin typeface="Times New Roman"/>
                <a:cs typeface="Times New Roman"/>
              </a:rPr>
              <a:t>Refund</a:t>
            </a:r>
            <a:endParaRPr sz="1600">
              <a:latin typeface="Times New Roman"/>
              <a:cs typeface="Times New Roman"/>
            </a:endParaRPr>
          </a:p>
        </p:txBody>
      </p:sp>
      <p:sp>
        <p:nvSpPr>
          <p:cNvPr id="12" name="object 12"/>
          <p:cNvSpPr/>
          <p:nvPr/>
        </p:nvSpPr>
        <p:spPr>
          <a:xfrm>
            <a:off x="1658938" y="1181101"/>
            <a:ext cx="577850" cy="266700"/>
          </a:xfrm>
          <a:custGeom>
            <a:avLst/>
            <a:gdLst/>
            <a:ahLst/>
            <a:cxnLst/>
            <a:rect l="l" t="t" r="r" b="b"/>
            <a:pathLst>
              <a:path w="577850" h="266700">
                <a:moveTo>
                  <a:pt x="577850" y="0"/>
                </a:moveTo>
                <a:lnTo>
                  <a:pt x="0" y="266700"/>
                </a:lnTo>
              </a:path>
              <a:path w="577850" h="266700">
                <a:moveTo>
                  <a:pt x="577850" y="0"/>
                </a:moveTo>
                <a:lnTo>
                  <a:pt x="1587" y="266700"/>
                </a:lnTo>
              </a:path>
            </a:pathLst>
          </a:custGeom>
          <a:ln w="25400">
            <a:solidFill>
              <a:srgbClr val="3366FF"/>
            </a:solidFill>
          </a:ln>
        </p:spPr>
        <p:txBody>
          <a:bodyPr wrap="square" lIns="0" tIns="0" rIns="0" bIns="0" rtlCol="0"/>
          <a:lstStyle/>
          <a:p>
            <a:endParaRPr/>
          </a:p>
        </p:txBody>
      </p:sp>
      <p:sp>
        <p:nvSpPr>
          <p:cNvPr id="13" name="object 13"/>
          <p:cNvSpPr txBox="1"/>
          <p:nvPr/>
        </p:nvSpPr>
        <p:spPr>
          <a:xfrm>
            <a:off x="1371601" y="1447800"/>
            <a:ext cx="576580" cy="355600"/>
          </a:xfrm>
          <a:prstGeom prst="rect">
            <a:avLst/>
          </a:prstGeom>
          <a:solidFill>
            <a:srgbClr val="FFFFFF"/>
          </a:solidFill>
          <a:ln w="50799">
            <a:solidFill>
              <a:srgbClr val="000000"/>
            </a:solidFill>
          </a:ln>
        </p:spPr>
        <p:txBody>
          <a:bodyPr vert="horz" wrap="square" lIns="0" tIns="0" rIns="0" bIns="0" rtlCol="0">
            <a:spAutoFit/>
          </a:bodyPr>
          <a:lstStyle/>
          <a:p>
            <a:pPr marL="60325">
              <a:lnSpc>
                <a:spcPts val="1360"/>
              </a:lnSpc>
            </a:pPr>
            <a:r>
              <a:rPr sz="1400" spc="-10" dirty="0">
                <a:latin typeface="Times New Roman"/>
                <a:cs typeface="Times New Roman"/>
              </a:rPr>
              <a:t>Don’t</a:t>
            </a:r>
            <a:endParaRPr sz="1400">
              <a:latin typeface="Times New Roman"/>
              <a:cs typeface="Times New Roman"/>
            </a:endParaRPr>
          </a:p>
          <a:p>
            <a:pPr marL="80010">
              <a:lnSpc>
                <a:spcPts val="1440"/>
              </a:lnSpc>
            </a:pPr>
            <a:r>
              <a:rPr sz="1400" spc="-10" dirty="0">
                <a:latin typeface="Times New Roman"/>
                <a:cs typeface="Times New Roman"/>
              </a:rPr>
              <a:t>Cheat</a:t>
            </a:r>
            <a:endParaRPr sz="1400">
              <a:latin typeface="Times New Roman"/>
              <a:cs typeface="Times New Roman"/>
            </a:endParaRPr>
          </a:p>
        </p:txBody>
      </p:sp>
      <p:grpSp>
        <p:nvGrpSpPr>
          <p:cNvPr id="14" name="object 14"/>
          <p:cNvGrpSpPr/>
          <p:nvPr/>
        </p:nvGrpSpPr>
        <p:grpSpPr>
          <a:xfrm>
            <a:off x="2570163" y="1435101"/>
            <a:ext cx="601980" cy="336550"/>
            <a:chOff x="2570163" y="1435101"/>
            <a:chExt cx="601980" cy="336550"/>
          </a:xfrm>
        </p:grpSpPr>
        <p:sp>
          <p:nvSpPr>
            <p:cNvPr id="15" name="object 15"/>
            <p:cNvSpPr/>
            <p:nvPr/>
          </p:nvSpPr>
          <p:spPr>
            <a:xfrm>
              <a:off x="2582863" y="1447800"/>
              <a:ext cx="576580" cy="311150"/>
            </a:xfrm>
            <a:custGeom>
              <a:avLst/>
              <a:gdLst/>
              <a:ahLst/>
              <a:cxnLst/>
              <a:rect l="l" t="t" r="r" b="b"/>
              <a:pathLst>
                <a:path w="576580" h="311150">
                  <a:moveTo>
                    <a:pt x="576263" y="0"/>
                  </a:moveTo>
                  <a:lnTo>
                    <a:pt x="0" y="0"/>
                  </a:lnTo>
                  <a:lnTo>
                    <a:pt x="0" y="310752"/>
                  </a:lnTo>
                  <a:lnTo>
                    <a:pt x="576263" y="310752"/>
                  </a:lnTo>
                  <a:lnTo>
                    <a:pt x="576263" y="0"/>
                  </a:lnTo>
                  <a:close/>
                </a:path>
              </a:pathLst>
            </a:custGeom>
            <a:solidFill>
              <a:srgbClr val="FFFFFF"/>
            </a:solidFill>
          </p:spPr>
          <p:txBody>
            <a:bodyPr wrap="square" lIns="0" tIns="0" rIns="0" bIns="0" rtlCol="0"/>
            <a:lstStyle/>
            <a:p>
              <a:endParaRPr/>
            </a:p>
          </p:txBody>
        </p:sp>
        <p:sp>
          <p:nvSpPr>
            <p:cNvPr id="16" name="object 16"/>
            <p:cNvSpPr/>
            <p:nvPr/>
          </p:nvSpPr>
          <p:spPr>
            <a:xfrm>
              <a:off x="2582863" y="1447801"/>
              <a:ext cx="576580" cy="311150"/>
            </a:xfrm>
            <a:custGeom>
              <a:avLst/>
              <a:gdLst/>
              <a:ahLst/>
              <a:cxnLst/>
              <a:rect l="l" t="t" r="r" b="b"/>
              <a:pathLst>
                <a:path w="576580" h="311150">
                  <a:moveTo>
                    <a:pt x="0" y="0"/>
                  </a:moveTo>
                  <a:lnTo>
                    <a:pt x="576263" y="0"/>
                  </a:lnTo>
                  <a:lnTo>
                    <a:pt x="576263" y="310753"/>
                  </a:lnTo>
                  <a:lnTo>
                    <a:pt x="0" y="310753"/>
                  </a:lnTo>
                  <a:lnTo>
                    <a:pt x="0" y="0"/>
                  </a:lnTo>
                  <a:close/>
                </a:path>
              </a:pathLst>
            </a:custGeom>
            <a:ln w="25400">
              <a:solidFill>
                <a:srgbClr val="3366FF"/>
              </a:solidFill>
            </a:ln>
          </p:spPr>
          <p:txBody>
            <a:bodyPr wrap="square" lIns="0" tIns="0" rIns="0" bIns="0" rtlCol="0"/>
            <a:lstStyle/>
            <a:p>
              <a:endParaRPr/>
            </a:p>
          </p:txBody>
        </p:sp>
      </p:grpSp>
      <p:sp>
        <p:nvSpPr>
          <p:cNvPr id="17" name="object 17"/>
          <p:cNvSpPr txBox="1"/>
          <p:nvPr/>
        </p:nvSpPr>
        <p:spPr>
          <a:xfrm>
            <a:off x="2650364" y="1584592"/>
            <a:ext cx="441959"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Times New Roman"/>
                <a:cs typeface="Times New Roman"/>
              </a:rPr>
              <a:t>Cheat</a:t>
            </a:r>
            <a:endParaRPr sz="1400">
              <a:latin typeface="Times New Roman"/>
              <a:cs typeface="Times New Roman"/>
            </a:endParaRPr>
          </a:p>
        </p:txBody>
      </p:sp>
      <p:sp>
        <p:nvSpPr>
          <p:cNvPr id="18" name="object 18"/>
          <p:cNvSpPr txBox="1"/>
          <p:nvPr/>
        </p:nvSpPr>
        <p:spPr>
          <a:xfrm>
            <a:off x="1631919" y="1116975"/>
            <a:ext cx="259079" cy="238760"/>
          </a:xfrm>
          <a:prstGeom prst="rect">
            <a:avLst/>
          </a:prstGeom>
        </p:spPr>
        <p:txBody>
          <a:bodyPr vert="horz" wrap="square" lIns="0" tIns="12700" rIns="0" bIns="0" rtlCol="0">
            <a:spAutoFit/>
          </a:bodyPr>
          <a:lstStyle/>
          <a:p>
            <a:pPr marL="12700">
              <a:lnSpc>
                <a:spcPct val="100000"/>
              </a:lnSpc>
              <a:spcBef>
                <a:spcPts val="100"/>
              </a:spcBef>
            </a:pPr>
            <a:r>
              <a:rPr sz="1400" spc="-25" dirty="0">
                <a:solidFill>
                  <a:srgbClr val="0066FF"/>
                </a:solidFill>
                <a:latin typeface="Calibri"/>
                <a:cs typeface="Calibri"/>
              </a:rPr>
              <a:t>Yes</a:t>
            </a:r>
            <a:endParaRPr sz="1400">
              <a:latin typeface="Calibri"/>
              <a:cs typeface="Calibri"/>
            </a:endParaRPr>
          </a:p>
        </p:txBody>
      </p:sp>
      <p:sp>
        <p:nvSpPr>
          <p:cNvPr id="19" name="object 19"/>
          <p:cNvSpPr txBox="1"/>
          <p:nvPr/>
        </p:nvSpPr>
        <p:spPr>
          <a:xfrm>
            <a:off x="2630488" y="1074447"/>
            <a:ext cx="436880" cy="537210"/>
          </a:xfrm>
          <a:prstGeom prst="rect">
            <a:avLst/>
          </a:prstGeom>
        </p:spPr>
        <p:txBody>
          <a:bodyPr vert="horz" wrap="square" lIns="0" tIns="55244" rIns="0" bIns="0" rtlCol="0">
            <a:spAutoFit/>
          </a:bodyPr>
          <a:lstStyle/>
          <a:p>
            <a:pPr marL="86360">
              <a:lnSpc>
                <a:spcPct val="100000"/>
              </a:lnSpc>
              <a:spcBef>
                <a:spcPts val="434"/>
              </a:spcBef>
            </a:pPr>
            <a:r>
              <a:rPr sz="1400" spc="-25" dirty="0">
                <a:solidFill>
                  <a:srgbClr val="0066FF"/>
                </a:solidFill>
                <a:latin typeface="Calibri"/>
                <a:cs typeface="Calibri"/>
              </a:rPr>
              <a:t>No</a:t>
            </a:r>
            <a:endParaRPr sz="1400">
              <a:latin typeface="Calibri"/>
              <a:cs typeface="Calibri"/>
            </a:endParaRPr>
          </a:p>
          <a:p>
            <a:pPr marL="12700">
              <a:lnSpc>
                <a:spcPct val="100000"/>
              </a:lnSpc>
              <a:spcBef>
                <a:spcPts val="334"/>
              </a:spcBef>
            </a:pPr>
            <a:r>
              <a:rPr sz="1400" spc="-10" dirty="0">
                <a:latin typeface="Times New Roman"/>
                <a:cs typeface="Times New Roman"/>
              </a:rPr>
              <a:t>Don’t</a:t>
            </a:r>
            <a:endParaRPr sz="1400">
              <a:latin typeface="Times New Roman"/>
              <a:cs typeface="Times New Roman"/>
            </a:endParaRPr>
          </a:p>
        </p:txBody>
      </p:sp>
      <p:sp>
        <p:nvSpPr>
          <p:cNvPr id="20" name="object 20"/>
          <p:cNvSpPr/>
          <p:nvPr/>
        </p:nvSpPr>
        <p:spPr>
          <a:xfrm>
            <a:off x="990600" y="1085934"/>
            <a:ext cx="381000" cy="342900"/>
          </a:xfrm>
          <a:custGeom>
            <a:avLst/>
            <a:gdLst/>
            <a:ahLst/>
            <a:cxnLst/>
            <a:rect l="l" t="t" r="r" b="b"/>
            <a:pathLst>
              <a:path w="381000" h="342900">
                <a:moveTo>
                  <a:pt x="168153" y="0"/>
                </a:moveTo>
                <a:lnTo>
                  <a:pt x="154033" y="3737"/>
                </a:lnTo>
                <a:lnTo>
                  <a:pt x="142014" y="12926"/>
                </a:lnTo>
                <a:lnTo>
                  <a:pt x="134502" y="26059"/>
                </a:lnTo>
                <a:lnTo>
                  <a:pt x="132672" y="40550"/>
                </a:lnTo>
                <a:lnTo>
                  <a:pt x="136409" y="54669"/>
                </a:lnTo>
                <a:lnTo>
                  <a:pt x="145598" y="66689"/>
                </a:lnTo>
                <a:lnTo>
                  <a:pt x="221686" y="133265"/>
                </a:lnTo>
                <a:lnTo>
                  <a:pt x="0" y="133266"/>
                </a:lnTo>
                <a:lnTo>
                  <a:pt x="0" y="145966"/>
                </a:lnTo>
                <a:lnTo>
                  <a:pt x="236201" y="145965"/>
                </a:lnTo>
                <a:lnTo>
                  <a:pt x="250715" y="158665"/>
                </a:lnTo>
                <a:lnTo>
                  <a:pt x="0" y="158666"/>
                </a:lnTo>
                <a:lnTo>
                  <a:pt x="0" y="184066"/>
                </a:lnTo>
                <a:lnTo>
                  <a:pt x="250715" y="184065"/>
                </a:lnTo>
                <a:lnTo>
                  <a:pt x="236201" y="196765"/>
                </a:lnTo>
                <a:lnTo>
                  <a:pt x="0" y="196766"/>
                </a:lnTo>
                <a:lnTo>
                  <a:pt x="0" y="209466"/>
                </a:lnTo>
                <a:lnTo>
                  <a:pt x="221687" y="209465"/>
                </a:lnTo>
                <a:lnTo>
                  <a:pt x="145599" y="276042"/>
                </a:lnTo>
                <a:lnTo>
                  <a:pt x="136410" y="288061"/>
                </a:lnTo>
                <a:lnTo>
                  <a:pt x="132672" y="302181"/>
                </a:lnTo>
                <a:lnTo>
                  <a:pt x="134502" y="316672"/>
                </a:lnTo>
                <a:lnTo>
                  <a:pt x="168154" y="342731"/>
                </a:lnTo>
                <a:lnTo>
                  <a:pt x="175461" y="342519"/>
                </a:lnTo>
                <a:lnTo>
                  <a:pt x="182645" y="340901"/>
                </a:lnTo>
                <a:lnTo>
                  <a:pt x="189489" y="337862"/>
                </a:lnTo>
                <a:lnTo>
                  <a:pt x="195777" y="333389"/>
                </a:lnTo>
                <a:lnTo>
                  <a:pt x="380947" y="171365"/>
                </a:lnTo>
                <a:lnTo>
                  <a:pt x="195776" y="9342"/>
                </a:lnTo>
                <a:lnTo>
                  <a:pt x="182644" y="1830"/>
                </a:lnTo>
                <a:lnTo>
                  <a:pt x="168153" y="0"/>
                </a:lnTo>
                <a:close/>
              </a:path>
            </a:pathLst>
          </a:custGeom>
          <a:solidFill>
            <a:srgbClr val="CC3300"/>
          </a:solidFill>
        </p:spPr>
        <p:txBody>
          <a:bodyPr wrap="square" lIns="0" tIns="0" rIns="0" bIns="0" rtlCol="0"/>
          <a:lstStyle/>
          <a:p>
            <a:endParaRPr/>
          </a:p>
        </p:txBody>
      </p:sp>
      <p:grpSp>
        <p:nvGrpSpPr>
          <p:cNvPr id="21" name="object 21"/>
          <p:cNvGrpSpPr/>
          <p:nvPr/>
        </p:nvGrpSpPr>
        <p:grpSpPr>
          <a:xfrm>
            <a:off x="3867151" y="2281238"/>
            <a:ext cx="703580" cy="346710"/>
            <a:chOff x="3867151" y="2281238"/>
            <a:chExt cx="703580" cy="346710"/>
          </a:xfrm>
        </p:grpSpPr>
        <p:sp>
          <p:nvSpPr>
            <p:cNvPr id="22" name="object 22"/>
            <p:cNvSpPr/>
            <p:nvPr/>
          </p:nvSpPr>
          <p:spPr>
            <a:xfrm>
              <a:off x="3871913" y="2286001"/>
              <a:ext cx="694055" cy="337185"/>
            </a:xfrm>
            <a:custGeom>
              <a:avLst/>
              <a:gdLst/>
              <a:ahLst/>
              <a:cxnLst/>
              <a:rect l="l" t="t" r="r" b="b"/>
              <a:pathLst>
                <a:path w="694054" h="337185">
                  <a:moveTo>
                    <a:pt x="346868" y="0"/>
                  </a:moveTo>
                  <a:lnTo>
                    <a:pt x="284518" y="2714"/>
                  </a:lnTo>
                  <a:lnTo>
                    <a:pt x="225835" y="10540"/>
                  </a:lnTo>
                  <a:lnTo>
                    <a:pt x="171797" y="23001"/>
                  </a:lnTo>
                  <a:lnTo>
                    <a:pt x="123386" y="39622"/>
                  </a:lnTo>
                  <a:lnTo>
                    <a:pt x="81579" y="59927"/>
                  </a:lnTo>
                  <a:lnTo>
                    <a:pt x="47357" y="83441"/>
                  </a:lnTo>
                  <a:lnTo>
                    <a:pt x="5588" y="138189"/>
                  </a:lnTo>
                  <a:lnTo>
                    <a:pt x="0" y="168473"/>
                  </a:lnTo>
                  <a:lnTo>
                    <a:pt x="5588" y="198756"/>
                  </a:lnTo>
                  <a:lnTo>
                    <a:pt x="47357" y="253504"/>
                  </a:lnTo>
                  <a:lnTo>
                    <a:pt x="81579" y="277018"/>
                  </a:lnTo>
                  <a:lnTo>
                    <a:pt x="123386" y="297323"/>
                  </a:lnTo>
                  <a:lnTo>
                    <a:pt x="171797" y="313944"/>
                  </a:lnTo>
                  <a:lnTo>
                    <a:pt x="225835" y="326406"/>
                  </a:lnTo>
                  <a:lnTo>
                    <a:pt x="284518" y="334231"/>
                  </a:lnTo>
                  <a:lnTo>
                    <a:pt x="346868" y="336946"/>
                  </a:lnTo>
                  <a:lnTo>
                    <a:pt x="409218" y="334231"/>
                  </a:lnTo>
                  <a:lnTo>
                    <a:pt x="467902" y="326406"/>
                  </a:lnTo>
                  <a:lnTo>
                    <a:pt x="521940" y="313944"/>
                  </a:lnTo>
                  <a:lnTo>
                    <a:pt x="570352" y="297323"/>
                  </a:lnTo>
                  <a:lnTo>
                    <a:pt x="612159" y="277018"/>
                  </a:lnTo>
                  <a:lnTo>
                    <a:pt x="646380" y="253504"/>
                  </a:lnTo>
                  <a:lnTo>
                    <a:pt x="688150" y="198756"/>
                  </a:lnTo>
                  <a:lnTo>
                    <a:pt x="693738" y="168473"/>
                  </a:lnTo>
                  <a:lnTo>
                    <a:pt x="688150" y="138189"/>
                  </a:lnTo>
                  <a:lnTo>
                    <a:pt x="646380" y="83441"/>
                  </a:lnTo>
                  <a:lnTo>
                    <a:pt x="612159" y="59927"/>
                  </a:lnTo>
                  <a:lnTo>
                    <a:pt x="570352" y="39622"/>
                  </a:lnTo>
                  <a:lnTo>
                    <a:pt x="521940" y="23001"/>
                  </a:lnTo>
                  <a:lnTo>
                    <a:pt x="467902" y="10540"/>
                  </a:lnTo>
                  <a:lnTo>
                    <a:pt x="409218" y="2714"/>
                  </a:lnTo>
                  <a:lnTo>
                    <a:pt x="346868" y="0"/>
                  </a:lnTo>
                  <a:close/>
                </a:path>
              </a:pathLst>
            </a:custGeom>
            <a:solidFill>
              <a:srgbClr val="FFFFFF"/>
            </a:solidFill>
          </p:spPr>
          <p:txBody>
            <a:bodyPr wrap="square" lIns="0" tIns="0" rIns="0" bIns="0" rtlCol="0"/>
            <a:lstStyle/>
            <a:p>
              <a:endParaRPr/>
            </a:p>
          </p:txBody>
        </p:sp>
        <p:sp>
          <p:nvSpPr>
            <p:cNvPr id="23" name="object 23"/>
            <p:cNvSpPr/>
            <p:nvPr/>
          </p:nvSpPr>
          <p:spPr>
            <a:xfrm>
              <a:off x="3871913" y="2286001"/>
              <a:ext cx="694055" cy="337185"/>
            </a:xfrm>
            <a:custGeom>
              <a:avLst/>
              <a:gdLst/>
              <a:ahLst/>
              <a:cxnLst/>
              <a:rect l="l" t="t" r="r" b="b"/>
              <a:pathLst>
                <a:path w="694054" h="337185">
                  <a:moveTo>
                    <a:pt x="0" y="168473"/>
                  </a:moveTo>
                  <a:lnTo>
                    <a:pt x="21700" y="109687"/>
                  </a:lnTo>
                  <a:lnTo>
                    <a:pt x="81579" y="59928"/>
                  </a:lnTo>
                  <a:lnTo>
                    <a:pt x="123385" y="39622"/>
                  </a:lnTo>
                  <a:lnTo>
                    <a:pt x="171797" y="23001"/>
                  </a:lnTo>
                  <a:lnTo>
                    <a:pt x="225835" y="10540"/>
                  </a:lnTo>
                  <a:lnTo>
                    <a:pt x="284518" y="2714"/>
                  </a:lnTo>
                  <a:lnTo>
                    <a:pt x="346869" y="0"/>
                  </a:lnTo>
                  <a:lnTo>
                    <a:pt x="409219" y="2714"/>
                  </a:lnTo>
                  <a:lnTo>
                    <a:pt x="467902" y="10540"/>
                  </a:lnTo>
                  <a:lnTo>
                    <a:pt x="521940" y="23001"/>
                  </a:lnTo>
                  <a:lnTo>
                    <a:pt x="570352" y="39622"/>
                  </a:lnTo>
                  <a:lnTo>
                    <a:pt x="612158" y="59928"/>
                  </a:lnTo>
                  <a:lnTo>
                    <a:pt x="646380" y="83441"/>
                  </a:lnTo>
                  <a:lnTo>
                    <a:pt x="688149" y="138190"/>
                  </a:lnTo>
                  <a:lnTo>
                    <a:pt x="693738" y="168473"/>
                  </a:lnTo>
                  <a:lnTo>
                    <a:pt x="688149" y="198756"/>
                  </a:lnTo>
                  <a:lnTo>
                    <a:pt x="646380" y="253505"/>
                  </a:lnTo>
                  <a:lnTo>
                    <a:pt x="612158" y="277018"/>
                  </a:lnTo>
                  <a:lnTo>
                    <a:pt x="570352" y="297324"/>
                  </a:lnTo>
                  <a:lnTo>
                    <a:pt x="521940" y="313945"/>
                  </a:lnTo>
                  <a:lnTo>
                    <a:pt x="467902" y="326406"/>
                  </a:lnTo>
                  <a:lnTo>
                    <a:pt x="409219" y="334232"/>
                  </a:lnTo>
                  <a:lnTo>
                    <a:pt x="346869" y="336947"/>
                  </a:lnTo>
                  <a:lnTo>
                    <a:pt x="284518" y="334232"/>
                  </a:lnTo>
                  <a:lnTo>
                    <a:pt x="225835" y="326406"/>
                  </a:lnTo>
                  <a:lnTo>
                    <a:pt x="171797" y="313945"/>
                  </a:lnTo>
                  <a:lnTo>
                    <a:pt x="123385" y="297324"/>
                  </a:lnTo>
                  <a:lnTo>
                    <a:pt x="81579" y="277018"/>
                  </a:lnTo>
                  <a:lnTo>
                    <a:pt x="47357" y="253505"/>
                  </a:lnTo>
                  <a:lnTo>
                    <a:pt x="5588" y="198756"/>
                  </a:lnTo>
                  <a:lnTo>
                    <a:pt x="0" y="168473"/>
                  </a:lnTo>
                  <a:close/>
                </a:path>
              </a:pathLst>
            </a:custGeom>
            <a:ln w="9525">
              <a:solidFill>
                <a:srgbClr val="000000"/>
              </a:solidFill>
            </a:ln>
          </p:spPr>
          <p:txBody>
            <a:bodyPr wrap="square" lIns="0" tIns="0" rIns="0" bIns="0" rtlCol="0"/>
            <a:lstStyle/>
            <a:p>
              <a:endParaRPr/>
            </a:p>
          </p:txBody>
        </p:sp>
      </p:grpSp>
      <p:sp>
        <p:nvSpPr>
          <p:cNvPr id="24" name="object 24"/>
          <p:cNvSpPr txBox="1"/>
          <p:nvPr/>
        </p:nvSpPr>
        <p:spPr>
          <a:xfrm>
            <a:off x="3906838" y="2311408"/>
            <a:ext cx="624205"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Times New Roman"/>
                <a:cs typeface="Times New Roman"/>
              </a:rPr>
              <a:t>Refund</a:t>
            </a:r>
            <a:endParaRPr sz="1600">
              <a:latin typeface="Times New Roman"/>
              <a:cs typeface="Times New Roman"/>
            </a:endParaRPr>
          </a:p>
        </p:txBody>
      </p:sp>
      <p:sp>
        <p:nvSpPr>
          <p:cNvPr id="25" name="object 25"/>
          <p:cNvSpPr/>
          <p:nvPr/>
        </p:nvSpPr>
        <p:spPr>
          <a:xfrm>
            <a:off x="3641726" y="2622947"/>
            <a:ext cx="577850" cy="266700"/>
          </a:xfrm>
          <a:custGeom>
            <a:avLst/>
            <a:gdLst/>
            <a:ahLst/>
            <a:cxnLst/>
            <a:rect l="l" t="t" r="r" b="b"/>
            <a:pathLst>
              <a:path w="577850" h="266700">
                <a:moveTo>
                  <a:pt x="577850" y="0"/>
                </a:moveTo>
                <a:lnTo>
                  <a:pt x="0" y="266700"/>
                </a:lnTo>
              </a:path>
              <a:path w="577850" h="266700">
                <a:moveTo>
                  <a:pt x="577850" y="0"/>
                </a:moveTo>
                <a:lnTo>
                  <a:pt x="1587" y="266700"/>
                </a:lnTo>
              </a:path>
            </a:pathLst>
          </a:custGeom>
          <a:ln w="9525">
            <a:solidFill>
              <a:srgbClr val="000000"/>
            </a:solidFill>
          </a:ln>
        </p:spPr>
        <p:txBody>
          <a:bodyPr wrap="square" lIns="0" tIns="0" rIns="0" bIns="0" rtlCol="0"/>
          <a:lstStyle/>
          <a:p>
            <a:endParaRPr/>
          </a:p>
        </p:txBody>
      </p:sp>
      <p:sp>
        <p:nvSpPr>
          <p:cNvPr id="26" name="object 26"/>
          <p:cNvSpPr txBox="1"/>
          <p:nvPr/>
        </p:nvSpPr>
        <p:spPr>
          <a:xfrm>
            <a:off x="3352801" y="2889250"/>
            <a:ext cx="577850" cy="355600"/>
          </a:xfrm>
          <a:prstGeom prst="rect">
            <a:avLst/>
          </a:prstGeom>
          <a:solidFill>
            <a:srgbClr val="FFFFFF"/>
          </a:solidFill>
          <a:ln w="50800">
            <a:solidFill>
              <a:srgbClr val="000000"/>
            </a:solidFill>
          </a:ln>
        </p:spPr>
        <p:txBody>
          <a:bodyPr vert="horz" wrap="square" lIns="0" tIns="0" rIns="0" bIns="0" rtlCol="0">
            <a:spAutoFit/>
          </a:bodyPr>
          <a:lstStyle/>
          <a:p>
            <a:pPr marL="60960">
              <a:lnSpc>
                <a:spcPts val="1360"/>
              </a:lnSpc>
            </a:pPr>
            <a:r>
              <a:rPr sz="1400" spc="-10" dirty="0">
                <a:latin typeface="Times New Roman"/>
                <a:cs typeface="Times New Roman"/>
              </a:rPr>
              <a:t>Don’t</a:t>
            </a:r>
            <a:endParaRPr sz="1400">
              <a:latin typeface="Times New Roman"/>
              <a:cs typeface="Times New Roman"/>
            </a:endParaRPr>
          </a:p>
          <a:p>
            <a:pPr marL="80645">
              <a:lnSpc>
                <a:spcPts val="1440"/>
              </a:lnSpc>
            </a:pPr>
            <a:r>
              <a:rPr sz="1400" spc="-10" dirty="0">
                <a:latin typeface="Times New Roman"/>
                <a:cs typeface="Times New Roman"/>
              </a:rPr>
              <a:t>Cheat</a:t>
            </a:r>
            <a:endParaRPr sz="1400">
              <a:latin typeface="Times New Roman"/>
              <a:cs typeface="Times New Roman"/>
            </a:endParaRPr>
          </a:p>
        </p:txBody>
      </p:sp>
      <p:sp>
        <p:nvSpPr>
          <p:cNvPr id="27" name="object 27"/>
          <p:cNvSpPr txBox="1"/>
          <p:nvPr/>
        </p:nvSpPr>
        <p:spPr>
          <a:xfrm>
            <a:off x="3613119" y="2556440"/>
            <a:ext cx="259079" cy="238760"/>
          </a:xfrm>
          <a:prstGeom prst="rect">
            <a:avLst/>
          </a:prstGeom>
        </p:spPr>
        <p:txBody>
          <a:bodyPr vert="horz" wrap="square" lIns="0" tIns="12700" rIns="0" bIns="0" rtlCol="0">
            <a:spAutoFit/>
          </a:bodyPr>
          <a:lstStyle/>
          <a:p>
            <a:pPr marL="12700">
              <a:lnSpc>
                <a:spcPct val="100000"/>
              </a:lnSpc>
              <a:spcBef>
                <a:spcPts val="100"/>
              </a:spcBef>
            </a:pPr>
            <a:r>
              <a:rPr sz="1400" spc="-25" dirty="0">
                <a:latin typeface="Calibri"/>
                <a:cs typeface="Calibri"/>
              </a:rPr>
              <a:t>Yes</a:t>
            </a:r>
            <a:endParaRPr sz="1400">
              <a:latin typeface="Calibri"/>
              <a:cs typeface="Calibri"/>
            </a:endParaRPr>
          </a:p>
        </p:txBody>
      </p:sp>
      <p:sp>
        <p:nvSpPr>
          <p:cNvPr id="28" name="object 28"/>
          <p:cNvSpPr txBox="1"/>
          <p:nvPr/>
        </p:nvSpPr>
        <p:spPr>
          <a:xfrm>
            <a:off x="4687094" y="2556440"/>
            <a:ext cx="233045" cy="238760"/>
          </a:xfrm>
          <a:prstGeom prst="rect">
            <a:avLst/>
          </a:prstGeom>
        </p:spPr>
        <p:txBody>
          <a:bodyPr vert="horz" wrap="square" lIns="0" tIns="12700" rIns="0" bIns="0" rtlCol="0">
            <a:spAutoFit/>
          </a:bodyPr>
          <a:lstStyle/>
          <a:p>
            <a:pPr marL="12700">
              <a:lnSpc>
                <a:spcPct val="100000"/>
              </a:lnSpc>
              <a:spcBef>
                <a:spcPts val="100"/>
              </a:spcBef>
            </a:pPr>
            <a:r>
              <a:rPr sz="1400" spc="-25" dirty="0">
                <a:latin typeface="Calibri"/>
                <a:cs typeface="Calibri"/>
              </a:rPr>
              <a:t>No</a:t>
            </a:r>
            <a:endParaRPr sz="1400">
              <a:latin typeface="Calibri"/>
              <a:cs typeface="Calibri"/>
            </a:endParaRPr>
          </a:p>
        </p:txBody>
      </p:sp>
      <p:grpSp>
        <p:nvGrpSpPr>
          <p:cNvPr id="29" name="object 29"/>
          <p:cNvGrpSpPr/>
          <p:nvPr/>
        </p:nvGrpSpPr>
        <p:grpSpPr>
          <a:xfrm>
            <a:off x="4387851" y="2884884"/>
            <a:ext cx="875030" cy="454025"/>
            <a:chOff x="4387851" y="2884884"/>
            <a:chExt cx="875030" cy="454025"/>
          </a:xfrm>
        </p:grpSpPr>
        <p:sp>
          <p:nvSpPr>
            <p:cNvPr id="30" name="object 30"/>
            <p:cNvSpPr/>
            <p:nvPr/>
          </p:nvSpPr>
          <p:spPr>
            <a:xfrm>
              <a:off x="4392613" y="2889647"/>
              <a:ext cx="865505" cy="444500"/>
            </a:xfrm>
            <a:custGeom>
              <a:avLst/>
              <a:gdLst/>
              <a:ahLst/>
              <a:cxnLst/>
              <a:rect l="l" t="t" r="r" b="b"/>
              <a:pathLst>
                <a:path w="865504" h="444500">
                  <a:moveTo>
                    <a:pt x="432593" y="0"/>
                  </a:moveTo>
                  <a:lnTo>
                    <a:pt x="368668" y="2407"/>
                  </a:lnTo>
                  <a:lnTo>
                    <a:pt x="307654" y="9401"/>
                  </a:lnTo>
                  <a:lnTo>
                    <a:pt x="250223" y="20638"/>
                  </a:lnTo>
                  <a:lnTo>
                    <a:pt x="197041" y="35774"/>
                  </a:lnTo>
                  <a:lnTo>
                    <a:pt x="148780" y="54465"/>
                  </a:lnTo>
                  <a:lnTo>
                    <a:pt x="106107" y="76369"/>
                  </a:lnTo>
                  <a:lnTo>
                    <a:pt x="69693" y="101142"/>
                  </a:lnTo>
                  <a:lnTo>
                    <a:pt x="40206" y="128440"/>
                  </a:lnTo>
                  <a:lnTo>
                    <a:pt x="4690" y="189238"/>
                  </a:lnTo>
                  <a:lnTo>
                    <a:pt x="0" y="222051"/>
                  </a:lnTo>
                  <a:lnTo>
                    <a:pt x="4690" y="254865"/>
                  </a:lnTo>
                  <a:lnTo>
                    <a:pt x="40206" y="315663"/>
                  </a:lnTo>
                  <a:lnTo>
                    <a:pt x="69693" y="342961"/>
                  </a:lnTo>
                  <a:lnTo>
                    <a:pt x="106107" y="367734"/>
                  </a:lnTo>
                  <a:lnTo>
                    <a:pt x="148780" y="389638"/>
                  </a:lnTo>
                  <a:lnTo>
                    <a:pt x="197041" y="408329"/>
                  </a:lnTo>
                  <a:lnTo>
                    <a:pt x="250223" y="423465"/>
                  </a:lnTo>
                  <a:lnTo>
                    <a:pt x="307654" y="434702"/>
                  </a:lnTo>
                  <a:lnTo>
                    <a:pt x="368668" y="441696"/>
                  </a:lnTo>
                  <a:lnTo>
                    <a:pt x="432593" y="444103"/>
                  </a:lnTo>
                  <a:lnTo>
                    <a:pt x="496519" y="441696"/>
                  </a:lnTo>
                  <a:lnTo>
                    <a:pt x="557533" y="434702"/>
                  </a:lnTo>
                  <a:lnTo>
                    <a:pt x="614965" y="423465"/>
                  </a:lnTo>
                  <a:lnTo>
                    <a:pt x="668146" y="408329"/>
                  </a:lnTo>
                  <a:lnTo>
                    <a:pt x="716408" y="389638"/>
                  </a:lnTo>
                  <a:lnTo>
                    <a:pt x="759080" y="367734"/>
                  </a:lnTo>
                  <a:lnTo>
                    <a:pt x="795495" y="342961"/>
                  </a:lnTo>
                  <a:lnTo>
                    <a:pt x="824982" y="315663"/>
                  </a:lnTo>
                  <a:lnTo>
                    <a:pt x="860498" y="254865"/>
                  </a:lnTo>
                  <a:lnTo>
                    <a:pt x="865188" y="222051"/>
                  </a:lnTo>
                  <a:lnTo>
                    <a:pt x="860498" y="189238"/>
                  </a:lnTo>
                  <a:lnTo>
                    <a:pt x="824982" y="128440"/>
                  </a:lnTo>
                  <a:lnTo>
                    <a:pt x="795495" y="101142"/>
                  </a:lnTo>
                  <a:lnTo>
                    <a:pt x="759080" y="76369"/>
                  </a:lnTo>
                  <a:lnTo>
                    <a:pt x="716408" y="54465"/>
                  </a:lnTo>
                  <a:lnTo>
                    <a:pt x="668146" y="35774"/>
                  </a:lnTo>
                  <a:lnTo>
                    <a:pt x="614965" y="20638"/>
                  </a:lnTo>
                  <a:lnTo>
                    <a:pt x="557533" y="9401"/>
                  </a:lnTo>
                  <a:lnTo>
                    <a:pt x="496519" y="2407"/>
                  </a:lnTo>
                  <a:lnTo>
                    <a:pt x="432593" y="0"/>
                  </a:lnTo>
                  <a:close/>
                </a:path>
              </a:pathLst>
            </a:custGeom>
            <a:solidFill>
              <a:srgbClr val="FFFFFF"/>
            </a:solidFill>
          </p:spPr>
          <p:txBody>
            <a:bodyPr wrap="square" lIns="0" tIns="0" rIns="0" bIns="0" rtlCol="0"/>
            <a:lstStyle/>
            <a:p>
              <a:endParaRPr/>
            </a:p>
          </p:txBody>
        </p:sp>
        <p:sp>
          <p:nvSpPr>
            <p:cNvPr id="31" name="object 31"/>
            <p:cNvSpPr/>
            <p:nvPr/>
          </p:nvSpPr>
          <p:spPr>
            <a:xfrm>
              <a:off x="4392613" y="2889647"/>
              <a:ext cx="865505" cy="444500"/>
            </a:xfrm>
            <a:custGeom>
              <a:avLst/>
              <a:gdLst/>
              <a:ahLst/>
              <a:cxnLst/>
              <a:rect l="l" t="t" r="r" b="b"/>
              <a:pathLst>
                <a:path w="865504" h="444500">
                  <a:moveTo>
                    <a:pt x="0" y="222051"/>
                  </a:moveTo>
                  <a:lnTo>
                    <a:pt x="18315" y="157920"/>
                  </a:lnTo>
                  <a:lnTo>
                    <a:pt x="69693" y="101142"/>
                  </a:lnTo>
                  <a:lnTo>
                    <a:pt x="106108" y="76369"/>
                  </a:lnTo>
                  <a:lnTo>
                    <a:pt x="148780" y="54465"/>
                  </a:lnTo>
                  <a:lnTo>
                    <a:pt x="197042" y="35773"/>
                  </a:lnTo>
                  <a:lnTo>
                    <a:pt x="250223" y="20638"/>
                  </a:lnTo>
                  <a:lnTo>
                    <a:pt x="307655" y="9401"/>
                  </a:lnTo>
                  <a:lnTo>
                    <a:pt x="368668" y="2407"/>
                  </a:lnTo>
                  <a:lnTo>
                    <a:pt x="432594" y="0"/>
                  </a:lnTo>
                  <a:lnTo>
                    <a:pt x="496519" y="2407"/>
                  </a:lnTo>
                  <a:lnTo>
                    <a:pt x="557532" y="9401"/>
                  </a:lnTo>
                  <a:lnTo>
                    <a:pt x="614964" y="20638"/>
                  </a:lnTo>
                  <a:lnTo>
                    <a:pt x="668145" y="35773"/>
                  </a:lnTo>
                  <a:lnTo>
                    <a:pt x="716407" y="54465"/>
                  </a:lnTo>
                  <a:lnTo>
                    <a:pt x="759080" y="76369"/>
                  </a:lnTo>
                  <a:lnTo>
                    <a:pt x="795494" y="101142"/>
                  </a:lnTo>
                  <a:lnTo>
                    <a:pt x="824981" y="128440"/>
                  </a:lnTo>
                  <a:lnTo>
                    <a:pt x="860497" y="189238"/>
                  </a:lnTo>
                  <a:lnTo>
                    <a:pt x="865188" y="222051"/>
                  </a:lnTo>
                  <a:lnTo>
                    <a:pt x="860497" y="254864"/>
                  </a:lnTo>
                  <a:lnTo>
                    <a:pt x="824981" y="315662"/>
                  </a:lnTo>
                  <a:lnTo>
                    <a:pt x="795494" y="342960"/>
                  </a:lnTo>
                  <a:lnTo>
                    <a:pt x="759080" y="367733"/>
                  </a:lnTo>
                  <a:lnTo>
                    <a:pt x="716407" y="389637"/>
                  </a:lnTo>
                  <a:lnTo>
                    <a:pt x="668145" y="408329"/>
                  </a:lnTo>
                  <a:lnTo>
                    <a:pt x="614964" y="423464"/>
                  </a:lnTo>
                  <a:lnTo>
                    <a:pt x="557532" y="434701"/>
                  </a:lnTo>
                  <a:lnTo>
                    <a:pt x="496519" y="441695"/>
                  </a:lnTo>
                  <a:lnTo>
                    <a:pt x="432594" y="444103"/>
                  </a:lnTo>
                  <a:lnTo>
                    <a:pt x="368668" y="441695"/>
                  </a:lnTo>
                  <a:lnTo>
                    <a:pt x="307655" y="434701"/>
                  </a:lnTo>
                  <a:lnTo>
                    <a:pt x="250223" y="423464"/>
                  </a:lnTo>
                  <a:lnTo>
                    <a:pt x="197042" y="408329"/>
                  </a:lnTo>
                  <a:lnTo>
                    <a:pt x="148780" y="389637"/>
                  </a:lnTo>
                  <a:lnTo>
                    <a:pt x="106108" y="367733"/>
                  </a:lnTo>
                  <a:lnTo>
                    <a:pt x="69693" y="342960"/>
                  </a:lnTo>
                  <a:lnTo>
                    <a:pt x="40206" y="315662"/>
                  </a:lnTo>
                  <a:lnTo>
                    <a:pt x="4690" y="254864"/>
                  </a:lnTo>
                  <a:lnTo>
                    <a:pt x="0" y="222051"/>
                  </a:lnTo>
                  <a:close/>
                </a:path>
              </a:pathLst>
            </a:custGeom>
            <a:ln w="9525">
              <a:solidFill>
                <a:srgbClr val="000000"/>
              </a:solidFill>
            </a:ln>
          </p:spPr>
          <p:txBody>
            <a:bodyPr wrap="square" lIns="0" tIns="0" rIns="0" bIns="0" rtlCol="0"/>
            <a:lstStyle/>
            <a:p>
              <a:endParaRPr/>
            </a:p>
          </p:txBody>
        </p:sp>
      </p:grpSp>
      <p:sp>
        <p:nvSpPr>
          <p:cNvPr id="32" name="object 32"/>
          <p:cNvSpPr txBox="1"/>
          <p:nvPr/>
        </p:nvSpPr>
        <p:spPr>
          <a:xfrm>
            <a:off x="4511676" y="2846713"/>
            <a:ext cx="627380" cy="514984"/>
          </a:xfrm>
          <a:prstGeom prst="rect">
            <a:avLst/>
          </a:prstGeom>
        </p:spPr>
        <p:txBody>
          <a:bodyPr vert="horz" wrap="square" lIns="0" tIns="10795" rIns="0" bIns="0" rtlCol="0">
            <a:spAutoFit/>
          </a:bodyPr>
          <a:lstStyle/>
          <a:p>
            <a:pPr marL="64135" marR="5080" indent="-52069">
              <a:lnSpc>
                <a:spcPct val="100699"/>
              </a:lnSpc>
              <a:spcBef>
                <a:spcPts val="85"/>
              </a:spcBef>
            </a:pPr>
            <a:r>
              <a:rPr sz="1600" spc="-10" dirty="0">
                <a:latin typeface="Times New Roman"/>
                <a:cs typeface="Times New Roman"/>
              </a:rPr>
              <a:t>Marital Status</a:t>
            </a:r>
            <a:endParaRPr sz="1600">
              <a:latin typeface="Times New Roman"/>
              <a:cs typeface="Times New Roman"/>
            </a:endParaRPr>
          </a:p>
        </p:txBody>
      </p:sp>
      <p:sp>
        <p:nvSpPr>
          <p:cNvPr id="33" name="object 33"/>
          <p:cNvSpPr/>
          <p:nvPr/>
        </p:nvSpPr>
        <p:spPr>
          <a:xfrm>
            <a:off x="4114800" y="3333751"/>
            <a:ext cx="738505" cy="323850"/>
          </a:xfrm>
          <a:custGeom>
            <a:avLst/>
            <a:gdLst/>
            <a:ahLst/>
            <a:cxnLst/>
            <a:rect l="l" t="t" r="r" b="b"/>
            <a:pathLst>
              <a:path w="738504" h="323850">
                <a:moveTo>
                  <a:pt x="738188" y="0"/>
                </a:moveTo>
                <a:lnTo>
                  <a:pt x="0" y="323850"/>
                </a:lnTo>
              </a:path>
              <a:path w="738504" h="323850">
                <a:moveTo>
                  <a:pt x="738188" y="0"/>
                </a:moveTo>
                <a:lnTo>
                  <a:pt x="103188" y="310753"/>
                </a:lnTo>
              </a:path>
            </a:pathLst>
          </a:custGeom>
          <a:ln w="9525">
            <a:solidFill>
              <a:srgbClr val="000000"/>
            </a:solidFill>
          </a:ln>
        </p:spPr>
        <p:txBody>
          <a:bodyPr wrap="square" lIns="0" tIns="0" rIns="0" bIns="0" rtlCol="0"/>
          <a:lstStyle/>
          <a:p>
            <a:endParaRPr/>
          </a:p>
        </p:txBody>
      </p:sp>
      <p:sp>
        <p:nvSpPr>
          <p:cNvPr id="34" name="object 34"/>
          <p:cNvSpPr txBox="1"/>
          <p:nvPr/>
        </p:nvSpPr>
        <p:spPr>
          <a:xfrm>
            <a:off x="5200651" y="3644900"/>
            <a:ext cx="576580" cy="355600"/>
          </a:xfrm>
          <a:prstGeom prst="rect">
            <a:avLst/>
          </a:prstGeom>
          <a:solidFill>
            <a:srgbClr val="FFFFFF"/>
          </a:solidFill>
          <a:ln w="50800">
            <a:solidFill>
              <a:srgbClr val="000000"/>
            </a:solidFill>
          </a:ln>
        </p:spPr>
        <p:txBody>
          <a:bodyPr vert="horz" wrap="square" lIns="0" tIns="0" rIns="0" bIns="0" rtlCol="0">
            <a:spAutoFit/>
          </a:bodyPr>
          <a:lstStyle/>
          <a:p>
            <a:pPr marL="60325">
              <a:lnSpc>
                <a:spcPts val="1360"/>
              </a:lnSpc>
            </a:pPr>
            <a:r>
              <a:rPr sz="1400" spc="-10" dirty="0">
                <a:latin typeface="Times New Roman"/>
                <a:cs typeface="Times New Roman"/>
              </a:rPr>
              <a:t>Don’t</a:t>
            </a:r>
            <a:endParaRPr sz="1400">
              <a:latin typeface="Times New Roman"/>
              <a:cs typeface="Times New Roman"/>
            </a:endParaRPr>
          </a:p>
          <a:p>
            <a:pPr marL="80010">
              <a:lnSpc>
                <a:spcPts val="1440"/>
              </a:lnSpc>
            </a:pPr>
            <a:r>
              <a:rPr sz="1400" spc="-10" dirty="0">
                <a:latin typeface="Times New Roman"/>
                <a:cs typeface="Times New Roman"/>
              </a:rPr>
              <a:t>Cheat</a:t>
            </a:r>
            <a:endParaRPr sz="1400">
              <a:latin typeface="Times New Roman"/>
              <a:cs typeface="Times New Roman"/>
            </a:endParaRPr>
          </a:p>
        </p:txBody>
      </p:sp>
      <p:sp>
        <p:nvSpPr>
          <p:cNvPr id="35" name="object 35"/>
          <p:cNvSpPr txBox="1"/>
          <p:nvPr/>
        </p:nvSpPr>
        <p:spPr>
          <a:xfrm>
            <a:off x="4495801" y="4400550"/>
            <a:ext cx="577850" cy="312420"/>
          </a:xfrm>
          <a:prstGeom prst="rect">
            <a:avLst/>
          </a:prstGeom>
          <a:solidFill>
            <a:srgbClr val="FFFFFF"/>
          </a:solidFill>
          <a:ln w="50800">
            <a:solidFill>
              <a:srgbClr val="000000"/>
            </a:solidFill>
          </a:ln>
        </p:spPr>
        <p:txBody>
          <a:bodyPr vert="horz" wrap="square" lIns="0" tIns="25400" rIns="0" bIns="0" rtlCol="0">
            <a:spAutoFit/>
          </a:bodyPr>
          <a:lstStyle/>
          <a:p>
            <a:pPr marL="51435">
              <a:lnSpc>
                <a:spcPct val="100000"/>
              </a:lnSpc>
              <a:spcBef>
                <a:spcPts val="200"/>
              </a:spcBef>
            </a:pPr>
            <a:r>
              <a:rPr sz="1600" spc="-10" dirty="0">
                <a:latin typeface="Times New Roman"/>
                <a:cs typeface="Times New Roman"/>
              </a:rPr>
              <a:t>Cheat</a:t>
            </a:r>
            <a:endParaRPr sz="1600">
              <a:latin typeface="Times New Roman"/>
              <a:cs typeface="Times New Roman"/>
            </a:endParaRPr>
          </a:p>
        </p:txBody>
      </p:sp>
      <p:sp>
        <p:nvSpPr>
          <p:cNvPr id="36" name="object 36"/>
          <p:cNvSpPr txBox="1"/>
          <p:nvPr/>
        </p:nvSpPr>
        <p:spPr>
          <a:xfrm>
            <a:off x="3698907" y="3189645"/>
            <a:ext cx="50038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Single,</a:t>
            </a:r>
            <a:endParaRPr sz="1400">
              <a:latin typeface="Calibri"/>
              <a:cs typeface="Calibri"/>
            </a:endParaRPr>
          </a:p>
        </p:txBody>
      </p:sp>
      <p:sp>
        <p:nvSpPr>
          <p:cNvPr id="37" name="object 37"/>
          <p:cNvSpPr txBox="1"/>
          <p:nvPr/>
        </p:nvSpPr>
        <p:spPr>
          <a:xfrm>
            <a:off x="5274469" y="3297515"/>
            <a:ext cx="611505"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Married</a:t>
            </a:r>
            <a:endParaRPr sz="1400">
              <a:latin typeface="Calibri"/>
              <a:cs typeface="Calibri"/>
            </a:endParaRPr>
          </a:p>
        </p:txBody>
      </p:sp>
      <p:grpSp>
        <p:nvGrpSpPr>
          <p:cNvPr id="38" name="object 38"/>
          <p:cNvGrpSpPr/>
          <p:nvPr/>
        </p:nvGrpSpPr>
        <p:grpSpPr>
          <a:xfrm>
            <a:off x="3492501" y="3644901"/>
            <a:ext cx="1244600" cy="482600"/>
            <a:chOff x="3492501" y="3644901"/>
            <a:chExt cx="1244600" cy="482600"/>
          </a:xfrm>
        </p:grpSpPr>
        <p:sp>
          <p:nvSpPr>
            <p:cNvPr id="39" name="object 39"/>
            <p:cNvSpPr/>
            <p:nvPr/>
          </p:nvSpPr>
          <p:spPr>
            <a:xfrm>
              <a:off x="3505201" y="3657601"/>
              <a:ext cx="1219200" cy="457200"/>
            </a:xfrm>
            <a:custGeom>
              <a:avLst/>
              <a:gdLst/>
              <a:ahLst/>
              <a:cxnLst/>
              <a:rect l="l" t="t" r="r" b="b"/>
              <a:pathLst>
                <a:path w="1219200" h="457200">
                  <a:moveTo>
                    <a:pt x="609600" y="0"/>
                  </a:moveTo>
                  <a:lnTo>
                    <a:pt x="543177" y="1341"/>
                  </a:lnTo>
                  <a:lnTo>
                    <a:pt x="478826" y="5272"/>
                  </a:lnTo>
                  <a:lnTo>
                    <a:pt x="416919" y="11654"/>
                  </a:lnTo>
                  <a:lnTo>
                    <a:pt x="357827" y="20346"/>
                  </a:lnTo>
                  <a:lnTo>
                    <a:pt x="301923" y="31210"/>
                  </a:lnTo>
                  <a:lnTo>
                    <a:pt x="249577" y="44106"/>
                  </a:lnTo>
                  <a:lnTo>
                    <a:pt x="201164" y="58895"/>
                  </a:lnTo>
                  <a:lnTo>
                    <a:pt x="157053" y="75436"/>
                  </a:lnTo>
                  <a:lnTo>
                    <a:pt x="117617" y="93591"/>
                  </a:lnTo>
                  <a:lnTo>
                    <a:pt x="83228" y="113221"/>
                  </a:lnTo>
                  <a:lnTo>
                    <a:pt x="31077" y="156344"/>
                  </a:lnTo>
                  <a:lnTo>
                    <a:pt x="3577" y="203691"/>
                  </a:lnTo>
                  <a:lnTo>
                    <a:pt x="0" y="228599"/>
                  </a:lnTo>
                  <a:lnTo>
                    <a:pt x="3577" y="253508"/>
                  </a:lnTo>
                  <a:lnTo>
                    <a:pt x="31077" y="300855"/>
                  </a:lnTo>
                  <a:lnTo>
                    <a:pt x="83228" y="343978"/>
                  </a:lnTo>
                  <a:lnTo>
                    <a:pt x="117617" y="363607"/>
                  </a:lnTo>
                  <a:lnTo>
                    <a:pt x="157053" y="381763"/>
                  </a:lnTo>
                  <a:lnTo>
                    <a:pt x="201164" y="398304"/>
                  </a:lnTo>
                  <a:lnTo>
                    <a:pt x="249577" y="413093"/>
                  </a:lnTo>
                  <a:lnTo>
                    <a:pt x="301923" y="425989"/>
                  </a:lnTo>
                  <a:lnTo>
                    <a:pt x="357827" y="436853"/>
                  </a:lnTo>
                  <a:lnTo>
                    <a:pt x="416919" y="445545"/>
                  </a:lnTo>
                  <a:lnTo>
                    <a:pt x="478826" y="451927"/>
                  </a:lnTo>
                  <a:lnTo>
                    <a:pt x="543177" y="455858"/>
                  </a:lnTo>
                  <a:lnTo>
                    <a:pt x="609600" y="457199"/>
                  </a:lnTo>
                  <a:lnTo>
                    <a:pt x="676022" y="455858"/>
                  </a:lnTo>
                  <a:lnTo>
                    <a:pt x="740373" y="451927"/>
                  </a:lnTo>
                  <a:lnTo>
                    <a:pt x="802280" y="445545"/>
                  </a:lnTo>
                  <a:lnTo>
                    <a:pt x="861372" y="436853"/>
                  </a:lnTo>
                  <a:lnTo>
                    <a:pt x="917276" y="425989"/>
                  </a:lnTo>
                  <a:lnTo>
                    <a:pt x="969621" y="413093"/>
                  </a:lnTo>
                  <a:lnTo>
                    <a:pt x="1018035" y="398304"/>
                  </a:lnTo>
                  <a:lnTo>
                    <a:pt x="1062146" y="381763"/>
                  </a:lnTo>
                  <a:lnTo>
                    <a:pt x="1101582" y="363607"/>
                  </a:lnTo>
                  <a:lnTo>
                    <a:pt x="1135971" y="343978"/>
                  </a:lnTo>
                  <a:lnTo>
                    <a:pt x="1188122" y="300855"/>
                  </a:lnTo>
                  <a:lnTo>
                    <a:pt x="1215622" y="253508"/>
                  </a:lnTo>
                  <a:lnTo>
                    <a:pt x="1219200" y="228599"/>
                  </a:lnTo>
                  <a:lnTo>
                    <a:pt x="1215622" y="203691"/>
                  </a:lnTo>
                  <a:lnTo>
                    <a:pt x="1188122" y="156344"/>
                  </a:lnTo>
                  <a:lnTo>
                    <a:pt x="1135971" y="113221"/>
                  </a:lnTo>
                  <a:lnTo>
                    <a:pt x="1101582" y="93591"/>
                  </a:lnTo>
                  <a:lnTo>
                    <a:pt x="1062146" y="75436"/>
                  </a:lnTo>
                  <a:lnTo>
                    <a:pt x="1018035" y="58895"/>
                  </a:lnTo>
                  <a:lnTo>
                    <a:pt x="969621" y="44106"/>
                  </a:lnTo>
                  <a:lnTo>
                    <a:pt x="917276" y="31210"/>
                  </a:lnTo>
                  <a:lnTo>
                    <a:pt x="861372" y="20346"/>
                  </a:lnTo>
                  <a:lnTo>
                    <a:pt x="802280" y="11654"/>
                  </a:lnTo>
                  <a:lnTo>
                    <a:pt x="740373" y="5272"/>
                  </a:lnTo>
                  <a:lnTo>
                    <a:pt x="676022" y="1341"/>
                  </a:lnTo>
                  <a:lnTo>
                    <a:pt x="609600" y="0"/>
                  </a:lnTo>
                  <a:close/>
                </a:path>
              </a:pathLst>
            </a:custGeom>
            <a:solidFill>
              <a:srgbClr val="FFFFFF"/>
            </a:solidFill>
          </p:spPr>
          <p:txBody>
            <a:bodyPr wrap="square" lIns="0" tIns="0" rIns="0" bIns="0" rtlCol="0"/>
            <a:lstStyle/>
            <a:p>
              <a:endParaRPr/>
            </a:p>
          </p:txBody>
        </p:sp>
        <p:sp>
          <p:nvSpPr>
            <p:cNvPr id="40" name="object 40"/>
            <p:cNvSpPr/>
            <p:nvPr/>
          </p:nvSpPr>
          <p:spPr>
            <a:xfrm>
              <a:off x="3505201" y="3657601"/>
              <a:ext cx="1219200" cy="457200"/>
            </a:xfrm>
            <a:custGeom>
              <a:avLst/>
              <a:gdLst/>
              <a:ahLst/>
              <a:cxnLst/>
              <a:rect l="l" t="t" r="r" b="b"/>
              <a:pathLst>
                <a:path w="1219200" h="457200">
                  <a:moveTo>
                    <a:pt x="0" y="228600"/>
                  </a:moveTo>
                  <a:lnTo>
                    <a:pt x="14060" y="179559"/>
                  </a:lnTo>
                  <a:lnTo>
                    <a:pt x="54257" y="134185"/>
                  </a:lnTo>
                  <a:lnTo>
                    <a:pt x="117617" y="93591"/>
                  </a:lnTo>
                  <a:lnTo>
                    <a:pt x="157053" y="75436"/>
                  </a:lnTo>
                  <a:lnTo>
                    <a:pt x="201164" y="58895"/>
                  </a:lnTo>
                  <a:lnTo>
                    <a:pt x="249578" y="44106"/>
                  </a:lnTo>
                  <a:lnTo>
                    <a:pt x="301923" y="31210"/>
                  </a:lnTo>
                  <a:lnTo>
                    <a:pt x="357827" y="20346"/>
                  </a:lnTo>
                  <a:lnTo>
                    <a:pt x="416919" y="11654"/>
                  </a:lnTo>
                  <a:lnTo>
                    <a:pt x="478826" y="5272"/>
                  </a:lnTo>
                  <a:lnTo>
                    <a:pt x="543177" y="1341"/>
                  </a:lnTo>
                  <a:lnTo>
                    <a:pt x="609600" y="0"/>
                  </a:lnTo>
                  <a:lnTo>
                    <a:pt x="676022" y="1341"/>
                  </a:lnTo>
                  <a:lnTo>
                    <a:pt x="740373" y="5272"/>
                  </a:lnTo>
                  <a:lnTo>
                    <a:pt x="802280" y="11654"/>
                  </a:lnTo>
                  <a:lnTo>
                    <a:pt x="861372" y="20346"/>
                  </a:lnTo>
                  <a:lnTo>
                    <a:pt x="917276" y="31210"/>
                  </a:lnTo>
                  <a:lnTo>
                    <a:pt x="969621" y="44106"/>
                  </a:lnTo>
                  <a:lnTo>
                    <a:pt x="1018035" y="58895"/>
                  </a:lnTo>
                  <a:lnTo>
                    <a:pt x="1062146" y="75436"/>
                  </a:lnTo>
                  <a:lnTo>
                    <a:pt x="1101582" y="93591"/>
                  </a:lnTo>
                  <a:lnTo>
                    <a:pt x="1135971" y="113221"/>
                  </a:lnTo>
                  <a:lnTo>
                    <a:pt x="1188122" y="156344"/>
                  </a:lnTo>
                  <a:lnTo>
                    <a:pt x="1215622" y="203691"/>
                  </a:lnTo>
                  <a:lnTo>
                    <a:pt x="1219200" y="228600"/>
                  </a:lnTo>
                  <a:lnTo>
                    <a:pt x="1215622" y="253508"/>
                  </a:lnTo>
                  <a:lnTo>
                    <a:pt x="1188122" y="300855"/>
                  </a:lnTo>
                  <a:lnTo>
                    <a:pt x="1135971" y="343978"/>
                  </a:lnTo>
                  <a:lnTo>
                    <a:pt x="1101582" y="363608"/>
                  </a:lnTo>
                  <a:lnTo>
                    <a:pt x="1062146" y="381763"/>
                  </a:lnTo>
                  <a:lnTo>
                    <a:pt x="1018035" y="398304"/>
                  </a:lnTo>
                  <a:lnTo>
                    <a:pt x="969621" y="413093"/>
                  </a:lnTo>
                  <a:lnTo>
                    <a:pt x="917276" y="425989"/>
                  </a:lnTo>
                  <a:lnTo>
                    <a:pt x="861372" y="436853"/>
                  </a:lnTo>
                  <a:lnTo>
                    <a:pt x="802280" y="445545"/>
                  </a:lnTo>
                  <a:lnTo>
                    <a:pt x="740373" y="451927"/>
                  </a:lnTo>
                  <a:lnTo>
                    <a:pt x="676022" y="455858"/>
                  </a:lnTo>
                  <a:lnTo>
                    <a:pt x="609600" y="457200"/>
                  </a:lnTo>
                  <a:lnTo>
                    <a:pt x="543177" y="455858"/>
                  </a:lnTo>
                  <a:lnTo>
                    <a:pt x="478826" y="451927"/>
                  </a:lnTo>
                  <a:lnTo>
                    <a:pt x="416919" y="445545"/>
                  </a:lnTo>
                  <a:lnTo>
                    <a:pt x="357827" y="436853"/>
                  </a:lnTo>
                  <a:lnTo>
                    <a:pt x="301923" y="425989"/>
                  </a:lnTo>
                  <a:lnTo>
                    <a:pt x="249578" y="413093"/>
                  </a:lnTo>
                  <a:lnTo>
                    <a:pt x="201164" y="398304"/>
                  </a:lnTo>
                  <a:lnTo>
                    <a:pt x="157053" y="381763"/>
                  </a:lnTo>
                  <a:lnTo>
                    <a:pt x="117617" y="363608"/>
                  </a:lnTo>
                  <a:lnTo>
                    <a:pt x="83228" y="343978"/>
                  </a:lnTo>
                  <a:lnTo>
                    <a:pt x="31077" y="300855"/>
                  </a:lnTo>
                  <a:lnTo>
                    <a:pt x="3577" y="253508"/>
                  </a:lnTo>
                  <a:lnTo>
                    <a:pt x="0" y="228600"/>
                  </a:lnTo>
                  <a:close/>
                </a:path>
              </a:pathLst>
            </a:custGeom>
            <a:ln w="25400">
              <a:solidFill>
                <a:srgbClr val="3366FF"/>
              </a:solidFill>
            </a:ln>
          </p:spPr>
          <p:txBody>
            <a:bodyPr wrap="square" lIns="0" tIns="0" rIns="0" bIns="0" rtlCol="0"/>
            <a:lstStyle/>
            <a:p>
              <a:endParaRPr/>
            </a:p>
          </p:txBody>
        </p:sp>
      </p:grpSp>
      <p:sp>
        <p:nvSpPr>
          <p:cNvPr id="41" name="object 41"/>
          <p:cNvSpPr txBox="1"/>
          <p:nvPr/>
        </p:nvSpPr>
        <p:spPr>
          <a:xfrm>
            <a:off x="3124201" y="4400550"/>
            <a:ext cx="576580" cy="355600"/>
          </a:xfrm>
          <a:prstGeom prst="rect">
            <a:avLst/>
          </a:prstGeom>
          <a:solidFill>
            <a:srgbClr val="FFFFFF"/>
          </a:solidFill>
          <a:ln w="50800">
            <a:solidFill>
              <a:srgbClr val="000000"/>
            </a:solidFill>
          </a:ln>
        </p:spPr>
        <p:txBody>
          <a:bodyPr vert="horz" wrap="square" lIns="0" tIns="0" rIns="0" bIns="0" rtlCol="0">
            <a:spAutoFit/>
          </a:bodyPr>
          <a:lstStyle/>
          <a:p>
            <a:pPr marL="59690">
              <a:lnSpc>
                <a:spcPts val="1360"/>
              </a:lnSpc>
            </a:pPr>
            <a:r>
              <a:rPr sz="1400" spc="-10" dirty="0">
                <a:latin typeface="Times New Roman"/>
                <a:cs typeface="Times New Roman"/>
              </a:rPr>
              <a:t>Don’t</a:t>
            </a:r>
            <a:endParaRPr sz="1400">
              <a:latin typeface="Times New Roman"/>
              <a:cs typeface="Times New Roman"/>
            </a:endParaRPr>
          </a:p>
          <a:p>
            <a:pPr marL="80010">
              <a:lnSpc>
                <a:spcPts val="1440"/>
              </a:lnSpc>
            </a:pPr>
            <a:r>
              <a:rPr sz="1400" spc="-10" dirty="0">
                <a:latin typeface="Times New Roman"/>
                <a:cs typeface="Times New Roman"/>
              </a:rPr>
              <a:t>Cheat</a:t>
            </a:r>
            <a:endParaRPr sz="1400">
              <a:latin typeface="Times New Roman"/>
              <a:cs typeface="Times New Roman"/>
            </a:endParaRPr>
          </a:p>
        </p:txBody>
      </p:sp>
      <p:sp>
        <p:nvSpPr>
          <p:cNvPr id="42" name="object 42"/>
          <p:cNvSpPr/>
          <p:nvPr/>
        </p:nvSpPr>
        <p:spPr>
          <a:xfrm>
            <a:off x="3429001" y="4114801"/>
            <a:ext cx="685800" cy="285750"/>
          </a:xfrm>
          <a:custGeom>
            <a:avLst/>
            <a:gdLst/>
            <a:ahLst/>
            <a:cxnLst/>
            <a:rect l="l" t="t" r="r" b="b"/>
            <a:pathLst>
              <a:path w="685800" h="285750">
                <a:moveTo>
                  <a:pt x="685800" y="0"/>
                </a:moveTo>
                <a:lnTo>
                  <a:pt x="0" y="285750"/>
                </a:lnTo>
              </a:path>
              <a:path w="685800" h="285750">
                <a:moveTo>
                  <a:pt x="685800" y="0"/>
                </a:moveTo>
                <a:lnTo>
                  <a:pt x="0" y="285750"/>
                </a:lnTo>
              </a:path>
            </a:pathLst>
          </a:custGeom>
          <a:ln w="25400">
            <a:solidFill>
              <a:srgbClr val="3366FF"/>
            </a:solidFill>
          </a:ln>
        </p:spPr>
        <p:txBody>
          <a:bodyPr wrap="square" lIns="0" tIns="0" rIns="0" bIns="0" rtlCol="0"/>
          <a:lstStyle/>
          <a:p>
            <a:endParaRPr/>
          </a:p>
        </p:txBody>
      </p:sp>
      <p:sp>
        <p:nvSpPr>
          <p:cNvPr id="43" name="object 43"/>
          <p:cNvSpPr txBox="1"/>
          <p:nvPr/>
        </p:nvSpPr>
        <p:spPr>
          <a:xfrm>
            <a:off x="3240882" y="3405567"/>
            <a:ext cx="1207770" cy="930910"/>
          </a:xfrm>
          <a:prstGeom prst="rect">
            <a:avLst/>
          </a:prstGeom>
        </p:spPr>
        <p:txBody>
          <a:bodyPr vert="horz" wrap="square" lIns="0" tIns="10795" rIns="0" bIns="0" rtlCol="0">
            <a:spAutoFit/>
          </a:bodyPr>
          <a:lstStyle/>
          <a:p>
            <a:pPr marL="553085" marR="5080" indent="-165735">
              <a:lnSpc>
                <a:spcPct val="100899"/>
              </a:lnSpc>
              <a:spcBef>
                <a:spcPts val="85"/>
              </a:spcBef>
            </a:pPr>
            <a:r>
              <a:rPr sz="1400" spc="-10" dirty="0">
                <a:latin typeface="Calibri"/>
                <a:cs typeface="Calibri"/>
              </a:rPr>
              <a:t>Divorced </a:t>
            </a:r>
            <a:r>
              <a:rPr sz="1600" spc="-30" dirty="0">
                <a:solidFill>
                  <a:srgbClr val="0033CC"/>
                </a:solidFill>
                <a:latin typeface="Times New Roman"/>
                <a:cs typeface="Times New Roman"/>
              </a:rPr>
              <a:t>Taxable </a:t>
            </a:r>
            <a:r>
              <a:rPr sz="1600" spc="-10" dirty="0">
                <a:solidFill>
                  <a:srgbClr val="0033CC"/>
                </a:solidFill>
                <a:latin typeface="Times New Roman"/>
                <a:cs typeface="Times New Roman"/>
              </a:rPr>
              <a:t>Income</a:t>
            </a:r>
            <a:endParaRPr sz="1600">
              <a:latin typeface="Times New Roman"/>
              <a:cs typeface="Times New Roman"/>
            </a:endParaRPr>
          </a:p>
          <a:p>
            <a:pPr marL="12700">
              <a:lnSpc>
                <a:spcPts val="1580"/>
              </a:lnSpc>
            </a:pPr>
            <a:r>
              <a:rPr sz="1400" dirty="0">
                <a:solidFill>
                  <a:srgbClr val="0066FF"/>
                </a:solidFill>
                <a:latin typeface="Calibri"/>
                <a:cs typeface="Calibri"/>
              </a:rPr>
              <a:t>&lt;</a:t>
            </a:r>
            <a:r>
              <a:rPr sz="1400" spc="-15" dirty="0">
                <a:solidFill>
                  <a:srgbClr val="0066FF"/>
                </a:solidFill>
                <a:latin typeface="Calibri"/>
                <a:cs typeface="Calibri"/>
              </a:rPr>
              <a:t> </a:t>
            </a:r>
            <a:r>
              <a:rPr sz="1400" spc="-25" dirty="0">
                <a:solidFill>
                  <a:srgbClr val="0066FF"/>
                </a:solidFill>
                <a:latin typeface="Calibri"/>
                <a:cs typeface="Calibri"/>
              </a:rPr>
              <a:t>80K</a:t>
            </a:r>
            <a:endParaRPr sz="1400">
              <a:latin typeface="Calibri"/>
              <a:cs typeface="Calibri"/>
            </a:endParaRPr>
          </a:p>
        </p:txBody>
      </p:sp>
      <p:sp>
        <p:nvSpPr>
          <p:cNvPr id="44" name="object 44"/>
          <p:cNvSpPr txBox="1"/>
          <p:nvPr/>
        </p:nvSpPr>
        <p:spPr>
          <a:xfrm>
            <a:off x="4620419" y="4097616"/>
            <a:ext cx="51689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0066FF"/>
                </a:solidFill>
                <a:latin typeface="Calibri"/>
                <a:cs typeface="Calibri"/>
              </a:rPr>
              <a:t>&gt;=</a:t>
            </a:r>
            <a:r>
              <a:rPr sz="1400" spc="-20" dirty="0">
                <a:solidFill>
                  <a:srgbClr val="0066FF"/>
                </a:solidFill>
                <a:latin typeface="Calibri"/>
                <a:cs typeface="Calibri"/>
              </a:rPr>
              <a:t> </a:t>
            </a:r>
            <a:r>
              <a:rPr sz="1400" spc="-25" dirty="0">
                <a:solidFill>
                  <a:srgbClr val="0066FF"/>
                </a:solidFill>
                <a:latin typeface="Calibri"/>
                <a:cs typeface="Calibri"/>
              </a:rPr>
              <a:t>80K</a:t>
            </a:r>
            <a:endParaRPr sz="1400">
              <a:latin typeface="Calibri"/>
              <a:cs typeface="Calibri"/>
            </a:endParaRPr>
          </a:p>
        </p:txBody>
      </p:sp>
      <p:sp>
        <p:nvSpPr>
          <p:cNvPr id="45" name="object 45"/>
          <p:cNvSpPr/>
          <p:nvPr/>
        </p:nvSpPr>
        <p:spPr>
          <a:xfrm>
            <a:off x="2625548" y="2804300"/>
            <a:ext cx="382905" cy="340360"/>
          </a:xfrm>
          <a:custGeom>
            <a:avLst/>
            <a:gdLst/>
            <a:ahLst/>
            <a:cxnLst/>
            <a:rect l="l" t="t" r="r" b="b"/>
            <a:pathLst>
              <a:path w="382905" h="340360">
                <a:moveTo>
                  <a:pt x="152833" y="0"/>
                </a:moveTo>
                <a:lnTo>
                  <a:pt x="119276" y="30796"/>
                </a:lnTo>
                <a:lnTo>
                  <a:pt x="119363" y="45401"/>
                </a:lnTo>
                <a:lnTo>
                  <a:pt x="124921" y="58909"/>
                </a:lnTo>
                <a:lnTo>
                  <a:pt x="135608" y="69618"/>
                </a:lnTo>
                <a:lnTo>
                  <a:pt x="219770" y="125639"/>
                </a:lnTo>
                <a:lnTo>
                  <a:pt x="0" y="154721"/>
                </a:lnTo>
                <a:lnTo>
                  <a:pt x="1666" y="167310"/>
                </a:lnTo>
                <a:lnTo>
                  <a:pt x="235826" y="136325"/>
                </a:lnTo>
                <a:lnTo>
                  <a:pt x="251881" y="147010"/>
                </a:lnTo>
                <a:lnTo>
                  <a:pt x="3332" y="179901"/>
                </a:lnTo>
                <a:lnTo>
                  <a:pt x="6664" y="205081"/>
                </a:lnTo>
                <a:lnTo>
                  <a:pt x="255212" y="172191"/>
                </a:lnTo>
                <a:lnTo>
                  <a:pt x="242489" y="186685"/>
                </a:lnTo>
                <a:lnTo>
                  <a:pt x="8331" y="217672"/>
                </a:lnTo>
                <a:lnTo>
                  <a:pt x="9997" y="230261"/>
                </a:lnTo>
                <a:lnTo>
                  <a:pt x="229767" y="201180"/>
                </a:lnTo>
                <a:lnTo>
                  <a:pt x="163071" y="277163"/>
                </a:lnTo>
                <a:lnTo>
                  <a:pt x="155538" y="290283"/>
                </a:lnTo>
                <a:lnTo>
                  <a:pt x="153685" y="304771"/>
                </a:lnTo>
                <a:lnTo>
                  <a:pt x="157400" y="318897"/>
                </a:lnTo>
                <a:lnTo>
                  <a:pt x="166570" y="330931"/>
                </a:lnTo>
                <a:lnTo>
                  <a:pt x="179691" y="338464"/>
                </a:lnTo>
                <a:lnTo>
                  <a:pt x="194179" y="340316"/>
                </a:lnTo>
                <a:lnTo>
                  <a:pt x="208305" y="336601"/>
                </a:lnTo>
                <a:lnTo>
                  <a:pt x="220338" y="327432"/>
                </a:lnTo>
                <a:lnTo>
                  <a:pt x="382653" y="142517"/>
                </a:lnTo>
                <a:lnTo>
                  <a:pt x="177829" y="6185"/>
                </a:lnTo>
                <a:lnTo>
                  <a:pt x="165642" y="851"/>
                </a:lnTo>
                <a:lnTo>
                  <a:pt x="152833" y="0"/>
                </a:lnTo>
                <a:close/>
              </a:path>
            </a:pathLst>
          </a:custGeom>
          <a:solidFill>
            <a:srgbClr val="CC3300"/>
          </a:solidFill>
        </p:spPr>
        <p:txBody>
          <a:bodyPr wrap="square" lIns="0" tIns="0" rIns="0" bIns="0" rtlCol="0"/>
          <a:lstStyle/>
          <a:p>
            <a:endParaRPr/>
          </a:p>
        </p:txBody>
      </p:sp>
      <p:grpSp>
        <p:nvGrpSpPr>
          <p:cNvPr id="46" name="object 46"/>
          <p:cNvGrpSpPr/>
          <p:nvPr/>
        </p:nvGrpSpPr>
        <p:grpSpPr>
          <a:xfrm>
            <a:off x="590550" y="2338387"/>
            <a:ext cx="703580" cy="346710"/>
            <a:chOff x="590550" y="2338387"/>
            <a:chExt cx="703580" cy="346710"/>
          </a:xfrm>
        </p:grpSpPr>
        <p:sp>
          <p:nvSpPr>
            <p:cNvPr id="47" name="object 47"/>
            <p:cNvSpPr/>
            <p:nvPr/>
          </p:nvSpPr>
          <p:spPr>
            <a:xfrm>
              <a:off x="595312" y="2343150"/>
              <a:ext cx="694055" cy="337185"/>
            </a:xfrm>
            <a:custGeom>
              <a:avLst/>
              <a:gdLst/>
              <a:ahLst/>
              <a:cxnLst/>
              <a:rect l="l" t="t" r="r" b="b"/>
              <a:pathLst>
                <a:path w="694055" h="337185">
                  <a:moveTo>
                    <a:pt x="346869" y="0"/>
                  </a:moveTo>
                  <a:lnTo>
                    <a:pt x="284518" y="2714"/>
                  </a:lnTo>
                  <a:lnTo>
                    <a:pt x="225835" y="10540"/>
                  </a:lnTo>
                  <a:lnTo>
                    <a:pt x="171797" y="23001"/>
                  </a:lnTo>
                  <a:lnTo>
                    <a:pt x="123385" y="39622"/>
                  </a:lnTo>
                  <a:lnTo>
                    <a:pt x="81579" y="59927"/>
                  </a:lnTo>
                  <a:lnTo>
                    <a:pt x="47357" y="83441"/>
                  </a:lnTo>
                  <a:lnTo>
                    <a:pt x="5588" y="138189"/>
                  </a:lnTo>
                  <a:lnTo>
                    <a:pt x="0" y="168473"/>
                  </a:lnTo>
                  <a:lnTo>
                    <a:pt x="5588" y="198756"/>
                  </a:lnTo>
                  <a:lnTo>
                    <a:pt x="47357" y="253505"/>
                  </a:lnTo>
                  <a:lnTo>
                    <a:pt x="81579" y="277018"/>
                  </a:lnTo>
                  <a:lnTo>
                    <a:pt x="123385" y="297324"/>
                  </a:lnTo>
                  <a:lnTo>
                    <a:pt x="171797" y="313945"/>
                  </a:lnTo>
                  <a:lnTo>
                    <a:pt x="225835" y="326407"/>
                  </a:lnTo>
                  <a:lnTo>
                    <a:pt x="284518" y="334233"/>
                  </a:lnTo>
                  <a:lnTo>
                    <a:pt x="346869" y="336947"/>
                  </a:lnTo>
                  <a:lnTo>
                    <a:pt x="409219" y="334233"/>
                  </a:lnTo>
                  <a:lnTo>
                    <a:pt x="467902" y="326407"/>
                  </a:lnTo>
                  <a:lnTo>
                    <a:pt x="521940" y="313945"/>
                  </a:lnTo>
                  <a:lnTo>
                    <a:pt x="570352" y="297324"/>
                  </a:lnTo>
                  <a:lnTo>
                    <a:pt x="612158" y="277018"/>
                  </a:lnTo>
                  <a:lnTo>
                    <a:pt x="646380" y="253505"/>
                  </a:lnTo>
                  <a:lnTo>
                    <a:pt x="688149" y="198756"/>
                  </a:lnTo>
                  <a:lnTo>
                    <a:pt x="693738" y="168473"/>
                  </a:lnTo>
                  <a:lnTo>
                    <a:pt x="688149" y="138189"/>
                  </a:lnTo>
                  <a:lnTo>
                    <a:pt x="646380" y="83441"/>
                  </a:lnTo>
                  <a:lnTo>
                    <a:pt x="612158" y="59927"/>
                  </a:lnTo>
                  <a:lnTo>
                    <a:pt x="570352" y="39622"/>
                  </a:lnTo>
                  <a:lnTo>
                    <a:pt x="521940" y="23001"/>
                  </a:lnTo>
                  <a:lnTo>
                    <a:pt x="467902" y="10540"/>
                  </a:lnTo>
                  <a:lnTo>
                    <a:pt x="409219" y="2714"/>
                  </a:lnTo>
                  <a:lnTo>
                    <a:pt x="346869" y="0"/>
                  </a:lnTo>
                  <a:close/>
                </a:path>
              </a:pathLst>
            </a:custGeom>
            <a:solidFill>
              <a:srgbClr val="FFFFFF"/>
            </a:solidFill>
          </p:spPr>
          <p:txBody>
            <a:bodyPr wrap="square" lIns="0" tIns="0" rIns="0" bIns="0" rtlCol="0"/>
            <a:lstStyle/>
            <a:p>
              <a:endParaRPr/>
            </a:p>
          </p:txBody>
        </p:sp>
        <p:sp>
          <p:nvSpPr>
            <p:cNvPr id="48" name="object 48"/>
            <p:cNvSpPr/>
            <p:nvPr/>
          </p:nvSpPr>
          <p:spPr>
            <a:xfrm>
              <a:off x="595312" y="2343150"/>
              <a:ext cx="694055" cy="337185"/>
            </a:xfrm>
            <a:custGeom>
              <a:avLst/>
              <a:gdLst/>
              <a:ahLst/>
              <a:cxnLst/>
              <a:rect l="l" t="t" r="r" b="b"/>
              <a:pathLst>
                <a:path w="694055" h="337185">
                  <a:moveTo>
                    <a:pt x="0" y="168473"/>
                  </a:moveTo>
                  <a:lnTo>
                    <a:pt x="21700" y="109687"/>
                  </a:lnTo>
                  <a:lnTo>
                    <a:pt x="81579" y="59928"/>
                  </a:lnTo>
                  <a:lnTo>
                    <a:pt x="123385" y="39622"/>
                  </a:lnTo>
                  <a:lnTo>
                    <a:pt x="171797" y="23001"/>
                  </a:lnTo>
                  <a:lnTo>
                    <a:pt x="225835" y="10540"/>
                  </a:lnTo>
                  <a:lnTo>
                    <a:pt x="284518" y="2714"/>
                  </a:lnTo>
                  <a:lnTo>
                    <a:pt x="346869" y="0"/>
                  </a:lnTo>
                  <a:lnTo>
                    <a:pt x="409219" y="2714"/>
                  </a:lnTo>
                  <a:lnTo>
                    <a:pt x="467902" y="10540"/>
                  </a:lnTo>
                  <a:lnTo>
                    <a:pt x="521940" y="23001"/>
                  </a:lnTo>
                  <a:lnTo>
                    <a:pt x="570352" y="39622"/>
                  </a:lnTo>
                  <a:lnTo>
                    <a:pt x="612158" y="59928"/>
                  </a:lnTo>
                  <a:lnTo>
                    <a:pt x="646380" y="83441"/>
                  </a:lnTo>
                  <a:lnTo>
                    <a:pt x="688149" y="138190"/>
                  </a:lnTo>
                  <a:lnTo>
                    <a:pt x="693738" y="168473"/>
                  </a:lnTo>
                  <a:lnTo>
                    <a:pt x="688149" y="198756"/>
                  </a:lnTo>
                  <a:lnTo>
                    <a:pt x="646380" y="253505"/>
                  </a:lnTo>
                  <a:lnTo>
                    <a:pt x="612158" y="277018"/>
                  </a:lnTo>
                  <a:lnTo>
                    <a:pt x="570352" y="297324"/>
                  </a:lnTo>
                  <a:lnTo>
                    <a:pt x="521940" y="313945"/>
                  </a:lnTo>
                  <a:lnTo>
                    <a:pt x="467902" y="326406"/>
                  </a:lnTo>
                  <a:lnTo>
                    <a:pt x="409219" y="334232"/>
                  </a:lnTo>
                  <a:lnTo>
                    <a:pt x="346869" y="336947"/>
                  </a:lnTo>
                  <a:lnTo>
                    <a:pt x="284518" y="334232"/>
                  </a:lnTo>
                  <a:lnTo>
                    <a:pt x="225835" y="326406"/>
                  </a:lnTo>
                  <a:lnTo>
                    <a:pt x="171797" y="313945"/>
                  </a:lnTo>
                  <a:lnTo>
                    <a:pt x="123385" y="297324"/>
                  </a:lnTo>
                  <a:lnTo>
                    <a:pt x="81579" y="277018"/>
                  </a:lnTo>
                  <a:lnTo>
                    <a:pt x="47357" y="253505"/>
                  </a:lnTo>
                  <a:lnTo>
                    <a:pt x="5588" y="198756"/>
                  </a:lnTo>
                  <a:lnTo>
                    <a:pt x="0" y="168473"/>
                  </a:lnTo>
                  <a:close/>
                </a:path>
              </a:pathLst>
            </a:custGeom>
            <a:ln w="9525">
              <a:solidFill>
                <a:srgbClr val="000000"/>
              </a:solidFill>
            </a:ln>
          </p:spPr>
          <p:txBody>
            <a:bodyPr wrap="square" lIns="0" tIns="0" rIns="0" bIns="0" rtlCol="0"/>
            <a:lstStyle/>
            <a:p>
              <a:endParaRPr/>
            </a:p>
          </p:txBody>
        </p:sp>
      </p:grpSp>
      <p:sp>
        <p:nvSpPr>
          <p:cNvPr id="49" name="object 49"/>
          <p:cNvSpPr txBox="1"/>
          <p:nvPr/>
        </p:nvSpPr>
        <p:spPr>
          <a:xfrm>
            <a:off x="630237" y="2368557"/>
            <a:ext cx="624205"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Times New Roman"/>
                <a:cs typeface="Times New Roman"/>
              </a:rPr>
              <a:t>Refund</a:t>
            </a:r>
            <a:endParaRPr sz="1600">
              <a:latin typeface="Times New Roman"/>
              <a:cs typeface="Times New Roman"/>
            </a:endParaRPr>
          </a:p>
        </p:txBody>
      </p:sp>
      <p:sp>
        <p:nvSpPr>
          <p:cNvPr id="50" name="object 50"/>
          <p:cNvSpPr/>
          <p:nvPr/>
        </p:nvSpPr>
        <p:spPr>
          <a:xfrm>
            <a:off x="365125" y="2680096"/>
            <a:ext cx="577850" cy="266700"/>
          </a:xfrm>
          <a:custGeom>
            <a:avLst/>
            <a:gdLst/>
            <a:ahLst/>
            <a:cxnLst/>
            <a:rect l="l" t="t" r="r" b="b"/>
            <a:pathLst>
              <a:path w="577850" h="266700">
                <a:moveTo>
                  <a:pt x="577850" y="0"/>
                </a:moveTo>
                <a:lnTo>
                  <a:pt x="0" y="266700"/>
                </a:lnTo>
              </a:path>
              <a:path w="577850" h="266700">
                <a:moveTo>
                  <a:pt x="577850" y="0"/>
                </a:moveTo>
                <a:lnTo>
                  <a:pt x="1587" y="266700"/>
                </a:lnTo>
              </a:path>
            </a:pathLst>
          </a:custGeom>
          <a:ln w="9525">
            <a:solidFill>
              <a:srgbClr val="000000"/>
            </a:solidFill>
          </a:ln>
        </p:spPr>
        <p:txBody>
          <a:bodyPr wrap="square" lIns="0" tIns="0" rIns="0" bIns="0" rtlCol="0"/>
          <a:lstStyle/>
          <a:p>
            <a:endParaRPr/>
          </a:p>
        </p:txBody>
      </p:sp>
      <p:sp>
        <p:nvSpPr>
          <p:cNvPr id="51" name="object 51"/>
          <p:cNvSpPr txBox="1"/>
          <p:nvPr/>
        </p:nvSpPr>
        <p:spPr>
          <a:xfrm>
            <a:off x="76200" y="2946400"/>
            <a:ext cx="577850" cy="355600"/>
          </a:xfrm>
          <a:prstGeom prst="rect">
            <a:avLst/>
          </a:prstGeom>
          <a:solidFill>
            <a:srgbClr val="FFFFFF"/>
          </a:solidFill>
          <a:ln w="50800">
            <a:solidFill>
              <a:srgbClr val="000000"/>
            </a:solidFill>
          </a:ln>
        </p:spPr>
        <p:txBody>
          <a:bodyPr vert="horz" wrap="square" lIns="0" tIns="0" rIns="0" bIns="0" rtlCol="0">
            <a:spAutoFit/>
          </a:bodyPr>
          <a:lstStyle/>
          <a:p>
            <a:pPr marL="60960">
              <a:lnSpc>
                <a:spcPts val="1360"/>
              </a:lnSpc>
            </a:pPr>
            <a:r>
              <a:rPr sz="1400" spc="-10" dirty="0">
                <a:latin typeface="Times New Roman"/>
                <a:cs typeface="Times New Roman"/>
              </a:rPr>
              <a:t>Don’t</a:t>
            </a:r>
            <a:endParaRPr sz="1400">
              <a:latin typeface="Times New Roman"/>
              <a:cs typeface="Times New Roman"/>
            </a:endParaRPr>
          </a:p>
          <a:p>
            <a:pPr marL="80645">
              <a:lnSpc>
                <a:spcPts val="1440"/>
              </a:lnSpc>
            </a:pPr>
            <a:r>
              <a:rPr sz="1400" spc="-10" dirty="0">
                <a:latin typeface="Times New Roman"/>
                <a:cs typeface="Times New Roman"/>
              </a:rPr>
              <a:t>Cheat</a:t>
            </a:r>
            <a:endParaRPr sz="1400">
              <a:latin typeface="Times New Roman"/>
              <a:cs typeface="Times New Roman"/>
            </a:endParaRPr>
          </a:p>
        </p:txBody>
      </p:sp>
      <p:sp>
        <p:nvSpPr>
          <p:cNvPr id="52" name="object 52"/>
          <p:cNvSpPr txBox="1"/>
          <p:nvPr/>
        </p:nvSpPr>
        <p:spPr>
          <a:xfrm>
            <a:off x="336519" y="2613588"/>
            <a:ext cx="259079" cy="238760"/>
          </a:xfrm>
          <a:prstGeom prst="rect">
            <a:avLst/>
          </a:prstGeom>
        </p:spPr>
        <p:txBody>
          <a:bodyPr vert="horz" wrap="square" lIns="0" tIns="12700" rIns="0" bIns="0" rtlCol="0">
            <a:spAutoFit/>
          </a:bodyPr>
          <a:lstStyle/>
          <a:p>
            <a:pPr marL="12700">
              <a:lnSpc>
                <a:spcPct val="100000"/>
              </a:lnSpc>
              <a:spcBef>
                <a:spcPts val="100"/>
              </a:spcBef>
            </a:pPr>
            <a:r>
              <a:rPr sz="1400" spc="-25" dirty="0">
                <a:latin typeface="Calibri"/>
                <a:cs typeface="Calibri"/>
              </a:rPr>
              <a:t>Yes</a:t>
            </a:r>
            <a:endParaRPr sz="1400">
              <a:latin typeface="Calibri"/>
              <a:cs typeface="Calibri"/>
            </a:endParaRPr>
          </a:p>
        </p:txBody>
      </p:sp>
      <p:sp>
        <p:nvSpPr>
          <p:cNvPr id="53" name="object 53"/>
          <p:cNvSpPr txBox="1"/>
          <p:nvPr/>
        </p:nvSpPr>
        <p:spPr>
          <a:xfrm>
            <a:off x="1410493" y="2613588"/>
            <a:ext cx="233045" cy="238760"/>
          </a:xfrm>
          <a:prstGeom prst="rect">
            <a:avLst/>
          </a:prstGeom>
        </p:spPr>
        <p:txBody>
          <a:bodyPr vert="horz" wrap="square" lIns="0" tIns="12700" rIns="0" bIns="0" rtlCol="0">
            <a:spAutoFit/>
          </a:bodyPr>
          <a:lstStyle/>
          <a:p>
            <a:pPr marL="12700">
              <a:lnSpc>
                <a:spcPct val="100000"/>
              </a:lnSpc>
              <a:spcBef>
                <a:spcPts val="100"/>
              </a:spcBef>
            </a:pPr>
            <a:r>
              <a:rPr sz="1400" spc="-25" dirty="0">
                <a:latin typeface="Calibri"/>
                <a:cs typeface="Calibri"/>
              </a:rPr>
              <a:t>No</a:t>
            </a:r>
            <a:endParaRPr sz="1400">
              <a:latin typeface="Calibri"/>
              <a:cs typeface="Calibri"/>
            </a:endParaRPr>
          </a:p>
        </p:txBody>
      </p:sp>
      <p:grpSp>
        <p:nvGrpSpPr>
          <p:cNvPr id="54" name="object 54"/>
          <p:cNvGrpSpPr/>
          <p:nvPr/>
        </p:nvGrpSpPr>
        <p:grpSpPr>
          <a:xfrm>
            <a:off x="1103312" y="2934096"/>
            <a:ext cx="890905" cy="469900"/>
            <a:chOff x="1103312" y="2934096"/>
            <a:chExt cx="890905" cy="469900"/>
          </a:xfrm>
        </p:grpSpPr>
        <p:sp>
          <p:nvSpPr>
            <p:cNvPr id="55" name="object 55"/>
            <p:cNvSpPr/>
            <p:nvPr/>
          </p:nvSpPr>
          <p:spPr>
            <a:xfrm>
              <a:off x="1116012" y="2946796"/>
              <a:ext cx="865505" cy="444500"/>
            </a:xfrm>
            <a:custGeom>
              <a:avLst/>
              <a:gdLst/>
              <a:ahLst/>
              <a:cxnLst/>
              <a:rect l="l" t="t" r="r" b="b"/>
              <a:pathLst>
                <a:path w="865505" h="444500">
                  <a:moveTo>
                    <a:pt x="432594" y="0"/>
                  </a:moveTo>
                  <a:lnTo>
                    <a:pt x="368668" y="2407"/>
                  </a:lnTo>
                  <a:lnTo>
                    <a:pt x="307655" y="9401"/>
                  </a:lnTo>
                  <a:lnTo>
                    <a:pt x="250223" y="20638"/>
                  </a:lnTo>
                  <a:lnTo>
                    <a:pt x="197041" y="35774"/>
                  </a:lnTo>
                  <a:lnTo>
                    <a:pt x="148780" y="54465"/>
                  </a:lnTo>
                  <a:lnTo>
                    <a:pt x="106107" y="76369"/>
                  </a:lnTo>
                  <a:lnTo>
                    <a:pt x="69693" y="101142"/>
                  </a:lnTo>
                  <a:lnTo>
                    <a:pt x="40206" y="128440"/>
                  </a:lnTo>
                  <a:lnTo>
                    <a:pt x="4690" y="189238"/>
                  </a:lnTo>
                  <a:lnTo>
                    <a:pt x="0" y="222051"/>
                  </a:lnTo>
                  <a:lnTo>
                    <a:pt x="4690" y="254865"/>
                  </a:lnTo>
                  <a:lnTo>
                    <a:pt x="40206" y="315663"/>
                  </a:lnTo>
                  <a:lnTo>
                    <a:pt x="69693" y="342961"/>
                  </a:lnTo>
                  <a:lnTo>
                    <a:pt x="106107" y="367734"/>
                  </a:lnTo>
                  <a:lnTo>
                    <a:pt x="148780" y="389638"/>
                  </a:lnTo>
                  <a:lnTo>
                    <a:pt x="197041" y="408329"/>
                  </a:lnTo>
                  <a:lnTo>
                    <a:pt x="250223" y="423465"/>
                  </a:lnTo>
                  <a:lnTo>
                    <a:pt x="307655" y="434702"/>
                  </a:lnTo>
                  <a:lnTo>
                    <a:pt x="368668" y="441696"/>
                  </a:lnTo>
                  <a:lnTo>
                    <a:pt x="432594" y="444103"/>
                  </a:lnTo>
                  <a:lnTo>
                    <a:pt x="496520" y="441696"/>
                  </a:lnTo>
                  <a:lnTo>
                    <a:pt x="557533" y="434702"/>
                  </a:lnTo>
                  <a:lnTo>
                    <a:pt x="614965" y="423465"/>
                  </a:lnTo>
                  <a:lnTo>
                    <a:pt x="668146" y="408329"/>
                  </a:lnTo>
                  <a:lnTo>
                    <a:pt x="716407" y="389638"/>
                  </a:lnTo>
                  <a:lnTo>
                    <a:pt x="759080" y="367734"/>
                  </a:lnTo>
                  <a:lnTo>
                    <a:pt x="795494" y="342961"/>
                  </a:lnTo>
                  <a:lnTo>
                    <a:pt x="824981" y="315663"/>
                  </a:lnTo>
                  <a:lnTo>
                    <a:pt x="860497" y="254865"/>
                  </a:lnTo>
                  <a:lnTo>
                    <a:pt x="865188" y="222051"/>
                  </a:lnTo>
                  <a:lnTo>
                    <a:pt x="860497" y="189238"/>
                  </a:lnTo>
                  <a:lnTo>
                    <a:pt x="824981" y="128440"/>
                  </a:lnTo>
                  <a:lnTo>
                    <a:pt x="795494" y="101142"/>
                  </a:lnTo>
                  <a:lnTo>
                    <a:pt x="759080" y="76369"/>
                  </a:lnTo>
                  <a:lnTo>
                    <a:pt x="716407" y="54465"/>
                  </a:lnTo>
                  <a:lnTo>
                    <a:pt x="668146" y="35774"/>
                  </a:lnTo>
                  <a:lnTo>
                    <a:pt x="614965" y="20638"/>
                  </a:lnTo>
                  <a:lnTo>
                    <a:pt x="557533" y="9401"/>
                  </a:lnTo>
                  <a:lnTo>
                    <a:pt x="496520" y="2407"/>
                  </a:lnTo>
                  <a:lnTo>
                    <a:pt x="432594" y="0"/>
                  </a:lnTo>
                  <a:close/>
                </a:path>
              </a:pathLst>
            </a:custGeom>
            <a:solidFill>
              <a:srgbClr val="FFFFFF"/>
            </a:solidFill>
          </p:spPr>
          <p:txBody>
            <a:bodyPr wrap="square" lIns="0" tIns="0" rIns="0" bIns="0" rtlCol="0"/>
            <a:lstStyle/>
            <a:p>
              <a:endParaRPr/>
            </a:p>
          </p:txBody>
        </p:sp>
        <p:sp>
          <p:nvSpPr>
            <p:cNvPr id="56" name="object 56"/>
            <p:cNvSpPr/>
            <p:nvPr/>
          </p:nvSpPr>
          <p:spPr>
            <a:xfrm>
              <a:off x="1116012" y="2946796"/>
              <a:ext cx="865505" cy="444500"/>
            </a:xfrm>
            <a:custGeom>
              <a:avLst/>
              <a:gdLst/>
              <a:ahLst/>
              <a:cxnLst/>
              <a:rect l="l" t="t" r="r" b="b"/>
              <a:pathLst>
                <a:path w="865505" h="444500">
                  <a:moveTo>
                    <a:pt x="0" y="222051"/>
                  </a:moveTo>
                  <a:lnTo>
                    <a:pt x="18315" y="157920"/>
                  </a:lnTo>
                  <a:lnTo>
                    <a:pt x="69693" y="101142"/>
                  </a:lnTo>
                  <a:lnTo>
                    <a:pt x="106108" y="76369"/>
                  </a:lnTo>
                  <a:lnTo>
                    <a:pt x="148780" y="54465"/>
                  </a:lnTo>
                  <a:lnTo>
                    <a:pt x="197042" y="35773"/>
                  </a:lnTo>
                  <a:lnTo>
                    <a:pt x="250223" y="20638"/>
                  </a:lnTo>
                  <a:lnTo>
                    <a:pt x="307655" y="9401"/>
                  </a:lnTo>
                  <a:lnTo>
                    <a:pt x="368668" y="2407"/>
                  </a:lnTo>
                  <a:lnTo>
                    <a:pt x="432594" y="0"/>
                  </a:lnTo>
                  <a:lnTo>
                    <a:pt x="496519" y="2407"/>
                  </a:lnTo>
                  <a:lnTo>
                    <a:pt x="557532" y="9401"/>
                  </a:lnTo>
                  <a:lnTo>
                    <a:pt x="614964" y="20638"/>
                  </a:lnTo>
                  <a:lnTo>
                    <a:pt x="668145" y="35773"/>
                  </a:lnTo>
                  <a:lnTo>
                    <a:pt x="716407" y="54465"/>
                  </a:lnTo>
                  <a:lnTo>
                    <a:pt x="759080" y="76369"/>
                  </a:lnTo>
                  <a:lnTo>
                    <a:pt x="795494" y="101142"/>
                  </a:lnTo>
                  <a:lnTo>
                    <a:pt x="824981" y="128440"/>
                  </a:lnTo>
                  <a:lnTo>
                    <a:pt x="860497" y="189238"/>
                  </a:lnTo>
                  <a:lnTo>
                    <a:pt x="865188" y="222051"/>
                  </a:lnTo>
                  <a:lnTo>
                    <a:pt x="860497" y="254864"/>
                  </a:lnTo>
                  <a:lnTo>
                    <a:pt x="824981" y="315662"/>
                  </a:lnTo>
                  <a:lnTo>
                    <a:pt x="795494" y="342960"/>
                  </a:lnTo>
                  <a:lnTo>
                    <a:pt x="759080" y="367733"/>
                  </a:lnTo>
                  <a:lnTo>
                    <a:pt x="716407" y="389637"/>
                  </a:lnTo>
                  <a:lnTo>
                    <a:pt x="668145" y="408329"/>
                  </a:lnTo>
                  <a:lnTo>
                    <a:pt x="614964" y="423464"/>
                  </a:lnTo>
                  <a:lnTo>
                    <a:pt x="557532" y="434701"/>
                  </a:lnTo>
                  <a:lnTo>
                    <a:pt x="496519" y="441695"/>
                  </a:lnTo>
                  <a:lnTo>
                    <a:pt x="432594" y="444103"/>
                  </a:lnTo>
                  <a:lnTo>
                    <a:pt x="368668" y="441695"/>
                  </a:lnTo>
                  <a:lnTo>
                    <a:pt x="307655" y="434701"/>
                  </a:lnTo>
                  <a:lnTo>
                    <a:pt x="250223" y="423464"/>
                  </a:lnTo>
                  <a:lnTo>
                    <a:pt x="197042" y="408329"/>
                  </a:lnTo>
                  <a:lnTo>
                    <a:pt x="148780" y="389637"/>
                  </a:lnTo>
                  <a:lnTo>
                    <a:pt x="106108" y="367733"/>
                  </a:lnTo>
                  <a:lnTo>
                    <a:pt x="69693" y="342960"/>
                  </a:lnTo>
                  <a:lnTo>
                    <a:pt x="40206" y="315662"/>
                  </a:lnTo>
                  <a:lnTo>
                    <a:pt x="4690" y="254864"/>
                  </a:lnTo>
                  <a:lnTo>
                    <a:pt x="0" y="222051"/>
                  </a:lnTo>
                  <a:close/>
                </a:path>
              </a:pathLst>
            </a:custGeom>
            <a:ln w="25400">
              <a:solidFill>
                <a:srgbClr val="3366FF"/>
              </a:solidFill>
            </a:ln>
          </p:spPr>
          <p:txBody>
            <a:bodyPr wrap="square" lIns="0" tIns="0" rIns="0" bIns="0" rtlCol="0"/>
            <a:lstStyle/>
            <a:p>
              <a:endParaRPr/>
            </a:p>
          </p:txBody>
        </p:sp>
      </p:grpSp>
      <p:sp>
        <p:nvSpPr>
          <p:cNvPr id="57" name="object 57"/>
          <p:cNvSpPr txBox="1"/>
          <p:nvPr/>
        </p:nvSpPr>
        <p:spPr>
          <a:xfrm>
            <a:off x="1235075" y="2903862"/>
            <a:ext cx="627380" cy="514984"/>
          </a:xfrm>
          <a:prstGeom prst="rect">
            <a:avLst/>
          </a:prstGeom>
        </p:spPr>
        <p:txBody>
          <a:bodyPr vert="horz" wrap="square" lIns="0" tIns="10795" rIns="0" bIns="0" rtlCol="0">
            <a:spAutoFit/>
          </a:bodyPr>
          <a:lstStyle/>
          <a:p>
            <a:pPr marL="64135" marR="5080" indent="-52069">
              <a:lnSpc>
                <a:spcPct val="100699"/>
              </a:lnSpc>
              <a:spcBef>
                <a:spcPts val="85"/>
              </a:spcBef>
            </a:pPr>
            <a:r>
              <a:rPr sz="1600" spc="-10" dirty="0">
                <a:solidFill>
                  <a:srgbClr val="0033CC"/>
                </a:solidFill>
                <a:latin typeface="Times New Roman"/>
                <a:cs typeface="Times New Roman"/>
              </a:rPr>
              <a:t>Marital Status</a:t>
            </a:r>
            <a:endParaRPr sz="1600">
              <a:latin typeface="Times New Roman"/>
              <a:cs typeface="Times New Roman"/>
            </a:endParaRPr>
          </a:p>
        </p:txBody>
      </p:sp>
      <p:sp>
        <p:nvSpPr>
          <p:cNvPr id="58" name="object 58"/>
          <p:cNvSpPr/>
          <p:nvPr/>
        </p:nvSpPr>
        <p:spPr>
          <a:xfrm>
            <a:off x="884237" y="3390900"/>
            <a:ext cx="692150" cy="311150"/>
          </a:xfrm>
          <a:custGeom>
            <a:avLst/>
            <a:gdLst/>
            <a:ahLst/>
            <a:cxnLst/>
            <a:rect l="l" t="t" r="r" b="b"/>
            <a:pathLst>
              <a:path w="692150" h="311150">
                <a:moveTo>
                  <a:pt x="692150" y="0"/>
                </a:moveTo>
                <a:lnTo>
                  <a:pt x="0" y="310753"/>
                </a:lnTo>
              </a:path>
              <a:path w="692150" h="311150">
                <a:moveTo>
                  <a:pt x="692150" y="0"/>
                </a:moveTo>
                <a:lnTo>
                  <a:pt x="57150" y="310753"/>
                </a:lnTo>
              </a:path>
            </a:pathLst>
          </a:custGeom>
          <a:ln w="25400">
            <a:solidFill>
              <a:srgbClr val="3366FF"/>
            </a:solidFill>
          </a:ln>
        </p:spPr>
        <p:txBody>
          <a:bodyPr wrap="square" lIns="0" tIns="0" rIns="0" bIns="0" rtlCol="0"/>
          <a:lstStyle/>
          <a:p>
            <a:endParaRPr/>
          </a:p>
        </p:txBody>
      </p:sp>
      <p:sp>
        <p:nvSpPr>
          <p:cNvPr id="59" name="object 59"/>
          <p:cNvSpPr txBox="1"/>
          <p:nvPr/>
        </p:nvSpPr>
        <p:spPr>
          <a:xfrm>
            <a:off x="1924050" y="3702050"/>
            <a:ext cx="576580" cy="355600"/>
          </a:xfrm>
          <a:prstGeom prst="rect">
            <a:avLst/>
          </a:prstGeom>
          <a:solidFill>
            <a:srgbClr val="FFFFFF"/>
          </a:solidFill>
          <a:ln w="50800">
            <a:solidFill>
              <a:srgbClr val="000000"/>
            </a:solidFill>
          </a:ln>
        </p:spPr>
        <p:txBody>
          <a:bodyPr vert="horz" wrap="square" lIns="0" tIns="0" rIns="0" bIns="0" rtlCol="0">
            <a:spAutoFit/>
          </a:bodyPr>
          <a:lstStyle/>
          <a:p>
            <a:pPr marL="60325">
              <a:lnSpc>
                <a:spcPts val="1360"/>
              </a:lnSpc>
            </a:pPr>
            <a:r>
              <a:rPr sz="1400" spc="-10" dirty="0">
                <a:latin typeface="Times New Roman"/>
                <a:cs typeface="Times New Roman"/>
              </a:rPr>
              <a:t>Don’t</a:t>
            </a:r>
            <a:endParaRPr sz="1400">
              <a:latin typeface="Times New Roman"/>
              <a:cs typeface="Times New Roman"/>
            </a:endParaRPr>
          </a:p>
          <a:p>
            <a:pPr marL="80010">
              <a:lnSpc>
                <a:spcPts val="1440"/>
              </a:lnSpc>
            </a:pPr>
            <a:r>
              <a:rPr sz="1400" spc="-10" dirty="0">
                <a:latin typeface="Times New Roman"/>
                <a:cs typeface="Times New Roman"/>
              </a:rPr>
              <a:t>Cheat</a:t>
            </a:r>
            <a:endParaRPr sz="1400">
              <a:latin typeface="Times New Roman"/>
              <a:cs typeface="Times New Roman"/>
            </a:endParaRPr>
          </a:p>
        </p:txBody>
      </p:sp>
      <p:sp>
        <p:nvSpPr>
          <p:cNvPr id="60" name="object 60"/>
          <p:cNvSpPr txBox="1"/>
          <p:nvPr/>
        </p:nvSpPr>
        <p:spPr>
          <a:xfrm>
            <a:off x="595312" y="3701653"/>
            <a:ext cx="577850" cy="312420"/>
          </a:xfrm>
          <a:prstGeom prst="rect">
            <a:avLst/>
          </a:prstGeom>
          <a:solidFill>
            <a:srgbClr val="FFFFFF"/>
          </a:solidFill>
          <a:ln w="25400">
            <a:solidFill>
              <a:srgbClr val="3366FF"/>
            </a:solidFill>
          </a:ln>
        </p:spPr>
        <p:txBody>
          <a:bodyPr vert="horz" wrap="square" lIns="0" tIns="25400" rIns="0" bIns="0" rtlCol="0">
            <a:spAutoFit/>
          </a:bodyPr>
          <a:lstStyle/>
          <a:p>
            <a:pPr marL="51435">
              <a:lnSpc>
                <a:spcPct val="100000"/>
              </a:lnSpc>
              <a:spcBef>
                <a:spcPts val="200"/>
              </a:spcBef>
            </a:pPr>
            <a:r>
              <a:rPr sz="1600" spc="-10" dirty="0">
                <a:latin typeface="Times New Roman"/>
                <a:cs typeface="Times New Roman"/>
              </a:rPr>
              <a:t>Cheat</a:t>
            </a:r>
            <a:endParaRPr sz="1600">
              <a:latin typeface="Times New Roman"/>
              <a:cs typeface="Times New Roman"/>
            </a:endParaRPr>
          </a:p>
        </p:txBody>
      </p:sp>
      <p:sp>
        <p:nvSpPr>
          <p:cNvPr id="61" name="object 61"/>
          <p:cNvSpPr txBox="1"/>
          <p:nvPr/>
        </p:nvSpPr>
        <p:spPr>
          <a:xfrm>
            <a:off x="422307" y="3246795"/>
            <a:ext cx="500380"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0066FF"/>
                </a:solidFill>
                <a:latin typeface="Calibri"/>
                <a:cs typeface="Calibri"/>
              </a:rPr>
              <a:t>Single,</a:t>
            </a:r>
            <a:endParaRPr sz="1400">
              <a:latin typeface="Calibri"/>
              <a:cs typeface="Calibri"/>
            </a:endParaRPr>
          </a:p>
        </p:txBody>
      </p:sp>
      <p:sp>
        <p:nvSpPr>
          <p:cNvPr id="62" name="object 62"/>
          <p:cNvSpPr txBox="1"/>
          <p:nvPr/>
        </p:nvSpPr>
        <p:spPr>
          <a:xfrm>
            <a:off x="339376" y="3462716"/>
            <a:ext cx="665480"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0066FF"/>
                </a:solidFill>
                <a:latin typeface="Calibri"/>
                <a:cs typeface="Calibri"/>
              </a:rPr>
              <a:t>Divorced</a:t>
            </a:r>
            <a:endParaRPr sz="1400">
              <a:latin typeface="Calibri"/>
              <a:cs typeface="Calibri"/>
            </a:endParaRPr>
          </a:p>
        </p:txBody>
      </p:sp>
      <p:sp>
        <p:nvSpPr>
          <p:cNvPr id="63" name="object 63"/>
          <p:cNvSpPr txBox="1"/>
          <p:nvPr/>
        </p:nvSpPr>
        <p:spPr>
          <a:xfrm>
            <a:off x="2012156" y="3354665"/>
            <a:ext cx="61150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0066FF"/>
                </a:solidFill>
                <a:latin typeface="Calibri"/>
                <a:cs typeface="Calibri"/>
              </a:rPr>
              <a:t>Married</a:t>
            </a:r>
            <a:endParaRPr sz="1400">
              <a:latin typeface="Calibri"/>
              <a:cs typeface="Calibri"/>
            </a:endParaRPr>
          </a:p>
        </p:txBody>
      </p:sp>
      <p:sp>
        <p:nvSpPr>
          <p:cNvPr id="64" name="object 64"/>
          <p:cNvSpPr/>
          <p:nvPr/>
        </p:nvSpPr>
        <p:spPr>
          <a:xfrm>
            <a:off x="1234461" y="1866700"/>
            <a:ext cx="502920" cy="453390"/>
          </a:xfrm>
          <a:custGeom>
            <a:avLst/>
            <a:gdLst/>
            <a:ahLst/>
            <a:cxnLst/>
            <a:rect l="l" t="t" r="r" b="b"/>
            <a:pathLst>
              <a:path w="502919" h="453389">
                <a:moveTo>
                  <a:pt x="452207" y="0"/>
                </a:moveTo>
                <a:lnTo>
                  <a:pt x="93726" y="318620"/>
                </a:lnTo>
                <a:lnTo>
                  <a:pt x="106367" y="218310"/>
                </a:lnTo>
                <a:lnTo>
                  <a:pt x="105251" y="203221"/>
                </a:lnTo>
                <a:lnTo>
                  <a:pt x="98665" y="190185"/>
                </a:lnTo>
                <a:lnTo>
                  <a:pt x="87671" y="180570"/>
                </a:lnTo>
                <a:lnTo>
                  <a:pt x="73331" y="175745"/>
                </a:lnTo>
                <a:lnTo>
                  <a:pt x="58243" y="176861"/>
                </a:lnTo>
                <a:lnTo>
                  <a:pt x="45206" y="183448"/>
                </a:lnTo>
                <a:lnTo>
                  <a:pt x="35591" y="194442"/>
                </a:lnTo>
                <a:lnTo>
                  <a:pt x="30766" y="208781"/>
                </a:lnTo>
                <a:lnTo>
                  <a:pt x="0" y="452898"/>
                </a:lnTo>
                <a:lnTo>
                  <a:pt x="246039" y="450987"/>
                </a:lnTo>
                <a:lnTo>
                  <a:pt x="280963" y="427445"/>
                </a:lnTo>
                <a:lnTo>
                  <a:pt x="283842" y="412592"/>
                </a:lnTo>
                <a:lnTo>
                  <a:pt x="280733" y="397785"/>
                </a:lnTo>
                <a:lnTo>
                  <a:pt x="272474" y="385739"/>
                </a:lnTo>
                <a:lnTo>
                  <a:pt x="260301" y="377668"/>
                </a:lnTo>
                <a:lnTo>
                  <a:pt x="245448" y="374789"/>
                </a:lnTo>
                <a:lnTo>
                  <a:pt x="144348" y="375574"/>
                </a:lnTo>
                <a:lnTo>
                  <a:pt x="502828" y="56954"/>
                </a:lnTo>
                <a:lnTo>
                  <a:pt x="494392" y="47462"/>
                </a:lnTo>
                <a:lnTo>
                  <a:pt x="125062" y="375724"/>
                </a:lnTo>
                <a:lnTo>
                  <a:pt x="105777" y="375874"/>
                </a:lnTo>
                <a:lnTo>
                  <a:pt x="485955" y="37969"/>
                </a:lnTo>
                <a:lnTo>
                  <a:pt x="469081" y="18983"/>
                </a:lnTo>
                <a:lnTo>
                  <a:pt x="88902" y="356889"/>
                </a:lnTo>
                <a:lnTo>
                  <a:pt x="91314" y="337753"/>
                </a:lnTo>
                <a:lnTo>
                  <a:pt x="460644" y="9491"/>
                </a:lnTo>
                <a:lnTo>
                  <a:pt x="452207" y="0"/>
                </a:lnTo>
                <a:close/>
              </a:path>
            </a:pathLst>
          </a:custGeom>
          <a:solidFill>
            <a:srgbClr val="CC3300"/>
          </a:solidFill>
        </p:spPr>
        <p:txBody>
          <a:bodyPr wrap="square" lIns="0" tIns="0" rIns="0" bIns="0" rtlCol="0"/>
          <a:lstStyle/>
          <a:p>
            <a:endParaRPr/>
          </a:p>
        </p:txBody>
      </p:sp>
      <p:graphicFrame>
        <p:nvGraphicFramePr>
          <p:cNvPr id="65" name="object 65"/>
          <p:cNvGraphicFramePr>
            <a:graphicFrameLocks noGrp="1"/>
          </p:cNvGraphicFramePr>
          <p:nvPr/>
        </p:nvGraphicFramePr>
        <p:xfrm>
          <a:off x="5622931" y="169263"/>
          <a:ext cx="3267709" cy="2684778"/>
        </p:xfrm>
        <a:graphic>
          <a:graphicData uri="http://schemas.openxmlformats.org/drawingml/2006/table">
            <a:tbl>
              <a:tblPr firstRow="1" bandRow="1">
                <a:tableStyleId>{2D5ABB26-0587-4C30-8999-92F81FD0307C}</a:tableStyleId>
              </a:tblPr>
              <a:tblGrid>
                <a:gridCol w="382270">
                  <a:extLst>
                    <a:ext uri="{9D8B030D-6E8A-4147-A177-3AD203B41FA5}">
                      <a16:colId xmlns:a16="http://schemas.microsoft.com/office/drawing/2014/main" val="20000"/>
                    </a:ext>
                  </a:extLst>
                </a:gridCol>
                <a:gridCol w="709295">
                  <a:extLst>
                    <a:ext uri="{9D8B030D-6E8A-4147-A177-3AD203B41FA5}">
                      <a16:colId xmlns:a16="http://schemas.microsoft.com/office/drawing/2014/main" val="20001"/>
                    </a:ext>
                  </a:extLst>
                </a:gridCol>
                <a:gridCol w="810895">
                  <a:extLst>
                    <a:ext uri="{9D8B030D-6E8A-4147-A177-3AD203B41FA5}">
                      <a16:colId xmlns:a16="http://schemas.microsoft.com/office/drawing/2014/main" val="20002"/>
                    </a:ext>
                  </a:extLst>
                </a:gridCol>
                <a:gridCol w="775969">
                  <a:extLst>
                    <a:ext uri="{9D8B030D-6E8A-4147-A177-3AD203B41FA5}">
                      <a16:colId xmlns:a16="http://schemas.microsoft.com/office/drawing/2014/main" val="20003"/>
                    </a:ext>
                  </a:extLst>
                </a:gridCol>
                <a:gridCol w="589280">
                  <a:extLst>
                    <a:ext uri="{9D8B030D-6E8A-4147-A177-3AD203B41FA5}">
                      <a16:colId xmlns:a16="http://schemas.microsoft.com/office/drawing/2014/main" val="20004"/>
                    </a:ext>
                  </a:extLst>
                </a:gridCol>
              </a:tblGrid>
              <a:tr h="382905">
                <a:tc>
                  <a:txBody>
                    <a:bodyPr/>
                    <a:lstStyle/>
                    <a:p>
                      <a:pPr marL="21590">
                        <a:lnSpc>
                          <a:spcPts val="1125"/>
                        </a:lnSpc>
                      </a:pPr>
                      <a:r>
                        <a:rPr sz="950" i="1" spc="140" dirty="0">
                          <a:solidFill>
                            <a:srgbClr val="FFFFFF"/>
                          </a:solidFill>
                          <a:latin typeface="Arial"/>
                          <a:cs typeface="Arial"/>
                        </a:rPr>
                        <a:t>Tid</a:t>
                      </a:r>
                      <a:endParaRPr sz="950">
                        <a:latin typeface="Arial"/>
                        <a:cs typeface="Arial"/>
                      </a:endParaRPr>
                    </a:p>
                  </a:txBody>
                  <a:tcPr marL="0" marR="0" marT="0" marB="0">
                    <a:lnL w="6350">
                      <a:solidFill>
                        <a:srgbClr val="000080"/>
                      </a:solidFill>
                      <a:prstDash val="solid"/>
                    </a:lnL>
                    <a:lnR w="6350">
                      <a:solidFill>
                        <a:srgbClr val="000080"/>
                      </a:solidFill>
                      <a:prstDash val="solid"/>
                    </a:lnR>
                    <a:solidFill>
                      <a:srgbClr val="000080"/>
                    </a:solidFill>
                  </a:tcPr>
                </a:tc>
                <a:tc>
                  <a:txBody>
                    <a:bodyPr/>
                    <a:lstStyle/>
                    <a:p>
                      <a:pPr marL="21590">
                        <a:lnSpc>
                          <a:spcPts val="1105"/>
                        </a:lnSpc>
                      </a:pPr>
                      <a:r>
                        <a:rPr sz="950" b="1" spc="200" dirty="0">
                          <a:solidFill>
                            <a:srgbClr val="FFFFFF"/>
                          </a:solidFill>
                          <a:latin typeface="Arial"/>
                          <a:cs typeface="Arial"/>
                        </a:rPr>
                        <a:t>Refund</a:t>
                      </a:r>
                      <a:endParaRPr sz="950">
                        <a:latin typeface="Arial"/>
                        <a:cs typeface="Arial"/>
                      </a:endParaRPr>
                    </a:p>
                  </a:txBody>
                  <a:tcPr marL="0" marR="0" marT="0" marB="0">
                    <a:lnL w="6350">
                      <a:solidFill>
                        <a:srgbClr val="000080"/>
                      </a:solidFill>
                      <a:prstDash val="solid"/>
                    </a:lnL>
                    <a:lnR w="6350">
                      <a:solidFill>
                        <a:srgbClr val="000080"/>
                      </a:solidFill>
                      <a:prstDash val="solid"/>
                    </a:lnR>
                    <a:solidFill>
                      <a:srgbClr val="000080"/>
                    </a:solidFill>
                  </a:tcPr>
                </a:tc>
                <a:tc>
                  <a:txBody>
                    <a:bodyPr/>
                    <a:lstStyle/>
                    <a:p>
                      <a:pPr marL="45085" marR="216535">
                        <a:lnSpc>
                          <a:spcPts val="1100"/>
                        </a:lnSpc>
                        <a:spcBef>
                          <a:spcPts val="30"/>
                        </a:spcBef>
                      </a:pPr>
                      <a:r>
                        <a:rPr sz="950" b="1" spc="155" dirty="0">
                          <a:solidFill>
                            <a:srgbClr val="FFFFFF"/>
                          </a:solidFill>
                          <a:latin typeface="Arial"/>
                          <a:cs typeface="Arial"/>
                        </a:rPr>
                        <a:t>Marital </a:t>
                      </a:r>
                      <a:r>
                        <a:rPr sz="950" b="1" spc="175" dirty="0">
                          <a:solidFill>
                            <a:srgbClr val="FFFFFF"/>
                          </a:solidFill>
                          <a:latin typeface="Arial"/>
                          <a:cs typeface="Arial"/>
                        </a:rPr>
                        <a:t>Status</a:t>
                      </a:r>
                      <a:endParaRPr sz="950">
                        <a:latin typeface="Arial"/>
                        <a:cs typeface="Arial"/>
                      </a:endParaRPr>
                    </a:p>
                  </a:txBody>
                  <a:tcPr marL="0" marR="0" marT="3810" marB="0">
                    <a:lnL w="6350">
                      <a:solidFill>
                        <a:srgbClr val="000080"/>
                      </a:solidFill>
                      <a:prstDash val="solid"/>
                    </a:lnL>
                    <a:lnR w="6350">
                      <a:solidFill>
                        <a:srgbClr val="000080"/>
                      </a:solidFill>
                      <a:prstDash val="solid"/>
                    </a:lnR>
                    <a:solidFill>
                      <a:srgbClr val="000080"/>
                    </a:solidFill>
                  </a:tcPr>
                </a:tc>
                <a:tc>
                  <a:txBody>
                    <a:bodyPr/>
                    <a:lstStyle/>
                    <a:p>
                      <a:pPr marL="45085" marR="97155">
                        <a:lnSpc>
                          <a:spcPts val="1100"/>
                        </a:lnSpc>
                        <a:spcBef>
                          <a:spcPts val="30"/>
                        </a:spcBef>
                      </a:pPr>
                      <a:r>
                        <a:rPr sz="950" b="1" spc="185" dirty="0">
                          <a:solidFill>
                            <a:srgbClr val="FFFFFF"/>
                          </a:solidFill>
                          <a:latin typeface="Arial"/>
                          <a:cs typeface="Arial"/>
                        </a:rPr>
                        <a:t>Taxable </a:t>
                      </a:r>
                      <a:r>
                        <a:rPr sz="950" b="1" spc="200" dirty="0">
                          <a:solidFill>
                            <a:srgbClr val="FFFFFF"/>
                          </a:solidFill>
                          <a:latin typeface="Arial"/>
                          <a:cs typeface="Arial"/>
                        </a:rPr>
                        <a:t>Income</a:t>
                      </a:r>
                      <a:endParaRPr sz="950">
                        <a:latin typeface="Arial"/>
                        <a:cs typeface="Arial"/>
                      </a:endParaRPr>
                    </a:p>
                  </a:txBody>
                  <a:tcPr marL="0" marR="0" marT="3810" marB="0">
                    <a:lnL w="6350">
                      <a:solidFill>
                        <a:srgbClr val="000080"/>
                      </a:solidFill>
                      <a:prstDash val="solid"/>
                    </a:lnL>
                    <a:solidFill>
                      <a:srgbClr val="000080"/>
                    </a:solidFill>
                  </a:tcPr>
                </a:tc>
                <a:tc>
                  <a:txBody>
                    <a:bodyPr/>
                    <a:lstStyle/>
                    <a:p>
                      <a:pPr marL="45085">
                        <a:lnSpc>
                          <a:spcPct val="100000"/>
                        </a:lnSpc>
                        <a:spcBef>
                          <a:spcPts val="900"/>
                        </a:spcBef>
                      </a:pPr>
                      <a:r>
                        <a:rPr sz="950" b="1" spc="195" dirty="0">
                          <a:solidFill>
                            <a:srgbClr val="FFFFFF"/>
                          </a:solidFill>
                          <a:latin typeface="Arial"/>
                          <a:cs typeface="Arial"/>
                        </a:rPr>
                        <a:t>Cheat</a:t>
                      </a:r>
                      <a:endParaRPr sz="950">
                        <a:latin typeface="Arial"/>
                        <a:cs typeface="Arial"/>
                      </a:endParaRPr>
                    </a:p>
                  </a:txBody>
                  <a:tcPr marL="0" marR="0" marT="114300" marB="0">
                    <a:solidFill>
                      <a:srgbClr val="000080"/>
                    </a:solidFill>
                  </a:tcPr>
                </a:tc>
                <a:extLst>
                  <a:ext uri="{0D108BD9-81ED-4DB2-BD59-A6C34878D82A}">
                    <a16:rowId xmlns:a16="http://schemas.microsoft.com/office/drawing/2014/main" val="10000"/>
                  </a:ext>
                </a:extLst>
              </a:tr>
              <a:tr h="229870">
                <a:tc>
                  <a:txBody>
                    <a:bodyPr/>
                    <a:lstStyle/>
                    <a:p>
                      <a:pPr marL="45085">
                        <a:lnSpc>
                          <a:spcPct val="100000"/>
                        </a:lnSpc>
                        <a:spcBef>
                          <a:spcPts val="295"/>
                        </a:spcBef>
                      </a:pPr>
                      <a:r>
                        <a:rPr sz="950" spc="160" dirty="0">
                          <a:solidFill>
                            <a:srgbClr val="010000"/>
                          </a:solidFill>
                          <a:latin typeface="Arial"/>
                          <a:cs typeface="Arial"/>
                        </a:rPr>
                        <a:t>1</a:t>
                      </a:r>
                      <a:endParaRPr sz="950">
                        <a:latin typeface="Arial"/>
                        <a:cs typeface="Arial"/>
                      </a:endParaRPr>
                    </a:p>
                  </a:txBody>
                  <a:tcPr marL="0" marR="0" marT="374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295"/>
                        </a:spcBef>
                      </a:pPr>
                      <a:r>
                        <a:rPr sz="950" spc="185" dirty="0">
                          <a:solidFill>
                            <a:srgbClr val="010000"/>
                          </a:solidFill>
                          <a:latin typeface="Arial"/>
                          <a:cs typeface="Arial"/>
                        </a:rPr>
                        <a:t>Yes</a:t>
                      </a:r>
                      <a:endParaRPr sz="950">
                        <a:latin typeface="Arial"/>
                        <a:cs typeface="Arial"/>
                      </a:endParaRPr>
                    </a:p>
                  </a:txBody>
                  <a:tcPr marL="0" marR="0" marT="37465" marB="0">
                    <a:lnL w="6350">
                      <a:solidFill>
                        <a:srgbClr val="000080"/>
                      </a:solidFill>
                      <a:prstDash val="solid"/>
                    </a:lnL>
                    <a:lnR w="6350">
                      <a:solidFill>
                        <a:srgbClr val="000080"/>
                      </a:solidFill>
                      <a:prstDash val="solid"/>
                    </a:lnR>
                    <a:solidFill>
                      <a:srgbClr val="E5E5E5"/>
                    </a:solidFill>
                  </a:tcPr>
                </a:tc>
                <a:tc>
                  <a:txBody>
                    <a:bodyPr/>
                    <a:lstStyle/>
                    <a:p>
                      <a:pPr marL="45085">
                        <a:lnSpc>
                          <a:spcPct val="100000"/>
                        </a:lnSpc>
                        <a:spcBef>
                          <a:spcPts val="295"/>
                        </a:spcBef>
                      </a:pPr>
                      <a:r>
                        <a:rPr sz="950" spc="155" dirty="0">
                          <a:solidFill>
                            <a:srgbClr val="010000"/>
                          </a:solidFill>
                          <a:latin typeface="Arial"/>
                          <a:cs typeface="Arial"/>
                        </a:rPr>
                        <a:t>Single</a:t>
                      </a:r>
                      <a:endParaRPr sz="950">
                        <a:latin typeface="Arial"/>
                        <a:cs typeface="Arial"/>
                      </a:endParaRPr>
                    </a:p>
                  </a:txBody>
                  <a:tcPr marL="0" marR="0" marT="374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295"/>
                        </a:spcBef>
                      </a:pPr>
                      <a:r>
                        <a:rPr sz="950" spc="195" dirty="0">
                          <a:solidFill>
                            <a:srgbClr val="010000"/>
                          </a:solidFill>
                          <a:latin typeface="Arial"/>
                          <a:cs typeface="Arial"/>
                        </a:rPr>
                        <a:t>125K</a:t>
                      </a:r>
                      <a:endParaRPr sz="950">
                        <a:latin typeface="Arial"/>
                        <a:cs typeface="Arial"/>
                      </a:endParaRPr>
                    </a:p>
                  </a:txBody>
                  <a:tcPr marL="0" marR="0" marT="37465" marB="0">
                    <a:lnL w="6350">
                      <a:solidFill>
                        <a:srgbClr val="000080"/>
                      </a:solidFill>
                      <a:prstDash val="solid"/>
                    </a:lnL>
                    <a:lnR w="6350">
                      <a:solidFill>
                        <a:srgbClr val="000080"/>
                      </a:solidFill>
                      <a:prstDash val="solid"/>
                    </a:lnR>
                    <a:solidFill>
                      <a:srgbClr val="E5E5E5"/>
                    </a:solidFill>
                  </a:tcPr>
                </a:tc>
                <a:tc>
                  <a:txBody>
                    <a:bodyPr/>
                    <a:lstStyle/>
                    <a:p>
                      <a:pPr marL="45085">
                        <a:lnSpc>
                          <a:spcPct val="100000"/>
                        </a:lnSpc>
                        <a:spcBef>
                          <a:spcPts val="275"/>
                        </a:spcBef>
                      </a:pPr>
                      <a:r>
                        <a:rPr sz="950" b="1" spc="220" dirty="0">
                          <a:solidFill>
                            <a:srgbClr val="FF0000"/>
                          </a:solidFill>
                          <a:latin typeface="Arial"/>
                          <a:cs typeface="Arial"/>
                        </a:rPr>
                        <a:t>No</a:t>
                      </a:r>
                      <a:endParaRPr sz="950">
                        <a:latin typeface="Arial"/>
                        <a:cs typeface="Arial"/>
                      </a:endParaRPr>
                    </a:p>
                  </a:txBody>
                  <a:tcPr marL="0" marR="0" marT="34925"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1"/>
                  </a:ext>
                </a:extLst>
              </a:tr>
              <a:tr h="229235">
                <a:tc>
                  <a:txBody>
                    <a:bodyPr/>
                    <a:lstStyle/>
                    <a:p>
                      <a:pPr marL="45085">
                        <a:lnSpc>
                          <a:spcPct val="100000"/>
                        </a:lnSpc>
                        <a:spcBef>
                          <a:spcPts val="295"/>
                        </a:spcBef>
                      </a:pPr>
                      <a:r>
                        <a:rPr sz="950" spc="160" dirty="0">
                          <a:solidFill>
                            <a:srgbClr val="010000"/>
                          </a:solidFill>
                          <a:latin typeface="Arial"/>
                          <a:cs typeface="Arial"/>
                        </a:rPr>
                        <a:t>2</a:t>
                      </a:r>
                      <a:endParaRPr sz="950">
                        <a:latin typeface="Arial"/>
                        <a:cs typeface="Arial"/>
                      </a:endParaRPr>
                    </a:p>
                  </a:txBody>
                  <a:tcPr marL="0" marR="0" marT="374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295"/>
                        </a:spcBef>
                      </a:pPr>
                      <a:r>
                        <a:rPr sz="950" spc="204" dirty="0">
                          <a:solidFill>
                            <a:srgbClr val="010000"/>
                          </a:solidFill>
                          <a:latin typeface="Arial"/>
                          <a:cs typeface="Arial"/>
                        </a:rPr>
                        <a:t>No</a:t>
                      </a:r>
                      <a:endParaRPr sz="950">
                        <a:latin typeface="Arial"/>
                        <a:cs typeface="Arial"/>
                      </a:endParaRPr>
                    </a:p>
                  </a:txBody>
                  <a:tcPr marL="0" marR="0" marT="37465" marB="0">
                    <a:lnL w="6350">
                      <a:solidFill>
                        <a:srgbClr val="000080"/>
                      </a:solidFill>
                      <a:prstDash val="solid"/>
                    </a:lnL>
                    <a:lnR w="6350">
                      <a:solidFill>
                        <a:srgbClr val="000080"/>
                      </a:solidFill>
                      <a:prstDash val="solid"/>
                    </a:lnR>
                    <a:solidFill>
                      <a:srgbClr val="E5E5E5"/>
                    </a:solidFill>
                  </a:tcPr>
                </a:tc>
                <a:tc>
                  <a:txBody>
                    <a:bodyPr/>
                    <a:lstStyle/>
                    <a:p>
                      <a:pPr marL="45085">
                        <a:lnSpc>
                          <a:spcPct val="100000"/>
                        </a:lnSpc>
                        <a:spcBef>
                          <a:spcPts val="295"/>
                        </a:spcBef>
                      </a:pPr>
                      <a:r>
                        <a:rPr sz="950" spc="165" dirty="0">
                          <a:solidFill>
                            <a:srgbClr val="010000"/>
                          </a:solidFill>
                          <a:latin typeface="Arial"/>
                          <a:cs typeface="Arial"/>
                        </a:rPr>
                        <a:t>Married</a:t>
                      </a:r>
                      <a:endParaRPr sz="950">
                        <a:latin typeface="Arial"/>
                        <a:cs typeface="Arial"/>
                      </a:endParaRPr>
                    </a:p>
                  </a:txBody>
                  <a:tcPr marL="0" marR="0" marT="374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295"/>
                        </a:spcBef>
                      </a:pPr>
                      <a:r>
                        <a:rPr sz="950" spc="195" dirty="0">
                          <a:solidFill>
                            <a:srgbClr val="010000"/>
                          </a:solidFill>
                          <a:latin typeface="Arial"/>
                          <a:cs typeface="Arial"/>
                        </a:rPr>
                        <a:t>100K</a:t>
                      </a:r>
                      <a:endParaRPr sz="950">
                        <a:latin typeface="Arial"/>
                        <a:cs typeface="Arial"/>
                      </a:endParaRPr>
                    </a:p>
                  </a:txBody>
                  <a:tcPr marL="0" marR="0" marT="37465" marB="0">
                    <a:lnL w="6350">
                      <a:solidFill>
                        <a:srgbClr val="000080"/>
                      </a:solidFill>
                      <a:prstDash val="solid"/>
                    </a:lnL>
                    <a:lnR w="6350">
                      <a:solidFill>
                        <a:srgbClr val="000080"/>
                      </a:solidFill>
                      <a:prstDash val="solid"/>
                    </a:lnR>
                    <a:solidFill>
                      <a:srgbClr val="E5E5E5"/>
                    </a:solidFill>
                  </a:tcPr>
                </a:tc>
                <a:tc>
                  <a:txBody>
                    <a:bodyPr/>
                    <a:lstStyle/>
                    <a:p>
                      <a:pPr marL="45085">
                        <a:lnSpc>
                          <a:spcPct val="100000"/>
                        </a:lnSpc>
                        <a:spcBef>
                          <a:spcPts val="275"/>
                        </a:spcBef>
                      </a:pPr>
                      <a:r>
                        <a:rPr sz="950" b="1" spc="220" dirty="0">
                          <a:solidFill>
                            <a:srgbClr val="FF0000"/>
                          </a:solidFill>
                          <a:latin typeface="Arial"/>
                          <a:cs typeface="Arial"/>
                        </a:rPr>
                        <a:t>No</a:t>
                      </a:r>
                      <a:endParaRPr sz="950">
                        <a:latin typeface="Arial"/>
                        <a:cs typeface="Arial"/>
                      </a:endParaRPr>
                    </a:p>
                  </a:txBody>
                  <a:tcPr marL="0" marR="0" marT="34925"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2"/>
                  </a:ext>
                </a:extLst>
              </a:tr>
              <a:tr h="229870">
                <a:tc>
                  <a:txBody>
                    <a:bodyPr/>
                    <a:lstStyle/>
                    <a:p>
                      <a:pPr marL="45085">
                        <a:lnSpc>
                          <a:spcPct val="100000"/>
                        </a:lnSpc>
                        <a:spcBef>
                          <a:spcPts val="295"/>
                        </a:spcBef>
                      </a:pPr>
                      <a:r>
                        <a:rPr sz="950" spc="160" dirty="0">
                          <a:solidFill>
                            <a:srgbClr val="010000"/>
                          </a:solidFill>
                          <a:latin typeface="Arial"/>
                          <a:cs typeface="Arial"/>
                        </a:rPr>
                        <a:t>3</a:t>
                      </a:r>
                      <a:endParaRPr sz="950">
                        <a:latin typeface="Arial"/>
                        <a:cs typeface="Arial"/>
                      </a:endParaRPr>
                    </a:p>
                  </a:txBody>
                  <a:tcPr marL="0" marR="0" marT="374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295"/>
                        </a:spcBef>
                      </a:pPr>
                      <a:r>
                        <a:rPr sz="950" spc="204" dirty="0">
                          <a:solidFill>
                            <a:srgbClr val="010000"/>
                          </a:solidFill>
                          <a:latin typeface="Arial"/>
                          <a:cs typeface="Arial"/>
                        </a:rPr>
                        <a:t>No</a:t>
                      </a:r>
                      <a:endParaRPr sz="950">
                        <a:latin typeface="Arial"/>
                        <a:cs typeface="Arial"/>
                      </a:endParaRPr>
                    </a:p>
                  </a:txBody>
                  <a:tcPr marL="0" marR="0" marT="37465" marB="0">
                    <a:lnL w="6350">
                      <a:solidFill>
                        <a:srgbClr val="000080"/>
                      </a:solidFill>
                      <a:prstDash val="solid"/>
                    </a:lnL>
                    <a:lnR w="6350">
                      <a:solidFill>
                        <a:srgbClr val="000080"/>
                      </a:solidFill>
                      <a:prstDash val="solid"/>
                    </a:lnR>
                    <a:solidFill>
                      <a:srgbClr val="E5E5E5"/>
                    </a:solidFill>
                  </a:tcPr>
                </a:tc>
                <a:tc>
                  <a:txBody>
                    <a:bodyPr/>
                    <a:lstStyle/>
                    <a:p>
                      <a:pPr marL="45085">
                        <a:lnSpc>
                          <a:spcPct val="100000"/>
                        </a:lnSpc>
                        <a:spcBef>
                          <a:spcPts val="295"/>
                        </a:spcBef>
                      </a:pPr>
                      <a:r>
                        <a:rPr sz="950" spc="155" dirty="0">
                          <a:solidFill>
                            <a:srgbClr val="010000"/>
                          </a:solidFill>
                          <a:latin typeface="Arial"/>
                          <a:cs typeface="Arial"/>
                        </a:rPr>
                        <a:t>Single</a:t>
                      </a:r>
                      <a:endParaRPr sz="950">
                        <a:latin typeface="Arial"/>
                        <a:cs typeface="Arial"/>
                      </a:endParaRPr>
                    </a:p>
                  </a:txBody>
                  <a:tcPr marL="0" marR="0" marT="374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295"/>
                        </a:spcBef>
                      </a:pPr>
                      <a:r>
                        <a:rPr sz="950" spc="190" dirty="0">
                          <a:solidFill>
                            <a:srgbClr val="010000"/>
                          </a:solidFill>
                          <a:latin typeface="Arial"/>
                          <a:cs typeface="Arial"/>
                        </a:rPr>
                        <a:t>70K</a:t>
                      </a:r>
                      <a:endParaRPr sz="950">
                        <a:latin typeface="Arial"/>
                        <a:cs typeface="Arial"/>
                      </a:endParaRPr>
                    </a:p>
                  </a:txBody>
                  <a:tcPr marL="0" marR="0" marT="37465" marB="0">
                    <a:lnL w="6350">
                      <a:solidFill>
                        <a:srgbClr val="000080"/>
                      </a:solidFill>
                      <a:prstDash val="solid"/>
                    </a:lnL>
                    <a:lnR w="6350">
                      <a:solidFill>
                        <a:srgbClr val="000080"/>
                      </a:solidFill>
                      <a:prstDash val="solid"/>
                    </a:lnR>
                    <a:solidFill>
                      <a:srgbClr val="E5E5E5"/>
                    </a:solidFill>
                  </a:tcPr>
                </a:tc>
                <a:tc>
                  <a:txBody>
                    <a:bodyPr/>
                    <a:lstStyle/>
                    <a:p>
                      <a:pPr marL="45085">
                        <a:lnSpc>
                          <a:spcPct val="100000"/>
                        </a:lnSpc>
                        <a:spcBef>
                          <a:spcPts val="275"/>
                        </a:spcBef>
                      </a:pPr>
                      <a:r>
                        <a:rPr sz="950" b="1" spc="220" dirty="0">
                          <a:solidFill>
                            <a:srgbClr val="FF0000"/>
                          </a:solidFill>
                          <a:latin typeface="Arial"/>
                          <a:cs typeface="Arial"/>
                        </a:rPr>
                        <a:t>No</a:t>
                      </a:r>
                      <a:endParaRPr sz="950">
                        <a:latin typeface="Arial"/>
                        <a:cs typeface="Arial"/>
                      </a:endParaRPr>
                    </a:p>
                  </a:txBody>
                  <a:tcPr marL="0" marR="0" marT="34925"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3"/>
                  </a:ext>
                </a:extLst>
              </a:tr>
              <a:tr h="230504">
                <a:tc>
                  <a:txBody>
                    <a:bodyPr/>
                    <a:lstStyle/>
                    <a:p>
                      <a:pPr marL="45085">
                        <a:lnSpc>
                          <a:spcPct val="100000"/>
                        </a:lnSpc>
                        <a:spcBef>
                          <a:spcPts val="300"/>
                        </a:spcBef>
                      </a:pPr>
                      <a:r>
                        <a:rPr sz="950" spc="160" dirty="0">
                          <a:solidFill>
                            <a:srgbClr val="010000"/>
                          </a:solidFill>
                          <a:latin typeface="Arial"/>
                          <a:cs typeface="Arial"/>
                        </a:rPr>
                        <a:t>4</a:t>
                      </a:r>
                      <a:endParaRPr sz="950">
                        <a:latin typeface="Arial"/>
                        <a:cs typeface="Arial"/>
                      </a:endParaRPr>
                    </a:p>
                  </a:txBody>
                  <a:tcPr marL="0" marR="0" marT="38100"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300"/>
                        </a:spcBef>
                      </a:pPr>
                      <a:r>
                        <a:rPr sz="950" spc="185" dirty="0">
                          <a:solidFill>
                            <a:srgbClr val="010000"/>
                          </a:solidFill>
                          <a:latin typeface="Arial"/>
                          <a:cs typeface="Arial"/>
                        </a:rPr>
                        <a:t>Yes</a:t>
                      </a:r>
                      <a:endParaRPr sz="950">
                        <a:latin typeface="Arial"/>
                        <a:cs typeface="Arial"/>
                      </a:endParaRPr>
                    </a:p>
                  </a:txBody>
                  <a:tcPr marL="0" marR="0" marT="38100" marB="0">
                    <a:lnL w="6350">
                      <a:solidFill>
                        <a:srgbClr val="000080"/>
                      </a:solidFill>
                      <a:prstDash val="solid"/>
                    </a:lnL>
                    <a:lnR w="6350">
                      <a:solidFill>
                        <a:srgbClr val="000080"/>
                      </a:solidFill>
                      <a:prstDash val="solid"/>
                    </a:lnR>
                    <a:solidFill>
                      <a:srgbClr val="E5E5E5"/>
                    </a:solidFill>
                  </a:tcPr>
                </a:tc>
                <a:tc>
                  <a:txBody>
                    <a:bodyPr/>
                    <a:lstStyle/>
                    <a:p>
                      <a:pPr marL="45085">
                        <a:lnSpc>
                          <a:spcPct val="100000"/>
                        </a:lnSpc>
                        <a:spcBef>
                          <a:spcPts val="300"/>
                        </a:spcBef>
                      </a:pPr>
                      <a:r>
                        <a:rPr sz="950" spc="165" dirty="0">
                          <a:solidFill>
                            <a:srgbClr val="010000"/>
                          </a:solidFill>
                          <a:latin typeface="Arial"/>
                          <a:cs typeface="Arial"/>
                        </a:rPr>
                        <a:t>Married</a:t>
                      </a:r>
                      <a:endParaRPr sz="950">
                        <a:latin typeface="Arial"/>
                        <a:cs typeface="Arial"/>
                      </a:endParaRPr>
                    </a:p>
                  </a:txBody>
                  <a:tcPr marL="0" marR="0" marT="38100"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300"/>
                        </a:spcBef>
                      </a:pPr>
                      <a:r>
                        <a:rPr sz="950" spc="195" dirty="0">
                          <a:solidFill>
                            <a:srgbClr val="010000"/>
                          </a:solidFill>
                          <a:latin typeface="Arial"/>
                          <a:cs typeface="Arial"/>
                        </a:rPr>
                        <a:t>120K</a:t>
                      </a:r>
                      <a:endParaRPr sz="950">
                        <a:latin typeface="Arial"/>
                        <a:cs typeface="Arial"/>
                      </a:endParaRPr>
                    </a:p>
                  </a:txBody>
                  <a:tcPr marL="0" marR="0" marT="38100" marB="0">
                    <a:lnL w="6350">
                      <a:solidFill>
                        <a:srgbClr val="000080"/>
                      </a:solidFill>
                      <a:prstDash val="solid"/>
                    </a:lnL>
                    <a:lnR w="6350">
                      <a:solidFill>
                        <a:srgbClr val="000080"/>
                      </a:solidFill>
                      <a:prstDash val="solid"/>
                    </a:lnR>
                    <a:solidFill>
                      <a:srgbClr val="E5E5E5"/>
                    </a:solidFill>
                  </a:tcPr>
                </a:tc>
                <a:tc>
                  <a:txBody>
                    <a:bodyPr/>
                    <a:lstStyle/>
                    <a:p>
                      <a:pPr marL="45085">
                        <a:lnSpc>
                          <a:spcPct val="100000"/>
                        </a:lnSpc>
                        <a:spcBef>
                          <a:spcPts val="280"/>
                        </a:spcBef>
                      </a:pPr>
                      <a:r>
                        <a:rPr sz="950" b="1" spc="220" dirty="0">
                          <a:solidFill>
                            <a:srgbClr val="FF0000"/>
                          </a:solidFill>
                          <a:latin typeface="Arial"/>
                          <a:cs typeface="Arial"/>
                        </a:rPr>
                        <a:t>No</a:t>
                      </a:r>
                      <a:endParaRPr sz="950">
                        <a:latin typeface="Arial"/>
                        <a:cs typeface="Arial"/>
                      </a:endParaRPr>
                    </a:p>
                  </a:txBody>
                  <a:tcPr marL="0" marR="0" marT="35560"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4"/>
                  </a:ext>
                </a:extLst>
              </a:tr>
              <a:tr h="229870">
                <a:tc>
                  <a:txBody>
                    <a:bodyPr/>
                    <a:lstStyle/>
                    <a:p>
                      <a:pPr marL="45085">
                        <a:lnSpc>
                          <a:spcPct val="100000"/>
                        </a:lnSpc>
                        <a:spcBef>
                          <a:spcPts val="300"/>
                        </a:spcBef>
                      </a:pPr>
                      <a:r>
                        <a:rPr sz="950" spc="160" dirty="0">
                          <a:solidFill>
                            <a:srgbClr val="010000"/>
                          </a:solidFill>
                          <a:latin typeface="Arial"/>
                          <a:cs typeface="Arial"/>
                        </a:rPr>
                        <a:t>5</a:t>
                      </a:r>
                      <a:endParaRPr sz="950">
                        <a:latin typeface="Arial"/>
                        <a:cs typeface="Arial"/>
                      </a:endParaRPr>
                    </a:p>
                  </a:txBody>
                  <a:tcPr marL="0" marR="0" marT="38100"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300"/>
                        </a:spcBef>
                      </a:pPr>
                      <a:r>
                        <a:rPr sz="950" spc="204" dirty="0">
                          <a:solidFill>
                            <a:srgbClr val="010000"/>
                          </a:solidFill>
                          <a:latin typeface="Arial"/>
                          <a:cs typeface="Arial"/>
                        </a:rPr>
                        <a:t>No</a:t>
                      </a:r>
                      <a:endParaRPr sz="950">
                        <a:latin typeface="Arial"/>
                        <a:cs typeface="Arial"/>
                      </a:endParaRPr>
                    </a:p>
                  </a:txBody>
                  <a:tcPr marL="0" marR="0" marT="38100" marB="0">
                    <a:lnL w="6350">
                      <a:solidFill>
                        <a:srgbClr val="000080"/>
                      </a:solidFill>
                      <a:prstDash val="solid"/>
                    </a:lnL>
                    <a:lnR w="6350">
                      <a:solidFill>
                        <a:srgbClr val="000080"/>
                      </a:solidFill>
                      <a:prstDash val="solid"/>
                    </a:lnR>
                    <a:solidFill>
                      <a:srgbClr val="E5E5E5"/>
                    </a:solidFill>
                  </a:tcPr>
                </a:tc>
                <a:tc>
                  <a:txBody>
                    <a:bodyPr/>
                    <a:lstStyle/>
                    <a:p>
                      <a:pPr marL="45085">
                        <a:lnSpc>
                          <a:spcPct val="100000"/>
                        </a:lnSpc>
                        <a:spcBef>
                          <a:spcPts val="300"/>
                        </a:spcBef>
                      </a:pPr>
                      <a:r>
                        <a:rPr sz="950" spc="165" dirty="0">
                          <a:solidFill>
                            <a:srgbClr val="010000"/>
                          </a:solidFill>
                          <a:latin typeface="Arial"/>
                          <a:cs typeface="Arial"/>
                        </a:rPr>
                        <a:t>Divorced</a:t>
                      </a:r>
                      <a:endParaRPr sz="950">
                        <a:latin typeface="Arial"/>
                        <a:cs typeface="Arial"/>
                      </a:endParaRPr>
                    </a:p>
                  </a:txBody>
                  <a:tcPr marL="0" marR="0" marT="38100"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300"/>
                        </a:spcBef>
                      </a:pPr>
                      <a:r>
                        <a:rPr sz="950" spc="190" dirty="0">
                          <a:solidFill>
                            <a:srgbClr val="010000"/>
                          </a:solidFill>
                          <a:latin typeface="Arial"/>
                          <a:cs typeface="Arial"/>
                        </a:rPr>
                        <a:t>95K</a:t>
                      </a:r>
                      <a:endParaRPr sz="950">
                        <a:latin typeface="Arial"/>
                        <a:cs typeface="Arial"/>
                      </a:endParaRPr>
                    </a:p>
                  </a:txBody>
                  <a:tcPr marL="0" marR="0" marT="38100" marB="0">
                    <a:lnL w="6350">
                      <a:solidFill>
                        <a:srgbClr val="000080"/>
                      </a:solidFill>
                      <a:prstDash val="solid"/>
                    </a:lnL>
                    <a:lnR w="6350">
                      <a:solidFill>
                        <a:srgbClr val="000080"/>
                      </a:solidFill>
                      <a:prstDash val="solid"/>
                    </a:lnR>
                    <a:solidFill>
                      <a:srgbClr val="E5E5E5"/>
                    </a:solidFill>
                  </a:tcPr>
                </a:tc>
                <a:tc>
                  <a:txBody>
                    <a:bodyPr/>
                    <a:lstStyle/>
                    <a:p>
                      <a:pPr marL="45085">
                        <a:lnSpc>
                          <a:spcPct val="100000"/>
                        </a:lnSpc>
                        <a:spcBef>
                          <a:spcPts val="280"/>
                        </a:spcBef>
                      </a:pPr>
                      <a:r>
                        <a:rPr sz="950" b="1" spc="185" dirty="0">
                          <a:solidFill>
                            <a:srgbClr val="FF0000"/>
                          </a:solidFill>
                          <a:latin typeface="Arial"/>
                          <a:cs typeface="Arial"/>
                        </a:rPr>
                        <a:t>Yes</a:t>
                      </a:r>
                      <a:endParaRPr sz="950">
                        <a:latin typeface="Arial"/>
                        <a:cs typeface="Arial"/>
                      </a:endParaRPr>
                    </a:p>
                  </a:txBody>
                  <a:tcPr marL="0" marR="0" marT="35560"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5"/>
                  </a:ext>
                </a:extLst>
              </a:tr>
              <a:tr h="229870">
                <a:tc>
                  <a:txBody>
                    <a:bodyPr/>
                    <a:lstStyle/>
                    <a:p>
                      <a:pPr marL="45085">
                        <a:lnSpc>
                          <a:spcPct val="100000"/>
                        </a:lnSpc>
                        <a:spcBef>
                          <a:spcPts val="295"/>
                        </a:spcBef>
                      </a:pPr>
                      <a:r>
                        <a:rPr sz="950" spc="160" dirty="0">
                          <a:solidFill>
                            <a:srgbClr val="010000"/>
                          </a:solidFill>
                          <a:latin typeface="Arial"/>
                          <a:cs typeface="Arial"/>
                        </a:rPr>
                        <a:t>6</a:t>
                      </a:r>
                      <a:endParaRPr sz="950">
                        <a:latin typeface="Arial"/>
                        <a:cs typeface="Arial"/>
                      </a:endParaRPr>
                    </a:p>
                  </a:txBody>
                  <a:tcPr marL="0" marR="0" marT="374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295"/>
                        </a:spcBef>
                      </a:pPr>
                      <a:r>
                        <a:rPr sz="950" spc="204" dirty="0">
                          <a:solidFill>
                            <a:srgbClr val="010000"/>
                          </a:solidFill>
                          <a:latin typeface="Arial"/>
                          <a:cs typeface="Arial"/>
                        </a:rPr>
                        <a:t>No</a:t>
                      </a:r>
                      <a:endParaRPr sz="950">
                        <a:latin typeface="Arial"/>
                        <a:cs typeface="Arial"/>
                      </a:endParaRPr>
                    </a:p>
                  </a:txBody>
                  <a:tcPr marL="0" marR="0" marT="37465" marB="0">
                    <a:lnL w="6350">
                      <a:solidFill>
                        <a:srgbClr val="000080"/>
                      </a:solidFill>
                      <a:prstDash val="solid"/>
                    </a:lnL>
                    <a:lnR w="6350">
                      <a:solidFill>
                        <a:srgbClr val="000080"/>
                      </a:solidFill>
                      <a:prstDash val="solid"/>
                    </a:lnR>
                    <a:solidFill>
                      <a:srgbClr val="E5E5E5"/>
                    </a:solidFill>
                  </a:tcPr>
                </a:tc>
                <a:tc>
                  <a:txBody>
                    <a:bodyPr/>
                    <a:lstStyle/>
                    <a:p>
                      <a:pPr marL="45085">
                        <a:lnSpc>
                          <a:spcPct val="100000"/>
                        </a:lnSpc>
                        <a:spcBef>
                          <a:spcPts val="295"/>
                        </a:spcBef>
                      </a:pPr>
                      <a:r>
                        <a:rPr sz="950" spc="165" dirty="0">
                          <a:solidFill>
                            <a:srgbClr val="010000"/>
                          </a:solidFill>
                          <a:latin typeface="Arial"/>
                          <a:cs typeface="Arial"/>
                        </a:rPr>
                        <a:t>Married</a:t>
                      </a:r>
                      <a:endParaRPr sz="950">
                        <a:latin typeface="Arial"/>
                        <a:cs typeface="Arial"/>
                      </a:endParaRPr>
                    </a:p>
                  </a:txBody>
                  <a:tcPr marL="0" marR="0" marT="374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295"/>
                        </a:spcBef>
                      </a:pPr>
                      <a:r>
                        <a:rPr sz="950" spc="190" dirty="0">
                          <a:solidFill>
                            <a:srgbClr val="010000"/>
                          </a:solidFill>
                          <a:latin typeface="Arial"/>
                          <a:cs typeface="Arial"/>
                        </a:rPr>
                        <a:t>60K</a:t>
                      </a:r>
                      <a:endParaRPr sz="950">
                        <a:latin typeface="Arial"/>
                        <a:cs typeface="Arial"/>
                      </a:endParaRPr>
                    </a:p>
                  </a:txBody>
                  <a:tcPr marL="0" marR="0" marT="37465" marB="0">
                    <a:lnL w="6350">
                      <a:solidFill>
                        <a:srgbClr val="000080"/>
                      </a:solidFill>
                      <a:prstDash val="solid"/>
                    </a:lnL>
                    <a:lnR w="6350">
                      <a:solidFill>
                        <a:srgbClr val="000080"/>
                      </a:solidFill>
                      <a:prstDash val="solid"/>
                    </a:lnR>
                    <a:solidFill>
                      <a:srgbClr val="E5E5E5"/>
                    </a:solidFill>
                  </a:tcPr>
                </a:tc>
                <a:tc>
                  <a:txBody>
                    <a:bodyPr/>
                    <a:lstStyle/>
                    <a:p>
                      <a:pPr marL="45085">
                        <a:lnSpc>
                          <a:spcPct val="100000"/>
                        </a:lnSpc>
                        <a:spcBef>
                          <a:spcPts val="275"/>
                        </a:spcBef>
                      </a:pPr>
                      <a:r>
                        <a:rPr sz="950" b="1" spc="220" dirty="0">
                          <a:solidFill>
                            <a:srgbClr val="FF0000"/>
                          </a:solidFill>
                          <a:latin typeface="Arial"/>
                          <a:cs typeface="Arial"/>
                        </a:rPr>
                        <a:t>No</a:t>
                      </a:r>
                      <a:endParaRPr sz="950">
                        <a:latin typeface="Arial"/>
                        <a:cs typeface="Arial"/>
                      </a:endParaRPr>
                    </a:p>
                  </a:txBody>
                  <a:tcPr marL="0" marR="0" marT="34925"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6"/>
                  </a:ext>
                </a:extLst>
              </a:tr>
              <a:tr h="229870">
                <a:tc>
                  <a:txBody>
                    <a:bodyPr/>
                    <a:lstStyle/>
                    <a:p>
                      <a:pPr marL="45085">
                        <a:lnSpc>
                          <a:spcPct val="100000"/>
                        </a:lnSpc>
                        <a:spcBef>
                          <a:spcPts val="300"/>
                        </a:spcBef>
                      </a:pPr>
                      <a:r>
                        <a:rPr sz="950" spc="160" dirty="0">
                          <a:solidFill>
                            <a:srgbClr val="010000"/>
                          </a:solidFill>
                          <a:latin typeface="Arial"/>
                          <a:cs typeface="Arial"/>
                        </a:rPr>
                        <a:t>7</a:t>
                      </a:r>
                      <a:endParaRPr sz="950">
                        <a:latin typeface="Arial"/>
                        <a:cs typeface="Arial"/>
                      </a:endParaRPr>
                    </a:p>
                  </a:txBody>
                  <a:tcPr marL="0" marR="0" marT="38100"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300"/>
                        </a:spcBef>
                      </a:pPr>
                      <a:r>
                        <a:rPr sz="950" spc="185" dirty="0">
                          <a:solidFill>
                            <a:srgbClr val="010000"/>
                          </a:solidFill>
                          <a:latin typeface="Arial"/>
                          <a:cs typeface="Arial"/>
                        </a:rPr>
                        <a:t>Yes</a:t>
                      </a:r>
                      <a:endParaRPr sz="950">
                        <a:latin typeface="Arial"/>
                        <a:cs typeface="Arial"/>
                      </a:endParaRPr>
                    </a:p>
                  </a:txBody>
                  <a:tcPr marL="0" marR="0" marT="38100" marB="0">
                    <a:lnL w="6350">
                      <a:solidFill>
                        <a:srgbClr val="000080"/>
                      </a:solidFill>
                      <a:prstDash val="solid"/>
                    </a:lnL>
                    <a:lnR w="6350">
                      <a:solidFill>
                        <a:srgbClr val="000080"/>
                      </a:solidFill>
                      <a:prstDash val="solid"/>
                    </a:lnR>
                    <a:solidFill>
                      <a:srgbClr val="E5E5E5"/>
                    </a:solidFill>
                  </a:tcPr>
                </a:tc>
                <a:tc>
                  <a:txBody>
                    <a:bodyPr/>
                    <a:lstStyle/>
                    <a:p>
                      <a:pPr marL="45085">
                        <a:lnSpc>
                          <a:spcPct val="100000"/>
                        </a:lnSpc>
                        <a:spcBef>
                          <a:spcPts val="300"/>
                        </a:spcBef>
                      </a:pPr>
                      <a:r>
                        <a:rPr sz="950" spc="165" dirty="0">
                          <a:solidFill>
                            <a:srgbClr val="010000"/>
                          </a:solidFill>
                          <a:latin typeface="Arial"/>
                          <a:cs typeface="Arial"/>
                        </a:rPr>
                        <a:t>Divorced</a:t>
                      </a:r>
                      <a:endParaRPr sz="950">
                        <a:latin typeface="Arial"/>
                        <a:cs typeface="Arial"/>
                      </a:endParaRPr>
                    </a:p>
                  </a:txBody>
                  <a:tcPr marL="0" marR="0" marT="38100"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300"/>
                        </a:spcBef>
                      </a:pPr>
                      <a:r>
                        <a:rPr sz="950" spc="195" dirty="0">
                          <a:solidFill>
                            <a:srgbClr val="010000"/>
                          </a:solidFill>
                          <a:latin typeface="Arial"/>
                          <a:cs typeface="Arial"/>
                        </a:rPr>
                        <a:t>220K</a:t>
                      </a:r>
                      <a:endParaRPr sz="950">
                        <a:latin typeface="Arial"/>
                        <a:cs typeface="Arial"/>
                      </a:endParaRPr>
                    </a:p>
                  </a:txBody>
                  <a:tcPr marL="0" marR="0" marT="38100" marB="0">
                    <a:lnL w="6350">
                      <a:solidFill>
                        <a:srgbClr val="000080"/>
                      </a:solidFill>
                      <a:prstDash val="solid"/>
                    </a:lnL>
                    <a:lnR w="6350">
                      <a:solidFill>
                        <a:srgbClr val="000080"/>
                      </a:solidFill>
                      <a:prstDash val="solid"/>
                    </a:lnR>
                    <a:solidFill>
                      <a:srgbClr val="E5E5E5"/>
                    </a:solidFill>
                  </a:tcPr>
                </a:tc>
                <a:tc>
                  <a:txBody>
                    <a:bodyPr/>
                    <a:lstStyle/>
                    <a:p>
                      <a:pPr marL="45085">
                        <a:lnSpc>
                          <a:spcPct val="100000"/>
                        </a:lnSpc>
                        <a:spcBef>
                          <a:spcPts val="280"/>
                        </a:spcBef>
                      </a:pPr>
                      <a:r>
                        <a:rPr sz="950" b="1" spc="220" dirty="0">
                          <a:solidFill>
                            <a:srgbClr val="FF0000"/>
                          </a:solidFill>
                          <a:latin typeface="Arial"/>
                          <a:cs typeface="Arial"/>
                        </a:rPr>
                        <a:t>No</a:t>
                      </a:r>
                      <a:endParaRPr sz="950">
                        <a:latin typeface="Arial"/>
                        <a:cs typeface="Arial"/>
                      </a:endParaRPr>
                    </a:p>
                  </a:txBody>
                  <a:tcPr marL="0" marR="0" marT="35560"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7"/>
                  </a:ext>
                </a:extLst>
              </a:tr>
              <a:tr h="229870">
                <a:tc>
                  <a:txBody>
                    <a:bodyPr/>
                    <a:lstStyle/>
                    <a:p>
                      <a:pPr marL="45085">
                        <a:lnSpc>
                          <a:spcPct val="100000"/>
                        </a:lnSpc>
                        <a:spcBef>
                          <a:spcPts val="295"/>
                        </a:spcBef>
                      </a:pPr>
                      <a:r>
                        <a:rPr sz="950" spc="160" dirty="0">
                          <a:solidFill>
                            <a:srgbClr val="010000"/>
                          </a:solidFill>
                          <a:latin typeface="Arial"/>
                          <a:cs typeface="Arial"/>
                        </a:rPr>
                        <a:t>8</a:t>
                      </a:r>
                      <a:endParaRPr sz="950">
                        <a:latin typeface="Arial"/>
                        <a:cs typeface="Arial"/>
                      </a:endParaRPr>
                    </a:p>
                  </a:txBody>
                  <a:tcPr marL="0" marR="0" marT="374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295"/>
                        </a:spcBef>
                      </a:pPr>
                      <a:r>
                        <a:rPr sz="950" spc="204" dirty="0">
                          <a:solidFill>
                            <a:srgbClr val="010000"/>
                          </a:solidFill>
                          <a:latin typeface="Arial"/>
                          <a:cs typeface="Arial"/>
                        </a:rPr>
                        <a:t>No</a:t>
                      </a:r>
                      <a:endParaRPr sz="950">
                        <a:latin typeface="Arial"/>
                        <a:cs typeface="Arial"/>
                      </a:endParaRPr>
                    </a:p>
                  </a:txBody>
                  <a:tcPr marL="0" marR="0" marT="37465" marB="0">
                    <a:lnL w="6350">
                      <a:solidFill>
                        <a:srgbClr val="000080"/>
                      </a:solidFill>
                      <a:prstDash val="solid"/>
                    </a:lnL>
                    <a:lnR w="6350">
                      <a:solidFill>
                        <a:srgbClr val="000080"/>
                      </a:solidFill>
                      <a:prstDash val="solid"/>
                    </a:lnR>
                    <a:solidFill>
                      <a:srgbClr val="E5E5E5"/>
                    </a:solidFill>
                  </a:tcPr>
                </a:tc>
                <a:tc>
                  <a:txBody>
                    <a:bodyPr/>
                    <a:lstStyle/>
                    <a:p>
                      <a:pPr marL="45085">
                        <a:lnSpc>
                          <a:spcPct val="100000"/>
                        </a:lnSpc>
                        <a:spcBef>
                          <a:spcPts val="295"/>
                        </a:spcBef>
                      </a:pPr>
                      <a:r>
                        <a:rPr sz="950" spc="155" dirty="0">
                          <a:solidFill>
                            <a:srgbClr val="010000"/>
                          </a:solidFill>
                          <a:latin typeface="Arial"/>
                          <a:cs typeface="Arial"/>
                        </a:rPr>
                        <a:t>Single</a:t>
                      </a:r>
                      <a:endParaRPr sz="950">
                        <a:latin typeface="Arial"/>
                        <a:cs typeface="Arial"/>
                      </a:endParaRPr>
                    </a:p>
                  </a:txBody>
                  <a:tcPr marL="0" marR="0" marT="374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295"/>
                        </a:spcBef>
                      </a:pPr>
                      <a:r>
                        <a:rPr sz="950" spc="190" dirty="0">
                          <a:solidFill>
                            <a:srgbClr val="010000"/>
                          </a:solidFill>
                          <a:latin typeface="Arial"/>
                          <a:cs typeface="Arial"/>
                        </a:rPr>
                        <a:t>85K</a:t>
                      </a:r>
                      <a:endParaRPr sz="950">
                        <a:latin typeface="Arial"/>
                        <a:cs typeface="Arial"/>
                      </a:endParaRPr>
                    </a:p>
                  </a:txBody>
                  <a:tcPr marL="0" marR="0" marT="37465" marB="0">
                    <a:lnL w="6350">
                      <a:solidFill>
                        <a:srgbClr val="000080"/>
                      </a:solidFill>
                      <a:prstDash val="solid"/>
                    </a:lnL>
                    <a:lnR w="6350">
                      <a:solidFill>
                        <a:srgbClr val="000080"/>
                      </a:solidFill>
                      <a:prstDash val="solid"/>
                    </a:lnR>
                    <a:solidFill>
                      <a:srgbClr val="E5E5E5"/>
                    </a:solidFill>
                  </a:tcPr>
                </a:tc>
                <a:tc>
                  <a:txBody>
                    <a:bodyPr/>
                    <a:lstStyle/>
                    <a:p>
                      <a:pPr marL="45085">
                        <a:lnSpc>
                          <a:spcPct val="100000"/>
                        </a:lnSpc>
                        <a:spcBef>
                          <a:spcPts val="275"/>
                        </a:spcBef>
                      </a:pPr>
                      <a:r>
                        <a:rPr sz="950" b="1" spc="185" dirty="0">
                          <a:solidFill>
                            <a:srgbClr val="FF0000"/>
                          </a:solidFill>
                          <a:latin typeface="Arial"/>
                          <a:cs typeface="Arial"/>
                        </a:rPr>
                        <a:t>Yes</a:t>
                      </a:r>
                      <a:endParaRPr sz="950">
                        <a:latin typeface="Arial"/>
                        <a:cs typeface="Arial"/>
                      </a:endParaRPr>
                    </a:p>
                  </a:txBody>
                  <a:tcPr marL="0" marR="0" marT="34925"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8"/>
                  </a:ext>
                </a:extLst>
              </a:tr>
              <a:tr h="230504">
                <a:tc>
                  <a:txBody>
                    <a:bodyPr/>
                    <a:lstStyle/>
                    <a:p>
                      <a:pPr marL="45085">
                        <a:lnSpc>
                          <a:spcPct val="100000"/>
                        </a:lnSpc>
                        <a:spcBef>
                          <a:spcPts val="295"/>
                        </a:spcBef>
                      </a:pPr>
                      <a:r>
                        <a:rPr sz="950" spc="160" dirty="0">
                          <a:solidFill>
                            <a:srgbClr val="010000"/>
                          </a:solidFill>
                          <a:latin typeface="Arial"/>
                          <a:cs typeface="Arial"/>
                        </a:rPr>
                        <a:t>9</a:t>
                      </a:r>
                      <a:endParaRPr sz="950">
                        <a:latin typeface="Arial"/>
                        <a:cs typeface="Arial"/>
                      </a:endParaRPr>
                    </a:p>
                  </a:txBody>
                  <a:tcPr marL="0" marR="0" marT="374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295"/>
                        </a:spcBef>
                      </a:pPr>
                      <a:r>
                        <a:rPr sz="950" spc="204" dirty="0">
                          <a:solidFill>
                            <a:srgbClr val="010000"/>
                          </a:solidFill>
                          <a:latin typeface="Arial"/>
                          <a:cs typeface="Arial"/>
                        </a:rPr>
                        <a:t>No</a:t>
                      </a:r>
                      <a:endParaRPr sz="950">
                        <a:latin typeface="Arial"/>
                        <a:cs typeface="Arial"/>
                      </a:endParaRPr>
                    </a:p>
                  </a:txBody>
                  <a:tcPr marL="0" marR="0" marT="37465" marB="0">
                    <a:lnL w="6350">
                      <a:solidFill>
                        <a:srgbClr val="000080"/>
                      </a:solidFill>
                      <a:prstDash val="solid"/>
                    </a:lnL>
                    <a:lnR w="6350">
                      <a:solidFill>
                        <a:srgbClr val="000080"/>
                      </a:solidFill>
                      <a:prstDash val="solid"/>
                    </a:lnR>
                    <a:solidFill>
                      <a:srgbClr val="E5E5E5"/>
                    </a:solidFill>
                  </a:tcPr>
                </a:tc>
                <a:tc>
                  <a:txBody>
                    <a:bodyPr/>
                    <a:lstStyle/>
                    <a:p>
                      <a:pPr marL="45085">
                        <a:lnSpc>
                          <a:spcPct val="100000"/>
                        </a:lnSpc>
                        <a:spcBef>
                          <a:spcPts val="295"/>
                        </a:spcBef>
                      </a:pPr>
                      <a:r>
                        <a:rPr sz="950" spc="165" dirty="0">
                          <a:solidFill>
                            <a:srgbClr val="010000"/>
                          </a:solidFill>
                          <a:latin typeface="Arial"/>
                          <a:cs typeface="Arial"/>
                        </a:rPr>
                        <a:t>Married</a:t>
                      </a:r>
                      <a:endParaRPr sz="950">
                        <a:latin typeface="Arial"/>
                        <a:cs typeface="Arial"/>
                      </a:endParaRPr>
                    </a:p>
                  </a:txBody>
                  <a:tcPr marL="0" marR="0" marT="374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295"/>
                        </a:spcBef>
                      </a:pPr>
                      <a:r>
                        <a:rPr sz="950" spc="190" dirty="0">
                          <a:solidFill>
                            <a:srgbClr val="010000"/>
                          </a:solidFill>
                          <a:latin typeface="Arial"/>
                          <a:cs typeface="Arial"/>
                        </a:rPr>
                        <a:t>75K</a:t>
                      </a:r>
                      <a:endParaRPr sz="950">
                        <a:latin typeface="Arial"/>
                        <a:cs typeface="Arial"/>
                      </a:endParaRPr>
                    </a:p>
                  </a:txBody>
                  <a:tcPr marL="0" marR="0" marT="37465" marB="0">
                    <a:lnL w="6350">
                      <a:solidFill>
                        <a:srgbClr val="000080"/>
                      </a:solidFill>
                      <a:prstDash val="solid"/>
                    </a:lnL>
                    <a:lnR w="6350">
                      <a:solidFill>
                        <a:srgbClr val="000080"/>
                      </a:solidFill>
                      <a:prstDash val="solid"/>
                    </a:lnR>
                    <a:solidFill>
                      <a:srgbClr val="E5E5E5"/>
                    </a:solidFill>
                  </a:tcPr>
                </a:tc>
                <a:tc>
                  <a:txBody>
                    <a:bodyPr/>
                    <a:lstStyle/>
                    <a:p>
                      <a:pPr marL="45085">
                        <a:lnSpc>
                          <a:spcPct val="100000"/>
                        </a:lnSpc>
                        <a:spcBef>
                          <a:spcPts val="280"/>
                        </a:spcBef>
                      </a:pPr>
                      <a:r>
                        <a:rPr sz="950" b="1" spc="220" dirty="0">
                          <a:solidFill>
                            <a:srgbClr val="FF0000"/>
                          </a:solidFill>
                          <a:latin typeface="Arial"/>
                          <a:cs typeface="Arial"/>
                        </a:rPr>
                        <a:t>No</a:t>
                      </a:r>
                      <a:endParaRPr sz="950">
                        <a:latin typeface="Arial"/>
                        <a:cs typeface="Arial"/>
                      </a:endParaRPr>
                    </a:p>
                  </a:txBody>
                  <a:tcPr marL="0" marR="0" marT="35560"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9"/>
                  </a:ext>
                </a:extLst>
              </a:tr>
              <a:tr h="232410">
                <a:tc>
                  <a:txBody>
                    <a:bodyPr/>
                    <a:lstStyle/>
                    <a:p>
                      <a:pPr marL="45085">
                        <a:lnSpc>
                          <a:spcPct val="100000"/>
                        </a:lnSpc>
                        <a:spcBef>
                          <a:spcPts val="300"/>
                        </a:spcBef>
                      </a:pPr>
                      <a:r>
                        <a:rPr sz="950" spc="180" dirty="0">
                          <a:solidFill>
                            <a:srgbClr val="010000"/>
                          </a:solidFill>
                          <a:latin typeface="Arial"/>
                          <a:cs typeface="Arial"/>
                        </a:rPr>
                        <a:t>10</a:t>
                      </a:r>
                      <a:endParaRPr sz="950">
                        <a:latin typeface="Arial"/>
                        <a:cs typeface="Arial"/>
                      </a:endParaRPr>
                    </a:p>
                  </a:txBody>
                  <a:tcPr marL="0" marR="0" marT="38100" marB="0">
                    <a:lnL w="6350">
                      <a:solidFill>
                        <a:srgbClr val="000080"/>
                      </a:solidFill>
                      <a:prstDash val="solid"/>
                    </a:lnL>
                    <a:lnR w="6350">
                      <a:solidFill>
                        <a:srgbClr val="000080"/>
                      </a:solidFill>
                      <a:prstDash val="solid"/>
                    </a:lnR>
                    <a:lnB w="6350">
                      <a:solidFill>
                        <a:srgbClr val="000080"/>
                      </a:solidFill>
                      <a:prstDash val="solid"/>
                    </a:lnB>
                    <a:solidFill>
                      <a:srgbClr val="C0C0C0"/>
                    </a:solidFill>
                  </a:tcPr>
                </a:tc>
                <a:tc>
                  <a:txBody>
                    <a:bodyPr/>
                    <a:lstStyle/>
                    <a:p>
                      <a:pPr marL="45085">
                        <a:lnSpc>
                          <a:spcPct val="100000"/>
                        </a:lnSpc>
                        <a:spcBef>
                          <a:spcPts val="300"/>
                        </a:spcBef>
                      </a:pPr>
                      <a:r>
                        <a:rPr sz="950" spc="204" dirty="0">
                          <a:solidFill>
                            <a:srgbClr val="010000"/>
                          </a:solidFill>
                          <a:latin typeface="Arial"/>
                          <a:cs typeface="Arial"/>
                        </a:rPr>
                        <a:t>No</a:t>
                      </a:r>
                      <a:endParaRPr sz="950">
                        <a:latin typeface="Arial"/>
                        <a:cs typeface="Arial"/>
                      </a:endParaRPr>
                    </a:p>
                  </a:txBody>
                  <a:tcPr marL="0" marR="0" marT="38100" marB="0">
                    <a:lnL w="6350">
                      <a:solidFill>
                        <a:srgbClr val="000080"/>
                      </a:solidFill>
                      <a:prstDash val="solid"/>
                    </a:lnL>
                    <a:lnR w="6350">
                      <a:solidFill>
                        <a:srgbClr val="000080"/>
                      </a:solidFill>
                      <a:prstDash val="solid"/>
                    </a:lnR>
                    <a:lnB w="6350">
                      <a:solidFill>
                        <a:srgbClr val="000080"/>
                      </a:solidFill>
                      <a:prstDash val="solid"/>
                    </a:lnB>
                    <a:solidFill>
                      <a:srgbClr val="E5E5E5"/>
                    </a:solidFill>
                  </a:tcPr>
                </a:tc>
                <a:tc>
                  <a:txBody>
                    <a:bodyPr/>
                    <a:lstStyle/>
                    <a:p>
                      <a:pPr marL="45085">
                        <a:lnSpc>
                          <a:spcPct val="100000"/>
                        </a:lnSpc>
                        <a:spcBef>
                          <a:spcPts val="300"/>
                        </a:spcBef>
                      </a:pPr>
                      <a:r>
                        <a:rPr sz="950" spc="155" dirty="0">
                          <a:solidFill>
                            <a:srgbClr val="010000"/>
                          </a:solidFill>
                          <a:latin typeface="Arial"/>
                          <a:cs typeface="Arial"/>
                        </a:rPr>
                        <a:t>Single</a:t>
                      </a:r>
                      <a:endParaRPr sz="950">
                        <a:latin typeface="Arial"/>
                        <a:cs typeface="Arial"/>
                      </a:endParaRPr>
                    </a:p>
                  </a:txBody>
                  <a:tcPr marL="0" marR="0" marT="38100" marB="0">
                    <a:lnL w="6350">
                      <a:solidFill>
                        <a:srgbClr val="000080"/>
                      </a:solidFill>
                      <a:prstDash val="solid"/>
                    </a:lnL>
                    <a:lnR w="6350">
                      <a:solidFill>
                        <a:srgbClr val="000080"/>
                      </a:solidFill>
                      <a:prstDash val="solid"/>
                    </a:lnR>
                    <a:lnB w="6350">
                      <a:solidFill>
                        <a:srgbClr val="000080"/>
                      </a:solidFill>
                      <a:prstDash val="solid"/>
                    </a:lnB>
                    <a:solidFill>
                      <a:srgbClr val="C0C0C0"/>
                    </a:solidFill>
                  </a:tcPr>
                </a:tc>
                <a:tc>
                  <a:txBody>
                    <a:bodyPr/>
                    <a:lstStyle/>
                    <a:p>
                      <a:pPr marL="45085">
                        <a:lnSpc>
                          <a:spcPct val="100000"/>
                        </a:lnSpc>
                        <a:spcBef>
                          <a:spcPts val="300"/>
                        </a:spcBef>
                      </a:pPr>
                      <a:r>
                        <a:rPr sz="950" spc="190" dirty="0">
                          <a:solidFill>
                            <a:srgbClr val="010000"/>
                          </a:solidFill>
                          <a:latin typeface="Arial"/>
                          <a:cs typeface="Arial"/>
                        </a:rPr>
                        <a:t>90K</a:t>
                      </a:r>
                      <a:endParaRPr sz="950">
                        <a:latin typeface="Arial"/>
                        <a:cs typeface="Arial"/>
                      </a:endParaRPr>
                    </a:p>
                  </a:txBody>
                  <a:tcPr marL="0" marR="0" marT="38100" marB="0">
                    <a:lnL w="6350">
                      <a:solidFill>
                        <a:srgbClr val="000080"/>
                      </a:solidFill>
                      <a:prstDash val="solid"/>
                    </a:lnL>
                    <a:lnR w="6350">
                      <a:solidFill>
                        <a:srgbClr val="000080"/>
                      </a:solidFill>
                      <a:prstDash val="solid"/>
                    </a:lnR>
                    <a:lnB w="6350">
                      <a:solidFill>
                        <a:srgbClr val="000080"/>
                      </a:solidFill>
                      <a:prstDash val="solid"/>
                    </a:lnB>
                    <a:solidFill>
                      <a:srgbClr val="E5E5E5"/>
                    </a:solidFill>
                  </a:tcPr>
                </a:tc>
                <a:tc>
                  <a:txBody>
                    <a:bodyPr/>
                    <a:lstStyle/>
                    <a:p>
                      <a:pPr marL="45085">
                        <a:lnSpc>
                          <a:spcPct val="100000"/>
                        </a:lnSpc>
                        <a:spcBef>
                          <a:spcPts val="284"/>
                        </a:spcBef>
                      </a:pPr>
                      <a:r>
                        <a:rPr sz="950" b="1" spc="185" dirty="0">
                          <a:solidFill>
                            <a:srgbClr val="FF0000"/>
                          </a:solidFill>
                          <a:latin typeface="Arial"/>
                          <a:cs typeface="Arial"/>
                        </a:rPr>
                        <a:t>Yes</a:t>
                      </a:r>
                      <a:endParaRPr sz="950">
                        <a:latin typeface="Arial"/>
                        <a:cs typeface="Arial"/>
                      </a:endParaRPr>
                    </a:p>
                  </a:txBody>
                  <a:tcPr marL="0" marR="0" marT="36194" marB="0">
                    <a:lnL w="6350">
                      <a:solidFill>
                        <a:srgbClr val="000080"/>
                      </a:solidFill>
                      <a:prstDash val="solid"/>
                    </a:lnL>
                    <a:lnR w="6350">
                      <a:solidFill>
                        <a:srgbClr val="000080"/>
                      </a:solidFill>
                      <a:prstDash val="solid"/>
                    </a:lnR>
                    <a:lnB w="6350">
                      <a:solidFill>
                        <a:srgbClr val="000080"/>
                      </a:solidFill>
                      <a:prstDash val="solid"/>
                    </a:lnB>
                    <a:solidFill>
                      <a:srgbClr val="C0C0C0"/>
                    </a:solidFill>
                  </a:tcPr>
                </a:tc>
                <a:extLst>
                  <a:ext uri="{0D108BD9-81ED-4DB2-BD59-A6C34878D82A}">
                    <a16:rowId xmlns:a16="http://schemas.microsoft.com/office/drawing/2014/main" val="10010"/>
                  </a:ext>
                </a:extLst>
              </a:tr>
            </a:tbl>
          </a:graphicData>
        </a:graphic>
      </p:graphicFrame>
      <p:sp>
        <p:nvSpPr>
          <p:cNvPr id="67" name="object 67"/>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21</a:t>
            </a:fld>
            <a:endParaRPr spc="-25" dirty="0"/>
          </a:p>
        </p:txBody>
      </p:sp>
      <p:sp>
        <p:nvSpPr>
          <p:cNvPr id="68" name="object 68"/>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66" name="object 66"/>
          <p:cNvSpPr txBox="1"/>
          <p:nvPr/>
        </p:nvSpPr>
        <p:spPr>
          <a:xfrm>
            <a:off x="5598165" y="2846857"/>
            <a:ext cx="33655" cy="33020"/>
          </a:xfrm>
          <a:prstGeom prst="rect">
            <a:avLst/>
          </a:prstGeom>
        </p:spPr>
        <p:txBody>
          <a:bodyPr vert="horz" wrap="square" lIns="0" tIns="12065" rIns="0" bIns="0" rtlCol="0">
            <a:spAutoFit/>
          </a:bodyPr>
          <a:lstStyle/>
          <a:p>
            <a:pPr algn="ctr">
              <a:lnSpc>
                <a:spcPct val="100000"/>
              </a:lnSpc>
              <a:spcBef>
                <a:spcPts val="95"/>
              </a:spcBef>
            </a:pPr>
            <a:r>
              <a:rPr sz="100" spc="-25" dirty="0">
                <a:solidFill>
                  <a:srgbClr val="010000"/>
                </a:solidFill>
                <a:latin typeface="Arial"/>
                <a:cs typeface="Arial"/>
              </a:rPr>
              <a:t>10</a:t>
            </a:r>
            <a:endParaRPr sz="1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50" dirty="0"/>
              <a:t>Tree Induction</a:t>
            </a:r>
          </a:p>
        </p:txBody>
      </p:sp>
      <p:sp>
        <p:nvSpPr>
          <p:cNvPr id="4" name="object 4"/>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22</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3" name="object 3"/>
          <p:cNvSpPr txBox="1"/>
          <p:nvPr/>
        </p:nvSpPr>
        <p:spPr>
          <a:xfrm>
            <a:off x="599948" y="1058974"/>
            <a:ext cx="8154034" cy="3771265"/>
          </a:xfrm>
          <a:prstGeom prst="rect">
            <a:avLst/>
          </a:prstGeom>
        </p:spPr>
        <p:txBody>
          <a:bodyPr vert="horz" wrap="square" lIns="0" tIns="64769" rIns="0" bIns="0" rtlCol="0">
            <a:spAutoFit/>
          </a:bodyPr>
          <a:lstStyle/>
          <a:p>
            <a:pPr marL="12700">
              <a:lnSpc>
                <a:spcPct val="100000"/>
              </a:lnSpc>
              <a:spcBef>
                <a:spcPts val="509"/>
              </a:spcBef>
            </a:pPr>
            <a:r>
              <a:rPr sz="3200" dirty="0">
                <a:solidFill>
                  <a:srgbClr val="EE8200"/>
                </a:solidFill>
                <a:latin typeface="Garamond"/>
                <a:cs typeface="Garamond"/>
              </a:rPr>
              <a:t>Greedy strategy.</a:t>
            </a:r>
            <a:endParaRPr sz="3200" dirty="0">
              <a:latin typeface="Garamond"/>
              <a:cs typeface="Garamond"/>
            </a:endParaRPr>
          </a:p>
          <a:p>
            <a:pPr marL="297180" marR="5080" indent="-284480">
              <a:lnSpc>
                <a:spcPts val="3030"/>
              </a:lnSpc>
              <a:spcBef>
                <a:spcPts val="735"/>
              </a:spcBef>
              <a:buSzPct val="89285"/>
              <a:buFont typeface="Courier New"/>
              <a:buChar char="o"/>
              <a:tabLst>
                <a:tab pos="297180" algn="l"/>
              </a:tabLst>
            </a:pPr>
            <a:r>
              <a:rPr sz="2800" dirty="0">
                <a:latin typeface="Garamond"/>
                <a:cs typeface="Garamond"/>
              </a:rPr>
              <a:t>Split the records based on an attribute test that optimizes certain criterion.</a:t>
            </a:r>
          </a:p>
          <a:p>
            <a:pPr marL="12700">
              <a:lnSpc>
                <a:spcPct val="100000"/>
              </a:lnSpc>
              <a:spcBef>
                <a:spcPts val="300"/>
              </a:spcBef>
            </a:pPr>
            <a:r>
              <a:rPr sz="3200" dirty="0">
                <a:solidFill>
                  <a:srgbClr val="EE8200"/>
                </a:solidFill>
                <a:latin typeface="Garamond"/>
                <a:cs typeface="Garamond"/>
              </a:rPr>
              <a:t>Issues</a:t>
            </a:r>
            <a:endParaRPr sz="3200" dirty="0">
              <a:latin typeface="Garamond"/>
              <a:cs typeface="Garamond"/>
            </a:endParaRPr>
          </a:p>
          <a:p>
            <a:pPr marL="296545" indent="-283845">
              <a:lnSpc>
                <a:spcPct val="100000"/>
              </a:lnSpc>
              <a:spcBef>
                <a:spcPts val="360"/>
              </a:spcBef>
              <a:buSzPct val="89285"/>
              <a:buFont typeface="Courier New"/>
              <a:buChar char="o"/>
              <a:tabLst>
                <a:tab pos="296545" algn="l"/>
              </a:tabLst>
            </a:pPr>
            <a:r>
              <a:rPr sz="2800" dirty="0">
                <a:latin typeface="Garamond"/>
                <a:cs typeface="Garamond"/>
              </a:rPr>
              <a:t>Determine how to split the records</a:t>
            </a:r>
          </a:p>
          <a:p>
            <a:pPr marL="529590" lvl="1" indent="-283845">
              <a:lnSpc>
                <a:spcPct val="100000"/>
              </a:lnSpc>
              <a:spcBef>
                <a:spcPts val="340"/>
              </a:spcBef>
              <a:buSzPct val="89285"/>
              <a:buFont typeface="Arial"/>
              <a:buChar char="■"/>
              <a:tabLst>
                <a:tab pos="529590" algn="l"/>
              </a:tabLst>
            </a:pPr>
            <a:r>
              <a:rPr sz="2800" dirty="0">
                <a:latin typeface="Garamond"/>
                <a:cs typeface="Garamond"/>
              </a:rPr>
              <a:t>How to specify the attribute test condition?</a:t>
            </a:r>
          </a:p>
          <a:p>
            <a:pPr marL="529590" lvl="1" indent="-283845">
              <a:lnSpc>
                <a:spcPct val="100000"/>
              </a:lnSpc>
              <a:spcBef>
                <a:spcPts val="340"/>
              </a:spcBef>
              <a:buSzPct val="89285"/>
              <a:buFont typeface="Arial"/>
              <a:buChar char="■"/>
              <a:tabLst>
                <a:tab pos="529590" algn="l"/>
              </a:tabLst>
            </a:pPr>
            <a:r>
              <a:rPr sz="2800" dirty="0">
                <a:latin typeface="Garamond"/>
                <a:cs typeface="Garamond"/>
              </a:rPr>
              <a:t>How to determine the best split?</a:t>
            </a:r>
          </a:p>
          <a:p>
            <a:pPr marL="295910" indent="-283210">
              <a:lnSpc>
                <a:spcPct val="100000"/>
              </a:lnSpc>
              <a:spcBef>
                <a:spcPts val="305"/>
              </a:spcBef>
              <a:buSzPct val="89583"/>
              <a:buFont typeface="Courier New"/>
              <a:buChar char="o"/>
              <a:tabLst>
                <a:tab pos="295910" algn="l"/>
              </a:tabLst>
            </a:pPr>
            <a:r>
              <a:rPr sz="2400" dirty="0">
                <a:latin typeface="Garamond"/>
                <a:cs typeface="Garamond"/>
              </a:rPr>
              <a:t>Determine when to stop splitting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50" dirty="0"/>
              <a:t>Tree Induction</a:t>
            </a:r>
          </a:p>
        </p:txBody>
      </p:sp>
      <p:sp>
        <p:nvSpPr>
          <p:cNvPr id="3" name="object 3"/>
          <p:cNvSpPr txBox="1"/>
          <p:nvPr/>
        </p:nvSpPr>
        <p:spPr>
          <a:xfrm>
            <a:off x="599948" y="1058974"/>
            <a:ext cx="8154034" cy="4087495"/>
          </a:xfrm>
          <a:prstGeom prst="rect">
            <a:avLst/>
          </a:prstGeom>
        </p:spPr>
        <p:txBody>
          <a:bodyPr vert="horz" wrap="square" lIns="0" tIns="64769" rIns="0" bIns="0" rtlCol="0">
            <a:spAutoFit/>
          </a:bodyPr>
          <a:lstStyle/>
          <a:p>
            <a:pPr marL="12700">
              <a:lnSpc>
                <a:spcPct val="100000"/>
              </a:lnSpc>
              <a:spcBef>
                <a:spcPts val="509"/>
              </a:spcBef>
            </a:pPr>
            <a:r>
              <a:rPr sz="3200" dirty="0">
                <a:solidFill>
                  <a:srgbClr val="EE8200"/>
                </a:solidFill>
                <a:latin typeface="Garamond"/>
                <a:cs typeface="Garamond"/>
              </a:rPr>
              <a:t>Greedy strategy.</a:t>
            </a:r>
            <a:endParaRPr sz="3200" dirty="0">
              <a:latin typeface="Garamond"/>
              <a:cs typeface="Garamond"/>
            </a:endParaRPr>
          </a:p>
          <a:p>
            <a:pPr marL="297180" marR="5080" indent="-284480">
              <a:lnSpc>
                <a:spcPts val="3030"/>
              </a:lnSpc>
              <a:spcBef>
                <a:spcPts val="735"/>
              </a:spcBef>
              <a:buSzPct val="89285"/>
              <a:buFont typeface="Courier New"/>
              <a:buChar char="o"/>
              <a:tabLst>
                <a:tab pos="297180" algn="l"/>
              </a:tabLst>
            </a:pPr>
            <a:r>
              <a:rPr sz="2800" dirty="0">
                <a:latin typeface="Garamond"/>
                <a:cs typeface="Garamond"/>
              </a:rPr>
              <a:t>Split the records based on an attribute test that optimizes certain criterion.</a:t>
            </a:r>
          </a:p>
          <a:p>
            <a:pPr marL="12700">
              <a:lnSpc>
                <a:spcPct val="100000"/>
              </a:lnSpc>
              <a:spcBef>
                <a:spcPts val="300"/>
              </a:spcBef>
            </a:pPr>
            <a:r>
              <a:rPr sz="3200" dirty="0">
                <a:solidFill>
                  <a:srgbClr val="EE8200"/>
                </a:solidFill>
                <a:latin typeface="Garamond"/>
                <a:cs typeface="Garamond"/>
              </a:rPr>
              <a:t>Issues</a:t>
            </a:r>
            <a:endParaRPr sz="3200" dirty="0">
              <a:latin typeface="Garamond"/>
              <a:cs typeface="Garamond"/>
            </a:endParaRPr>
          </a:p>
          <a:p>
            <a:pPr marL="296545" indent="-283845">
              <a:lnSpc>
                <a:spcPct val="100000"/>
              </a:lnSpc>
              <a:spcBef>
                <a:spcPts val="360"/>
              </a:spcBef>
              <a:buSzPct val="89285"/>
              <a:buFont typeface="Courier New"/>
              <a:buChar char="o"/>
              <a:tabLst>
                <a:tab pos="296545" algn="l"/>
              </a:tabLst>
            </a:pPr>
            <a:r>
              <a:rPr sz="2800" dirty="0">
                <a:latin typeface="Garamond"/>
                <a:cs typeface="Garamond"/>
              </a:rPr>
              <a:t>Determine how to split the records</a:t>
            </a:r>
          </a:p>
          <a:p>
            <a:pPr marL="529590" lvl="1" indent="-283845">
              <a:lnSpc>
                <a:spcPct val="100000"/>
              </a:lnSpc>
              <a:spcBef>
                <a:spcPts val="340"/>
              </a:spcBef>
              <a:buSzPct val="89285"/>
              <a:buFont typeface="Arial"/>
              <a:buChar char="■"/>
              <a:tabLst>
                <a:tab pos="529590" algn="l"/>
              </a:tabLst>
            </a:pPr>
            <a:r>
              <a:rPr sz="2800" dirty="0">
                <a:solidFill>
                  <a:srgbClr val="FF0000"/>
                </a:solidFill>
                <a:latin typeface="Garamond"/>
                <a:cs typeface="Garamond"/>
              </a:rPr>
              <a:t>How to specify the attribute test condition?</a:t>
            </a:r>
            <a:endParaRPr sz="2800" dirty="0">
              <a:latin typeface="Garamond"/>
              <a:cs typeface="Garamond"/>
            </a:endParaRPr>
          </a:p>
          <a:p>
            <a:pPr marL="529590" lvl="1" indent="-283845">
              <a:lnSpc>
                <a:spcPct val="100000"/>
              </a:lnSpc>
              <a:spcBef>
                <a:spcPts val="340"/>
              </a:spcBef>
              <a:buSzPct val="89285"/>
              <a:buFont typeface="Arial"/>
              <a:buChar char="■"/>
              <a:tabLst>
                <a:tab pos="529590" algn="l"/>
              </a:tabLst>
            </a:pPr>
            <a:r>
              <a:rPr sz="2800" dirty="0">
                <a:latin typeface="Garamond"/>
                <a:cs typeface="Garamond"/>
              </a:rPr>
              <a:t>How to determine the best split?</a:t>
            </a:r>
          </a:p>
          <a:p>
            <a:pPr marL="296545" indent="-283845">
              <a:lnSpc>
                <a:spcPct val="100000"/>
              </a:lnSpc>
              <a:spcBef>
                <a:spcPts val="340"/>
              </a:spcBef>
              <a:buSzPct val="89285"/>
              <a:buFont typeface="Courier New"/>
              <a:buChar char="o"/>
              <a:tabLst>
                <a:tab pos="296545" algn="l"/>
              </a:tabLst>
            </a:pPr>
            <a:r>
              <a:rPr sz="2800" dirty="0">
                <a:latin typeface="Garamond"/>
                <a:cs typeface="Garamond"/>
              </a:rPr>
              <a:t>Determine when to stop splitting</a:t>
            </a:r>
          </a:p>
          <a:p>
            <a:pPr marL="2484755">
              <a:lnSpc>
                <a:spcPct val="100000"/>
              </a:lnSpc>
              <a:spcBef>
                <a:spcPts val="775"/>
              </a:spcBef>
            </a:pPr>
            <a:r>
              <a:rPr sz="1000" dirty="0">
                <a:latin typeface="Garamond"/>
                <a:cs typeface="Garamond"/>
              </a:rPr>
              <a:t>Copyright ©2007-2017 The University of Texas at Arlington. All Rights Reserved.</a:t>
            </a:r>
          </a:p>
        </p:txBody>
      </p:sp>
      <p:sp>
        <p:nvSpPr>
          <p:cNvPr id="4" name="object 4"/>
          <p:cNvSpPr txBox="1"/>
          <p:nvPr/>
        </p:nvSpPr>
        <p:spPr>
          <a:xfrm>
            <a:off x="78739" y="4879085"/>
            <a:ext cx="180975" cy="203835"/>
          </a:xfrm>
          <a:prstGeom prst="rect">
            <a:avLst/>
          </a:prstGeom>
        </p:spPr>
        <p:txBody>
          <a:bodyPr vert="horz" wrap="square" lIns="0" tIns="14604" rIns="0" bIns="0" rtlCol="0">
            <a:spAutoFit/>
          </a:bodyPr>
          <a:lstStyle/>
          <a:p>
            <a:pPr marL="12700">
              <a:lnSpc>
                <a:spcPct val="100000"/>
              </a:lnSpc>
              <a:spcBef>
                <a:spcPts val="114"/>
              </a:spcBef>
            </a:pPr>
            <a:r>
              <a:rPr sz="1150" b="1" spc="-25" dirty="0">
                <a:latin typeface="Calibri"/>
                <a:cs typeface="Calibri"/>
              </a:rPr>
              <a:t>23</a:t>
            </a:r>
            <a:endParaRPr sz="115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2405" y="4968466"/>
            <a:ext cx="407289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Garamond"/>
                <a:cs typeface="Garamond"/>
              </a:rPr>
              <a:t>Copyright</a:t>
            </a:r>
            <a:r>
              <a:rPr sz="1000" spc="-30" dirty="0">
                <a:latin typeface="Garamond"/>
                <a:cs typeface="Garamond"/>
              </a:rPr>
              <a:t> </a:t>
            </a:r>
            <a:r>
              <a:rPr sz="1000" spc="-10" dirty="0">
                <a:latin typeface="Garamond"/>
                <a:cs typeface="Garamond"/>
              </a:rPr>
              <a:t>©2007-</a:t>
            </a:r>
            <a:r>
              <a:rPr sz="1000" dirty="0">
                <a:latin typeface="Garamond"/>
                <a:cs typeface="Garamond"/>
              </a:rPr>
              <a:t>2017</a:t>
            </a:r>
            <a:r>
              <a:rPr sz="1000" spc="-20" dirty="0">
                <a:latin typeface="Garamond"/>
                <a:cs typeface="Garamond"/>
              </a:rPr>
              <a:t> </a:t>
            </a:r>
            <a:r>
              <a:rPr sz="1000" dirty="0">
                <a:latin typeface="Garamond"/>
                <a:cs typeface="Garamond"/>
              </a:rPr>
              <a:t>The</a:t>
            </a:r>
            <a:r>
              <a:rPr sz="1000" spc="-25" dirty="0">
                <a:latin typeface="Garamond"/>
                <a:cs typeface="Garamond"/>
              </a:rPr>
              <a:t> </a:t>
            </a:r>
            <a:r>
              <a:rPr sz="1000" dirty="0">
                <a:latin typeface="Garamond"/>
                <a:cs typeface="Garamond"/>
              </a:rPr>
              <a:t>University</a:t>
            </a:r>
            <a:r>
              <a:rPr sz="1000" spc="-30" dirty="0">
                <a:latin typeface="Garamond"/>
                <a:cs typeface="Garamond"/>
              </a:rPr>
              <a:t> </a:t>
            </a:r>
            <a:r>
              <a:rPr sz="1000" dirty="0">
                <a:latin typeface="Garamond"/>
                <a:cs typeface="Garamond"/>
              </a:rPr>
              <a:t>of</a:t>
            </a:r>
            <a:r>
              <a:rPr sz="1000" spc="-25" dirty="0">
                <a:latin typeface="Garamond"/>
                <a:cs typeface="Garamond"/>
              </a:rPr>
              <a:t> </a:t>
            </a:r>
            <a:r>
              <a:rPr sz="1000" dirty="0">
                <a:latin typeface="Garamond"/>
                <a:cs typeface="Garamond"/>
              </a:rPr>
              <a:t>Texas</a:t>
            </a:r>
            <a:r>
              <a:rPr sz="1000" spc="-25" dirty="0">
                <a:latin typeface="Garamond"/>
                <a:cs typeface="Garamond"/>
              </a:rPr>
              <a:t> </a:t>
            </a:r>
            <a:r>
              <a:rPr sz="1000" dirty="0">
                <a:latin typeface="Garamond"/>
                <a:cs typeface="Garamond"/>
              </a:rPr>
              <a:t>at</a:t>
            </a:r>
            <a:r>
              <a:rPr sz="1000" spc="-30" dirty="0">
                <a:latin typeface="Garamond"/>
                <a:cs typeface="Garamond"/>
              </a:rPr>
              <a:t> </a:t>
            </a:r>
            <a:r>
              <a:rPr sz="1000" dirty="0">
                <a:latin typeface="Garamond"/>
                <a:cs typeface="Garamond"/>
              </a:rPr>
              <a:t>Arlington.</a:t>
            </a:r>
            <a:r>
              <a:rPr sz="1000" spc="-20" dirty="0">
                <a:latin typeface="Garamond"/>
                <a:cs typeface="Garamond"/>
              </a:rPr>
              <a:t> </a:t>
            </a:r>
            <a:r>
              <a:rPr sz="1000" dirty="0">
                <a:latin typeface="Garamond"/>
                <a:cs typeface="Garamond"/>
              </a:rPr>
              <a:t>All</a:t>
            </a:r>
            <a:r>
              <a:rPr sz="1000" spc="-25" dirty="0">
                <a:latin typeface="Garamond"/>
                <a:cs typeface="Garamond"/>
              </a:rPr>
              <a:t> </a:t>
            </a:r>
            <a:r>
              <a:rPr sz="1000" spc="-95" dirty="0">
                <a:latin typeface="Garamond"/>
                <a:cs typeface="Garamond"/>
              </a:rPr>
              <a:t>Rights</a:t>
            </a:r>
            <a:r>
              <a:rPr sz="1000" spc="-10" dirty="0">
                <a:latin typeface="Garamond"/>
                <a:cs typeface="Garamond"/>
              </a:rPr>
              <a:t> Reserved.</a:t>
            </a:r>
            <a:endParaRPr sz="1000">
              <a:latin typeface="Garamond"/>
              <a:cs typeface="Garamond"/>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50" dirty="0"/>
              <a:t>How to Specify Test Condition?</a:t>
            </a:r>
          </a:p>
        </p:txBody>
      </p:sp>
      <p:sp>
        <p:nvSpPr>
          <p:cNvPr id="4" name="object 4"/>
          <p:cNvSpPr txBox="1"/>
          <p:nvPr/>
        </p:nvSpPr>
        <p:spPr>
          <a:xfrm>
            <a:off x="599948" y="1058976"/>
            <a:ext cx="6075045" cy="3921125"/>
          </a:xfrm>
          <a:prstGeom prst="rect">
            <a:avLst/>
          </a:prstGeom>
        </p:spPr>
        <p:txBody>
          <a:bodyPr vert="horz" wrap="square" lIns="0" tIns="64769" rIns="0" bIns="0" rtlCol="0">
            <a:spAutoFit/>
          </a:bodyPr>
          <a:lstStyle/>
          <a:p>
            <a:pPr marL="12700">
              <a:lnSpc>
                <a:spcPct val="100000"/>
              </a:lnSpc>
              <a:spcBef>
                <a:spcPts val="509"/>
              </a:spcBef>
            </a:pPr>
            <a:r>
              <a:rPr sz="3200" dirty="0">
                <a:solidFill>
                  <a:srgbClr val="EE8200"/>
                </a:solidFill>
                <a:latin typeface="Garamond"/>
                <a:cs typeface="Garamond"/>
              </a:rPr>
              <a:t>Depends on attribute types</a:t>
            </a:r>
            <a:endParaRPr sz="3200" dirty="0">
              <a:latin typeface="Garamond"/>
              <a:cs typeface="Garamond"/>
            </a:endParaRPr>
          </a:p>
          <a:p>
            <a:pPr marL="296545" indent="-283845">
              <a:lnSpc>
                <a:spcPct val="100000"/>
              </a:lnSpc>
              <a:spcBef>
                <a:spcPts val="360"/>
              </a:spcBef>
              <a:buSzPct val="89285"/>
              <a:buFont typeface="Courier New"/>
              <a:buChar char="o"/>
              <a:tabLst>
                <a:tab pos="296545" algn="l"/>
              </a:tabLst>
            </a:pPr>
            <a:r>
              <a:rPr sz="2800" dirty="0">
                <a:latin typeface="Garamond"/>
                <a:cs typeface="Garamond"/>
              </a:rPr>
              <a:t>Categorical vs. Numeric</a:t>
            </a:r>
          </a:p>
          <a:p>
            <a:pPr marL="245745" lvl="1" indent="283845">
              <a:lnSpc>
                <a:spcPct val="100000"/>
              </a:lnSpc>
              <a:spcBef>
                <a:spcPts val="340"/>
              </a:spcBef>
              <a:buSzPct val="89285"/>
              <a:buFont typeface="Arial"/>
              <a:buChar char="■"/>
              <a:tabLst>
                <a:tab pos="529590" algn="l"/>
              </a:tabLst>
            </a:pPr>
            <a:r>
              <a:rPr sz="2800" dirty="0">
                <a:latin typeface="Garamond"/>
                <a:cs typeface="Garamond"/>
              </a:rPr>
              <a:t>Categorical attributes: Nominal, Ordinal</a:t>
            </a:r>
          </a:p>
          <a:p>
            <a:pPr marL="529590" lvl="1" indent="-283845">
              <a:lnSpc>
                <a:spcPct val="100000"/>
              </a:lnSpc>
              <a:spcBef>
                <a:spcPts val="340"/>
              </a:spcBef>
              <a:buSzPct val="89285"/>
              <a:buFont typeface="Arial"/>
              <a:buChar char="■"/>
              <a:tabLst>
                <a:tab pos="529590" algn="l"/>
              </a:tabLst>
            </a:pPr>
            <a:r>
              <a:rPr sz="2800" dirty="0">
                <a:latin typeface="Garamond"/>
                <a:cs typeface="Garamond"/>
              </a:rPr>
              <a:t>Numeric attributes: Interval, Ratio</a:t>
            </a:r>
          </a:p>
          <a:p>
            <a:pPr marL="296545" indent="-283845">
              <a:lnSpc>
                <a:spcPct val="100000"/>
              </a:lnSpc>
              <a:spcBef>
                <a:spcPts val="340"/>
              </a:spcBef>
              <a:buSzPct val="89285"/>
              <a:buFont typeface="Courier New"/>
              <a:buChar char="o"/>
              <a:tabLst>
                <a:tab pos="296545" algn="l"/>
              </a:tabLst>
            </a:pPr>
            <a:r>
              <a:rPr sz="2800" dirty="0">
                <a:latin typeface="Garamond"/>
                <a:cs typeface="Garamond"/>
              </a:rPr>
              <a:t>Discrete vs. Continuous</a:t>
            </a:r>
          </a:p>
          <a:p>
            <a:pPr marL="12700">
              <a:lnSpc>
                <a:spcPct val="100000"/>
              </a:lnSpc>
              <a:spcBef>
                <a:spcPts val="340"/>
              </a:spcBef>
              <a:tabLst>
                <a:tab pos="3877945" algn="l"/>
              </a:tabLst>
            </a:pPr>
            <a:r>
              <a:rPr sz="3200" dirty="0">
                <a:solidFill>
                  <a:srgbClr val="EE8200"/>
                </a:solidFill>
                <a:latin typeface="Garamond"/>
                <a:cs typeface="Garamond"/>
              </a:rPr>
              <a:t>Depends on number of	ways to split</a:t>
            </a:r>
            <a:endParaRPr sz="3200" dirty="0">
              <a:latin typeface="Garamond"/>
              <a:cs typeface="Garamond"/>
            </a:endParaRPr>
          </a:p>
          <a:p>
            <a:pPr marL="296545" indent="-283845">
              <a:lnSpc>
                <a:spcPct val="100000"/>
              </a:lnSpc>
              <a:spcBef>
                <a:spcPts val="360"/>
              </a:spcBef>
              <a:buSzPct val="89285"/>
              <a:buFont typeface="Courier New"/>
              <a:buChar char="o"/>
              <a:tabLst>
                <a:tab pos="296545" algn="l"/>
              </a:tabLst>
            </a:pPr>
            <a:r>
              <a:rPr sz="2800" dirty="0">
                <a:latin typeface="Garamond"/>
                <a:cs typeface="Garamond"/>
              </a:rPr>
              <a:t>2-way split</a:t>
            </a:r>
          </a:p>
          <a:p>
            <a:pPr marL="296545" indent="-283845">
              <a:lnSpc>
                <a:spcPct val="100000"/>
              </a:lnSpc>
              <a:spcBef>
                <a:spcPts val="340"/>
              </a:spcBef>
              <a:buSzPct val="89285"/>
              <a:buFont typeface="Courier New"/>
              <a:buChar char="o"/>
              <a:tabLst>
                <a:tab pos="296545" algn="l"/>
              </a:tabLst>
            </a:pPr>
            <a:r>
              <a:rPr sz="2800" dirty="0">
                <a:latin typeface="Garamond"/>
                <a:cs typeface="Garamond"/>
              </a:rPr>
              <a:t>Multi-way split</a:t>
            </a:r>
          </a:p>
        </p:txBody>
      </p:sp>
      <p:sp>
        <p:nvSpPr>
          <p:cNvPr id="5" name="object 5"/>
          <p:cNvSpPr txBox="1"/>
          <p:nvPr/>
        </p:nvSpPr>
        <p:spPr>
          <a:xfrm>
            <a:off x="78739" y="4879085"/>
            <a:ext cx="180975" cy="203835"/>
          </a:xfrm>
          <a:prstGeom prst="rect">
            <a:avLst/>
          </a:prstGeom>
        </p:spPr>
        <p:txBody>
          <a:bodyPr vert="horz" wrap="square" lIns="0" tIns="14604" rIns="0" bIns="0" rtlCol="0">
            <a:spAutoFit/>
          </a:bodyPr>
          <a:lstStyle/>
          <a:p>
            <a:pPr marL="12700">
              <a:lnSpc>
                <a:spcPct val="100000"/>
              </a:lnSpc>
              <a:spcBef>
                <a:spcPts val="114"/>
              </a:spcBef>
            </a:pPr>
            <a:r>
              <a:rPr sz="1150" b="1" spc="-25" dirty="0">
                <a:latin typeface="Calibri"/>
                <a:cs typeface="Calibri"/>
              </a:rPr>
              <a:t>24</a:t>
            </a:r>
            <a:endParaRPr sz="115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300" y="-4254"/>
            <a:ext cx="7881620" cy="695960"/>
          </a:xfrm>
          <a:prstGeom prst="rect">
            <a:avLst/>
          </a:prstGeom>
        </p:spPr>
        <p:txBody>
          <a:bodyPr vert="horz" wrap="square" lIns="0" tIns="12700" rIns="0" bIns="0" rtlCol="0">
            <a:spAutoFit/>
          </a:bodyPr>
          <a:lstStyle/>
          <a:p>
            <a:pPr marL="12700">
              <a:lnSpc>
                <a:spcPct val="100000"/>
              </a:lnSpc>
              <a:spcBef>
                <a:spcPts val="100"/>
              </a:spcBef>
            </a:pPr>
            <a:r>
              <a:rPr sz="4400" spc="-150" dirty="0"/>
              <a:t>Splitting Based on Nominal Attributes</a:t>
            </a:r>
          </a:p>
        </p:txBody>
      </p:sp>
      <p:sp>
        <p:nvSpPr>
          <p:cNvPr id="3" name="object 3"/>
          <p:cNvSpPr txBox="1"/>
          <p:nvPr/>
        </p:nvSpPr>
        <p:spPr>
          <a:xfrm>
            <a:off x="444500" y="825500"/>
            <a:ext cx="7798434" cy="949325"/>
          </a:xfrm>
          <a:prstGeom prst="rect">
            <a:avLst/>
          </a:prstGeom>
        </p:spPr>
        <p:txBody>
          <a:bodyPr vert="horz" wrap="square" lIns="0" tIns="70485" rIns="0" bIns="0" rtlCol="0">
            <a:spAutoFit/>
          </a:bodyPr>
          <a:lstStyle/>
          <a:p>
            <a:pPr marL="355600" marR="5080" indent="-342900">
              <a:lnSpc>
                <a:spcPts val="3429"/>
              </a:lnSpc>
              <a:spcBef>
                <a:spcPts val="555"/>
              </a:spcBef>
            </a:pPr>
            <a:r>
              <a:rPr sz="3200" dirty="0">
                <a:solidFill>
                  <a:srgbClr val="FF0000"/>
                </a:solidFill>
                <a:latin typeface="Garamond"/>
                <a:cs typeface="Garamond"/>
              </a:rPr>
              <a:t>Multi-way split: </a:t>
            </a:r>
            <a:r>
              <a:rPr sz="3200" dirty="0">
                <a:latin typeface="Garamond"/>
                <a:cs typeface="Garamond"/>
              </a:rPr>
              <a:t>Use as many partitions as distinct values.</a:t>
            </a:r>
          </a:p>
        </p:txBody>
      </p:sp>
      <p:sp>
        <p:nvSpPr>
          <p:cNvPr id="4" name="object 4"/>
          <p:cNvSpPr txBox="1"/>
          <p:nvPr/>
        </p:nvSpPr>
        <p:spPr>
          <a:xfrm>
            <a:off x="444500" y="2336778"/>
            <a:ext cx="7345680" cy="953769"/>
          </a:xfrm>
          <a:prstGeom prst="rect">
            <a:avLst/>
          </a:prstGeom>
        </p:spPr>
        <p:txBody>
          <a:bodyPr vert="horz" wrap="square" lIns="0" tIns="12700" rIns="0" bIns="0" rtlCol="0">
            <a:spAutoFit/>
          </a:bodyPr>
          <a:lstStyle/>
          <a:p>
            <a:pPr marL="12700">
              <a:lnSpc>
                <a:spcPts val="3654"/>
              </a:lnSpc>
              <a:spcBef>
                <a:spcPts val="100"/>
              </a:spcBef>
              <a:tabLst>
                <a:tab pos="2099945" algn="l"/>
              </a:tabLst>
            </a:pPr>
            <a:r>
              <a:rPr sz="3200" dirty="0">
                <a:solidFill>
                  <a:srgbClr val="FF0000"/>
                </a:solidFill>
                <a:latin typeface="Garamond"/>
                <a:cs typeface="Garamond"/>
              </a:rPr>
              <a:t>Binary split:	</a:t>
            </a:r>
            <a:r>
              <a:rPr sz="3200" dirty="0">
                <a:latin typeface="Garamond"/>
                <a:cs typeface="Garamond"/>
              </a:rPr>
              <a:t>Divides values into two subsets.</a:t>
            </a:r>
          </a:p>
          <a:p>
            <a:pPr marL="1993900">
              <a:lnSpc>
                <a:spcPts val="3654"/>
              </a:lnSpc>
            </a:pPr>
            <a:r>
              <a:rPr sz="3200" dirty="0">
                <a:latin typeface="Garamond"/>
                <a:cs typeface="Garamond"/>
              </a:rPr>
              <a:t>Need to find optimal partitioning.</a:t>
            </a:r>
          </a:p>
        </p:txBody>
      </p:sp>
      <p:grpSp>
        <p:nvGrpSpPr>
          <p:cNvPr id="5" name="object 5"/>
          <p:cNvGrpSpPr/>
          <p:nvPr/>
        </p:nvGrpSpPr>
        <p:grpSpPr>
          <a:xfrm>
            <a:off x="3729037" y="1595438"/>
            <a:ext cx="923925" cy="352425"/>
            <a:chOff x="3729037" y="1595438"/>
            <a:chExt cx="923925" cy="352425"/>
          </a:xfrm>
        </p:grpSpPr>
        <p:sp>
          <p:nvSpPr>
            <p:cNvPr id="6" name="object 6"/>
            <p:cNvSpPr/>
            <p:nvPr/>
          </p:nvSpPr>
          <p:spPr>
            <a:xfrm>
              <a:off x="3733800" y="1600201"/>
              <a:ext cx="914400" cy="342900"/>
            </a:xfrm>
            <a:custGeom>
              <a:avLst/>
              <a:gdLst/>
              <a:ahLst/>
              <a:cxnLst/>
              <a:rect l="l" t="t" r="r" b="b"/>
              <a:pathLst>
                <a:path w="914400" h="342900">
                  <a:moveTo>
                    <a:pt x="457200" y="0"/>
                  </a:moveTo>
                  <a:lnTo>
                    <a:pt x="389638" y="1858"/>
                  </a:lnTo>
                  <a:lnTo>
                    <a:pt x="325154" y="7258"/>
                  </a:lnTo>
                  <a:lnTo>
                    <a:pt x="264455" y="15934"/>
                  </a:lnTo>
                  <a:lnTo>
                    <a:pt x="208249" y="27621"/>
                  </a:lnTo>
                  <a:lnTo>
                    <a:pt x="157242" y="42053"/>
                  </a:lnTo>
                  <a:lnTo>
                    <a:pt x="112143" y="58965"/>
                  </a:lnTo>
                  <a:lnTo>
                    <a:pt x="73657" y="78093"/>
                  </a:lnTo>
                  <a:lnTo>
                    <a:pt x="19357" y="121932"/>
                  </a:lnTo>
                  <a:lnTo>
                    <a:pt x="0" y="171450"/>
                  </a:lnTo>
                  <a:lnTo>
                    <a:pt x="4957" y="196785"/>
                  </a:lnTo>
                  <a:lnTo>
                    <a:pt x="42493" y="243728"/>
                  </a:lnTo>
                  <a:lnTo>
                    <a:pt x="112143" y="283933"/>
                  </a:lnTo>
                  <a:lnTo>
                    <a:pt x="157242" y="300846"/>
                  </a:lnTo>
                  <a:lnTo>
                    <a:pt x="208249" y="315278"/>
                  </a:lnTo>
                  <a:lnTo>
                    <a:pt x="264455" y="326964"/>
                  </a:lnTo>
                  <a:lnTo>
                    <a:pt x="325154" y="335640"/>
                  </a:lnTo>
                  <a:lnTo>
                    <a:pt x="389638" y="341041"/>
                  </a:lnTo>
                  <a:lnTo>
                    <a:pt x="457200" y="342900"/>
                  </a:lnTo>
                  <a:lnTo>
                    <a:pt x="524761" y="341041"/>
                  </a:lnTo>
                  <a:lnTo>
                    <a:pt x="589245" y="335640"/>
                  </a:lnTo>
                  <a:lnTo>
                    <a:pt x="649943" y="326964"/>
                  </a:lnTo>
                  <a:lnTo>
                    <a:pt x="706149" y="315278"/>
                  </a:lnTo>
                  <a:lnTo>
                    <a:pt x="757156" y="300846"/>
                  </a:lnTo>
                  <a:lnTo>
                    <a:pt x="802256" y="283933"/>
                  </a:lnTo>
                  <a:lnTo>
                    <a:pt x="840742" y="264806"/>
                  </a:lnTo>
                  <a:lnTo>
                    <a:pt x="895042" y="220966"/>
                  </a:lnTo>
                  <a:lnTo>
                    <a:pt x="914400" y="171450"/>
                  </a:lnTo>
                  <a:lnTo>
                    <a:pt x="909442" y="146114"/>
                  </a:lnTo>
                  <a:lnTo>
                    <a:pt x="871906" y="99170"/>
                  </a:lnTo>
                  <a:lnTo>
                    <a:pt x="802256" y="58965"/>
                  </a:lnTo>
                  <a:lnTo>
                    <a:pt x="757156" y="42053"/>
                  </a:lnTo>
                  <a:lnTo>
                    <a:pt x="706149" y="27621"/>
                  </a:lnTo>
                  <a:lnTo>
                    <a:pt x="649943" y="15934"/>
                  </a:lnTo>
                  <a:lnTo>
                    <a:pt x="589245" y="7258"/>
                  </a:lnTo>
                  <a:lnTo>
                    <a:pt x="524761" y="1858"/>
                  </a:lnTo>
                  <a:lnTo>
                    <a:pt x="457200" y="0"/>
                  </a:lnTo>
                  <a:close/>
                </a:path>
              </a:pathLst>
            </a:custGeom>
            <a:solidFill>
              <a:srgbClr val="FFFFFF"/>
            </a:solidFill>
          </p:spPr>
          <p:txBody>
            <a:bodyPr wrap="square" lIns="0" tIns="0" rIns="0" bIns="0" rtlCol="0"/>
            <a:lstStyle/>
            <a:p>
              <a:endParaRPr/>
            </a:p>
          </p:txBody>
        </p:sp>
        <p:sp>
          <p:nvSpPr>
            <p:cNvPr id="7" name="object 7"/>
            <p:cNvSpPr/>
            <p:nvPr/>
          </p:nvSpPr>
          <p:spPr>
            <a:xfrm>
              <a:off x="3733800" y="1600201"/>
              <a:ext cx="914400" cy="342900"/>
            </a:xfrm>
            <a:custGeom>
              <a:avLst/>
              <a:gdLst/>
              <a:ahLst/>
              <a:cxnLst/>
              <a:rect l="l" t="t" r="r" b="b"/>
              <a:pathLst>
                <a:path w="914400" h="342900">
                  <a:moveTo>
                    <a:pt x="0" y="171450"/>
                  </a:moveTo>
                  <a:lnTo>
                    <a:pt x="19357" y="121932"/>
                  </a:lnTo>
                  <a:lnTo>
                    <a:pt x="73657" y="78093"/>
                  </a:lnTo>
                  <a:lnTo>
                    <a:pt x="112143" y="58966"/>
                  </a:lnTo>
                  <a:lnTo>
                    <a:pt x="157243" y="42053"/>
                  </a:lnTo>
                  <a:lnTo>
                    <a:pt x="208249" y="27621"/>
                  </a:lnTo>
                  <a:lnTo>
                    <a:pt x="264456" y="15934"/>
                  </a:lnTo>
                  <a:lnTo>
                    <a:pt x="325154" y="7259"/>
                  </a:lnTo>
                  <a:lnTo>
                    <a:pt x="389638" y="1858"/>
                  </a:lnTo>
                  <a:lnTo>
                    <a:pt x="457200" y="0"/>
                  </a:lnTo>
                  <a:lnTo>
                    <a:pt x="524761" y="1858"/>
                  </a:lnTo>
                  <a:lnTo>
                    <a:pt x="589245" y="7259"/>
                  </a:lnTo>
                  <a:lnTo>
                    <a:pt x="649943" y="15934"/>
                  </a:lnTo>
                  <a:lnTo>
                    <a:pt x="706150" y="27621"/>
                  </a:lnTo>
                  <a:lnTo>
                    <a:pt x="757156" y="42053"/>
                  </a:lnTo>
                  <a:lnTo>
                    <a:pt x="802256" y="58966"/>
                  </a:lnTo>
                  <a:lnTo>
                    <a:pt x="840742" y="78093"/>
                  </a:lnTo>
                  <a:lnTo>
                    <a:pt x="895042" y="121932"/>
                  </a:lnTo>
                  <a:lnTo>
                    <a:pt x="914400" y="171450"/>
                  </a:lnTo>
                  <a:lnTo>
                    <a:pt x="909442" y="196785"/>
                  </a:lnTo>
                  <a:lnTo>
                    <a:pt x="871906" y="243728"/>
                  </a:lnTo>
                  <a:lnTo>
                    <a:pt x="802256" y="283933"/>
                  </a:lnTo>
                  <a:lnTo>
                    <a:pt x="757156" y="300846"/>
                  </a:lnTo>
                  <a:lnTo>
                    <a:pt x="706150" y="315278"/>
                  </a:lnTo>
                  <a:lnTo>
                    <a:pt x="649943" y="326965"/>
                  </a:lnTo>
                  <a:lnTo>
                    <a:pt x="589245" y="335640"/>
                  </a:lnTo>
                  <a:lnTo>
                    <a:pt x="524761" y="341041"/>
                  </a:lnTo>
                  <a:lnTo>
                    <a:pt x="457200" y="342900"/>
                  </a:lnTo>
                  <a:lnTo>
                    <a:pt x="389638" y="341041"/>
                  </a:lnTo>
                  <a:lnTo>
                    <a:pt x="325154" y="335640"/>
                  </a:lnTo>
                  <a:lnTo>
                    <a:pt x="264456" y="326965"/>
                  </a:lnTo>
                  <a:lnTo>
                    <a:pt x="208249" y="315278"/>
                  </a:lnTo>
                  <a:lnTo>
                    <a:pt x="157243" y="300846"/>
                  </a:lnTo>
                  <a:lnTo>
                    <a:pt x="112143" y="283933"/>
                  </a:lnTo>
                  <a:lnTo>
                    <a:pt x="73657" y="264806"/>
                  </a:lnTo>
                  <a:lnTo>
                    <a:pt x="19357" y="220967"/>
                  </a:lnTo>
                  <a:lnTo>
                    <a:pt x="0" y="171450"/>
                  </a:lnTo>
                  <a:close/>
                </a:path>
              </a:pathLst>
            </a:custGeom>
            <a:ln w="9525">
              <a:solidFill>
                <a:srgbClr val="000000"/>
              </a:solidFill>
            </a:ln>
          </p:spPr>
          <p:txBody>
            <a:bodyPr wrap="square" lIns="0" tIns="0" rIns="0" bIns="0" rtlCol="0"/>
            <a:lstStyle/>
            <a:p>
              <a:endParaRPr/>
            </a:p>
          </p:txBody>
        </p:sp>
      </p:grpSp>
      <p:sp>
        <p:nvSpPr>
          <p:cNvPr id="8" name="object 8"/>
          <p:cNvSpPr txBox="1"/>
          <p:nvPr/>
        </p:nvSpPr>
        <p:spPr>
          <a:xfrm>
            <a:off x="3786123" y="1613345"/>
            <a:ext cx="810260"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Times New Roman"/>
                <a:cs typeface="Times New Roman"/>
              </a:rPr>
              <a:t>CarType</a:t>
            </a:r>
            <a:endParaRPr sz="1800">
              <a:latin typeface="Times New Roman"/>
              <a:cs typeface="Times New Roman"/>
            </a:endParaRPr>
          </a:p>
        </p:txBody>
      </p:sp>
      <p:sp>
        <p:nvSpPr>
          <p:cNvPr id="9" name="object 9"/>
          <p:cNvSpPr/>
          <p:nvPr/>
        </p:nvSpPr>
        <p:spPr>
          <a:xfrm>
            <a:off x="3276600" y="1943101"/>
            <a:ext cx="914400" cy="342900"/>
          </a:xfrm>
          <a:custGeom>
            <a:avLst/>
            <a:gdLst/>
            <a:ahLst/>
            <a:cxnLst/>
            <a:rect l="l" t="t" r="r" b="b"/>
            <a:pathLst>
              <a:path w="914400" h="342900">
                <a:moveTo>
                  <a:pt x="914400" y="0"/>
                </a:moveTo>
                <a:lnTo>
                  <a:pt x="0" y="171450"/>
                </a:lnTo>
              </a:path>
              <a:path w="914400" h="342900">
                <a:moveTo>
                  <a:pt x="914400" y="0"/>
                </a:moveTo>
                <a:lnTo>
                  <a:pt x="914399" y="342900"/>
                </a:lnTo>
              </a:path>
              <a:path w="914400" h="342900">
                <a:moveTo>
                  <a:pt x="914400" y="0"/>
                </a:moveTo>
                <a:lnTo>
                  <a:pt x="0" y="171450"/>
                </a:lnTo>
              </a:path>
            </a:pathLst>
          </a:custGeom>
          <a:ln w="9525">
            <a:solidFill>
              <a:srgbClr val="000000"/>
            </a:solidFill>
          </a:ln>
        </p:spPr>
        <p:txBody>
          <a:bodyPr wrap="square" lIns="0" tIns="0" rIns="0" bIns="0" rtlCol="0"/>
          <a:lstStyle/>
          <a:p>
            <a:endParaRPr/>
          </a:p>
        </p:txBody>
      </p:sp>
      <p:sp>
        <p:nvSpPr>
          <p:cNvPr id="10" name="object 10"/>
          <p:cNvSpPr txBox="1"/>
          <p:nvPr/>
        </p:nvSpPr>
        <p:spPr>
          <a:xfrm>
            <a:off x="3614737" y="2036287"/>
            <a:ext cx="552450"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Calibri"/>
                <a:cs typeface="Calibri"/>
              </a:rPr>
              <a:t>Sports</a:t>
            </a:r>
            <a:endParaRPr sz="1600">
              <a:latin typeface="Calibri"/>
              <a:cs typeface="Calibri"/>
            </a:endParaRPr>
          </a:p>
        </p:txBody>
      </p:sp>
      <p:sp>
        <p:nvSpPr>
          <p:cNvPr id="11" name="object 11"/>
          <p:cNvSpPr txBox="1"/>
          <p:nvPr/>
        </p:nvSpPr>
        <p:spPr>
          <a:xfrm>
            <a:off x="3006979" y="1807687"/>
            <a:ext cx="2324100" cy="269240"/>
          </a:xfrm>
          <a:prstGeom prst="rect">
            <a:avLst/>
          </a:prstGeom>
        </p:spPr>
        <p:txBody>
          <a:bodyPr vert="horz" wrap="square" lIns="0" tIns="12700" rIns="0" bIns="0" rtlCol="0">
            <a:spAutoFit/>
          </a:bodyPr>
          <a:lstStyle/>
          <a:p>
            <a:pPr marL="12700">
              <a:lnSpc>
                <a:spcPct val="100000"/>
              </a:lnSpc>
              <a:spcBef>
                <a:spcPts val="100"/>
              </a:spcBef>
              <a:tabLst>
                <a:tab pos="1762760" algn="l"/>
              </a:tabLst>
            </a:pPr>
            <a:r>
              <a:rPr sz="1600" spc="-10" dirty="0">
                <a:latin typeface="Calibri"/>
                <a:cs typeface="Calibri"/>
              </a:rPr>
              <a:t>Family</a:t>
            </a:r>
            <a:r>
              <a:rPr sz="1600" dirty="0">
                <a:latin typeface="Calibri"/>
                <a:cs typeface="Calibri"/>
              </a:rPr>
              <a:t>	</a:t>
            </a:r>
            <a:r>
              <a:rPr sz="1600" spc="-10" dirty="0">
                <a:latin typeface="Calibri"/>
                <a:cs typeface="Calibri"/>
              </a:rPr>
              <a:t>Luxury</a:t>
            </a:r>
            <a:endParaRPr sz="1600">
              <a:latin typeface="Calibri"/>
              <a:cs typeface="Calibri"/>
            </a:endParaRPr>
          </a:p>
        </p:txBody>
      </p:sp>
      <p:grpSp>
        <p:nvGrpSpPr>
          <p:cNvPr id="12" name="object 12"/>
          <p:cNvGrpSpPr/>
          <p:nvPr/>
        </p:nvGrpSpPr>
        <p:grpSpPr>
          <a:xfrm>
            <a:off x="6183315" y="3652837"/>
            <a:ext cx="1609725" cy="695325"/>
            <a:chOff x="6183315" y="3652837"/>
            <a:chExt cx="1609725" cy="695325"/>
          </a:xfrm>
        </p:grpSpPr>
        <p:sp>
          <p:nvSpPr>
            <p:cNvPr id="13" name="object 13"/>
            <p:cNvSpPr/>
            <p:nvPr/>
          </p:nvSpPr>
          <p:spPr>
            <a:xfrm>
              <a:off x="6569077" y="3657600"/>
              <a:ext cx="914400" cy="342900"/>
            </a:xfrm>
            <a:custGeom>
              <a:avLst/>
              <a:gdLst/>
              <a:ahLst/>
              <a:cxnLst/>
              <a:rect l="l" t="t" r="r" b="b"/>
              <a:pathLst>
                <a:path w="914400" h="342900">
                  <a:moveTo>
                    <a:pt x="457200" y="0"/>
                  </a:moveTo>
                  <a:lnTo>
                    <a:pt x="389638" y="1858"/>
                  </a:lnTo>
                  <a:lnTo>
                    <a:pt x="325154" y="7259"/>
                  </a:lnTo>
                  <a:lnTo>
                    <a:pt x="264455" y="15935"/>
                  </a:lnTo>
                  <a:lnTo>
                    <a:pt x="208249" y="27621"/>
                  </a:lnTo>
                  <a:lnTo>
                    <a:pt x="157242" y="42053"/>
                  </a:lnTo>
                  <a:lnTo>
                    <a:pt x="112143" y="58966"/>
                  </a:lnTo>
                  <a:lnTo>
                    <a:pt x="73657" y="78093"/>
                  </a:lnTo>
                  <a:lnTo>
                    <a:pt x="19357" y="121933"/>
                  </a:lnTo>
                  <a:lnTo>
                    <a:pt x="0" y="171450"/>
                  </a:lnTo>
                  <a:lnTo>
                    <a:pt x="4957" y="196785"/>
                  </a:lnTo>
                  <a:lnTo>
                    <a:pt x="42493" y="243728"/>
                  </a:lnTo>
                  <a:lnTo>
                    <a:pt x="112143" y="283933"/>
                  </a:lnTo>
                  <a:lnTo>
                    <a:pt x="157242" y="300846"/>
                  </a:lnTo>
                  <a:lnTo>
                    <a:pt x="208249" y="315278"/>
                  </a:lnTo>
                  <a:lnTo>
                    <a:pt x="264455" y="326964"/>
                  </a:lnTo>
                  <a:lnTo>
                    <a:pt x="325154" y="335640"/>
                  </a:lnTo>
                  <a:lnTo>
                    <a:pt x="389638" y="341041"/>
                  </a:lnTo>
                  <a:lnTo>
                    <a:pt x="457200" y="342900"/>
                  </a:lnTo>
                  <a:lnTo>
                    <a:pt x="524761" y="341041"/>
                  </a:lnTo>
                  <a:lnTo>
                    <a:pt x="589245" y="335640"/>
                  </a:lnTo>
                  <a:lnTo>
                    <a:pt x="649943" y="326964"/>
                  </a:lnTo>
                  <a:lnTo>
                    <a:pt x="706149" y="315278"/>
                  </a:lnTo>
                  <a:lnTo>
                    <a:pt x="757156" y="300846"/>
                  </a:lnTo>
                  <a:lnTo>
                    <a:pt x="802256" y="283933"/>
                  </a:lnTo>
                  <a:lnTo>
                    <a:pt x="840742" y="264806"/>
                  </a:lnTo>
                  <a:lnTo>
                    <a:pt x="895042" y="220967"/>
                  </a:lnTo>
                  <a:lnTo>
                    <a:pt x="914400" y="171450"/>
                  </a:lnTo>
                  <a:lnTo>
                    <a:pt x="909442" y="146114"/>
                  </a:lnTo>
                  <a:lnTo>
                    <a:pt x="871906" y="99171"/>
                  </a:lnTo>
                  <a:lnTo>
                    <a:pt x="802256" y="58966"/>
                  </a:lnTo>
                  <a:lnTo>
                    <a:pt x="757156" y="42053"/>
                  </a:lnTo>
                  <a:lnTo>
                    <a:pt x="706149" y="27621"/>
                  </a:lnTo>
                  <a:lnTo>
                    <a:pt x="649943" y="15935"/>
                  </a:lnTo>
                  <a:lnTo>
                    <a:pt x="589245" y="7259"/>
                  </a:lnTo>
                  <a:lnTo>
                    <a:pt x="524761" y="1858"/>
                  </a:lnTo>
                  <a:lnTo>
                    <a:pt x="457200" y="0"/>
                  </a:lnTo>
                  <a:close/>
                </a:path>
              </a:pathLst>
            </a:custGeom>
            <a:solidFill>
              <a:srgbClr val="FFFFFF"/>
            </a:solidFill>
          </p:spPr>
          <p:txBody>
            <a:bodyPr wrap="square" lIns="0" tIns="0" rIns="0" bIns="0" rtlCol="0"/>
            <a:lstStyle/>
            <a:p>
              <a:endParaRPr/>
            </a:p>
          </p:txBody>
        </p:sp>
        <p:sp>
          <p:nvSpPr>
            <p:cNvPr id="14" name="object 14"/>
            <p:cNvSpPr/>
            <p:nvPr/>
          </p:nvSpPr>
          <p:spPr>
            <a:xfrm>
              <a:off x="6569077" y="3657600"/>
              <a:ext cx="914400" cy="342900"/>
            </a:xfrm>
            <a:custGeom>
              <a:avLst/>
              <a:gdLst/>
              <a:ahLst/>
              <a:cxnLst/>
              <a:rect l="l" t="t" r="r" b="b"/>
              <a:pathLst>
                <a:path w="914400" h="342900">
                  <a:moveTo>
                    <a:pt x="0" y="171450"/>
                  </a:moveTo>
                  <a:lnTo>
                    <a:pt x="19357" y="121932"/>
                  </a:lnTo>
                  <a:lnTo>
                    <a:pt x="73657" y="78093"/>
                  </a:lnTo>
                  <a:lnTo>
                    <a:pt x="112143" y="58966"/>
                  </a:lnTo>
                  <a:lnTo>
                    <a:pt x="157243" y="42053"/>
                  </a:lnTo>
                  <a:lnTo>
                    <a:pt x="208249" y="27621"/>
                  </a:lnTo>
                  <a:lnTo>
                    <a:pt x="264456" y="15934"/>
                  </a:lnTo>
                  <a:lnTo>
                    <a:pt x="325154" y="7259"/>
                  </a:lnTo>
                  <a:lnTo>
                    <a:pt x="389638" y="1858"/>
                  </a:lnTo>
                  <a:lnTo>
                    <a:pt x="457200" y="0"/>
                  </a:lnTo>
                  <a:lnTo>
                    <a:pt x="524761" y="1858"/>
                  </a:lnTo>
                  <a:lnTo>
                    <a:pt x="589245" y="7259"/>
                  </a:lnTo>
                  <a:lnTo>
                    <a:pt x="649943" y="15934"/>
                  </a:lnTo>
                  <a:lnTo>
                    <a:pt x="706150" y="27621"/>
                  </a:lnTo>
                  <a:lnTo>
                    <a:pt x="757156" y="42053"/>
                  </a:lnTo>
                  <a:lnTo>
                    <a:pt x="802256" y="58966"/>
                  </a:lnTo>
                  <a:lnTo>
                    <a:pt x="840742" y="78093"/>
                  </a:lnTo>
                  <a:lnTo>
                    <a:pt x="895042" y="121932"/>
                  </a:lnTo>
                  <a:lnTo>
                    <a:pt x="914400" y="171450"/>
                  </a:lnTo>
                  <a:lnTo>
                    <a:pt x="909442" y="196785"/>
                  </a:lnTo>
                  <a:lnTo>
                    <a:pt x="871906" y="243728"/>
                  </a:lnTo>
                  <a:lnTo>
                    <a:pt x="802256" y="283933"/>
                  </a:lnTo>
                  <a:lnTo>
                    <a:pt x="757156" y="300846"/>
                  </a:lnTo>
                  <a:lnTo>
                    <a:pt x="706150" y="315278"/>
                  </a:lnTo>
                  <a:lnTo>
                    <a:pt x="649943" y="326965"/>
                  </a:lnTo>
                  <a:lnTo>
                    <a:pt x="589245" y="335640"/>
                  </a:lnTo>
                  <a:lnTo>
                    <a:pt x="524761" y="341041"/>
                  </a:lnTo>
                  <a:lnTo>
                    <a:pt x="457200" y="342900"/>
                  </a:lnTo>
                  <a:lnTo>
                    <a:pt x="389638" y="341041"/>
                  </a:lnTo>
                  <a:lnTo>
                    <a:pt x="325154" y="335640"/>
                  </a:lnTo>
                  <a:lnTo>
                    <a:pt x="264456" y="326965"/>
                  </a:lnTo>
                  <a:lnTo>
                    <a:pt x="208249" y="315278"/>
                  </a:lnTo>
                  <a:lnTo>
                    <a:pt x="157243" y="300846"/>
                  </a:lnTo>
                  <a:lnTo>
                    <a:pt x="112143" y="283933"/>
                  </a:lnTo>
                  <a:lnTo>
                    <a:pt x="73657" y="264806"/>
                  </a:lnTo>
                  <a:lnTo>
                    <a:pt x="19357" y="220967"/>
                  </a:lnTo>
                  <a:lnTo>
                    <a:pt x="0" y="171450"/>
                  </a:lnTo>
                  <a:close/>
                </a:path>
              </a:pathLst>
            </a:custGeom>
            <a:ln w="9525">
              <a:solidFill>
                <a:srgbClr val="000000"/>
              </a:solidFill>
            </a:ln>
          </p:spPr>
          <p:txBody>
            <a:bodyPr wrap="square" lIns="0" tIns="0" rIns="0" bIns="0" rtlCol="0"/>
            <a:lstStyle/>
            <a:p>
              <a:endParaRPr/>
            </a:p>
          </p:txBody>
        </p:sp>
        <p:sp>
          <p:nvSpPr>
            <p:cNvPr id="15" name="object 15"/>
            <p:cNvSpPr/>
            <p:nvPr/>
          </p:nvSpPr>
          <p:spPr>
            <a:xfrm>
              <a:off x="6188077" y="4000500"/>
              <a:ext cx="838200" cy="342900"/>
            </a:xfrm>
            <a:custGeom>
              <a:avLst/>
              <a:gdLst/>
              <a:ahLst/>
              <a:cxnLst/>
              <a:rect l="l" t="t" r="r" b="b"/>
              <a:pathLst>
                <a:path w="838200" h="342900">
                  <a:moveTo>
                    <a:pt x="838200" y="0"/>
                  </a:moveTo>
                  <a:lnTo>
                    <a:pt x="0" y="285750"/>
                  </a:lnTo>
                </a:path>
                <a:path w="838200" h="342900">
                  <a:moveTo>
                    <a:pt x="838200" y="0"/>
                  </a:moveTo>
                  <a:lnTo>
                    <a:pt x="76200" y="342900"/>
                  </a:lnTo>
                </a:path>
              </a:pathLst>
            </a:custGeom>
            <a:ln w="9525">
              <a:solidFill>
                <a:srgbClr val="000000"/>
              </a:solidFill>
            </a:ln>
          </p:spPr>
          <p:txBody>
            <a:bodyPr wrap="square" lIns="0" tIns="0" rIns="0" bIns="0" rtlCol="0"/>
            <a:lstStyle/>
            <a:p>
              <a:endParaRPr/>
            </a:p>
          </p:txBody>
        </p:sp>
      </p:grpSp>
      <p:sp>
        <p:nvSpPr>
          <p:cNvPr id="16" name="object 16"/>
          <p:cNvSpPr txBox="1"/>
          <p:nvPr/>
        </p:nvSpPr>
        <p:spPr>
          <a:xfrm>
            <a:off x="5693887" y="3777099"/>
            <a:ext cx="670560" cy="514984"/>
          </a:xfrm>
          <a:prstGeom prst="rect">
            <a:avLst/>
          </a:prstGeom>
        </p:spPr>
        <p:txBody>
          <a:bodyPr vert="horz" wrap="square" lIns="0" tIns="10795" rIns="0" bIns="0" rtlCol="0">
            <a:spAutoFit/>
          </a:bodyPr>
          <a:lstStyle/>
          <a:p>
            <a:pPr marL="45085" marR="5080" indent="-33020">
              <a:lnSpc>
                <a:spcPct val="100699"/>
              </a:lnSpc>
              <a:spcBef>
                <a:spcPts val="85"/>
              </a:spcBef>
            </a:pPr>
            <a:r>
              <a:rPr sz="1600" spc="-10" dirty="0">
                <a:latin typeface="Calibri"/>
                <a:cs typeface="Calibri"/>
              </a:rPr>
              <a:t>{Family, Luxury}</a:t>
            </a:r>
            <a:endParaRPr sz="1600">
              <a:latin typeface="Calibri"/>
              <a:cs typeface="Calibri"/>
            </a:endParaRPr>
          </a:p>
        </p:txBody>
      </p:sp>
      <p:sp>
        <p:nvSpPr>
          <p:cNvPr id="17" name="object 17"/>
          <p:cNvSpPr txBox="1"/>
          <p:nvPr/>
        </p:nvSpPr>
        <p:spPr>
          <a:xfrm>
            <a:off x="6621401" y="3670744"/>
            <a:ext cx="1579880" cy="521334"/>
          </a:xfrm>
          <a:prstGeom prst="rect">
            <a:avLst/>
          </a:prstGeom>
        </p:spPr>
        <p:txBody>
          <a:bodyPr vert="horz" wrap="square" lIns="0" tIns="12700" rIns="0" bIns="0" rtlCol="0">
            <a:spAutoFit/>
          </a:bodyPr>
          <a:lstStyle/>
          <a:p>
            <a:pPr marL="12700">
              <a:lnSpc>
                <a:spcPts val="2070"/>
              </a:lnSpc>
              <a:spcBef>
                <a:spcPts val="100"/>
              </a:spcBef>
            </a:pPr>
            <a:r>
              <a:rPr sz="1800" spc="-10" dirty="0">
                <a:latin typeface="Times New Roman"/>
                <a:cs typeface="Times New Roman"/>
              </a:rPr>
              <a:t>CarType</a:t>
            </a:r>
            <a:endParaRPr sz="1800">
              <a:latin typeface="Times New Roman"/>
              <a:cs typeface="Times New Roman"/>
            </a:endParaRPr>
          </a:p>
          <a:p>
            <a:pPr marL="912494">
              <a:lnSpc>
                <a:spcPts val="1830"/>
              </a:lnSpc>
            </a:pPr>
            <a:r>
              <a:rPr sz="1600" spc="-10" dirty="0">
                <a:latin typeface="Calibri"/>
                <a:cs typeface="Calibri"/>
              </a:rPr>
              <a:t>{Sports}</a:t>
            </a:r>
            <a:endParaRPr sz="1600">
              <a:latin typeface="Calibri"/>
              <a:cs typeface="Calibri"/>
            </a:endParaRPr>
          </a:p>
        </p:txBody>
      </p:sp>
      <p:grpSp>
        <p:nvGrpSpPr>
          <p:cNvPr id="18" name="object 18"/>
          <p:cNvGrpSpPr/>
          <p:nvPr/>
        </p:nvGrpSpPr>
        <p:grpSpPr>
          <a:xfrm>
            <a:off x="1452563" y="3652837"/>
            <a:ext cx="1609725" cy="695325"/>
            <a:chOff x="1452563" y="3652837"/>
            <a:chExt cx="1609725" cy="695325"/>
          </a:xfrm>
        </p:grpSpPr>
        <p:sp>
          <p:nvSpPr>
            <p:cNvPr id="19" name="object 19"/>
            <p:cNvSpPr/>
            <p:nvPr/>
          </p:nvSpPr>
          <p:spPr>
            <a:xfrm>
              <a:off x="1838326" y="3657600"/>
              <a:ext cx="914400" cy="342900"/>
            </a:xfrm>
            <a:custGeom>
              <a:avLst/>
              <a:gdLst/>
              <a:ahLst/>
              <a:cxnLst/>
              <a:rect l="l" t="t" r="r" b="b"/>
              <a:pathLst>
                <a:path w="914400" h="342900">
                  <a:moveTo>
                    <a:pt x="457200" y="0"/>
                  </a:moveTo>
                  <a:lnTo>
                    <a:pt x="389638" y="1858"/>
                  </a:lnTo>
                  <a:lnTo>
                    <a:pt x="325154" y="7259"/>
                  </a:lnTo>
                  <a:lnTo>
                    <a:pt x="264455" y="15935"/>
                  </a:lnTo>
                  <a:lnTo>
                    <a:pt x="208249" y="27621"/>
                  </a:lnTo>
                  <a:lnTo>
                    <a:pt x="157242" y="42053"/>
                  </a:lnTo>
                  <a:lnTo>
                    <a:pt x="112143" y="58966"/>
                  </a:lnTo>
                  <a:lnTo>
                    <a:pt x="73657" y="78093"/>
                  </a:lnTo>
                  <a:lnTo>
                    <a:pt x="19357" y="121933"/>
                  </a:lnTo>
                  <a:lnTo>
                    <a:pt x="0" y="171450"/>
                  </a:lnTo>
                  <a:lnTo>
                    <a:pt x="4957" y="196785"/>
                  </a:lnTo>
                  <a:lnTo>
                    <a:pt x="42493" y="243728"/>
                  </a:lnTo>
                  <a:lnTo>
                    <a:pt x="112143" y="283933"/>
                  </a:lnTo>
                  <a:lnTo>
                    <a:pt x="157242" y="300846"/>
                  </a:lnTo>
                  <a:lnTo>
                    <a:pt x="208249" y="315278"/>
                  </a:lnTo>
                  <a:lnTo>
                    <a:pt x="264455" y="326964"/>
                  </a:lnTo>
                  <a:lnTo>
                    <a:pt x="325154" y="335640"/>
                  </a:lnTo>
                  <a:lnTo>
                    <a:pt x="389638" y="341041"/>
                  </a:lnTo>
                  <a:lnTo>
                    <a:pt x="457200" y="342900"/>
                  </a:lnTo>
                  <a:lnTo>
                    <a:pt x="524761" y="341041"/>
                  </a:lnTo>
                  <a:lnTo>
                    <a:pt x="589245" y="335640"/>
                  </a:lnTo>
                  <a:lnTo>
                    <a:pt x="649943" y="326964"/>
                  </a:lnTo>
                  <a:lnTo>
                    <a:pt x="706149" y="315278"/>
                  </a:lnTo>
                  <a:lnTo>
                    <a:pt x="757156" y="300846"/>
                  </a:lnTo>
                  <a:lnTo>
                    <a:pt x="802256" y="283933"/>
                  </a:lnTo>
                  <a:lnTo>
                    <a:pt x="840742" y="264806"/>
                  </a:lnTo>
                  <a:lnTo>
                    <a:pt x="895042" y="220967"/>
                  </a:lnTo>
                  <a:lnTo>
                    <a:pt x="914400" y="171450"/>
                  </a:lnTo>
                  <a:lnTo>
                    <a:pt x="909442" y="146114"/>
                  </a:lnTo>
                  <a:lnTo>
                    <a:pt x="871906" y="99171"/>
                  </a:lnTo>
                  <a:lnTo>
                    <a:pt x="802256" y="58966"/>
                  </a:lnTo>
                  <a:lnTo>
                    <a:pt x="757156" y="42053"/>
                  </a:lnTo>
                  <a:lnTo>
                    <a:pt x="706149" y="27621"/>
                  </a:lnTo>
                  <a:lnTo>
                    <a:pt x="649943" y="15935"/>
                  </a:lnTo>
                  <a:lnTo>
                    <a:pt x="589245" y="7259"/>
                  </a:lnTo>
                  <a:lnTo>
                    <a:pt x="524761" y="1858"/>
                  </a:lnTo>
                  <a:lnTo>
                    <a:pt x="457200" y="0"/>
                  </a:lnTo>
                  <a:close/>
                </a:path>
              </a:pathLst>
            </a:custGeom>
            <a:solidFill>
              <a:srgbClr val="FFFFFF"/>
            </a:solidFill>
          </p:spPr>
          <p:txBody>
            <a:bodyPr wrap="square" lIns="0" tIns="0" rIns="0" bIns="0" rtlCol="0"/>
            <a:lstStyle/>
            <a:p>
              <a:endParaRPr/>
            </a:p>
          </p:txBody>
        </p:sp>
        <p:sp>
          <p:nvSpPr>
            <p:cNvPr id="20" name="object 20"/>
            <p:cNvSpPr/>
            <p:nvPr/>
          </p:nvSpPr>
          <p:spPr>
            <a:xfrm>
              <a:off x="1838326" y="3657600"/>
              <a:ext cx="914400" cy="342900"/>
            </a:xfrm>
            <a:custGeom>
              <a:avLst/>
              <a:gdLst/>
              <a:ahLst/>
              <a:cxnLst/>
              <a:rect l="l" t="t" r="r" b="b"/>
              <a:pathLst>
                <a:path w="914400" h="342900">
                  <a:moveTo>
                    <a:pt x="0" y="171450"/>
                  </a:moveTo>
                  <a:lnTo>
                    <a:pt x="19357" y="121932"/>
                  </a:lnTo>
                  <a:lnTo>
                    <a:pt x="73657" y="78093"/>
                  </a:lnTo>
                  <a:lnTo>
                    <a:pt x="112143" y="58966"/>
                  </a:lnTo>
                  <a:lnTo>
                    <a:pt x="157243" y="42053"/>
                  </a:lnTo>
                  <a:lnTo>
                    <a:pt x="208249" y="27621"/>
                  </a:lnTo>
                  <a:lnTo>
                    <a:pt x="264456" y="15934"/>
                  </a:lnTo>
                  <a:lnTo>
                    <a:pt x="325154" y="7259"/>
                  </a:lnTo>
                  <a:lnTo>
                    <a:pt x="389638" y="1858"/>
                  </a:lnTo>
                  <a:lnTo>
                    <a:pt x="457200" y="0"/>
                  </a:lnTo>
                  <a:lnTo>
                    <a:pt x="524761" y="1858"/>
                  </a:lnTo>
                  <a:lnTo>
                    <a:pt x="589245" y="7259"/>
                  </a:lnTo>
                  <a:lnTo>
                    <a:pt x="649943" y="15934"/>
                  </a:lnTo>
                  <a:lnTo>
                    <a:pt x="706150" y="27621"/>
                  </a:lnTo>
                  <a:lnTo>
                    <a:pt x="757156" y="42053"/>
                  </a:lnTo>
                  <a:lnTo>
                    <a:pt x="802256" y="58966"/>
                  </a:lnTo>
                  <a:lnTo>
                    <a:pt x="840742" y="78093"/>
                  </a:lnTo>
                  <a:lnTo>
                    <a:pt x="895042" y="121932"/>
                  </a:lnTo>
                  <a:lnTo>
                    <a:pt x="914400" y="171450"/>
                  </a:lnTo>
                  <a:lnTo>
                    <a:pt x="909442" y="196785"/>
                  </a:lnTo>
                  <a:lnTo>
                    <a:pt x="871906" y="243728"/>
                  </a:lnTo>
                  <a:lnTo>
                    <a:pt x="802256" y="283933"/>
                  </a:lnTo>
                  <a:lnTo>
                    <a:pt x="757156" y="300846"/>
                  </a:lnTo>
                  <a:lnTo>
                    <a:pt x="706150" y="315278"/>
                  </a:lnTo>
                  <a:lnTo>
                    <a:pt x="649943" y="326965"/>
                  </a:lnTo>
                  <a:lnTo>
                    <a:pt x="589245" y="335640"/>
                  </a:lnTo>
                  <a:lnTo>
                    <a:pt x="524761" y="341041"/>
                  </a:lnTo>
                  <a:lnTo>
                    <a:pt x="457200" y="342900"/>
                  </a:lnTo>
                  <a:lnTo>
                    <a:pt x="389638" y="341041"/>
                  </a:lnTo>
                  <a:lnTo>
                    <a:pt x="325154" y="335640"/>
                  </a:lnTo>
                  <a:lnTo>
                    <a:pt x="264456" y="326965"/>
                  </a:lnTo>
                  <a:lnTo>
                    <a:pt x="208249" y="315278"/>
                  </a:lnTo>
                  <a:lnTo>
                    <a:pt x="157243" y="300846"/>
                  </a:lnTo>
                  <a:lnTo>
                    <a:pt x="112143" y="283933"/>
                  </a:lnTo>
                  <a:lnTo>
                    <a:pt x="73657" y="264806"/>
                  </a:lnTo>
                  <a:lnTo>
                    <a:pt x="19357" y="220967"/>
                  </a:lnTo>
                  <a:lnTo>
                    <a:pt x="0" y="171450"/>
                  </a:lnTo>
                  <a:close/>
                </a:path>
              </a:pathLst>
            </a:custGeom>
            <a:ln w="9525">
              <a:solidFill>
                <a:srgbClr val="000000"/>
              </a:solidFill>
            </a:ln>
          </p:spPr>
          <p:txBody>
            <a:bodyPr wrap="square" lIns="0" tIns="0" rIns="0" bIns="0" rtlCol="0"/>
            <a:lstStyle/>
            <a:p>
              <a:endParaRPr/>
            </a:p>
          </p:txBody>
        </p:sp>
        <p:sp>
          <p:nvSpPr>
            <p:cNvPr id="21" name="object 21"/>
            <p:cNvSpPr/>
            <p:nvPr/>
          </p:nvSpPr>
          <p:spPr>
            <a:xfrm>
              <a:off x="1457326" y="4000500"/>
              <a:ext cx="838200" cy="342900"/>
            </a:xfrm>
            <a:custGeom>
              <a:avLst/>
              <a:gdLst/>
              <a:ahLst/>
              <a:cxnLst/>
              <a:rect l="l" t="t" r="r" b="b"/>
              <a:pathLst>
                <a:path w="838200" h="342900">
                  <a:moveTo>
                    <a:pt x="838200" y="0"/>
                  </a:moveTo>
                  <a:lnTo>
                    <a:pt x="0" y="285750"/>
                  </a:lnTo>
                </a:path>
                <a:path w="838200" h="342900">
                  <a:moveTo>
                    <a:pt x="838200" y="0"/>
                  </a:moveTo>
                  <a:lnTo>
                    <a:pt x="76200" y="342900"/>
                  </a:lnTo>
                </a:path>
              </a:pathLst>
            </a:custGeom>
            <a:ln w="9525">
              <a:solidFill>
                <a:srgbClr val="000000"/>
              </a:solidFill>
            </a:ln>
          </p:spPr>
          <p:txBody>
            <a:bodyPr wrap="square" lIns="0" tIns="0" rIns="0" bIns="0" rtlCol="0"/>
            <a:lstStyle/>
            <a:p>
              <a:endParaRPr/>
            </a:p>
          </p:txBody>
        </p:sp>
      </p:grpSp>
      <p:sp>
        <p:nvSpPr>
          <p:cNvPr id="22" name="object 22"/>
          <p:cNvSpPr txBox="1"/>
          <p:nvPr/>
        </p:nvSpPr>
        <p:spPr>
          <a:xfrm>
            <a:off x="823912" y="3777099"/>
            <a:ext cx="666750" cy="514984"/>
          </a:xfrm>
          <a:prstGeom prst="rect">
            <a:avLst/>
          </a:prstGeom>
        </p:spPr>
        <p:txBody>
          <a:bodyPr vert="horz" wrap="square" lIns="0" tIns="10795" rIns="0" bIns="0" rtlCol="0">
            <a:spAutoFit/>
          </a:bodyPr>
          <a:lstStyle/>
          <a:p>
            <a:pPr marL="27305" marR="5080" indent="-15240">
              <a:lnSpc>
                <a:spcPct val="100699"/>
              </a:lnSpc>
              <a:spcBef>
                <a:spcPts val="85"/>
              </a:spcBef>
            </a:pPr>
            <a:r>
              <a:rPr sz="1600" spc="-10" dirty="0">
                <a:latin typeface="Calibri"/>
                <a:cs typeface="Calibri"/>
              </a:rPr>
              <a:t>{Sports, Luxury}</a:t>
            </a:r>
            <a:endParaRPr sz="1600">
              <a:latin typeface="Calibri"/>
              <a:cs typeface="Calibri"/>
            </a:endParaRPr>
          </a:p>
        </p:txBody>
      </p:sp>
      <p:sp>
        <p:nvSpPr>
          <p:cNvPr id="25" name="object 25"/>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25</a:t>
            </a:fld>
            <a:endParaRPr spc="-25" dirty="0"/>
          </a:p>
        </p:txBody>
      </p:sp>
      <p:sp>
        <p:nvSpPr>
          <p:cNvPr id="26" name="object 26"/>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23" name="object 23"/>
          <p:cNvSpPr txBox="1"/>
          <p:nvPr/>
        </p:nvSpPr>
        <p:spPr>
          <a:xfrm>
            <a:off x="1890650" y="3670744"/>
            <a:ext cx="1583690" cy="521334"/>
          </a:xfrm>
          <a:prstGeom prst="rect">
            <a:avLst/>
          </a:prstGeom>
        </p:spPr>
        <p:txBody>
          <a:bodyPr vert="horz" wrap="square" lIns="0" tIns="12700" rIns="0" bIns="0" rtlCol="0">
            <a:spAutoFit/>
          </a:bodyPr>
          <a:lstStyle/>
          <a:p>
            <a:pPr marL="12700">
              <a:lnSpc>
                <a:spcPts val="2070"/>
              </a:lnSpc>
              <a:spcBef>
                <a:spcPts val="100"/>
              </a:spcBef>
            </a:pPr>
            <a:r>
              <a:rPr sz="1800" spc="-10" dirty="0">
                <a:latin typeface="Times New Roman"/>
                <a:cs typeface="Times New Roman"/>
              </a:rPr>
              <a:t>CarType</a:t>
            </a:r>
            <a:endParaRPr sz="1800">
              <a:latin typeface="Times New Roman"/>
              <a:cs typeface="Times New Roman"/>
            </a:endParaRPr>
          </a:p>
          <a:p>
            <a:pPr marL="911860">
              <a:lnSpc>
                <a:spcPts val="1830"/>
              </a:lnSpc>
            </a:pPr>
            <a:r>
              <a:rPr sz="1600" spc="-10" dirty="0">
                <a:latin typeface="Calibri"/>
                <a:cs typeface="Calibri"/>
              </a:rPr>
              <a:t>{Family}</a:t>
            </a:r>
            <a:endParaRPr sz="1600">
              <a:latin typeface="Calibri"/>
              <a:cs typeface="Calibri"/>
            </a:endParaRPr>
          </a:p>
        </p:txBody>
      </p:sp>
      <p:sp>
        <p:nvSpPr>
          <p:cNvPr id="24" name="object 24"/>
          <p:cNvSpPr txBox="1"/>
          <p:nvPr/>
        </p:nvSpPr>
        <p:spPr>
          <a:xfrm>
            <a:off x="4270376" y="3796475"/>
            <a:ext cx="450215" cy="391160"/>
          </a:xfrm>
          <a:prstGeom prst="rect">
            <a:avLst/>
          </a:prstGeom>
        </p:spPr>
        <p:txBody>
          <a:bodyPr vert="horz" wrap="square" lIns="0" tIns="12700" rIns="0" bIns="0" rtlCol="0">
            <a:spAutoFit/>
          </a:bodyPr>
          <a:lstStyle/>
          <a:p>
            <a:pPr marL="12700">
              <a:lnSpc>
                <a:spcPct val="100000"/>
              </a:lnSpc>
              <a:spcBef>
                <a:spcPts val="100"/>
              </a:spcBef>
            </a:pPr>
            <a:r>
              <a:rPr sz="2400" spc="-25" dirty="0">
                <a:latin typeface="Times New Roman"/>
                <a:cs typeface="Times New Roman"/>
              </a:rPr>
              <a:t>OR</a:t>
            </a:r>
            <a:endParaRPr sz="240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8300" y="711200"/>
            <a:ext cx="7798434" cy="949325"/>
          </a:xfrm>
          <a:prstGeom prst="rect">
            <a:avLst/>
          </a:prstGeom>
        </p:spPr>
        <p:txBody>
          <a:bodyPr vert="horz" wrap="square" lIns="0" tIns="70485" rIns="0" bIns="0" rtlCol="0">
            <a:spAutoFit/>
          </a:bodyPr>
          <a:lstStyle/>
          <a:p>
            <a:pPr marL="355600" marR="5080" indent="-342900">
              <a:lnSpc>
                <a:spcPts val="3429"/>
              </a:lnSpc>
              <a:spcBef>
                <a:spcPts val="555"/>
              </a:spcBef>
            </a:pPr>
            <a:r>
              <a:rPr sz="3200" dirty="0">
                <a:solidFill>
                  <a:srgbClr val="FF0000"/>
                </a:solidFill>
                <a:latin typeface="Garamond"/>
                <a:cs typeface="Garamond"/>
              </a:rPr>
              <a:t>Multi-way split: </a:t>
            </a:r>
            <a:r>
              <a:rPr sz="3200" dirty="0">
                <a:latin typeface="Garamond"/>
                <a:cs typeface="Garamond"/>
              </a:rPr>
              <a:t>Use as many partitions as distinct values.</a:t>
            </a:r>
          </a:p>
        </p:txBody>
      </p:sp>
      <p:sp>
        <p:nvSpPr>
          <p:cNvPr id="3" name="object 3"/>
          <p:cNvSpPr txBox="1"/>
          <p:nvPr/>
        </p:nvSpPr>
        <p:spPr>
          <a:xfrm>
            <a:off x="368300" y="2222478"/>
            <a:ext cx="7345680" cy="953769"/>
          </a:xfrm>
          <a:prstGeom prst="rect">
            <a:avLst/>
          </a:prstGeom>
        </p:spPr>
        <p:txBody>
          <a:bodyPr vert="horz" wrap="square" lIns="0" tIns="12700" rIns="0" bIns="0" rtlCol="0">
            <a:spAutoFit/>
          </a:bodyPr>
          <a:lstStyle/>
          <a:p>
            <a:pPr marL="12700">
              <a:lnSpc>
                <a:spcPts val="3654"/>
              </a:lnSpc>
              <a:spcBef>
                <a:spcPts val="100"/>
              </a:spcBef>
              <a:tabLst>
                <a:tab pos="2099945" algn="l"/>
              </a:tabLst>
            </a:pPr>
            <a:r>
              <a:rPr sz="3200" dirty="0">
                <a:solidFill>
                  <a:srgbClr val="FF0000"/>
                </a:solidFill>
                <a:latin typeface="Garamond"/>
                <a:cs typeface="Garamond"/>
              </a:rPr>
              <a:t>Binary split:	</a:t>
            </a:r>
            <a:r>
              <a:rPr sz="3200" dirty="0">
                <a:latin typeface="Garamond"/>
                <a:cs typeface="Garamond"/>
              </a:rPr>
              <a:t>Divides values into two subsets.</a:t>
            </a:r>
          </a:p>
          <a:p>
            <a:pPr marL="1993900">
              <a:lnSpc>
                <a:spcPts val="3654"/>
              </a:lnSpc>
            </a:pPr>
            <a:r>
              <a:rPr sz="3200" dirty="0">
                <a:latin typeface="Garamond"/>
                <a:cs typeface="Garamond"/>
              </a:rPr>
              <a:t>Need to find optimal partitioning.</a:t>
            </a:r>
          </a:p>
        </p:txBody>
      </p:sp>
      <p:sp>
        <p:nvSpPr>
          <p:cNvPr id="4" name="object 4"/>
          <p:cNvSpPr txBox="1"/>
          <p:nvPr/>
        </p:nvSpPr>
        <p:spPr>
          <a:xfrm>
            <a:off x="368300" y="4271475"/>
            <a:ext cx="3463925" cy="513080"/>
          </a:xfrm>
          <a:prstGeom prst="rect">
            <a:avLst/>
          </a:prstGeom>
        </p:spPr>
        <p:txBody>
          <a:bodyPr vert="horz" wrap="square" lIns="0" tIns="12700" rIns="0" bIns="0" rtlCol="0">
            <a:spAutoFit/>
          </a:bodyPr>
          <a:lstStyle/>
          <a:p>
            <a:pPr marL="12700">
              <a:lnSpc>
                <a:spcPct val="100000"/>
              </a:lnSpc>
              <a:spcBef>
                <a:spcPts val="100"/>
              </a:spcBef>
            </a:pPr>
            <a:r>
              <a:rPr sz="3200" spc="-150" dirty="0">
                <a:solidFill>
                  <a:srgbClr val="EE8200"/>
                </a:solidFill>
                <a:latin typeface="Garamond"/>
                <a:cs typeface="Garamond"/>
              </a:rPr>
              <a:t>What about this split?</a:t>
            </a:r>
            <a:endParaRPr sz="3200" spc="-150" dirty="0">
              <a:latin typeface="Garamond"/>
              <a:cs typeface="Garamond"/>
            </a:endParaRPr>
          </a:p>
        </p:txBody>
      </p:sp>
      <p:sp>
        <p:nvSpPr>
          <p:cNvPr id="5" name="object 5"/>
          <p:cNvSpPr txBox="1">
            <a:spLocks noGrp="1"/>
          </p:cNvSpPr>
          <p:nvPr>
            <p:ph type="title"/>
          </p:nvPr>
        </p:nvSpPr>
        <p:spPr>
          <a:xfrm>
            <a:off x="599948" y="52895"/>
            <a:ext cx="7637145" cy="695960"/>
          </a:xfrm>
          <a:prstGeom prst="rect">
            <a:avLst/>
          </a:prstGeom>
        </p:spPr>
        <p:txBody>
          <a:bodyPr vert="horz" wrap="square" lIns="0" tIns="12700" rIns="0" bIns="0" rtlCol="0">
            <a:spAutoFit/>
          </a:bodyPr>
          <a:lstStyle/>
          <a:p>
            <a:pPr marL="12700">
              <a:lnSpc>
                <a:spcPct val="100000"/>
              </a:lnSpc>
              <a:spcBef>
                <a:spcPts val="100"/>
              </a:spcBef>
            </a:pPr>
            <a:r>
              <a:rPr sz="4400" spc="-150" dirty="0"/>
              <a:t>Splitting Based on Ordinal Attributes</a:t>
            </a:r>
          </a:p>
        </p:txBody>
      </p:sp>
      <p:grpSp>
        <p:nvGrpSpPr>
          <p:cNvPr id="6" name="object 6"/>
          <p:cNvGrpSpPr/>
          <p:nvPr/>
        </p:nvGrpSpPr>
        <p:grpSpPr>
          <a:xfrm>
            <a:off x="3759200" y="1538288"/>
            <a:ext cx="923925" cy="352425"/>
            <a:chOff x="3759200" y="1538288"/>
            <a:chExt cx="923925" cy="352425"/>
          </a:xfrm>
        </p:grpSpPr>
        <p:sp>
          <p:nvSpPr>
            <p:cNvPr id="7" name="object 7"/>
            <p:cNvSpPr/>
            <p:nvPr/>
          </p:nvSpPr>
          <p:spPr>
            <a:xfrm>
              <a:off x="3763962" y="1543051"/>
              <a:ext cx="914400" cy="342900"/>
            </a:xfrm>
            <a:custGeom>
              <a:avLst/>
              <a:gdLst/>
              <a:ahLst/>
              <a:cxnLst/>
              <a:rect l="l" t="t" r="r" b="b"/>
              <a:pathLst>
                <a:path w="914400" h="342900">
                  <a:moveTo>
                    <a:pt x="457200" y="0"/>
                  </a:moveTo>
                  <a:lnTo>
                    <a:pt x="389638" y="1858"/>
                  </a:lnTo>
                  <a:lnTo>
                    <a:pt x="325154" y="7258"/>
                  </a:lnTo>
                  <a:lnTo>
                    <a:pt x="264456" y="15934"/>
                  </a:lnTo>
                  <a:lnTo>
                    <a:pt x="208250" y="27621"/>
                  </a:lnTo>
                  <a:lnTo>
                    <a:pt x="157243" y="42053"/>
                  </a:lnTo>
                  <a:lnTo>
                    <a:pt x="112143" y="58965"/>
                  </a:lnTo>
                  <a:lnTo>
                    <a:pt x="73657" y="78093"/>
                  </a:lnTo>
                  <a:lnTo>
                    <a:pt x="19357" y="121932"/>
                  </a:lnTo>
                  <a:lnTo>
                    <a:pt x="0" y="171450"/>
                  </a:lnTo>
                  <a:lnTo>
                    <a:pt x="4957" y="196785"/>
                  </a:lnTo>
                  <a:lnTo>
                    <a:pt x="42493" y="243728"/>
                  </a:lnTo>
                  <a:lnTo>
                    <a:pt x="112143" y="283933"/>
                  </a:lnTo>
                  <a:lnTo>
                    <a:pt x="157243" y="300846"/>
                  </a:lnTo>
                  <a:lnTo>
                    <a:pt x="208250" y="315278"/>
                  </a:lnTo>
                  <a:lnTo>
                    <a:pt x="264456" y="326964"/>
                  </a:lnTo>
                  <a:lnTo>
                    <a:pt x="325154" y="335640"/>
                  </a:lnTo>
                  <a:lnTo>
                    <a:pt x="389638" y="341041"/>
                  </a:lnTo>
                  <a:lnTo>
                    <a:pt x="457200" y="342900"/>
                  </a:lnTo>
                  <a:lnTo>
                    <a:pt x="524761" y="341041"/>
                  </a:lnTo>
                  <a:lnTo>
                    <a:pt x="589245" y="335640"/>
                  </a:lnTo>
                  <a:lnTo>
                    <a:pt x="649944" y="326964"/>
                  </a:lnTo>
                  <a:lnTo>
                    <a:pt x="706150" y="315278"/>
                  </a:lnTo>
                  <a:lnTo>
                    <a:pt x="757157" y="300846"/>
                  </a:lnTo>
                  <a:lnTo>
                    <a:pt x="802256" y="283933"/>
                  </a:lnTo>
                  <a:lnTo>
                    <a:pt x="840742" y="264806"/>
                  </a:lnTo>
                  <a:lnTo>
                    <a:pt x="895042" y="220966"/>
                  </a:lnTo>
                  <a:lnTo>
                    <a:pt x="914400" y="171450"/>
                  </a:lnTo>
                  <a:lnTo>
                    <a:pt x="909442" y="146114"/>
                  </a:lnTo>
                  <a:lnTo>
                    <a:pt x="871906" y="99170"/>
                  </a:lnTo>
                  <a:lnTo>
                    <a:pt x="802256" y="58965"/>
                  </a:lnTo>
                  <a:lnTo>
                    <a:pt x="757157" y="42053"/>
                  </a:lnTo>
                  <a:lnTo>
                    <a:pt x="706150" y="27621"/>
                  </a:lnTo>
                  <a:lnTo>
                    <a:pt x="649944" y="15934"/>
                  </a:lnTo>
                  <a:lnTo>
                    <a:pt x="589245" y="7258"/>
                  </a:lnTo>
                  <a:lnTo>
                    <a:pt x="524761" y="1858"/>
                  </a:lnTo>
                  <a:lnTo>
                    <a:pt x="457200" y="0"/>
                  </a:lnTo>
                  <a:close/>
                </a:path>
              </a:pathLst>
            </a:custGeom>
            <a:solidFill>
              <a:srgbClr val="FFFFFF"/>
            </a:solidFill>
          </p:spPr>
          <p:txBody>
            <a:bodyPr wrap="square" lIns="0" tIns="0" rIns="0" bIns="0" rtlCol="0"/>
            <a:lstStyle/>
            <a:p>
              <a:endParaRPr/>
            </a:p>
          </p:txBody>
        </p:sp>
        <p:sp>
          <p:nvSpPr>
            <p:cNvPr id="8" name="object 8"/>
            <p:cNvSpPr/>
            <p:nvPr/>
          </p:nvSpPr>
          <p:spPr>
            <a:xfrm>
              <a:off x="3763962" y="1543051"/>
              <a:ext cx="914400" cy="342900"/>
            </a:xfrm>
            <a:custGeom>
              <a:avLst/>
              <a:gdLst/>
              <a:ahLst/>
              <a:cxnLst/>
              <a:rect l="l" t="t" r="r" b="b"/>
              <a:pathLst>
                <a:path w="914400" h="342900">
                  <a:moveTo>
                    <a:pt x="0" y="171450"/>
                  </a:moveTo>
                  <a:lnTo>
                    <a:pt x="19357" y="121932"/>
                  </a:lnTo>
                  <a:lnTo>
                    <a:pt x="73657" y="78093"/>
                  </a:lnTo>
                  <a:lnTo>
                    <a:pt x="112143" y="58966"/>
                  </a:lnTo>
                  <a:lnTo>
                    <a:pt x="157243" y="42053"/>
                  </a:lnTo>
                  <a:lnTo>
                    <a:pt x="208249" y="27621"/>
                  </a:lnTo>
                  <a:lnTo>
                    <a:pt x="264456" y="15934"/>
                  </a:lnTo>
                  <a:lnTo>
                    <a:pt x="325154" y="7259"/>
                  </a:lnTo>
                  <a:lnTo>
                    <a:pt x="389638" y="1858"/>
                  </a:lnTo>
                  <a:lnTo>
                    <a:pt x="457200" y="0"/>
                  </a:lnTo>
                  <a:lnTo>
                    <a:pt x="524761" y="1858"/>
                  </a:lnTo>
                  <a:lnTo>
                    <a:pt x="589245" y="7259"/>
                  </a:lnTo>
                  <a:lnTo>
                    <a:pt x="649943" y="15934"/>
                  </a:lnTo>
                  <a:lnTo>
                    <a:pt x="706150" y="27621"/>
                  </a:lnTo>
                  <a:lnTo>
                    <a:pt x="757156" y="42053"/>
                  </a:lnTo>
                  <a:lnTo>
                    <a:pt x="802256" y="58966"/>
                  </a:lnTo>
                  <a:lnTo>
                    <a:pt x="840742" y="78093"/>
                  </a:lnTo>
                  <a:lnTo>
                    <a:pt x="895042" y="121932"/>
                  </a:lnTo>
                  <a:lnTo>
                    <a:pt x="914400" y="171450"/>
                  </a:lnTo>
                  <a:lnTo>
                    <a:pt x="909442" y="196785"/>
                  </a:lnTo>
                  <a:lnTo>
                    <a:pt x="871906" y="243728"/>
                  </a:lnTo>
                  <a:lnTo>
                    <a:pt x="802256" y="283933"/>
                  </a:lnTo>
                  <a:lnTo>
                    <a:pt x="757156" y="300846"/>
                  </a:lnTo>
                  <a:lnTo>
                    <a:pt x="706150" y="315278"/>
                  </a:lnTo>
                  <a:lnTo>
                    <a:pt x="649943" y="326965"/>
                  </a:lnTo>
                  <a:lnTo>
                    <a:pt x="589245" y="335640"/>
                  </a:lnTo>
                  <a:lnTo>
                    <a:pt x="524761" y="341041"/>
                  </a:lnTo>
                  <a:lnTo>
                    <a:pt x="457200" y="342900"/>
                  </a:lnTo>
                  <a:lnTo>
                    <a:pt x="389638" y="341041"/>
                  </a:lnTo>
                  <a:lnTo>
                    <a:pt x="325154" y="335640"/>
                  </a:lnTo>
                  <a:lnTo>
                    <a:pt x="264456" y="326965"/>
                  </a:lnTo>
                  <a:lnTo>
                    <a:pt x="208249" y="315278"/>
                  </a:lnTo>
                  <a:lnTo>
                    <a:pt x="157243" y="300846"/>
                  </a:lnTo>
                  <a:lnTo>
                    <a:pt x="112143" y="283933"/>
                  </a:lnTo>
                  <a:lnTo>
                    <a:pt x="73657" y="264806"/>
                  </a:lnTo>
                  <a:lnTo>
                    <a:pt x="19357" y="220967"/>
                  </a:lnTo>
                  <a:lnTo>
                    <a:pt x="0" y="171450"/>
                  </a:lnTo>
                  <a:close/>
                </a:path>
              </a:pathLst>
            </a:custGeom>
            <a:ln w="9525">
              <a:solidFill>
                <a:srgbClr val="000000"/>
              </a:solidFill>
            </a:ln>
          </p:spPr>
          <p:txBody>
            <a:bodyPr wrap="square" lIns="0" tIns="0" rIns="0" bIns="0" rtlCol="0"/>
            <a:lstStyle/>
            <a:p>
              <a:endParaRPr/>
            </a:p>
          </p:txBody>
        </p:sp>
      </p:grpSp>
      <p:sp>
        <p:nvSpPr>
          <p:cNvPr id="9" name="object 9"/>
          <p:cNvSpPr txBox="1"/>
          <p:nvPr/>
        </p:nvSpPr>
        <p:spPr>
          <a:xfrm>
            <a:off x="4011613" y="1556195"/>
            <a:ext cx="419100"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Times New Roman"/>
                <a:cs typeface="Times New Roman"/>
              </a:rPr>
              <a:t>Size</a:t>
            </a:r>
            <a:endParaRPr sz="1800">
              <a:latin typeface="Times New Roman"/>
              <a:cs typeface="Times New Roman"/>
            </a:endParaRPr>
          </a:p>
        </p:txBody>
      </p:sp>
      <p:sp>
        <p:nvSpPr>
          <p:cNvPr id="10" name="object 10"/>
          <p:cNvSpPr/>
          <p:nvPr/>
        </p:nvSpPr>
        <p:spPr>
          <a:xfrm>
            <a:off x="3306762" y="1885951"/>
            <a:ext cx="914400" cy="342900"/>
          </a:xfrm>
          <a:custGeom>
            <a:avLst/>
            <a:gdLst/>
            <a:ahLst/>
            <a:cxnLst/>
            <a:rect l="l" t="t" r="r" b="b"/>
            <a:pathLst>
              <a:path w="914400" h="342900">
                <a:moveTo>
                  <a:pt x="914400" y="0"/>
                </a:moveTo>
                <a:lnTo>
                  <a:pt x="0" y="171450"/>
                </a:lnTo>
              </a:path>
              <a:path w="914400" h="342900">
                <a:moveTo>
                  <a:pt x="914400" y="0"/>
                </a:moveTo>
                <a:lnTo>
                  <a:pt x="914399" y="342900"/>
                </a:lnTo>
              </a:path>
              <a:path w="914400" h="342900">
                <a:moveTo>
                  <a:pt x="914400" y="0"/>
                </a:moveTo>
                <a:lnTo>
                  <a:pt x="0" y="171450"/>
                </a:lnTo>
              </a:path>
            </a:pathLst>
          </a:custGeom>
          <a:ln w="9525">
            <a:solidFill>
              <a:srgbClr val="000000"/>
            </a:solidFill>
          </a:ln>
        </p:spPr>
        <p:txBody>
          <a:bodyPr wrap="square" lIns="0" tIns="0" rIns="0" bIns="0" rtlCol="0"/>
          <a:lstStyle/>
          <a:p>
            <a:endParaRPr/>
          </a:p>
        </p:txBody>
      </p:sp>
      <p:sp>
        <p:nvSpPr>
          <p:cNvPr id="11" name="object 11"/>
          <p:cNvSpPr txBox="1"/>
          <p:nvPr/>
        </p:nvSpPr>
        <p:spPr>
          <a:xfrm>
            <a:off x="3563144" y="1979137"/>
            <a:ext cx="721360"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Calibri"/>
                <a:cs typeface="Calibri"/>
              </a:rPr>
              <a:t>Medium</a:t>
            </a:r>
            <a:endParaRPr sz="1600">
              <a:latin typeface="Calibri"/>
              <a:cs typeface="Calibri"/>
            </a:endParaRPr>
          </a:p>
        </p:txBody>
      </p:sp>
      <p:sp>
        <p:nvSpPr>
          <p:cNvPr id="12" name="object 12"/>
          <p:cNvSpPr txBox="1"/>
          <p:nvPr/>
        </p:nvSpPr>
        <p:spPr>
          <a:xfrm>
            <a:off x="3081337" y="1750537"/>
            <a:ext cx="2232660" cy="269240"/>
          </a:xfrm>
          <a:prstGeom prst="rect">
            <a:avLst/>
          </a:prstGeom>
        </p:spPr>
        <p:txBody>
          <a:bodyPr vert="horz" wrap="square" lIns="0" tIns="12700" rIns="0" bIns="0" rtlCol="0">
            <a:spAutoFit/>
          </a:bodyPr>
          <a:lstStyle/>
          <a:p>
            <a:pPr marL="12700">
              <a:lnSpc>
                <a:spcPct val="100000"/>
              </a:lnSpc>
              <a:spcBef>
                <a:spcPts val="100"/>
              </a:spcBef>
              <a:tabLst>
                <a:tab pos="1773555" algn="l"/>
              </a:tabLst>
            </a:pPr>
            <a:r>
              <a:rPr sz="1600" spc="-10" dirty="0">
                <a:latin typeface="Calibri"/>
                <a:cs typeface="Calibri"/>
              </a:rPr>
              <a:t>Small</a:t>
            </a:r>
            <a:r>
              <a:rPr sz="1600" dirty="0">
                <a:latin typeface="Calibri"/>
                <a:cs typeface="Calibri"/>
              </a:rPr>
              <a:t>	</a:t>
            </a:r>
            <a:r>
              <a:rPr sz="1600" spc="-20" dirty="0">
                <a:latin typeface="Calibri"/>
                <a:cs typeface="Calibri"/>
              </a:rPr>
              <a:t>Large</a:t>
            </a:r>
            <a:endParaRPr sz="1600">
              <a:latin typeface="Calibri"/>
              <a:cs typeface="Calibri"/>
            </a:endParaRPr>
          </a:p>
        </p:txBody>
      </p:sp>
      <p:grpSp>
        <p:nvGrpSpPr>
          <p:cNvPr id="13" name="object 13"/>
          <p:cNvGrpSpPr/>
          <p:nvPr/>
        </p:nvGrpSpPr>
        <p:grpSpPr>
          <a:xfrm>
            <a:off x="6245226" y="3195637"/>
            <a:ext cx="1609725" cy="695325"/>
            <a:chOff x="6245226" y="3195637"/>
            <a:chExt cx="1609725" cy="695325"/>
          </a:xfrm>
        </p:grpSpPr>
        <p:sp>
          <p:nvSpPr>
            <p:cNvPr id="14" name="object 14"/>
            <p:cNvSpPr/>
            <p:nvPr/>
          </p:nvSpPr>
          <p:spPr>
            <a:xfrm>
              <a:off x="6630988" y="3200400"/>
              <a:ext cx="914400" cy="342900"/>
            </a:xfrm>
            <a:custGeom>
              <a:avLst/>
              <a:gdLst/>
              <a:ahLst/>
              <a:cxnLst/>
              <a:rect l="l" t="t" r="r" b="b"/>
              <a:pathLst>
                <a:path w="914400" h="342900">
                  <a:moveTo>
                    <a:pt x="457200" y="0"/>
                  </a:moveTo>
                  <a:lnTo>
                    <a:pt x="389638" y="1858"/>
                  </a:lnTo>
                  <a:lnTo>
                    <a:pt x="325154" y="7259"/>
                  </a:lnTo>
                  <a:lnTo>
                    <a:pt x="264456" y="15935"/>
                  </a:lnTo>
                  <a:lnTo>
                    <a:pt x="208250" y="27621"/>
                  </a:lnTo>
                  <a:lnTo>
                    <a:pt x="157243" y="42053"/>
                  </a:lnTo>
                  <a:lnTo>
                    <a:pt x="112143" y="58966"/>
                  </a:lnTo>
                  <a:lnTo>
                    <a:pt x="73657" y="78093"/>
                  </a:lnTo>
                  <a:lnTo>
                    <a:pt x="19357" y="121933"/>
                  </a:lnTo>
                  <a:lnTo>
                    <a:pt x="0" y="171450"/>
                  </a:lnTo>
                  <a:lnTo>
                    <a:pt x="4957" y="196785"/>
                  </a:lnTo>
                  <a:lnTo>
                    <a:pt x="42493" y="243728"/>
                  </a:lnTo>
                  <a:lnTo>
                    <a:pt x="112143" y="283933"/>
                  </a:lnTo>
                  <a:lnTo>
                    <a:pt x="157243" y="300846"/>
                  </a:lnTo>
                  <a:lnTo>
                    <a:pt x="208250" y="315278"/>
                  </a:lnTo>
                  <a:lnTo>
                    <a:pt x="264456" y="326964"/>
                  </a:lnTo>
                  <a:lnTo>
                    <a:pt x="325154" y="335640"/>
                  </a:lnTo>
                  <a:lnTo>
                    <a:pt x="389638" y="341041"/>
                  </a:lnTo>
                  <a:lnTo>
                    <a:pt x="457200" y="342900"/>
                  </a:lnTo>
                  <a:lnTo>
                    <a:pt x="524761" y="341041"/>
                  </a:lnTo>
                  <a:lnTo>
                    <a:pt x="589245" y="335640"/>
                  </a:lnTo>
                  <a:lnTo>
                    <a:pt x="649944" y="326964"/>
                  </a:lnTo>
                  <a:lnTo>
                    <a:pt x="706150" y="315278"/>
                  </a:lnTo>
                  <a:lnTo>
                    <a:pt x="757157" y="300846"/>
                  </a:lnTo>
                  <a:lnTo>
                    <a:pt x="802256" y="283933"/>
                  </a:lnTo>
                  <a:lnTo>
                    <a:pt x="840742" y="264806"/>
                  </a:lnTo>
                  <a:lnTo>
                    <a:pt x="895042" y="220966"/>
                  </a:lnTo>
                  <a:lnTo>
                    <a:pt x="914400" y="171450"/>
                  </a:lnTo>
                  <a:lnTo>
                    <a:pt x="909442" y="146114"/>
                  </a:lnTo>
                  <a:lnTo>
                    <a:pt x="871906" y="99171"/>
                  </a:lnTo>
                  <a:lnTo>
                    <a:pt x="802256" y="58966"/>
                  </a:lnTo>
                  <a:lnTo>
                    <a:pt x="757157" y="42053"/>
                  </a:lnTo>
                  <a:lnTo>
                    <a:pt x="706150" y="27621"/>
                  </a:lnTo>
                  <a:lnTo>
                    <a:pt x="649944" y="15935"/>
                  </a:lnTo>
                  <a:lnTo>
                    <a:pt x="589245" y="7259"/>
                  </a:lnTo>
                  <a:lnTo>
                    <a:pt x="524761" y="1858"/>
                  </a:lnTo>
                  <a:lnTo>
                    <a:pt x="457200" y="0"/>
                  </a:lnTo>
                  <a:close/>
                </a:path>
              </a:pathLst>
            </a:custGeom>
            <a:solidFill>
              <a:srgbClr val="FFFFFF"/>
            </a:solidFill>
          </p:spPr>
          <p:txBody>
            <a:bodyPr wrap="square" lIns="0" tIns="0" rIns="0" bIns="0" rtlCol="0"/>
            <a:lstStyle/>
            <a:p>
              <a:endParaRPr/>
            </a:p>
          </p:txBody>
        </p:sp>
        <p:sp>
          <p:nvSpPr>
            <p:cNvPr id="15" name="object 15"/>
            <p:cNvSpPr/>
            <p:nvPr/>
          </p:nvSpPr>
          <p:spPr>
            <a:xfrm>
              <a:off x="6630988" y="3200400"/>
              <a:ext cx="914400" cy="342900"/>
            </a:xfrm>
            <a:custGeom>
              <a:avLst/>
              <a:gdLst/>
              <a:ahLst/>
              <a:cxnLst/>
              <a:rect l="l" t="t" r="r" b="b"/>
              <a:pathLst>
                <a:path w="914400" h="342900">
                  <a:moveTo>
                    <a:pt x="0" y="171450"/>
                  </a:moveTo>
                  <a:lnTo>
                    <a:pt x="19357" y="121932"/>
                  </a:lnTo>
                  <a:lnTo>
                    <a:pt x="73657" y="78093"/>
                  </a:lnTo>
                  <a:lnTo>
                    <a:pt x="112143" y="58966"/>
                  </a:lnTo>
                  <a:lnTo>
                    <a:pt x="157243" y="42053"/>
                  </a:lnTo>
                  <a:lnTo>
                    <a:pt x="208249" y="27621"/>
                  </a:lnTo>
                  <a:lnTo>
                    <a:pt x="264456" y="15934"/>
                  </a:lnTo>
                  <a:lnTo>
                    <a:pt x="325154" y="7259"/>
                  </a:lnTo>
                  <a:lnTo>
                    <a:pt x="389638" y="1858"/>
                  </a:lnTo>
                  <a:lnTo>
                    <a:pt x="457200" y="0"/>
                  </a:lnTo>
                  <a:lnTo>
                    <a:pt x="524761" y="1858"/>
                  </a:lnTo>
                  <a:lnTo>
                    <a:pt x="589245" y="7259"/>
                  </a:lnTo>
                  <a:lnTo>
                    <a:pt x="649943" y="15934"/>
                  </a:lnTo>
                  <a:lnTo>
                    <a:pt x="706150" y="27621"/>
                  </a:lnTo>
                  <a:lnTo>
                    <a:pt x="757156" y="42053"/>
                  </a:lnTo>
                  <a:lnTo>
                    <a:pt x="802256" y="58966"/>
                  </a:lnTo>
                  <a:lnTo>
                    <a:pt x="840742" y="78093"/>
                  </a:lnTo>
                  <a:lnTo>
                    <a:pt x="895042" y="121932"/>
                  </a:lnTo>
                  <a:lnTo>
                    <a:pt x="914400" y="171450"/>
                  </a:lnTo>
                  <a:lnTo>
                    <a:pt x="909442" y="196785"/>
                  </a:lnTo>
                  <a:lnTo>
                    <a:pt x="871906" y="243728"/>
                  </a:lnTo>
                  <a:lnTo>
                    <a:pt x="802256" y="283933"/>
                  </a:lnTo>
                  <a:lnTo>
                    <a:pt x="757156" y="300846"/>
                  </a:lnTo>
                  <a:lnTo>
                    <a:pt x="706150" y="315278"/>
                  </a:lnTo>
                  <a:lnTo>
                    <a:pt x="649943" y="326965"/>
                  </a:lnTo>
                  <a:lnTo>
                    <a:pt x="589245" y="335640"/>
                  </a:lnTo>
                  <a:lnTo>
                    <a:pt x="524761" y="341041"/>
                  </a:lnTo>
                  <a:lnTo>
                    <a:pt x="457200" y="342900"/>
                  </a:lnTo>
                  <a:lnTo>
                    <a:pt x="389638" y="341041"/>
                  </a:lnTo>
                  <a:lnTo>
                    <a:pt x="325154" y="335640"/>
                  </a:lnTo>
                  <a:lnTo>
                    <a:pt x="264456" y="326965"/>
                  </a:lnTo>
                  <a:lnTo>
                    <a:pt x="208249" y="315278"/>
                  </a:lnTo>
                  <a:lnTo>
                    <a:pt x="157243" y="300846"/>
                  </a:lnTo>
                  <a:lnTo>
                    <a:pt x="112143" y="283933"/>
                  </a:lnTo>
                  <a:lnTo>
                    <a:pt x="73657" y="264806"/>
                  </a:lnTo>
                  <a:lnTo>
                    <a:pt x="19357" y="220967"/>
                  </a:lnTo>
                  <a:lnTo>
                    <a:pt x="0" y="171450"/>
                  </a:lnTo>
                  <a:close/>
                </a:path>
              </a:pathLst>
            </a:custGeom>
            <a:ln w="9525">
              <a:solidFill>
                <a:srgbClr val="000000"/>
              </a:solidFill>
            </a:ln>
          </p:spPr>
          <p:txBody>
            <a:bodyPr wrap="square" lIns="0" tIns="0" rIns="0" bIns="0" rtlCol="0"/>
            <a:lstStyle/>
            <a:p>
              <a:endParaRPr/>
            </a:p>
          </p:txBody>
        </p:sp>
        <p:sp>
          <p:nvSpPr>
            <p:cNvPr id="16" name="object 16"/>
            <p:cNvSpPr/>
            <p:nvPr/>
          </p:nvSpPr>
          <p:spPr>
            <a:xfrm>
              <a:off x="6249988" y="3543300"/>
              <a:ext cx="838200" cy="342900"/>
            </a:xfrm>
            <a:custGeom>
              <a:avLst/>
              <a:gdLst/>
              <a:ahLst/>
              <a:cxnLst/>
              <a:rect l="l" t="t" r="r" b="b"/>
              <a:pathLst>
                <a:path w="838200" h="342900">
                  <a:moveTo>
                    <a:pt x="838200" y="0"/>
                  </a:moveTo>
                  <a:lnTo>
                    <a:pt x="0" y="285750"/>
                  </a:lnTo>
                </a:path>
                <a:path w="838200" h="342900">
                  <a:moveTo>
                    <a:pt x="838200" y="0"/>
                  </a:moveTo>
                  <a:lnTo>
                    <a:pt x="76200" y="342900"/>
                  </a:lnTo>
                </a:path>
              </a:pathLst>
            </a:custGeom>
            <a:ln w="9525">
              <a:solidFill>
                <a:srgbClr val="000000"/>
              </a:solidFill>
            </a:ln>
          </p:spPr>
          <p:txBody>
            <a:bodyPr wrap="square" lIns="0" tIns="0" rIns="0" bIns="0" rtlCol="0"/>
            <a:lstStyle/>
            <a:p>
              <a:endParaRPr/>
            </a:p>
          </p:txBody>
        </p:sp>
      </p:grpSp>
      <p:sp>
        <p:nvSpPr>
          <p:cNvPr id="17" name="object 17"/>
          <p:cNvSpPr txBox="1"/>
          <p:nvPr/>
        </p:nvSpPr>
        <p:spPr>
          <a:xfrm>
            <a:off x="5666582" y="3319899"/>
            <a:ext cx="835025" cy="514984"/>
          </a:xfrm>
          <a:prstGeom prst="rect">
            <a:avLst/>
          </a:prstGeom>
        </p:spPr>
        <p:txBody>
          <a:bodyPr vert="horz" wrap="square" lIns="0" tIns="10795" rIns="0" bIns="0" rtlCol="0">
            <a:spAutoFit/>
          </a:bodyPr>
          <a:lstStyle/>
          <a:p>
            <a:pPr marL="185420" marR="5080" indent="-173355">
              <a:lnSpc>
                <a:spcPct val="100699"/>
              </a:lnSpc>
              <a:spcBef>
                <a:spcPts val="85"/>
              </a:spcBef>
            </a:pPr>
            <a:r>
              <a:rPr sz="1600" spc="-10" dirty="0">
                <a:latin typeface="Calibri"/>
                <a:cs typeface="Calibri"/>
              </a:rPr>
              <a:t>{Medium, Large}</a:t>
            </a:r>
            <a:endParaRPr sz="1600">
              <a:latin typeface="Calibri"/>
              <a:cs typeface="Calibri"/>
            </a:endParaRPr>
          </a:p>
        </p:txBody>
      </p:sp>
      <p:sp>
        <p:nvSpPr>
          <p:cNvPr id="18" name="object 18"/>
          <p:cNvSpPr txBox="1"/>
          <p:nvPr/>
        </p:nvSpPr>
        <p:spPr>
          <a:xfrm>
            <a:off x="7625557" y="3465037"/>
            <a:ext cx="597535"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Calibri"/>
                <a:cs typeface="Calibri"/>
              </a:rPr>
              <a:t>{Small}</a:t>
            </a:r>
            <a:endParaRPr sz="1600">
              <a:latin typeface="Calibri"/>
              <a:cs typeface="Calibri"/>
            </a:endParaRPr>
          </a:p>
        </p:txBody>
      </p:sp>
      <p:grpSp>
        <p:nvGrpSpPr>
          <p:cNvPr id="19" name="object 19"/>
          <p:cNvGrpSpPr/>
          <p:nvPr/>
        </p:nvGrpSpPr>
        <p:grpSpPr>
          <a:xfrm>
            <a:off x="1970151" y="3195637"/>
            <a:ext cx="972185" cy="352425"/>
            <a:chOff x="1970151" y="3195637"/>
            <a:chExt cx="972185" cy="352425"/>
          </a:xfrm>
        </p:grpSpPr>
        <p:sp>
          <p:nvSpPr>
            <p:cNvPr id="20" name="object 20"/>
            <p:cNvSpPr/>
            <p:nvPr/>
          </p:nvSpPr>
          <p:spPr>
            <a:xfrm>
              <a:off x="1974913" y="3200400"/>
              <a:ext cx="962660" cy="342900"/>
            </a:xfrm>
            <a:custGeom>
              <a:avLst/>
              <a:gdLst/>
              <a:ahLst/>
              <a:cxnLst/>
              <a:rect l="l" t="t" r="r" b="b"/>
              <a:pathLst>
                <a:path w="962660" h="342900">
                  <a:moveTo>
                    <a:pt x="481156" y="0"/>
                  </a:moveTo>
                  <a:lnTo>
                    <a:pt x="415866" y="1565"/>
                  </a:lnTo>
                  <a:lnTo>
                    <a:pt x="353245" y="6124"/>
                  </a:lnTo>
                  <a:lnTo>
                    <a:pt x="293868" y="13473"/>
                  </a:lnTo>
                  <a:lnTo>
                    <a:pt x="238307" y="23408"/>
                  </a:lnTo>
                  <a:lnTo>
                    <a:pt x="187136" y="35723"/>
                  </a:lnTo>
                  <a:lnTo>
                    <a:pt x="140927" y="50216"/>
                  </a:lnTo>
                  <a:lnTo>
                    <a:pt x="100254" y="66682"/>
                  </a:lnTo>
                  <a:lnTo>
                    <a:pt x="65691" y="84916"/>
                  </a:lnTo>
                  <a:lnTo>
                    <a:pt x="17187" y="125871"/>
                  </a:lnTo>
                  <a:lnTo>
                    <a:pt x="0" y="171450"/>
                  </a:lnTo>
                  <a:lnTo>
                    <a:pt x="4392" y="194714"/>
                  </a:lnTo>
                  <a:lnTo>
                    <a:pt x="37811" y="238185"/>
                  </a:lnTo>
                  <a:lnTo>
                    <a:pt x="100254" y="276217"/>
                  </a:lnTo>
                  <a:lnTo>
                    <a:pt x="140927" y="292683"/>
                  </a:lnTo>
                  <a:lnTo>
                    <a:pt x="187136" y="307176"/>
                  </a:lnTo>
                  <a:lnTo>
                    <a:pt x="238307" y="319491"/>
                  </a:lnTo>
                  <a:lnTo>
                    <a:pt x="293868" y="329426"/>
                  </a:lnTo>
                  <a:lnTo>
                    <a:pt x="353245" y="336775"/>
                  </a:lnTo>
                  <a:lnTo>
                    <a:pt x="415866" y="341334"/>
                  </a:lnTo>
                  <a:lnTo>
                    <a:pt x="481156" y="342900"/>
                  </a:lnTo>
                  <a:lnTo>
                    <a:pt x="546446" y="341334"/>
                  </a:lnTo>
                  <a:lnTo>
                    <a:pt x="609066" y="336775"/>
                  </a:lnTo>
                  <a:lnTo>
                    <a:pt x="668444" y="329426"/>
                  </a:lnTo>
                  <a:lnTo>
                    <a:pt x="724005" y="319491"/>
                  </a:lnTo>
                  <a:lnTo>
                    <a:pt x="775176" y="307176"/>
                  </a:lnTo>
                  <a:lnTo>
                    <a:pt x="821385" y="292683"/>
                  </a:lnTo>
                  <a:lnTo>
                    <a:pt x="862057" y="276217"/>
                  </a:lnTo>
                  <a:lnTo>
                    <a:pt x="896620" y="257983"/>
                  </a:lnTo>
                  <a:lnTo>
                    <a:pt x="945124" y="217028"/>
                  </a:lnTo>
                  <a:lnTo>
                    <a:pt x="962312" y="171450"/>
                  </a:lnTo>
                  <a:lnTo>
                    <a:pt x="957919" y="148185"/>
                  </a:lnTo>
                  <a:lnTo>
                    <a:pt x="924500" y="104714"/>
                  </a:lnTo>
                  <a:lnTo>
                    <a:pt x="862057" y="66682"/>
                  </a:lnTo>
                  <a:lnTo>
                    <a:pt x="821385" y="50216"/>
                  </a:lnTo>
                  <a:lnTo>
                    <a:pt x="775176" y="35723"/>
                  </a:lnTo>
                  <a:lnTo>
                    <a:pt x="724005" y="23408"/>
                  </a:lnTo>
                  <a:lnTo>
                    <a:pt x="668444" y="13473"/>
                  </a:lnTo>
                  <a:lnTo>
                    <a:pt x="609066" y="6124"/>
                  </a:lnTo>
                  <a:lnTo>
                    <a:pt x="546446" y="1565"/>
                  </a:lnTo>
                  <a:lnTo>
                    <a:pt x="481156" y="0"/>
                  </a:lnTo>
                  <a:close/>
                </a:path>
              </a:pathLst>
            </a:custGeom>
            <a:solidFill>
              <a:srgbClr val="FFFFFF"/>
            </a:solidFill>
          </p:spPr>
          <p:txBody>
            <a:bodyPr wrap="square" lIns="0" tIns="0" rIns="0" bIns="0" rtlCol="0"/>
            <a:lstStyle/>
            <a:p>
              <a:endParaRPr/>
            </a:p>
          </p:txBody>
        </p:sp>
        <p:sp>
          <p:nvSpPr>
            <p:cNvPr id="21" name="object 21"/>
            <p:cNvSpPr/>
            <p:nvPr/>
          </p:nvSpPr>
          <p:spPr>
            <a:xfrm>
              <a:off x="1974913" y="3200400"/>
              <a:ext cx="962660" cy="342900"/>
            </a:xfrm>
            <a:custGeom>
              <a:avLst/>
              <a:gdLst/>
              <a:ahLst/>
              <a:cxnLst/>
              <a:rect l="l" t="t" r="r" b="b"/>
              <a:pathLst>
                <a:path w="962660" h="342900">
                  <a:moveTo>
                    <a:pt x="0" y="171450"/>
                  </a:moveTo>
                  <a:lnTo>
                    <a:pt x="17187" y="125871"/>
                  </a:lnTo>
                  <a:lnTo>
                    <a:pt x="65691" y="84915"/>
                  </a:lnTo>
                  <a:lnTo>
                    <a:pt x="100254" y="66682"/>
                  </a:lnTo>
                  <a:lnTo>
                    <a:pt x="140927" y="50216"/>
                  </a:lnTo>
                  <a:lnTo>
                    <a:pt x="187135" y="35723"/>
                  </a:lnTo>
                  <a:lnTo>
                    <a:pt x="238307" y="23407"/>
                  </a:lnTo>
                  <a:lnTo>
                    <a:pt x="293868" y="13473"/>
                  </a:lnTo>
                  <a:lnTo>
                    <a:pt x="353245" y="6124"/>
                  </a:lnTo>
                  <a:lnTo>
                    <a:pt x="415865" y="1565"/>
                  </a:lnTo>
                  <a:lnTo>
                    <a:pt x="481156" y="0"/>
                  </a:lnTo>
                  <a:lnTo>
                    <a:pt x="546446" y="1565"/>
                  </a:lnTo>
                  <a:lnTo>
                    <a:pt x="609066" y="6124"/>
                  </a:lnTo>
                  <a:lnTo>
                    <a:pt x="668443" y="13473"/>
                  </a:lnTo>
                  <a:lnTo>
                    <a:pt x="724004" y="23407"/>
                  </a:lnTo>
                  <a:lnTo>
                    <a:pt x="775176" y="35723"/>
                  </a:lnTo>
                  <a:lnTo>
                    <a:pt x="821384" y="50216"/>
                  </a:lnTo>
                  <a:lnTo>
                    <a:pt x="862057" y="66682"/>
                  </a:lnTo>
                  <a:lnTo>
                    <a:pt x="896620" y="84915"/>
                  </a:lnTo>
                  <a:lnTo>
                    <a:pt x="945124" y="125871"/>
                  </a:lnTo>
                  <a:lnTo>
                    <a:pt x="962312" y="171450"/>
                  </a:lnTo>
                  <a:lnTo>
                    <a:pt x="957919" y="194714"/>
                  </a:lnTo>
                  <a:lnTo>
                    <a:pt x="924500" y="238186"/>
                  </a:lnTo>
                  <a:lnTo>
                    <a:pt x="862057" y="276217"/>
                  </a:lnTo>
                  <a:lnTo>
                    <a:pt x="821384" y="292683"/>
                  </a:lnTo>
                  <a:lnTo>
                    <a:pt x="775176" y="307176"/>
                  </a:lnTo>
                  <a:lnTo>
                    <a:pt x="724004" y="319492"/>
                  </a:lnTo>
                  <a:lnTo>
                    <a:pt x="668443" y="329426"/>
                  </a:lnTo>
                  <a:lnTo>
                    <a:pt x="609066" y="336775"/>
                  </a:lnTo>
                  <a:lnTo>
                    <a:pt x="546446" y="341334"/>
                  </a:lnTo>
                  <a:lnTo>
                    <a:pt x="481156" y="342900"/>
                  </a:lnTo>
                  <a:lnTo>
                    <a:pt x="415865" y="341334"/>
                  </a:lnTo>
                  <a:lnTo>
                    <a:pt x="353245" y="336775"/>
                  </a:lnTo>
                  <a:lnTo>
                    <a:pt x="293868" y="329426"/>
                  </a:lnTo>
                  <a:lnTo>
                    <a:pt x="238307" y="319492"/>
                  </a:lnTo>
                  <a:lnTo>
                    <a:pt x="187135" y="307176"/>
                  </a:lnTo>
                  <a:lnTo>
                    <a:pt x="140927" y="292683"/>
                  </a:lnTo>
                  <a:lnTo>
                    <a:pt x="100254" y="276217"/>
                  </a:lnTo>
                  <a:lnTo>
                    <a:pt x="65691" y="257984"/>
                  </a:lnTo>
                  <a:lnTo>
                    <a:pt x="17187" y="217028"/>
                  </a:lnTo>
                  <a:lnTo>
                    <a:pt x="0" y="171450"/>
                  </a:lnTo>
                  <a:close/>
                </a:path>
              </a:pathLst>
            </a:custGeom>
            <a:ln w="9525">
              <a:solidFill>
                <a:srgbClr val="000000"/>
              </a:solidFill>
            </a:ln>
          </p:spPr>
          <p:txBody>
            <a:bodyPr wrap="square" lIns="0" tIns="0" rIns="0" bIns="0" rtlCol="0"/>
            <a:lstStyle/>
            <a:p>
              <a:endParaRPr/>
            </a:p>
          </p:txBody>
        </p:sp>
      </p:grpSp>
      <p:sp>
        <p:nvSpPr>
          <p:cNvPr id="22" name="object 22"/>
          <p:cNvSpPr txBox="1"/>
          <p:nvPr/>
        </p:nvSpPr>
        <p:spPr>
          <a:xfrm>
            <a:off x="2246519" y="3213544"/>
            <a:ext cx="5051425" cy="299720"/>
          </a:xfrm>
          <a:prstGeom prst="rect">
            <a:avLst/>
          </a:prstGeom>
        </p:spPr>
        <p:txBody>
          <a:bodyPr vert="horz" wrap="square" lIns="0" tIns="12700" rIns="0" bIns="0" rtlCol="0">
            <a:spAutoFit/>
          </a:bodyPr>
          <a:lstStyle/>
          <a:p>
            <a:pPr marL="12700">
              <a:lnSpc>
                <a:spcPct val="100000"/>
              </a:lnSpc>
              <a:spcBef>
                <a:spcPts val="100"/>
              </a:spcBef>
              <a:tabLst>
                <a:tab pos="4644390" algn="l"/>
              </a:tabLst>
            </a:pPr>
            <a:r>
              <a:rPr sz="1800" spc="-20" dirty="0">
                <a:latin typeface="Times New Roman"/>
                <a:cs typeface="Times New Roman"/>
              </a:rPr>
              <a:t>Size</a:t>
            </a:r>
            <a:r>
              <a:rPr sz="1800" dirty="0">
                <a:latin typeface="Times New Roman"/>
                <a:cs typeface="Times New Roman"/>
              </a:rPr>
              <a:t>	</a:t>
            </a:r>
            <a:r>
              <a:rPr sz="1800" spc="-20" dirty="0">
                <a:latin typeface="Times New Roman"/>
                <a:cs typeface="Times New Roman"/>
              </a:rPr>
              <a:t>Size</a:t>
            </a:r>
            <a:endParaRPr sz="1800">
              <a:latin typeface="Times New Roman"/>
              <a:cs typeface="Times New Roman"/>
            </a:endParaRPr>
          </a:p>
        </p:txBody>
      </p:sp>
      <p:sp>
        <p:nvSpPr>
          <p:cNvPr id="23" name="object 23"/>
          <p:cNvSpPr/>
          <p:nvPr/>
        </p:nvSpPr>
        <p:spPr>
          <a:xfrm>
            <a:off x="1573950" y="3543300"/>
            <a:ext cx="882650" cy="342900"/>
          </a:xfrm>
          <a:custGeom>
            <a:avLst/>
            <a:gdLst/>
            <a:ahLst/>
            <a:cxnLst/>
            <a:rect l="l" t="t" r="r" b="b"/>
            <a:pathLst>
              <a:path w="882650" h="342900">
                <a:moveTo>
                  <a:pt x="882119" y="0"/>
                </a:moveTo>
                <a:lnTo>
                  <a:pt x="0" y="285750"/>
                </a:lnTo>
              </a:path>
              <a:path w="882650" h="342900">
                <a:moveTo>
                  <a:pt x="882119" y="0"/>
                </a:moveTo>
                <a:lnTo>
                  <a:pt x="80193" y="342900"/>
                </a:lnTo>
              </a:path>
            </a:pathLst>
          </a:custGeom>
          <a:ln w="9525">
            <a:solidFill>
              <a:srgbClr val="000000"/>
            </a:solidFill>
          </a:ln>
        </p:spPr>
        <p:txBody>
          <a:bodyPr wrap="square" lIns="0" tIns="0" rIns="0" bIns="0" rtlCol="0"/>
          <a:lstStyle/>
          <a:p>
            <a:endParaRPr/>
          </a:p>
        </p:txBody>
      </p:sp>
      <p:sp>
        <p:nvSpPr>
          <p:cNvPr id="24" name="object 24"/>
          <p:cNvSpPr txBox="1"/>
          <p:nvPr/>
        </p:nvSpPr>
        <p:spPr>
          <a:xfrm>
            <a:off x="866079" y="3319899"/>
            <a:ext cx="784860" cy="514984"/>
          </a:xfrm>
          <a:prstGeom prst="rect">
            <a:avLst/>
          </a:prstGeom>
        </p:spPr>
        <p:txBody>
          <a:bodyPr vert="horz" wrap="square" lIns="0" tIns="10795" rIns="0" bIns="0" rtlCol="0">
            <a:spAutoFit/>
          </a:bodyPr>
          <a:lstStyle/>
          <a:p>
            <a:pPr marL="12700" marR="5080" indent="99695">
              <a:lnSpc>
                <a:spcPct val="100699"/>
              </a:lnSpc>
              <a:spcBef>
                <a:spcPts val="85"/>
              </a:spcBef>
            </a:pPr>
            <a:r>
              <a:rPr sz="1600" spc="-10" dirty="0">
                <a:latin typeface="Calibri"/>
                <a:cs typeface="Calibri"/>
              </a:rPr>
              <a:t>{Small, Medium}</a:t>
            </a:r>
            <a:endParaRPr sz="1600">
              <a:latin typeface="Calibri"/>
              <a:cs typeface="Calibri"/>
            </a:endParaRPr>
          </a:p>
        </p:txBody>
      </p:sp>
      <p:sp>
        <p:nvSpPr>
          <p:cNvPr id="25" name="object 25"/>
          <p:cNvSpPr txBox="1"/>
          <p:nvPr/>
        </p:nvSpPr>
        <p:spPr>
          <a:xfrm>
            <a:off x="3039558" y="3465037"/>
            <a:ext cx="599440"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Calibri"/>
                <a:cs typeface="Calibri"/>
              </a:rPr>
              <a:t>{Large}</a:t>
            </a:r>
            <a:endParaRPr sz="1600">
              <a:latin typeface="Calibri"/>
              <a:cs typeface="Calibri"/>
            </a:endParaRPr>
          </a:p>
        </p:txBody>
      </p:sp>
      <p:sp>
        <p:nvSpPr>
          <p:cNvPr id="26" name="object 26"/>
          <p:cNvSpPr txBox="1"/>
          <p:nvPr/>
        </p:nvSpPr>
        <p:spPr>
          <a:xfrm>
            <a:off x="4346576" y="3282125"/>
            <a:ext cx="450215" cy="391160"/>
          </a:xfrm>
          <a:prstGeom prst="rect">
            <a:avLst/>
          </a:prstGeom>
        </p:spPr>
        <p:txBody>
          <a:bodyPr vert="horz" wrap="square" lIns="0" tIns="12700" rIns="0" bIns="0" rtlCol="0">
            <a:spAutoFit/>
          </a:bodyPr>
          <a:lstStyle/>
          <a:p>
            <a:pPr marL="12700">
              <a:lnSpc>
                <a:spcPct val="100000"/>
              </a:lnSpc>
              <a:spcBef>
                <a:spcPts val="100"/>
              </a:spcBef>
            </a:pPr>
            <a:r>
              <a:rPr sz="2400" spc="-25" dirty="0">
                <a:latin typeface="Times New Roman"/>
                <a:cs typeface="Times New Roman"/>
              </a:rPr>
              <a:t>OR</a:t>
            </a:r>
            <a:endParaRPr sz="2400">
              <a:latin typeface="Times New Roman"/>
              <a:cs typeface="Times New Roman"/>
            </a:endParaRPr>
          </a:p>
        </p:txBody>
      </p:sp>
      <p:grpSp>
        <p:nvGrpSpPr>
          <p:cNvPr id="27" name="object 27"/>
          <p:cNvGrpSpPr/>
          <p:nvPr/>
        </p:nvGrpSpPr>
        <p:grpSpPr>
          <a:xfrm>
            <a:off x="5498043" y="4110037"/>
            <a:ext cx="972819" cy="352425"/>
            <a:chOff x="5498043" y="4110037"/>
            <a:chExt cx="972819" cy="352425"/>
          </a:xfrm>
        </p:grpSpPr>
        <p:sp>
          <p:nvSpPr>
            <p:cNvPr id="28" name="object 28"/>
            <p:cNvSpPr/>
            <p:nvPr/>
          </p:nvSpPr>
          <p:spPr>
            <a:xfrm>
              <a:off x="5502805" y="4114800"/>
              <a:ext cx="963294" cy="342900"/>
            </a:xfrm>
            <a:custGeom>
              <a:avLst/>
              <a:gdLst/>
              <a:ahLst/>
              <a:cxnLst/>
              <a:rect l="l" t="t" r="r" b="b"/>
              <a:pathLst>
                <a:path w="963295" h="342900">
                  <a:moveTo>
                    <a:pt x="481341" y="0"/>
                  </a:moveTo>
                  <a:lnTo>
                    <a:pt x="416026" y="1565"/>
                  </a:lnTo>
                  <a:lnTo>
                    <a:pt x="353381" y="6124"/>
                  </a:lnTo>
                  <a:lnTo>
                    <a:pt x="293981" y="13473"/>
                  </a:lnTo>
                  <a:lnTo>
                    <a:pt x="238399" y="23407"/>
                  </a:lnTo>
                  <a:lnTo>
                    <a:pt x="187207" y="35723"/>
                  </a:lnTo>
                  <a:lnTo>
                    <a:pt x="140981" y="50216"/>
                  </a:lnTo>
                  <a:lnTo>
                    <a:pt x="100293" y="66682"/>
                  </a:lnTo>
                  <a:lnTo>
                    <a:pt x="65717" y="84915"/>
                  </a:lnTo>
                  <a:lnTo>
                    <a:pt x="17193" y="125871"/>
                  </a:lnTo>
                  <a:lnTo>
                    <a:pt x="0" y="171450"/>
                  </a:lnTo>
                  <a:lnTo>
                    <a:pt x="4394" y="194714"/>
                  </a:lnTo>
                  <a:lnTo>
                    <a:pt x="37826" y="238186"/>
                  </a:lnTo>
                  <a:lnTo>
                    <a:pt x="100293" y="276217"/>
                  </a:lnTo>
                  <a:lnTo>
                    <a:pt x="140981" y="292683"/>
                  </a:lnTo>
                  <a:lnTo>
                    <a:pt x="187207" y="307176"/>
                  </a:lnTo>
                  <a:lnTo>
                    <a:pt x="238399" y="319492"/>
                  </a:lnTo>
                  <a:lnTo>
                    <a:pt x="293981" y="329426"/>
                  </a:lnTo>
                  <a:lnTo>
                    <a:pt x="353381" y="336775"/>
                  </a:lnTo>
                  <a:lnTo>
                    <a:pt x="416026" y="341334"/>
                  </a:lnTo>
                  <a:lnTo>
                    <a:pt x="481341" y="342900"/>
                  </a:lnTo>
                  <a:lnTo>
                    <a:pt x="546656" y="341334"/>
                  </a:lnTo>
                  <a:lnTo>
                    <a:pt x="609301" y="336775"/>
                  </a:lnTo>
                  <a:lnTo>
                    <a:pt x="668701" y="329426"/>
                  </a:lnTo>
                  <a:lnTo>
                    <a:pt x="724283" y="319492"/>
                  </a:lnTo>
                  <a:lnTo>
                    <a:pt x="775474" y="307176"/>
                  </a:lnTo>
                  <a:lnTo>
                    <a:pt x="821701" y="292683"/>
                  </a:lnTo>
                  <a:lnTo>
                    <a:pt x="862389" y="276217"/>
                  </a:lnTo>
                  <a:lnTo>
                    <a:pt x="896965" y="257984"/>
                  </a:lnTo>
                  <a:lnTo>
                    <a:pt x="945488" y="217028"/>
                  </a:lnTo>
                  <a:lnTo>
                    <a:pt x="962682" y="171450"/>
                  </a:lnTo>
                  <a:lnTo>
                    <a:pt x="958288" y="148185"/>
                  </a:lnTo>
                  <a:lnTo>
                    <a:pt x="924856" y="104713"/>
                  </a:lnTo>
                  <a:lnTo>
                    <a:pt x="862389" y="66682"/>
                  </a:lnTo>
                  <a:lnTo>
                    <a:pt x="821701" y="50216"/>
                  </a:lnTo>
                  <a:lnTo>
                    <a:pt x="775474" y="35723"/>
                  </a:lnTo>
                  <a:lnTo>
                    <a:pt x="724283" y="23407"/>
                  </a:lnTo>
                  <a:lnTo>
                    <a:pt x="668701" y="13473"/>
                  </a:lnTo>
                  <a:lnTo>
                    <a:pt x="609301" y="6124"/>
                  </a:lnTo>
                  <a:lnTo>
                    <a:pt x="546656" y="1565"/>
                  </a:lnTo>
                  <a:lnTo>
                    <a:pt x="481341" y="0"/>
                  </a:lnTo>
                  <a:close/>
                </a:path>
              </a:pathLst>
            </a:custGeom>
            <a:solidFill>
              <a:srgbClr val="FFFFFF"/>
            </a:solidFill>
          </p:spPr>
          <p:txBody>
            <a:bodyPr wrap="square" lIns="0" tIns="0" rIns="0" bIns="0" rtlCol="0"/>
            <a:lstStyle/>
            <a:p>
              <a:endParaRPr/>
            </a:p>
          </p:txBody>
        </p:sp>
        <p:sp>
          <p:nvSpPr>
            <p:cNvPr id="29" name="object 29"/>
            <p:cNvSpPr/>
            <p:nvPr/>
          </p:nvSpPr>
          <p:spPr>
            <a:xfrm>
              <a:off x="5502805" y="4114800"/>
              <a:ext cx="963294" cy="342900"/>
            </a:xfrm>
            <a:custGeom>
              <a:avLst/>
              <a:gdLst/>
              <a:ahLst/>
              <a:cxnLst/>
              <a:rect l="l" t="t" r="r" b="b"/>
              <a:pathLst>
                <a:path w="963295" h="342900">
                  <a:moveTo>
                    <a:pt x="0" y="171450"/>
                  </a:moveTo>
                  <a:lnTo>
                    <a:pt x="17193" y="125871"/>
                  </a:lnTo>
                  <a:lnTo>
                    <a:pt x="65717" y="84915"/>
                  </a:lnTo>
                  <a:lnTo>
                    <a:pt x="100293" y="66682"/>
                  </a:lnTo>
                  <a:lnTo>
                    <a:pt x="140981" y="50216"/>
                  </a:lnTo>
                  <a:lnTo>
                    <a:pt x="187207" y="35723"/>
                  </a:lnTo>
                  <a:lnTo>
                    <a:pt x="238398" y="23407"/>
                  </a:lnTo>
                  <a:lnTo>
                    <a:pt x="293981" y="13473"/>
                  </a:lnTo>
                  <a:lnTo>
                    <a:pt x="353381" y="6124"/>
                  </a:lnTo>
                  <a:lnTo>
                    <a:pt x="416025" y="1565"/>
                  </a:lnTo>
                  <a:lnTo>
                    <a:pt x="481341" y="0"/>
                  </a:lnTo>
                  <a:lnTo>
                    <a:pt x="546656" y="1565"/>
                  </a:lnTo>
                  <a:lnTo>
                    <a:pt x="609300" y="6124"/>
                  </a:lnTo>
                  <a:lnTo>
                    <a:pt x="668700" y="13473"/>
                  </a:lnTo>
                  <a:lnTo>
                    <a:pt x="724283" y="23407"/>
                  </a:lnTo>
                  <a:lnTo>
                    <a:pt x="775474" y="35723"/>
                  </a:lnTo>
                  <a:lnTo>
                    <a:pt x="821700" y="50216"/>
                  </a:lnTo>
                  <a:lnTo>
                    <a:pt x="862388" y="66682"/>
                  </a:lnTo>
                  <a:lnTo>
                    <a:pt x="896964" y="84915"/>
                  </a:lnTo>
                  <a:lnTo>
                    <a:pt x="945488" y="125871"/>
                  </a:lnTo>
                  <a:lnTo>
                    <a:pt x="962682" y="171450"/>
                  </a:lnTo>
                  <a:lnTo>
                    <a:pt x="958287" y="194714"/>
                  </a:lnTo>
                  <a:lnTo>
                    <a:pt x="924855" y="238186"/>
                  </a:lnTo>
                  <a:lnTo>
                    <a:pt x="862388" y="276217"/>
                  </a:lnTo>
                  <a:lnTo>
                    <a:pt x="821700" y="292683"/>
                  </a:lnTo>
                  <a:lnTo>
                    <a:pt x="775474" y="307176"/>
                  </a:lnTo>
                  <a:lnTo>
                    <a:pt x="724283" y="319492"/>
                  </a:lnTo>
                  <a:lnTo>
                    <a:pt x="668700" y="329426"/>
                  </a:lnTo>
                  <a:lnTo>
                    <a:pt x="609300" y="336775"/>
                  </a:lnTo>
                  <a:lnTo>
                    <a:pt x="546656" y="341334"/>
                  </a:lnTo>
                  <a:lnTo>
                    <a:pt x="481341" y="342900"/>
                  </a:lnTo>
                  <a:lnTo>
                    <a:pt x="416025" y="341334"/>
                  </a:lnTo>
                  <a:lnTo>
                    <a:pt x="353381" y="336775"/>
                  </a:lnTo>
                  <a:lnTo>
                    <a:pt x="293981" y="329426"/>
                  </a:lnTo>
                  <a:lnTo>
                    <a:pt x="238398" y="319492"/>
                  </a:lnTo>
                  <a:lnTo>
                    <a:pt x="187207" y="307176"/>
                  </a:lnTo>
                  <a:lnTo>
                    <a:pt x="140981" y="292683"/>
                  </a:lnTo>
                  <a:lnTo>
                    <a:pt x="100293" y="276217"/>
                  </a:lnTo>
                  <a:lnTo>
                    <a:pt x="65717" y="257984"/>
                  </a:lnTo>
                  <a:lnTo>
                    <a:pt x="17193" y="217028"/>
                  </a:lnTo>
                  <a:lnTo>
                    <a:pt x="0" y="171450"/>
                  </a:lnTo>
                  <a:close/>
                </a:path>
              </a:pathLst>
            </a:custGeom>
            <a:ln w="9525">
              <a:solidFill>
                <a:srgbClr val="000000"/>
              </a:solidFill>
            </a:ln>
          </p:spPr>
          <p:txBody>
            <a:bodyPr wrap="square" lIns="0" tIns="0" rIns="0" bIns="0" rtlCol="0"/>
            <a:lstStyle/>
            <a:p>
              <a:endParaRPr/>
            </a:p>
          </p:txBody>
        </p:sp>
      </p:grpSp>
      <p:sp>
        <p:nvSpPr>
          <p:cNvPr id="30" name="object 30"/>
          <p:cNvSpPr txBox="1"/>
          <p:nvPr/>
        </p:nvSpPr>
        <p:spPr>
          <a:xfrm>
            <a:off x="5774597" y="4127944"/>
            <a:ext cx="419100"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Times New Roman"/>
                <a:cs typeface="Times New Roman"/>
              </a:rPr>
              <a:t>Size</a:t>
            </a:r>
            <a:endParaRPr sz="1800">
              <a:latin typeface="Times New Roman"/>
              <a:cs typeface="Times New Roman"/>
            </a:endParaRPr>
          </a:p>
        </p:txBody>
      </p:sp>
      <p:sp>
        <p:nvSpPr>
          <p:cNvPr id="31" name="object 31"/>
          <p:cNvSpPr/>
          <p:nvPr/>
        </p:nvSpPr>
        <p:spPr>
          <a:xfrm>
            <a:off x="5101689" y="4457700"/>
            <a:ext cx="882650" cy="342900"/>
          </a:xfrm>
          <a:custGeom>
            <a:avLst/>
            <a:gdLst/>
            <a:ahLst/>
            <a:cxnLst/>
            <a:rect l="l" t="t" r="r" b="b"/>
            <a:pathLst>
              <a:path w="882650" h="342900">
                <a:moveTo>
                  <a:pt x="882458" y="0"/>
                </a:moveTo>
                <a:lnTo>
                  <a:pt x="0" y="285750"/>
                </a:lnTo>
              </a:path>
              <a:path w="882650" h="342900">
                <a:moveTo>
                  <a:pt x="882458" y="0"/>
                </a:moveTo>
                <a:lnTo>
                  <a:pt x="80223" y="342900"/>
                </a:lnTo>
              </a:path>
            </a:pathLst>
          </a:custGeom>
          <a:ln w="9525">
            <a:solidFill>
              <a:srgbClr val="000000"/>
            </a:solidFill>
          </a:ln>
        </p:spPr>
        <p:txBody>
          <a:bodyPr wrap="square" lIns="0" tIns="0" rIns="0" bIns="0" rtlCol="0"/>
          <a:lstStyle/>
          <a:p>
            <a:endParaRPr/>
          </a:p>
        </p:txBody>
      </p:sp>
      <p:sp>
        <p:nvSpPr>
          <p:cNvPr id="32" name="object 32"/>
          <p:cNvSpPr txBox="1"/>
          <p:nvPr/>
        </p:nvSpPr>
        <p:spPr>
          <a:xfrm>
            <a:off x="4493708" y="4234299"/>
            <a:ext cx="584200" cy="514984"/>
          </a:xfrm>
          <a:prstGeom prst="rect">
            <a:avLst/>
          </a:prstGeom>
        </p:spPr>
        <p:txBody>
          <a:bodyPr vert="horz" wrap="square" lIns="0" tIns="10795" rIns="0" bIns="0" rtlCol="0">
            <a:spAutoFit/>
          </a:bodyPr>
          <a:lstStyle/>
          <a:p>
            <a:pPr marL="36830" marR="5080" indent="-24765">
              <a:lnSpc>
                <a:spcPct val="100699"/>
              </a:lnSpc>
              <a:spcBef>
                <a:spcPts val="85"/>
              </a:spcBef>
            </a:pPr>
            <a:r>
              <a:rPr sz="1600" spc="-10" dirty="0">
                <a:latin typeface="Calibri"/>
                <a:cs typeface="Calibri"/>
              </a:rPr>
              <a:t>{Small, Large}</a:t>
            </a:r>
            <a:endParaRPr sz="1600">
              <a:latin typeface="Calibri"/>
              <a:cs typeface="Calibri"/>
            </a:endParaRPr>
          </a:p>
        </p:txBody>
      </p:sp>
      <p:sp>
        <p:nvSpPr>
          <p:cNvPr id="34" name="object 34"/>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26</a:t>
            </a:fld>
            <a:endParaRPr spc="-25" dirty="0"/>
          </a:p>
        </p:txBody>
      </p:sp>
      <p:sp>
        <p:nvSpPr>
          <p:cNvPr id="35" name="object 35"/>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33" name="object 33"/>
          <p:cNvSpPr txBox="1"/>
          <p:nvPr/>
        </p:nvSpPr>
        <p:spPr>
          <a:xfrm>
            <a:off x="6446085" y="4379437"/>
            <a:ext cx="848360"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Calibri"/>
                <a:cs typeface="Calibri"/>
              </a:rPr>
              <a:t>{Medium}</a:t>
            </a:r>
            <a:endParaRPr sz="16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300" y="-4254"/>
            <a:ext cx="8460105" cy="695960"/>
          </a:xfrm>
          <a:prstGeom prst="rect">
            <a:avLst/>
          </a:prstGeom>
        </p:spPr>
        <p:txBody>
          <a:bodyPr vert="horz" wrap="square" lIns="0" tIns="12700" rIns="0" bIns="0" rtlCol="0">
            <a:spAutoFit/>
          </a:bodyPr>
          <a:lstStyle/>
          <a:p>
            <a:pPr marL="12700">
              <a:lnSpc>
                <a:spcPct val="100000"/>
              </a:lnSpc>
              <a:spcBef>
                <a:spcPts val="100"/>
              </a:spcBef>
            </a:pPr>
            <a:r>
              <a:rPr sz="4400" spc="-110" dirty="0"/>
              <a:t>Splitting</a:t>
            </a:r>
            <a:r>
              <a:rPr sz="4400" spc="-165" dirty="0"/>
              <a:t> </a:t>
            </a:r>
            <a:r>
              <a:rPr sz="4400" spc="-95" dirty="0"/>
              <a:t>Based</a:t>
            </a:r>
            <a:r>
              <a:rPr sz="4400" spc="-165" dirty="0"/>
              <a:t> </a:t>
            </a:r>
            <a:r>
              <a:rPr sz="4400" spc="-70" dirty="0"/>
              <a:t>on</a:t>
            </a:r>
            <a:r>
              <a:rPr sz="4400" spc="-170" dirty="0"/>
              <a:t> </a:t>
            </a:r>
            <a:r>
              <a:rPr sz="4400" spc="-110" dirty="0"/>
              <a:t>Continuous</a:t>
            </a:r>
            <a:r>
              <a:rPr sz="4400" spc="-175" dirty="0"/>
              <a:t> </a:t>
            </a:r>
            <a:r>
              <a:rPr sz="4400" spc="-415" dirty="0"/>
              <a:t>Attributes</a:t>
            </a:r>
            <a:endParaRPr sz="4400" dirty="0"/>
          </a:p>
        </p:txBody>
      </p:sp>
      <p:sp>
        <p:nvSpPr>
          <p:cNvPr id="4" name="object 4"/>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27</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3" name="object 3"/>
          <p:cNvSpPr txBox="1"/>
          <p:nvPr/>
        </p:nvSpPr>
        <p:spPr>
          <a:xfrm>
            <a:off x="599948" y="1066169"/>
            <a:ext cx="6628130" cy="4072269"/>
          </a:xfrm>
          <a:prstGeom prst="rect">
            <a:avLst/>
          </a:prstGeom>
        </p:spPr>
        <p:txBody>
          <a:bodyPr vert="horz" wrap="square" lIns="0" tIns="67945" rIns="0" bIns="0" rtlCol="0">
            <a:spAutoFit/>
          </a:bodyPr>
          <a:lstStyle/>
          <a:p>
            <a:pPr marL="12700">
              <a:lnSpc>
                <a:spcPct val="100000"/>
              </a:lnSpc>
              <a:spcBef>
                <a:spcPts val="535"/>
              </a:spcBef>
              <a:tabLst>
                <a:tab pos="2924810" algn="l"/>
              </a:tabLst>
            </a:pPr>
            <a:r>
              <a:rPr sz="3200" dirty="0">
                <a:solidFill>
                  <a:srgbClr val="EE8200"/>
                </a:solidFill>
                <a:latin typeface="Garamond"/>
                <a:cs typeface="Garamond"/>
              </a:rPr>
              <a:t>Different ways of	handling</a:t>
            </a:r>
            <a:endParaRPr sz="3200" dirty="0">
              <a:latin typeface="Garamond"/>
              <a:cs typeface="Garamond"/>
            </a:endParaRPr>
          </a:p>
          <a:p>
            <a:pPr marL="12700" indent="283210">
              <a:lnSpc>
                <a:spcPct val="100000"/>
              </a:lnSpc>
              <a:spcBef>
                <a:spcPts val="325"/>
              </a:spcBef>
              <a:buSzPct val="89583"/>
              <a:buFont typeface="Courier New"/>
              <a:buChar char="o"/>
              <a:tabLst>
                <a:tab pos="295910" algn="l"/>
              </a:tabLst>
            </a:pPr>
            <a:r>
              <a:rPr sz="2400" dirty="0">
                <a:solidFill>
                  <a:srgbClr val="CC3300"/>
                </a:solidFill>
                <a:latin typeface="Garamond"/>
                <a:cs typeface="Garamond"/>
              </a:rPr>
              <a:t>Discretization </a:t>
            </a:r>
            <a:r>
              <a:rPr sz="2400" dirty="0">
                <a:latin typeface="Garamond"/>
                <a:cs typeface="Garamond"/>
              </a:rPr>
              <a:t>to form an ordinal categorical attribute</a:t>
            </a:r>
          </a:p>
          <a:p>
            <a:pPr marL="605790" lvl="1" indent="-360045">
              <a:lnSpc>
                <a:spcPct val="100000"/>
              </a:lnSpc>
              <a:spcBef>
                <a:spcPts val="285"/>
              </a:spcBef>
              <a:buSzPct val="89583"/>
              <a:buFont typeface="Arial"/>
              <a:buChar char="■"/>
              <a:tabLst>
                <a:tab pos="605790" algn="l"/>
              </a:tabLst>
            </a:pPr>
            <a:r>
              <a:rPr sz="2400" dirty="0">
                <a:latin typeface="Garamond"/>
                <a:cs typeface="Garamond"/>
              </a:rPr>
              <a:t>Static – discretize once at the beginning</a:t>
            </a:r>
          </a:p>
          <a:p>
            <a:pPr marL="605790" marR="234315" lvl="1" indent="-360680">
              <a:lnSpc>
                <a:spcPts val="2600"/>
              </a:lnSpc>
              <a:spcBef>
                <a:spcPts val="610"/>
              </a:spcBef>
              <a:buSzPct val="89583"/>
              <a:buFont typeface="Arial"/>
              <a:buChar char="■"/>
              <a:tabLst>
                <a:tab pos="697865" algn="l"/>
              </a:tabLst>
            </a:pPr>
            <a:r>
              <a:rPr sz="2400" dirty="0">
                <a:latin typeface="Garamond"/>
                <a:cs typeface="Garamond"/>
              </a:rPr>
              <a:t>Dynamic – ranges can be found by equal 	interval bucketing, equal frequency 	bucketing</a:t>
            </a:r>
          </a:p>
          <a:p>
            <a:pPr marL="1384300">
              <a:lnSpc>
                <a:spcPts val="2560"/>
              </a:lnSpc>
            </a:pPr>
            <a:r>
              <a:rPr sz="2400" dirty="0">
                <a:latin typeface="Garamond"/>
                <a:cs typeface="Garamond"/>
              </a:rPr>
              <a:t>(percentiles), or clustering.</a:t>
            </a:r>
          </a:p>
          <a:p>
            <a:pPr marL="296545" indent="-283845">
              <a:lnSpc>
                <a:spcPct val="100000"/>
              </a:lnSpc>
              <a:spcBef>
                <a:spcPts val="320"/>
              </a:spcBef>
              <a:buSzPct val="89285"/>
              <a:buFont typeface="Courier New"/>
              <a:buChar char="o"/>
              <a:tabLst>
                <a:tab pos="296545" algn="l"/>
              </a:tabLst>
            </a:pPr>
            <a:r>
              <a:rPr sz="2800" dirty="0">
                <a:solidFill>
                  <a:srgbClr val="CC3300"/>
                </a:solidFill>
                <a:latin typeface="Garamond"/>
                <a:cs typeface="Garamond"/>
              </a:rPr>
              <a:t>Binary Decision</a:t>
            </a:r>
            <a:r>
              <a:rPr sz="2800" dirty="0">
                <a:latin typeface="Garamond"/>
                <a:cs typeface="Garamond"/>
              </a:rPr>
              <a:t>: (A &lt; v) or (A </a:t>
            </a:r>
            <a:r>
              <a:rPr sz="2800" dirty="0">
                <a:latin typeface="Symbol"/>
                <a:cs typeface="Symbol"/>
              </a:rPr>
              <a:t></a:t>
            </a:r>
            <a:r>
              <a:rPr sz="2800" dirty="0">
                <a:latin typeface="Times New Roman"/>
                <a:cs typeface="Times New Roman"/>
              </a:rPr>
              <a:t> </a:t>
            </a:r>
            <a:r>
              <a:rPr sz="2800" dirty="0">
                <a:latin typeface="Garamond"/>
                <a:cs typeface="Garamond"/>
              </a:rPr>
              <a:t>v)</a:t>
            </a:r>
          </a:p>
          <a:p>
            <a:pPr marL="605790" lvl="1" indent="-360045">
              <a:lnSpc>
                <a:spcPct val="100000"/>
              </a:lnSpc>
              <a:spcBef>
                <a:spcPts val="305"/>
              </a:spcBef>
              <a:buSzPct val="89583"/>
              <a:buFont typeface="Arial"/>
              <a:buChar char="■"/>
              <a:tabLst>
                <a:tab pos="605790" algn="l"/>
              </a:tabLst>
            </a:pPr>
            <a:r>
              <a:rPr sz="2400" dirty="0">
                <a:latin typeface="Garamond"/>
                <a:cs typeface="Garamond"/>
              </a:rPr>
              <a:t>consider all possible splits and finds the best cut</a:t>
            </a:r>
          </a:p>
          <a:p>
            <a:pPr marL="605790" lvl="1" indent="-360045">
              <a:lnSpc>
                <a:spcPct val="100000"/>
              </a:lnSpc>
              <a:spcBef>
                <a:spcPts val="285"/>
              </a:spcBef>
              <a:buSzPct val="89583"/>
              <a:buFont typeface="Arial"/>
              <a:buChar char="■"/>
              <a:tabLst>
                <a:tab pos="605790" algn="l"/>
              </a:tabLst>
            </a:pPr>
            <a:r>
              <a:rPr sz="2400" dirty="0">
                <a:latin typeface="Garamond"/>
                <a:cs typeface="Garamond"/>
              </a:rPr>
              <a:t>can be more compute intensive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300" y="-4254"/>
            <a:ext cx="8460105" cy="695960"/>
          </a:xfrm>
          <a:prstGeom prst="rect">
            <a:avLst/>
          </a:prstGeom>
        </p:spPr>
        <p:txBody>
          <a:bodyPr vert="horz" wrap="square" lIns="0" tIns="12700" rIns="0" bIns="0" rtlCol="0">
            <a:spAutoFit/>
          </a:bodyPr>
          <a:lstStyle/>
          <a:p>
            <a:pPr marL="12700">
              <a:lnSpc>
                <a:spcPct val="100000"/>
              </a:lnSpc>
              <a:spcBef>
                <a:spcPts val="100"/>
              </a:spcBef>
            </a:pPr>
            <a:r>
              <a:rPr sz="4400" spc="-110" dirty="0"/>
              <a:t>Splitting</a:t>
            </a:r>
            <a:r>
              <a:rPr sz="4400" spc="-165" dirty="0"/>
              <a:t> </a:t>
            </a:r>
            <a:r>
              <a:rPr sz="4400" spc="-95" dirty="0"/>
              <a:t>Based</a:t>
            </a:r>
            <a:r>
              <a:rPr sz="4400" spc="-165" dirty="0"/>
              <a:t> </a:t>
            </a:r>
            <a:r>
              <a:rPr sz="4400" spc="-70" dirty="0"/>
              <a:t>on</a:t>
            </a:r>
            <a:r>
              <a:rPr sz="4400" spc="-170" dirty="0"/>
              <a:t> </a:t>
            </a:r>
            <a:r>
              <a:rPr sz="4400" spc="-110" dirty="0"/>
              <a:t>Continuous</a:t>
            </a:r>
            <a:r>
              <a:rPr sz="4400" spc="-175" dirty="0"/>
              <a:t> </a:t>
            </a:r>
            <a:r>
              <a:rPr sz="4400" spc="-415" dirty="0"/>
              <a:t>Attributes</a:t>
            </a:r>
            <a:endParaRPr sz="4400"/>
          </a:p>
        </p:txBody>
      </p:sp>
      <p:grpSp>
        <p:nvGrpSpPr>
          <p:cNvPr id="3" name="object 3"/>
          <p:cNvGrpSpPr/>
          <p:nvPr/>
        </p:nvGrpSpPr>
        <p:grpSpPr>
          <a:xfrm>
            <a:off x="933357" y="1319586"/>
            <a:ext cx="1409700" cy="934719"/>
            <a:chOff x="933357" y="1319586"/>
            <a:chExt cx="1409700" cy="934719"/>
          </a:xfrm>
        </p:grpSpPr>
        <p:sp>
          <p:nvSpPr>
            <p:cNvPr id="4" name="object 4"/>
            <p:cNvSpPr/>
            <p:nvPr/>
          </p:nvSpPr>
          <p:spPr>
            <a:xfrm>
              <a:off x="934627" y="1320855"/>
              <a:ext cx="1407160" cy="932180"/>
            </a:xfrm>
            <a:custGeom>
              <a:avLst/>
              <a:gdLst/>
              <a:ahLst/>
              <a:cxnLst/>
              <a:rect l="l" t="t" r="r" b="b"/>
              <a:pathLst>
                <a:path w="1407160" h="932180">
                  <a:moveTo>
                    <a:pt x="703358" y="0"/>
                  </a:moveTo>
                  <a:lnTo>
                    <a:pt x="645671" y="1544"/>
                  </a:lnTo>
                  <a:lnTo>
                    <a:pt x="589269" y="6099"/>
                  </a:lnTo>
                  <a:lnTo>
                    <a:pt x="534332" y="13544"/>
                  </a:lnTo>
                  <a:lnTo>
                    <a:pt x="481041" y="23759"/>
                  </a:lnTo>
                  <a:lnTo>
                    <a:pt x="429578" y="36623"/>
                  </a:lnTo>
                  <a:lnTo>
                    <a:pt x="380123" y="52018"/>
                  </a:lnTo>
                  <a:lnTo>
                    <a:pt x="332857" y="69823"/>
                  </a:lnTo>
                  <a:lnTo>
                    <a:pt x="287962" y="89918"/>
                  </a:lnTo>
                  <a:lnTo>
                    <a:pt x="245618" y="112184"/>
                  </a:lnTo>
                  <a:lnTo>
                    <a:pt x="206007" y="136500"/>
                  </a:lnTo>
                  <a:lnTo>
                    <a:pt x="169309" y="162746"/>
                  </a:lnTo>
                  <a:lnTo>
                    <a:pt x="135706" y="190803"/>
                  </a:lnTo>
                  <a:lnTo>
                    <a:pt x="105378" y="220550"/>
                  </a:lnTo>
                  <a:lnTo>
                    <a:pt x="78506" y="251868"/>
                  </a:lnTo>
                  <a:lnTo>
                    <a:pt x="55272" y="284637"/>
                  </a:lnTo>
                  <a:lnTo>
                    <a:pt x="35857" y="318736"/>
                  </a:lnTo>
                  <a:lnTo>
                    <a:pt x="20441" y="354047"/>
                  </a:lnTo>
                  <a:lnTo>
                    <a:pt x="2331" y="427820"/>
                  </a:lnTo>
                  <a:lnTo>
                    <a:pt x="0" y="466043"/>
                  </a:lnTo>
                  <a:lnTo>
                    <a:pt x="2331" y="504266"/>
                  </a:lnTo>
                  <a:lnTo>
                    <a:pt x="20441" y="578039"/>
                  </a:lnTo>
                  <a:lnTo>
                    <a:pt x="35857" y="613349"/>
                  </a:lnTo>
                  <a:lnTo>
                    <a:pt x="55272" y="647449"/>
                  </a:lnTo>
                  <a:lnTo>
                    <a:pt x="78506" y="680217"/>
                  </a:lnTo>
                  <a:lnTo>
                    <a:pt x="105378" y="711536"/>
                  </a:lnTo>
                  <a:lnTo>
                    <a:pt x="135706" y="741283"/>
                  </a:lnTo>
                  <a:lnTo>
                    <a:pt x="169309" y="769340"/>
                  </a:lnTo>
                  <a:lnTo>
                    <a:pt x="206007" y="795586"/>
                  </a:lnTo>
                  <a:lnTo>
                    <a:pt x="245618" y="819902"/>
                  </a:lnTo>
                  <a:lnTo>
                    <a:pt x="287962" y="842168"/>
                  </a:lnTo>
                  <a:lnTo>
                    <a:pt x="332857" y="862263"/>
                  </a:lnTo>
                  <a:lnTo>
                    <a:pt x="380123" y="880068"/>
                  </a:lnTo>
                  <a:lnTo>
                    <a:pt x="429578" y="895463"/>
                  </a:lnTo>
                  <a:lnTo>
                    <a:pt x="481041" y="908328"/>
                  </a:lnTo>
                  <a:lnTo>
                    <a:pt x="534332" y="918542"/>
                  </a:lnTo>
                  <a:lnTo>
                    <a:pt x="589269" y="925987"/>
                  </a:lnTo>
                  <a:lnTo>
                    <a:pt x="645671" y="930542"/>
                  </a:lnTo>
                  <a:lnTo>
                    <a:pt x="703358" y="932087"/>
                  </a:lnTo>
                  <a:lnTo>
                    <a:pt x="761047" y="930542"/>
                  </a:lnTo>
                  <a:lnTo>
                    <a:pt x="817450" y="925987"/>
                  </a:lnTo>
                  <a:lnTo>
                    <a:pt x="872388" y="918542"/>
                  </a:lnTo>
                  <a:lnTo>
                    <a:pt x="925680" y="908328"/>
                  </a:lnTo>
                  <a:lnTo>
                    <a:pt x="977143" y="895463"/>
                  </a:lnTo>
                  <a:lnTo>
                    <a:pt x="1026599" y="880068"/>
                  </a:lnTo>
                  <a:lnTo>
                    <a:pt x="1073864" y="862263"/>
                  </a:lnTo>
                  <a:lnTo>
                    <a:pt x="1118759" y="842168"/>
                  </a:lnTo>
                  <a:lnTo>
                    <a:pt x="1161103" y="819902"/>
                  </a:lnTo>
                  <a:lnTo>
                    <a:pt x="1200714" y="795586"/>
                  </a:lnTo>
                  <a:lnTo>
                    <a:pt x="1237411" y="769340"/>
                  </a:lnTo>
                  <a:lnTo>
                    <a:pt x="1271014" y="741283"/>
                  </a:lnTo>
                  <a:lnTo>
                    <a:pt x="1301341" y="711536"/>
                  </a:lnTo>
                  <a:lnTo>
                    <a:pt x="1328212" y="680217"/>
                  </a:lnTo>
                  <a:lnTo>
                    <a:pt x="1351446" y="647449"/>
                  </a:lnTo>
                  <a:lnTo>
                    <a:pt x="1370861" y="613349"/>
                  </a:lnTo>
                  <a:lnTo>
                    <a:pt x="1386277" y="578039"/>
                  </a:lnTo>
                  <a:lnTo>
                    <a:pt x="1404386" y="504266"/>
                  </a:lnTo>
                  <a:lnTo>
                    <a:pt x="1406717" y="466043"/>
                  </a:lnTo>
                  <a:lnTo>
                    <a:pt x="1404386" y="427820"/>
                  </a:lnTo>
                  <a:lnTo>
                    <a:pt x="1386277" y="354047"/>
                  </a:lnTo>
                  <a:lnTo>
                    <a:pt x="1370861" y="318736"/>
                  </a:lnTo>
                  <a:lnTo>
                    <a:pt x="1351446" y="284637"/>
                  </a:lnTo>
                  <a:lnTo>
                    <a:pt x="1328212" y="251868"/>
                  </a:lnTo>
                  <a:lnTo>
                    <a:pt x="1301341" y="220550"/>
                  </a:lnTo>
                  <a:lnTo>
                    <a:pt x="1271014" y="190803"/>
                  </a:lnTo>
                  <a:lnTo>
                    <a:pt x="1237411" y="162746"/>
                  </a:lnTo>
                  <a:lnTo>
                    <a:pt x="1200714" y="136500"/>
                  </a:lnTo>
                  <a:lnTo>
                    <a:pt x="1161103" y="112184"/>
                  </a:lnTo>
                  <a:lnTo>
                    <a:pt x="1118759" y="89918"/>
                  </a:lnTo>
                  <a:lnTo>
                    <a:pt x="1073864" y="69823"/>
                  </a:lnTo>
                  <a:lnTo>
                    <a:pt x="1026599" y="52018"/>
                  </a:lnTo>
                  <a:lnTo>
                    <a:pt x="977143" y="36623"/>
                  </a:lnTo>
                  <a:lnTo>
                    <a:pt x="925680" y="23759"/>
                  </a:lnTo>
                  <a:lnTo>
                    <a:pt x="872388" y="13544"/>
                  </a:lnTo>
                  <a:lnTo>
                    <a:pt x="817450" y="6099"/>
                  </a:lnTo>
                  <a:lnTo>
                    <a:pt x="761047" y="1544"/>
                  </a:lnTo>
                  <a:lnTo>
                    <a:pt x="703358" y="0"/>
                  </a:lnTo>
                  <a:close/>
                </a:path>
              </a:pathLst>
            </a:custGeom>
            <a:solidFill>
              <a:srgbClr val="FFFFFF"/>
            </a:solidFill>
          </p:spPr>
          <p:txBody>
            <a:bodyPr wrap="square" lIns="0" tIns="0" rIns="0" bIns="0" rtlCol="0"/>
            <a:lstStyle/>
            <a:p>
              <a:endParaRPr/>
            </a:p>
          </p:txBody>
        </p:sp>
        <p:sp>
          <p:nvSpPr>
            <p:cNvPr id="5" name="object 5"/>
            <p:cNvSpPr/>
            <p:nvPr/>
          </p:nvSpPr>
          <p:spPr>
            <a:xfrm>
              <a:off x="934627" y="1320856"/>
              <a:ext cx="1407160" cy="932180"/>
            </a:xfrm>
            <a:custGeom>
              <a:avLst/>
              <a:gdLst/>
              <a:ahLst/>
              <a:cxnLst/>
              <a:rect l="l" t="t" r="r" b="b"/>
              <a:pathLst>
                <a:path w="1407160" h="932180">
                  <a:moveTo>
                    <a:pt x="0" y="466043"/>
                  </a:moveTo>
                  <a:lnTo>
                    <a:pt x="2331" y="427820"/>
                  </a:lnTo>
                  <a:lnTo>
                    <a:pt x="20441" y="354047"/>
                  </a:lnTo>
                  <a:lnTo>
                    <a:pt x="35857" y="318737"/>
                  </a:lnTo>
                  <a:lnTo>
                    <a:pt x="55272" y="284637"/>
                  </a:lnTo>
                  <a:lnTo>
                    <a:pt x="78506" y="251869"/>
                  </a:lnTo>
                  <a:lnTo>
                    <a:pt x="105378" y="220551"/>
                  </a:lnTo>
                  <a:lnTo>
                    <a:pt x="135706" y="190803"/>
                  </a:lnTo>
                  <a:lnTo>
                    <a:pt x="169309" y="162746"/>
                  </a:lnTo>
                  <a:lnTo>
                    <a:pt x="206007" y="136500"/>
                  </a:lnTo>
                  <a:lnTo>
                    <a:pt x="245618" y="112184"/>
                  </a:lnTo>
                  <a:lnTo>
                    <a:pt x="287962" y="89918"/>
                  </a:lnTo>
                  <a:lnTo>
                    <a:pt x="332857" y="69823"/>
                  </a:lnTo>
                  <a:lnTo>
                    <a:pt x="380123" y="52018"/>
                  </a:lnTo>
                  <a:lnTo>
                    <a:pt x="429578" y="36623"/>
                  </a:lnTo>
                  <a:lnTo>
                    <a:pt x="481041" y="23759"/>
                  </a:lnTo>
                  <a:lnTo>
                    <a:pt x="534332" y="13544"/>
                  </a:lnTo>
                  <a:lnTo>
                    <a:pt x="589269" y="6099"/>
                  </a:lnTo>
                  <a:lnTo>
                    <a:pt x="645671" y="1544"/>
                  </a:lnTo>
                  <a:lnTo>
                    <a:pt x="703358" y="0"/>
                  </a:lnTo>
                  <a:lnTo>
                    <a:pt x="761047" y="1544"/>
                  </a:lnTo>
                  <a:lnTo>
                    <a:pt x="817450" y="6099"/>
                  </a:lnTo>
                  <a:lnTo>
                    <a:pt x="872388" y="13544"/>
                  </a:lnTo>
                  <a:lnTo>
                    <a:pt x="925680" y="23759"/>
                  </a:lnTo>
                  <a:lnTo>
                    <a:pt x="977143" y="36623"/>
                  </a:lnTo>
                  <a:lnTo>
                    <a:pt x="1026599" y="52018"/>
                  </a:lnTo>
                  <a:lnTo>
                    <a:pt x="1073864" y="69823"/>
                  </a:lnTo>
                  <a:lnTo>
                    <a:pt x="1118759" y="89918"/>
                  </a:lnTo>
                  <a:lnTo>
                    <a:pt x="1161102" y="112184"/>
                  </a:lnTo>
                  <a:lnTo>
                    <a:pt x="1200713" y="136500"/>
                  </a:lnTo>
                  <a:lnTo>
                    <a:pt x="1237411" y="162746"/>
                  </a:lnTo>
                  <a:lnTo>
                    <a:pt x="1271014" y="190803"/>
                  </a:lnTo>
                  <a:lnTo>
                    <a:pt x="1301341" y="220551"/>
                  </a:lnTo>
                  <a:lnTo>
                    <a:pt x="1328212" y="251869"/>
                  </a:lnTo>
                  <a:lnTo>
                    <a:pt x="1351445" y="284637"/>
                  </a:lnTo>
                  <a:lnTo>
                    <a:pt x="1370861" y="318737"/>
                  </a:lnTo>
                  <a:lnTo>
                    <a:pt x="1386276" y="354047"/>
                  </a:lnTo>
                  <a:lnTo>
                    <a:pt x="1404385" y="427820"/>
                  </a:lnTo>
                  <a:lnTo>
                    <a:pt x="1406717" y="466043"/>
                  </a:lnTo>
                  <a:lnTo>
                    <a:pt x="1404385" y="504266"/>
                  </a:lnTo>
                  <a:lnTo>
                    <a:pt x="1397511" y="541638"/>
                  </a:lnTo>
                  <a:lnTo>
                    <a:pt x="1370861" y="613349"/>
                  </a:lnTo>
                  <a:lnTo>
                    <a:pt x="1351445" y="647449"/>
                  </a:lnTo>
                  <a:lnTo>
                    <a:pt x="1328212" y="680217"/>
                  </a:lnTo>
                  <a:lnTo>
                    <a:pt x="1301341" y="711536"/>
                  </a:lnTo>
                  <a:lnTo>
                    <a:pt x="1271014" y="741283"/>
                  </a:lnTo>
                  <a:lnTo>
                    <a:pt x="1237411" y="769340"/>
                  </a:lnTo>
                  <a:lnTo>
                    <a:pt x="1200713" y="795586"/>
                  </a:lnTo>
                  <a:lnTo>
                    <a:pt x="1161102" y="819902"/>
                  </a:lnTo>
                  <a:lnTo>
                    <a:pt x="1118759" y="842168"/>
                  </a:lnTo>
                  <a:lnTo>
                    <a:pt x="1073864" y="862263"/>
                  </a:lnTo>
                  <a:lnTo>
                    <a:pt x="1026599" y="880068"/>
                  </a:lnTo>
                  <a:lnTo>
                    <a:pt x="977143" y="895463"/>
                  </a:lnTo>
                  <a:lnTo>
                    <a:pt x="925680" y="908328"/>
                  </a:lnTo>
                  <a:lnTo>
                    <a:pt x="872388" y="918542"/>
                  </a:lnTo>
                  <a:lnTo>
                    <a:pt x="817450" y="925987"/>
                  </a:lnTo>
                  <a:lnTo>
                    <a:pt x="761047" y="930542"/>
                  </a:lnTo>
                  <a:lnTo>
                    <a:pt x="703358" y="932087"/>
                  </a:lnTo>
                  <a:lnTo>
                    <a:pt x="645671" y="930542"/>
                  </a:lnTo>
                  <a:lnTo>
                    <a:pt x="589269" y="925987"/>
                  </a:lnTo>
                  <a:lnTo>
                    <a:pt x="534332" y="918542"/>
                  </a:lnTo>
                  <a:lnTo>
                    <a:pt x="481041" y="908328"/>
                  </a:lnTo>
                  <a:lnTo>
                    <a:pt x="429578" y="895463"/>
                  </a:lnTo>
                  <a:lnTo>
                    <a:pt x="380123" y="880068"/>
                  </a:lnTo>
                  <a:lnTo>
                    <a:pt x="332857" y="862263"/>
                  </a:lnTo>
                  <a:lnTo>
                    <a:pt x="287962" y="842168"/>
                  </a:lnTo>
                  <a:lnTo>
                    <a:pt x="245618" y="819902"/>
                  </a:lnTo>
                  <a:lnTo>
                    <a:pt x="206007" y="795586"/>
                  </a:lnTo>
                  <a:lnTo>
                    <a:pt x="169309" y="769340"/>
                  </a:lnTo>
                  <a:lnTo>
                    <a:pt x="135706" y="741283"/>
                  </a:lnTo>
                  <a:lnTo>
                    <a:pt x="105378" y="711536"/>
                  </a:lnTo>
                  <a:lnTo>
                    <a:pt x="78506" y="680217"/>
                  </a:lnTo>
                  <a:lnTo>
                    <a:pt x="55272" y="647449"/>
                  </a:lnTo>
                  <a:lnTo>
                    <a:pt x="35857" y="613349"/>
                  </a:lnTo>
                  <a:lnTo>
                    <a:pt x="20441" y="578039"/>
                  </a:lnTo>
                  <a:lnTo>
                    <a:pt x="2331" y="504266"/>
                  </a:lnTo>
                  <a:lnTo>
                    <a:pt x="0" y="466043"/>
                  </a:lnTo>
                  <a:close/>
                </a:path>
              </a:pathLst>
            </a:custGeom>
            <a:ln w="3175">
              <a:solidFill>
                <a:srgbClr val="0000FF"/>
              </a:solidFill>
            </a:ln>
          </p:spPr>
          <p:txBody>
            <a:bodyPr wrap="square" lIns="0" tIns="0" rIns="0" bIns="0" rtlCol="0"/>
            <a:lstStyle/>
            <a:p>
              <a:endParaRPr/>
            </a:p>
          </p:txBody>
        </p:sp>
      </p:grpSp>
      <p:sp>
        <p:nvSpPr>
          <p:cNvPr id="6" name="object 6"/>
          <p:cNvSpPr txBox="1"/>
          <p:nvPr/>
        </p:nvSpPr>
        <p:spPr>
          <a:xfrm>
            <a:off x="1148657" y="1401389"/>
            <a:ext cx="979169" cy="732155"/>
          </a:xfrm>
          <a:prstGeom prst="rect">
            <a:avLst/>
          </a:prstGeom>
        </p:spPr>
        <p:txBody>
          <a:bodyPr vert="horz" wrap="square" lIns="0" tIns="12065" rIns="0" bIns="0" rtlCol="0">
            <a:spAutoFit/>
          </a:bodyPr>
          <a:lstStyle/>
          <a:p>
            <a:pPr marL="49530" marR="5080" indent="-37465">
              <a:lnSpc>
                <a:spcPct val="100000"/>
              </a:lnSpc>
              <a:spcBef>
                <a:spcPts val="95"/>
              </a:spcBef>
            </a:pPr>
            <a:r>
              <a:rPr sz="1550" spc="270" dirty="0">
                <a:latin typeface="Arial"/>
                <a:cs typeface="Arial"/>
              </a:rPr>
              <a:t>Taxable </a:t>
            </a:r>
            <a:r>
              <a:rPr sz="1550" spc="295" dirty="0">
                <a:latin typeface="Arial"/>
                <a:cs typeface="Arial"/>
              </a:rPr>
              <a:t>Income</a:t>
            </a:r>
            <a:endParaRPr sz="1550">
              <a:latin typeface="Arial"/>
              <a:cs typeface="Arial"/>
            </a:endParaRPr>
          </a:p>
          <a:p>
            <a:pPr marL="60960">
              <a:lnSpc>
                <a:spcPts val="1850"/>
              </a:lnSpc>
            </a:pPr>
            <a:r>
              <a:rPr sz="1550" spc="320" dirty="0">
                <a:latin typeface="Arial"/>
                <a:cs typeface="Arial"/>
              </a:rPr>
              <a:t>&gt;</a:t>
            </a:r>
            <a:r>
              <a:rPr sz="1550" spc="155" dirty="0">
                <a:latin typeface="Arial"/>
                <a:cs typeface="Arial"/>
              </a:rPr>
              <a:t> </a:t>
            </a:r>
            <a:r>
              <a:rPr sz="1550" spc="300" dirty="0">
                <a:latin typeface="Arial"/>
                <a:cs typeface="Arial"/>
              </a:rPr>
              <a:t>80K?</a:t>
            </a:r>
            <a:endParaRPr sz="1550">
              <a:latin typeface="Arial"/>
              <a:cs typeface="Arial"/>
            </a:endParaRPr>
          </a:p>
        </p:txBody>
      </p:sp>
      <p:grpSp>
        <p:nvGrpSpPr>
          <p:cNvPr id="7" name="object 7"/>
          <p:cNvGrpSpPr/>
          <p:nvPr/>
        </p:nvGrpSpPr>
        <p:grpSpPr>
          <a:xfrm>
            <a:off x="1234598" y="2241849"/>
            <a:ext cx="850900" cy="772795"/>
            <a:chOff x="1234598" y="2241849"/>
            <a:chExt cx="850900" cy="772795"/>
          </a:xfrm>
        </p:grpSpPr>
        <p:sp>
          <p:nvSpPr>
            <p:cNvPr id="8" name="object 8"/>
            <p:cNvSpPr/>
            <p:nvPr/>
          </p:nvSpPr>
          <p:spPr>
            <a:xfrm>
              <a:off x="1235886" y="2244312"/>
              <a:ext cx="440055" cy="768985"/>
            </a:xfrm>
            <a:custGeom>
              <a:avLst/>
              <a:gdLst/>
              <a:ahLst/>
              <a:cxnLst/>
              <a:rect l="l" t="t" r="r" b="b"/>
              <a:pathLst>
                <a:path w="440055" h="768985">
                  <a:moveTo>
                    <a:pt x="364632" y="0"/>
                  </a:moveTo>
                  <a:lnTo>
                    <a:pt x="72732" y="679690"/>
                  </a:lnTo>
                  <a:lnTo>
                    <a:pt x="0" y="662936"/>
                  </a:lnTo>
                  <a:lnTo>
                    <a:pt x="75534" y="768988"/>
                  </a:lnTo>
                  <a:lnTo>
                    <a:pt x="220399" y="713670"/>
                  </a:lnTo>
                  <a:lnTo>
                    <a:pt x="147668" y="696916"/>
                  </a:lnTo>
                  <a:lnTo>
                    <a:pt x="439567" y="17260"/>
                  </a:lnTo>
                  <a:lnTo>
                    <a:pt x="364632" y="0"/>
                  </a:lnTo>
                  <a:close/>
                </a:path>
              </a:pathLst>
            </a:custGeom>
            <a:solidFill>
              <a:srgbClr val="FF0000"/>
            </a:solidFill>
          </p:spPr>
          <p:txBody>
            <a:bodyPr wrap="square" lIns="0" tIns="0" rIns="0" bIns="0" rtlCol="0"/>
            <a:lstStyle/>
            <a:p>
              <a:endParaRPr/>
            </a:p>
          </p:txBody>
        </p:sp>
        <p:sp>
          <p:nvSpPr>
            <p:cNvPr id="9" name="object 9"/>
            <p:cNvSpPr/>
            <p:nvPr/>
          </p:nvSpPr>
          <p:spPr>
            <a:xfrm>
              <a:off x="1235886" y="2244312"/>
              <a:ext cx="440055" cy="768985"/>
            </a:xfrm>
            <a:custGeom>
              <a:avLst/>
              <a:gdLst/>
              <a:ahLst/>
              <a:cxnLst/>
              <a:rect l="l" t="t" r="r" b="b"/>
              <a:pathLst>
                <a:path w="440055" h="768985">
                  <a:moveTo>
                    <a:pt x="75535" y="768988"/>
                  </a:moveTo>
                  <a:lnTo>
                    <a:pt x="220400" y="713669"/>
                  </a:lnTo>
                  <a:lnTo>
                    <a:pt x="147668" y="696916"/>
                  </a:lnTo>
                  <a:lnTo>
                    <a:pt x="439568" y="17260"/>
                  </a:lnTo>
                  <a:lnTo>
                    <a:pt x="364632" y="0"/>
                  </a:lnTo>
                  <a:lnTo>
                    <a:pt x="72732" y="679689"/>
                  </a:lnTo>
                  <a:lnTo>
                    <a:pt x="0" y="662935"/>
                  </a:lnTo>
                  <a:lnTo>
                    <a:pt x="75535" y="768988"/>
                  </a:lnTo>
                  <a:close/>
                </a:path>
              </a:pathLst>
            </a:custGeom>
            <a:ln w="3175">
              <a:solidFill>
                <a:srgbClr val="000000"/>
              </a:solidFill>
            </a:ln>
          </p:spPr>
          <p:txBody>
            <a:bodyPr wrap="square" lIns="0" tIns="0" rIns="0" bIns="0" rtlCol="0"/>
            <a:lstStyle/>
            <a:p>
              <a:endParaRPr/>
            </a:p>
          </p:txBody>
        </p:sp>
        <p:sp>
          <p:nvSpPr>
            <p:cNvPr id="10" name="object 10"/>
            <p:cNvSpPr/>
            <p:nvPr/>
          </p:nvSpPr>
          <p:spPr>
            <a:xfrm>
              <a:off x="1601061" y="2243128"/>
              <a:ext cx="483234" cy="770255"/>
            </a:xfrm>
            <a:custGeom>
              <a:avLst/>
              <a:gdLst/>
              <a:ahLst/>
              <a:cxnLst/>
              <a:rect l="l" t="t" r="r" b="b"/>
              <a:pathLst>
                <a:path w="483235" h="770255">
                  <a:moveTo>
                    <a:pt x="73850" y="0"/>
                  </a:moveTo>
                  <a:lnTo>
                    <a:pt x="0" y="19629"/>
                  </a:lnTo>
                  <a:lnTo>
                    <a:pt x="337347" y="700460"/>
                  </a:lnTo>
                  <a:lnTo>
                    <a:pt x="265723" y="719507"/>
                  </a:lnTo>
                  <a:lnTo>
                    <a:pt x="413753" y="770172"/>
                  </a:lnTo>
                  <a:lnTo>
                    <a:pt x="482923" y="661751"/>
                  </a:lnTo>
                  <a:lnTo>
                    <a:pt x="411266" y="680873"/>
                  </a:lnTo>
                  <a:lnTo>
                    <a:pt x="73850" y="0"/>
                  </a:lnTo>
                  <a:close/>
                </a:path>
              </a:pathLst>
            </a:custGeom>
            <a:solidFill>
              <a:srgbClr val="FF0000"/>
            </a:solidFill>
          </p:spPr>
          <p:txBody>
            <a:bodyPr wrap="square" lIns="0" tIns="0" rIns="0" bIns="0" rtlCol="0"/>
            <a:lstStyle/>
            <a:p>
              <a:endParaRPr/>
            </a:p>
          </p:txBody>
        </p:sp>
        <p:sp>
          <p:nvSpPr>
            <p:cNvPr id="11" name="object 11"/>
            <p:cNvSpPr/>
            <p:nvPr/>
          </p:nvSpPr>
          <p:spPr>
            <a:xfrm>
              <a:off x="1601060" y="2243128"/>
              <a:ext cx="483234" cy="770255"/>
            </a:xfrm>
            <a:custGeom>
              <a:avLst/>
              <a:gdLst/>
              <a:ahLst/>
              <a:cxnLst/>
              <a:rect l="l" t="t" r="r" b="b"/>
              <a:pathLst>
                <a:path w="483235" h="770255">
                  <a:moveTo>
                    <a:pt x="413753" y="770173"/>
                  </a:moveTo>
                  <a:lnTo>
                    <a:pt x="482924" y="661751"/>
                  </a:lnTo>
                  <a:lnTo>
                    <a:pt x="411266" y="680873"/>
                  </a:lnTo>
                  <a:lnTo>
                    <a:pt x="73850" y="0"/>
                  </a:lnTo>
                  <a:lnTo>
                    <a:pt x="0" y="19630"/>
                  </a:lnTo>
                  <a:lnTo>
                    <a:pt x="337347" y="700461"/>
                  </a:lnTo>
                  <a:lnTo>
                    <a:pt x="265723" y="719507"/>
                  </a:lnTo>
                  <a:lnTo>
                    <a:pt x="413753" y="770173"/>
                  </a:lnTo>
                  <a:close/>
                </a:path>
              </a:pathLst>
            </a:custGeom>
            <a:ln w="3175">
              <a:solidFill>
                <a:srgbClr val="000000"/>
              </a:solidFill>
            </a:ln>
          </p:spPr>
          <p:txBody>
            <a:bodyPr wrap="square" lIns="0" tIns="0" rIns="0" bIns="0" rtlCol="0"/>
            <a:lstStyle/>
            <a:p>
              <a:endParaRPr/>
            </a:p>
          </p:txBody>
        </p:sp>
      </p:grpSp>
      <p:sp>
        <p:nvSpPr>
          <p:cNvPr id="12" name="object 12"/>
          <p:cNvSpPr txBox="1"/>
          <p:nvPr/>
        </p:nvSpPr>
        <p:spPr>
          <a:xfrm>
            <a:off x="1025108" y="2529671"/>
            <a:ext cx="372110" cy="202565"/>
          </a:xfrm>
          <a:prstGeom prst="rect">
            <a:avLst/>
          </a:prstGeom>
        </p:spPr>
        <p:txBody>
          <a:bodyPr vert="horz" wrap="square" lIns="0" tIns="13335" rIns="0" bIns="0" rtlCol="0">
            <a:spAutoFit/>
          </a:bodyPr>
          <a:lstStyle/>
          <a:p>
            <a:pPr marL="12700">
              <a:lnSpc>
                <a:spcPct val="100000"/>
              </a:lnSpc>
              <a:spcBef>
                <a:spcPts val="105"/>
              </a:spcBef>
            </a:pPr>
            <a:r>
              <a:rPr sz="1150" spc="220" dirty="0">
                <a:latin typeface="Arial"/>
                <a:cs typeface="Arial"/>
              </a:rPr>
              <a:t>Yes</a:t>
            </a:r>
            <a:endParaRPr sz="1150">
              <a:latin typeface="Arial"/>
              <a:cs typeface="Arial"/>
            </a:endParaRPr>
          </a:p>
        </p:txBody>
      </p:sp>
      <p:sp>
        <p:nvSpPr>
          <p:cNvPr id="13" name="object 13"/>
          <p:cNvSpPr txBox="1"/>
          <p:nvPr/>
        </p:nvSpPr>
        <p:spPr>
          <a:xfrm>
            <a:off x="1974083" y="2529671"/>
            <a:ext cx="282575" cy="202565"/>
          </a:xfrm>
          <a:prstGeom prst="rect">
            <a:avLst/>
          </a:prstGeom>
        </p:spPr>
        <p:txBody>
          <a:bodyPr vert="horz" wrap="square" lIns="0" tIns="13335" rIns="0" bIns="0" rtlCol="0">
            <a:spAutoFit/>
          </a:bodyPr>
          <a:lstStyle/>
          <a:p>
            <a:pPr marL="12700">
              <a:lnSpc>
                <a:spcPct val="100000"/>
              </a:lnSpc>
              <a:spcBef>
                <a:spcPts val="105"/>
              </a:spcBef>
            </a:pPr>
            <a:r>
              <a:rPr sz="1150" spc="250" dirty="0">
                <a:latin typeface="Arial"/>
                <a:cs typeface="Arial"/>
              </a:rPr>
              <a:t>No</a:t>
            </a:r>
            <a:endParaRPr sz="1150">
              <a:latin typeface="Arial"/>
              <a:cs typeface="Arial"/>
            </a:endParaRPr>
          </a:p>
        </p:txBody>
      </p:sp>
      <p:grpSp>
        <p:nvGrpSpPr>
          <p:cNvPr id="14" name="object 14"/>
          <p:cNvGrpSpPr/>
          <p:nvPr/>
        </p:nvGrpSpPr>
        <p:grpSpPr>
          <a:xfrm>
            <a:off x="4450150" y="1399036"/>
            <a:ext cx="2590165" cy="1508125"/>
            <a:chOff x="4450150" y="1399036"/>
            <a:chExt cx="2590165" cy="1508125"/>
          </a:xfrm>
        </p:grpSpPr>
        <p:sp>
          <p:nvSpPr>
            <p:cNvPr id="15" name="object 15"/>
            <p:cNvSpPr/>
            <p:nvPr/>
          </p:nvSpPr>
          <p:spPr>
            <a:xfrm>
              <a:off x="5353025" y="2091672"/>
              <a:ext cx="1036319" cy="780415"/>
            </a:xfrm>
            <a:custGeom>
              <a:avLst/>
              <a:gdLst/>
              <a:ahLst/>
              <a:cxnLst/>
              <a:rect l="l" t="t" r="r" b="b"/>
              <a:pathLst>
                <a:path w="1036320" h="780414">
                  <a:moveTo>
                    <a:pt x="979255" y="0"/>
                  </a:moveTo>
                  <a:lnTo>
                    <a:pt x="54818" y="699573"/>
                  </a:lnTo>
                  <a:lnTo>
                    <a:pt x="0" y="660736"/>
                  </a:lnTo>
                  <a:lnTo>
                    <a:pt x="2712" y="780378"/>
                  </a:lnTo>
                  <a:lnTo>
                    <a:pt x="166034" y="778347"/>
                  </a:lnTo>
                  <a:lnTo>
                    <a:pt x="111217" y="739594"/>
                  </a:lnTo>
                  <a:lnTo>
                    <a:pt x="1035767" y="39936"/>
                  </a:lnTo>
                  <a:lnTo>
                    <a:pt x="979255" y="0"/>
                  </a:lnTo>
                  <a:close/>
                </a:path>
              </a:pathLst>
            </a:custGeom>
            <a:solidFill>
              <a:srgbClr val="FF0000"/>
            </a:solidFill>
          </p:spPr>
          <p:txBody>
            <a:bodyPr wrap="square" lIns="0" tIns="0" rIns="0" bIns="0" rtlCol="0"/>
            <a:lstStyle/>
            <a:p>
              <a:endParaRPr/>
            </a:p>
          </p:txBody>
        </p:sp>
        <p:sp>
          <p:nvSpPr>
            <p:cNvPr id="16" name="object 16"/>
            <p:cNvSpPr/>
            <p:nvPr/>
          </p:nvSpPr>
          <p:spPr>
            <a:xfrm>
              <a:off x="5353026" y="2091672"/>
              <a:ext cx="1036319" cy="780415"/>
            </a:xfrm>
            <a:custGeom>
              <a:avLst/>
              <a:gdLst/>
              <a:ahLst/>
              <a:cxnLst/>
              <a:rect l="l" t="t" r="r" b="b"/>
              <a:pathLst>
                <a:path w="1036320" h="780414">
                  <a:moveTo>
                    <a:pt x="2712" y="780377"/>
                  </a:moveTo>
                  <a:lnTo>
                    <a:pt x="166034" y="778346"/>
                  </a:lnTo>
                  <a:lnTo>
                    <a:pt x="111217" y="739594"/>
                  </a:lnTo>
                  <a:lnTo>
                    <a:pt x="1035767" y="39936"/>
                  </a:lnTo>
                  <a:lnTo>
                    <a:pt x="979254" y="0"/>
                  </a:lnTo>
                  <a:lnTo>
                    <a:pt x="54817" y="699573"/>
                  </a:lnTo>
                  <a:lnTo>
                    <a:pt x="0" y="660736"/>
                  </a:lnTo>
                  <a:lnTo>
                    <a:pt x="2712" y="780377"/>
                  </a:lnTo>
                  <a:close/>
                </a:path>
              </a:pathLst>
            </a:custGeom>
            <a:ln w="3175">
              <a:solidFill>
                <a:srgbClr val="000000"/>
              </a:solidFill>
            </a:ln>
          </p:spPr>
          <p:txBody>
            <a:bodyPr wrap="square" lIns="0" tIns="0" rIns="0" bIns="0" rtlCol="0"/>
            <a:lstStyle/>
            <a:p>
              <a:endParaRPr/>
            </a:p>
          </p:txBody>
        </p:sp>
        <p:sp>
          <p:nvSpPr>
            <p:cNvPr id="17" name="object 17"/>
            <p:cNvSpPr/>
            <p:nvPr/>
          </p:nvSpPr>
          <p:spPr>
            <a:xfrm>
              <a:off x="4451421" y="2086342"/>
              <a:ext cx="1928495" cy="819785"/>
            </a:xfrm>
            <a:custGeom>
              <a:avLst/>
              <a:gdLst/>
              <a:ahLst/>
              <a:cxnLst/>
              <a:rect l="l" t="t" r="r" b="b"/>
              <a:pathLst>
                <a:path w="1928495" h="819785">
                  <a:moveTo>
                    <a:pt x="1890354" y="0"/>
                  </a:moveTo>
                  <a:lnTo>
                    <a:pt x="82734" y="719964"/>
                  </a:lnTo>
                  <a:lnTo>
                    <a:pt x="46339" y="670974"/>
                  </a:lnTo>
                  <a:lnTo>
                    <a:pt x="0" y="785708"/>
                  </a:lnTo>
                  <a:lnTo>
                    <a:pt x="156653" y="819552"/>
                  </a:lnTo>
                  <a:lnTo>
                    <a:pt x="120258" y="770562"/>
                  </a:lnTo>
                  <a:lnTo>
                    <a:pt x="1927877" y="50598"/>
                  </a:lnTo>
                  <a:lnTo>
                    <a:pt x="1890354" y="0"/>
                  </a:lnTo>
                  <a:close/>
                </a:path>
              </a:pathLst>
            </a:custGeom>
            <a:solidFill>
              <a:srgbClr val="FF0000"/>
            </a:solidFill>
          </p:spPr>
          <p:txBody>
            <a:bodyPr wrap="square" lIns="0" tIns="0" rIns="0" bIns="0" rtlCol="0"/>
            <a:lstStyle/>
            <a:p>
              <a:endParaRPr/>
            </a:p>
          </p:txBody>
        </p:sp>
        <p:sp>
          <p:nvSpPr>
            <p:cNvPr id="18" name="object 18"/>
            <p:cNvSpPr/>
            <p:nvPr/>
          </p:nvSpPr>
          <p:spPr>
            <a:xfrm>
              <a:off x="4451420" y="2086341"/>
              <a:ext cx="1928495" cy="819785"/>
            </a:xfrm>
            <a:custGeom>
              <a:avLst/>
              <a:gdLst/>
              <a:ahLst/>
              <a:cxnLst/>
              <a:rect l="l" t="t" r="r" b="b"/>
              <a:pathLst>
                <a:path w="1928495" h="819785">
                  <a:moveTo>
                    <a:pt x="0" y="785708"/>
                  </a:moveTo>
                  <a:lnTo>
                    <a:pt x="156653" y="819553"/>
                  </a:lnTo>
                  <a:lnTo>
                    <a:pt x="120259" y="770562"/>
                  </a:lnTo>
                  <a:lnTo>
                    <a:pt x="1927878" y="50598"/>
                  </a:lnTo>
                  <a:lnTo>
                    <a:pt x="1890354" y="0"/>
                  </a:lnTo>
                  <a:lnTo>
                    <a:pt x="82734" y="719964"/>
                  </a:lnTo>
                  <a:lnTo>
                    <a:pt x="46340" y="670974"/>
                  </a:lnTo>
                  <a:lnTo>
                    <a:pt x="0" y="785708"/>
                  </a:lnTo>
                  <a:close/>
                </a:path>
              </a:pathLst>
            </a:custGeom>
            <a:ln w="3175">
              <a:solidFill>
                <a:srgbClr val="000000"/>
              </a:solidFill>
            </a:ln>
          </p:spPr>
          <p:txBody>
            <a:bodyPr wrap="square" lIns="0" tIns="0" rIns="0" bIns="0" rtlCol="0"/>
            <a:lstStyle/>
            <a:p>
              <a:endParaRPr/>
            </a:p>
          </p:txBody>
        </p:sp>
        <p:sp>
          <p:nvSpPr>
            <p:cNvPr id="19" name="object 19"/>
            <p:cNvSpPr/>
            <p:nvPr/>
          </p:nvSpPr>
          <p:spPr>
            <a:xfrm>
              <a:off x="5682269" y="1400307"/>
              <a:ext cx="1356995" cy="711835"/>
            </a:xfrm>
            <a:custGeom>
              <a:avLst/>
              <a:gdLst/>
              <a:ahLst/>
              <a:cxnLst/>
              <a:rect l="l" t="t" r="r" b="b"/>
              <a:pathLst>
                <a:path w="1356995" h="711835">
                  <a:moveTo>
                    <a:pt x="678267" y="0"/>
                  </a:moveTo>
                  <a:lnTo>
                    <a:pt x="616535" y="1453"/>
                  </a:lnTo>
                  <a:lnTo>
                    <a:pt x="556355" y="5730"/>
                  </a:lnTo>
                  <a:lnTo>
                    <a:pt x="497967" y="12705"/>
                  </a:lnTo>
                  <a:lnTo>
                    <a:pt x="441609" y="22252"/>
                  </a:lnTo>
                  <a:lnTo>
                    <a:pt x="387522" y="34245"/>
                  </a:lnTo>
                  <a:lnTo>
                    <a:pt x="335946" y="48560"/>
                  </a:lnTo>
                  <a:lnTo>
                    <a:pt x="287118" y="65071"/>
                  </a:lnTo>
                  <a:lnTo>
                    <a:pt x="241280" y="83652"/>
                  </a:lnTo>
                  <a:lnTo>
                    <a:pt x="198671" y="104178"/>
                  </a:lnTo>
                  <a:lnTo>
                    <a:pt x="159529" y="126523"/>
                  </a:lnTo>
                  <a:lnTo>
                    <a:pt x="124096" y="150561"/>
                  </a:lnTo>
                  <a:lnTo>
                    <a:pt x="92609" y="176168"/>
                  </a:lnTo>
                  <a:lnTo>
                    <a:pt x="65310" y="203217"/>
                  </a:lnTo>
                  <a:lnTo>
                    <a:pt x="24230" y="261141"/>
                  </a:lnTo>
                  <a:lnTo>
                    <a:pt x="2772" y="323329"/>
                  </a:lnTo>
                  <a:lnTo>
                    <a:pt x="0" y="355709"/>
                  </a:lnTo>
                  <a:lnTo>
                    <a:pt x="2772" y="388075"/>
                  </a:lnTo>
                  <a:lnTo>
                    <a:pt x="24230" y="450240"/>
                  </a:lnTo>
                  <a:lnTo>
                    <a:pt x="65310" y="508147"/>
                  </a:lnTo>
                  <a:lnTo>
                    <a:pt x="92609" y="535189"/>
                  </a:lnTo>
                  <a:lnTo>
                    <a:pt x="124096" y="560790"/>
                  </a:lnTo>
                  <a:lnTo>
                    <a:pt x="159529" y="584824"/>
                  </a:lnTo>
                  <a:lnTo>
                    <a:pt x="198671" y="607165"/>
                  </a:lnTo>
                  <a:lnTo>
                    <a:pt x="241280" y="627687"/>
                  </a:lnTo>
                  <a:lnTo>
                    <a:pt x="287118" y="646266"/>
                  </a:lnTo>
                  <a:lnTo>
                    <a:pt x="335946" y="662775"/>
                  </a:lnTo>
                  <a:lnTo>
                    <a:pt x="387522" y="677089"/>
                  </a:lnTo>
                  <a:lnTo>
                    <a:pt x="441609" y="689082"/>
                  </a:lnTo>
                  <a:lnTo>
                    <a:pt x="497967" y="698628"/>
                  </a:lnTo>
                  <a:lnTo>
                    <a:pt x="556355" y="705603"/>
                  </a:lnTo>
                  <a:lnTo>
                    <a:pt x="616535" y="709879"/>
                  </a:lnTo>
                  <a:lnTo>
                    <a:pt x="678267" y="711333"/>
                  </a:lnTo>
                  <a:lnTo>
                    <a:pt x="739999" y="709879"/>
                  </a:lnTo>
                  <a:lnTo>
                    <a:pt x="800179" y="705603"/>
                  </a:lnTo>
                  <a:lnTo>
                    <a:pt x="858567" y="698628"/>
                  </a:lnTo>
                  <a:lnTo>
                    <a:pt x="914925" y="689082"/>
                  </a:lnTo>
                  <a:lnTo>
                    <a:pt x="969012" y="677089"/>
                  </a:lnTo>
                  <a:lnTo>
                    <a:pt x="1020588" y="662775"/>
                  </a:lnTo>
                  <a:lnTo>
                    <a:pt x="1069416" y="646266"/>
                  </a:lnTo>
                  <a:lnTo>
                    <a:pt x="1115254" y="627687"/>
                  </a:lnTo>
                  <a:lnTo>
                    <a:pt x="1157863" y="607165"/>
                  </a:lnTo>
                  <a:lnTo>
                    <a:pt x="1197004" y="584824"/>
                  </a:lnTo>
                  <a:lnTo>
                    <a:pt x="1232438" y="560790"/>
                  </a:lnTo>
                  <a:lnTo>
                    <a:pt x="1263924" y="535189"/>
                  </a:lnTo>
                  <a:lnTo>
                    <a:pt x="1291223" y="508147"/>
                  </a:lnTo>
                  <a:lnTo>
                    <a:pt x="1332303" y="450240"/>
                  </a:lnTo>
                  <a:lnTo>
                    <a:pt x="1353761" y="388075"/>
                  </a:lnTo>
                  <a:lnTo>
                    <a:pt x="1356533" y="355709"/>
                  </a:lnTo>
                  <a:lnTo>
                    <a:pt x="1353761" y="323329"/>
                  </a:lnTo>
                  <a:lnTo>
                    <a:pt x="1332303" y="261141"/>
                  </a:lnTo>
                  <a:lnTo>
                    <a:pt x="1291223" y="203217"/>
                  </a:lnTo>
                  <a:lnTo>
                    <a:pt x="1263924" y="176168"/>
                  </a:lnTo>
                  <a:lnTo>
                    <a:pt x="1232438" y="150561"/>
                  </a:lnTo>
                  <a:lnTo>
                    <a:pt x="1197004" y="126523"/>
                  </a:lnTo>
                  <a:lnTo>
                    <a:pt x="1157863" y="104178"/>
                  </a:lnTo>
                  <a:lnTo>
                    <a:pt x="1115254" y="83652"/>
                  </a:lnTo>
                  <a:lnTo>
                    <a:pt x="1069416" y="65071"/>
                  </a:lnTo>
                  <a:lnTo>
                    <a:pt x="1020588" y="48560"/>
                  </a:lnTo>
                  <a:lnTo>
                    <a:pt x="969012" y="34245"/>
                  </a:lnTo>
                  <a:lnTo>
                    <a:pt x="914925" y="22252"/>
                  </a:lnTo>
                  <a:lnTo>
                    <a:pt x="858567" y="12705"/>
                  </a:lnTo>
                  <a:lnTo>
                    <a:pt x="800179" y="5730"/>
                  </a:lnTo>
                  <a:lnTo>
                    <a:pt x="739999" y="1453"/>
                  </a:lnTo>
                  <a:lnTo>
                    <a:pt x="678267" y="0"/>
                  </a:lnTo>
                  <a:close/>
                </a:path>
              </a:pathLst>
            </a:custGeom>
            <a:solidFill>
              <a:srgbClr val="FFFFFF"/>
            </a:solidFill>
          </p:spPr>
          <p:txBody>
            <a:bodyPr wrap="square" lIns="0" tIns="0" rIns="0" bIns="0" rtlCol="0"/>
            <a:lstStyle/>
            <a:p>
              <a:endParaRPr/>
            </a:p>
          </p:txBody>
        </p:sp>
        <p:sp>
          <p:nvSpPr>
            <p:cNvPr id="20" name="object 20"/>
            <p:cNvSpPr/>
            <p:nvPr/>
          </p:nvSpPr>
          <p:spPr>
            <a:xfrm>
              <a:off x="5682270" y="1400306"/>
              <a:ext cx="1356995" cy="711835"/>
            </a:xfrm>
            <a:custGeom>
              <a:avLst/>
              <a:gdLst/>
              <a:ahLst/>
              <a:cxnLst/>
              <a:rect l="l" t="t" r="r" b="b"/>
              <a:pathLst>
                <a:path w="1356995" h="711835">
                  <a:moveTo>
                    <a:pt x="0" y="355709"/>
                  </a:moveTo>
                  <a:lnTo>
                    <a:pt x="10928" y="291765"/>
                  </a:lnTo>
                  <a:lnTo>
                    <a:pt x="42437" y="231584"/>
                  </a:lnTo>
                  <a:lnTo>
                    <a:pt x="92609" y="176168"/>
                  </a:lnTo>
                  <a:lnTo>
                    <a:pt x="124096" y="150562"/>
                  </a:lnTo>
                  <a:lnTo>
                    <a:pt x="159529" y="126523"/>
                  </a:lnTo>
                  <a:lnTo>
                    <a:pt x="198670" y="104178"/>
                  </a:lnTo>
                  <a:lnTo>
                    <a:pt x="241280" y="83652"/>
                  </a:lnTo>
                  <a:lnTo>
                    <a:pt x="287118" y="65071"/>
                  </a:lnTo>
                  <a:lnTo>
                    <a:pt x="335945" y="48561"/>
                  </a:lnTo>
                  <a:lnTo>
                    <a:pt x="387522" y="34246"/>
                  </a:lnTo>
                  <a:lnTo>
                    <a:pt x="441609" y="22252"/>
                  </a:lnTo>
                  <a:lnTo>
                    <a:pt x="497966" y="12705"/>
                  </a:lnTo>
                  <a:lnTo>
                    <a:pt x="556355" y="5730"/>
                  </a:lnTo>
                  <a:lnTo>
                    <a:pt x="616535" y="1453"/>
                  </a:lnTo>
                  <a:lnTo>
                    <a:pt x="678266" y="0"/>
                  </a:lnTo>
                  <a:lnTo>
                    <a:pt x="739998" y="1453"/>
                  </a:lnTo>
                  <a:lnTo>
                    <a:pt x="800178" y="5730"/>
                  </a:lnTo>
                  <a:lnTo>
                    <a:pt x="858566" y="12705"/>
                  </a:lnTo>
                  <a:lnTo>
                    <a:pt x="914924" y="22252"/>
                  </a:lnTo>
                  <a:lnTo>
                    <a:pt x="969011" y="34246"/>
                  </a:lnTo>
                  <a:lnTo>
                    <a:pt x="1020588" y="48561"/>
                  </a:lnTo>
                  <a:lnTo>
                    <a:pt x="1069415" y="65071"/>
                  </a:lnTo>
                  <a:lnTo>
                    <a:pt x="1115253" y="83652"/>
                  </a:lnTo>
                  <a:lnTo>
                    <a:pt x="1157863" y="104178"/>
                  </a:lnTo>
                  <a:lnTo>
                    <a:pt x="1197004" y="126523"/>
                  </a:lnTo>
                  <a:lnTo>
                    <a:pt x="1232437" y="150562"/>
                  </a:lnTo>
                  <a:lnTo>
                    <a:pt x="1263924" y="176168"/>
                  </a:lnTo>
                  <a:lnTo>
                    <a:pt x="1291223" y="203217"/>
                  </a:lnTo>
                  <a:lnTo>
                    <a:pt x="1332303" y="261141"/>
                  </a:lnTo>
                  <a:lnTo>
                    <a:pt x="1353761" y="323330"/>
                  </a:lnTo>
                  <a:lnTo>
                    <a:pt x="1356533" y="355709"/>
                  </a:lnTo>
                  <a:lnTo>
                    <a:pt x="1353761" y="388075"/>
                  </a:lnTo>
                  <a:lnTo>
                    <a:pt x="1345605" y="419627"/>
                  </a:lnTo>
                  <a:lnTo>
                    <a:pt x="1314096" y="479789"/>
                  </a:lnTo>
                  <a:lnTo>
                    <a:pt x="1263924" y="535190"/>
                  </a:lnTo>
                  <a:lnTo>
                    <a:pt x="1232437" y="560791"/>
                  </a:lnTo>
                  <a:lnTo>
                    <a:pt x="1197004" y="584825"/>
                  </a:lnTo>
                  <a:lnTo>
                    <a:pt x="1157863" y="607166"/>
                  </a:lnTo>
                  <a:lnTo>
                    <a:pt x="1115253" y="627688"/>
                  </a:lnTo>
                  <a:lnTo>
                    <a:pt x="1069415" y="646267"/>
                  </a:lnTo>
                  <a:lnTo>
                    <a:pt x="1020588" y="662776"/>
                  </a:lnTo>
                  <a:lnTo>
                    <a:pt x="969011" y="677089"/>
                  </a:lnTo>
                  <a:lnTo>
                    <a:pt x="914924" y="689082"/>
                  </a:lnTo>
                  <a:lnTo>
                    <a:pt x="858566" y="698629"/>
                  </a:lnTo>
                  <a:lnTo>
                    <a:pt x="800178" y="705603"/>
                  </a:lnTo>
                  <a:lnTo>
                    <a:pt x="739998" y="709880"/>
                  </a:lnTo>
                  <a:lnTo>
                    <a:pt x="678266" y="711334"/>
                  </a:lnTo>
                  <a:lnTo>
                    <a:pt x="616535" y="709880"/>
                  </a:lnTo>
                  <a:lnTo>
                    <a:pt x="556355" y="705603"/>
                  </a:lnTo>
                  <a:lnTo>
                    <a:pt x="497966" y="698629"/>
                  </a:lnTo>
                  <a:lnTo>
                    <a:pt x="441609" y="689082"/>
                  </a:lnTo>
                  <a:lnTo>
                    <a:pt x="387522" y="677089"/>
                  </a:lnTo>
                  <a:lnTo>
                    <a:pt x="335945" y="662776"/>
                  </a:lnTo>
                  <a:lnTo>
                    <a:pt x="287118" y="646267"/>
                  </a:lnTo>
                  <a:lnTo>
                    <a:pt x="241280" y="627688"/>
                  </a:lnTo>
                  <a:lnTo>
                    <a:pt x="198670" y="607166"/>
                  </a:lnTo>
                  <a:lnTo>
                    <a:pt x="159529" y="584825"/>
                  </a:lnTo>
                  <a:lnTo>
                    <a:pt x="124096" y="560791"/>
                  </a:lnTo>
                  <a:lnTo>
                    <a:pt x="92609" y="535190"/>
                  </a:lnTo>
                  <a:lnTo>
                    <a:pt x="65310" y="508148"/>
                  </a:lnTo>
                  <a:lnTo>
                    <a:pt x="24230" y="450241"/>
                  </a:lnTo>
                  <a:lnTo>
                    <a:pt x="2772" y="388075"/>
                  </a:lnTo>
                  <a:lnTo>
                    <a:pt x="0" y="355709"/>
                  </a:lnTo>
                  <a:close/>
                </a:path>
              </a:pathLst>
            </a:custGeom>
            <a:ln w="3175">
              <a:solidFill>
                <a:srgbClr val="0000FF"/>
              </a:solidFill>
            </a:ln>
          </p:spPr>
          <p:txBody>
            <a:bodyPr wrap="square" lIns="0" tIns="0" rIns="0" bIns="0" rtlCol="0"/>
            <a:lstStyle/>
            <a:p>
              <a:endParaRPr/>
            </a:p>
          </p:txBody>
        </p:sp>
      </p:grpSp>
      <p:sp>
        <p:nvSpPr>
          <p:cNvPr id="21" name="object 21"/>
          <p:cNvSpPr txBox="1"/>
          <p:nvPr/>
        </p:nvSpPr>
        <p:spPr>
          <a:xfrm>
            <a:off x="5834022" y="1488201"/>
            <a:ext cx="1053465" cy="496570"/>
          </a:xfrm>
          <a:prstGeom prst="rect">
            <a:avLst/>
          </a:prstGeom>
        </p:spPr>
        <p:txBody>
          <a:bodyPr vert="horz" wrap="square" lIns="0" tIns="12065" rIns="0" bIns="0" rtlCol="0">
            <a:spAutoFit/>
          </a:bodyPr>
          <a:lstStyle/>
          <a:p>
            <a:pPr marL="12700" marR="5080" indent="36830">
              <a:lnSpc>
                <a:spcPct val="100000"/>
              </a:lnSpc>
              <a:spcBef>
                <a:spcPts val="95"/>
              </a:spcBef>
            </a:pPr>
            <a:r>
              <a:rPr sz="1550" spc="270" dirty="0">
                <a:latin typeface="Arial"/>
                <a:cs typeface="Arial"/>
              </a:rPr>
              <a:t>Taxable </a:t>
            </a:r>
            <a:r>
              <a:rPr sz="1550" spc="295" dirty="0">
                <a:latin typeface="Arial"/>
                <a:cs typeface="Arial"/>
              </a:rPr>
              <a:t>Income?</a:t>
            </a:r>
            <a:endParaRPr sz="1550">
              <a:latin typeface="Arial"/>
              <a:cs typeface="Arial"/>
            </a:endParaRPr>
          </a:p>
        </p:txBody>
      </p:sp>
      <p:grpSp>
        <p:nvGrpSpPr>
          <p:cNvPr id="22" name="object 22"/>
          <p:cNvGrpSpPr/>
          <p:nvPr/>
        </p:nvGrpSpPr>
        <p:grpSpPr>
          <a:xfrm>
            <a:off x="6243702" y="2085256"/>
            <a:ext cx="2027555" cy="822325"/>
            <a:chOff x="6243702" y="2085256"/>
            <a:chExt cx="2027555" cy="822325"/>
          </a:xfrm>
        </p:grpSpPr>
        <p:sp>
          <p:nvSpPr>
            <p:cNvPr id="23" name="object 23"/>
            <p:cNvSpPr/>
            <p:nvPr/>
          </p:nvSpPr>
          <p:spPr>
            <a:xfrm>
              <a:off x="6245024" y="2111640"/>
              <a:ext cx="231140" cy="735965"/>
            </a:xfrm>
            <a:custGeom>
              <a:avLst/>
              <a:gdLst/>
              <a:ahLst/>
              <a:cxnLst/>
              <a:rect l="l" t="t" r="r" b="b"/>
              <a:pathLst>
                <a:path w="231139" h="735964">
                  <a:moveTo>
                    <a:pt x="154846" y="0"/>
                  </a:moveTo>
                  <a:lnTo>
                    <a:pt x="76179" y="0"/>
                  </a:lnTo>
                  <a:lnTo>
                    <a:pt x="76179" y="651259"/>
                  </a:lnTo>
                  <a:lnTo>
                    <a:pt x="0" y="651259"/>
                  </a:lnTo>
                  <a:lnTo>
                    <a:pt x="115512" y="735872"/>
                  </a:lnTo>
                  <a:lnTo>
                    <a:pt x="231024" y="651259"/>
                  </a:lnTo>
                  <a:lnTo>
                    <a:pt x="154846" y="651259"/>
                  </a:lnTo>
                  <a:lnTo>
                    <a:pt x="154846" y="0"/>
                  </a:lnTo>
                  <a:close/>
                </a:path>
              </a:pathLst>
            </a:custGeom>
            <a:solidFill>
              <a:srgbClr val="FF0000"/>
            </a:solidFill>
          </p:spPr>
          <p:txBody>
            <a:bodyPr wrap="square" lIns="0" tIns="0" rIns="0" bIns="0" rtlCol="0"/>
            <a:lstStyle/>
            <a:p>
              <a:endParaRPr/>
            </a:p>
          </p:txBody>
        </p:sp>
        <p:sp>
          <p:nvSpPr>
            <p:cNvPr id="24" name="object 24"/>
            <p:cNvSpPr/>
            <p:nvPr/>
          </p:nvSpPr>
          <p:spPr>
            <a:xfrm>
              <a:off x="6245024" y="2111640"/>
              <a:ext cx="231140" cy="735965"/>
            </a:xfrm>
            <a:custGeom>
              <a:avLst/>
              <a:gdLst/>
              <a:ahLst/>
              <a:cxnLst/>
              <a:rect l="l" t="t" r="r" b="b"/>
              <a:pathLst>
                <a:path w="231139" h="735964">
                  <a:moveTo>
                    <a:pt x="115512" y="735871"/>
                  </a:moveTo>
                  <a:lnTo>
                    <a:pt x="231024" y="651259"/>
                  </a:lnTo>
                  <a:lnTo>
                    <a:pt x="154845" y="651259"/>
                  </a:lnTo>
                  <a:lnTo>
                    <a:pt x="154845" y="0"/>
                  </a:lnTo>
                  <a:lnTo>
                    <a:pt x="76179" y="0"/>
                  </a:lnTo>
                  <a:lnTo>
                    <a:pt x="76179" y="651259"/>
                  </a:lnTo>
                  <a:lnTo>
                    <a:pt x="0" y="651259"/>
                  </a:lnTo>
                  <a:lnTo>
                    <a:pt x="115512" y="735871"/>
                  </a:lnTo>
                  <a:close/>
                </a:path>
              </a:pathLst>
            </a:custGeom>
            <a:ln w="3175">
              <a:solidFill>
                <a:srgbClr val="000000"/>
              </a:solidFill>
            </a:ln>
          </p:spPr>
          <p:txBody>
            <a:bodyPr wrap="square" lIns="0" tIns="0" rIns="0" bIns="0" rtlCol="0"/>
            <a:lstStyle/>
            <a:p>
              <a:endParaRPr/>
            </a:p>
          </p:txBody>
        </p:sp>
        <p:sp>
          <p:nvSpPr>
            <p:cNvPr id="25" name="object 25"/>
            <p:cNvSpPr/>
            <p:nvPr/>
          </p:nvSpPr>
          <p:spPr>
            <a:xfrm>
              <a:off x="6332280" y="2091672"/>
              <a:ext cx="1036319" cy="780415"/>
            </a:xfrm>
            <a:custGeom>
              <a:avLst/>
              <a:gdLst/>
              <a:ahLst/>
              <a:cxnLst/>
              <a:rect l="l" t="t" r="r" b="b"/>
              <a:pathLst>
                <a:path w="1036320" h="780414">
                  <a:moveTo>
                    <a:pt x="56512" y="0"/>
                  </a:moveTo>
                  <a:lnTo>
                    <a:pt x="0" y="39936"/>
                  </a:lnTo>
                  <a:lnTo>
                    <a:pt x="924436" y="739594"/>
                  </a:lnTo>
                  <a:lnTo>
                    <a:pt x="869731" y="778347"/>
                  </a:lnTo>
                  <a:lnTo>
                    <a:pt x="1033054" y="780378"/>
                  </a:lnTo>
                  <a:lnTo>
                    <a:pt x="1035766" y="660736"/>
                  </a:lnTo>
                  <a:lnTo>
                    <a:pt x="980949" y="699573"/>
                  </a:lnTo>
                  <a:lnTo>
                    <a:pt x="56512" y="0"/>
                  </a:lnTo>
                  <a:close/>
                </a:path>
              </a:pathLst>
            </a:custGeom>
            <a:solidFill>
              <a:srgbClr val="FF0000"/>
            </a:solidFill>
          </p:spPr>
          <p:txBody>
            <a:bodyPr wrap="square" lIns="0" tIns="0" rIns="0" bIns="0" rtlCol="0"/>
            <a:lstStyle/>
            <a:p>
              <a:endParaRPr/>
            </a:p>
          </p:txBody>
        </p:sp>
        <p:sp>
          <p:nvSpPr>
            <p:cNvPr id="26" name="object 26"/>
            <p:cNvSpPr/>
            <p:nvPr/>
          </p:nvSpPr>
          <p:spPr>
            <a:xfrm>
              <a:off x="6332280" y="2091672"/>
              <a:ext cx="1036319" cy="780415"/>
            </a:xfrm>
            <a:custGeom>
              <a:avLst/>
              <a:gdLst/>
              <a:ahLst/>
              <a:cxnLst/>
              <a:rect l="l" t="t" r="r" b="b"/>
              <a:pathLst>
                <a:path w="1036320" h="780414">
                  <a:moveTo>
                    <a:pt x="1033054" y="780377"/>
                  </a:moveTo>
                  <a:lnTo>
                    <a:pt x="1035767" y="660736"/>
                  </a:lnTo>
                  <a:lnTo>
                    <a:pt x="980949" y="699573"/>
                  </a:lnTo>
                  <a:lnTo>
                    <a:pt x="56512" y="0"/>
                  </a:lnTo>
                  <a:lnTo>
                    <a:pt x="0" y="39936"/>
                  </a:lnTo>
                  <a:lnTo>
                    <a:pt x="924436" y="739594"/>
                  </a:lnTo>
                  <a:lnTo>
                    <a:pt x="869732" y="778346"/>
                  </a:lnTo>
                  <a:lnTo>
                    <a:pt x="1033054" y="780377"/>
                  </a:lnTo>
                  <a:close/>
                </a:path>
              </a:pathLst>
            </a:custGeom>
            <a:ln w="3175">
              <a:solidFill>
                <a:srgbClr val="000000"/>
              </a:solidFill>
            </a:ln>
          </p:spPr>
          <p:txBody>
            <a:bodyPr wrap="square" lIns="0" tIns="0" rIns="0" bIns="0" rtlCol="0"/>
            <a:lstStyle/>
            <a:p>
              <a:endParaRPr/>
            </a:p>
          </p:txBody>
        </p:sp>
        <p:sp>
          <p:nvSpPr>
            <p:cNvPr id="27" name="object 27"/>
            <p:cNvSpPr/>
            <p:nvPr/>
          </p:nvSpPr>
          <p:spPr>
            <a:xfrm>
              <a:off x="6341775" y="2086341"/>
              <a:ext cx="1928495" cy="819785"/>
            </a:xfrm>
            <a:custGeom>
              <a:avLst/>
              <a:gdLst/>
              <a:ahLst/>
              <a:cxnLst/>
              <a:rect l="l" t="t" r="r" b="b"/>
              <a:pathLst>
                <a:path w="1928495" h="819785">
                  <a:moveTo>
                    <a:pt x="37523" y="0"/>
                  </a:moveTo>
                  <a:lnTo>
                    <a:pt x="0" y="50598"/>
                  </a:lnTo>
                  <a:lnTo>
                    <a:pt x="1807618" y="770562"/>
                  </a:lnTo>
                  <a:lnTo>
                    <a:pt x="1771224" y="819552"/>
                  </a:lnTo>
                  <a:lnTo>
                    <a:pt x="1927877" y="785708"/>
                  </a:lnTo>
                  <a:lnTo>
                    <a:pt x="1881538" y="670974"/>
                  </a:lnTo>
                  <a:lnTo>
                    <a:pt x="1845143" y="719964"/>
                  </a:lnTo>
                  <a:lnTo>
                    <a:pt x="37523" y="0"/>
                  </a:lnTo>
                  <a:close/>
                </a:path>
              </a:pathLst>
            </a:custGeom>
            <a:solidFill>
              <a:srgbClr val="FF0000"/>
            </a:solidFill>
          </p:spPr>
          <p:txBody>
            <a:bodyPr wrap="square" lIns="0" tIns="0" rIns="0" bIns="0" rtlCol="0"/>
            <a:lstStyle/>
            <a:p>
              <a:endParaRPr/>
            </a:p>
          </p:txBody>
        </p:sp>
        <p:sp>
          <p:nvSpPr>
            <p:cNvPr id="28" name="object 28"/>
            <p:cNvSpPr/>
            <p:nvPr/>
          </p:nvSpPr>
          <p:spPr>
            <a:xfrm>
              <a:off x="6341774" y="2086341"/>
              <a:ext cx="1928495" cy="819785"/>
            </a:xfrm>
            <a:custGeom>
              <a:avLst/>
              <a:gdLst/>
              <a:ahLst/>
              <a:cxnLst/>
              <a:rect l="l" t="t" r="r" b="b"/>
              <a:pathLst>
                <a:path w="1928495" h="819785">
                  <a:moveTo>
                    <a:pt x="1927878" y="785708"/>
                  </a:moveTo>
                  <a:lnTo>
                    <a:pt x="1881538" y="670974"/>
                  </a:lnTo>
                  <a:lnTo>
                    <a:pt x="1845143" y="719964"/>
                  </a:lnTo>
                  <a:lnTo>
                    <a:pt x="37524" y="0"/>
                  </a:lnTo>
                  <a:lnTo>
                    <a:pt x="0" y="50598"/>
                  </a:lnTo>
                  <a:lnTo>
                    <a:pt x="1807619" y="770562"/>
                  </a:lnTo>
                  <a:lnTo>
                    <a:pt x="1771225" y="819553"/>
                  </a:lnTo>
                  <a:lnTo>
                    <a:pt x="1927878" y="785708"/>
                  </a:lnTo>
                  <a:close/>
                </a:path>
              </a:pathLst>
            </a:custGeom>
            <a:ln w="3175">
              <a:solidFill>
                <a:srgbClr val="000000"/>
              </a:solidFill>
            </a:ln>
          </p:spPr>
          <p:txBody>
            <a:bodyPr wrap="square" lIns="0" tIns="0" rIns="0" bIns="0" rtlCol="0"/>
            <a:lstStyle/>
            <a:p>
              <a:endParaRPr/>
            </a:p>
          </p:txBody>
        </p:sp>
      </p:grpSp>
      <p:sp>
        <p:nvSpPr>
          <p:cNvPr id="29" name="object 29"/>
          <p:cNvSpPr txBox="1"/>
          <p:nvPr/>
        </p:nvSpPr>
        <p:spPr>
          <a:xfrm>
            <a:off x="1157495" y="3378343"/>
            <a:ext cx="1648460" cy="260985"/>
          </a:xfrm>
          <a:prstGeom prst="rect">
            <a:avLst/>
          </a:prstGeom>
        </p:spPr>
        <p:txBody>
          <a:bodyPr vert="horz" wrap="square" lIns="0" tIns="12065" rIns="0" bIns="0" rtlCol="0">
            <a:spAutoFit/>
          </a:bodyPr>
          <a:lstStyle/>
          <a:p>
            <a:pPr marL="12700">
              <a:lnSpc>
                <a:spcPct val="100000"/>
              </a:lnSpc>
              <a:spcBef>
                <a:spcPts val="95"/>
              </a:spcBef>
            </a:pPr>
            <a:r>
              <a:rPr sz="1550" spc="160" dirty="0">
                <a:latin typeface="Arial"/>
                <a:cs typeface="Arial"/>
              </a:rPr>
              <a:t>(i)</a:t>
            </a:r>
            <a:r>
              <a:rPr sz="1550" spc="165" dirty="0">
                <a:latin typeface="Arial"/>
                <a:cs typeface="Arial"/>
              </a:rPr>
              <a:t> </a:t>
            </a:r>
            <a:r>
              <a:rPr sz="1550" spc="260" dirty="0">
                <a:latin typeface="Arial"/>
                <a:cs typeface="Arial"/>
              </a:rPr>
              <a:t>Binary</a:t>
            </a:r>
            <a:r>
              <a:rPr sz="1550" spc="165" dirty="0">
                <a:latin typeface="Arial"/>
                <a:cs typeface="Arial"/>
              </a:rPr>
              <a:t> </a:t>
            </a:r>
            <a:r>
              <a:rPr sz="1550" spc="185" dirty="0">
                <a:latin typeface="Arial"/>
                <a:cs typeface="Arial"/>
              </a:rPr>
              <a:t>split</a:t>
            </a:r>
            <a:endParaRPr sz="1550">
              <a:latin typeface="Arial"/>
              <a:cs typeface="Arial"/>
            </a:endParaRPr>
          </a:p>
        </p:txBody>
      </p:sp>
      <p:sp>
        <p:nvSpPr>
          <p:cNvPr id="36" name="object 36"/>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28</a:t>
            </a:fld>
            <a:endParaRPr spc="-25" dirty="0"/>
          </a:p>
        </p:txBody>
      </p:sp>
      <p:sp>
        <p:nvSpPr>
          <p:cNvPr id="37" name="object 37"/>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30" name="object 30"/>
          <p:cNvSpPr txBox="1"/>
          <p:nvPr/>
        </p:nvSpPr>
        <p:spPr>
          <a:xfrm>
            <a:off x="5329249" y="3378343"/>
            <a:ext cx="2080260" cy="260985"/>
          </a:xfrm>
          <a:prstGeom prst="rect">
            <a:avLst/>
          </a:prstGeom>
        </p:spPr>
        <p:txBody>
          <a:bodyPr vert="horz" wrap="square" lIns="0" tIns="12065" rIns="0" bIns="0" rtlCol="0">
            <a:spAutoFit/>
          </a:bodyPr>
          <a:lstStyle/>
          <a:p>
            <a:pPr marL="12700">
              <a:lnSpc>
                <a:spcPct val="100000"/>
              </a:lnSpc>
              <a:spcBef>
                <a:spcPts val="95"/>
              </a:spcBef>
            </a:pPr>
            <a:r>
              <a:rPr sz="1550" spc="150" dirty="0">
                <a:latin typeface="Arial"/>
                <a:cs typeface="Arial"/>
              </a:rPr>
              <a:t>(ii)</a:t>
            </a:r>
            <a:r>
              <a:rPr sz="1550" spc="165" dirty="0">
                <a:latin typeface="Arial"/>
                <a:cs typeface="Arial"/>
              </a:rPr>
              <a:t> </a:t>
            </a:r>
            <a:r>
              <a:rPr sz="1550" spc="225" dirty="0">
                <a:latin typeface="Arial"/>
                <a:cs typeface="Arial"/>
              </a:rPr>
              <a:t>Multi-</a:t>
            </a:r>
            <a:r>
              <a:rPr sz="1550" spc="325" dirty="0">
                <a:latin typeface="Arial"/>
                <a:cs typeface="Arial"/>
              </a:rPr>
              <a:t>way</a:t>
            </a:r>
            <a:r>
              <a:rPr sz="1550" spc="165" dirty="0">
                <a:latin typeface="Arial"/>
                <a:cs typeface="Arial"/>
              </a:rPr>
              <a:t> </a:t>
            </a:r>
            <a:r>
              <a:rPr sz="1550" spc="185" dirty="0">
                <a:latin typeface="Arial"/>
                <a:cs typeface="Arial"/>
              </a:rPr>
              <a:t>split</a:t>
            </a:r>
            <a:endParaRPr sz="1550">
              <a:latin typeface="Arial"/>
              <a:cs typeface="Arial"/>
            </a:endParaRPr>
          </a:p>
        </p:txBody>
      </p:sp>
      <p:sp>
        <p:nvSpPr>
          <p:cNvPr id="31" name="object 31"/>
          <p:cNvSpPr txBox="1"/>
          <p:nvPr/>
        </p:nvSpPr>
        <p:spPr>
          <a:xfrm>
            <a:off x="4726032" y="2241228"/>
            <a:ext cx="556260" cy="202565"/>
          </a:xfrm>
          <a:prstGeom prst="rect">
            <a:avLst/>
          </a:prstGeom>
        </p:spPr>
        <p:txBody>
          <a:bodyPr vert="horz" wrap="square" lIns="0" tIns="13335" rIns="0" bIns="0" rtlCol="0">
            <a:spAutoFit/>
          </a:bodyPr>
          <a:lstStyle/>
          <a:p>
            <a:pPr marL="12700">
              <a:lnSpc>
                <a:spcPct val="100000"/>
              </a:lnSpc>
              <a:spcBef>
                <a:spcPts val="105"/>
              </a:spcBef>
            </a:pPr>
            <a:r>
              <a:rPr sz="1150" spc="240" dirty="0">
                <a:latin typeface="Arial"/>
                <a:cs typeface="Arial"/>
              </a:rPr>
              <a:t>&lt;</a:t>
            </a:r>
            <a:r>
              <a:rPr sz="1150" spc="120" dirty="0">
                <a:latin typeface="Arial"/>
                <a:cs typeface="Arial"/>
              </a:rPr>
              <a:t> </a:t>
            </a:r>
            <a:r>
              <a:rPr sz="1150" spc="229" dirty="0">
                <a:latin typeface="Arial"/>
                <a:cs typeface="Arial"/>
              </a:rPr>
              <a:t>10K</a:t>
            </a:r>
            <a:endParaRPr sz="1150">
              <a:latin typeface="Arial"/>
              <a:cs typeface="Arial"/>
            </a:endParaRPr>
          </a:p>
        </p:txBody>
      </p:sp>
      <p:sp>
        <p:nvSpPr>
          <p:cNvPr id="32" name="object 32"/>
          <p:cNvSpPr txBox="1"/>
          <p:nvPr/>
        </p:nvSpPr>
        <p:spPr>
          <a:xfrm>
            <a:off x="4795656" y="2903471"/>
            <a:ext cx="919480" cy="202565"/>
          </a:xfrm>
          <a:prstGeom prst="rect">
            <a:avLst/>
          </a:prstGeom>
        </p:spPr>
        <p:txBody>
          <a:bodyPr vert="horz" wrap="square" lIns="0" tIns="13335" rIns="0" bIns="0" rtlCol="0">
            <a:spAutoFit/>
          </a:bodyPr>
          <a:lstStyle/>
          <a:p>
            <a:pPr marL="12700">
              <a:lnSpc>
                <a:spcPct val="100000"/>
              </a:lnSpc>
              <a:spcBef>
                <a:spcPts val="105"/>
              </a:spcBef>
            </a:pPr>
            <a:r>
              <a:rPr sz="1150" spc="200" dirty="0">
                <a:latin typeface="Arial"/>
                <a:cs typeface="Arial"/>
              </a:rPr>
              <a:t>[10K,25K)</a:t>
            </a:r>
            <a:endParaRPr sz="1150">
              <a:latin typeface="Arial"/>
              <a:cs typeface="Arial"/>
            </a:endParaRPr>
          </a:p>
        </p:txBody>
      </p:sp>
      <p:sp>
        <p:nvSpPr>
          <p:cNvPr id="33" name="object 33"/>
          <p:cNvSpPr txBox="1"/>
          <p:nvPr/>
        </p:nvSpPr>
        <p:spPr>
          <a:xfrm>
            <a:off x="5900933" y="2903471"/>
            <a:ext cx="919480" cy="202565"/>
          </a:xfrm>
          <a:prstGeom prst="rect">
            <a:avLst/>
          </a:prstGeom>
        </p:spPr>
        <p:txBody>
          <a:bodyPr vert="horz" wrap="square" lIns="0" tIns="13335" rIns="0" bIns="0" rtlCol="0">
            <a:spAutoFit/>
          </a:bodyPr>
          <a:lstStyle/>
          <a:p>
            <a:pPr marL="12700">
              <a:lnSpc>
                <a:spcPct val="100000"/>
              </a:lnSpc>
              <a:spcBef>
                <a:spcPts val="105"/>
              </a:spcBef>
            </a:pPr>
            <a:r>
              <a:rPr sz="1150" spc="200" dirty="0">
                <a:latin typeface="Arial"/>
                <a:cs typeface="Arial"/>
              </a:rPr>
              <a:t>[25K,50K)</a:t>
            </a:r>
            <a:endParaRPr sz="1150">
              <a:latin typeface="Arial"/>
              <a:cs typeface="Arial"/>
            </a:endParaRPr>
          </a:p>
        </p:txBody>
      </p:sp>
      <p:sp>
        <p:nvSpPr>
          <p:cNvPr id="34" name="object 34"/>
          <p:cNvSpPr txBox="1"/>
          <p:nvPr/>
        </p:nvSpPr>
        <p:spPr>
          <a:xfrm>
            <a:off x="7056508" y="2903471"/>
            <a:ext cx="919480" cy="202565"/>
          </a:xfrm>
          <a:prstGeom prst="rect">
            <a:avLst/>
          </a:prstGeom>
        </p:spPr>
        <p:txBody>
          <a:bodyPr vert="horz" wrap="square" lIns="0" tIns="13335" rIns="0" bIns="0" rtlCol="0">
            <a:spAutoFit/>
          </a:bodyPr>
          <a:lstStyle/>
          <a:p>
            <a:pPr marL="12700">
              <a:lnSpc>
                <a:spcPct val="100000"/>
              </a:lnSpc>
              <a:spcBef>
                <a:spcPts val="105"/>
              </a:spcBef>
            </a:pPr>
            <a:r>
              <a:rPr sz="1150" spc="200" dirty="0">
                <a:latin typeface="Arial"/>
                <a:cs typeface="Arial"/>
              </a:rPr>
              <a:t>[50K,80K)</a:t>
            </a:r>
            <a:endParaRPr sz="1150">
              <a:latin typeface="Arial"/>
              <a:cs typeface="Arial"/>
            </a:endParaRPr>
          </a:p>
        </p:txBody>
      </p:sp>
      <p:sp>
        <p:nvSpPr>
          <p:cNvPr id="35" name="object 35"/>
          <p:cNvSpPr txBox="1"/>
          <p:nvPr/>
        </p:nvSpPr>
        <p:spPr>
          <a:xfrm>
            <a:off x="7313302" y="2241228"/>
            <a:ext cx="556260" cy="202565"/>
          </a:xfrm>
          <a:prstGeom prst="rect">
            <a:avLst/>
          </a:prstGeom>
        </p:spPr>
        <p:txBody>
          <a:bodyPr vert="horz" wrap="square" lIns="0" tIns="13335" rIns="0" bIns="0" rtlCol="0">
            <a:spAutoFit/>
          </a:bodyPr>
          <a:lstStyle/>
          <a:p>
            <a:pPr marL="12700">
              <a:lnSpc>
                <a:spcPct val="100000"/>
              </a:lnSpc>
              <a:spcBef>
                <a:spcPts val="105"/>
              </a:spcBef>
            </a:pPr>
            <a:r>
              <a:rPr sz="1150" spc="240" dirty="0">
                <a:latin typeface="Arial"/>
                <a:cs typeface="Arial"/>
              </a:rPr>
              <a:t>&gt;</a:t>
            </a:r>
            <a:r>
              <a:rPr sz="1150" spc="120" dirty="0">
                <a:latin typeface="Arial"/>
                <a:cs typeface="Arial"/>
              </a:rPr>
              <a:t> </a:t>
            </a:r>
            <a:r>
              <a:rPr sz="1150" spc="229" dirty="0">
                <a:latin typeface="Arial"/>
                <a:cs typeface="Arial"/>
              </a:rPr>
              <a:t>80K</a:t>
            </a:r>
            <a:endParaRPr sz="115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50" dirty="0"/>
              <a:t>Tree Induction</a:t>
            </a:r>
          </a:p>
        </p:txBody>
      </p:sp>
      <p:sp>
        <p:nvSpPr>
          <p:cNvPr id="4" name="object 4"/>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29</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3" name="object 3"/>
          <p:cNvSpPr txBox="1"/>
          <p:nvPr/>
        </p:nvSpPr>
        <p:spPr>
          <a:xfrm>
            <a:off x="599948" y="1058976"/>
            <a:ext cx="8154034" cy="3836670"/>
          </a:xfrm>
          <a:prstGeom prst="rect">
            <a:avLst/>
          </a:prstGeom>
        </p:spPr>
        <p:txBody>
          <a:bodyPr vert="horz" wrap="square" lIns="0" tIns="64769" rIns="0" bIns="0" rtlCol="0">
            <a:spAutoFit/>
          </a:bodyPr>
          <a:lstStyle/>
          <a:p>
            <a:pPr marL="12700">
              <a:lnSpc>
                <a:spcPct val="100000"/>
              </a:lnSpc>
              <a:spcBef>
                <a:spcPts val="509"/>
              </a:spcBef>
            </a:pPr>
            <a:r>
              <a:rPr sz="3200" dirty="0">
                <a:solidFill>
                  <a:srgbClr val="EE8200"/>
                </a:solidFill>
                <a:latin typeface="Garamond"/>
                <a:cs typeface="Garamond"/>
              </a:rPr>
              <a:t>Greedy strategy.</a:t>
            </a:r>
            <a:endParaRPr sz="3200" dirty="0">
              <a:latin typeface="Garamond"/>
              <a:cs typeface="Garamond"/>
            </a:endParaRPr>
          </a:p>
          <a:p>
            <a:pPr marL="297180" marR="5080" indent="-284480">
              <a:lnSpc>
                <a:spcPts val="3030"/>
              </a:lnSpc>
              <a:spcBef>
                <a:spcPts val="735"/>
              </a:spcBef>
              <a:buSzPct val="89285"/>
              <a:buFont typeface="Courier New"/>
              <a:buChar char="o"/>
              <a:tabLst>
                <a:tab pos="297180" algn="l"/>
              </a:tabLst>
            </a:pPr>
            <a:r>
              <a:rPr sz="2800" dirty="0">
                <a:latin typeface="Garamond"/>
                <a:cs typeface="Garamond"/>
              </a:rPr>
              <a:t>Split the records based on an attribute test that optimizes certain criterion.</a:t>
            </a:r>
          </a:p>
          <a:p>
            <a:pPr marL="12700">
              <a:lnSpc>
                <a:spcPct val="100000"/>
              </a:lnSpc>
              <a:spcBef>
                <a:spcPts val="300"/>
              </a:spcBef>
            </a:pPr>
            <a:r>
              <a:rPr sz="3200" dirty="0">
                <a:solidFill>
                  <a:srgbClr val="EE8200"/>
                </a:solidFill>
                <a:latin typeface="Garamond"/>
                <a:cs typeface="Garamond"/>
              </a:rPr>
              <a:t>Issues</a:t>
            </a:r>
            <a:endParaRPr sz="3200" dirty="0">
              <a:latin typeface="Garamond"/>
              <a:cs typeface="Garamond"/>
            </a:endParaRPr>
          </a:p>
          <a:p>
            <a:pPr marL="296545" indent="-283845">
              <a:lnSpc>
                <a:spcPct val="100000"/>
              </a:lnSpc>
              <a:spcBef>
                <a:spcPts val="360"/>
              </a:spcBef>
              <a:buSzPct val="89285"/>
              <a:buFont typeface="Courier New"/>
              <a:buChar char="o"/>
              <a:tabLst>
                <a:tab pos="296545" algn="l"/>
              </a:tabLst>
            </a:pPr>
            <a:r>
              <a:rPr sz="2800" dirty="0">
                <a:latin typeface="Garamond"/>
                <a:cs typeface="Garamond"/>
              </a:rPr>
              <a:t>Determine how to split the records</a:t>
            </a:r>
          </a:p>
          <a:p>
            <a:pPr marL="529590" lvl="1" indent="-283845">
              <a:lnSpc>
                <a:spcPct val="100000"/>
              </a:lnSpc>
              <a:spcBef>
                <a:spcPts val="340"/>
              </a:spcBef>
              <a:buSzPct val="89285"/>
              <a:buFont typeface="Arial"/>
              <a:buChar char="■"/>
              <a:tabLst>
                <a:tab pos="529590" algn="l"/>
              </a:tabLst>
            </a:pPr>
            <a:r>
              <a:rPr sz="2800" dirty="0">
                <a:latin typeface="Garamond"/>
                <a:cs typeface="Garamond"/>
              </a:rPr>
              <a:t>How to specify the attribute test condition?</a:t>
            </a:r>
          </a:p>
          <a:p>
            <a:pPr marL="529590" lvl="1" indent="-283845">
              <a:lnSpc>
                <a:spcPct val="100000"/>
              </a:lnSpc>
              <a:spcBef>
                <a:spcPts val="340"/>
              </a:spcBef>
              <a:buSzPct val="89285"/>
              <a:buFont typeface="Arial"/>
              <a:buChar char="■"/>
              <a:tabLst>
                <a:tab pos="529590" algn="l"/>
              </a:tabLst>
            </a:pPr>
            <a:r>
              <a:rPr sz="2800" dirty="0">
                <a:solidFill>
                  <a:srgbClr val="FF0000"/>
                </a:solidFill>
                <a:latin typeface="Garamond"/>
                <a:cs typeface="Garamond"/>
              </a:rPr>
              <a:t>How to determine the best split?</a:t>
            </a:r>
            <a:endParaRPr sz="2800" dirty="0">
              <a:latin typeface="Garamond"/>
              <a:cs typeface="Garamond"/>
            </a:endParaRPr>
          </a:p>
          <a:p>
            <a:pPr marL="296545" indent="-283845">
              <a:lnSpc>
                <a:spcPct val="100000"/>
              </a:lnSpc>
              <a:spcBef>
                <a:spcPts val="340"/>
              </a:spcBef>
              <a:buSzPct val="89285"/>
              <a:buFont typeface="Courier New"/>
              <a:buChar char="o"/>
              <a:tabLst>
                <a:tab pos="296545" algn="l"/>
              </a:tabLst>
            </a:pPr>
            <a:r>
              <a:rPr sz="2800" dirty="0">
                <a:latin typeface="Garamond"/>
                <a:cs typeface="Garamond"/>
              </a:rPr>
              <a:t>Determine when to stop splitting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50" dirty="0"/>
              <a:t>Illustrating Classification Task</a:t>
            </a:r>
          </a:p>
        </p:txBody>
      </p:sp>
      <p:grpSp>
        <p:nvGrpSpPr>
          <p:cNvPr id="3" name="object 3"/>
          <p:cNvGrpSpPr/>
          <p:nvPr/>
        </p:nvGrpSpPr>
        <p:grpSpPr>
          <a:xfrm>
            <a:off x="5249009" y="3139836"/>
            <a:ext cx="1149350" cy="538480"/>
            <a:chOff x="5249009" y="3139836"/>
            <a:chExt cx="1149350" cy="538480"/>
          </a:xfrm>
        </p:grpSpPr>
        <p:sp>
          <p:nvSpPr>
            <p:cNvPr id="4" name="object 4"/>
            <p:cNvSpPr/>
            <p:nvPr/>
          </p:nvSpPr>
          <p:spPr>
            <a:xfrm>
              <a:off x="5249009" y="3139837"/>
              <a:ext cx="1149350" cy="538480"/>
            </a:xfrm>
            <a:custGeom>
              <a:avLst/>
              <a:gdLst/>
              <a:ahLst/>
              <a:cxnLst/>
              <a:rect l="l" t="t" r="r" b="b"/>
              <a:pathLst>
                <a:path w="1149350" h="538479">
                  <a:moveTo>
                    <a:pt x="1148832" y="0"/>
                  </a:moveTo>
                  <a:lnTo>
                    <a:pt x="0" y="0"/>
                  </a:lnTo>
                  <a:lnTo>
                    <a:pt x="0" y="538301"/>
                  </a:lnTo>
                  <a:lnTo>
                    <a:pt x="1148832" y="538301"/>
                  </a:lnTo>
                  <a:lnTo>
                    <a:pt x="1148832" y="0"/>
                  </a:lnTo>
                  <a:close/>
                </a:path>
              </a:pathLst>
            </a:custGeom>
            <a:solidFill>
              <a:srgbClr val="C0C0C0"/>
            </a:solidFill>
          </p:spPr>
          <p:txBody>
            <a:bodyPr wrap="square" lIns="0" tIns="0" rIns="0" bIns="0" rtlCol="0"/>
            <a:lstStyle/>
            <a:p>
              <a:endParaRPr/>
            </a:p>
          </p:txBody>
        </p:sp>
        <p:sp>
          <p:nvSpPr>
            <p:cNvPr id="5" name="object 5"/>
            <p:cNvSpPr/>
            <p:nvPr/>
          </p:nvSpPr>
          <p:spPr>
            <a:xfrm>
              <a:off x="5249009" y="3139836"/>
              <a:ext cx="1149350" cy="67310"/>
            </a:xfrm>
            <a:custGeom>
              <a:avLst/>
              <a:gdLst/>
              <a:ahLst/>
              <a:cxnLst/>
              <a:rect l="l" t="t" r="r" b="b"/>
              <a:pathLst>
                <a:path w="1149350" h="67310">
                  <a:moveTo>
                    <a:pt x="1148831" y="0"/>
                  </a:moveTo>
                  <a:lnTo>
                    <a:pt x="0" y="0"/>
                  </a:lnTo>
                  <a:lnTo>
                    <a:pt x="98139" y="67245"/>
                  </a:lnTo>
                  <a:lnTo>
                    <a:pt x="1050714" y="67245"/>
                  </a:lnTo>
                  <a:lnTo>
                    <a:pt x="1148831" y="0"/>
                  </a:lnTo>
                  <a:close/>
                </a:path>
              </a:pathLst>
            </a:custGeom>
            <a:solidFill>
              <a:srgbClr val="CDCDCD"/>
            </a:solidFill>
          </p:spPr>
          <p:txBody>
            <a:bodyPr wrap="square" lIns="0" tIns="0" rIns="0" bIns="0" rtlCol="0"/>
            <a:lstStyle/>
            <a:p>
              <a:endParaRPr/>
            </a:p>
          </p:txBody>
        </p:sp>
        <p:sp>
          <p:nvSpPr>
            <p:cNvPr id="6" name="object 6"/>
            <p:cNvSpPr/>
            <p:nvPr/>
          </p:nvSpPr>
          <p:spPr>
            <a:xfrm>
              <a:off x="5249009" y="3139836"/>
              <a:ext cx="98425" cy="538480"/>
            </a:xfrm>
            <a:custGeom>
              <a:avLst/>
              <a:gdLst/>
              <a:ahLst/>
              <a:cxnLst/>
              <a:rect l="l" t="t" r="r" b="b"/>
              <a:pathLst>
                <a:path w="98425" h="538479">
                  <a:moveTo>
                    <a:pt x="0" y="0"/>
                  </a:moveTo>
                  <a:lnTo>
                    <a:pt x="0" y="538303"/>
                  </a:lnTo>
                  <a:lnTo>
                    <a:pt x="98139" y="471063"/>
                  </a:lnTo>
                  <a:lnTo>
                    <a:pt x="98139" y="67245"/>
                  </a:lnTo>
                  <a:lnTo>
                    <a:pt x="0" y="0"/>
                  </a:lnTo>
                  <a:close/>
                </a:path>
              </a:pathLst>
            </a:custGeom>
            <a:solidFill>
              <a:srgbClr val="DADADA"/>
            </a:solidFill>
          </p:spPr>
          <p:txBody>
            <a:bodyPr wrap="square" lIns="0" tIns="0" rIns="0" bIns="0" rtlCol="0"/>
            <a:lstStyle/>
            <a:p>
              <a:endParaRPr/>
            </a:p>
          </p:txBody>
        </p:sp>
        <p:sp>
          <p:nvSpPr>
            <p:cNvPr id="7" name="object 7"/>
            <p:cNvSpPr/>
            <p:nvPr/>
          </p:nvSpPr>
          <p:spPr>
            <a:xfrm>
              <a:off x="5249009" y="3610899"/>
              <a:ext cx="1149350" cy="67310"/>
            </a:xfrm>
            <a:custGeom>
              <a:avLst/>
              <a:gdLst/>
              <a:ahLst/>
              <a:cxnLst/>
              <a:rect l="l" t="t" r="r" b="b"/>
              <a:pathLst>
                <a:path w="1149350" h="67310">
                  <a:moveTo>
                    <a:pt x="1050714" y="0"/>
                  </a:moveTo>
                  <a:lnTo>
                    <a:pt x="98139" y="0"/>
                  </a:lnTo>
                  <a:lnTo>
                    <a:pt x="0" y="67240"/>
                  </a:lnTo>
                  <a:lnTo>
                    <a:pt x="1148831" y="67240"/>
                  </a:lnTo>
                  <a:lnTo>
                    <a:pt x="1050714" y="0"/>
                  </a:lnTo>
                  <a:close/>
                </a:path>
              </a:pathLst>
            </a:custGeom>
            <a:solidFill>
              <a:srgbClr val="9A9A9A"/>
            </a:solidFill>
          </p:spPr>
          <p:txBody>
            <a:bodyPr wrap="square" lIns="0" tIns="0" rIns="0" bIns="0" rtlCol="0"/>
            <a:lstStyle/>
            <a:p>
              <a:endParaRPr/>
            </a:p>
          </p:txBody>
        </p:sp>
        <p:sp>
          <p:nvSpPr>
            <p:cNvPr id="8" name="object 8"/>
            <p:cNvSpPr/>
            <p:nvPr/>
          </p:nvSpPr>
          <p:spPr>
            <a:xfrm>
              <a:off x="6299723" y="3139836"/>
              <a:ext cx="98425" cy="538480"/>
            </a:xfrm>
            <a:custGeom>
              <a:avLst/>
              <a:gdLst/>
              <a:ahLst/>
              <a:cxnLst/>
              <a:rect l="l" t="t" r="r" b="b"/>
              <a:pathLst>
                <a:path w="98425" h="538479">
                  <a:moveTo>
                    <a:pt x="98117" y="0"/>
                  </a:moveTo>
                  <a:lnTo>
                    <a:pt x="0" y="67245"/>
                  </a:lnTo>
                  <a:lnTo>
                    <a:pt x="0" y="471063"/>
                  </a:lnTo>
                  <a:lnTo>
                    <a:pt x="98117" y="538303"/>
                  </a:lnTo>
                  <a:lnTo>
                    <a:pt x="98117" y="0"/>
                  </a:lnTo>
                  <a:close/>
                </a:path>
              </a:pathLst>
            </a:custGeom>
            <a:solidFill>
              <a:srgbClr val="737373"/>
            </a:solidFill>
          </p:spPr>
          <p:txBody>
            <a:bodyPr wrap="square" lIns="0" tIns="0" rIns="0" bIns="0" rtlCol="0"/>
            <a:lstStyle/>
            <a:p>
              <a:endParaRPr/>
            </a:p>
          </p:txBody>
        </p:sp>
      </p:grpSp>
      <p:grpSp>
        <p:nvGrpSpPr>
          <p:cNvPr id="9" name="object 9"/>
          <p:cNvGrpSpPr/>
          <p:nvPr/>
        </p:nvGrpSpPr>
        <p:grpSpPr>
          <a:xfrm>
            <a:off x="7161540" y="2636180"/>
            <a:ext cx="1054735" cy="563880"/>
            <a:chOff x="7161540" y="2636180"/>
            <a:chExt cx="1054735" cy="563880"/>
          </a:xfrm>
        </p:grpSpPr>
        <p:sp>
          <p:nvSpPr>
            <p:cNvPr id="10" name="object 10"/>
            <p:cNvSpPr/>
            <p:nvPr/>
          </p:nvSpPr>
          <p:spPr>
            <a:xfrm>
              <a:off x="7353950" y="2637232"/>
              <a:ext cx="861694" cy="421640"/>
            </a:xfrm>
            <a:custGeom>
              <a:avLst/>
              <a:gdLst/>
              <a:ahLst/>
              <a:cxnLst/>
              <a:rect l="l" t="t" r="r" b="b"/>
              <a:pathLst>
                <a:path w="861695" h="421639">
                  <a:moveTo>
                    <a:pt x="765434" y="0"/>
                  </a:moveTo>
                  <a:lnTo>
                    <a:pt x="95679" y="0"/>
                  </a:lnTo>
                  <a:lnTo>
                    <a:pt x="58436" y="5513"/>
                  </a:lnTo>
                  <a:lnTo>
                    <a:pt x="28023" y="20556"/>
                  </a:lnTo>
                  <a:lnTo>
                    <a:pt x="7518" y="42880"/>
                  </a:lnTo>
                  <a:lnTo>
                    <a:pt x="0" y="70237"/>
                  </a:lnTo>
                  <a:lnTo>
                    <a:pt x="0" y="351022"/>
                  </a:lnTo>
                  <a:lnTo>
                    <a:pt x="7518" y="378380"/>
                  </a:lnTo>
                  <a:lnTo>
                    <a:pt x="28023" y="400703"/>
                  </a:lnTo>
                  <a:lnTo>
                    <a:pt x="58436" y="415746"/>
                  </a:lnTo>
                  <a:lnTo>
                    <a:pt x="95679" y="421260"/>
                  </a:lnTo>
                  <a:lnTo>
                    <a:pt x="765434" y="421260"/>
                  </a:lnTo>
                  <a:lnTo>
                    <a:pt x="802677" y="415746"/>
                  </a:lnTo>
                  <a:lnTo>
                    <a:pt x="833089" y="400703"/>
                  </a:lnTo>
                  <a:lnTo>
                    <a:pt x="853594" y="378380"/>
                  </a:lnTo>
                  <a:lnTo>
                    <a:pt x="861113" y="351022"/>
                  </a:lnTo>
                  <a:lnTo>
                    <a:pt x="861113" y="70237"/>
                  </a:lnTo>
                  <a:lnTo>
                    <a:pt x="853594" y="42880"/>
                  </a:lnTo>
                  <a:lnTo>
                    <a:pt x="833089" y="20556"/>
                  </a:lnTo>
                  <a:lnTo>
                    <a:pt x="802677" y="5513"/>
                  </a:lnTo>
                  <a:lnTo>
                    <a:pt x="765434" y="0"/>
                  </a:lnTo>
                  <a:close/>
                </a:path>
              </a:pathLst>
            </a:custGeom>
            <a:solidFill>
              <a:srgbClr val="FFFFFF"/>
            </a:solidFill>
          </p:spPr>
          <p:txBody>
            <a:bodyPr wrap="square" lIns="0" tIns="0" rIns="0" bIns="0" rtlCol="0"/>
            <a:lstStyle/>
            <a:p>
              <a:endParaRPr/>
            </a:p>
          </p:txBody>
        </p:sp>
        <p:sp>
          <p:nvSpPr>
            <p:cNvPr id="11" name="object 11"/>
            <p:cNvSpPr/>
            <p:nvPr/>
          </p:nvSpPr>
          <p:spPr>
            <a:xfrm>
              <a:off x="7353950" y="2637232"/>
              <a:ext cx="861694" cy="421640"/>
            </a:xfrm>
            <a:custGeom>
              <a:avLst/>
              <a:gdLst/>
              <a:ahLst/>
              <a:cxnLst/>
              <a:rect l="l" t="t" r="r" b="b"/>
              <a:pathLst>
                <a:path w="861695" h="421639">
                  <a:moveTo>
                    <a:pt x="765433" y="421259"/>
                  </a:moveTo>
                  <a:lnTo>
                    <a:pt x="802676" y="415745"/>
                  </a:lnTo>
                  <a:lnTo>
                    <a:pt x="833089" y="400703"/>
                  </a:lnTo>
                  <a:lnTo>
                    <a:pt x="853593" y="378379"/>
                  </a:lnTo>
                  <a:lnTo>
                    <a:pt x="861112" y="351022"/>
                  </a:lnTo>
                  <a:lnTo>
                    <a:pt x="861112" y="70236"/>
                  </a:lnTo>
                  <a:lnTo>
                    <a:pt x="853593" y="42880"/>
                  </a:lnTo>
                  <a:lnTo>
                    <a:pt x="833089" y="20556"/>
                  </a:lnTo>
                  <a:lnTo>
                    <a:pt x="802676" y="5513"/>
                  </a:lnTo>
                  <a:lnTo>
                    <a:pt x="765433" y="0"/>
                  </a:lnTo>
                  <a:lnTo>
                    <a:pt x="95679" y="0"/>
                  </a:lnTo>
                  <a:lnTo>
                    <a:pt x="58435" y="5513"/>
                  </a:lnTo>
                  <a:lnTo>
                    <a:pt x="28023" y="20556"/>
                  </a:lnTo>
                  <a:lnTo>
                    <a:pt x="7518" y="42880"/>
                  </a:lnTo>
                  <a:lnTo>
                    <a:pt x="0" y="70236"/>
                  </a:lnTo>
                  <a:lnTo>
                    <a:pt x="0" y="351022"/>
                  </a:lnTo>
                  <a:lnTo>
                    <a:pt x="7518" y="378379"/>
                  </a:lnTo>
                  <a:lnTo>
                    <a:pt x="28023" y="400703"/>
                  </a:lnTo>
                  <a:lnTo>
                    <a:pt x="58435" y="415745"/>
                  </a:lnTo>
                  <a:lnTo>
                    <a:pt x="95679" y="421259"/>
                  </a:lnTo>
                  <a:lnTo>
                    <a:pt x="765433" y="421259"/>
                  </a:lnTo>
                  <a:close/>
                </a:path>
              </a:pathLst>
            </a:custGeom>
            <a:ln w="3175">
              <a:solidFill>
                <a:srgbClr val="000000"/>
              </a:solidFill>
            </a:ln>
          </p:spPr>
          <p:txBody>
            <a:bodyPr wrap="square" lIns="0" tIns="0" rIns="0" bIns="0" rtlCol="0"/>
            <a:lstStyle/>
            <a:p>
              <a:endParaRPr/>
            </a:p>
          </p:txBody>
        </p:sp>
        <p:sp>
          <p:nvSpPr>
            <p:cNvPr id="12" name="object 12"/>
            <p:cNvSpPr/>
            <p:nvPr/>
          </p:nvSpPr>
          <p:spPr>
            <a:xfrm>
              <a:off x="7258271" y="2707469"/>
              <a:ext cx="861694" cy="421640"/>
            </a:xfrm>
            <a:custGeom>
              <a:avLst/>
              <a:gdLst/>
              <a:ahLst/>
              <a:cxnLst/>
              <a:rect l="l" t="t" r="r" b="b"/>
              <a:pathLst>
                <a:path w="861695" h="421639">
                  <a:moveTo>
                    <a:pt x="765434" y="0"/>
                  </a:moveTo>
                  <a:lnTo>
                    <a:pt x="95679" y="0"/>
                  </a:lnTo>
                  <a:lnTo>
                    <a:pt x="58436" y="5512"/>
                  </a:lnTo>
                  <a:lnTo>
                    <a:pt x="28023" y="20546"/>
                  </a:lnTo>
                  <a:lnTo>
                    <a:pt x="7518" y="42845"/>
                  </a:lnTo>
                  <a:lnTo>
                    <a:pt x="0" y="70156"/>
                  </a:lnTo>
                  <a:lnTo>
                    <a:pt x="0" y="351022"/>
                  </a:lnTo>
                  <a:lnTo>
                    <a:pt x="7518" y="378345"/>
                  </a:lnTo>
                  <a:lnTo>
                    <a:pt x="28023" y="400672"/>
                  </a:lnTo>
                  <a:lnTo>
                    <a:pt x="58436" y="415734"/>
                  </a:lnTo>
                  <a:lnTo>
                    <a:pt x="95679" y="421258"/>
                  </a:lnTo>
                  <a:lnTo>
                    <a:pt x="765434" y="421258"/>
                  </a:lnTo>
                  <a:lnTo>
                    <a:pt x="802677" y="415734"/>
                  </a:lnTo>
                  <a:lnTo>
                    <a:pt x="833089" y="400672"/>
                  </a:lnTo>
                  <a:lnTo>
                    <a:pt x="853594" y="378345"/>
                  </a:lnTo>
                  <a:lnTo>
                    <a:pt x="861113" y="351022"/>
                  </a:lnTo>
                  <a:lnTo>
                    <a:pt x="861113" y="70156"/>
                  </a:lnTo>
                  <a:lnTo>
                    <a:pt x="853594" y="42845"/>
                  </a:lnTo>
                  <a:lnTo>
                    <a:pt x="833089" y="20546"/>
                  </a:lnTo>
                  <a:lnTo>
                    <a:pt x="802677" y="5512"/>
                  </a:lnTo>
                  <a:lnTo>
                    <a:pt x="765434" y="0"/>
                  </a:lnTo>
                  <a:close/>
                </a:path>
              </a:pathLst>
            </a:custGeom>
            <a:solidFill>
              <a:srgbClr val="FFFFFF"/>
            </a:solidFill>
          </p:spPr>
          <p:txBody>
            <a:bodyPr wrap="square" lIns="0" tIns="0" rIns="0" bIns="0" rtlCol="0"/>
            <a:lstStyle/>
            <a:p>
              <a:endParaRPr/>
            </a:p>
          </p:txBody>
        </p:sp>
        <p:sp>
          <p:nvSpPr>
            <p:cNvPr id="13" name="object 13"/>
            <p:cNvSpPr/>
            <p:nvPr/>
          </p:nvSpPr>
          <p:spPr>
            <a:xfrm>
              <a:off x="7258271" y="2707469"/>
              <a:ext cx="861694" cy="421640"/>
            </a:xfrm>
            <a:custGeom>
              <a:avLst/>
              <a:gdLst/>
              <a:ahLst/>
              <a:cxnLst/>
              <a:rect l="l" t="t" r="r" b="b"/>
              <a:pathLst>
                <a:path w="861695" h="421639">
                  <a:moveTo>
                    <a:pt x="765433" y="421259"/>
                  </a:moveTo>
                  <a:lnTo>
                    <a:pt x="802676" y="415734"/>
                  </a:lnTo>
                  <a:lnTo>
                    <a:pt x="833089" y="400673"/>
                  </a:lnTo>
                  <a:lnTo>
                    <a:pt x="853593" y="378345"/>
                  </a:lnTo>
                  <a:lnTo>
                    <a:pt x="861112" y="351022"/>
                  </a:lnTo>
                  <a:lnTo>
                    <a:pt x="861112" y="70156"/>
                  </a:lnTo>
                  <a:lnTo>
                    <a:pt x="853593" y="42845"/>
                  </a:lnTo>
                  <a:lnTo>
                    <a:pt x="833089" y="20546"/>
                  </a:lnTo>
                  <a:lnTo>
                    <a:pt x="802676" y="5512"/>
                  </a:lnTo>
                  <a:lnTo>
                    <a:pt x="765433" y="0"/>
                  </a:lnTo>
                  <a:lnTo>
                    <a:pt x="95679" y="0"/>
                  </a:lnTo>
                  <a:lnTo>
                    <a:pt x="58435" y="5512"/>
                  </a:lnTo>
                  <a:lnTo>
                    <a:pt x="28023" y="20546"/>
                  </a:lnTo>
                  <a:lnTo>
                    <a:pt x="7518" y="42845"/>
                  </a:lnTo>
                  <a:lnTo>
                    <a:pt x="0" y="70156"/>
                  </a:lnTo>
                  <a:lnTo>
                    <a:pt x="0" y="351022"/>
                  </a:lnTo>
                  <a:lnTo>
                    <a:pt x="7518" y="378345"/>
                  </a:lnTo>
                  <a:lnTo>
                    <a:pt x="28023" y="400673"/>
                  </a:lnTo>
                  <a:lnTo>
                    <a:pt x="58435" y="415734"/>
                  </a:lnTo>
                  <a:lnTo>
                    <a:pt x="95679" y="421259"/>
                  </a:lnTo>
                  <a:lnTo>
                    <a:pt x="765433" y="421259"/>
                  </a:lnTo>
                  <a:close/>
                </a:path>
              </a:pathLst>
            </a:custGeom>
            <a:ln w="3175">
              <a:solidFill>
                <a:srgbClr val="000000"/>
              </a:solidFill>
            </a:ln>
          </p:spPr>
          <p:txBody>
            <a:bodyPr wrap="square" lIns="0" tIns="0" rIns="0" bIns="0" rtlCol="0"/>
            <a:lstStyle/>
            <a:p>
              <a:endParaRPr/>
            </a:p>
          </p:txBody>
        </p:sp>
        <p:sp>
          <p:nvSpPr>
            <p:cNvPr id="14" name="object 14"/>
            <p:cNvSpPr/>
            <p:nvPr/>
          </p:nvSpPr>
          <p:spPr>
            <a:xfrm>
              <a:off x="7162592" y="2777625"/>
              <a:ext cx="861694" cy="421640"/>
            </a:xfrm>
            <a:custGeom>
              <a:avLst/>
              <a:gdLst/>
              <a:ahLst/>
              <a:cxnLst/>
              <a:rect l="l" t="t" r="r" b="b"/>
              <a:pathLst>
                <a:path w="861695" h="421639">
                  <a:moveTo>
                    <a:pt x="765434" y="0"/>
                  </a:moveTo>
                  <a:lnTo>
                    <a:pt x="95679" y="0"/>
                  </a:lnTo>
                  <a:lnTo>
                    <a:pt x="58436" y="5525"/>
                  </a:lnTo>
                  <a:lnTo>
                    <a:pt x="28023" y="20586"/>
                  </a:lnTo>
                  <a:lnTo>
                    <a:pt x="7518" y="42914"/>
                  </a:lnTo>
                  <a:lnTo>
                    <a:pt x="0" y="70237"/>
                  </a:lnTo>
                  <a:lnTo>
                    <a:pt x="0" y="351102"/>
                  </a:lnTo>
                  <a:lnTo>
                    <a:pt x="7518" y="378413"/>
                  </a:lnTo>
                  <a:lnTo>
                    <a:pt x="28023" y="400712"/>
                  </a:lnTo>
                  <a:lnTo>
                    <a:pt x="58436" y="415746"/>
                  </a:lnTo>
                  <a:lnTo>
                    <a:pt x="95679" y="421258"/>
                  </a:lnTo>
                  <a:lnTo>
                    <a:pt x="765434" y="421258"/>
                  </a:lnTo>
                  <a:lnTo>
                    <a:pt x="802677" y="415746"/>
                  </a:lnTo>
                  <a:lnTo>
                    <a:pt x="833089" y="400712"/>
                  </a:lnTo>
                  <a:lnTo>
                    <a:pt x="853594" y="378413"/>
                  </a:lnTo>
                  <a:lnTo>
                    <a:pt x="861113" y="351102"/>
                  </a:lnTo>
                  <a:lnTo>
                    <a:pt x="861113" y="70237"/>
                  </a:lnTo>
                  <a:lnTo>
                    <a:pt x="853594" y="42914"/>
                  </a:lnTo>
                  <a:lnTo>
                    <a:pt x="833089" y="20586"/>
                  </a:lnTo>
                  <a:lnTo>
                    <a:pt x="802677" y="5525"/>
                  </a:lnTo>
                  <a:lnTo>
                    <a:pt x="765434" y="0"/>
                  </a:lnTo>
                  <a:close/>
                </a:path>
              </a:pathLst>
            </a:custGeom>
            <a:solidFill>
              <a:srgbClr val="FFFFFF"/>
            </a:solidFill>
          </p:spPr>
          <p:txBody>
            <a:bodyPr wrap="square" lIns="0" tIns="0" rIns="0" bIns="0" rtlCol="0"/>
            <a:lstStyle/>
            <a:p>
              <a:endParaRPr/>
            </a:p>
          </p:txBody>
        </p:sp>
        <p:sp>
          <p:nvSpPr>
            <p:cNvPr id="15" name="object 15"/>
            <p:cNvSpPr/>
            <p:nvPr/>
          </p:nvSpPr>
          <p:spPr>
            <a:xfrm>
              <a:off x="7162592" y="2777625"/>
              <a:ext cx="861694" cy="421640"/>
            </a:xfrm>
            <a:custGeom>
              <a:avLst/>
              <a:gdLst/>
              <a:ahLst/>
              <a:cxnLst/>
              <a:rect l="l" t="t" r="r" b="b"/>
              <a:pathLst>
                <a:path w="861695" h="421639">
                  <a:moveTo>
                    <a:pt x="765433" y="421259"/>
                  </a:moveTo>
                  <a:lnTo>
                    <a:pt x="802676" y="415747"/>
                  </a:lnTo>
                  <a:lnTo>
                    <a:pt x="833089" y="400713"/>
                  </a:lnTo>
                  <a:lnTo>
                    <a:pt x="853593" y="378413"/>
                  </a:lnTo>
                  <a:lnTo>
                    <a:pt x="861112" y="351103"/>
                  </a:lnTo>
                  <a:lnTo>
                    <a:pt x="861112" y="70236"/>
                  </a:lnTo>
                  <a:lnTo>
                    <a:pt x="853593" y="42914"/>
                  </a:lnTo>
                  <a:lnTo>
                    <a:pt x="833089" y="20586"/>
                  </a:lnTo>
                  <a:lnTo>
                    <a:pt x="802676" y="5525"/>
                  </a:lnTo>
                  <a:lnTo>
                    <a:pt x="765433" y="0"/>
                  </a:lnTo>
                  <a:lnTo>
                    <a:pt x="95679" y="0"/>
                  </a:lnTo>
                  <a:lnTo>
                    <a:pt x="58435" y="5525"/>
                  </a:lnTo>
                  <a:lnTo>
                    <a:pt x="28023" y="20586"/>
                  </a:lnTo>
                  <a:lnTo>
                    <a:pt x="7518" y="42914"/>
                  </a:lnTo>
                  <a:lnTo>
                    <a:pt x="0" y="70236"/>
                  </a:lnTo>
                  <a:lnTo>
                    <a:pt x="0" y="351103"/>
                  </a:lnTo>
                  <a:lnTo>
                    <a:pt x="7518" y="378413"/>
                  </a:lnTo>
                  <a:lnTo>
                    <a:pt x="28023" y="400713"/>
                  </a:lnTo>
                  <a:lnTo>
                    <a:pt x="58435" y="415747"/>
                  </a:lnTo>
                  <a:lnTo>
                    <a:pt x="95679" y="421259"/>
                  </a:lnTo>
                  <a:lnTo>
                    <a:pt x="765433" y="421259"/>
                  </a:lnTo>
                  <a:close/>
                </a:path>
              </a:pathLst>
            </a:custGeom>
            <a:ln w="3175">
              <a:solidFill>
                <a:srgbClr val="000000"/>
              </a:solidFill>
            </a:ln>
          </p:spPr>
          <p:txBody>
            <a:bodyPr wrap="square" lIns="0" tIns="0" rIns="0" bIns="0" rtlCol="0"/>
            <a:lstStyle/>
            <a:p>
              <a:endParaRPr/>
            </a:p>
          </p:txBody>
        </p:sp>
      </p:grpSp>
      <p:sp>
        <p:nvSpPr>
          <p:cNvPr id="16" name="object 16"/>
          <p:cNvSpPr txBox="1"/>
          <p:nvPr/>
        </p:nvSpPr>
        <p:spPr>
          <a:xfrm>
            <a:off x="5249009" y="3139837"/>
            <a:ext cx="1149350" cy="538480"/>
          </a:xfrm>
          <a:prstGeom prst="rect">
            <a:avLst/>
          </a:prstGeom>
        </p:spPr>
        <p:txBody>
          <a:bodyPr vert="horz" wrap="square" lIns="0" tIns="34290" rIns="0" bIns="0" rtlCol="0">
            <a:spAutoFit/>
          </a:bodyPr>
          <a:lstStyle/>
          <a:p>
            <a:pPr marL="294640" marR="260350" indent="-15240">
              <a:lnSpc>
                <a:spcPct val="112200"/>
              </a:lnSpc>
              <a:spcBef>
                <a:spcPts val="270"/>
              </a:spcBef>
            </a:pPr>
            <a:r>
              <a:rPr sz="1150" b="1" spc="235" dirty="0">
                <a:latin typeface="Arial"/>
                <a:cs typeface="Arial"/>
              </a:rPr>
              <a:t>Apply </a:t>
            </a:r>
            <a:r>
              <a:rPr sz="1150" b="1" spc="240" dirty="0">
                <a:latin typeface="Arial"/>
                <a:cs typeface="Arial"/>
              </a:rPr>
              <a:t>Model</a:t>
            </a:r>
            <a:endParaRPr sz="1150">
              <a:latin typeface="Arial"/>
              <a:cs typeface="Arial"/>
            </a:endParaRPr>
          </a:p>
        </p:txBody>
      </p:sp>
      <p:grpSp>
        <p:nvGrpSpPr>
          <p:cNvPr id="17" name="object 17"/>
          <p:cNvGrpSpPr/>
          <p:nvPr/>
        </p:nvGrpSpPr>
        <p:grpSpPr>
          <a:xfrm>
            <a:off x="3941195" y="1839626"/>
            <a:ext cx="1165860" cy="451484"/>
            <a:chOff x="3941195" y="1839626"/>
            <a:chExt cx="1165860" cy="451484"/>
          </a:xfrm>
        </p:grpSpPr>
        <p:sp>
          <p:nvSpPr>
            <p:cNvPr id="18" name="object 18"/>
            <p:cNvSpPr/>
            <p:nvPr/>
          </p:nvSpPr>
          <p:spPr>
            <a:xfrm>
              <a:off x="3942218" y="1840650"/>
              <a:ext cx="1163320" cy="449580"/>
            </a:xfrm>
            <a:custGeom>
              <a:avLst/>
              <a:gdLst/>
              <a:ahLst/>
              <a:cxnLst/>
              <a:rect l="l" t="t" r="r" b="b"/>
              <a:pathLst>
                <a:path w="1163320" h="449580">
                  <a:moveTo>
                    <a:pt x="30350" y="0"/>
                  </a:moveTo>
                  <a:lnTo>
                    <a:pt x="0" y="48519"/>
                  </a:lnTo>
                  <a:lnTo>
                    <a:pt x="1051072" y="401963"/>
                  </a:lnTo>
                  <a:lnTo>
                    <a:pt x="1021690" y="449031"/>
                  </a:lnTo>
                  <a:lnTo>
                    <a:pt x="1163325" y="410441"/>
                  </a:lnTo>
                  <a:lnTo>
                    <a:pt x="1110696" y="306538"/>
                  </a:lnTo>
                  <a:lnTo>
                    <a:pt x="1081314" y="353524"/>
                  </a:lnTo>
                  <a:lnTo>
                    <a:pt x="30350" y="0"/>
                  </a:lnTo>
                  <a:close/>
                </a:path>
              </a:pathLst>
            </a:custGeom>
            <a:solidFill>
              <a:srgbClr val="808000"/>
            </a:solidFill>
          </p:spPr>
          <p:txBody>
            <a:bodyPr wrap="square" lIns="0" tIns="0" rIns="0" bIns="0" rtlCol="0"/>
            <a:lstStyle/>
            <a:p>
              <a:endParaRPr/>
            </a:p>
          </p:txBody>
        </p:sp>
        <p:sp>
          <p:nvSpPr>
            <p:cNvPr id="19" name="object 19"/>
            <p:cNvSpPr/>
            <p:nvPr/>
          </p:nvSpPr>
          <p:spPr>
            <a:xfrm>
              <a:off x="3942218" y="1840649"/>
              <a:ext cx="1163320" cy="449580"/>
            </a:xfrm>
            <a:custGeom>
              <a:avLst/>
              <a:gdLst/>
              <a:ahLst/>
              <a:cxnLst/>
              <a:rect l="l" t="t" r="r" b="b"/>
              <a:pathLst>
                <a:path w="1163320" h="449580">
                  <a:moveTo>
                    <a:pt x="1163325" y="410441"/>
                  </a:moveTo>
                  <a:lnTo>
                    <a:pt x="1110696" y="306539"/>
                  </a:lnTo>
                  <a:lnTo>
                    <a:pt x="1081314" y="353525"/>
                  </a:lnTo>
                  <a:lnTo>
                    <a:pt x="30350" y="0"/>
                  </a:lnTo>
                  <a:lnTo>
                    <a:pt x="0" y="48519"/>
                  </a:lnTo>
                  <a:lnTo>
                    <a:pt x="1051071" y="401964"/>
                  </a:lnTo>
                  <a:lnTo>
                    <a:pt x="1021689" y="449031"/>
                  </a:lnTo>
                  <a:lnTo>
                    <a:pt x="1163325" y="410441"/>
                  </a:lnTo>
                  <a:close/>
                </a:path>
              </a:pathLst>
            </a:custGeom>
            <a:ln w="3175">
              <a:solidFill>
                <a:srgbClr val="000000"/>
              </a:solidFill>
            </a:ln>
          </p:spPr>
          <p:txBody>
            <a:bodyPr wrap="square" lIns="0" tIns="0" rIns="0" bIns="0" rtlCol="0"/>
            <a:lstStyle/>
            <a:p>
              <a:endParaRPr/>
            </a:p>
          </p:txBody>
        </p:sp>
      </p:grpSp>
      <p:sp>
        <p:nvSpPr>
          <p:cNvPr id="20" name="object 20"/>
          <p:cNvSpPr txBox="1"/>
          <p:nvPr/>
        </p:nvSpPr>
        <p:spPr>
          <a:xfrm>
            <a:off x="4422766" y="3884386"/>
            <a:ext cx="982980" cy="212725"/>
          </a:xfrm>
          <a:prstGeom prst="rect">
            <a:avLst/>
          </a:prstGeom>
        </p:spPr>
        <p:txBody>
          <a:bodyPr vert="horz" wrap="square" lIns="0" tIns="15875" rIns="0" bIns="0" rtlCol="0">
            <a:spAutoFit/>
          </a:bodyPr>
          <a:lstStyle/>
          <a:p>
            <a:pPr marL="12700">
              <a:lnSpc>
                <a:spcPct val="100000"/>
              </a:lnSpc>
              <a:spcBef>
                <a:spcPts val="125"/>
              </a:spcBef>
            </a:pPr>
            <a:r>
              <a:rPr sz="1200" spc="225" dirty="0">
                <a:latin typeface="Arial"/>
                <a:cs typeface="Arial"/>
              </a:rPr>
              <a:t>Deduction</a:t>
            </a:r>
            <a:endParaRPr sz="1200">
              <a:latin typeface="Arial"/>
              <a:cs typeface="Arial"/>
            </a:endParaRPr>
          </a:p>
        </p:txBody>
      </p:sp>
      <p:grpSp>
        <p:nvGrpSpPr>
          <p:cNvPr id="21" name="object 21"/>
          <p:cNvGrpSpPr/>
          <p:nvPr/>
        </p:nvGrpSpPr>
        <p:grpSpPr>
          <a:xfrm>
            <a:off x="5249009" y="2145755"/>
            <a:ext cx="1149350" cy="538480"/>
            <a:chOff x="5249009" y="2145755"/>
            <a:chExt cx="1149350" cy="538480"/>
          </a:xfrm>
        </p:grpSpPr>
        <p:sp>
          <p:nvSpPr>
            <p:cNvPr id="22" name="object 22"/>
            <p:cNvSpPr/>
            <p:nvPr/>
          </p:nvSpPr>
          <p:spPr>
            <a:xfrm>
              <a:off x="5249009" y="2145755"/>
              <a:ext cx="1149350" cy="538480"/>
            </a:xfrm>
            <a:custGeom>
              <a:avLst/>
              <a:gdLst/>
              <a:ahLst/>
              <a:cxnLst/>
              <a:rect l="l" t="t" r="r" b="b"/>
              <a:pathLst>
                <a:path w="1149350" h="538480">
                  <a:moveTo>
                    <a:pt x="0" y="537911"/>
                  </a:moveTo>
                  <a:lnTo>
                    <a:pt x="1148832" y="537911"/>
                  </a:lnTo>
                  <a:lnTo>
                    <a:pt x="1148832" y="0"/>
                  </a:lnTo>
                  <a:lnTo>
                    <a:pt x="0" y="0"/>
                  </a:lnTo>
                  <a:lnTo>
                    <a:pt x="0" y="537911"/>
                  </a:lnTo>
                  <a:close/>
                </a:path>
              </a:pathLst>
            </a:custGeom>
            <a:solidFill>
              <a:srgbClr val="C0C0C0"/>
            </a:solidFill>
          </p:spPr>
          <p:txBody>
            <a:bodyPr wrap="square" lIns="0" tIns="0" rIns="0" bIns="0" rtlCol="0"/>
            <a:lstStyle/>
            <a:p>
              <a:endParaRPr/>
            </a:p>
          </p:txBody>
        </p:sp>
        <p:sp>
          <p:nvSpPr>
            <p:cNvPr id="23" name="object 23"/>
            <p:cNvSpPr/>
            <p:nvPr/>
          </p:nvSpPr>
          <p:spPr>
            <a:xfrm>
              <a:off x="5255990" y="2145755"/>
              <a:ext cx="1135380" cy="67310"/>
            </a:xfrm>
            <a:custGeom>
              <a:avLst/>
              <a:gdLst/>
              <a:ahLst/>
              <a:cxnLst/>
              <a:rect l="l" t="t" r="r" b="b"/>
              <a:pathLst>
                <a:path w="1135379" h="67310">
                  <a:moveTo>
                    <a:pt x="1134870" y="0"/>
                  </a:moveTo>
                  <a:lnTo>
                    <a:pt x="0" y="0"/>
                  </a:lnTo>
                  <a:lnTo>
                    <a:pt x="91157" y="67190"/>
                  </a:lnTo>
                  <a:lnTo>
                    <a:pt x="1043732" y="67190"/>
                  </a:lnTo>
                  <a:lnTo>
                    <a:pt x="1134870" y="0"/>
                  </a:lnTo>
                  <a:close/>
                </a:path>
              </a:pathLst>
            </a:custGeom>
            <a:solidFill>
              <a:srgbClr val="CDCDCD"/>
            </a:solidFill>
          </p:spPr>
          <p:txBody>
            <a:bodyPr wrap="square" lIns="0" tIns="0" rIns="0" bIns="0" rtlCol="0"/>
            <a:lstStyle/>
            <a:p>
              <a:endParaRPr/>
            </a:p>
          </p:txBody>
        </p:sp>
        <p:sp>
          <p:nvSpPr>
            <p:cNvPr id="24" name="object 24"/>
            <p:cNvSpPr/>
            <p:nvPr/>
          </p:nvSpPr>
          <p:spPr>
            <a:xfrm>
              <a:off x="5249009" y="2145755"/>
              <a:ext cx="98425" cy="538480"/>
            </a:xfrm>
            <a:custGeom>
              <a:avLst/>
              <a:gdLst/>
              <a:ahLst/>
              <a:cxnLst/>
              <a:rect l="l" t="t" r="r" b="b"/>
              <a:pathLst>
                <a:path w="98425" h="538480">
                  <a:moveTo>
                    <a:pt x="6981" y="0"/>
                  </a:moveTo>
                  <a:lnTo>
                    <a:pt x="0" y="0"/>
                  </a:lnTo>
                  <a:lnTo>
                    <a:pt x="0" y="537911"/>
                  </a:lnTo>
                  <a:lnTo>
                    <a:pt x="98139" y="470538"/>
                  </a:lnTo>
                  <a:lnTo>
                    <a:pt x="98139" y="67190"/>
                  </a:lnTo>
                  <a:lnTo>
                    <a:pt x="6981" y="0"/>
                  </a:lnTo>
                  <a:close/>
                </a:path>
              </a:pathLst>
            </a:custGeom>
            <a:solidFill>
              <a:srgbClr val="DADADA"/>
            </a:solidFill>
          </p:spPr>
          <p:txBody>
            <a:bodyPr wrap="square" lIns="0" tIns="0" rIns="0" bIns="0" rtlCol="0"/>
            <a:lstStyle/>
            <a:p>
              <a:endParaRPr/>
            </a:p>
          </p:txBody>
        </p:sp>
        <p:sp>
          <p:nvSpPr>
            <p:cNvPr id="25" name="object 25"/>
            <p:cNvSpPr/>
            <p:nvPr/>
          </p:nvSpPr>
          <p:spPr>
            <a:xfrm>
              <a:off x="5249009" y="2616293"/>
              <a:ext cx="1149350" cy="67945"/>
            </a:xfrm>
            <a:custGeom>
              <a:avLst/>
              <a:gdLst/>
              <a:ahLst/>
              <a:cxnLst/>
              <a:rect l="l" t="t" r="r" b="b"/>
              <a:pathLst>
                <a:path w="1149350" h="67944">
                  <a:moveTo>
                    <a:pt x="1050714" y="0"/>
                  </a:moveTo>
                  <a:lnTo>
                    <a:pt x="98139" y="0"/>
                  </a:lnTo>
                  <a:lnTo>
                    <a:pt x="0" y="67372"/>
                  </a:lnTo>
                  <a:lnTo>
                    <a:pt x="1148831" y="67372"/>
                  </a:lnTo>
                  <a:lnTo>
                    <a:pt x="1050714" y="0"/>
                  </a:lnTo>
                  <a:close/>
                </a:path>
              </a:pathLst>
            </a:custGeom>
            <a:solidFill>
              <a:srgbClr val="9A9A9A"/>
            </a:solidFill>
          </p:spPr>
          <p:txBody>
            <a:bodyPr wrap="square" lIns="0" tIns="0" rIns="0" bIns="0" rtlCol="0"/>
            <a:lstStyle/>
            <a:p>
              <a:endParaRPr/>
            </a:p>
          </p:txBody>
        </p:sp>
        <p:sp>
          <p:nvSpPr>
            <p:cNvPr id="26" name="object 26"/>
            <p:cNvSpPr/>
            <p:nvPr/>
          </p:nvSpPr>
          <p:spPr>
            <a:xfrm>
              <a:off x="6299723" y="2145755"/>
              <a:ext cx="98425" cy="538480"/>
            </a:xfrm>
            <a:custGeom>
              <a:avLst/>
              <a:gdLst/>
              <a:ahLst/>
              <a:cxnLst/>
              <a:rect l="l" t="t" r="r" b="b"/>
              <a:pathLst>
                <a:path w="98425" h="538480">
                  <a:moveTo>
                    <a:pt x="98117" y="0"/>
                  </a:moveTo>
                  <a:lnTo>
                    <a:pt x="91137" y="0"/>
                  </a:lnTo>
                  <a:lnTo>
                    <a:pt x="0" y="67190"/>
                  </a:lnTo>
                  <a:lnTo>
                    <a:pt x="0" y="470538"/>
                  </a:lnTo>
                  <a:lnTo>
                    <a:pt x="98117" y="537911"/>
                  </a:lnTo>
                  <a:lnTo>
                    <a:pt x="98117" y="0"/>
                  </a:lnTo>
                  <a:close/>
                </a:path>
              </a:pathLst>
            </a:custGeom>
            <a:solidFill>
              <a:srgbClr val="737373"/>
            </a:solidFill>
          </p:spPr>
          <p:txBody>
            <a:bodyPr wrap="square" lIns="0" tIns="0" rIns="0" bIns="0" rtlCol="0"/>
            <a:lstStyle/>
            <a:p>
              <a:endParaRPr/>
            </a:p>
          </p:txBody>
        </p:sp>
      </p:grpSp>
      <p:sp>
        <p:nvSpPr>
          <p:cNvPr id="27" name="object 27"/>
          <p:cNvSpPr txBox="1"/>
          <p:nvPr/>
        </p:nvSpPr>
        <p:spPr>
          <a:xfrm>
            <a:off x="5249009" y="2145755"/>
            <a:ext cx="1149350" cy="538480"/>
          </a:xfrm>
          <a:prstGeom prst="rect">
            <a:avLst/>
          </a:prstGeom>
        </p:spPr>
        <p:txBody>
          <a:bodyPr vert="horz" wrap="square" lIns="0" tIns="23495" rIns="0" bIns="0" rtlCol="0">
            <a:spAutoFit/>
          </a:bodyPr>
          <a:lstStyle/>
          <a:p>
            <a:pPr marL="294640" marR="259715" indent="-7620">
              <a:lnSpc>
                <a:spcPct val="115100"/>
              </a:lnSpc>
              <a:spcBef>
                <a:spcPts val="185"/>
              </a:spcBef>
            </a:pPr>
            <a:r>
              <a:rPr sz="1150" b="1" spc="235" dirty="0">
                <a:latin typeface="Arial"/>
                <a:cs typeface="Arial"/>
              </a:rPr>
              <a:t>Learn </a:t>
            </a:r>
            <a:r>
              <a:rPr sz="1150" b="1" spc="240" dirty="0">
                <a:latin typeface="Arial"/>
                <a:cs typeface="Arial"/>
              </a:rPr>
              <a:t>Model</a:t>
            </a:r>
            <a:endParaRPr sz="1150">
              <a:latin typeface="Arial"/>
              <a:cs typeface="Arial"/>
            </a:endParaRPr>
          </a:p>
        </p:txBody>
      </p:sp>
      <p:grpSp>
        <p:nvGrpSpPr>
          <p:cNvPr id="28" name="object 28"/>
          <p:cNvGrpSpPr/>
          <p:nvPr/>
        </p:nvGrpSpPr>
        <p:grpSpPr>
          <a:xfrm>
            <a:off x="6475651" y="2542136"/>
            <a:ext cx="592455" cy="271780"/>
            <a:chOff x="6475651" y="2542136"/>
            <a:chExt cx="592455" cy="271780"/>
          </a:xfrm>
        </p:grpSpPr>
        <p:sp>
          <p:nvSpPr>
            <p:cNvPr id="29" name="object 29"/>
            <p:cNvSpPr/>
            <p:nvPr/>
          </p:nvSpPr>
          <p:spPr>
            <a:xfrm>
              <a:off x="6476694" y="2543180"/>
              <a:ext cx="590550" cy="269875"/>
            </a:xfrm>
            <a:custGeom>
              <a:avLst/>
              <a:gdLst/>
              <a:ahLst/>
              <a:cxnLst/>
              <a:rect l="l" t="t" r="r" b="b"/>
              <a:pathLst>
                <a:path w="590550" h="269875">
                  <a:moveTo>
                    <a:pt x="32395" y="0"/>
                  </a:moveTo>
                  <a:lnTo>
                    <a:pt x="0" y="47631"/>
                  </a:lnTo>
                  <a:lnTo>
                    <a:pt x="478504" y="223224"/>
                  </a:lnTo>
                  <a:lnTo>
                    <a:pt x="446968" y="269483"/>
                  </a:lnTo>
                  <a:lnTo>
                    <a:pt x="590219" y="234445"/>
                  </a:lnTo>
                  <a:lnTo>
                    <a:pt x="542541" y="129332"/>
                  </a:lnTo>
                  <a:lnTo>
                    <a:pt x="511007" y="175591"/>
                  </a:lnTo>
                  <a:lnTo>
                    <a:pt x="32395" y="0"/>
                  </a:lnTo>
                  <a:close/>
                </a:path>
              </a:pathLst>
            </a:custGeom>
            <a:solidFill>
              <a:srgbClr val="808000"/>
            </a:solidFill>
          </p:spPr>
          <p:txBody>
            <a:bodyPr wrap="square" lIns="0" tIns="0" rIns="0" bIns="0" rtlCol="0"/>
            <a:lstStyle/>
            <a:p>
              <a:endParaRPr/>
            </a:p>
          </p:txBody>
        </p:sp>
        <p:sp>
          <p:nvSpPr>
            <p:cNvPr id="30" name="object 30"/>
            <p:cNvSpPr/>
            <p:nvPr/>
          </p:nvSpPr>
          <p:spPr>
            <a:xfrm>
              <a:off x="6476694" y="2543180"/>
              <a:ext cx="590550" cy="269875"/>
            </a:xfrm>
            <a:custGeom>
              <a:avLst/>
              <a:gdLst/>
              <a:ahLst/>
              <a:cxnLst/>
              <a:rect l="l" t="t" r="r" b="b"/>
              <a:pathLst>
                <a:path w="590550" h="269875">
                  <a:moveTo>
                    <a:pt x="590218" y="234445"/>
                  </a:moveTo>
                  <a:lnTo>
                    <a:pt x="542540" y="129332"/>
                  </a:lnTo>
                  <a:lnTo>
                    <a:pt x="511006" y="175592"/>
                  </a:lnTo>
                  <a:lnTo>
                    <a:pt x="32395" y="0"/>
                  </a:lnTo>
                  <a:lnTo>
                    <a:pt x="0" y="47631"/>
                  </a:lnTo>
                  <a:lnTo>
                    <a:pt x="478503" y="223224"/>
                  </a:lnTo>
                  <a:lnTo>
                    <a:pt x="446969" y="269483"/>
                  </a:lnTo>
                  <a:lnTo>
                    <a:pt x="590218" y="234445"/>
                  </a:lnTo>
                  <a:close/>
                </a:path>
              </a:pathLst>
            </a:custGeom>
            <a:ln w="3175">
              <a:solidFill>
                <a:srgbClr val="000000"/>
              </a:solidFill>
            </a:ln>
          </p:spPr>
          <p:txBody>
            <a:bodyPr wrap="square" lIns="0" tIns="0" rIns="0" bIns="0" rtlCol="0"/>
            <a:lstStyle/>
            <a:p>
              <a:endParaRPr/>
            </a:p>
          </p:txBody>
        </p:sp>
      </p:grpSp>
      <p:grpSp>
        <p:nvGrpSpPr>
          <p:cNvPr id="31" name="object 31"/>
          <p:cNvGrpSpPr/>
          <p:nvPr/>
        </p:nvGrpSpPr>
        <p:grpSpPr>
          <a:xfrm>
            <a:off x="6491794" y="3033633"/>
            <a:ext cx="592455" cy="271780"/>
            <a:chOff x="6491794" y="3033633"/>
            <a:chExt cx="592455" cy="271780"/>
          </a:xfrm>
        </p:grpSpPr>
        <p:sp>
          <p:nvSpPr>
            <p:cNvPr id="32" name="object 32"/>
            <p:cNvSpPr/>
            <p:nvPr/>
          </p:nvSpPr>
          <p:spPr>
            <a:xfrm>
              <a:off x="6492838" y="3034676"/>
              <a:ext cx="590550" cy="269875"/>
            </a:xfrm>
            <a:custGeom>
              <a:avLst/>
              <a:gdLst/>
              <a:ahLst/>
              <a:cxnLst/>
              <a:rect l="l" t="t" r="r" b="b"/>
              <a:pathLst>
                <a:path w="590550" h="269875">
                  <a:moveTo>
                    <a:pt x="557931" y="0"/>
                  </a:moveTo>
                  <a:lnTo>
                    <a:pt x="79320" y="175592"/>
                  </a:lnTo>
                  <a:lnTo>
                    <a:pt x="47786" y="129251"/>
                  </a:lnTo>
                  <a:lnTo>
                    <a:pt x="0" y="234445"/>
                  </a:lnTo>
                  <a:lnTo>
                    <a:pt x="143357" y="269483"/>
                  </a:lnTo>
                  <a:lnTo>
                    <a:pt x="111823" y="223224"/>
                  </a:lnTo>
                  <a:lnTo>
                    <a:pt x="590326" y="47632"/>
                  </a:lnTo>
                  <a:lnTo>
                    <a:pt x="557931" y="0"/>
                  </a:lnTo>
                  <a:close/>
                </a:path>
              </a:pathLst>
            </a:custGeom>
            <a:solidFill>
              <a:srgbClr val="808000"/>
            </a:solidFill>
          </p:spPr>
          <p:txBody>
            <a:bodyPr wrap="square" lIns="0" tIns="0" rIns="0" bIns="0" rtlCol="0"/>
            <a:lstStyle/>
            <a:p>
              <a:endParaRPr/>
            </a:p>
          </p:txBody>
        </p:sp>
        <p:sp>
          <p:nvSpPr>
            <p:cNvPr id="33" name="object 33"/>
            <p:cNvSpPr/>
            <p:nvPr/>
          </p:nvSpPr>
          <p:spPr>
            <a:xfrm>
              <a:off x="6492837" y="3034676"/>
              <a:ext cx="590550" cy="269875"/>
            </a:xfrm>
            <a:custGeom>
              <a:avLst/>
              <a:gdLst/>
              <a:ahLst/>
              <a:cxnLst/>
              <a:rect l="l" t="t" r="r" b="b"/>
              <a:pathLst>
                <a:path w="590550" h="269875">
                  <a:moveTo>
                    <a:pt x="0" y="234445"/>
                  </a:moveTo>
                  <a:lnTo>
                    <a:pt x="143357" y="269483"/>
                  </a:lnTo>
                  <a:lnTo>
                    <a:pt x="111823" y="223224"/>
                  </a:lnTo>
                  <a:lnTo>
                    <a:pt x="590326" y="47631"/>
                  </a:lnTo>
                  <a:lnTo>
                    <a:pt x="557931" y="0"/>
                  </a:lnTo>
                  <a:lnTo>
                    <a:pt x="79320" y="175592"/>
                  </a:lnTo>
                  <a:lnTo>
                    <a:pt x="47785" y="129251"/>
                  </a:lnTo>
                  <a:lnTo>
                    <a:pt x="0" y="234445"/>
                  </a:lnTo>
                  <a:close/>
                </a:path>
              </a:pathLst>
            </a:custGeom>
            <a:ln w="3175">
              <a:solidFill>
                <a:srgbClr val="000000"/>
              </a:solidFill>
            </a:ln>
          </p:spPr>
          <p:txBody>
            <a:bodyPr wrap="square" lIns="0" tIns="0" rIns="0" bIns="0" rtlCol="0"/>
            <a:lstStyle/>
            <a:p>
              <a:endParaRPr/>
            </a:p>
          </p:txBody>
        </p:sp>
      </p:grpSp>
      <p:grpSp>
        <p:nvGrpSpPr>
          <p:cNvPr id="34" name="object 34"/>
          <p:cNvGrpSpPr/>
          <p:nvPr/>
        </p:nvGrpSpPr>
        <p:grpSpPr>
          <a:xfrm>
            <a:off x="3956377" y="3559467"/>
            <a:ext cx="1164590" cy="420370"/>
            <a:chOff x="3956377" y="3559467"/>
            <a:chExt cx="1164590" cy="420370"/>
          </a:xfrm>
        </p:grpSpPr>
        <p:sp>
          <p:nvSpPr>
            <p:cNvPr id="35" name="object 35"/>
            <p:cNvSpPr/>
            <p:nvPr/>
          </p:nvSpPr>
          <p:spPr>
            <a:xfrm>
              <a:off x="3957393" y="3560484"/>
              <a:ext cx="1162685" cy="418465"/>
            </a:xfrm>
            <a:custGeom>
              <a:avLst/>
              <a:gdLst/>
              <a:ahLst/>
              <a:cxnLst/>
              <a:rect l="l" t="t" r="r" b="b"/>
              <a:pathLst>
                <a:path w="1162685" h="418464">
                  <a:moveTo>
                    <a:pt x="1134159" y="0"/>
                  </a:moveTo>
                  <a:lnTo>
                    <a:pt x="84594" y="320909"/>
                  </a:lnTo>
                  <a:lnTo>
                    <a:pt x="57472" y="273116"/>
                  </a:lnTo>
                  <a:lnTo>
                    <a:pt x="0" y="375645"/>
                  </a:lnTo>
                  <a:lnTo>
                    <a:pt x="139698" y="417868"/>
                  </a:lnTo>
                  <a:lnTo>
                    <a:pt x="112576" y="370075"/>
                  </a:lnTo>
                  <a:lnTo>
                    <a:pt x="1162141" y="49165"/>
                  </a:lnTo>
                  <a:lnTo>
                    <a:pt x="1134159" y="0"/>
                  </a:lnTo>
                  <a:close/>
                </a:path>
              </a:pathLst>
            </a:custGeom>
            <a:solidFill>
              <a:srgbClr val="808000"/>
            </a:solidFill>
          </p:spPr>
          <p:txBody>
            <a:bodyPr wrap="square" lIns="0" tIns="0" rIns="0" bIns="0" rtlCol="0"/>
            <a:lstStyle/>
            <a:p>
              <a:endParaRPr/>
            </a:p>
          </p:txBody>
        </p:sp>
        <p:sp>
          <p:nvSpPr>
            <p:cNvPr id="36" name="object 36"/>
            <p:cNvSpPr/>
            <p:nvPr/>
          </p:nvSpPr>
          <p:spPr>
            <a:xfrm>
              <a:off x="3957394" y="3560484"/>
              <a:ext cx="1162685" cy="418465"/>
            </a:xfrm>
            <a:custGeom>
              <a:avLst/>
              <a:gdLst/>
              <a:ahLst/>
              <a:cxnLst/>
              <a:rect l="l" t="t" r="r" b="b"/>
              <a:pathLst>
                <a:path w="1162685" h="418464">
                  <a:moveTo>
                    <a:pt x="0" y="375646"/>
                  </a:moveTo>
                  <a:lnTo>
                    <a:pt x="139698" y="417868"/>
                  </a:lnTo>
                  <a:lnTo>
                    <a:pt x="112576" y="370075"/>
                  </a:lnTo>
                  <a:lnTo>
                    <a:pt x="1162141" y="49165"/>
                  </a:lnTo>
                  <a:lnTo>
                    <a:pt x="1134158" y="0"/>
                  </a:lnTo>
                  <a:lnTo>
                    <a:pt x="84593" y="320909"/>
                  </a:lnTo>
                  <a:lnTo>
                    <a:pt x="57472" y="273116"/>
                  </a:lnTo>
                  <a:lnTo>
                    <a:pt x="0" y="375646"/>
                  </a:lnTo>
                  <a:close/>
                </a:path>
              </a:pathLst>
            </a:custGeom>
            <a:ln w="3175">
              <a:solidFill>
                <a:srgbClr val="000000"/>
              </a:solidFill>
            </a:ln>
          </p:spPr>
          <p:txBody>
            <a:bodyPr wrap="square" lIns="0" tIns="0" rIns="0" bIns="0" rtlCol="0"/>
            <a:lstStyle/>
            <a:p>
              <a:endParaRPr/>
            </a:p>
          </p:txBody>
        </p:sp>
      </p:grpSp>
      <p:sp>
        <p:nvSpPr>
          <p:cNvPr id="37" name="object 37"/>
          <p:cNvSpPr txBox="1"/>
          <p:nvPr/>
        </p:nvSpPr>
        <p:spPr>
          <a:xfrm>
            <a:off x="7342003" y="2870398"/>
            <a:ext cx="577850" cy="194310"/>
          </a:xfrm>
          <a:prstGeom prst="rect">
            <a:avLst/>
          </a:prstGeom>
        </p:spPr>
        <p:txBody>
          <a:bodyPr vert="horz" wrap="square" lIns="0" tIns="13335" rIns="0" bIns="0" rtlCol="0">
            <a:spAutoFit/>
          </a:bodyPr>
          <a:lstStyle/>
          <a:p>
            <a:pPr marL="12700">
              <a:lnSpc>
                <a:spcPct val="100000"/>
              </a:lnSpc>
              <a:spcBef>
                <a:spcPts val="105"/>
              </a:spcBef>
            </a:pPr>
            <a:r>
              <a:rPr sz="1100" b="1" spc="220" dirty="0">
                <a:solidFill>
                  <a:srgbClr val="CC0000"/>
                </a:solidFill>
                <a:latin typeface="Arial"/>
                <a:cs typeface="Arial"/>
              </a:rPr>
              <a:t>Model</a:t>
            </a:r>
            <a:endParaRPr sz="1100">
              <a:latin typeface="Arial"/>
              <a:cs typeface="Arial"/>
            </a:endParaRPr>
          </a:p>
        </p:txBody>
      </p:sp>
      <p:graphicFrame>
        <p:nvGraphicFramePr>
          <p:cNvPr id="38" name="object 38"/>
          <p:cNvGraphicFramePr>
            <a:graphicFrameLocks noGrp="1"/>
          </p:cNvGraphicFramePr>
          <p:nvPr/>
        </p:nvGraphicFramePr>
        <p:xfrm>
          <a:off x="1185440" y="1061691"/>
          <a:ext cx="2564130" cy="1851025"/>
        </p:xfrm>
        <a:graphic>
          <a:graphicData uri="http://schemas.openxmlformats.org/drawingml/2006/table">
            <a:tbl>
              <a:tblPr firstRow="1" bandRow="1">
                <a:tableStyleId>{2D5ABB26-0587-4C30-8999-92F81FD0307C}</a:tableStyleId>
              </a:tblPr>
              <a:tblGrid>
                <a:gridCol w="316230">
                  <a:extLst>
                    <a:ext uri="{9D8B030D-6E8A-4147-A177-3AD203B41FA5}">
                      <a16:colId xmlns:a16="http://schemas.microsoft.com/office/drawing/2014/main" val="20000"/>
                    </a:ext>
                  </a:extLst>
                </a:gridCol>
                <a:gridCol w="525780">
                  <a:extLst>
                    <a:ext uri="{9D8B030D-6E8A-4147-A177-3AD203B41FA5}">
                      <a16:colId xmlns:a16="http://schemas.microsoft.com/office/drawing/2014/main" val="20001"/>
                    </a:ext>
                  </a:extLst>
                </a:gridCol>
                <a:gridCol w="669925">
                  <a:extLst>
                    <a:ext uri="{9D8B030D-6E8A-4147-A177-3AD203B41FA5}">
                      <a16:colId xmlns:a16="http://schemas.microsoft.com/office/drawing/2014/main" val="20002"/>
                    </a:ext>
                  </a:extLst>
                </a:gridCol>
                <a:gridCol w="574040">
                  <a:extLst>
                    <a:ext uri="{9D8B030D-6E8A-4147-A177-3AD203B41FA5}">
                      <a16:colId xmlns:a16="http://schemas.microsoft.com/office/drawing/2014/main" val="20003"/>
                    </a:ext>
                  </a:extLst>
                </a:gridCol>
                <a:gridCol w="478155">
                  <a:extLst>
                    <a:ext uri="{9D8B030D-6E8A-4147-A177-3AD203B41FA5}">
                      <a16:colId xmlns:a16="http://schemas.microsoft.com/office/drawing/2014/main" val="20004"/>
                    </a:ext>
                  </a:extLst>
                </a:gridCol>
              </a:tblGrid>
              <a:tr h="168910">
                <a:tc>
                  <a:txBody>
                    <a:bodyPr/>
                    <a:lstStyle/>
                    <a:p>
                      <a:pPr marL="54610">
                        <a:lnSpc>
                          <a:spcPct val="100000"/>
                        </a:lnSpc>
                        <a:spcBef>
                          <a:spcPts val="260"/>
                        </a:spcBef>
                      </a:pPr>
                      <a:r>
                        <a:rPr sz="650" b="1" i="1" spc="100" dirty="0">
                          <a:solidFill>
                            <a:srgbClr val="FFFFFF"/>
                          </a:solidFill>
                          <a:latin typeface="Arial"/>
                          <a:cs typeface="Arial"/>
                        </a:rPr>
                        <a:t>Tid</a:t>
                      </a:r>
                      <a:endParaRPr sz="650">
                        <a:latin typeface="Arial"/>
                        <a:cs typeface="Arial"/>
                      </a:endParaRPr>
                    </a:p>
                  </a:txBody>
                  <a:tcPr marL="0" marR="0" marT="33020" marB="0">
                    <a:lnL w="9525">
                      <a:solidFill>
                        <a:srgbClr val="000080"/>
                      </a:solidFill>
                      <a:prstDash val="solid"/>
                    </a:lnL>
                    <a:lnR w="9525">
                      <a:solidFill>
                        <a:srgbClr val="000080"/>
                      </a:solidFill>
                      <a:prstDash val="solid"/>
                    </a:lnR>
                    <a:lnT w="3175">
                      <a:solidFill>
                        <a:srgbClr val="000080"/>
                      </a:solidFill>
                      <a:prstDash val="solid"/>
                    </a:lnT>
                    <a:solidFill>
                      <a:srgbClr val="000080"/>
                    </a:solidFill>
                  </a:tcPr>
                </a:tc>
                <a:tc>
                  <a:txBody>
                    <a:bodyPr/>
                    <a:lstStyle/>
                    <a:p>
                      <a:pPr marL="59690">
                        <a:lnSpc>
                          <a:spcPct val="100000"/>
                        </a:lnSpc>
                        <a:spcBef>
                          <a:spcPts val="245"/>
                        </a:spcBef>
                      </a:pPr>
                      <a:r>
                        <a:rPr sz="650" b="1" spc="105" dirty="0">
                          <a:solidFill>
                            <a:srgbClr val="FFFFFF"/>
                          </a:solidFill>
                          <a:latin typeface="Arial"/>
                          <a:cs typeface="Arial"/>
                        </a:rPr>
                        <a:t>Attrib1</a:t>
                      </a:r>
                      <a:endParaRPr sz="650">
                        <a:latin typeface="Arial"/>
                        <a:cs typeface="Arial"/>
                      </a:endParaRPr>
                    </a:p>
                  </a:txBody>
                  <a:tcPr marL="0" marR="0" marT="31115" marB="0">
                    <a:lnL w="9525">
                      <a:solidFill>
                        <a:srgbClr val="000080"/>
                      </a:solidFill>
                      <a:prstDash val="solid"/>
                    </a:lnL>
                    <a:lnR w="9525">
                      <a:solidFill>
                        <a:srgbClr val="000080"/>
                      </a:solidFill>
                      <a:prstDash val="solid"/>
                    </a:lnR>
                    <a:lnT w="3175">
                      <a:solidFill>
                        <a:srgbClr val="000080"/>
                      </a:solidFill>
                      <a:prstDash val="solid"/>
                    </a:lnT>
                    <a:solidFill>
                      <a:srgbClr val="000080"/>
                    </a:solidFill>
                  </a:tcPr>
                </a:tc>
                <a:tc>
                  <a:txBody>
                    <a:bodyPr/>
                    <a:lstStyle/>
                    <a:p>
                      <a:pPr marL="146685">
                        <a:lnSpc>
                          <a:spcPct val="100000"/>
                        </a:lnSpc>
                        <a:spcBef>
                          <a:spcPts val="245"/>
                        </a:spcBef>
                      </a:pPr>
                      <a:r>
                        <a:rPr sz="650" b="1" spc="105" dirty="0">
                          <a:solidFill>
                            <a:srgbClr val="FFFFFF"/>
                          </a:solidFill>
                          <a:latin typeface="Arial"/>
                          <a:cs typeface="Arial"/>
                        </a:rPr>
                        <a:t>Attrib2</a:t>
                      </a:r>
                      <a:endParaRPr sz="650">
                        <a:latin typeface="Arial"/>
                        <a:cs typeface="Arial"/>
                      </a:endParaRPr>
                    </a:p>
                  </a:txBody>
                  <a:tcPr marL="0" marR="0" marT="31115" marB="0">
                    <a:lnL w="9525">
                      <a:solidFill>
                        <a:srgbClr val="000080"/>
                      </a:solidFill>
                      <a:prstDash val="solid"/>
                    </a:lnL>
                    <a:lnR w="9525">
                      <a:solidFill>
                        <a:srgbClr val="000080"/>
                      </a:solidFill>
                      <a:prstDash val="solid"/>
                    </a:lnR>
                    <a:lnT w="3175">
                      <a:solidFill>
                        <a:srgbClr val="000080"/>
                      </a:solidFill>
                      <a:prstDash val="solid"/>
                    </a:lnT>
                    <a:solidFill>
                      <a:srgbClr val="000080"/>
                    </a:solidFill>
                  </a:tcPr>
                </a:tc>
                <a:tc>
                  <a:txBody>
                    <a:bodyPr/>
                    <a:lstStyle/>
                    <a:p>
                      <a:pPr marL="98425">
                        <a:lnSpc>
                          <a:spcPct val="100000"/>
                        </a:lnSpc>
                        <a:spcBef>
                          <a:spcPts val="245"/>
                        </a:spcBef>
                      </a:pPr>
                      <a:r>
                        <a:rPr sz="650" b="1" spc="105" dirty="0">
                          <a:solidFill>
                            <a:srgbClr val="FFFFFF"/>
                          </a:solidFill>
                          <a:latin typeface="Arial"/>
                          <a:cs typeface="Arial"/>
                        </a:rPr>
                        <a:t>Attrib3</a:t>
                      </a:r>
                      <a:endParaRPr sz="650">
                        <a:latin typeface="Arial"/>
                        <a:cs typeface="Arial"/>
                      </a:endParaRPr>
                    </a:p>
                  </a:txBody>
                  <a:tcPr marL="0" marR="0" marT="31115" marB="0">
                    <a:lnL w="9525">
                      <a:solidFill>
                        <a:srgbClr val="000080"/>
                      </a:solidFill>
                      <a:prstDash val="solid"/>
                    </a:lnL>
                    <a:lnR w="9525">
                      <a:solidFill>
                        <a:srgbClr val="000080"/>
                      </a:solidFill>
                      <a:prstDash val="solid"/>
                    </a:lnR>
                    <a:lnT w="3175">
                      <a:solidFill>
                        <a:srgbClr val="000080"/>
                      </a:solidFill>
                      <a:prstDash val="solid"/>
                    </a:lnT>
                    <a:solidFill>
                      <a:srgbClr val="000080"/>
                    </a:solidFill>
                  </a:tcPr>
                </a:tc>
                <a:tc>
                  <a:txBody>
                    <a:bodyPr/>
                    <a:lstStyle/>
                    <a:p>
                      <a:pPr marL="83185">
                        <a:lnSpc>
                          <a:spcPct val="100000"/>
                        </a:lnSpc>
                        <a:spcBef>
                          <a:spcPts val="245"/>
                        </a:spcBef>
                      </a:pPr>
                      <a:r>
                        <a:rPr sz="650" b="1" spc="125" dirty="0">
                          <a:solidFill>
                            <a:srgbClr val="FFFFFF"/>
                          </a:solidFill>
                          <a:latin typeface="Arial"/>
                          <a:cs typeface="Arial"/>
                        </a:rPr>
                        <a:t>Class</a:t>
                      </a:r>
                      <a:endParaRPr sz="650">
                        <a:latin typeface="Arial"/>
                        <a:cs typeface="Arial"/>
                      </a:endParaRPr>
                    </a:p>
                  </a:txBody>
                  <a:tcPr marL="0" marR="0" marT="31115" marB="0">
                    <a:lnL w="9525">
                      <a:solidFill>
                        <a:srgbClr val="000080"/>
                      </a:solidFill>
                      <a:prstDash val="solid"/>
                    </a:lnL>
                    <a:lnR w="9525">
                      <a:solidFill>
                        <a:srgbClr val="000080"/>
                      </a:solidFill>
                      <a:prstDash val="solid"/>
                    </a:lnR>
                    <a:lnT w="3175">
                      <a:solidFill>
                        <a:srgbClr val="000080"/>
                      </a:solidFill>
                      <a:prstDash val="solid"/>
                    </a:lnT>
                    <a:solidFill>
                      <a:srgbClr val="000080"/>
                    </a:solidFill>
                  </a:tcPr>
                </a:tc>
                <a:extLst>
                  <a:ext uri="{0D108BD9-81ED-4DB2-BD59-A6C34878D82A}">
                    <a16:rowId xmlns:a16="http://schemas.microsoft.com/office/drawing/2014/main" val="10000"/>
                  </a:ext>
                </a:extLst>
              </a:tr>
              <a:tr h="167005">
                <a:tc>
                  <a:txBody>
                    <a:bodyPr/>
                    <a:lstStyle/>
                    <a:p>
                      <a:pPr marL="57150">
                        <a:lnSpc>
                          <a:spcPct val="100000"/>
                        </a:lnSpc>
                        <a:spcBef>
                          <a:spcPts val="245"/>
                        </a:spcBef>
                      </a:pPr>
                      <a:r>
                        <a:rPr sz="650" spc="85" dirty="0">
                          <a:solidFill>
                            <a:srgbClr val="010000"/>
                          </a:solidFill>
                          <a:latin typeface="Arial"/>
                          <a:cs typeface="Arial"/>
                        </a:rPr>
                        <a:t>1</a:t>
                      </a:r>
                      <a:endParaRPr sz="650">
                        <a:latin typeface="Arial"/>
                        <a:cs typeface="Arial"/>
                      </a:endParaRPr>
                    </a:p>
                  </a:txBody>
                  <a:tcPr marL="0" marR="0" marT="31115"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45"/>
                        </a:spcBef>
                      </a:pPr>
                      <a:r>
                        <a:rPr sz="650" spc="120" dirty="0">
                          <a:solidFill>
                            <a:srgbClr val="010000"/>
                          </a:solidFill>
                          <a:latin typeface="Arial"/>
                          <a:cs typeface="Arial"/>
                        </a:rPr>
                        <a:t>Yes</a:t>
                      </a:r>
                      <a:endParaRPr sz="650">
                        <a:latin typeface="Arial"/>
                        <a:cs typeface="Arial"/>
                      </a:endParaRPr>
                    </a:p>
                  </a:txBody>
                  <a:tcPr marL="0" marR="0" marT="31115"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45"/>
                        </a:spcBef>
                      </a:pPr>
                      <a:r>
                        <a:rPr sz="650" spc="120" dirty="0">
                          <a:solidFill>
                            <a:srgbClr val="010000"/>
                          </a:solidFill>
                          <a:latin typeface="Arial"/>
                          <a:cs typeface="Arial"/>
                        </a:rPr>
                        <a:t>Large</a:t>
                      </a:r>
                      <a:endParaRPr sz="650">
                        <a:latin typeface="Arial"/>
                        <a:cs typeface="Arial"/>
                      </a:endParaRPr>
                    </a:p>
                  </a:txBody>
                  <a:tcPr marL="0" marR="0" marT="31115"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45"/>
                        </a:spcBef>
                      </a:pPr>
                      <a:r>
                        <a:rPr sz="650" spc="125" dirty="0">
                          <a:solidFill>
                            <a:srgbClr val="010000"/>
                          </a:solidFill>
                          <a:latin typeface="Arial"/>
                          <a:cs typeface="Arial"/>
                        </a:rPr>
                        <a:t>125K</a:t>
                      </a:r>
                      <a:endParaRPr sz="650">
                        <a:latin typeface="Arial"/>
                        <a:cs typeface="Arial"/>
                      </a:endParaRPr>
                    </a:p>
                  </a:txBody>
                  <a:tcPr marL="0" marR="0" marT="31115"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19"/>
                        </a:spcBef>
                      </a:pPr>
                      <a:r>
                        <a:rPr sz="650" b="1" spc="145" dirty="0">
                          <a:solidFill>
                            <a:srgbClr val="FF0000"/>
                          </a:solidFill>
                          <a:latin typeface="Arial"/>
                          <a:cs typeface="Arial"/>
                        </a:rPr>
                        <a:t>No</a:t>
                      </a:r>
                      <a:endParaRPr sz="650">
                        <a:latin typeface="Arial"/>
                        <a:cs typeface="Arial"/>
                      </a:endParaRPr>
                    </a:p>
                  </a:txBody>
                  <a:tcPr marL="0" marR="0" marT="27939"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1"/>
                  </a:ext>
                </a:extLst>
              </a:tr>
              <a:tr h="168275">
                <a:tc>
                  <a:txBody>
                    <a:bodyPr/>
                    <a:lstStyle/>
                    <a:p>
                      <a:pPr marL="57150">
                        <a:lnSpc>
                          <a:spcPct val="100000"/>
                        </a:lnSpc>
                        <a:spcBef>
                          <a:spcPts val="254"/>
                        </a:spcBef>
                      </a:pPr>
                      <a:r>
                        <a:rPr sz="650" spc="85" dirty="0">
                          <a:solidFill>
                            <a:srgbClr val="010000"/>
                          </a:solidFill>
                          <a:latin typeface="Arial"/>
                          <a:cs typeface="Arial"/>
                        </a:rPr>
                        <a:t>2</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54"/>
                        </a:spcBef>
                      </a:pPr>
                      <a:r>
                        <a:rPr sz="650" spc="130" dirty="0">
                          <a:solidFill>
                            <a:srgbClr val="010000"/>
                          </a:solidFill>
                          <a:latin typeface="Arial"/>
                          <a:cs typeface="Arial"/>
                        </a:rPr>
                        <a:t>No</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54"/>
                        </a:spcBef>
                      </a:pPr>
                      <a:r>
                        <a:rPr sz="650" spc="140" dirty="0">
                          <a:solidFill>
                            <a:srgbClr val="010000"/>
                          </a:solidFill>
                          <a:latin typeface="Arial"/>
                          <a:cs typeface="Arial"/>
                        </a:rPr>
                        <a:t>Medium</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54"/>
                        </a:spcBef>
                      </a:pPr>
                      <a:r>
                        <a:rPr sz="650" spc="125" dirty="0">
                          <a:solidFill>
                            <a:srgbClr val="010000"/>
                          </a:solidFill>
                          <a:latin typeface="Arial"/>
                          <a:cs typeface="Arial"/>
                        </a:rPr>
                        <a:t>100K</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25"/>
                        </a:spcBef>
                      </a:pPr>
                      <a:r>
                        <a:rPr sz="650" b="1" spc="145" dirty="0">
                          <a:solidFill>
                            <a:srgbClr val="FF0000"/>
                          </a:solidFill>
                          <a:latin typeface="Arial"/>
                          <a:cs typeface="Arial"/>
                        </a:rPr>
                        <a:t>No</a:t>
                      </a:r>
                      <a:endParaRPr sz="650">
                        <a:latin typeface="Arial"/>
                        <a:cs typeface="Arial"/>
                      </a:endParaRPr>
                    </a:p>
                  </a:txBody>
                  <a:tcPr marL="0" marR="0" marT="2857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2"/>
                  </a:ext>
                </a:extLst>
              </a:tr>
              <a:tr h="168275">
                <a:tc>
                  <a:txBody>
                    <a:bodyPr/>
                    <a:lstStyle/>
                    <a:p>
                      <a:pPr marL="57150">
                        <a:lnSpc>
                          <a:spcPct val="100000"/>
                        </a:lnSpc>
                        <a:spcBef>
                          <a:spcPts val="254"/>
                        </a:spcBef>
                      </a:pPr>
                      <a:r>
                        <a:rPr sz="650" spc="85" dirty="0">
                          <a:solidFill>
                            <a:srgbClr val="010000"/>
                          </a:solidFill>
                          <a:latin typeface="Arial"/>
                          <a:cs typeface="Arial"/>
                        </a:rPr>
                        <a:t>3</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54"/>
                        </a:spcBef>
                      </a:pPr>
                      <a:r>
                        <a:rPr sz="650" spc="130" dirty="0">
                          <a:solidFill>
                            <a:srgbClr val="010000"/>
                          </a:solidFill>
                          <a:latin typeface="Arial"/>
                          <a:cs typeface="Arial"/>
                        </a:rPr>
                        <a:t>No</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54"/>
                        </a:spcBef>
                      </a:pPr>
                      <a:r>
                        <a:rPr sz="650" spc="105" dirty="0">
                          <a:solidFill>
                            <a:srgbClr val="010000"/>
                          </a:solidFill>
                          <a:latin typeface="Arial"/>
                          <a:cs typeface="Arial"/>
                        </a:rPr>
                        <a:t>Small</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54"/>
                        </a:spcBef>
                      </a:pPr>
                      <a:r>
                        <a:rPr sz="650" spc="125" dirty="0">
                          <a:solidFill>
                            <a:srgbClr val="010000"/>
                          </a:solidFill>
                          <a:latin typeface="Arial"/>
                          <a:cs typeface="Arial"/>
                        </a:rPr>
                        <a:t>70K</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25"/>
                        </a:spcBef>
                      </a:pPr>
                      <a:r>
                        <a:rPr sz="650" b="1" spc="145" dirty="0">
                          <a:solidFill>
                            <a:srgbClr val="FF0000"/>
                          </a:solidFill>
                          <a:latin typeface="Arial"/>
                          <a:cs typeface="Arial"/>
                        </a:rPr>
                        <a:t>No</a:t>
                      </a:r>
                      <a:endParaRPr sz="650">
                        <a:latin typeface="Arial"/>
                        <a:cs typeface="Arial"/>
                      </a:endParaRPr>
                    </a:p>
                  </a:txBody>
                  <a:tcPr marL="0" marR="0" marT="2857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3"/>
                  </a:ext>
                </a:extLst>
              </a:tr>
              <a:tr h="168275">
                <a:tc>
                  <a:txBody>
                    <a:bodyPr/>
                    <a:lstStyle/>
                    <a:p>
                      <a:pPr marL="57150">
                        <a:lnSpc>
                          <a:spcPct val="100000"/>
                        </a:lnSpc>
                        <a:spcBef>
                          <a:spcPts val="254"/>
                        </a:spcBef>
                      </a:pPr>
                      <a:r>
                        <a:rPr sz="650" spc="85" dirty="0">
                          <a:solidFill>
                            <a:srgbClr val="010000"/>
                          </a:solidFill>
                          <a:latin typeface="Arial"/>
                          <a:cs typeface="Arial"/>
                        </a:rPr>
                        <a:t>4</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54"/>
                        </a:spcBef>
                      </a:pPr>
                      <a:r>
                        <a:rPr sz="650" spc="120" dirty="0">
                          <a:solidFill>
                            <a:srgbClr val="010000"/>
                          </a:solidFill>
                          <a:latin typeface="Arial"/>
                          <a:cs typeface="Arial"/>
                        </a:rPr>
                        <a:t>Yes</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54"/>
                        </a:spcBef>
                      </a:pPr>
                      <a:r>
                        <a:rPr sz="650" spc="140" dirty="0">
                          <a:solidFill>
                            <a:srgbClr val="010000"/>
                          </a:solidFill>
                          <a:latin typeface="Arial"/>
                          <a:cs typeface="Arial"/>
                        </a:rPr>
                        <a:t>Medium</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54"/>
                        </a:spcBef>
                      </a:pPr>
                      <a:r>
                        <a:rPr sz="650" spc="125" dirty="0">
                          <a:solidFill>
                            <a:srgbClr val="010000"/>
                          </a:solidFill>
                          <a:latin typeface="Arial"/>
                          <a:cs typeface="Arial"/>
                        </a:rPr>
                        <a:t>120K</a:t>
                      </a:r>
                      <a:endParaRPr sz="650" dirty="0">
                        <a:latin typeface="Arial"/>
                        <a:cs typeface="Arial"/>
                      </a:endParaRPr>
                    </a:p>
                  </a:txBody>
                  <a:tcPr marL="0" marR="0" marT="32384"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25"/>
                        </a:spcBef>
                      </a:pPr>
                      <a:r>
                        <a:rPr sz="650" b="1" spc="145" dirty="0">
                          <a:solidFill>
                            <a:srgbClr val="FF0000"/>
                          </a:solidFill>
                          <a:latin typeface="Arial"/>
                          <a:cs typeface="Arial"/>
                        </a:rPr>
                        <a:t>No</a:t>
                      </a:r>
                      <a:endParaRPr sz="650">
                        <a:latin typeface="Arial"/>
                        <a:cs typeface="Arial"/>
                      </a:endParaRPr>
                    </a:p>
                  </a:txBody>
                  <a:tcPr marL="0" marR="0" marT="2857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4"/>
                  </a:ext>
                </a:extLst>
              </a:tr>
              <a:tr h="168275">
                <a:tc>
                  <a:txBody>
                    <a:bodyPr/>
                    <a:lstStyle/>
                    <a:p>
                      <a:pPr marL="57150">
                        <a:lnSpc>
                          <a:spcPct val="100000"/>
                        </a:lnSpc>
                        <a:spcBef>
                          <a:spcPts val="254"/>
                        </a:spcBef>
                      </a:pPr>
                      <a:r>
                        <a:rPr sz="650" spc="85" dirty="0">
                          <a:solidFill>
                            <a:srgbClr val="010000"/>
                          </a:solidFill>
                          <a:latin typeface="Arial"/>
                          <a:cs typeface="Arial"/>
                        </a:rPr>
                        <a:t>5</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54"/>
                        </a:spcBef>
                      </a:pPr>
                      <a:r>
                        <a:rPr sz="650" spc="130" dirty="0">
                          <a:solidFill>
                            <a:srgbClr val="010000"/>
                          </a:solidFill>
                          <a:latin typeface="Arial"/>
                          <a:cs typeface="Arial"/>
                        </a:rPr>
                        <a:t>No</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54"/>
                        </a:spcBef>
                      </a:pPr>
                      <a:r>
                        <a:rPr sz="650" spc="120" dirty="0">
                          <a:solidFill>
                            <a:srgbClr val="010000"/>
                          </a:solidFill>
                          <a:latin typeface="Arial"/>
                          <a:cs typeface="Arial"/>
                        </a:rPr>
                        <a:t>Large</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54"/>
                        </a:spcBef>
                      </a:pPr>
                      <a:r>
                        <a:rPr sz="650" spc="125" dirty="0">
                          <a:solidFill>
                            <a:srgbClr val="010000"/>
                          </a:solidFill>
                          <a:latin typeface="Arial"/>
                          <a:cs typeface="Arial"/>
                        </a:rPr>
                        <a:t>95K</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25"/>
                        </a:spcBef>
                      </a:pPr>
                      <a:r>
                        <a:rPr sz="650" b="1" spc="125" dirty="0">
                          <a:solidFill>
                            <a:srgbClr val="FF0000"/>
                          </a:solidFill>
                          <a:latin typeface="Arial"/>
                          <a:cs typeface="Arial"/>
                        </a:rPr>
                        <a:t>Yes</a:t>
                      </a:r>
                      <a:endParaRPr sz="650">
                        <a:latin typeface="Arial"/>
                        <a:cs typeface="Arial"/>
                      </a:endParaRPr>
                    </a:p>
                  </a:txBody>
                  <a:tcPr marL="0" marR="0" marT="2857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5"/>
                  </a:ext>
                </a:extLst>
              </a:tr>
              <a:tr h="168275">
                <a:tc>
                  <a:txBody>
                    <a:bodyPr/>
                    <a:lstStyle/>
                    <a:p>
                      <a:pPr marL="57150">
                        <a:lnSpc>
                          <a:spcPct val="100000"/>
                        </a:lnSpc>
                        <a:spcBef>
                          <a:spcPts val="254"/>
                        </a:spcBef>
                      </a:pPr>
                      <a:r>
                        <a:rPr sz="650" spc="85" dirty="0">
                          <a:solidFill>
                            <a:srgbClr val="010000"/>
                          </a:solidFill>
                          <a:latin typeface="Arial"/>
                          <a:cs typeface="Arial"/>
                        </a:rPr>
                        <a:t>6</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54"/>
                        </a:spcBef>
                      </a:pPr>
                      <a:r>
                        <a:rPr sz="650" spc="130" dirty="0">
                          <a:solidFill>
                            <a:srgbClr val="010000"/>
                          </a:solidFill>
                          <a:latin typeface="Arial"/>
                          <a:cs typeface="Arial"/>
                        </a:rPr>
                        <a:t>No</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54"/>
                        </a:spcBef>
                      </a:pPr>
                      <a:r>
                        <a:rPr sz="650" spc="140" dirty="0">
                          <a:solidFill>
                            <a:srgbClr val="010000"/>
                          </a:solidFill>
                          <a:latin typeface="Arial"/>
                          <a:cs typeface="Arial"/>
                        </a:rPr>
                        <a:t>Medium</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54"/>
                        </a:spcBef>
                      </a:pPr>
                      <a:r>
                        <a:rPr sz="650" spc="125" dirty="0">
                          <a:solidFill>
                            <a:srgbClr val="010000"/>
                          </a:solidFill>
                          <a:latin typeface="Arial"/>
                          <a:cs typeface="Arial"/>
                        </a:rPr>
                        <a:t>60K</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25"/>
                        </a:spcBef>
                      </a:pPr>
                      <a:r>
                        <a:rPr sz="650" b="1" spc="145" dirty="0">
                          <a:solidFill>
                            <a:srgbClr val="FF0000"/>
                          </a:solidFill>
                          <a:latin typeface="Arial"/>
                          <a:cs typeface="Arial"/>
                        </a:rPr>
                        <a:t>No</a:t>
                      </a:r>
                      <a:endParaRPr sz="650">
                        <a:latin typeface="Arial"/>
                        <a:cs typeface="Arial"/>
                      </a:endParaRPr>
                    </a:p>
                  </a:txBody>
                  <a:tcPr marL="0" marR="0" marT="2857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6"/>
                  </a:ext>
                </a:extLst>
              </a:tr>
              <a:tr h="168275">
                <a:tc>
                  <a:txBody>
                    <a:bodyPr/>
                    <a:lstStyle/>
                    <a:p>
                      <a:pPr marL="57150">
                        <a:lnSpc>
                          <a:spcPct val="100000"/>
                        </a:lnSpc>
                        <a:spcBef>
                          <a:spcPts val="254"/>
                        </a:spcBef>
                      </a:pPr>
                      <a:r>
                        <a:rPr sz="650" spc="85" dirty="0">
                          <a:solidFill>
                            <a:srgbClr val="010000"/>
                          </a:solidFill>
                          <a:latin typeface="Arial"/>
                          <a:cs typeface="Arial"/>
                        </a:rPr>
                        <a:t>7</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54"/>
                        </a:spcBef>
                      </a:pPr>
                      <a:r>
                        <a:rPr sz="650" spc="120" dirty="0">
                          <a:solidFill>
                            <a:srgbClr val="010000"/>
                          </a:solidFill>
                          <a:latin typeface="Arial"/>
                          <a:cs typeface="Arial"/>
                        </a:rPr>
                        <a:t>Yes</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54"/>
                        </a:spcBef>
                      </a:pPr>
                      <a:r>
                        <a:rPr sz="650" spc="120" dirty="0">
                          <a:solidFill>
                            <a:srgbClr val="010000"/>
                          </a:solidFill>
                          <a:latin typeface="Arial"/>
                          <a:cs typeface="Arial"/>
                        </a:rPr>
                        <a:t>Large</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54"/>
                        </a:spcBef>
                      </a:pPr>
                      <a:r>
                        <a:rPr sz="650" spc="125" dirty="0">
                          <a:solidFill>
                            <a:srgbClr val="010000"/>
                          </a:solidFill>
                          <a:latin typeface="Arial"/>
                          <a:cs typeface="Arial"/>
                        </a:rPr>
                        <a:t>220K</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25"/>
                        </a:spcBef>
                      </a:pPr>
                      <a:r>
                        <a:rPr sz="650" b="1" spc="145" dirty="0">
                          <a:solidFill>
                            <a:srgbClr val="FF0000"/>
                          </a:solidFill>
                          <a:latin typeface="Arial"/>
                          <a:cs typeface="Arial"/>
                        </a:rPr>
                        <a:t>No</a:t>
                      </a:r>
                      <a:endParaRPr sz="650">
                        <a:latin typeface="Arial"/>
                        <a:cs typeface="Arial"/>
                      </a:endParaRPr>
                    </a:p>
                  </a:txBody>
                  <a:tcPr marL="0" marR="0" marT="2857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7"/>
                  </a:ext>
                </a:extLst>
              </a:tr>
              <a:tr h="168275">
                <a:tc>
                  <a:txBody>
                    <a:bodyPr/>
                    <a:lstStyle/>
                    <a:p>
                      <a:pPr marL="57150">
                        <a:lnSpc>
                          <a:spcPct val="100000"/>
                        </a:lnSpc>
                        <a:spcBef>
                          <a:spcPts val="254"/>
                        </a:spcBef>
                      </a:pPr>
                      <a:r>
                        <a:rPr sz="650" spc="85" dirty="0">
                          <a:solidFill>
                            <a:srgbClr val="010000"/>
                          </a:solidFill>
                          <a:latin typeface="Arial"/>
                          <a:cs typeface="Arial"/>
                        </a:rPr>
                        <a:t>8</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54"/>
                        </a:spcBef>
                      </a:pPr>
                      <a:r>
                        <a:rPr sz="650" spc="130" dirty="0">
                          <a:solidFill>
                            <a:srgbClr val="010000"/>
                          </a:solidFill>
                          <a:latin typeface="Arial"/>
                          <a:cs typeface="Arial"/>
                        </a:rPr>
                        <a:t>No</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54"/>
                        </a:spcBef>
                      </a:pPr>
                      <a:r>
                        <a:rPr sz="650" spc="105" dirty="0">
                          <a:solidFill>
                            <a:srgbClr val="010000"/>
                          </a:solidFill>
                          <a:latin typeface="Arial"/>
                          <a:cs typeface="Arial"/>
                        </a:rPr>
                        <a:t>Small</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54"/>
                        </a:spcBef>
                      </a:pPr>
                      <a:r>
                        <a:rPr sz="650" spc="125" dirty="0">
                          <a:solidFill>
                            <a:srgbClr val="010000"/>
                          </a:solidFill>
                          <a:latin typeface="Arial"/>
                          <a:cs typeface="Arial"/>
                        </a:rPr>
                        <a:t>85K</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25"/>
                        </a:spcBef>
                      </a:pPr>
                      <a:r>
                        <a:rPr sz="650" b="1" spc="125" dirty="0">
                          <a:solidFill>
                            <a:srgbClr val="FF0000"/>
                          </a:solidFill>
                          <a:latin typeface="Arial"/>
                          <a:cs typeface="Arial"/>
                        </a:rPr>
                        <a:t>Yes</a:t>
                      </a:r>
                      <a:endParaRPr sz="650">
                        <a:latin typeface="Arial"/>
                        <a:cs typeface="Arial"/>
                      </a:endParaRPr>
                    </a:p>
                  </a:txBody>
                  <a:tcPr marL="0" marR="0" marT="2857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8"/>
                  </a:ext>
                </a:extLst>
              </a:tr>
              <a:tr h="168275">
                <a:tc>
                  <a:txBody>
                    <a:bodyPr/>
                    <a:lstStyle/>
                    <a:p>
                      <a:pPr marL="57150">
                        <a:lnSpc>
                          <a:spcPct val="100000"/>
                        </a:lnSpc>
                        <a:spcBef>
                          <a:spcPts val="254"/>
                        </a:spcBef>
                      </a:pPr>
                      <a:r>
                        <a:rPr sz="650" spc="85" dirty="0">
                          <a:solidFill>
                            <a:srgbClr val="010000"/>
                          </a:solidFill>
                          <a:latin typeface="Arial"/>
                          <a:cs typeface="Arial"/>
                        </a:rPr>
                        <a:t>9</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54"/>
                        </a:spcBef>
                      </a:pPr>
                      <a:r>
                        <a:rPr sz="650" spc="130" dirty="0">
                          <a:solidFill>
                            <a:srgbClr val="010000"/>
                          </a:solidFill>
                          <a:latin typeface="Arial"/>
                          <a:cs typeface="Arial"/>
                        </a:rPr>
                        <a:t>No</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54"/>
                        </a:spcBef>
                      </a:pPr>
                      <a:r>
                        <a:rPr sz="650" spc="140" dirty="0">
                          <a:solidFill>
                            <a:srgbClr val="010000"/>
                          </a:solidFill>
                          <a:latin typeface="Arial"/>
                          <a:cs typeface="Arial"/>
                        </a:rPr>
                        <a:t>Medium</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54"/>
                        </a:spcBef>
                      </a:pPr>
                      <a:r>
                        <a:rPr sz="650" spc="125" dirty="0">
                          <a:solidFill>
                            <a:srgbClr val="010000"/>
                          </a:solidFill>
                          <a:latin typeface="Arial"/>
                          <a:cs typeface="Arial"/>
                        </a:rPr>
                        <a:t>75K</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25"/>
                        </a:spcBef>
                      </a:pPr>
                      <a:r>
                        <a:rPr sz="650" b="1" spc="145" dirty="0">
                          <a:solidFill>
                            <a:srgbClr val="FF0000"/>
                          </a:solidFill>
                          <a:latin typeface="Arial"/>
                          <a:cs typeface="Arial"/>
                        </a:rPr>
                        <a:t>No</a:t>
                      </a:r>
                      <a:endParaRPr sz="650">
                        <a:latin typeface="Arial"/>
                        <a:cs typeface="Arial"/>
                      </a:endParaRPr>
                    </a:p>
                  </a:txBody>
                  <a:tcPr marL="0" marR="0" marT="2857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9"/>
                  </a:ext>
                </a:extLst>
              </a:tr>
              <a:tr h="168910">
                <a:tc>
                  <a:txBody>
                    <a:bodyPr/>
                    <a:lstStyle/>
                    <a:p>
                      <a:pPr marL="57150">
                        <a:lnSpc>
                          <a:spcPct val="100000"/>
                        </a:lnSpc>
                        <a:spcBef>
                          <a:spcPts val="254"/>
                        </a:spcBef>
                      </a:pPr>
                      <a:r>
                        <a:rPr sz="650" spc="114" dirty="0">
                          <a:solidFill>
                            <a:srgbClr val="010000"/>
                          </a:solidFill>
                          <a:latin typeface="Arial"/>
                          <a:cs typeface="Arial"/>
                        </a:rPr>
                        <a:t>10</a:t>
                      </a:r>
                      <a:endParaRPr sz="650">
                        <a:latin typeface="Arial"/>
                        <a:cs typeface="Arial"/>
                      </a:endParaRPr>
                    </a:p>
                  </a:txBody>
                  <a:tcPr marL="0" marR="0" marT="32384"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tc>
                  <a:txBody>
                    <a:bodyPr/>
                    <a:lstStyle/>
                    <a:p>
                      <a:pPr marL="57150">
                        <a:lnSpc>
                          <a:spcPct val="100000"/>
                        </a:lnSpc>
                        <a:spcBef>
                          <a:spcPts val="254"/>
                        </a:spcBef>
                      </a:pPr>
                      <a:r>
                        <a:rPr sz="650" spc="130" dirty="0">
                          <a:solidFill>
                            <a:srgbClr val="010000"/>
                          </a:solidFill>
                          <a:latin typeface="Arial"/>
                          <a:cs typeface="Arial"/>
                        </a:rPr>
                        <a:t>No</a:t>
                      </a:r>
                      <a:endParaRPr sz="650">
                        <a:latin typeface="Arial"/>
                        <a:cs typeface="Arial"/>
                      </a:endParaRPr>
                    </a:p>
                  </a:txBody>
                  <a:tcPr marL="0" marR="0" marT="32384" marB="0">
                    <a:lnL w="9525">
                      <a:solidFill>
                        <a:srgbClr val="000080"/>
                      </a:solidFill>
                      <a:prstDash val="solid"/>
                    </a:lnL>
                    <a:lnR w="9525">
                      <a:solidFill>
                        <a:srgbClr val="000080"/>
                      </a:solidFill>
                      <a:prstDash val="solid"/>
                    </a:lnR>
                    <a:lnB w="6350">
                      <a:solidFill>
                        <a:srgbClr val="000080"/>
                      </a:solidFill>
                      <a:prstDash val="solid"/>
                    </a:lnB>
                    <a:solidFill>
                      <a:srgbClr val="E4E4E4"/>
                    </a:solidFill>
                  </a:tcPr>
                </a:tc>
                <a:tc>
                  <a:txBody>
                    <a:bodyPr/>
                    <a:lstStyle/>
                    <a:p>
                      <a:pPr marL="57150">
                        <a:lnSpc>
                          <a:spcPct val="100000"/>
                        </a:lnSpc>
                        <a:spcBef>
                          <a:spcPts val="254"/>
                        </a:spcBef>
                      </a:pPr>
                      <a:r>
                        <a:rPr sz="650" spc="105" dirty="0">
                          <a:solidFill>
                            <a:srgbClr val="010000"/>
                          </a:solidFill>
                          <a:latin typeface="Arial"/>
                          <a:cs typeface="Arial"/>
                        </a:rPr>
                        <a:t>Small</a:t>
                      </a:r>
                      <a:endParaRPr sz="650">
                        <a:latin typeface="Arial"/>
                        <a:cs typeface="Arial"/>
                      </a:endParaRPr>
                    </a:p>
                  </a:txBody>
                  <a:tcPr marL="0" marR="0" marT="32384"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tc>
                  <a:txBody>
                    <a:bodyPr/>
                    <a:lstStyle/>
                    <a:p>
                      <a:pPr marL="57150">
                        <a:lnSpc>
                          <a:spcPct val="100000"/>
                        </a:lnSpc>
                        <a:spcBef>
                          <a:spcPts val="254"/>
                        </a:spcBef>
                      </a:pPr>
                      <a:r>
                        <a:rPr sz="650" spc="125" dirty="0">
                          <a:solidFill>
                            <a:srgbClr val="010000"/>
                          </a:solidFill>
                          <a:latin typeface="Arial"/>
                          <a:cs typeface="Arial"/>
                        </a:rPr>
                        <a:t>90K</a:t>
                      </a:r>
                      <a:endParaRPr sz="650">
                        <a:latin typeface="Arial"/>
                        <a:cs typeface="Arial"/>
                      </a:endParaRPr>
                    </a:p>
                  </a:txBody>
                  <a:tcPr marL="0" marR="0" marT="32384" marB="0">
                    <a:lnL w="9525">
                      <a:solidFill>
                        <a:srgbClr val="000080"/>
                      </a:solidFill>
                      <a:prstDash val="solid"/>
                    </a:lnL>
                    <a:lnR w="9525">
                      <a:solidFill>
                        <a:srgbClr val="000080"/>
                      </a:solidFill>
                      <a:prstDash val="solid"/>
                    </a:lnR>
                    <a:lnB w="6350">
                      <a:solidFill>
                        <a:srgbClr val="000080"/>
                      </a:solidFill>
                      <a:prstDash val="solid"/>
                    </a:lnB>
                    <a:solidFill>
                      <a:srgbClr val="E4E4E4"/>
                    </a:solidFill>
                  </a:tcPr>
                </a:tc>
                <a:tc>
                  <a:txBody>
                    <a:bodyPr/>
                    <a:lstStyle/>
                    <a:p>
                      <a:pPr marL="57150">
                        <a:lnSpc>
                          <a:spcPct val="100000"/>
                        </a:lnSpc>
                        <a:spcBef>
                          <a:spcPts val="225"/>
                        </a:spcBef>
                      </a:pPr>
                      <a:r>
                        <a:rPr sz="650" b="1" spc="125" dirty="0">
                          <a:solidFill>
                            <a:srgbClr val="FF0000"/>
                          </a:solidFill>
                          <a:latin typeface="Arial"/>
                          <a:cs typeface="Arial"/>
                        </a:rPr>
                        <a:t>Yes</a:t>
                      </a:r>
                      <a:endParaRPr sz="650" dirty="0">
                        <a:latin typeface="Arial"/>
                        <a:cs typeface="Arial"/>
                      </a:endParaRPr>
                    </a:p>
                  </a:txBody>
                  <a:tcPr marL="0" marR="0" marT="28575"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extLst>
                  <a:ext uri="{0D108BD9-81ED-4DB2-BD59-A6C34878D82A}">
                    <a16:rowId xmlns:a16="http://schemas.microsoft.com/office/drawing/2014/main" val="10010"/>
                  </a:ext>
                </a:extLst>
              </a:tr>
            </a:tbl>
          </a:graphicData>
        </a:graphic>
      </p:graphicFrame>
      <p:sp>
        <p:nvSpPr>
          <p:cNvPr id="39" name="object 39"/>
          <p:cNvSpPr txBox="1"/>
          <p:nvPr/>
        </p:nvSpPr>
        <p:spPr>
          <a:xfrm>
            <a:off x="1158132" y="2909291"/>
            <a:ext cx="36195" cy="34290"/>
          </a:xfrm>
          <a:prstGeom prst="rect">
            <a:avLst/>
          </a:prstGeom>
        </p:spPr>
        <p:txBody>
          <a:bodyPr vert="horz" wrap="square" lIns="0" tIns="13335" rIns="0" bIns="0" rtlCol="0">
            <a:spAutoFit/>
          </a:bodyPr>
          <a:lstStyle/>
          <a:p>
            <a:pPr algn="ctr">
              <a:lnSpc>
                <a:spcPct val="100000"/>
              </a:lnSpc>
              <a:spcBef>
                <a:spcPts val="105"/>
              </a:spcBef>
            </a:pPr>
            <a:r>
              <a:rPr sz="100" spc="-25" dirty="0">
                <a:solidFill>
                  <a:srgbClr val="010000"/>
                </a:solidFill>
                <a:latin typeface="Arial"/>
                <a:cs typeface="Arial"/>
              </a:rPr>
              <a:t>10</a:t>
            </a:r>
            <a:endParaRPr sz="100">
              <a:latin typeface="Arial"/>
              <a:cs typeface="Arial"/>
            </a:endParaRPr>
          </a:p>
        </p:txBody>
      </p:sp>
      <p:graphicFrame>
        <p:nvGraphicFramePr>
          <p:cNvPr id="40" name="object 40"/>
          <p:cNvGraphicFramePr>
            <a:graphicFrameLocks noGrp="1"/>
          </p:cNvGraphicFramePr>
          <p:nvPr/>
        </p:nvGraphicFramePr>
        <p:xfrm>
          <a:off x="1185440" y="3450624"/>
          <a:ext cx="2564130" cy="1010285"/>
        </p:xfrm>
        <a:graphic>
          <a:graphicData uri="http://schemas.openxmlformats.org/drawingml/2006/table">
            <a:tbl>
              <a:tblPr firstRow="1" bandRow="1">
                <a:tableStyleId>{2D5ABB26-0587-4C30-8999-92F81FD0307C}</a:tableStyleId>
              </a:tblPr>
              <a:tblGrid>
                <a:gridCol w="316230">
                  <a:extLst>
                    <a:ext uri="{9D8B030D-6E8A-4147-A177-3AD203B41FA5}">
                      <a16:colId xmlns:a16="http://schemas.microsoft.com/office/drawing/2014/main" val="20000"/>
                    </a:ext>
                  </a:extLst>
                </a:gridCol>
                <a:gridCol w="525780">
                  <a:extLst>
                    <a:ext uri="{9D8B030D-6E8A-4147-A177-3AD203B41FA5}">
                      <a16:colId xmlns:a16="http://schemas.microsoft.com/office/drawing/2014/main" val="20001"/>
                    </a:ext>
                  </a:extLst>
                </a:gridCol>
                <a:gridCol w="669925">
                  <a:extLst>
                    <a:ext uri="{9D8B030D-6E8A-4147-A177-3AD203B41FA5}">
                      <a16:colId xmlns:a16="http://schemas.microsoft.com/office/drawing/2014/main" val="20002"/>
                    </a:ext>
                  </a:extLst>
                </a:gridCol>
                <a:gridCol w="574040">
                  <a:extLst>
                    <a:ext uri="{9D8B030D-6E8A-4147-A177-3AD203B41FA5}">
                      <a16:colId xmlns:a16="http://schemas.microsoft.com/office/drawing/2014/main" val="20003"/>
                    </a:ext>
                  </a:extLst>
                </a:gridCol>
                <a:gridCol w="478155">
                  <a:extLst>
                    <a:ext uri="{9D8B030D-6E8A-4147-A177-3AD203B41FA5}">
                      <a16:colId xmlns:a16="http://schemas.microsoft.com/office/drawing/2014/main" val="20004"/>
                    </a:ext>
                  </a:extLst>
                </a:gridCol>
              </a:tblGrid>
              <a:tr h="168910">
                <a:tc>
                  <a:txBody>
                    <a:bodyPr/>
                    <a:lstStyle/>
                    <a:p>
                      <a:pPr marR="23495" algn="ctr">
                        <a:lnSpc>
                          <a:spcPct val="100000"/>
                        </a:lnSpc>
                        <a:spcBef>
                          <a:spcPts val="260"/>
                        </a:spcBef>
                      </a:pPr>
                      <a:r>
                        <a:rPr sz="650" b="1" i="1" spc="100" dirty="0">
                          <a:solidFill>
                            <a:srgbClr val="FFFFFF"/>
                          </a:solidFill>
                          <a:latin typeface="Arial"/>
                          <a:cs typeface="Arial"/>
                        </a:rPr>
                        <a:t>Tid</a:t>
                      </a:r>
                      <a:endParaRPr sz="650">
                        <a:latin typeface="Arial"/>
                        <a:cs typeface="Arial"/>
                      </a:endParaRPr>
                    </a:p>
                  </a:txBody>
                  <a:tcPr marL="0" marR="0" marT="33020" marB="0">
                    <a:lnL w="9525">
                      <a:solidFill>
                        <a:srgbClr val="000080"/>
                      </a:solidFill>
                      <a:prstDash val="solid"/>
                    </a:lnL>
                    <a:lnR w="9525">
                      <a:solidFill>
                        <a:srgbClr val="000080"/>
                      </a:solidFill>
                      <a:prstDash val="solid"/>
                    </a:lnR>
                    <a:solidFill>
                      <a:srgbClr val="000080"/>
                    </a:solidFill>
                  </a:tcPr>
                </a:tc>
                <a:tc>
                  <a:txBody>
                    <a:bodyPr/>
                    <a:lstStyle/>
                    <a:p>
                      <a:pPr marL="59690">
                        <a:lnSpc>
                          <a:spcPct val="100000"/>
                        </a:lnSpc>
                        <a:spcBef>
                          <a:spcPts val="245"/>
                        </a:spcBef>
                      </a:pPr>
                      <a:r>
                        <a:rPr sz="650" b="1" spc="105" dirty="0">
                          <a:solidFill>
                            <a:srgbClr val="FFFFFF"/>
                          </a:solidFill>
                          <a:latin typeface="Arial"/>
                          <a:cs typeface="Arial"/>
                        </a:rPr>
                        <a:t>Attrib1</a:t>
                      </a:r>
                      <a:endParaRPr sz="650">
                        <a:latin typeface="Arial"/>
                        <a:cs typeface="Arial"/>
                      </a:endParaRPr>
                    </a:p>
                  </a:txBody>
                  <a:tcPr marL="0" marR="0" marT="31115" marB="0">
                    <a:lnL w="9525">
                      <a:solidFill>
                        <a:srgbClr val="000080"/>
                      </a:solidFill>
                      <a:prstDash val="solid"/>
                    </a:lnL>
                    <a:lnR w="9525">
                      <a:solidFill>
                        <a:srgbClr val="000080"/>
                      </a:solidFill>
                      <a:prstDash val="solid"/>
                    </a:lnR>
                    <a:solidFill>
                      <a:srgbClr val="000080"/>
                    </a:solidFill>
                  </a:tcPr>
                </a:tc>
                <a:tc>
                  <a:txBody>
                    <a:bodyPr/>
                    <a:lstStyle/>
                    <a:p>
                      <a:pPr marL="146685">
                        <a:lnSpc>
                          <a:spcPct val="100000"/>
                        </a:lnSpc>
                        <a:spcBef>
                          <a:spcPts val="245"/>
                        </a:spcBef>
                      </a:pPr>
                      <a:r>
                        <a:rPr sz="650" b="1" spc="105" dirty="0">
                          <a:solidFill>
                            <a:srgbClr val="FFFFFF"/>
                          </a:solidFill>
                          <a:latin typeface="Arial"/>
                          <a:cs typeface="Arial"/>
                        </a:rPr>
                        <a:t>Attrib2</a:t>
                      </a:r>
                      <a:endParaRPr sz="650">
                        <a:latin typeface="Arial"/>
                        <a:cs typeface="Arial"/>
                      </a:endParaRPr>
                    </a:p>
                  </a:txBody>
                  <a:tcPr marL="0" marR="0" marT="31115" marB="0">
                    <a:lnL w="9525">
                      <a:solidFill>
                        <a:srgbClr val="000080"/>
                      </a:solidFill>
                      <a:prstDash val="solid"/>
                    </a:lnL>
                    <a:lnR w="9525">
                      <a:solidFill>
                        <a:srgbClr val="000080"/>
                      </a:solidFill>
                      <a:prstDash val="solid"/>
                    </a:lnR>
                    <a:solidFill>
                      <a:srgbClr val="000080"/>
                    </a:solidFill>
                  </a:tcPr>
                </a:tc>
                <a:tc>
                  <a:txBody>
                    <a:bodyPr/>
                    <a:lstStyle/>
                    <a:p>
                      <a:pPr marL="98425">
                        <a:lnSpc>
                          <a:spcPct val="100000"/>
                        </a:lnSpc>
                        <a:spcBef>
                          <a:spcPts val="245"/>
                        </a:spcBef>
                      </a:pPr>
                      <a:r>
                        <a:rPr sz="650" b="1" spc="105" dirty="0">
                          <a:solidFill>
                            <a:srgbClr val="FFFFFF"/>
                          </a:solidFill>
                          <a:latin typeface="Arial"/>
                          <a:cs typeface="Arial"/>
                        </a:rPr>
                        <a:t>Attrib3</a:t>
                      </a:r>
                      <a:endParaRPr sz="650">
                        <a:latin typeface="Arial"/>
                        <a:cs typeface="Arial"/>
                      </a:endParaRPr>
                    </a:p>
                  </a:txBody>
                  <a:tcPr marL="0" marR="0" marT="31115" marB="0">
                    <a:lnL w="9525">
                      <a:solidFill>
                        <a:srgbClr val="000080"/>
                      </a:solidFill>
                      <a:prstDash val="solid"/>
                    </a:lnL>
                    <a:lnR w="9525">
                      <a:solidFill>
                        <a:srgbClr val="000080"/>
                      </a:solidFill>
                      <a:prstDash val="solid"/>
                    </a:lnR>
                    <a:solidFill>
                      <a:srgbClr val="000080"/>
                    </a:solidFill>
                  </a:tcPr>
                </a:tc>
                <a:tc>
                  <a:txBody>
                    <a:bodyPr/>
                    <a:lstStyle/>
                    <a:p>
                      <a:pPr marL="83185">
                        <a:lnSpc>
                          <a:spcPct val="100000"/>
                        </a:lnSpc>
                        <a:spcBef>
                          <a:spcPts val="245"/>
                        </a:spcBef>
                      </a:pPr>
                      <a:r>
                        <a:rPr sz="650" b="1" spc="125" dirty="0">
                          <a:solidFill>
                            <a:srgbClr val="FFFFFF"/>
                          </a:solidFill>
                          <a:latin typeface="Arial"/>
                          <a:cs typeface="Arial"/>
                        </a:rPr>
                        <a:t>Class</a:t>
                      </a:r>
                      <a:endParaRPr sz="650">
                        <a:latin typeface="Arial"/>
                        <a:cs typeface="Arial"/>
                      </a:endParaRPr>
                    </a:p>
                  </a:txBody>
                  <a:tcPr marL="0" marR="0" marT="31115" marB="0">
                    <a:lnL w="9525">
                      <a:solidFill>
                        <a:srgbClr val="000080"/>
                      </a:solidFill>
                      <a:prstDash val="solid"/>
                    </a:lnL>
                    <a:lnR w="9525">
                      <a:solidFill>
                        <a:srgbClr val="000080"/>
                      </a:solidFill>
                      <a:prstDash val="solid"/>
                    </a:lnR>
                    <a:solidFill>
                      <a:srgbClr val="000080"/>
                    </a:solidFill>
                  </a:tcPr>
                </a:tc>
                <a:extLst>
                  <a:ext uri="{0D108BD9-81ED-4DB2-BD59-A6C34878D82A}">
                    <a16:rowId xmlns:a16="http://schemas.microsoft.com/office/drawing/2014/main" val="10000"/>
                  </a:ext>
                </a:extLst>
              </a:tr>
              <a:tr h="167005">
                <a:tc>
                  <a:txBody>
                    <a:bodyPr/>
                    <a:lstStyle/>
                    <a:p>
                      <a:pPr marR="62865" algn="ctr">
                        <a:lnSpc>
                          <a:spcPct val="100000"/>
                        </a:lnSpc>
                        <a:spcBef>
                          <a:spcPts val="250"/>
                        </a:spcBef>
                      </a:pPr>
                      <a:r>
                        <a:rPr sz="650" spc="114" dirty="0">
                          <a:solidFill>
                            <a:srgbClr val="010000"/>
                          </a:solidFill>
                          <a:latin typeface="Arial"/>
                          <a:cs typeface="Arial"/>
                        </a:rPr>
                        <a:t>11</a:t>
                      </a:r>
                      <a:endParaRPr sz="650">
                        <a:latin typeface="Arial"/>
                        <a:cs typeface="Arial"/>
                      </a:endParaRPr>
                    </a:p>
                  </a:txBody>
                  <a:tcPr marL="0" marR="0" marT="31750"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50"/>
                        </a:spcBef>
                      </a:pPr>
                      <a:r>
                        <a:rPr sz="650" spc="135" dirty="0">
                          <a:solidFill>
                            <a:srgbClr val="010000"/>
                          </a:solidFill>
                          <a:latin typeface="Arial"/>
                          <a:cs typeface="Arial"/>
                        </a:rPr>
                        <a:t>No</a:t>
                      </a:r>
                      <a:endParaRPr sz="650">
                        <a:latin typeface="Arial"/>
                        <a:cs typeface="Arial"/>
                      </a:endParaRPr>
                    </a:p>
                  </a:txBody>
                  <a:tcPr marL="0" marR="0" marT="31750"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50"/>
                        </a:spcBef>
                      </a:pPr>
                      <a:r>
                        <a:rPr sz="650" spc="105" dirty="0">
                          <a:solidFill>
                            <a:srgbClr val="010000"/>
                          </a:solidFill>
                          <a:latin typeface="Arial"/>
                          <a:cs typeface="Arial"/>
                        </a:rPr>
                        <a:t>Small</a:t>
                      </a:r>
                      <a:endParaRPr sz="650">
                        <a:latin typeface="Arial"/>
                        <a:cs typeface="Arial"/>
                      </a:endParaRPr>
                    </a:p>
                  </a:txBody>
                  <a:tcPr marL="0" marR="0" marT="31750"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50"/>
                        </a:spcBef>
                      </a:pPr>
                      <a:r>
                        <a:rPr sz="650" spc="125" dirty="0">
                          <a:solidFill>
                            <a:srgbClr val="010000"/>
                          </a:solidFill>
                          <a:latin typeface="Arial"/>
                          <a:cs typeface="Arial"/>
                        </a:rPr>
                        <a:t>55K</a:t>
                      </a:r>
                      <a:endParaRPr sz="650">
                        <a:latin typeface="Arial"/>
                        <a:cs typeface="Arial"/>
                      </a:endParaRPr>
                    </a:p>
                  </a:txBody>
                  <a:tcPr marL="0" marR="0" marT="31750"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20"/>
                        </a:spcBef>
                      </a:pPr>
                      <a:r>
                        <a:rPr sz="650" b="1" spc="100" dirty="0">
                          <a:solidFill>
                            <a:srgbClr val="FF0000"/>
                          </a:solidFill>
                          <a:latin typeface="Arial"/>
                          <a:cs typeface="Arial"/>
                        </a:rPr>
                        <a:t>?</a:t>
                      </a:r>
                      <a:endParaRPr sz="650">
                        <a:latin typeface="Arial"/>
                        <a:cs typeface="Arial"/>
                      </a:endParaRPr>
                    </a:p>
                  </a:txBody>
                  <a:tcPr marL="0" marR="0" marT="27940"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1"/>
                  </a:ext>
                </a:extLst>
              </a:tr>
              <a:tr h="168275">
                <a:tc>
                  <a:txBody>
                    <a:bodyPr/>
                    <a:lstStyle/>
                    <a:p>
                      <a:pPr marR="62865" algn="ctr">
                        <a:lnSpc>
                          <a:spcPct val="100000"/>
                        </a:lnSpc>
                        <a:spcBef>
                          <a:spcPts val="254"/>
                        </a:spcBef>
                      </a:pPr>
                      <a:r>
                        <a:rPr sz="650" spc="114" dirty="0">
                          <a:solidFill>
                            <a:srgbClr val="010000"/>
                          </a:solidFill>
                          <a:latin typeface="Arial"/>
                          <a:cs typeface="Arial"/>
                        </a:rPr>
                        <a:t>12</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54"/>
                        </a:spcBef>
                      </a:pPr>
                      <a:r>
                        <a:rPr sz="650" spc="120" dirty="0">
                          <a:solidFill>
                            <a:srgbClr val="010000"/>
                          </a:solidFill>
                          <a:latin typeface="Arial"/>
                          <a:cs typeface="Arial"/>
                        </a:rPr>
                        <a:t>Yes</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54"/>
                        </a:spcBef>
                      </a:pPr>
                      <a:r>
                        <a:rPr sz="650" spc="140" dirty="0">
                          <a:solidFill>
                            <a:srgbClr val="010000"/>
                          </a:solidFill>
                          <a:latin typeface="Arial"/>
                          <a:cs typeface="Arial"/>
                        </a:rPr>
                        <a:t>Medium</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54"/>
                        </a:spcBef>
                      </a:pPr>
                      <a:r>
                        <a:rPr sz="650" spc="125" dirty="0">
                          <a:solidFill>
                            <a:srgbClr val="010000"/>
                          </a:solidFill>
                          <a:latin typeface="Arial"/>
                          <a:cs typeface="Arial"/>
                        </a:rPr>
                        <a:t>80K</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29"/>
                        </a:spcBef>
                      </a:pPr>
                      <a:r>
                        <a:rPr sz="650" b="1" spc="100" dirty="0">
                          <a:solidFill>
                            <a:srgbClr val="FF0000"/>
                          </a:solidFill>
                          <a:latin typeface="Arial"/>
                          <a:cs typeface="Arial"/>
                        </a:rPr>
                        <a:t>?</a:t>
                      </a:r>
                      <a:endParaRPr sz="650">
                        <a:latin typeface="Arial"/>
                        <a:cs typeface="Arial"/>
                      </a:endParaRPr>
                    </a:p>
                  </a:txBody>
                  <a:tcPr marL="0" marR="0" marT="29209"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2"/>
                  </a:ext>
                </a:extLst>
              </a:tr>
              <a:tr h="168275">
                <a:tc>
                  <a:txBody>
                    <a:bodyPr/>
                    <a:lstStyle/>
                    <a:p>
                      <a:pPr marR="62865" algn="ctr">
                        <a:lnSpc>
                          <a:spcPct val="100000"/>
                        </a:lnSpc>
                        <a:spcBef>
                          <a:spcPts val="259"/>
                        </a:spcBef>
                      </a:pPr>
                      <a:r>
                        <a:rPr sz="650" spc="114" dirty="0">
                          <a:solidFill>
                            <a:srgbClr val="010000"/>
                          </a:solidFill>
                          <a:latin typeface="Arial"/>
                          <a:cs typeface="Arial"/>
                        </a:rPr>
                        <a:t>13</a:t>
                      </a:r>
                      <a:endParaRPr sz="650">
                        <a:latin typeface="Arial"/>
                        <a:cs typeface="Arial"/>
                      </a:endParaRPr>
                    </a:p>
                  </a:txBody>
                  <a:tcPr marL="0" marR="0" marT="33019"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59"/>
                        </a:spcBef>
                      </a:pPr>
                      <a:r>
                        <a:rPr sz="650" spc="120" dirty="0">
                          <a:solidFill>
                            <a:srgbClr val="010000"/>
                          </a:solidFill>
                          <a:latin typeface="Arial"/>
                          <a:cs typeface="Arial"/>
                        </a:rPr>
                        <a:t>Yes</a:t>
                      </a:r>
                      <a:endParaRPr sz="650">
                        <a:latin typeface="Arial"/>
                        <a:cs typeface="Arial"/>
                      </a:endParaRPr>
                    </a:p>
                  </a:txBody>
                  <a:tcPr marL="0" marR="0" marT="33019"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59"/>
                        </a:spcBef>
                      </a:pPr>
                      <a:r>
                        <a:rPr sz="650" spc="120" dirty="0">
                          <a:solidFill>
                            <a:srgbClr val="010000"/>
                          </a:solidFill>
                          <a:latin typeface="Arial"/>
                          <a:cs typeface="Arial"/>
                        </a:rPr>
                        <a:t>Large</a:t>
                      </a:r>
                      <a:endParaRPr sz="650">
                        <a:latin typeface="Arial"/>
                        <a:cs typeface="Arial"/>
                      </a:endParaRPr>
                    </a:p>
                  </a:txBody>
                  <a:tcPr marL="0" marR="0" marT="33019"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59"/>
                        </a:spcBef>
                      </a:pPr>
                      <a:r>
                        <a:rPr sz="650" spc="125" dirty="0">
                          <a:solidFill>
                            <a:srgbClr val="010000"/>
                          </a:solidFill>
                          <a:latin typeface="Arial"/>
                          <a:cs typeface="Arial"/>
                        </a:rPr>
                        <a:t>110K</a:t>
                      </a:r>
                      <a:endParaRPr sz="650">
                        <a:latin typeface="Arial"/>
                        <a:cs typeface="Arial"/>
                      </a:endParaRPr>
                    </a:p>
                  </a:txBody>
                  <a:tcPr marL="0" marR="0" marT="33019"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29"/>
                        </a:spcBef>
                      </a:pPr>
                      <a:r>
                        <a:rPr sz="650" b="1" spc="100" dirty="0">
                          <a:solidFill>
                            <a:srgbClr val="FF0000"/>
                          </a:solidFill>
                          <a:latin typeface="Arial"/>
                          <a:cs typeface="Arial"/>
                        </a:rPr>
                        <a:t>?</a:t>
                      </a:r>
                      <a:endParaRPr sz="650">
                        <a:latin typeface="Arial"/>
                        <a:cs typeface="Arial"/>
                      </a:endParaRPr>
                    </a:p>
                  </a:txBody>
                  <a:tcPr marL="0" marR="0" marT="29209"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3"/>
                  </a:ext>
                </a:extLst>
              </a:tr>
              <a:tr h="168275">
                <a:tc>
                  <a:txBody>
                    <a:bodyPr/>
                    <a:lstStyle/>
                    <a:p>
                      <a:pPr marR="62865" algn="ctr">
                        <a:lnSpc>
                          <a:spcPct val="100000"/>
                        </a:lnSpc>
                        <a:spcBef>
                          <a:spcPts val="254"/>
                        </a:spcBef>
                      </a:pPr>
                      <a:r>
                        <a:rPr sz="650" spc="114" dirty="0">
                          <a:solidFill>
                            <a:srgbClr val="010000"/>
                          </a:solidFill>
                          <a:latin typeface="Arial"/>
                          <a:cs typeface="Arial"/>
                        </a:rPr>
                        <a:t>14</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54"/>
                        </a:spcBef>
                      </a:pPr>
                      <a:r>
                        <a:rPr sz="650" spc="135" dirty="0">
                          <a:solidFill>
                            <a:srgbClr val="010000"/>
                          </a:solidFill>
                          <a:latin typeface="Arial"/>
                          <a:cs typeface="Arial"/>
                        </a:rPr>
                        <a:t>No</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54"/>
                        </a:spcBef>
                      </a:pPr>
                      <a:r>
                        <a:rPr sz="650" spc="105" dirty="0">
                          <a:solidFill>
                            <a:srgbClr val="010000"/>
                          </a:solidFill>
                          <a:latin typeface="Arial"/>
                          <a:cs typeface="Arial"/>
                        </a:rPr>
                        <a:t>Small</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C0C0C0"/>
                    </a:solidFill>
                  </a:tcPr>
                </a:tc>
                <a:tc>
                  <a:txBody>
                    <a:bodyPr/>
                    <a:lstStyle/>
                    <a:p>
                      <a:pPr marL="57150">
                        <a:lnSpc>
                          <a:spcPct val="100000"/>
                        </a:lnSpc>
                        <a:spcBef>
                          <a:spcPts val="254"/>
                        </a:spcBef>
                      </a:pPr>
                      <a:r>
                        <a:rPr sz="650" spc="125" dirty="0">
                          <a:solidFill>
                            <a:srgbClr val="010000"/>
                          </a:solidFill>
                          <a:latin typeface="Arial"/>
                          <a:cs typeface="Arial"/>
                        </a:rPr>
                        <a:t>95K</a:t>
                      </a:r>
                      <a:endParaRPr sz="650">
                        <a:latin typeface="Arial"/>
                        <a:cs typeface="Arial"/>
                      </a:endParaRPr>
                    </a:p>
                  </a:txBody>
                  <a:tcPr marL="0" marR="0" marT="32384" marB="0">
                    <a:lnL w="9525">
                      <a:solidFill>
                        <a:srgbClr val="000080"/>
                      </a:solidFill>
                      <a:prstDash val="solid"/>
                    </a:lnL>
                    <a:lnR w="9525">
                      <a:solidFill>
                        <a:srgbClr val="000080"/>
                      </a:solidFill>
                      <a:prstDash val="solid"/>
                    </a:lnR>
                    <a:solidFill>
                      <a:srgbClr val="E4E4E4"/>
                    </a:solidFill>
                  </a:tcPr>
                </a:tc>
                <a:tc>
                  <a:txBody>
                    <a:bodyPr/>
                    <a:lstStyle/>
                    <a:p>
                      <a:pPr marL="57150">
                        <a:lnSpc>
                          <a:spcPct val="100000"/>
                        </a:lnSpc>
                        <a:spcBef>
                          <a:spcPts val="225"/>
                        </a:spcBef>
                      </a:pPr>
                      <a:r>
                        <a:rPr sz="650" b="1" spc="100" dirty="0">
                          <a:solidFill>
                            <a:srgbClr val="FF0000"/>
                          </a:solidFill>
                          <a:latin typeface="Arial"/>
                          <a:cs typeface="Arial"/>
                        </a:rPr>
                        <a:t>?</a:t>
                      </a:r>
                      <a:endParaRPr sz="650">
                        <a:latin typeface="Arial"/>
                        <a:cs typeface="Arial"/>
                      </a:endParaRPr>
                    </a:p>
                  </a:txBody>
                  <a:tcPr marL="0" marR="0" marT="2857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4"/>
                  </a:ext>
                </a:extLst>
              </a:tr>
              <a:tr h="169545">
                <a:tc>
                  <a:txBody>
                    <a:bodyPr/>
                    <a:lstStyle/>
                    <a:p>
                      <a:pPr marR="62865" algn="ctr">
                        <a:lnSpc>
                          <a:spcPct val="100000"/>
                        </a:lnSpc>
                        <a:spcBef>
                          <a:spcPts val="254"/>
                        </a:spcBef>
                      </a:pPr>
                      <a:r>
                        <a:rPr sz="650" spc="114" dirty="0">
                          <a:solidFill>
                            <a:srgbClr val="010000"/>
                          </a:solidFill>
                          <a:latin typeface="Arial"/>
                          <a:cs typeface="Arial"/>
                        </a:rPr>
                        <a:t>15</a:t>
                      </a:r>
                      <a:endParaRPr sz="650">
                        <a:latin typeface="Arial"/>
                        <a:cs typeface="Arial"/>
                      </a:endParaRPr>
                    </a:p>
                  </a:txBody>
                  <a:tcPr marL="0" marR="0" marT="32384"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tc>
                  <a:txBody>
                    <a:bodyPr/>
                    <a:lstStyle/>
                    <a:p>
                      <a:pPr marL="57150">
                        <a:lnSpc>
                          <a:spcPct val="100000"/>
                        </a:lnSpc>
                        <a:spcBef>
                          <a:spcPts val="254"/>
                        </a:spcBef>
                      </a:pPr>
                      <a:r>
                        <a:rPr sz="650" spc="135" dirty="0">
                          <a:solidFill>
                            <a:srgbClr val="010000"/>
                          </a:solidFill>
                          <a:latin typeface="Arial"/>
                          <a:cs typeface="Arial"/>
                        </a:rPr>
                        <a:t>No</a:t>
                      </a:r>
                      <a:endParaRPr sz="650">
                        <a:latin typeface="Arial"/>
                        <a:cs typeface="Arial"/>
                      </a:endParaRPr>
                    </a:p>
                  </a:txBody>
                  <a:tcPr marL="0" marR="0" marT="32384" marB="0">
                    <a:lnL w="9525">
                      <a:solidFill>
                        <a:srgbClr val="000080"/>
                      </a:solidFill>
                      <a:prstDash val="solid"/>
                    </a:lnL>
                    <a:lnR w="9525">
                      <a:solidFill>
                        <a:srgbClr val="000080"/>
                      </a:solidFill>
                      <a:prstDash val="solid"/>
                    </a:lnR>
                    <a:lnB w="6350">
                      <a:solidFill>
                        <a:srgbClr val="000080"/>
                      </a:solidFill>
                      <a:prstDash val="solid"/>
                    </a:lnB>
                    <a:solidFill>
                      <a:srgbClr val="E4E4E4"/>
                    </a:solidFill>
                  </a:tcPr>
                </a:tc>
                <a:tc>
                  <a:txBody>
                    <a:bodyPr/>
                    <a:lstStyle/>
                    <a:p>
                      <a:pPr marL="57150">
                        <a:lnSpc>
                          <a:spcPct val="100000"/>
                        </a:lnSpc>
                        <a:spcBef>
                          <a:spcPts val="254"/>
                        </a:spcBef>
                      </a:pPr>
                      <a:r>
                        <a:rPr sz="650" spc="120" dirty="0">
                          <a:solidFill>
                            <a:srgbClr val="010000"/>
                          </a:solidFill>
                          <a:latin typeface="Arial"/>
                          <a:cs typeface="Arial"/>
                        </a:rPr>
                        <a:t>Large</a:t>
                      </a:r>
                      <a:endParaRPr sz="650">
                        <a:latin typeface="Arial"/>
                        <a:cs typeface="Arial"/>
                      </a:endParaRPr>
                    </a:p>
                  </a:txBody>
                  <a:tcPr marL="0" marR="0" marT="32384"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tc>
                  <a:txBody>
                    <a:bodyPr/>
                    <a:lstStyle/>
                    <a:p>
                      <a:pPr marL="57150">
                        <a:lnSpc>
                          <a:spcPct val="100000"/>
                        </a:lnSpc>
                        <a:spcBef>
                          <a:spcPts val="254"/>
                        </a:spcBef>
                      </a:pPr>
                      <a:r>
                        <a:rPr sz="650" spc="125" dirty="0">
                          <a:solidFill>
                            <a:srgbClr val="010000"/>
                          </a:solidFill>
                          <a:latin typeface="Arial"/>
                          <a:cs typeface="Arial"/>
                        </a:rPr>
                        <a:t>67K</a:t>
                      </a:r>
                      <a:endParaRPr sz="650">
                        <a:latin typeface="Arial"/>
                        <a:cs typeface="Arial"/>
                      </a:endParaRPr>
                    </a:p>
                  </a:txBody>
                  <a:tcPr marL="0" marR="0" marT="32384" marB="0">
                    <a:lnL w="9525">
                      <a:solidFill>
                        <a:srgbClr val="000080"/>
                      </a:solidFill>
                      <a:prstDash val="solid"/>
                    </a:lnL>
                    <a:lnR w="9525">
                      <a:solidFill>
                        <a:srgbClr val="000080"/>
                      </a:solidFill>
                      <a:prstDash val="solid"/>
                    </a:lnR>
                    <a:lnB w="6350">
                      <a:solidFill>
                        <a:srgbClr val="000080"/>
                      </a:solidFill>
                      <a:prstDash val="solid"/>
                    </a:lnB>
                    <a:solidFill>
                      <a:srgbClr val="E4E4E4"/>
                    </a:solidFill>
                  </a:tcPr>
                </a:tc>
                <a:tc>
                  <a:txBody>
                    <a:bodyPr/>
                    <a:lstStyle/>
                    <a:p>
                      <a:pPr marL="57150">
                        <a:lnSpc>
                          <a:spcPct val="100000"/>
                        </a:lnSpc>
                        <a:spcBef>
                          <a:spcPts val="229"/>
                        </a:spcBef>
                      </a:pPr>
                      <a:r>
                        <a:rPr sz="650" b="1" spc="100" dirty="0">
                          <a:solidFill>
                            <a:srgbClr val="FF0000"/>
                          </a:solidFill>
                          <a:latin typeface="Arial"/>
                          <a:cs typeface="Arial"/>
                        </a:rPr>
                        <a:t>?</a:t>
                      </a:r>
                      <a:endParaRPr sz="650">
                        <a:latin typeface="Arial"/>
                        <a:cs typeface="Arial"/>
                      </a:endParaRPr>
                    </a:p>
                  </a:txBody>
                  <a:tcPr marL="0" marR="0" marT="29209"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extLst>
                  <a:ext uri="{0D108BD9-81ED-4DB2-BD59-A6C34878D82A}">
                    <a16:rowId xmlns:a16="http://schemas.microsoft.com/office/drawing/2014/main" val="10005"/>
                  </a:ext>
                </a:extLst>
              </a:tr>
            </a:tbl>
          </a:graphicData>
        </a:graphic>
      </p:graphicFrame>
      <p:sp>
        <p:nvSpPr>
          <p:cNvPr id="41" name="object 41"/>
          <p:cNvSpPr txBox="1"/>
          <p:nvPr/>
        </p:nvSpPr>
        <p:spPr>
          <a:xfrm>
            <a:off x="1158132" y="4457190"/>
            <a:ext cx="36195" cy="34290"/>
          </a:xfrm>
          <a:prstGeom prst="rect">
            <a:avLst/>
          </a:prstGeom>
        </p:spPr>
        <p:txBody>
          <a:bodyPr vert="horz" wrap="square" lIns="0" tIns="13335" rIns="0" bIns="0" rtlCol="0">
            <a:spAutoFit/>
          </a:bodyPr>
          <a:lstStyle/>
          <a:p>
            <a:pPr algn="ctr">
              <a:lnSpc>
                <a:spcPct val="100000"/>
              </a:lnSpc>
              <a:spcBef>
                <a:spcPts val="105"/>
              </a:spcBef>
            </a:pPr>
            <a:r>
              <a:rPr sz="100" spc="-25" dirty="0">
                <a:solidFill>
                  <a:srgbClr val="010000"/>
                </a:solidFill>
                <a:latin typeface="Arial"/>
                <a:cs typeface="Arial"/>
              </a:rPr>
              <a:t>10</a:t>
            </a:r>
            <a:endParaRPr sz="100">
              <a:latin typeface="Arial"/>
              <a:cs typeface="Arial"/>
            </a:endParaRPr>
          </a:p>
        </p:txBody>
      </p:sp>
      <p:sp>
        <p:nvSpPr>
          <p:cNvPr id="42" name="object 42"/>
          <p:cNvSpPr txBox="1"/>
          <p:nvPr/>
        </p:nvSpPr>
        <p:spPr>
          <a:xfrm>
            <a:off x="1944805" y="4516308"/>
            <a:ext cx="817244" cy="212725"/>
          </a:xfrm>
          <a:prstGeom prst="rect">
            <a:avLst/>
          </a:prstGeom>
        </p:spPr>
        <p:txBody>
          <a:bodyPr vert="horz" wrap="square" lIns="0" tIns="15875" rIns="0" bIns="0" rtlCol="0">
            <a:spAutoFit/>
          </a:bodyPr>
          <a:lstStyle/>
          <a:p>
            <a:pPr marL="12700">
              <a:lnSpc>
                <a:spcPct val="100000"/>
              </a:lnSpc>
              <a:spcBef>
                <a:spcPts val="125"/>
              </a:spcBef>
            </a:pPr>
            <a:r>
              <a:rPr sz="1200" spc="225" dirty="0">
                <a:latin typeface="Arial"/>
                <a:cs typeface="Arial"/>
              </a:rPr>
              <a:t>Test</a:t>
            </a:r>
            <a:r>
              <a:rPr sz="1200" spc="130" dirty="0">
                <a:latin typeface="Arial"/>
                <a:cs typeface="Arial"/>
              </a:rPr>
              <a:t> </a:t>
            </a:r>
            <a:r>
              <a:rPr sz="1200" spc="204" dirty="0">
                <a:latin typeface="Arial"/>
                <a:cs typeface="Arial"/>
              </a:rPr>
              <a:t>Set</a:t>
            </a:r>
            <a:endParaRPr sz="1200">
              <a:latin typeface="Arial"/>
              <a:cs typeface="Arial"/>
            </a:endParaRPr>
          </a:p>
        </p:txBody>
      </p:sp>
      <p:grpSp>
        <p:nvGrpSpPr>
          <p:cNvPr id="43" name="object 43"/>
          <p:cNvGrpSpPr/>
          <p:nvPr/>
        </p:nvGrpSpPr>
        <p:grpSpPr>
          <a:xfrm>
            <a:off x="5176060" y="915805"/>
            <a:ext cx="1198880" cy="704850"/>
            <a:chOff x="5176060" y="915805"/>
            <a:chExt cx="1198880" cy="704850"/>
          </a:xfrm>
        </p:grpSpPr>
        <p:pic>
          <p:nvPicPr>
            <p:cNvPr id="44" name="object 44"/>
            <p:cNvPicPr/>
            <p:nvPr/>
          </p:nvPicPr>
          <p:blipFill>
            <a:blip r:embed="rId2" cstate="print"/>
            <a:stretch>
              <a:fillRect/>
            </a:stretch>
          </p:blipFill>
          <p:spPr>
            <a:xfrm>
              <a:off x="5177330" y="917099"/>
              <a:ext cx="1195935" cy="702102"/>
            </a:xfrm>
            <a:prstGeom prst="rect">
              <a:avLst/>
            </a:prstGeom>
          </p:spPr>
        </p:pic>
        <p:sp>
          <p:nvSpPr>
            <p:cNvPr id="45" name="object 45"/>
            <p:cNvSpPr/>
            <p:nvPr/>
          </p:nvSpPr>
          <p:spPr>
            <a:xfrm>
              <a:off x="5177330" y="917075"/>
              <a:ext cx="1196340" cy="702310"/>
            </a:xfrm>
            <a:custGeom>
              <a:avLst/>
              <a:gdLst/>
              <a:ahLst/>
              <a:cxnLst/>
              <a:rect l="l" t="t" r="r" b="b"/>
              <a:pathLst>
                <a:path w="1196339" h="702310">
                  <a:moveTo>
                    <a:pt x="1100256" y="702126"/>
                  </a:moveTo>
                  <a:lnTo>
                    <a:pt x="1137500" y="696601"/>
                  </a:lnTo>
                  <a:lnTo>
                    <a:pt x="1167912" y="681539"/>
                  </a:lnTo>
                  <a:lnTo>
                    <a:pt x="1188417" y="659212"/>
                  </a:lnTo>
                  <a:lnTo>
                    <a:pt x="1195935" y="631889"/>
                  </a:lnTo>
                  <a:lnTo>
                    <a:pt x="1195935" y="70236"/>
                  </a:lnTo>
                  <a:lnTo>
                    <a:pt x="1188417" y="42880"/>
                  </a:lnTo>
                  <a:lnTo>
                    <a:pt x="1167912" y="20556"/>
                  </a:lnTo>
                  <a:lnTo>
                    <a:pt x="1137500" y="5513"/>
                  </a:lnTo>
                  <a:lnTo>
                    <a:pt x="1100256" y="0"/>
                  </a:lnTo>
                  <a:lnTo>
                    <a:pt x="95679" y="0"/>
                  </a:lnTo>
                  <a:lnTo>
                    <a:pt x="58435" y="5513"/>
                  </a:lnTo>
                  <a:lnTo>
                    <a:pt x="28023" y="20556"/>
                  </a:lnTo>
                  <a:lnTo>
                    <a:pt x="7518" y="42880"/>
                  </a:lnTo>
                  <a:lnTo>
                    <a:pt x="0" y="70236"/>
                  </a:lnTo>
                  <a:lnTo>
                    <a:pt x="0" y="631889"/>
                  </a:lnTo>
                  <a:lnTo>
                    <a:pt x="7518" y="659212"/>
                  </a:lnTo>
                  <a:lnTo>
                    <a:pt x="28023" y="681539"/>
                  </a:lnTo>
                  <a:lnTo>
                    <a:pt x="58435" y="696601"/>
                  </a:lnTo>
                  <a:lnTo>
                    <a:pt x="95679" y="702126"/>
                  </a:lnTo>
                  <a:lnTo>
                    <a:pt x="1100256" y="702126"/>
                  </a:lnTo>
                </a:path>
              </a:pathLst>
            </a:custGeom>
            <a:ln w="3175">
              <a:solidFill>
                <a:srgbClr val="000000"/>
              </a:solidFill>
            </a:ln>
          </p:spPr>
          <p:txBody>
            <a:bodyPr wrap="square" lIns="0" tIns="0" rIns="0" bIns="0" rtlCol="0"/>
            <a:lstStyle/>
            <a:p>
              <a:endParaRPr/>
            </a:p>
          </p:txBody>
        </p:sp>
      </p:grpSp>
      <p:sp>
        <p:nvSpPr>
          <p:cNvPr id="46" name="object 46"/>
          <p:cNvSpPr txBox="1"/>
          <p:nvPr/>
        </p:nvSpPr>
        <p:spPr>
          <a:xfrm>
            <a:off x="4470014" y="1052549"/>
            <a:ext cx="1755775" cy="903605"/>
          </a:xfrm>
          <a:prstGeom prst="rect">
            <a:avLst/>
          </a:prstGeom>
        </p:spPr>
        <p:txBody>
          <a:bodyPr vert="horz" wrap="square" lIns="0" tIns="11430" rIns="0" bIns="0" rtlCol="0">
            <a:spAutoFit/>
          </a:bodyPr>
          <a:lstStyle/>
          <a:p>
            <a:pPr marL="867410" marR="5080" indent="22860">
              <a:lnSpc>
                <a:spcPct val="102400"/>
              </a:lnSpc>
              <a:spcBef>
                <a:spcPts val="90"/>
              </a:spcBef>
            </a:pPr>
            <a:r>
              <a:rPr sz="1200" spc="220" dirty="0">
                <a:latin typeface="Arial"/>
                <a:cs typeface="Arial"/>
              </a:rPr>
              <a:t>Learning </a:t>
            </a:r>
            <a:r>
              <a:rPr sz="1200" spc="204" dirty="0">
                <a:latin typeface="Arial"/>
                <a:cs typeface="Arial"/>
              </a:rPr>
              <a:t>algorithm</a:t>
            </a:r>
            <a:endParaRPr sz="1200">
              <a:latin typeface="Arial"/>
              <a:cs typeface="Arial"/>
            </a:endParaRPr>
          </a:p>
          <a:p>
            <a:pPr>
              <a:lnSpc>
                <a:spcPct val="100000"/>
              </a:lnSpc>
              <a:spcBef>
                <a:spcPts val="1145"/>
              </a:spcBef>
            </a:pPr>
            <a:endParaRPr sz="1200">
              <a:latin typeface="Arial"/>
              <a:cs typeface="Arial"/>
            </a:endParaRPr>
          </a:p>
          <a:p>
            <a:pPr marL="12700">
              <a:lnSpc>
                <a:spcPct val="100000"/>
              </a:lnSpc>
            </a:pPr>
            <a:r>
              <a:rPr sz="1200" spc="200" dirty="0">
                <a:latin typeface="Arial"/>
                <a:cs typeface="Arial"/>
              </a:rPr>
              <a:t>Induction</a:t>
            </a:r>
            <a:endParaRPr sz="1200">
              <a:latin typeface="Arial"/>
              <a:cs typeface="Arial"/>
            </a:endParaRPr>
          </a:p>
        </p:txBody>
      </p:sp>
      <p:grpSp>
        <p:nvGrpSpPr>
          <p:cNvPr id="47" name="object 47"/>
          <p:cNvGrpSpPr/>
          <p:nvPr/>
        </p:nvGrpSpPr>
        <p:grpSpPr>
          <a:xfrm>
            <a:off x="5667284" y="1617953"/>
            <a:ext cx="216535" cy="529590"/>
            <a:chOff x="5667284" y="1617953"/>
            <a:chExt cx="216535" cy="529590"/>
          </a:xfrm>
        </p:grpSpPr>
        <p:sp>
          <p:nvSpPr>
            <p:cNvPr id="48" name="object 48"/>
            <p:cNvSpPr/>
            <p:nvPr/>
          </p:nvSpPr>
          <p:spPr>
            <a:xfrm>
              <a:off x="5668533" y="1619201"/>
              <a:ext cx="213995" cy="527050"/>
            </a:xfrm>
            <a:custGeom>
              <a:avLst/>
              <a:gdLst/>
              <a:ahLst/>
              <a:cxnLst/>
              <a:rect l="l" t="t" r="r" b="b"/>
              <a:pathLst>
                <a:path w="213995" h="527050">
                  <a:moveTo>
                    <a:pt x="143035" y="0"/>
                  </a:moveTo>
                  <a:lnTo>
                    <a:pt x="70495" y="0"/>
                  </a:lnTo>
                  <a:lnTo>
                    <a:pt x="70495" y="448143"/>
                  </a:lnTo>
                  <a:lnTo>
                    <a:pt x="0" y="448143"/>
                  </a:lnTo>
                  <a:lnTo>
                    <a:pt x="106765" y="526534"/>
                  </a:lnTo>
                  <a:lnTo>
                    <a:pt x="213530" y="448143"/>
                  </a:lnTo>
                  <a:lnTo>
                    <a:pt x="143035" y="448143"/>
                  </a:lnTo>
                  <a:lnTo>
                    <a:pt x="143035" y="0"/>
                  </a:lnTo>
                  <a:close/>
                </a:path>
              </a:pathLst>
            </a:custGeom>
            <a:solidFill>
              <a:srgbClr val="808000"/>
            </a:solidFill>
          </p:spPr>
          <p:txBody>
            <a:bodyPr wrap="square" lIns="0" tIns="0" rIns="0" bIns="0" rtlCol="0"/>
            <a:lstStyle/>
            <a:p>
              <a:endParaRPr/>
            </a:p>
          </p:txBody>
        </p:sp>
        <p:sp>
          <p:nvSpPr>
            <p:cNvPr id="49" name="object 49"/>
            <p:cNvSpPr/>
            <p:nvPr/>
          </p:nvSpPr>
          <p:spPr>
            <a:xfrm>
              <a:off x="5668533" y="1619202"/>
              <a:ext cx="213995" cy="527050"/>
            </a:xfrm>
            <a:custGeom>
              <a:avLst/>
              <a:gdLst/>
              <a:ahLst/>
              <a:cxnLst/>
              <a:rect l="l" t="t" r="r" b="b"/>
              <a:pathLst>
                <a:path w="213995" h="527050">
                  <a:moveTo>
                    <a:pt x="106764" y="526534"/>
                  </a:moveTo>
                  <a:lnTo>
                    <a:pt x="213529" y="448143"/>
                  </a:lnTo>
                  <a:lnTo>
                    <a:pt x="143034" y="448143"/>
                  </a:lnTo>
                  <a:lnTo>
                    <a:pt x="143034" y="0"/>
                  </a:lnTo>
                  <a:lnTo>
                    <a:pt x="70494" y="0"/>
                  </a:lnTo>
                  <a:lnTo>
                    <a:pt x="70494" y="448143"/>
                  </a:lnTo>
                  <a:lnTo>
                    <a:pt x="0" y="448143"/>
                  </a:lnTo>
                  <a:lnTo>
                    <a:pt x="106764" y="526534"/>
                  </a:lnTo>
                  <a:close/>
                </a:path>
              </a:pathLst>
            </a:custGeom>
            <a:ln w="3175">
              <a:solidFill>
                <a:srgbClr val="000000"/>
              </a:solidFill>
            </a:ln>
          </p:spPr>
          <p:txBody>
            <a:bodyPr wrap="square" lIns="0" tIns="0" rIns="0" bIns="0" rtlCol="0"/>
            <a:lstStyle/>
            <a:p>
              <a:endParaRPr/>
            </a:p>
          </p:txBody>
        </p:sp>
      </p:grpSp>
      <p:sp>
        <p:nvSpPr>
          <p:cNvPr id="50" name="object 50"/>
          <p:cNvSpPr txBox="1"/>
          <p:nvPr/>
        </p:nvSpPr>
        <p:spPr>
          <a:xfrm>
            <a:off x="1807669" y="2942162"/>
            <a:ext cx="1172210" cy="212725"/>
          </a:xfrm>
          <a:prstGeom prst="rect">
            <a:avLst/>
          </a:prstGeom>
        </p:spPr>
        <p:txBody>
          <a:bodyPr vert="horz" wrap="square" lIns="0" tIns="15875" rIns="0" bIns="0" rtlCol="0">
            <a:spAutoFit/>
          </a:bodyPr>
          <a:lstStyle/>
          <a:p>
            <a:pPr marL="12700">
              <a:lnSpc>
                <a:spcPct val="100000"/>
              </a:lnSpc>
              <a:spcBef>
                <a:spcPts val="125"/>
              </a:spcBef>
            </a:pPr>
            <a:r>
              <a:rPr sz="1200" spc="210" dirty="0">
                <a:latin typeface="Arial"/>
                <a:cs typeface="Arial"/>
              </a:rPr>
              <a:t>Training</a:t>
            </a:r>
            <a:r>
              <a:rPr sz="1200" spc="160" dirty="0">
                <a:latin typeface="Arial"/>
                <a:cs typeface="Arial"/>
              </a:rPr>
              <a:t> </a:t>
            </a:r>
            <a:r>
              <a:rPr sz="1200" spc="204" dirty="0">
                <a:latin typeface="Arial"/>
                <a:cs typeface="Arial"/>
              </a:rPr>
              <a:t>Set</a:t>
            </a:r>
            <a:endParaRPr sz="1200">
              <a:latin typeface="Arial"/>
              <a:cs typeface="Arial"/>
            </a:endParaRPr>
          </a:p>
        </p:txBody>
      </p:sp>
      <p:sp>
        <p:nvSpPr>
          <p:cNvPr id="51" name="object 51"/>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3</a:t>
            </a:fld>
            <a:endParaRPr spc="-25" dirty="0"/>
          </a:p>
        </p:txBody>
      </p:sp>
      <p:sp>
        <p:nvSpPr>
          <p:cNvPr id="52" name="object 52"/>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50" dirty="0"/>
              <a:t>How to determine the Best Split</a:t>
            </a:r>
          </a:p>
        </p:txBody>
      </p:sp>
      <p:grpSp>
        <p:nvGrpSpPr>
          <p:cNvPr id="3" name="object 3"/>
          <p:cNvGrpSpPr/>
          <p:nvPr/>
        </p:nvGrpSpPr>
        <p:grpSpPr>
          <a:xfrm>
            <a:off x="515961" y="1704382"/>
            <a:ext cx="1013460" cy="446405"/>
            <a:chOff x="515961" y="1704382"/>
            <a:chExt cx="1013460" cy="446405"/>
          </a:xfrm>
        </p:grpSpPr>
        <p:sp>
          <p:nvSpPr>
            <p:cNvPr id="4" name="object 4"/>
            <p:cNvSpPr/>
            <p:nvPr/>
          </p:nvSpPr>
          <p:spPr>
            <a:xfrm>
              <a:off x="517231" y="1705653"/>
              <a:ext cx="1010919" cy="443865"/>
            </a:xfrm>
            <a:custGeom>
              <a:avLst/>
              <a:gdLst/>
              <a:ahLst/>
              <a:cxnLst/>
              <a:rect l="l" t="t" r="r" b="b"/>
              <a:pathLst>
                <a:path w="1010919" h="443864">
                  <a:moveTo>
                    <a:pt x="505251" y="0"/>
                  </a:moveTo>
                  <a:lnTo>
                    <a:pt x="441873" y="1728"/>
                  </a:lnTo>
                  <a:lnTo>
                    <a:pt x="380845" y="6774"/>
                  </a:lnTo>
                  <a:lnTo>
                    <a:pt x="322639" y="14930"/>
                  </a:lnTo>
                  <a:lnTo>
                    <a:pt x="267730" y="25989"/>
                  </a:lnTo>
                  <a:lnTo>
                    <a:pt x="216590" y="39742"/>
                  </a:lnTo>
                  <a:lnTo>
                    <a:pt x="169694" y="55982"/>
                  </a:lnTo>
                  <a:lnTo>
                    <a:pt x="127514" y="74501"/>
                  </a:lnTo>
                  <a:lnTo>
                    <a:pt x="90524" y="95091"/>
                  </a:lnTo>
                  <a:lnTo>
                    <a:pt x="59198" y="117544"/>
                  </a:lnTo>
                  <a:lnTo>
                    <a:pt x="15430" y="167208"/>
                  </a:lnTo>
                  <a:lnTo>
                    <a:pt x="0" y="221830"/>
                  </a:lnTo>
                  <a:lnTo>
                    <a:pt x="3936" y="249658"/>
                  </a:lnTo>
                  <a:lnTo>
                    <a:pt x="34009" y="302010"/>
                  </a:lnTo>
                  <a:lnTo>
                    <a:pt x="90524" y="348571"/>
                  </a:lnTo>
                  <a:lnTo>
                    <a:pt x="127514" y="369161"/>
                  </a:lnTo>
                  <a:lnTo>
                    <a:pt x="169694" y="387680"/>
                  </a:lnTo>
                  <a:lnTo>
                    <a:pt x="216590" y="403920"/>
                  </a:lnTo>
                  <a:lnTo>
                    <a:pt x="267730" y="417673"/>
                  </a:lnTo>
                  <a:lnTo>
                    <a:pt x="322639" y="428732"/>
                  </a:lnTo>
                  <a:lnTo>
                    <a:pt x="380845" y="436888"/>
                  </a:lnTo>
                  <a:lnTo>
                    <a:pt x="441873" y="441934"/>
                  </a:lnTo>
                  <a:lnTo>
                    <a:pt x="505251" y="443663"/>
                  </a:lnTo>
                  <a:lnTo>
                    <a:pt x="568629" y="441934"/>
                  </a:lnTo>
                  <a:lnTo>
                    <a:pt x="629660" y="436888"/>
                  </a:lnTo>
                  <a:lnTo>
                    <a:pt x="687869" y="428732"/>
                  </a:lnTo>
                  <a:lnTo>
                    <a:pt x="742782" y="417673"/>
                  </a:lnTo>
                  <a:lnTo>
                    <a:pt x="793924" y="403920"/>
                  </a:lnTo>
                  <a:lnTo>
                    <a:pt x="840822" y="387680"/>
                  </a:lnTo>
                  <a:lnTo>
                    <a:pt x="883002" y="369161"/>
                  </a:lnTo>
                  <a:lnTo>
                    <a:pt x="919990" y="348571"/>
                  </a:lnTo>
                  <a:lnTo>
                    <a:pt x="951311" y="326118"/>
                  </a:lnTo>
                  <a:lnTo>
                    <a:pt x="995056" y="276454"/>
                  </a:lnTo>
                  <a:lnTo>
                    <a:pt x="1010446" y="221830"/>
                  </a:lnTo>
                  <a:lnTo>
                    <a:pt x="1006510" y="194003"/>
                  </a:lnTo>
                  <a:lnTo>
                    <a:pt x="976444" y="141652"/>
                  </a:lnTo>
                  <a:lnTo>
                    <a:pt x="919940" y="95091"/>
                  </a:lnTo>
                  <a:lnTo>
                    <a:pt x="882957" y="74501"/>
                  </a:lnTo>
                  <a:lnTo>
                    <a:pt x="840784" y="55982"/>
                  </a:lnTo>
                  <a:lnTo>
                    <a:pt x="793893" y="39742"/>
                  </a:lnTo>
                  <a:lnTo>
                    <a:pt x="742759" y="25989"/>
                  </a:lnTo>
                  <a:lnTo>
                    <a:pt x="687855" y="14930"/>
                  </a:lnTo>
                  <a:lnTo>
                    <a:pt x="629653" y="6774"/>
                  </a:lnTo>
                  <a:lnTo>
                    <a:pt x="568628" y="1728"/>
                  </a:lnTo>
                  <a:lnTo>
                    <a:pt x="505251" y="0"/>
                  </a:lnTo>
                  <a:close/>
                </a:path>
              </a:pathLst>
            </a:custGeom>
            <a:solidFill>
              <a:srgbClr val="FFFFFF"/>
            </a:solidFill>
          </p:spPr>
          <p:txBody>
            <a:bodyPr wrap="square" lIns="0" tIns="0" rIns="0" bIns="0" rtlCol="0"/>
            <a:lstStyle/>
            <a:p>
              <a:endParaRPr/>
            </a:p>
          </p:txBody>
        </p:sp>
        <p:sp>
          <p:nvSpPr>
            <p:cNvPr id="5" name="object 5"/>
            <p:cNvSpPr/>
            <p:nvPr/>
          </p:nvSpPr>
          <p:spPr>
            <a:xfrm>
              <a:off x="517231" y="1705652"/>
              <a:ext cx="1010919" cy="443865"/>
            </a:xfrm>
            <a:custGeom>
              <a:avLst/>
              <a:gdLst/>
              <a:ahLst/>
              <a:cxnLst/>
              <a:rect l="l" t="t" r="r" b="b"/>
              <a:pathLst>
                <a:path w="1010919" h="443864">
                  <a:moveTo>
                    <a:pt x="0" y="221831"/>
                  </a:moveTo>
                  <a:lnTo>
                    <a:pt x="15430" y="167208"/>
                  </a:lnTo>
                  <a:lnTo>
                    <a:pt x="59198" y="117543"/>
                  </a:lnTo>
                  <a:lnTo>
                    <a:pt x="90524" y="95091"/>
                  </a:lnTo>
                  <a:lnTo>
                    <a:pt x="127514" y="74501"/>
                  </a:lnTo>
                  <a:lnTo>
                    <a:pt x="169694" y="55982"/>
                  </a:lnTo>
                  <a:lnTo>
                    <a:pt x="216590" y="39742"/>
                  </a:lnTo>
                  <a:lnTo>
                    <a:pt x="267730" y="25989"/>
                  </a:lnTo>
                  <a:lnTo>
                    <a:pt x="322639" y="14930"/>
                  </a:lnTo>
                  <a:lnTo>
                    <a:pt x="380845" y="6774"/>
                  </a:lnTo>
                  <a:lnTo>
                    <a:pt x="441873" y="1728"/>
                  </a:lnTo>
                  <a:lnTo>
                    <a:pt x="505251" y="0"/>
                  </a:lnTo>
                  <a:lnTo>
                    <a:pt x="568628" y="1728"/>
                  </a:lnTo>
                  <a:lnTo>
                    <a:pt x="629653" y="6774"/>
                  </a:lnTo>
                  <a:lnTo>
                    <a:pt x="687855" y="14930"/>
                  </a:lnTo>
                  <a:lnTo>
                    <a:pt x="742759" y="25989"/>
                  </a:lnTo>
                  <a:lnTo>
                    <a:pt x="793893" y="39742"/>
                  </a:lnTo>
                  <a:lnTo>
                    <a:pt x="840783" y="55982"/>
                  </a:lnTo>
                  <a:lnTo>
                    <a:pt x="882957" y="74501"/>
                  </a:lnTo>
                  <a:lnTo>
                    <a:pt x="919940" y="95091"/>
                  </a:lnTo>
                  <a:lnTo>
                    <a:pt x="951260" y="117543"/>
                  </a:lnTo>
                  <a:lnTo>
                    <a:pt x="995018" y="167208"/>
                  </a:lnTo>
                  <a:lnTo>
                    <a:pt x="1010446" y="221831"/>
                  </a:lnTo>
                  <a:lnTo>
                    <a:pt x="1006532" y="249658"/>
                  </a:lnTo>
                  <a:lnTo>
                    <a:pt x="976491" y="302010"/>
                  </a:lnTo>
                  <a:lnTo>
                    <a:pt x="919990" y="348571"/>
                  </a:lnTo>
                  <a:lnTo>
                    <a:pt x="883002" y="369161"/>
                  </a:lnTo>
                  <a:lnTo>
                    <a:pt x="840822" y="387680"/>
                  </a:lnTo>
                  <a:lnTo>
                    <a:pt x="793924" y="403919"/>
                  </a:lnTo>
                  <a:lnTo>
                    <a:pt x="742781" y="417673"/>
                  </a:lnTo>
                  <a:lnTo>
                    <a:pt x="687869" y="428731"/>
                  </a:lnTo>
                  <a:lnTo>
                    <a:pt x="629660" y="436888"/>
                  </a:lnTo>
                  <a:lnTo>
                    <a:pt x="568629" y="441934"/>
                  </a:lnTo>
                  <a:lnTo>
                    <a:pt x="505251" y="443662"/>
                  </a:lnTo>
                  <a:lnTo>
                    <a:pt x="441873" y="441934"/>
                  </a:lnTo>
                  <a:lnTo>
                    <a:pt x="380845" y="436888"/>
                  </a:lnTo>
                  <a:lnTo>
                    <a:pt x="322639" y="428731"/>
                  </a:lnTo>
                  <a:lnTo>
                    <a:pt x="267730" y="417673"/>
                  </a:lnTo>
                  <a:lnTo>
                    <a:pt x="216590" y="403919"/>
                  </a:lnTo>
                  <a:lnTo>
                    <a:pt x="169694" y="387680"/>
                  </a:lnTo>
                  <a:lnTo>
                    <a:pt x="127514" y="369161"/>
                  </a:lnTo>
                  <a:lnTo>
                    <a:pt x="90524" y="348571"/>
                  </a:lnTo>
                  <a:lnTo>
                    <a:pt x="59198" y="326118"/>
                  </a:lnTo>
                  <a:lnTo>
                    <a:pt x="15430" y="276454"/>
                  </a:lnTo>
                  <a:lnTo>
                    <a:pt x="3936" y="249658"/>
                  </a:lnTo>
                  <a:lnTo>
                    <a:pt x="0" y="221831"/>
                  </a:lnTo>
                  <a:close/>
                </a:path>
              </a:pathLst>
            </a:custGeom>
            <a:ln w="3175">
              <a:solidFill>
                <a:srgbClr val="008000"/>
              </a:solidFill>
            </a:ln>
          </p:spPr>
          <p:txBody>
            <a:bodyPr wrap="square" lIns="0" tIns="0" rIns="0" bIns="0" rtlCol="0"/>
            <a:lstStyle/>
            <a:p>
              <a:endParaRPr/>
            </a:p>
          </p:txBody>
        </p:sp>
      </p:grpSp>
      <p:sp>
        <p:nvSpPr>
          <p:cNvPr id="6" name="object 6"/>
          <p:cNvSpPr txBox="1"/>
          <p:nvPr/>
        </p:nvSpPr>
        <p:spPr>
          <a:xfrm>
            <a:off x="790757" y="1722597"/>
            <a:ext cx="463550" cy="380365"/>
          </a:xfrm>
          <a:prstGeom prst="rect">
            <a:avLst/>
          </a:prstGeom>
        </p:spPr>
        <p:txBody>
          <a:bodyPr vert="horz" wrap="square" lIns="0" tIns="12065" rIns="0" bIns="0" rtlCol="0">
            <a:spAutoFit/>
          </a:bodyPr>
          <a:lstStyle/>
          <a:p>
            <a:pPr marL="12700" marR="5080" indent="10795">
              <a:lnSpc>
                <a:spcPct val="101200"/>
              </a:lnSpc>
              <a:spcBef>
                <a:spcPts val="95"/>
              </a:spcBef>
            </a:pPr>
            <a:r>
              <a:rPr sz="1150" spc="270" dirty="0">
                <a:latin typeface="Arial"/>
                <a:cs typeface="Arial"/>
              </a:rPr>
              <a:t>Own </a:t>
            </a:r>
            <a:r>
              <a:rPr sz="1150" spc="215" dirty="0">
                <a:latin typeface="Arial"/>
                <a:cs typeface="Arial"/>
              </a:rPr>
              <a:t>Car?</a:t>
            </a:r>
            <a:endParaRPr sz="1150">
              <a:latin typeface="Arial"/>
              <a:cs typeface="Arial"/>
            </a:endParaRPr>
          </a:p>
        </p:txBody>
      </p:sp>
      <p:grpSp>
        <p:nvGrpSpPr>
          <p:cNvPr id="7" name="object 7"/>
          <p:cNvGrpSpPr/>
          <p:nvPr/>
        </p:nvGrpSpPr>
        <p:grpSpPr>
          <a:xfrm>
            <a:off x="624775" y="2138205"/>
            <a:ext cx="435609" cy="678815"/>
            <a:chOff x="624775" y="2138205"/>
            <a:chExt cx="435609" cy="678815"/>
          </a:xfrm>
        </p:grpSpPr>
        <p:sp>
          <p:nvSpPr>
            <p:cNvPr id="8" name="object 8"/>
            <p:cNvSpPr/>
            <p:nvPr/>
          </p:nvSpPr>
          <p:spPr>
            <a:xfrm>
              <a:off x="626363" y="2139792"/>
              <a:ext cx="432434" cy="675640"/>
            </a:xfrm>
            <a:custGeom>
              <a:avLst/>
              <a:gdLst/>
              <a:ahLst/>
              <a:cxnLst/>
              <a:rect l="l" t="t" r="r" b="b"/>
              <a:pathLst>
                <a:path w="432434" h="675639">
                  <a:moveTo>
                    <a:pt x="360086" y="0"/>
                  </a:moveTo>
                  <a:lnTo>
                    <a:pt x="69939" y="587984"/>
                  </a:lnTo>
                  <a:lnTo>
                    <a:pt x="0" y="569508"/>
                  </a:lnTo>
                  <a:lnTo>
                    <a:pt x="67711" y="675050"/>
                  </a:lnTo>
                  <a:lnTo>
                    <a:pt x="211944" y="625515"/>
                  </a:lnTo>
                  <a:lnTo>
                    <a:pt x="142004" y="607030"/>
                  </a:lnTo>
                  <a:lnTo>
                    <a:pt x="432152" y="19046"/>
                  </a:lnTo>
                  <a:lnTo>
                    <a:pt x="360086" y="0"/>
                  </a:lnTo>
                  <a:close/>
                </a:path>
              </a:pathLst>
            </a:custGeom>
            <a:solidFill>
              <a:srgbClr val="FF0000"/>
            </a:solidFill>
          </p:spPr>
          <p:txBody>
            <a:bodyPr wrap="square" lIns="0" tIns="0" rIns="0" bIns="0" rtlCol="0"/>
            <a:lstStyle/>
            <a:p>
              <a:endParaRPr/>
            </a:p>
          </p:txBody>
        </p:sp>
        <p:sp>
          <p:nvSpPr>
            <p:cNvPr id="9" name="object 9"/>
            <p:cNvSpPr/>
            <p:nvPr/>
          </p:nvSpPr>
          <p:spPr>
            <a:xfrm>
              <a:off x="626363" y="2139792"/>
              <a:ext cx="432434" cy="675640"/>
            </a:xfrm>
            <a:custGeom>
              <a:avLst/>
              <a:gdLst/>
              <a:ahLst/>
              <a:cxnLst/>
              <a:rect l="l" t="t" r="r" b="b"/>
              <a:pathLst>
                <a:path w="432434" h="675639">
                  <a:moveTo>
                    <a:pt x="67711" y="675050"/>
                  </a:moveTo>
                  <a:lnTo>
                    <a:pt x="211944" y="625515"/>
                  </a:lnTo>
                  <a:lnTo>
                    <a:pt x="142004" y="607030"/>
                  </a:lnTo>
                  <a:lnTo>
                    <a:pt x="432151" y="19045"/>
                  </a:lnTo>
                  <a:lnTo>
                    <a:pt x="360086" y="0"/>
                  </a:lnTo>
                  <a:lnTo>
                    <a:pt x="69939" y="587984"/>
                  </a:lnTo>
                  <a:lnTo>
                    <a:pt x="0" y="569508"/>
                  </a:lnTo>
                  <a:lnTo>
                    <a:pt x="67711" y="675050"/>
                  </a:lnTo>
                  <a:close/>
                </a:path>
              </a:pathLst>
            </a:custGeom>
            <a:ln w="3175">
              <a:solidFill>
                <a:srgbClr val="000000"/>
              </a:solidFill>
            </a:ln>
          </p:spPr>
          <p:txBody>
            <a:bodyPr wrap="square" lIns="0" tIns="0" rIns="0" bIns="0" rtlCol="0"/>
            <a:lstStyle/>
            <a:p>
              <a:endParaRPr/>
            </a:p>
          </p:txBody>
        </p:sp>
      </p:grpSp>
      <p:sp>
        <p:nvSpPr>
          <p:cNvPr id="10" name="object 10"/>
          <p:cNvSpPr txBox="1"/>
          <p:nvPr/>
        </p:nvSpPr>
        <p:spPr>
          <a:xfrm>
            <a:off x="416181" y="2814841"/>
            <a:ext cx="556260" cy="370205"/>
          </a:xfrm>
          <a:prstGeom prst="rect">
            <a:avLst/>
          </a:prstGeom>
          <a:solidFill>
            <a:srgbClr val="FFFFFF"/>
          </a:solidFill>
          <a:ln w="3175">
            <a:solidFill>
              <a:srgbClr val="000000"/>
            </a:solidFill>
          </a:ln>
        </p:spPr>
        <p:txBody>
          <a:bodyPr vert="horz" wrap="square" lIns="0" tIns="18415" rIns="0" bIns="0" rtlCol="0">
            <a:spAutoFit/>
          </a:bodyPr>
          <a:lstStyle/>
          <a:p>
            <a:pPr marL="62865">
              <a:lnSpc>
                <a:spcPct val="100000"/>
              </a:lnSpc>
              <a:spcBef>
                <a:spcPts val="145"/>
              </a:spcBef>
            </a:pPr>
            <a:r>
              <a:rPr sz="1000" spc="210" dirty="0">
                <a:latin typeface="Arial"/>
                <a:cs typeface="Arial"/>
              </a:rPr>
              <a:t>C0:</a:t>
            </a:r>
            <a:r>
              <a:rPr sz="1000" spc="125" dirty="0">
                <a:latin typeface="Arial"/>
                <a:cs typeface="Arial"/>
              </a:rPr>
              <a:t> </a:t>
            </a:r>
            <a:r>
              <a:rPr sz="1000" spc="185" dirty="0">
                <a:latin typeface="Arial"/>
                <a:cs typeface="Arial"/>
              </a:rPr>
              <a:t>6</a:t>
            </a:r>
            <a:endParaRPr sz="1000">
              <a:latin typeface="Arial"/>
              <a:cs typeface="Arial"/>
            </a:endParaRPr>
          </a:p>
          <a:p>
            <a:pPr marL="62865">
              <a:lnSpc>
                <a:spcPct val="100000"/>
              </a:lnSpc>
              <a:spcBef>
                <a:spcPts val="40"/>
              </a:spcBef>
            </a:pPr>
            <a:r>
              <a:rPr sz="1000" spc="210" dirty="0">
                <a:latin typeface="Arial"/>
                <a:cs typeface="Arial"/>
              </a:rPr>
              <a:t>C1:</a:t>
            </a:r>
            <a:r>
              <a:rPr sz="1000" spc="125" dirty="0">
                <a:latin typeface="Arial"/>
                <a:cs typeface="Arial"/>
              </a:rPr>
              <a:t> </a:t>
            </a:r>
            <a:r>
              <a:rPr sz="1000" spc="185" dirty="0">
                <a:latin typeface="Arial"/>
                <a:cs typeface="Arial"/>
              </a:rPr>
              <a:t>4</a:t>
            </a:r>
            <a:endParaRPr sz="1000">
              <a:latin typeface="Arial"/>
              <a:cs typeface="Arial"/>
            </a:endParaRPr>
          </a:p>
        </p:txBody>
      </p:sp>
      <p:grpSp>
        <p:nvGrpSpPr>
          <p:cNvPr id="11" name="object 11"/>
          <p:cNvGrpSpPr/>
          <p:nvPr/>
        </p:nvGrpSpPr>
        <p:grpSpPr>
          <a:xfrm>
            <a:off x="985166" y="2138508"/>
            <a:ext cx="434975" cy="678180"/>
            <a:chOff x="985166" y="2138508"/>
            <a:chExt cx="434975" cy="678180"/>
          </a:xfrm>
        </p:grpSpPr>
        <p:sp>
          <p:nvSpPr>
            <p:cNvPr id="12" name="object 12"/>
            <p:cNvSpPr/>
            <p:nvPr/>
          </p:nvSpPr>
          <p:spPr>
            <a:xfrm>
              <a:off x="986450" y="2139792"/>
              <a:ext cx="432434" cy="675640"/>
            </a:xfrm>
            <a:custGeom>
              <a:avLst/>
              <a:gdLst/>
              <a:ahLst/>
              <a:cxnLst/>
              <a:rect l="l" t="t" r="r" b="b"/>
              <a:pathLst>
                <a:path w="432434" h="675639">
                  <a:moveTo>
                    <a:pt x="72065" y="0"/>
                  </a:moveTo>
                  <a:lnTo>
                    <a:pt x="0" y="19046"/>
                  </a:lnTo>
                  <a:lnTo>
                    <a:pt x="290147" y="607030"/>
                  </a:lnTo>
                  <a:lnTo>
                    <a:pt x="220207" y="625515"/>
                  </a:lnTo>
                  <a:lnTo>
                    <a:pt x="364451" y="675050"/>
                  </a:lnTo>
                  <a:lnTo>
                    <a:pt x="432152" y="569508"/>
                  </a:lnTo>
                  <a:lnTo>
                    <a:pt x="362212" y="587984"/>
                  </a:lnTo>
                  <a:lnTo>
                    <a:pt x="72065" y="0"/>
                  </a:lnTo>
                  <a:close/>
                </a:path>
              </a:pathLst>
            </a:custGeom>
            <a:solidFill>
              <a:srgbClr val="FF0000"/>
            </a:solidFill>
          </p:spPr>
          <p:txBody>
            <a:bodyPr wrap="square" lIns="0" tIns="0" rIns="0" bIns="0" rtlCol="0"/>
            <a:lstStyle/>
            <a:p>
              <a:endParaRPr/>
            </a:p>
          </p:txBody>
        </p:sp>
        <p:sp>
          <p:nvSpPr>
            <p:cNvPr id="13" name="object 13"/>
            <p:cNvSpPr/>
            <p:nvPr/>
          </p:nvSpPr>
          <p:spPr>
            <a:xfrm>
              <a:off x="986450" y="2139792"/>
              <a:ext cx="432434" cy="675640"/>
            </a:xfrm>
            <a:custGeom>
              <a:avLst/>
              <a:gdLst/>
              <a:ahLst/>
              <a:cxnLst/>
              <a:rect l="l" t="t" r="r" b="b"/>
              <a:pathLst>
                <a:path w="432434" h="675639">
                  <a:moveTo>
                    <a:pt x="364451" y="675050"/>
                  </a:moveTo>
                  <a:lnTo>
                    <a:pt x="432151" y="569508"/>
                  </a:lnTo>
                  <a:lnTo>
                    <a:pt x="362212" y="587984"/>
                  </a:lnTo>
                  <a:lnTo>
                    <a:pt x="72065" y="0"/>
                  </a:lnTo>
                  <a:lnTo>
                    <a:pt x="0" y="19045"/>
                  </a:lnTo>
                  <a:lnTo>
                    <a:pt x="290147" y="607030"/>
                  </a:lnTo>
                  <a:lnTo>
                    <a:pt x="220207" y="625515"/>
                  </a:lnTo>
                  <a:lnTo>
                    <a:pt x="364451" y="675050"/>
                  </a:lnTo>
                  <a:close/>
                </a:path>
              </a:pathLst>
            </a:custGeom>
            <a:ln w="3175">
              <a:solidFill>
                <a:srgbClr val="000000"/>
              </a:solidFill>
            </a:ln>
          </p:spPr>
          <p:txBody>
            <a:bodyPr wrap="square" lIns="0" tIns="0" rIns="0" bIns="0" rtlCol="0"/>
            <a:lstStyle/>
            <a:p>
              <a:endParaRPr/>
            </a:p>
          </p:txBody>
        </p:sp>
      </p:grpSp>
      <p:sp>
        <p:nvSpPr>
          <p:cNvPr id="14" name="object 14"/>
          <p:cNvSpPr txBox="1"/>
          <p:nvPr/>
        </p:nvSpPr>
        <p:spPr>
          <a:xfrm>
            <a:off x="1073007" y="2814841"/>
            <a:ext cx="556260" cy="370205"/>
          </a:xfrm>
          <a:prstGeom prst="rect">
            <a:avLst/>
          </a:prstGeom>
          <a:solidFill>
            <a:srgbClr val="FFFFFF"/>
          </a:solidFill>
          <a:ln w="3175">
            <a:solidFill>
              <a:srgbClr val="000000"/>
            </a:solidFill>
          </a:ln>
        </p:spPr>
        <p:txBody>
          <a:bodyPr vert="horz" wrap="square" lIns="0" tIns="18415" rIns="0" bIns="0" rtlCol="0">
            <a:spAutoFit/>
          </a:bodyPr>
          <a:lstStyle/>
          <a:p>
            <a:pPr marL="62865">
              <a:lnSpc>
                <a:spcPct val="100000"/>
              </a:lnSpc>
              <a:spcBef>
                <a:spcPts val="145"/>
              </a:spcBef>
            </a:pPr>
            <a:r>
              <a:rPr sz="1000" spc="210" dirty="0">
                <a:latin typeface="Arial"/>
                <a:cs typeface="Arial"/>
              </a:rPr>
              <a:t>C0:</a:t>
            </a:r>
            <a:r>
              <a:rPr sz="1000" spc="125" dirty="0">
                <a:latin typeface="Arial"/>
                <a:cs typeface="Arial"/>
              </a:rPr>
              <a:t> </a:t>
            </a:r>
            <a:r>
              <a:rPr sz="1000" spc="185" dirty="0">
                <a:latin typeface="Arial"/>
                <a:cs typeface="Arial"/>
              </a:rPr>
              <a:t>4</a:t>
            </a:r>
            <a:endParaRPr sz="1000">
              <a:latin typeface="Arial"/>
              <a:cs typeface="Arial"/>
            </a:endParaRPr>
          </a:p>
          <a:p>
            <a:pPr marL="62865">
              <a:lnSpc>
                <a:spcPct val="100000"/>
              </a:lnSpc>
              <a:spcBef>
                <a:spcPts val="40"/>
              </a:spcBef>
            </a:pPr>
            <a:r>
              <a:rPr sz="1000" spc="210" dirty="0">
                <a:latin typeface="Arial"/>
                <a:cs typeface="Arial"/>
              </a:rPr>
              <a:t>C1:</a:t>
            </a:r>
            <a:r>
              <a:rPr sz="1000" spc="125" dirty="0">
                <a:latin typeface="Arial"/>
                <a:cs typeface="Arial"/>
              </a:rPr>
              <a:t> </a:t>
            </a:r>
            <a:r>
              <a:rPr sz="1000" spc="185" dirty="0">
                <a:latin typeface="Arial"/>
                <a:cs typeface="Arial"/>
              </a:rPr>
              <a:t>6</a:t>
            </a:r>
            <a:endParaRPr sz="1000">
              <a:latin typeface="Arial"/>
              <a:cs typeface="Arial"/>
            </a:endParaRPr>
          </a:p>
        </p:txBody>
      </p:sp>
      <p:grpSp>
        <p:nvGrpSpPr>
          <p:cNvPr id="15" name="object 15"/>
          <p:cNvGrpSpPr/>
          <p:nvPr/>
        </p:nvGrpSpPr>
        <p:grpSpPr>
          <a:xfrm>
            <a:off x="2873479" y="2128829"/>
            <a:ext cx="894080" cy="687705"/>
            <a:chOff x="2873479" y="2128829"/>
            <a:chExt cx="894080" cy="687705"/>
          </a:xfrm>
        </p:grpSpPr>
        <p:sp>
          <p:nvSpPr>
            <p:cNvPr id="16" name="object 16"/>
            <p:cNvSpPr/>
            <p:nvPr/>
          </p:nvSpPr>
          <p:spPr>
            <a:xfrm>
              <a:off x="2874749" y="2130099"/>
              <a:ext cx="891540" cy="685165"/>
            </a:xfrm>
            <a:custGeom>
              <a:avLst/>
              <a:gdLst/>
              <a:ahLst/>
              <a:cxnLst/>
              <a:rect l="l" t="t" r="r" b="b"/>
              <a:pathLst>
                <a:path w="891539" h="685164">
                  <a:moveTo>
                    <a:pt x="835568" y="0"/>
                  </a:moveTo>
                  <a:lnTo>
                    <a:pt x="53992" y="605560"/>
                  </a:lnTo>
                  <a:lnTo>
                    <a:pt x="0" y="568199"/>
                  </a:lnTo>
                  <a:lnTo>
                    <a:pt x="4546" y="684743"/>
                  </a:lnTo>
                  <a:lnTo>
                    <a:pt x="163794" y="681419"/>
                  </a:lnTo>
                  <a:lnTo>
                    <a:pt x="109689" y="644051"/>
                  </a:lnTo>
                  <a:lnTo>
                    <a:pt x="891265" y="38516"/>
                  </a:lnTo>
                  <a:lnTo>
                    <a:pt x="835568" y="0"/>
                  </a:lnTo>
                  <a:close/>
                </a:path>
              </a:pathLst>
            </a:custGeom>
            <a:solidFill>
              <a:srgbClr val="FF0000"/>
            </a:solidFill>
          </p:spPr>
          <p:txBody>
            <a:bodyPr wrap="square" lIns="0" tIns="0" rIns="0" bIns="0" rtlCol="0"/>
            <a:lstStyle/>
            <a:p>
              <a:endParaRPr/>
            </a:p>
          </p:txBody>
        </p:sp>
        <p:sp>
          <p:nvSpPr>
            <p:cNvPr id="17" name="object 17"/>
            <p:cNvSpPr/>
            <p:nvPr/>
          </p:nvSpPr>
          <p:spPr>
            <a:xfrm>
              <a:off x="2874749" y="2130099"/>
              <a:ext cx="891540" cy="685165"/>
            </a:xfrm>
            <a:custGeom>
              <a:avLst/>
              <a:gdLst/>
              <a:ahLst/>
              <a:cxnLst/>
              <a:rect l="l" t="t" r="r" b="b"/>
              <a:pathLst>
                <a:path w="891539" h="685164">
                  <a:moveTo>
                    <a:pt x="4546" y="684743"/>
                  </a:moveTo>
                  <a:lnTo>
                    <a:pt x="163794" y="681419"/>
                  </a:lnTo>
                  <a:lnTo>
                    <a:pt x="109689" y="644050"/>
                  </a:lnTo>
                  <a:lnTo>
                    <a:pt x="891265" y="38516"/>
                  </a:lnTo>
                  <a:lnTo>
                    <a:pt x="835568" y="0"/>
                  </a:lnTo>
                  <a:lnTo>
                    <a:pt x="53992" y="605559"/>
                  </a:lnTo>
                  <a:lnTo>
                    <a:pt x="0" y="568199"/>
                  </a:lnTo>
                  <a:lnTo>
                    <a:pt x="4546" y="684743"/>
                  </a:lnTo>
                  <a:close/>
                </a:path>
              </a:pathLst>
            </a:custGeom>
            <a:ln w="3175">
              <a:solidFill>
                <a:srgbClr val="000000"/>
              </a:solidFill>
            </a:ln>
          </p:spPr>
          <p:txBody>
            <a:bodyPr wrap="square" lIns="0" tIns="0" rIns="0" bIns="0" rtlCol="0"/>
            <a:lstStyle/>
            <a:p>
              <a:endParaRPr/>
            </a:p>
          </p:txBody>
        </p:sp>
      </p:grpSp>
      <p:sp>
        <p:nvSpPr>
          <p:cNvPr id="18" name="object 18"/>
          <p:cNvSpPr txBox="1"/>
          <p:nvPr/>
        </p:nvSpPr>
        <p:spPr>
          <a:xfrm>
            <a:off x="2588762" y="2814841"/>
            <a:ext cx="581660" cy="370205"/>
          </a:xfrm>
          <a:prstGeom prst="rect">
            <a:avLst/>
          </a:prstGeom>
          <a:solidFill>
            <a:srgbClr val="FFFFFF"/>
          </a:solidFill>
          <a:ln w="3175">
            <a:solidFill>
              <a:srgbClr val="000000"/>
            </a:solidFill>
          </a:ln>
        </p:spPr>
        <p:txBody>
          <a:bodyPr vert="horz" wrap="square" lIns="0" tIns="18415" rIns="0" bIns="0" rtlCol="0">
            <a:spAutoFit/>
          </a:bodyPr>
          <a:lstStyle/>
          <a:p>
            <a:pPr marL="75565">
              <a:lnSpc>
                <a:spcPct val="100000"/>
              </a:lnSpc>
              <a:spcBef>
                <a:spcPts val="145"/>
              </a:spcBef>
            </a:pPr>
            <a:r>
              <a:rPr sz="1000" spc="210" dirty="0">
                <a:latin typeface="Arial"/>
                <a:cs typeface="Arial"/>
              </a:rPr>
              <a:t>C0:</a:t>
            </a:r>
            <a:r>
              <a:rPr sz="1000" spc="125" dirty="0">
                <a:latin typeface="Arial"/>
                <a:cs typeface="Arial"/>
              </a:rPr>
              <a:t> </a:t>
            </a:r>
            <a:r>
              <a:rPr sz="1000" spc="185" dirty="0">
                <a:latin typeface="Arial"/>
                <a:cs typeface="Arial"/>
              </a:rPr>
              <a:t>1</a:t>
            </a:r>
            <a:endParaRPr sz="1000">
              <a:latin typeface="Arial"/>
              <a:cs typeface="Arial"/>
            </a:endParaRPr>
          </a:p>
          <a:p>
            <a:pPr marL="75565">
              <a:lnSpc>
                <a:spcPct val="100000"/>
              </a:lnSpc>
              <a:spcBef>
                <a:spcPts val="40"/>
              </a:spcBef>
            </a:pPr>
            <a:r>
              <a:rPr sz="1000" spc="210" dirty="0">
                <a:latin typeface="Arial"/>
                <a:cs typeface="Arial"/>
              </a:rPr>
              <a:t>C1:</a:t>
            </a:r>
            <a:r>
              <a:rPr sz="1000" spc="125" dirty="0">
                <a:latin typeface="Arial"/>
                <a:cs typeface="Arial"/>
              </a:rPr>
              <a:t> </a:t>
            </a:r>
            <a:r>
              <a:rPr sz="1000" spc="185" dirty="0">
                <a:latin typeface="Arial"/>
                <a:cs typeface="Arial"/>
              </a:rPr>
              <a:t>3</a:t>
            </a:r>
            <a:endParaRPr sz="1000">
              <a:latin typeface="Arial"/>
              <a:cs typeface="Arial"/>
            </a:endParaRPr>
          </a:p>
        </p:txBody>
      </p:sp>
      <p:grpSp>
        <p:nvGrpSpPr>
          <p:cNvPr id="19" name="object 19"/>
          <p:cNvGrpSpPr/>
          <p:nvPr/>
        </p:nvGrpSpPr>
        <p:grpSpPr>
          <a:xfrm>
            <a:off x="3623935" y="2147728"/>
            <a:ext cx="228600" cy="669290"/>
            <a:chOff x="3623935" y="2147728"/>
            <a:chExt cx="228600" cy="669290"/>
          </a:xfrm>
        </p:grpSpPr>
        <p:sp>
          <p:nvSpPr>
            <p:cNvPr id="20" name="object 20"/>
            <p:cNvSpPr/>
            <p:nvPr/>
          </p:nvSpPr>
          <p:spPr>
            <a:xfrm>
              <a:off x="3625522" y="2149316"/>
              <a:ext cx="225425" cy="666115"/>
            </a:xfrm>
            <a:custGeom>
              <a:avLst/>
              <a:gdLst/>
              <a:ahLst/>
              <a:cxnLst/>
              <a:rect l="l" t="t" r="r" b="b"/>
              <a:pathLst>
                <a:path w="225425" h="666114">
                  <a:moveTo>
                    <a:pt x="150950" y="0"/>
                  </a:moveTo>
                  <a:lnTo>
                    <a:pt x="74338" y="0"/>
                  </a:lnTo>
                  <a:lnTo>
                    <a:pt x="74338" y="583086"/>
                  </a:lnTo>
                  <a:lnTo>
                    <a:pt x="0" y="583086"/>
                  </a:lnTo>
                  <a:lnTo>
                    <a:pt x="112643" y="665526"/>
                  </a:lnTo>
                  <a:lnTo>
                    <a:pt x="225402" y="583086"/>
                  </a:lnTo>
                  <a:lnTo>
                    <a:pt x="150950" y="583086"/>
                  </a:lnTo>
                  <a:lnTo>
                    <a:pt x="150950" y="0"/>
                  </a:lnTo>
                  <a:close/>
                </a:path>
              </a:pathLst>
            </a:custGeom>
            <a:solidFill>
              <a:srgbClr val="FF0000"/>
            </a:solidFill>
          </p:spPr>
          <p:txBody>
            <a:bodyPr wrap="square" lIns="0" tIns="0" rIns="0" bIns="0" rtlCol="0"/>
            <a:lstStyle/>
            <a:p>
              <a:endParaRPr/>
            </a:p>
          </p:txBody>
        </p:sp>
        <p:sp>
          <p:nvSpPr>
            <p:cNvPr id="21" name="object 21"/>
            <p:cNvSpPr/>
            <p:nvPr/>
          </p:nvSpPr>
          <p:spPr>
            <a:xfrm>
              <a:off x="3625522" y="2149315"/>
              <a:ext cx="225425" cy="666115"/>
            </a:xfrm>
            <a:custGeom>
              <a:avLst/>
              <a:gdLst/>
              <a:ahLst/>
              <a:cxnLst/>
              <a:rect l="l" t="t" r="r" b="b"/>
              <a:pathLst>
                <a:path w="225425" h="666114">
                  <a:moveTo>
                    <a:pt x="112644" y="665528"/>
                  </a:moveTo>
                  <a:lnTo>
                    <a:pt x="225402" y="583087"/>
                  </a:lnTo>
                  <a:lnTo>
                    <a:pt x="150950" y="583087"/>
                  </a:lnTo>
                  <a:lnTo>
                    <a:pt x="150950" y="0"/>
                  </a:lnTo>
                  <a:lnTo>
                    <a:pt x="74338" y="0"/>
                  </a:lnTo>
                  <a:lnTo>
                    <a:pt x="74338" y="583087"/>
                  </a:lnTo>
                  <a:lnTo>
                    <a:pt x="0" y="583087"/>
                  </a:lnTo>
                  <a:lnTo>
                    <a:pt x="112644" y="665528"/>
                  </a:lnTo>
                  <a:close/>
                </a:path>
              </a:pathLst>
            </a:custGeom>
            <a:ln w="3175">
              <a:solidFill>
                <a:srgbClr val="000000"/>
              </a:solidFill>
            </a:ln>
          </p:spPr>
          <p:txBody>
            <a:bodyPr wrap="square" lIns="0" tIns="0" rIns="0" bIns="0" rtlCol="0"/>
            <a:lstStyle/>
            <a:p>
              <a:endParaRPr/>
            </a:p>
          </p:txBody>
        </p:sp>
      </p:grpSp>
      <p:sp>
        <p:nvSpPr>
          <p:cNvPr id="22" name="object 22"/>
          <p:cNvSpPr txBox="1"/>
          <p:nvPr/>
        </p:nvSpPr>
        <p:spPr>
          <a:xfrm>
            <a:off x="3435015" y="2814841"/>
            <a:ext cx="606425" cy="370205"/>
          </a:xfrm>
          <a:prstGeom prst="rect">
            <a:avLst/>
          </a:prstGeom>
          <a:solidFill>
            <a:srgbClr val="FFFFFF"/>
          </a:solidFill>
          <a:ln w="3175">
            <a:solidFill>
              <a:srgbClr val="000000"/>
            </a:solidFill>
          </a:ln>
        </p:spPr>
        <p:txBody>
          <a:bodyPr vert="horz" wrap="square" lIns="0" tIns="18415" rIns="0" bIns="0" rtlCol="0">
            <a:spAutoFit/>
          </a:bodyPr>
          <a:lstStyle/>
          <a:p>
            <a:pPr marL="88265">
              <a:lnSpc>
                <a:spcPct val="100000"/>
              </a:lnSpc>
              <a:spcBef>
                <a:spcPts val="145"/>
              </a:spcBef>
            </a:pPr>
            <a:r>
              <a:rPr sz="1000" spc="210" dirty="0">
                <a:latin typeface="Arial"/>
                <a:cs typeface="Arial"/>
              </a:rPr>
              <a:t>C0:</a:t>
            </a:r>
            <a:r>
              <a:rPr sz="1000" spc="125" dirty="0">
                <a:latin typeface="Arial"/>
                <a:cs typeface="Arial"/>
              </a:rPr>
              <a:t> </a:t>
            </a:r>
            <a:r>
              <a:rPr sz="1000" spc="185" dirty="0">
                <a:latin typeface="Arial"/>
                <a:cs typeface="Arial"/>
              </a:rPr>
              <a:t>8</a:t>
            </a:r>
            <a:endParaRPr sz="1000">
              <a:latin typeface="Arial"/>
              <a:cs typeface="Arial"/>
            </a:endParaRPr>
          </a:p>
          <a:p>
            <a:pPr marL="88265">
              <a:lnSpc>
                <a:spcPct val="100000"/>
              </a:lnSpc>
              <a:spcBef>
                <a:spcPts val="40"/>
              </a:spcBef>
            </a:pPr>
            <a:r>
              <a:rPr sz="1000" spc="210" dirty="0">
                <a:latin typeface="Arial"/>
                <a:cs typeface="Arial"/>
              </a:rPr>
              <a:t>C1:</a:t>
            </a:r>
            <a:r>
              <a:rPr sz="1000" spc="125" dirty="0">
                <a:latin typeface="Arial"/>
                <a:cs typeface="Arial"/>
              </a:rPr>
              <a:t> </a:t>
            </a:r>
            <a:r>
              <a:rPr sz="1000" spc="185" dirty="0">
                <a:latin typeface="Arial"/>
                <a:cs typeface="Arial"/>
              </a:rPr>
              <a:t>0</a:t>
            </a:r>
            <a:endParaRPr sz="1000">
              <a:latin typeface="Arial"/>
              <a:cs typeface="Arial"/>
            </a:endParaRPr>
          </a:p>
        </p:txBody>
      </p:sp>
      <p:sp>
        <p:nvSpPr>
          <p:cNvPr id="23" name="object 23"/>
          <p:cNvSpPr txBox="1"/>
          <p:nvPr/>
        </p:nvSpPr>
        <p:spPr>
          <a:xfrm>
            <a:off x="4344468" y="2814841"/>
            <a:ext cx="606425" cy="370205"/>
          </a:xfrm>
          <a:prstGeom prst="rect">
            <a:avLst/>
          </a:prstGeom>
          <a:solidFill>
            <a:srgbClr val="FFFFFF"/>
          </a:solidFill>
          <a:ln w="3175">
            <a:solidFill>
              <a:srgbClr val="000000"/>
            </a:solidFill>
          </a:ln>
        </p:spPr>
        <p:txBody>
          <a:bodyPr vert="horz" wrap="square" lIns="0" tIns="18415" rIns="0" bIns="0" rtlCol="0">
            <a:spAutoFit/>
          </a:bodyPr>
          <a:lstStyle/>
          <a:p>
            <a:pPr marL="88265">
              <a:lnSpc>
                <a:spcPct val="100000"/>
              </a:lnSpc>
              <a:spcBef>
                <a:spcPts val="145"/>
              </a:spcBef>
            </a:pPr>
            <a:r>
              <a:rPr sz="1000" spc="210" dirty="0">
                <a:latin typeface="Arial"/>
                <a:cs typeface="Arial"/>
              </a:rPr>
              <a:t>C0:</a:t>
            </a:r>
            <a:r>
              <a:rPr sz="1000" spc="125" dirty="0">
                <a:latin typeface="Arial"/>
                <a:cs typeface="Arial"/>
              </a:rPr>
              <a:t> </a:t>
            </a:r>
            <a:r>
              <a:rPr sz="1000" spc="185" dirty="0">
                <a:latin typeface="Arial"/>
                <a:cs typeface="Arial"/>
              </a:rPr>
              <a:t>1</a:t>
            </a:r>
            <a:endParaRPr sz="1000">
              <a:latin typeface="Arial"/>
              <a:cs typeface="Arial"/>
            </a:endParaRPr>
          </a:p>
          <a:p>
            <a:pPr marL="88265">
              <a:lnSpc>
                <a:spcPct val="100000"/>
              </a:lnSpc>
              <a:spcBef>
                <a:spcPts val="40"/>
              </a:spcBef>
            </a:pPr>
            <a:r>
              <a:rPr sz="1000" spc="210" dirty="0">
                <a:latin typeface="Arial"/>
                <a:cs typeface="Arial"/>
              </a:rPr>
              <a:t>C1:</a:t>
            </a:r>
            <a:r>
              <a:rPr sz="1000" spc="125" dirty="0">
                <a:latin typeface="Arial"/>
                <a:cs typeface="Arial"/>
              </a:rPr>
              <a:t> </a:t>
            </a:r>
            <a:r>
              <a:rPr sz="1000" spc="185" dirty="0">
                <a:latin typeface="Arial"/>
                <a:cs typeface="Arial"/>
              </a:rPr>
              <a:t>7</a:t>
            </a:r>
            <a:endParaRPr sz="1000">
              <a:latin typeface="Arial"/>
              <a:cs typeface="Arial"/>
            </a:endParaRPr>
          </a:p>
        </p:txBody>
      </p:sp>
      <p:grpSp>
        <p:nvGrpSpPr>
          <p:cNvPr id="24" name="object 24"/>
          <p:cNvGrpSpPr/>
          <p:nvPr/>
        </p:nvGrpSpPr>
        <p:grpSpPr>
          <a:xfrm>
            <a:off x="3244569" y="1778548"/>
            <a:ext cx="1404620" cy="1037590"/>
            <a:chOff x="3244569" y="1778548"/>
            <a:chExt cx="1404620" cy="1037590"/>
          </a:xfrm>
        </p:grpSpPr>
        <p:sp>
          <p:nvSpPr>
            <p:cNvPr id="25" name="object 25"/>
            <p:cNvSpPr/>
            <p:nvPr/>
          </p:nvSpPr>
          <p:spPr>
            <a:xfrm>
              <a:off x="3711113" y="2129504"/>
              <a:ext cx="936625" cy="685800"/>
            </a:xfrm>
            <a:custGeom>
              <a:avLst/>
              <a:gdLst/>
              <a:ahLst/>
              <a:cxnLst/>
              <a:rect l="l" t="t" r="r" b="b"/>
              <a:pathLst>
                <a:path w="936625" h="685800">
                  <a:moveTo>
                    <a:pt x="54218" y="0"/>
                  </a:moveTo>
                  <a:lnTo>
                    <a:pt x="0" y="39622"/>
                  </a:lnTo>
                  <a:lnTo>
                    <a:pt x="829772" y="646865"/>
                  </a:lnTo>
                  <a:lnTo>
                    <a:pt x="777257" y="685338"/>
                  </a:lnTo>
                  <a:lnTo>
                    <a:pt x="936505" y="685338"/>
                  </a:lnTo>
                  <a:lnTo>
                    <a:pt x="936505" y="568744"/>
                  </a:lnTo>
                  <a:lnTo>
                    <a:pt x="883991" y="607226"/>
                  </a:lnTo>
                  <a:lnTo>
                    <a:pt x="54218" y="0"/>
                  </a:lnTo>
                  <a:close/>
                </a:path>
              </a:pathLst>
            </a:custGeom>
            <a:solidFill>
              <a:srgbClr val="FF0000"/>
            </a:solidFill>
          </p:spPr>
          <p:txBody>
            <a:bodyPr wrap="square" lIns="0" tIns="0" rIns="0" bIns="0" rtlCol="0"/>
            <a:lstStyle/>
            <a:p>
              <a:endParaRPr/>
            </a:p>
          </p:txBody>
        </p:sp>
        <p:sp>
          <p:nvSpPr>
            <p:cNvPr id="26" name="object 26"/>
            <p:cNvSpPr/>
            <p:nvPr/>
          </p:nvSpPr>
          <p:spPr>
            <a:xfrm>
              <a:off x="3711113" y="2129504"/>
              <a:ext cx="936625" cy="685800"/>
            </a:xfrm>
            <a:custGeom>
              <a:avLst/>
              <a:gdLst/>
              <a:ahLst/>
              <a:cxnLst/>
              <a:rect l="l" t="t" r="r" b="b"/>
              <a:pathLst>
                <a:path w="936625" h="685800">
                  <a:moveTo>
                    <a:pt x="936505" y="685338"/>
                  </a:moveTo>
                  <a:lnTo>
                    <a:pt x="936505" y="568743"/>
                  </a:lnTo>
                  <a:lnTo>
                    <a:pt x="883991" y="607226"/>
                  </a:lnTo>
                  <a:lnTo>
                    <a:pt x="54219" y="0"/>
                  </a:lnTo>
                  <a:lnTo>
                    <a:pt x="0" y="39621"/>
                  </a:lnTo>
                  <a:lnTo>
                    <a:pt x="829771" y="646864"/>
                  </a:lnTo>
                  <a:lnTo>
                    <a:pt x="777257" y="685338"/>
                  </a:lnTo>
                  <a:lnTo>
                    <a:pt x="936505" y="685338"/>
                  </a:lnTo>
                  <a:close/>
                </a:path>
              </a:pathLst>
            </a:custGeom>
            <a:ln w="3175">
              <a:solidFill>
                <a:srgbClr val="000000"/>
              </a:solidFill>
            </a:ln>
          </p:spPr>
          <p:txBody>
            <a:bodyPr wrap="square" lIns="0" tIns="0" rIns="0" bIns="0" rtlCol="0"/>
            <a:lstStyle/>
            <a:p>
              <a:endParaRPr/>
            </a:p>
          </p:txBody>
        </p:sp>
        <p:sp>
          <p:nvSpPr>
            <p:cNvPr id="27" name="object 27"/>
            <p:cNvSpPr/>
            <p:nvPr/>
          </p:nvSpPr>
          <p:spPr>
            <a:xfrm>
              <a:off x="3245646" y="1779625"/>
              <a:ext cx="985519" cy="370205"/>
            </a:xfrm>
            <a:custGeom>
              <a:avLst/>
              <a:gdLst/>
              <a:ahLst/>
              <a:cxnLst/>
              <a:rect l="l" t="t" r="r" b="b"/>
              <a:pathLst>
                <a:path w="985520" h="370205">
                  <a:moveTo>
                    <a:pt x="492519" y="0"/>
                  </a:moveTo>
                  <a:lnTo>
                    <a:pt x="425686" y="1686"/>
                  </a:lnTo>
                  <a:lnTo>
                    <a:pt x="361582" y="6600"/>
                  </a:lnTo>
                  <a:lnTo>
                    <a:pt x="300795" y="14521"/>
                  </a:lnTo>
                  <a:lnTo>
                    <a:pt x="243912" y="25230"/>
                  </a:lnTo>
                  <a:lnTo>
                    <a:pt x="191523" y="38505"/>
                  </a:lnTo>
                  <a:lnTo>
                    <a:pt x="144214" y="54128"/>
                  </a:lnTo>
                  <a:lnTo>
                    <a:pt x="102575" y="71879"/>
                  </a:lnTo>
                  <a:lnTo>
                    <a:pt x="67193" y="91537"/>
                  </a:lnTo>
                  <a:lnTo>
                    <a:pt x="17553" y="135695"/>
                  </a:lnTo>
                  <a:lnTo>
                    <a:pt x="0" y="184844"/>
                  </a:lnTo>
                  <a:lnTo>
                    <a:pt x="4496" y="209933"/>
                  </a:lnTo>
                  <a:lnTo>
                    <a:pt x="38705" y="256806"/>
                  </a:lnTo>
                  <a:lnTo>
                    <a:pt x="102624" y="297810"/>
                  </a:lnTo>
                  <a:lnTo>
                    <a:pt x="144257" y="315561"/>
                  </a:lnTo>
                  <a:lnTo>
                    <a:pt x="191557" y="331184"/>
                  </a:lnTo>
                  <a:lnTo>
                    <a:pt x="243938" y="344459"/>
                  </a:lnTo>
                  <a:lnTo>
                    <a:pt x="300811" y="355168"/>
                  </a:lnTo>
                  <a:lnTo>
                    <a:pt x="361590" y="363089"/>
                  </a:lnTo>
                  <a:lnTo>
                    <a:pt x="425689" y="368003"/>
                  </a:lnTo>
                  <a:lnTo>
                    <a:pt x="492519" y="369690"/>
                  </a:lnTo>
                  <a:lnTo>
                    <a:pt x="559377" y="368003"/>
                  </a:lnTo>
                  <a:lnTo>
                    <a:pt x="623497" y="363089"/>
                  </a:lnTo>
                  <a:lnTo>
                    <a:pt x="684295" y="355168"/>
                  </a:lnTo>
                  <a:lnTo>
                    <a:pt x="741182" y="344459"/>
                  </a:lnTo>
                  <a:lnTo>
                    <a:pt x="793574" y="331184"/>
                  </a:lnTo>
                  <a:lnTo>
                    <a:pt x="840882" y="315561"/>
                  </a:lnTo>
                  <a:lnTo>
                    <a:pt x="882522" y="297810"/>
                  </a:lnTo>
                  <a:lnTo>
                    <a:pt x="917906" y="278152"/>
                  </a:lnTo>
                  <a:lnTo>
                    <a:pt x="967561" y="233993"/>
                  </a:lnTo>
                  <a:lnTo>
                    <a:pt x="985155" y="184844"/>
                  </a:lnTo>
                  <a:lnTo>
                    <a:pt x="980659" y="159756"/>
                  </a:lnTo>
                  <a:lnTo>
                    <a:pt x="946448" y="112882"/>
                  </a:lnTo>
                  <a:lnTo>
                    <a:pt x="882522" y="71879"/>
                  </a:lnTo>
                  <a:lnTo>
                    <a:pt x="840882" y="54128"/>
                  </a:lnTo>
                  <a:lnTo>
                    <a:pt x="793574" y="38505"/>
                  </a:lnTo>
                  <a:lnTo>
                    <a:pt x="741182" y="25230"/>
                  </a:lnTo>
                  <a:lnTo>
                    <a:pt x="684295" y="14521"/>
                  </a:lnTo>
                  <a:lnTo>
                    <a:pt x="623497" y="6600"/>
                  </a:lnTo>
                  <a:lnTo>
                    <a:pt x="559377" y="1686"/>
                  </a:lnTo>
                  <a:lnTo>
                    <a:pt x="492519" y="0"/>
                  </a:lnTo>
                  <a:close/>
                </a:path>
              </a:pathLst>
            </a:custGeom>
            <a:solidFill>
              <a:srgbClr val="FFFFFF"/>
            </a:solidFill>
          </p:spPr>
          <p:txBody>
            <a:bodyPr wrap="square" lIns="0" tIns="0" rIns="0" bIns="0" rtlCol="0"/>
            <a:lstStyle/>
            <a:p>
              <a:endParaRPr/>
            </a:p>
          </p:txBody>
        </p:sp>
        <p:sp>
          <p:nvSpPr>
            <p:cNvPr id="28" name="object 28"/>
            <p:cNvSpPr/>
            <p:nvPr/>
          </p:nvSpPr>
          <p:spPr>
            <a:xfrm>
              <a:off x="3245646" y="1779625"/>
              <a:ext cx="985519" cy="370205"/>
            </a:xfrm>
            <a:custGeom>
              <a:avLst/>
              <a:gdLst/>
              <a:ahLst/>
              <a:cxnLst/>
              <a:rect l="l" t="t" r="r" b="b"/>
              <a:pathLst>
                <a:path w="985520" h="370205">
                  <a:moveTo>
                    <a:pt x="0" y="184845"/>
                  </a:moveTo>
                  <a:lnTo>
                    <a:pt x="17554" y="135696"/>
                  </a:lnTo>
                  <a:lnTo>
                    <a:pt x="67194" y="91537"/>
                  </a:lnTo>
                  <a:lnTo>
                    <a:pt x="102576" y="71879"/>
                  </a:lnTo>
                  <a:lnTo>
                    <a:pt x="144215" y="54129"/>
                  </a:lnTo>
                  <a:lnTo>
                    <a:pt x="191523" y="38506"/>
                  </a:lnTo>
                  <a:lnTo>
                    <a:pt x="243913" y="25230"/>
                  </a:lnTo>
                  <a:lnTo>
                    <a:pt x="300795" y="14522"/>
                  </a:lnTo>
                  <a:lnTo>
                    <a:pt x="361583" y="6600"/>
                  </a:lnTo>
                  <a:lnTo>
                    <a:pt x="425687" y="1686"/>
                  </a:lnTo>
                  <a:lnTo>
                    <a:pt x="492520" y="0"/>
                  </a:lnTo>
                  <a:lnTo>
                    <a:pt x="559377" y="1686"/>
                  </a:lnTo>
                  <a:lnTo>
                    <a:pt x="623498" y="6600"/>
                  </a:lnTo>
                  <a:lnTo>
                    <a:pt x="684295" y="14522"/>
                  </a:lnTo>
                  <a:lnTo>
                    <a:pt x="741182" y="25230"/>
                  </a:lnTo>
                  <a:lnTo>
                    <a:pt x="793574" y="38506"/>
                  </a:lnTo>
                  <a:lnTo>
                    <a:pt x="840882" y="54129"/>
                  </a:lnTo>
                  <a:lnTo>
                    <a:pt x="882522" y="71879"/>
                  </a:lnTo>
                  <a:lnTo>
                    <a:pt x="917906" y="91537"/>
                  </a:lnTo>
                  <a:lnTo>
                    <a:pt x="967560" y="135696"/>
                  </a:lnTo>
                  <a:lnTo>
                    <a:pt x="985155" y="184845"/>
                  </a:lnTo>
                  <a:lnTo>
                    <a:pt x="980658" y="209933"/>
                  </a:lnTo>
                  <a:lnTo>
                    <a:pt x="967560" y="233994"/>
                  </a:lnTo>
                  <a:lnTo>
                    <a:pt x="917906" y="278152"/>
                  </a:lnTo>
                  <a:lnTo>
                    <a:pt x="882522" y="297810"/>
                  </a:lnTo>
                  <a:lnTo>
                    <a:pt x="840882" y="315561"/>
                  </a:lnTo>
                  <a:lnTo>
                    <a:pt x="793574" y="331184"/>
                  </a:lnTo>
                  <a:lnTo>
                    <a:pt x="741182" y="344460"/>
                  </a:lnTo>
                  <a:lnTo>
                    <a:pt x="684295" y="355168"/>
                  </a:lnTo>
                  <a:lnTo>
                    <a:pt x="623498" y="363089"/>
                  </a:lnTo>
                  <a:lnTo>
                    <a:pt x="559377" y="368003"/>
                  </a:lnTo>
                  <a:lnTo>
                    <a:pt x="492520" y="369690"/>
                  </a:lnTo>
                  <a:lnTo>
                    <a:pt x="425689" y="368003"/>
                  </a:lnTo>
                  <a:lnTo>
                    <a:pt x="361591" y="363089"/>
                  </a:lnTo>
                  <a:lnTo>
                    <a:pt x="300811" y="355168"/>
                  </a:lnTo>
                  <a:lnTo>
                    <a:pt x="243938" y="344460"/>
                  </a:lnTo>
                  <a:lnTo>
                    <a:pt x="191558" y="331184"/>
                  </a:lnTo>
                  <a:lnTo>
                    <a:pt x="144258" y="315561"/>
                  </a:lnTo>
                  <a:lnTo>
                    <a:pt x="102624" y="297810"/>
                  </a:lnTo>
                  <a:lnTo>
                    <a:pt x="67244" y="278152"/>
                  </a:lnTo>
                  <a:lnTo>
                    <a:pt x="17593" y="233994"/>
                  </a:lnTo>
                  <a:lnTo>
                    <a:pt x="4496" y="209933"/>
                  </a:lnTo>
                  <a:lnTo>
                    <a:pt x="0" y="184845"/>
                  </a:lnTo>
                  <a:close/>
                </a:path>
              </a:pathLst>
            </a:custGeom>
            <a:ln w="3175">
              <a:solidFill>
                <a:srgbClr val="008000"/>
              </a:solidFill>
            </a:ln>
          </p:spPr>
          <p:txBody>
            <a:bodyPr wrap="square" lIns="0" tIns="0" rIns="0" bIns="0" rtlCol="0"/>
            <a:lstStyle/>
            <a:p>
              <a:endParaRPr/>
            </a:p>
          </p:txBody>
        </p:sp>
      </p:grpSp>
      <p:sp>
        <p:nvSpPr>
          <p:cNvPr id="29" name="object 29"/>
          <p:cNvSpPr txBox="1"/>
          <p:nvPr/>
        </p:nvSpPr>
        <p:spPr>
          <a:xfrm>
            <a:off x="3444708" y="1759498"/>
            <a:ext cx="587375" cy="381000"/>
          </a:xfrm>
          <a:prstGeom prst="rect">
            <a:avLst/>
          </a:prstGeom>
        </p:spPr>
        <p:txBody>
          <a:bodyPr vert="horz" wrap="square" lIns="0" tIns="12065" rIns="0" bIns="0" rtlCol="0">
            <a:spAutoFit/>
          </a:bodyPr>
          <a:lstStyle/>
          <a:p>
            <a:pPr marL="12700" marR="5080" indent="117475">
              <a:lnSpc>
                <a:spcPct val="101299"/>
              </a:lnSpc>
              <a:spcBef>
                <a:spcPts val="95"/>
              </a:spcBef>
            </a:pPr>
            <a:r>
              <a:rPr sz="1150" spc="204" dirty="0">
                <a:latin typeface="Arial"/>
                <a:cs typeface="Arial"/>
              </a:rPr>
              <a:t>Car </a:t>
            </a:r>
            <a:r>
              <a:rPr sz="1150" spc="229" dirty="0">
                <a:latin typeface="Arial"/>
                <a:cs typeface="Arial"/>
              </a:rPr>
              <a:t>Type?</a:t>
            </a:r>
            <a:endParaRPr sz="1150">
              <a:latin typeface="Arial"/>
              <a:cs typeface="Arial"/>
            </a:endParaRPr>
          </a:p>
        </p:txBody>
      </p:sp>
      <p:grpSp>
        <p:nvGrpSpPr>
          <p:cNvPr id="30" name="object 30"/>
          <p:cNvGrpSpPr/>
          <p:nvPr/>
        </p:nvGrpSpPr>
        <p:grpSpPr>
          <a:xfrm>
            <a:off x="5922152" y="2125258"/>
            <a:ext cx="1301115" cy="710565"/>
            <a:chOff x="5922152" y="2125258"/>
            <a:chExt cx="1301115" cy="710565"/>
          </a:xfrm>
        </p:grpSpPr>
        <p:sp>
          <p:nvSpPr>
            <p:cNvPr id="31" name="object 31"/>
            <p:cNvSpPr/>
            <p:nvPr/>
          </p:nvSpPr>
          <p:spPr>
            <a:xfrm>
              <a:off x="5923422" y="2126528"/>
              <a:ext cx="1298575" cy="708025"/>
            </a:xfrm>
            <a:custGeom>
              <a:avLst/>
              <a:gdLst/>
              <a:ahLst/>
              <a:cxnLst/>
              <a:rect l="l" t="t" r="r" b="b"/>
              <a:pathLst>
                <a:path w="1298575" h="708025">
                  <a:moveTo>
                    <a:pt x="1253523" y="0"/>
                  </a:moveTo>
                  <a:lnTo>
                    <a:pt x="69449" y="617634"/>
                  </a:lnTo>
                  <a:lnTo>
                    <a:pt x="26370" y="573326"/>
                  </a:lnTo>
                  <a:lnTo>
                    <a:pt x="0" y="688314"/>
                  </a:lnTo>
                  <a:lnTo>
                    <a:pt x="157087" y="707590"/>
                  </a:lnTo>
                  <a:lnTo>
                    <a:pt x="114007" y="663284"/>
                  </a:lnTo>
                  <a:lnTo>
                    <a:pt x="1297967" y="45659"/>
                  </a:lnTo>
                  <a:lnTo>
                    <a:pt x="1253523" y="0"/>
                  </a:lnTo>
                  <a:close/>
                </a:path>
              </a:pathLst>
            </a:custGeom>
            <a:solidFill>
              <a:srgbClr val="FF0000"/>
            </a:solidFill>
          </p:spPr>
          <p:txBody>
            <a:bodyPr wrap="square" lIns="0" tIns="0" rIns="0" bIns="0" rtlCol="0"/>
            <a:lstStyle/>
            <a:p>
              <a:endParaRPr/>
            </a:p>
          </p:txBody>
        </p:sp>
        <p:sp>
          <p:nvSpPr>
            <p:cNvPr id="32" name="object 32"/>
            <p:cNvSpPr/>
            <p:nvPr/>
          </p:nvSpPr>
          <p:spPr>
            <a:xfrm>
              <a:off x="5923422" y="2126528"/>
              <a:ext cx="1298575" cy="708025"/>
            </a:xfrm>
            <a:custGeom>
              <a:avLst/>
              <a:gdLst/>
              <a:ahLst/>
              <a:cxnLst/>
              <a:rect l="l" t="t" r="r" b="b"/>
              <a:pathLst>
                <a:path w="1298575" h="708025">
                  <a:moveTo>
                    <a:pt x="0" y="688314"/>
                  </a:moveTo>
                  <a:lnTo>
                    <a:pt x="157088" y="707590"/>
                  </a:lnTo>
                  <a:lnTo>
                    <a:pt x="114008" y="663283"/>
                  </a:lnTo>
                  <a:lnTo>
                    <a:pt x="1297967" y="45658"/>
                  </a:lnTo>
                  <a:lnTo>
                    <a:pt x="1253523" y="0"/>
                  </a:lnTo>
                  <a:lnTo>
                    <a:pt x="69450" y="617633"/>
                  </a:lnTo>
                  <a:lnTo>
                    <a:pt x="26370" y="573326"/>
                  </a:lnTo>
                  <a:lnTo>
                    <a:pt x="0" y="688314"/>
                  </a:lnTo>
                  <a:close/>
                </a:path>
              </a:pathLst>
            </a:custGeom>
            <a:ln w="3175">
              <a:solidFill>
                <a:srgbClr val="000000"/>
              </a:solidFill>
            </a:ln>
          </p:spPr>
          <p:txBody>
            <a:bodyPr wrap="square" lIns="0" tIns="0" rIns="0" bIns="0" rtlCol="0"/>
            <a:lstStyle/>
            <a:p>
              <a:endParaRPr/>
            </a:p>
          </p:txBody>
        </p:sp>
      </p:grpSp>
      <p:sp>
        <p:nvSpPr>
          <p:cNvPr id="33" name="object 33"/>
          <p:cNvSpPr txBox="1"/>
          <p:nvPr/>
        </p:nvSpPr>
        <p:spPr>
          <a:xfrm>
            <a:off x="5620271" y="2814841"/>
            <a:ext cx="606425" cy="370205"/>
          </a:xfrm>
          <a:prstGeom prst="rect">
            <a:avLst/>
          </a:prstGeom>
          <a:solidFill>
            <a:srgbClr val="FFFFFF"/>
          </a:solidFill>
          <a:ln w="3175">
            <a:solidFill>
              <a:srgbClr val="000000"/>
            </a:solidFill>
          </a:ln>
        </p:spPr>
        <p:txBody>
          <a:bodyPr vert="horz" wrap="square" lIns="0" tIns="18415" rIns="0" bIns="0" rtlCol="0">
            <a:spAutoFit/>
          </a:bodyPr>
          <a:lstStyle/>
          <a:p>
            <a:pPr marL="88265">
              <a:lnSpc>
                <a:spcPct val="100000"/>
              </a:lnSpc>
              <a:spcBef>
                <a:spcPts val="145"/>
              </a:spcBef>
            </a:pPr>
            <a:r>
              <a:rPr sz="1000" spc="210" dirty="0">
                <a:latin typeface="Arial"/>
                <a:cs typeface="Arial"/>
              </a:rPr>
              <a:t>C0:</a:t>
            </a:r>
            <a:r>
              <a:rPr sz="1000" spc="125" dirty="0">
                <a:latin typeface="Arial"/>
                <a:cs typeface="Arial"/>
              </a:rPr>
              <a:t> </a:t>
            </a:r>
            <a:r>
              <a:rPr sz="1000" spc="185" dirty="0">
                <a:latin typeface="Arial"/>
                <a:cs typeface="Arial"/>
              </a:rPr>
              <a:t>1</a:t>
            </a:r>
            <a:endParaRPr sz="1000">
              <a:latin typeface="Arial"/>
              <a:cs typeface="Arial"/>
            </a:endParaRPr>
          </a:p>
          <a:p>
            <a:pPr marL="88265">
              <a:lnSpc>
                <a:spcPct val="100000"/>
              </a:lnSpc>
              <a:spcBef>
                <a:spcPts val="40"/>
              </a:spcBef>
            </a:pPr>
            <a:r>
              <a:rPr sz="1000" spc="210" dirty="0">
                <a:latin typeface="Arial"/>
                <a:cs typeface="Arial"/>
              </a:rPr>
              <a:t>C1:</a:t>
            </a:r>
            <a:r>
              <a:rPr sz="1000" spc="125" dirty="0">
                <a:latin typeface="Arial"/>
                <a:cs typeface="Arial"/>
              </a:rPr>
              <a:t> </a:t>
            </a:r>
            <a:r>
              <a:rPr sz="1000" spc="185" dirty="0">
                <a:latin typeface="Arial"/>
                <a:cs typeface="Arial"/>
              </a:rPr>
              <a:t>0</a:t>
            </a:r>
            <a:endParaRPr sz="1000">
              <a:latin typeface="Arial"/>
              <a:cs typeface="Arial"/>
            </a:endParaRPr>
          </a:p>
        </p:txBody>
      </p:sp>
      <p:grpSp>
        <p:nvGrpSpPr>
          <p:cNvPr id="34" name="object 34"/>
          <p:cNvGrpSpPr/>
          <p:nvPr/>
        </p:nvGrpSpPr>
        <p:grpSpPr>
          <a:xfrm>
            <a:off x="6812305" y="2138545"/>
            <a:ext cx="424815" cy="678180"/>
            <a:chOff x="6812305" y="2138545"/>
            <a:chExt cx="424815" cy="678180"/>
          </a:xfrm>
        </p:grpSpPr>
        <p:sp>
          <p:nvSpPr>
            <p:cNvPr id="35" name="object 35"/>
            <p:cNvSpPr/>
            <p:nvPr/>
          </p:nvSpPr>
          <p:spPr>
            <a:xfrm>
              <a:off x="6813891" y="2140132"/>
              <a:ext cx="421640" cy="675005"/>
            </a:xfrm>
            <a:custGeom>
              <a:avLst/>
              <a:gdLst/>
              <a:ahLst/>
              <a:cxnLst/>
              <a:rect l="l" t="t" r="r" b="b"/>
              <a:pathLst>
                <a:path w="421640" h="675005">
                  <a:moveTo>
                    <a:pt x="349073" y="0"/>
                  </a:moveTo>
                  <a:lnTo>
                    <a:pt x="70247" y="587636"/>
                  </a:lnTo>
                  <a:lnTo>
                    <a:pt x="0" y="569789"/>
                  </a:lnTo>
                  <a:lnTo>
                    <a:pt x="69451" y="674710"/>
                  </a:lnTo>
                  <a:lnTo>
                    <a:pt x="212898" y="623873"/>
                  </a:lnTo>
                  <a:lnTo>
                    <a:pt x="142652" y="606027"/>
                  </a:lnTo>
                  <a:lnTo>
                    <a:pt x="421478" y="18365"/>
                  </a:lnTo>
                  <a:lnTo>
                    <a:pt x="349073" y="0"/>
                  </a:lnTo>
                  <a:close/>
                </a:path>
              </a:pathLst>
            </a:custGeom>
            <a:solidFill>
              <a:srgbClr val="FF0000"/>
            </a:solidFill>
          </p:spPr>
          <p:txBody>
            <a:bodyPr wrap="square" lIns="0" tIns="0" rIns="0" bIns="0" rtlCol="0"/>
            <a:lstStyle/>
            <a:p>
              <a:endParaRPr/>
            </a:p>
          </p:txBody>
        </p:sp>
        <p:sp>
          <p:nvSpPr>
            <p:cNvPr id="36" name="object 36"/>
            <p:cNvSpPr/>
            <p:nvPr/>
          </p:nvSpPr>
          <p:spPr>
            <a:xfrm>
              <a:off x="6813892" y="2140132"/>
              <a:ext cx="421640" cy="675005"/>
            </a:xfrm>
            <a:custGeom>
              <a:avLst/>
              <a:gdLst/>
              <a:ahLst/>
              <a:cxnLst/>
              <a:rect l="l" t="t" r="r" b="b"/>
              <a:pathLst>
                <a:path w="421640" h="675005">
                  <a:moveTo>
                    <a:pt x="69450" y="674710"/>
                  </a:moveTo>
                  <a:lnTo>
                    <a:pt x="212898" y="623874"/>
                  </a:lnTo>
                  <a:lnTo>
                    <a:pt x="142652" y="606027"/>
                  </a:lnTo>
                  <a:lnTo>
                    <a:pt x="421478" y="18365"/>
                  </a:lnTo>
                  <a:lnTo>
                    <a:pt x="349072" y="0"/>
                  </a:lnTo>
                  <a:lnTo>
                    <a:pt x="70246" y="587636"/>
                  </a:lnTo>
                  <a:lnTo>
                    <a:pt x="0" y="569789"/>
                  </a:lnTo>
                  <a:lnTo>
                    <a:pt x="69450" y="674710"/>
                  </a:lnTo>
                  <a:close/>
                </a:path>
              </a:pathLst>
            </a:custGeom>
            <a:ln w="3175">
              <a:solidFill>
                <a:srgbClr val="000000"/>
              </a:solidFill>
            </a:ln>
          </p:spPr>
          <p:txBody>
            <a:bodyPr wrap="square" lIns="0" tIns="0" rIns="0" bIns="0" rtlCol="0"/>
            <a:lstStyle/>
            <a:p>
              <a:endParaRPr/>
            </a:p>
          </p:txBody>
        </p:sp>
      </p:grpSp>
      <p:sp>
        <p:nvSpPr>
          <p:cNvPr id="37" name="object 37"/>
          <p:cNvSpPr txBox="1"/>
          <p:nvPr/>
        </p:nvSpPr>
        <p:spPr>
          <a:xfrm>
            <a:off x="6580306" y="2814841"/>
            <a:ext cx="606425" cy="370205"/>
          </a:xfrm>
          <a:prstGeom prst="rect">
            <a:avLst/>
          </a:prstGeom>
          <a:solidFill>
            <a:srgbClr val="FFFFFF"/>
          </a:solidFill>
          <a:ln w="3175">
            <a:solidFill>
              <a:srgbClr val="000000"/>
            </a:solidFill>
          </a:ln>
        </p:spPr>
        <p:txBody>
          <a:bodyPr vert="horz" wrap="square" lIns="0" tIns="18415" rIns="0" bIns="0" rtlCol="0">
            <a:spAutoFit/>
          </a:bodyPr>
          <a:lstStyle/>
          <a:p>
            <a:pPr marL="88265">
              <a:lnSpc>
                <a:spcPct val="100000"/>
              </a:lnSpc>
              <a:spcBef>
                <a:spcPts val="145"/>
              </a:spcBef>
            </a:pPr>
            <a:r>
              <a:rPr sz="1000" spc="210" dirty="0">
                <a:latin typeface="Arial"/>
                <a:cs typeface="Arial"/>
              </a:rPr>
              <a:t>C0:</a:t>
            </a:r>
            <a:r>
              <a:rPr sz="1000" spc="125" dirty="0">
                <a:latin typeface="Arial"/>
                <a:cs typeface="Arial"/>
              </a:rPr>
              <a:t> </a:t>
            </a:r>
            <a:r>
              <a:rPr sz="1000" spc="185" dirty="0">
                <a:latin typeface="Arial"/>
                <a:cs typeface="Arial"/>
              </a:rPr>
              <a:t>1</a:t>
            </a:r>
            <a:endParaRPr sz="1000">
              <a:latin typeface="Arial"/>
              <a:cs typeface="Arial"/>
            </a:endParaRPr>
          </a:p>
          <a:p>
            <a:pPr marL="88265">
              <a:lnSpc>
                <a:spcPct val="100000"/>
              </a:lnSpc>
              <a:spcBef>
                <a:spcPts val="40"/>
              </a:spcBef>
            </a:pPr>
            <a:r>
              <a:rPr sz="1000" spc="210" dirty="0">
                <a:latin typeface="Arial"/>
                <a:cs typeface="Arial"/>
              </a:rPr>
              <a:t>C1:</a:t>
            </a:r>
            <a:r>
              <a:rPr sz="1000" spc="125" dirty="0">
                <a:latin typeface="Arial"/>
                <a:cs typeface="Arial"/>
              </a:rPr>
              <a:t> </a:t>
            </a:r>
            <a:r>
              <a:rPr sz="1000" spc="185" dirty="0">
                <a:latin typeface="Arial"/>
                <a:cs typeface="Arial"/>
              </a:rPr>
              <a:t>0</a:t>
            </a:r>
            <a:endParaRPr sz="1000">
              <a:latin typeface="Arial"/>
              <a:cs typeface="Arial"/>
            </a:endParaRPr>
          </a:p>
        </p:txBody>
      </p:sp>
      <p:sp>
        <p:nvSpPr>
          <p:cNvPr id="38" name="object 38"/>
          <p:cNvSpPr txBox="1"/>
          <p:nvPr/>
        </p:nvSpPr>
        <p:spPr>
          <a:xfrm>
            <a:off x="8247578" y="2814841"/>
            <a:ext cx="657225" cy="370205"/>
          </a:xfrm>
          <a:prstGeom prst="rect">
            <a:avLst/>
          </a:prstGeom>
          <a:solidFill>
            <a:srgbClr val="FFFFFF"/>
          </a:solidFill>
          <a:ln w="3175">
            <a:solidFill>
              <a:srgbClr val="000000"/>
            </a:solidFill>
          </a:ln>
        </p:spPr>
        <p:txBody>
          <a:bodyPr vert="horz" wrap="square" lIns="0" tIns="18415" rIns="0" bIns="0" rtlCol="0">
            <a:spAutoFit/>
          </a:bodyPr>
          <a:lstStyle/>
          <a:p>
            <a:pPr marL="113664">
              <a:lnSpc>
                <a:spcPct val="100000"/>
              </a:lnSpc>
              <a:spcBef>
                <a:spcPts val="145"/>
              </a:spcBef>
            </a:pPr>
            <a:r>
              <a:rPr sz="1000" spc="210" dirty="0">
                <a:latin typeface="Arial"/>
                <a:cs typeface="Arial"/>
              </a:rPr>
              <a:t>C0:</a:t>
            </a:r>
            <a:r>
              <a:rPr sz="1000" spc="125" dirty="0">
                <a:latin typeface="Arial"/>
                <a:cs typeface="Arial"/>
              </a:rPr>
              <a:t> </a:t>
            </a:r>
            <a:r>
              <a:rPr sz="1000" spc="185" dirty="0">
                <a:latin typeface="Arial"/>
                <a:cs typeface="Arial"/>
              </a:rPr>
              <a:t>0</a:t>
            </a:r>
            <a:endParaRPr sz="1000">
              <a:latin typeface="Arial"/>
              <a:cs typeface="Arial"/>
            </a:endParaRPr>
          </a:p>
          <a:p>
            <a:pPr marL="113664">
              <a:lnSpc>
                <a:spcPct val="100000"/>
              </a:lnSpc>
              <a:spcBef>
                <a:spcPts val="40"/>
              </a:spcBef>
            </a:pPr>
            <a:r>
              <a:rPr sz="1000" spc="210" dirty="0">
                <a:latin typeface="Arial"/>
                <a:cs typeface="Arial"/>
              </a:rPr>
              <a:t>C1:</a:t>
            </a:r>
            <a:r>
              <a:rPr sz="1000" spc="125" dirty="0">
                <a:latin typeface="Arial"/>
                <a:cs typeface="Arial"/>
              </a:rPr>
              <a:t> </a:t>
            </a:r>
            <a:r>
              <a:rPr sz="1000" spc="185" dirty="0">
                <a:latin typeface="Arial"/>
                <a:cs typeface="Arial"/>
              </a:rPr>
              <a:t>1</a:t>
            </a:r>
            <a:endParaRPr sz="1000">
              <a:latin typeface="Arial"/>
              <a:cs typeface="Arial"/>
            </a:endParaRPr>
          </a:p>
        </p:txBody>
      </p:sp>
      <p:grpSp>
        <p:nvGrpSpPr>
          <p:cNvPr id="39" name="object 39"/>
          <p:cNvGrpSpPr/>
          <p:nvPr/>
        </p:nvGrpSpPr>
        <p:grpSpPr>
          <a:xfrm>
            <a:off x="6705320" y="1778355"/>
            <a:ext cx="1871980" cy="1061720"/>
            <a:chOff x="6705320" y="1778355"/>
            <a:chExt cx="1871980" cy="1061720"/>
          </a:xfrm>
        </p:grpSpPr>
        <p:sp>
          <p:nvSpPr>
            <p:cNvPr id="40" name="object 40"/>
            <p:cNvSpPr/>
            <p:nvPr/>
          </p:nvSpPr>
          <p:spPr>
            <a:xfrm>
              <a:off x="7178081" y="2125934"/>
              <a:ext cx="1398270" cy="712470"/>
            </a:xfrm>
            <a:custGeom>
              <a:avLst/>
              <a:gdLst/>
              <a:ahLst/>
              <a:cxnLst/>
              <a:rect l="l" t="t" r="r" b="b"/>
              <a:pathLst>
                <a:path w="1398270" h="712469">
                  <a:moveTo>
                    <a:pt x="42171" y="0"/>
                  </a:moveTo>
                  <a:lnTo>
                    <a:pt x="0" y="46763"/>
                  </a:lnTo>
                  <a:lnTo>
                    <a:pt x="1282736" y="666861"/>
                  </a:lnTo>
                  <a:lnTo>
                    <a:pt x="1241816" y="712257"/>
                  </a:lnTo>
                  <a:lnTo>
                    <a:pt x="1397881" y="688908"/>
                  </a:lnTo>
                  <a:lnTo>
                    <a:pt x="1366055" y="574677"/>
                  </a:lnTo>
                  <a:lnTo>
                    <a:pt x="1325021" y="620081"/>
                  </a:lnTo>
                  <a:lnTo>
                    <a:pt x="42171" y="0"/>
                  </a:lnTo>
                  <a:close/>
                </a:path>
              </a:pathLst>
            </a:custGeom>
            <a:solidFill>
              <a:srgbClr val="FF0000"/>
            </a:solidFill>
          </p:spPr>
          <p:txBody>
            <a:bodyPr wrap="square" lIns="0" tIns="0" rIns="0" bIns="0" rtlCol="0"/>
            <a:lstStyle/>
            <a:p>
              <a:endParaRPr/>
            </a:p>
          </p:txBody>
        </p:sp>
        <p:sp>
          <p:nvSpPr>
            <p:cNvPr id="41" name="object 41"/>
            <p:cNvSpPr/>
            <p:nvPr/>
          </p:nvSpPr>
          <p:spPr>
            <a:xfrm>
              <a:off x="7178082" y="2125933"/>
              <a:ext cx="1398270" cy="712470"/>
            </a:xfrm>
            <a:custGeom>
              <a:avLst/>
              <a:gdLst/>
              <a:ahLst/>
              <a:cxnLst/>
              <a:rect l="l" t="t" r="r" b="b"/>
              <a:pathLst>
                <a:path w="1398270" h="712469">
                  <a:moveTo>
                    <a:pt x="1397881" y="688909"/>
                  </a:moveTo>
                  <a:lnTo>
                    <a:pt x="1366054" y="574678"/>
                  </a:lnTo>
                  <a:lnTo>
                    <a:pt x="1325020" y="620081"/>
                  </a:lnTo>
                  <a:lnTo>
                    <a:pt x="42170" y="0"/>
                  </a:lnTo>
                  <a:lnTo>
                    <a:pt x="0" y="46763"/>
                  </a:lnTo>
                  <a:lnTo>
                    <a:pt x="1282736" y="666862"/>
                  </a:lnTo>
                  <a:lnTo>
                    <a:pt x="1241816" y="712257"/>
                  </a:lnTo>
                  <a:lnTo>
                    <a:pt x="1397881" y="688909"/>
                  </a:lnTo>
                  <a:close/>
                </a:path>
              </a:pathLst>
            </a:custGeom>
            <a:ln w="3175">
              <a:solidFill>
                <a:srgbClr val="000000"/>
              </a:solidFill>
            </a:ln>
          </p:spPr>
          <p:txBody>
            <a:bodyPr wrap="square" lIns="0" tIns="0" rIns="0" bIns="0" rtlCol="0"/>
            <a:lstStyle/>
            <a:p>
              <a:endParaRPr/>
            </a:p>
          </p:txBody>
        </p:sp>
        <p:sp>
          <p:nvSpPr>
            <p:cNvPr id="42" name="object 42"/>
            <p:cNvSpPr/>
            <p:nvPr/>
          </p:nvSpPr>
          <p:spPr>
            <a:xfrm>
              <a:off x="6706590" y="1779625"/>
              <a:ext cx="985519" cy="370205"/>
            </a:xfrm>
            <a:custGeom>
              <a:avLst/>
              <a:gdLst/>
              <a:ahLst/>
              <a:cxnLst/>
              <a:rect l="l" t="t" r="r" b="b"/>
              <a:pathLst>
                <a:path w="985520" h="370205">
                  <a:moveTo>
                    <a:pt x="492634" y="0"/>
                  </a:moveTo>
                  <a:lnTo>
                    <a:pt x="425777" y="1686"/>
                  </a:lnTo>
                  <a:lnTo>
                    <a:pt x="361656" y="6600"/>
                  </a:lnTo>
                  <a:lnTo>
                    <a:pt x="300859" y="14521"/>
                  </a:lnTo>
                  <a:lnTo>
                    <a:pt x="243971" y="25230"/>
                  </a:lnTo>
                  <a:lnTo>
                    <a:pt x="191580" y="38505"/>
                  </a:lnTo>
                  <a:lnTo>
                    <a:pt x="144272" y="54128"/>
                  </a:lnTo>
                  <a:lnTo>
                    <a:pt x="102632" y="71879"/>
                  </a:lnTo>
                  <a:lnTo>
                    <a:pt x="67248" y="91537"/>
                  </a:lnTo>
                  <a:lnTo>
                    <a:pt x="17594" y="135695"/>
                  </a:lnTo>
                  <a:lnTo>
                    <a:pt x="0" y="184844"/>
                  </a:lnTo>
                  <a:lnTo>
                    <a:pt x="4496" y="209933"/>
                  </a:lnTo>
                  <a:lnTo>
                    <a:pt x="38707" y="256806"/>
                  </a:lnTo>
                  <a:lnTo>
                    <a:pt x="102632" y="297810"/>
                  </a:lnTo>
                  <a:lnTo>
                    <a:pt x="144272" y="315561"/>
                  </a:lnTo>
                  <a:lnTo>
                    <a:pt x="191580" y="331184"/>
                  </a:lnTo>
                  <a:lnTo>
                    <a:pt x="243971" y="344459"/>
                  </a:lnTo>
                  <a:lnTo>
                    <a:pt x="300859" y="355168"/>
                  </a:lnTo>
                  <a:lnTo>
                    <a:pt x="361656" y="363089"/>
                  </a:lnTo>
                  <a:lnTo>
                    <a:pt x="425777" y="368003"/>
                  </a:lnTo>
                  <a:lnTo>
                    <a:pt x="492634" y="369690"/>
                  </a:lnTo>
                  <a:lnTo>
                    <a:pt x="559465" y="368003"/>
                  </a:lnTo>
                  <a:lnTo>
                    <a:pt x="623563" y="363089"/>
                  </a:lnTo>
                  <a:lnTo>
                    <a:pt x="684343" y="355168"/>
                  </a:lnTo>
                  <a:lnTo>
                    <a:pt x="741216" y="344459"/>
                  </a:lnTo>
                  <a:lnTo>
                    <a:pt x="793596" y="331184"/>
                  </a:lnTo>
                  <a:lnTo>
                    <a:pt x="840896" y="315561"/>
                  </a:lnTo>
                  <a:lnTo>
                    <a:pt x="882529" y="297810"/>
                  </a:lnTo>
                  <a:lnTo>
                    <a:pt x="917909" y="278152"/>
                  </a:lnTo>
                  <a:lnTo>
                    <a:pt x="967560" y="233993"/>
                  </a:lnTo>
                  <a:lnTo>
                    <a:pt x="985154" y="184844"/>
                  </a:lnTo>
                  <a:lnTo>
                    <a:pt x="980658" y="159756"/>
                  </a:lnTo>
                  <a:lnTo>
                    <a:pt x="946448" y="112882"/>
                  </a:lnTo>
                  <a:lnTo>
                    <a:pt x="882529" y="71879"/>
                  </a:lnTo>
                  <a:lnTo>
                    <a:pt x="840896" y="54128"/>
                  </a:lnTo>
                  <a:lnTo>
                    <a:pt x="793596" y="38505"/>
                  </a:lnTo>
                  <a:lnTo>
                    <a:pt x="741216" y="25230"/>
                  </a:lnTo>
                  <a:lnTo>
                    <a:pt x="684343" y="14521"/>
                  </a:lnTo>
                  <a:lnTo>
                    <a:pt x="623563" y="6600"/>
                  </a:lnTo>
                  <a:lnTo>
                    <a:pt x="559465" y="1686"/>
                  </a:lnTo>
                  <a:lnTo>
                    <a:pt x="492634" y="0"/>
                  </a:lnTo>
                  <a:close/>
                </a:path>
              </a:pathLst>
            </a:custGeom>
            <a:solidFill>
              <a:srgbClr val="FFFFFF"/>
            </a:solidFill>
          </p:spPr>
          <p:txBody>
            <a:bodyPr wrap="square" lIns="0" tIns="0" rIns="0" bIns="0" rtlCol="0"/>
            <a:lstStyle/>
            <a:p>
              <a:endParaRPr/>
            </a:p>
          </p:txBody>
        </p:sp>
        <p:sp>
          <p:nvSpPr>
            <p:cNvPr id="43" name="object 43"/>
            <p:cNvSpPr/>
            <p:nvPr/>
          </p:nvSpPr>
          <p:spPr>
            <a:xfrm>
              <a:off x="6706590" y="1779625"/>
              <a:ext cx="985519" cy="370205"/>
            </a:xfrm>
            <a:custGeom>
              <a:avLst/>
              <a:gdLst/>
              <a:ahLst/>
              <a:cxnLst/>
              <a:rect l="l" t="t" r="r" b="b"/>
              <a:pathLst>
                <a:path w="985520" h="370205">
                  <a:moveTo>
                    <a:pt x="0" y="184845"/>
                  </a:moveTo>
                  <a:lnTo>
                    <a:pt x="17594" y="135696"/>
                  </a:lnTo>
                  <a:lnTo>
                    <a:pt x="67248" y="91537"/>
                  </a:lnTo>
                  <a:lnTo>
                    <a:pt x="102632" y="71879"/>
                  </a:lnTo>
                  <a:lnTo>
                    <a:pt x="144272" y="54129"/>
                  </a:lnTo>
                  <a:lnTo>
                    <a:pt x="191580" y="38506"/>
                  </a:lnTo>
                  <a:lnTo>
                    <a:pt x="243972" y="25230"/>
                  </a:lnTo>
                  <a:lnTo>
                    <a:pt x="300859" y="14522"/>
                  </a:lnTo>
                  <a:lnTo>
                    <a:pt x="361656" y="6600"/>
                  </a:lnTo>
                  <a:lnTo>
                    <a:pt x="425777" y="1686"/>
                  </a:lnTo>
                  <a:lnTo>
                    <a:pt x="492634" y="0"/>
                  </a:lnTo>
                  <a:lnTo>
                    <a:pt x="559465" y="1686"/>
                  </a:lnTo>
                  <a:lnTo>
                    <a:pt x="623563" y="6600"/>
                  </a:lnTo>
                  <a:lnTo>
                    <a:pt x="684343" y="14522"/>
                  </a:lnTo>
                  <a:lnTo>
                    <a:pt x="741216" y="25230"/>
                  </a:lnTo>
                  <a:lnTo>
                    <a:pt x="793596" y="38506"/>
                  </a:lnTo>
                  <a:lnTo>
                    <a:pt x="840897" y="54129"/>
                  </a:lnTo>
                  <a:lnTo>
                    <a:pt x="882530" y="71879"/>
                  </a:lnTo>
                  <a:lnTo>
                    <a:pt x="917910" y="91537"/>
                  </a:lnTo>
                  <a:lnTo>
                    <a:pt x="967561" y="135696"/>
                  </a:lnTo>
                  <a:lnTo>
                    <a:pt x="985155" y="184845"/>
                  </a:lnTo>
                  <a:lnTo>
                    <a:pt x="980658" y="209933"/>
                  </a:lnTo>
                  <a:lnTo>
                    <a:pt x="967561" y="233994"/>
                  </a:lnTo>
                  <a:lnTo>
                    <a:pt x="917910" y="278152"/>
                  </a:lnTo>
                  <a:lnTo>
                    <a:pt x="882530" y="297810"/>
                  </a:lnTo>
                  <a:lnTo>
                    <a:pt x="840897" y="315561"/>
                  </a:lnTo>
                  <a:lnTo>
                    <a:pt x="793596" y="331184"/>
                  </a:lnTo>
                  <a:lnTo>
                    <a:pt x="741216" y="344460"/>
                  </a:lnTo>
                  <a:lnTo>
                    <a:pt x="684343" y="355168"/>
                  </a:lnTo>
                  <a:lnTo>
                    <a:pt x="623563" y="363089"/>
                  </a:lnTo>
                  <a:lnTo>
                    <a:pt x="559465" y="368003"/>
                  </a:lnTo>
                  <a:lnTo>
                    <a:pt x="492634" y="369690"/>
                  </a:lnTo>
                  <a:lnTo>
                    <a:pt x="425777" y="368003"/>
                  </a:lnTo>
                  <a:lnTo>
                    <a:pt x="361656" y="363089"/>
                  </a:lnTo>
                  <a:lnTo>
                    <a:pt x="300859" y="355168"/>
                  </a:lnTo>
                  <a:lnTo>
                    <a:pt x="243972" y="344460"/>
                  </a:lnTo>
                  <a:lnTo>
                    <a:pt x="191580" y="331184"/>
                  </a:lnTo>
                  <a:lnTo>
                    <a:pt x="144272" y="315561"/>
                  </a:lnTo>
                  <a:lnTo>
                    <a:pt x="102632" y="297810"/>
                  </a:lnTo>
                  <a:lnTo>
                    <a:pt x="67248" y="278152"/>
                  </a:lnTo>
                  <a:lnTo>
                    <a:pt x="17594" y="233994"/>
                  </a:lnTo>
                  <a:lnTo>
                    <a:pt x="4496" y="209933"/>
                  </a:lnTo>
                  <a:lnTo>
                    <a:pt x="0" y="184845"/>
                  </a:lnTo>
                  <a:close/>
                </a:path>
              </a:pathLst>
            </a:custGeom>
            <a:ln w="3175">
              <a:solidFill>
                <a:srgbClr val="008000"/>
              </a:solidFill>
            </a:ln>
          </p:spPr>
          <p:txBody>
            <a:bodyPr wrap="square" lIns="0" tIns="0" rIns="0" bIns="0" rtlCol="0"/>
            <a:lstStyle/>
            <a:p>
              <a:endParaRPr/>
            </a:p>
          </p:txBody>
        </p:sp>
      </p:grpSp>
      <p:sp>
        <p:nvSpPr>
          <p:cNvPr id="44" name="object 44"/>
          <p:cNvSpPr txBox="1"/>
          <p:nvPr/>
        </p:nvSpPr>
        <p:spPr>
          <a:xfrm>
            <a:off x="6838134" y="1759498"/>
            <a:ext cx="722630" cy="381000"/>
          </a:xfrm>
          <a:prstGeom prst="rect">
            <a:avLst/>
          </a:prstGeom>
        </p:spPr>
        <p:txBody>
          <a:bodyPr vert="horz" wrap="square" lIns="0" tIns="12065" rIns="0" bIns="0" rtlCol="0">
            <a:spAutoFit/>
          </a:bodyPr>
          <a:lstStyle/>
          <a:p>
            <a:pPr marL="203200" marR="5080" indent="-191135">
              <a:lnSpc>
                <a:spcPct val="101299"/>
              </a:lnSpc>
              <a:spcBef>
                <a:spcPts val="95"/>
              </a:spcBef>
            </a:pPr>
            <a:r>
              <a:rPr sz="1150" spc="200" dirty="0">
                <a:latin typeface="Arial"/>
                <a:cs typeface="Arial"/>
              </a:rPr>
              <a:t>Student ID?</a:t>
            </a:r>
            <a:endParaRPr sz="1150">
              <a:latin typeface="Arial"/>
              <a:cs typeface="Arial"/>
            </a:endParaRPr>
          </a:p>
        </p:txBody>
      </p:sp>
      <p:sp>
        <p:nvSpPr>
          <p:cNvPr id="45" name="object 45"/>
          <p:cNvSpPr txBox="1"/>
          <p:nvPr/>
        </p:nvSpPr>
        <p:spPr>
          <a:xfrm>
            <a:off x="7971056" y="2812005"/>
            <a:ext cx="250190" cy="262255"/>
          </a:xfrm>
          <a:prstGeom prst="rect">
            <a:avLst/>
          </a:prstGeom>
        </p:spPr>
        <p:txBody>
          <a:bodyPr vert="horz" wrap="square" lIns="0" tIns="12700" rIns="0" bIns="0" rtlCol="0">
            <a:spAutoFit/>
          </a:bodyPr>
          <a:lstStyle/>
          <a:p>
            <a:pPr marL="12700">
              <a:lnSpc>
                <a:spcPct val="100000"/>
              </a:lnSpc>
              <a:spcBef>
                <a:spcPts val="100"/>
              </a:spcBef>
            </a:pPr>
            <a:r>
              <a:rPr sz="1550" spc="135" dirty="0">
                <a:latin typeface="Arial"/>
                <a:cs typeface="Arial"/>
              </a:rPr>
              <a:t>...</a:t>
            </a:r>
            <a:endParaRPr sz="1550">
              <a:latin typeface="Arial"/>
              <a:cs typeface="Arial"/>
            </a:endParaRPr>
          </a:p>
        </p:txBody>
      </p:sp>
      <p:sp>
        <p:nvSpPr>
          <p:cNvPr id="46" name="object 46"/>
          <p:cNvSpPr txBox="1"/>
          <p:nvPr/>
        </p:nvSpPr>
        <p:spPr>
          <a:xfrm>
            <a:off x="380931" y="2293466"/>
            <a:ext cx="374015" cy="203200"/>
          </a:xfrm>
          <a:prstGeom prst="rect">
            <a:avLst/>
          </a:prstGeom>
        </p:spPr>
        <p:txBody>
          <a:bodyPr vert="horz" wrap="square" lIns="0" tIns="14605" rIns="0" bIns="0" rtlCol="0">
            <a:spAutoFit/>
          </a:bodyPr>
          <a:lstStyle/>
          <a:p>
            <a:pPr marL="12700">
              <a:lnSpc>
                <a:spcPct val="100000"/>
              </a:lnSpc>
              <a:spcBef>
                <a:spcPts val="115"/>
              </a:spcBef>
            </a:pPr>
            <a:r>
              <a:rPr sz="1150" spc="225" dirty="0">
                <a:latin typeface="Arial"/>
                <a:cs typeface="Arial"/>
              </a:rPr>
              <a:t>Yes</a:t>
            </a:r>
            <a:endParaRPr sz="1150">
              <a:latin typeface="Arial"/>
              <a:cs typeface="Arial"/>
            </a:endParaRPr>
          </a:p>
        </p:txBody>
      </p:sp>
      <p:sp>
        <p:nvSpPr>
          <p:cNvPr id="47" name="object 47"/>
          <p:cNvSpPr txBox="1"/>
          <p:nvPr/>
        </p:nvSpPr>
        <p:spPr>
          <a:xfrm>
            <a:off x="1274707" y="2290388"/>
            <a:ext cx="283845" cy="203200"/>
          </a:xfrm>
          <a:prstGeom prst="rect">
            <a:avLst/>
          </a:prstGeom>
        </p:spPr>
        <p:txBody>
          <a:bodyPr vert="horz" wrap="square" lIns="0" tIns="14605" rIns="0" bIns="0" rtlCol="0">
            <a:spAutoFit/>
          </a:bodyPr>
          <a:lstStyle/>
          <a:p>
            <a:pPr marL="12700">
              <a:lnSpc>
                <a:spcPct val="100000"/>
              </a:lnSpc>
              <a:spcBef>
                <a:spcPts val="115"/>
              </a:spcBef>
            </a:pPr>
            <a:r>
              <a:rPr sz="1150" spc="254" dirty="0">
                <a:latin typeface="Arial"/>
                <a:cs typeface="Arial"/>
              </a:rPr>
              <a:t>No</a:t>
            </a:r>
            <a:endParaRPr sz="1150">
              <a:latin typeface="Arial"/>
              <a:cs typeface="Arial"/>
            </a:endParaRPr>
          </a:p>
        </p:txBody>
      </p:sp>
      <p:sp>
        <p:nvSpPr>
          <p:cNvPr id="48" name="object 48"/>
          <p:cNvSpPr txBox="1"/>
          <p:nvPr/>
        </p:nvSpPr>
        <p:spPr>
          <a:xfrm>
            <a:off x="2720647" y="2172077"/>
            <a:ext cx="1069975" cy="546100"/>
          </a:xfrm>
          <a:prstGeom prst="rect">
            <a:avLst/>
          </a:prstGeom>
        </p:spPr>
        <p:txBody>
          <a:bodyPr vert="horz" wrap="square" lIns="0" tIns="97155" rIns="0" bIns="0" rtlCol="0">
            <a:spAutoFit/>
          </a:bodyPr>
          <a:lstStyle/>
          <a:p>
            <a:pPr marL="12700">
              <a:lnSpc>
                <a:spcPct val="100000"/>
              </a:lnSpc>
              <a:spcBef>
                <a:spcPts val="765"/>
              </a:spcBef>
            </a:pPr>
            <a:r>
              <a:rPr sz="1150" spc="200" dirty="0">
                <a:latin typeface="Arial"/>
                <a:cs typeface="Arial"/>
              </a:rPr>
              <a:t>Family</a:t>
            </a:r>
            <a:endParaRPr sz="1150">
              <a:latin typeface="Arial"/>
              <a:cs typeface="Arial"/>
            </a:endParaRPr>
          </a:p>
          <a:p>
            <a:pPr marL="472440">
              <a:lnSpc>
                <a:spcPct val="100000"/>
              </a:lnSpc>
              <a:spcBef>
                <a:spcPts val="670"/>
              </a:spcBef>
            </a:pPr>
            <a:r>
              <a:rPr sz="1150" spc="195" dirty="0">
                <a:latin typeface="Arial"/>
                <a:cs typeface="Arial"/>
              </a:rPr>
              <a:t>Sports</a:t>
            </a:r>
            <a:endParaRPr sz="1150">
              <a:latin typeface="Arial"/>
              <a:cs typeface="Arial"/>
            </a:endParaRPr>
          </a:p>
        </p:txBody>
      </p:sp>
      <p:sp>
        <p:nvSpPr>
          <p:cNvPr id="49" name="object 49"/>
          <p:cNvSpPr txBox="1"/>
          <p:nvPr/>
        </p:nvSpPr>
        <p:spPr>
          <a:xfrm>
            <a:off x="4104320" y="2254958"/>
            <a:ext cx="632460" cy="203200"/>
          </a:xfrm>
          <a:prstGeom prst="rect">
            <a:avLst/>
          </a:prstGeom>
        </p:spPr>
        <p:txBody>
          <a:bodyPr vert="horz" wrap="square" lIns="0" tIns="14605" rIns="0" bIns="0" rtlCol="0">
            <a:spAutoFit/>
          </a:bodyPr>
          <a:lstStyle/>
          <a:p>
            <a:pPr marL="12700">
              <a:lnSpc>
                <a:spcPct val="100000"/>
              </a:lnSpc>
              <a:spcBef>
                <a:spcPts val="115"/>
              </a:spcBef>
            </a:pPr>
            <a:r>
              <a:rPr sz="1150" spc="204" dirty="0">
                <a:latin typeface="Arial"/>
                <a:cs typeface="Arial"/>
              </a:rPr>
              <a:t>Luxury</a:t>
            </a:r>
            <a:endParaRPr sz="1150">
              <a:latin typeface="Arial"/>
              <a:cs typeface="Arial"/>
            </a:endParaRPr>
          </a:p>
        </p:txBody>
      </p:sp>
      <p:sp>
        <p:nvSpPr>
          <p:cNvPr id="50" name="object 50"/>
          <p:cNvSpPr txBox="1"/>
          <p:nvPr/>
        </p:nvSpPr>
        <p:spPr>
          <a:xfrm>
            <a:off x="6241896" y="2254958"/>
            <a:ext cx="252729" cy="203200"/>
          </a:xfrm>
          <a:prstGeom prst="rect">
            <a:avLst/>
          </a:prstGeom>
        </p:spPr>
        <p:txBody>
          <a:bodyPr vert="horz" wrap="square" lIns="0" tIns="14605" rIns="0" bIns="0" rtlCol="0">
            <a:spAutoFit/>
          </a:bodyPr>
          <a:lstStyle/>
          <a:p>
            <a:pPr marL="38100">
              <a:lnSpc>
                <a:spcPct val="100000"/>
              </a:lnSpc>
              <a:spcBef>
                <a:spcPts val="115"/>
              </a:spcBef>
            </a:pPr>
            <a:r>
              <a:rPr sz="1150" spc="170" dirty="0">
                <a:latin typeface="Arial"/>
                <a:cs typeface="Arial"/>
              </a:rPr>
              <a:t>c</a:t>
            </a:r>
            <a:r>
              <a:rPr sz="1125" spc="254" baseline="-29629" dirty="0">
                <a:latin typeface="Arial"/>
                <a:cs typeface="Arial"/>
              </a:rPr>
              <a:t>1</a:t>
            </a:r>
            <a:endParaRPr sz="1125" baseline="-29629">
              <a:latin typeface="Arial"/>
              <a:cs typeface="Arial"/>
            </a:endParaRPr>
          </a:p>
        </p:txBody>
      </p:sp>
      <p:sp>
        <p:nvSpPr>
          <p:cNvPr id="51" name="object 51"/>
          <p:cNvSpPr txBox="1"/>
          <p:nvPr/>
        </p:nvSpPr>
        <p:spPr>
          <a:xfrm>
            <a:off x="7972823" y="2304205"/>
            <a:ext cx="327660" cy="203200"/>
          </a:xfrm>
          <a:prstGeom prst="rect">
            <a:avLst/>
          </a:prstGeom>
        </p:spPr>
        <p:txBody>
          <a:bodyPr vert="horz" wrap="square" lIns="0" tIns="14605" rIns="0" bIns="0" rtlCol="0">
            <a:spAutoFit/>
          </a:bodyPr>
          <a:lstStyle/>
          <a:p>
            <a:pPr marL="38100">
              <a:lnSpc>
                <a:spcPct val="100000"/>
              </a:lnSpc>
              <a:spcBef>
                <a:spcPts val="115"/>
              </a:spcBef>
            </a:pPr>
            <a:r>
              <a:rPr sz="1725" spc="247" baseline="19323" dirty="0">
                <a:latin typeface="Arial"/>
                <a:cs typeface="Arial"/>
              </a:rPr>
              <a:t>c</a:t>
            </a:r>
            <a:r>
              <a:rPr sz="750" spc="165" dirty="0">
                <a:latin typeface="Arial"/>
                <a:cs typeface="Arial"/>
              </a:rPr>
              <a:t>20</a:t>
            </a:r>
            <a:endParaRPr sz="750">
              <a:latin typeface="Arial"/>
              <a:cs typeface="Arial"/>
            </a:endParaRPr>
          </a:p>
        </p:txBody>
      </p:sp>
      <p:sp>
        <p:nvSpPr>
          <p:cNvPr id="52" name="object 52"/>
          <p:cNvSpPr txBox="1"/>
          <p:nvPr/>
        </p:nvSpPr>
        <p:spPr>
          <a:xfrm>
            <a:off x="7287544" y="2814841"/>
            <a:ext cx="631825" cy="370205"/>
          </a:xfrm>
          <a:prstGeom prst="rect">
            <a:avLst/>
          </a:prstGeom>
          <a:solidFill>
            <a:srgbClr val="FFFFFF"/>
          </a:solidFill>
          <a:ln w="3175">
            <a:solidFill>
              <a:srgbClr val="000000"/>
            </a:solidFill>
          </a:ln>
        </p:spPr>
        <p:txBody>
          <a:bodyPr vert="horz" wrap="square" lIns="0" tIns="18415" rIns="0" bIns="0" rtlCol="0">
            <a:spAutoFit/>
          </a:bodyPr>
          <a:lstStyle/>
          <a:p>
            <a:pPr marL="100965">
              <a:lnSpc>
                <a:spcPct val="100000"/>
              </a:lnSpc>
              <a:spcBef>
                <a:spcPts val="145"/>
              </a:spcBef>
            </a:pPr>
            <a:r>
              <a:rPr sz="1000" spc="210" dirty="0">
                <a:latin typeface="Arial"/>
                <a:cs typeface="Arial"/>
              </a:rPr>
              <a:t>C0:</a:t>
            </a:r>
            <a:r>
              <a:rPr sz="1000" spc="125" dirty="0">
                <a:latin typeface="Arial"/>
                <a:cs typeface="Arial"/>
              </a:rPr>
              <a:t> </a:t>
            </a:r>
            <a:r>
              <a:rPr sz="1000" spc="185" dirty="0">
                <a:latin typeface="Arial"/>
                <a:cs typeface="Arial"/>
              </a:rPr>
              <a:t>0</a:t>
            </a:r>
            <a:endParaRPr sz="1000">
              <a:latin typeface="Arial"/>
              <a:cs typeface="Arial"/>
            </a:endParaRPr>
          </a:p>
          <a:p>
            <a:pPr marL="100965">
              <a:lnSpc>
                <a:spcPct val="100000"/>
              </a:lnSpc>
              <a:spcBef>
                <a:spcPts val="40"/>
              </a:spcBef>
            </a:pPr>
            <a:r>
              <a:rPr sz="1000" spc="210" dirty="0">
                <a:latin typeface="Arial"/>
                <a:cs typeface="Arial"/>
              </a:rPr>
              <a:t>C1:</a:t>
            </a:r>
            <a:r>
              <a:rPr sz="1000" spc="125" dirty="0">
                <a:latin typeface="Arial"/>
                <a:cs typeface="Arial"/>
              </a:rPr>
              <a:t> </a:t>
            </a:r>
            <a:r>
              <a:rPr sz="1000" spc="185" dirty="0">
                <a:latin typeface="Arial"/>
                <a:cs typeface="Arial"/>
              </a:rPr>
              <a:t>1</a:t>
            </a:r>
            <a:endParaRPr sz="1000">
              <a:latin typeface="Arial"/>
              <a:cs typeface="Arial"/>
            </a:endParaRPr>
          </a:p>
        </p:txBody>
      </p:sp>
      <p:sp>
        <p:nvSpPr>
          <p:cNvPr id="53" name="object 53"/>
          <p:cNvSpPr txBox="1"/>
          <p:nvPr/>
        </p:nvSpPr>
        <p:spPr>
          <a:xfrm>
            <a:off x="6303670" y="2812005"/>
            <a:ext cx="250190" cy="262255"/>
          </a:xfrm>
          <a:prstGeom prst="rect">
            <a:avLst/>
          </a:prstGeom>
        </p:spPr>
        <p:txBody>
          <a:bodyPr vert="horz" wrap="square" lIns="0" tIns="12700" rIns="0" bIns="0" rtlCol="0">
            <a:spAutoFit/>
          </a:bodyPr>
          <a:lstStyle/>
          <a:p>
            <a:pPr marL="12700">
              <a:lnSpc>
                <a:spcPct val="100000"/>
              </a:lnSpc>
              <a:spcBef>
                <a:spcPts val="100"/>
              </a:spcBef>
            </a:pPr>
            <a:r>
              <a:rPr sz="1550" spc="135" dirty="0">
                <a:latin typeface="Arial"/>
                <a:cs typeface="Arial"/>
              </a:rPr>
              <a:t>...</a:t>
            </a:r>
            <a:endParaRPr sz="1550">
              <a:latin typeface="Arial"/>
              <a:cs typeface="Arial"/>
            </a:endParaRPr>
          </a:p>
        </p:txBody>
      </p:sp>
      <p:grpSp>
        <p:nvGrpSpPr>
          <p:cNvPr id="54" name="object 54"/>
          <p:cNvGrpSpPr/>
          <p:nvPr/>
        </p:nvGrpSpPr>
        <p:grpSpPr>
          <a:xfrm>
            <a:off x="7162946" y="2136653"/>
            <a:ext cx="499109" cy="680085"/>
            <a:chOff x="7162946" y="2136653"/>
            <a:chExt cx="499109" cy="680085"/>
          </a:xfrm>
        </p:grpSpPr>
        <p:sp>
          <p:nvSpPr>
            <p:cNvPr id="55" name="object 55"/>
            <p:cNvSpPr/>
            <p:nvPr/>
          </p:nvSpPr>
          <p:spPr>
            <a:xfrm>
              <a:off x="7164214" y="2137921"/>
              <a:ext cx="496570" cy="677545"/>
            </a:xfrm>
            <a:custGeom>
              <a:avLst/>
              <a:gdLst/>
              <a:ahLst/>
              <a:cxnLst/>
              <a:rect l="l" t="t" r="r" b="b"/>
              <a:pathLst>
                <a:path w="496570" h="677544">
                  <a:moveTo>
                    <a:pt x="70018" y="0"/>
                  </a:moveTo>
                  <a:lnTo>
                    <a:pt x="0" y="22787"/>
                  </a:lnTo>
                  <a:lnTo>
                    <a:pt x="358394" y="612965"/>
                  </a:lnTo>
                  <a:lnTo>
                    <a:pt x="290419" y="635072"/>
                  </a:lnTo>
                  <a:lnTo>
                    <a:pt x="439210" y="676921"/>
                  </a:lnTo>
                  <a:lnTo>
                    <a:pt x="496385" y="568097"/>
                  </a:lnTo>
                  <a:lnTo>
                    <a:pt x="428412" y="590204"/>
                  </a:lnTo>
                  <a:lnTo>
                    <a:pt x="70018" y="0"/>
                  </a:lnTo>
                  <a:close/>
                </a:path>
              </a:pathLst>
            </a:custGeom>
            <a:solidFill>
              <a:srgbClr val="FF0000"/>
            </a:solidFill>
          </p:spPr>
          <p:txBody>
            <a:bodyPr wrap="square" lIns="0" tIns="0" rIns="0" bIns="0" rtlCol="0"/>
            <a:lstStyle/>
            <a:p>
              <a:endParaRPr/>
            </a:p>
          </p:txBody>
        </p:sp>
        <p:sp>
          <p:nvSpPr>
            <p:cNvPr id="56" name="object 56"/>
            <p:cNvSpPr/>
            <p:nvPr/>
          </p:nvSpPr>
          <p:spPr>
            <a:xfrm>
              <a:off x="7164215" y="2137922"/>
              <a:ext cx="496570" cy="677545"/>
            </a:xfrm>
            <a:custGeom>
              <a:avLst/>
              <a:gdLst/>
              <a:ahLst/>
              <a:cxnLst/>
              <a:rect l="l" t="t" r="r" b="b"/>
              <a:pathLst>
                <a:path w="496570" h="677544">
                  <a:moveTo>
                    <a:pt x="439210" y="676921"/>
                  </a:moveTo>
                  <a:lnTo>
                    <a:pt x="496385" y="568097"/>
                  </a:lnTo>
                  <a:lnTo>
                    <a:pt x="428412" y="590203"/>
                  </a:lnTo>
                  <a:lnTo>
                    <a:pt x="70019" y="0"/>
                  </a:lnTo>
                  <a:lnTo>
                    <a:pt x="0" y="22786"/>
                  </a:lnTo>
                  <a:lnTo>
                    <a:pt x="358393" y="612965"/>
                  </a:lnTo>
                  <a:lnTo>
                    <a:pt x="290420" y="635071"/>
                  </a:lnTo>
                  <a:lnTo>
                    <a:pt x="439210" y="676921"/>
                  </a:lnTo>
                  <a:close/>
                </a:path>
              </a:pathLst>
            </a:custGeom>
            <a:ln w="3175">
              <a:solidFill>
                <a:srgbClr val="000000"/>
              </a:solidFill>
            </a:ln>
          </p:spPr>
          <p:txBody>
            <a:bodyPr wrap="square" lIns="0" tIns="0" rIns="0" bIns="0" rtlCol="0"/>
            <a:lstStyle/>
            <a:p>
              <a:endParaRPr/>
            </a:p>
          </p:txBody>
        </p:sp>
      </p:grpSp>
      <p:sp>
        <p:nvSpPr>
          <p:cNvPr id="57" name="object 57"/>
          <p:cNvSpPr txBox="1"/>
          <p:nvPr/>
        </p:nvSpPr>
        <p:spPr>
          <a:xfrm>
            <a:off x="6606003" y="2453628"/>
            <a:ext cx="857885" cy="203200"/>
          </a:xfrm>
          <a:prstGeom prst="rect">
            <a:avLst/>
          </a:prstGeom>
        </p:spPr>
        <p:txBody>
          <a:bodyPr vert="horz" wrap="square" lIns="0" tIns="14605" rIns="0" bIns="0" rtlCol="0">
            <a:spAutoFit/>
          </a:bodyPr>
          <a:lstStyle/>
          <a:p>
            <a:pPr marL="50800">
              <a:lnSpc>
                <a:spcPct val="100000"/>
              </a:lnSpc>
              <a:spcBef>
                <a:spcPts val="115"/>
              </a:spcBef>
              <a:tabLst>
                <a:tab pos="555625" algn="l"/>
              </a:tabLst>
            </a:pPr>
            <a:r>
              <a:rPr sz="1725" spc="247" baseline="19323" dirty="0">
                <a:latin typeface="Arial"/>
                <a:cs typeface="Arial"/>
              </a:rPr>
              <a:t>c</a:t>
            </a:r>
            <a:r>
              <a:rPr sz="750" spc="165" dirty="0">
                <a:latin typeface="Arial"/>
                <a:cs typeface="Arial"/>
              </a:rPr>
              <a:t>10</a:t>
            </a:r>
            <a:r>
              <a:rPr sz="750" dirty="0">
                <a:latin typeface="Arial"/>
                <a:cs typeface="Arial"/>
              </a:rPr>
              <a:t>	</a:t>
            </a:r>
            <a:r>
              <a:rPr sz="1725" spc="247" baseline="19323" dirty="0">
                <a:latin typeface="Arial"/>
                <a:cs typeface="Arial"/>
              </a:rPr>
              <a:t>c</a:t>
            </a:r>
            <a:r>
              <a:rPr sz="750" spc="165" dirty="0">
                <a:latin typeface="Arial"/>
                <a:cs typeface="Arial"/>
              </a:rPr>
              <a:t>11</a:t>
            </a:r>
            <a:endParaRPr sz="750">
              <a:latin typeface="Arial"/>
              <a:cs typeface="Arial"/>
            </a:endParaRPr>
          </a:p>
        </p:txBody>
      </p:sp>
      <p:sp>
        <p:nvSpPr>
          <p:cNvPr id="60" name="object 60"/>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30</a:t>
            </a:fld>
            <a:endParaRPr spc="-25" dirty="0"/>
          </a:p>
        </p:txBody>
      </p:sp>
      <p:sp>
        <p:nvSpPr>
          <p:cNvPr id="61" name="object 61"/>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58" name="object 58"/>
          <p:cNvSpPr txBox="1"/>
          <p:nvPr/>
        </p:nvSpPr>
        <p:spPr>
          <a:xfrm>
            <a:off x="2364739" y="934720"/>
            <a:ext cx="3500120" cy="570865"/>
          </a:xfrm>
          <a:prstGeom prst="rect">
            <a:avLst/>
          </a:prstGeom>
        </p:spPr>
        <p:txBody>
          <a:bodyPr vert="horz" wrap="square" lIns="0" tIns="12700" rIns="0" bIns="0" rtlCol="0">
            <a:spAutoFit/>
          </a:bodyPr>
          <a:lstStyle/>
          <a:p>
            <a:pPr marL="12700">
              <a:lnSpc>
                <a:spcPts val="2145"/>
              </a:lnSpc>
              <a:spcBef>
                <a:spcPts val="100"/>
              </a:spcBef>
            </a:pPr>
            <a:r>
              <a:rPr sz="1800" spc="-10" dirty="0">
                <a:latin typeface="Calibri"/>
                <a:cs typeface="Calibri"/>
              </a:rPr>
              <a:t>Before</a:t>
            </a:r>
            <a:r>
              <a:rPr sz="1800" spc="-35" dirty="0">
                <a:latin typeface="Calibri"/>
                <a:cs typeface="Calibri"/>
              </a:rPr>
              <a:t> </a:t>
            </a:r>
            <a:r>
              <a:rPr sz="1800" dirty="0">
                <a:latin typeface="Calibri"/>
                <a:cs typeface="Calibri"/>
              </a:rPr>
              <a:t>Splitting:</a:t>
            </a:r>
            <a:r>
              <a:rPr sz="1800" spc="-30" dirty="0">
                <a:latin typeface="Calibri"/>
                <a:cs typeface="Calibri"/>
              </a:rPr>
              <a:t> </a:t>
            </a:r>
            <a:r>
              <a:rPr sz="1800" dirty="0">
                <a:latin typeface="Calibri"/>
                <a:cs typeface="Calibri"/>
              </a:rPr>
              <a:t>10</a:t>
            </a:r>
            <a:r>
              <a:rPr sz="1800" spc="-40" dirty="0">
                <a:latin typeface="Calibri"/>
                <a:cs typeface="Calibri"/>
              </a:rPr>
              <a:t> </a:t>
            </a:r>
            <a:r>
              <a:rPr sz="1800" spc="-10" dirty="0">
                <a:latin typeface="Calibri"/>
                <a:cs typeface="Calibri"/>
              </a:rPr>
              <a:t>records</a:t>
            </a:r>
            <a:r>
              <a:rPr sz="1800" spc="-40" dirty="0">
                <a:latin typeface="Calibri"/>
                <a:cs typeface="Calibri"/>
              </a:rPr>
              <a:t> </a:t>
            </a:r>
            <a:r>
              <a:rPr sz="1800" dirty="0">
                <a:latin typeface="Calibri"/>
                <a:cs typeface="Calibri"/>
              </a:rPr>
              <a:t>of</a:t>
            </a:r>
            <a:r>
              <a:rPr sz="1800" spc="-35" dirty="0">
                <a:latin typeface="Calibri"/>
                <a:cs typeface="Calibri"/>
              </a:rPr>
              <a:t> </a:t>
            </a:r>
            <a:r>
              <a:rPr sz="1800" dirty="0">
                <a:latin typeface="Calibri"/>
                <a:cs typeface="Calibri"/>
              </a:rPr>
              <a:t>class</a:t>
            </a:r>
            <a:r>
              <a:rPr sz="1800" spc="-45" dirty="0">
                <a:latin typeface="Calibri"/>
                <a:cs typeface="Calibri"/>
              </a:rPr>
              <a:t> </a:t>
            </a:r>
            <a:r>
              <a:rPr sz="1800" spc="-25" dirty="0">
                <a:latin typeface="Calibri"/>
                <a:cs typeface="Calibri"/>
              </a:rPr>
              <a:t>0,</a:t>
            </a:r>
            <a:endParaRPr sz="1800">
              <a:latin typeface="Calibri"/>
              <a:cs typeface="Calibri"/>
            </a:endParaRPr>
          </a:p>
          <a:p>
            <a:pPr marL="1384300">
              <a:lnSpc>
                <a:spcPts val="2145"/>
              </a:lnSpc>
            </a:pPr>
            <a:r>
              <a:rPr sz="1800" dirty="0">
                <a:latin typeface="Calibri"/>
                <a:cs typeface="Calibri"/>
              </a:rPr>
              <a:t>10</a:t>
            </a:r>
            <a:r>
              <a:rPr sz="1800" spc="-20" dirty="0">
                <a:latin typeface="Calibri"/>
                <a:cs typeface="Calibri"/>
              </a:rPr>
              <a:t> </a:t>
            </a:r>
            <a:r>
              <a:rPr sz="1800" spc="-10" dirty="0">
                <a:latin typeface="Calibri"/>
                <a:cs typeface="Calibri"/>
              </a:rPr>
              <a:t>records</a:t>
            </a:r>
            <a:r>
              <a:rPr sz="1800" spc="-25" dirty="0">
                <a:latin typeface="Calibri"/>
                <a:cs typeface="Calibri"/>
              </a:rPr>
              <a:t> </a:t>
            </a:r>
            <a:r>
              <a:rPr sz="1800" dirty="0">
                <a:latin typeface="Calibri"/>
                <a:cs typeface="Calibri"/>
              </a:rPr>
              <a:t>of</a:t>
            </a:r>
            <a:r>
              <a:rPr sz="1800" spc="-20" dirty="0">
                <a:latin typeface="Calibri"/>
                <a:cs typeface="Calibri"/>
              </a:rPr>
              <a:t> </a:t>
            </a:r>
            <a:r>
              <a:rPr sz="1800" dirty="0">
                <a:latin typeface="Calibri"/>
                <a:cs typeface="Calibri"/>
              </a:rPr>
              <a:t>class</a:t>
            </a:r>
            <a:r>
              <a:rPr sz="1800" spc="-25" dirty="0">
                <a:latin typeface="Calibri"/>
                <a:cs typeface="Calibri"/>
              </a:rPr>
              <a:t> </a:t>
            </a:r>
            <a:r>
              <a:rPr sz="1800" spc="-50" dirty="0">
                <a:latin typeface="Calibri"/>
                <a:cs typeface="Calibri"/>
              </a:rPr>
              <a:t>1</a:t>
            </a:r>
            <a:endParaRPr sz="1800">
              <a:latin typeface="Calibri"/>
              <a:cs typeface="Calibri"/>
            </a:endParaRPr>
          </a:p>
        </p:txBody>
      </p:sp>
      <p:sp>
        <p:nvSpPr>
          <p:cNvPr id="59" name="object 59"/>
          <p:cNvSpPr txBox="1"/>
          <p:nvPr/>
        </p:nvSpPr>
        <p:spPr>
          <a:xfrm>
            <a:off x="2059939" y="3860086"/>
            <a:ext cx="30664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Which</a:t>
            </a:r>
            <a:r>
              <a:rPr sz="1800" spc="-45" dirty="0">
                <a:latin typeface="Calibri"/>
                <a:cs typeface="Calibri"/>
              </a:rPr>
              <a:t> </a:t>
            </a:r>
            <a:r>
              <a:rPr sz="1800" dirty="0">
                <a:latin typeface="Calibri"/>
                <a:cs typeface="Calibri"/>
              </a:rPr>
              <a:t>test</a:t>
            </a:r>
            <a:r>
              <a:rPr sz="1800" spc="-40" dirty="0">
                <a:latin typeface="Calibri"/>
                <a:cs typeface="Calibri"/>
              </a:rPr>
              <a:t> </a:t>
            </a:r>
            <a:r>
              <a:rPr sz="1800" dirty="0">
                <a:latin typeface="Calibri"/>
                <a:cs typeface="Calibri"/>
              </a:rPr>
              <a:t>condition</a:t>
            </a:r>
            <a:r>
              <a:rPr sz="1800" spc="-45" dirty="0">
                <a:latin typeface="Calibri"/>
                <a:cs typeface="Calibri"/>
              </a:rPr>
              <a:t> </a:t>
            </a:r>
            <a:r>
              <a:rPr sz="1800" dirty="0">
                <a:latin typeface="Calibri"/>
                <a:cs typeface="Calibri"/>
              </a:rPr>
              <a:t>is</a:t>
            </a:r>
            <a:r>
              <a:rPr sz="1800" spc="-40" dirty="0">
                <a:latin typeface="Calibri"/>
                <a:cs typeface="Calibri"/>
              </a:rPr>
              <a:t> </a:t>
            </a:r>
            <a:r>
              <a:rPr sz="1800" dirty="0">
                <a:latin typeface="Calibri"/>
                <a:cs typeface="Calibri"/>
              </a:rPr>
              <a:t>the</a:t>
            </a:r>
            <a:r>
              <a:rPr sz="1800" spc="-45" dirty="0">
                <a:latin typeface="Calibri"/>
                <a:cs typeface="Calibri"/>
              </a:rPr>
              <a:t> </a:t>
            </a:r>
            <a:r>
              <a:rPr sz="1800" spc="-20" dirty="0">
                <a:latin typeface="Calibri"/>
                <a:cs typeface="Calibri"/>
              </a:rPr>
              <a:t>best?</a:t>
            </a:r>
            <a:endParaRPr sz="18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50" dirty="0"/>
              <a:t>How to determine the Best Split</a:t>
            </a:r>
          </a:p>
        </p:txBody>
      </p:sp>
      <p:sp>
        <p:nvSpPr>
          <p:cNvPr id="8" name="object 8"/>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31</a:t>
            </a:fld>
            <a:endParaRPr spc="-25" dirty="0"/>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3" name="object 3"/>
          <p:cNvSpPr txBox="1"/>
          <p:nvPr/>
        </p:nvSpPr>
        <p:spPr>
          <a:xfrm>
            <a:off x="599948" y="1076537"/>
            <a:ext cx="7083425" cy="1820545"/>
          </a:xfrm>
          <a:prstGeom prst="rect">
            <a:avLst/>
          </a:prstGeom>
        </p:spPr>
        <p:txBody>
          <a:bodyPr vert="horz" wrap="square" lIns="0" tIns="55879" rIns="0" bIns="0" rtlCol="0">
            <a:spAutoFit/>
          </a:bodyPr>
          <a:lstStyle/>
          <a:p>
            <a:pPr marL="583565" indent="-570865">
              <a:lnSpc>
                <a:spcPct val="100000"/>
              </a:lnSpc>
              <a:spcBef>
                <a:spcPts val="439"/>
              </a:spcBef>
              <a:buSzPct val="89285"/>
              <a:buFont typeface="Courier New"/>
              <a:buChar char="o"/>
              <a:tabLst>
                <a:tab pos="583565" algn="l"/>
              </a:tabLst>
            </a:pPr>
            <a:r>
              <a:rPr sz="2800" dirty="0">
                <a:solidFill>
                  <a:srgbClr val="EE8200"/>
                </a:solidFill>
                <a:latin typeface="Garamond"/>
                <a:cs typeface="Garamond"/>
              </a:rPr>
              <a:t>Greedy approach:</a:t>
            </a:r>
            <a:endParaRPr sz="2800" dirty="0">
              <a:latin typeface="Garamond"/>
              <a:cs typeface="Garamond"/>
            </a:endParaRPr>
          </a:p>
          <a:p>
            <a:pPr marL="529590" marR="5080" lvl="1" indent="-284480">
              <a:lnSpc>
                <a:spcPts val="3030"/>
              </a:lnSpc>
              <a:spcBef>
                <a:spcPts val="715"/>
              </a:spcBef>
              <a:buSzPct val="89285"/>
              <a:buFont typeface="Arial"/>
              <a:buChar char="■"/>
              <a:tabLst>
                <a:tab pos="529590" algn="l"/>
              </a:tabLst>
            </a:pPr>
            <a:r>
              <a:rPr sz="2800" dirty="0">
                <a:latin typeface="Garamond"/>
                <a:cs typeface="Garamond"/>
              </a:rPr>
              <a:t>Nodes with </a:t>
            </a:r>
            <a:r>
              <a:rPr sz="2800" dirty="0">
                <a:solidFill>
                  <a:srgbClr val="FF0000"/>
                </a:solidFill>
                <a:latin typeface="Garamond"/>
                <a:cs typeface="Garamond"/>
              </a:rPr>
              <a:t>homogeneous </a:t>
            </a:r>
            <a:r>
              <a:rPr sz="2800" dirty="0">
                <a:latin typeface="Garamond"/>
                <a:cs typeface="Garamond"/>
              </a:rPr>
              <a:t>class distribution are preferred</a:t>
            </a:r>
          </a:p>
          <a:p>
            <a:pPr marL="583565" indent="-570865">
              <a:lnSpc>
                <a:spcPct val="100000"/>
              </a:lnSpc>
              <a:spcBef>
                <a:spcPts val="295"/>
              </a:spcBef>
              <a:buSzPct val="89285"/>
              <a:buFont typeface="Courier New"/>
              <a:buChar char="o"/>
              <a:tabLst>
                <a:tab pos="583565" algn="l"/>
                <a:tab pos="3311525" algn="l"/>
              </a:tabLst>
            </a:pPr>
            <a:r>
              <a:rPr sz="2800" dirty="0">
                <a:solidFill>
                  <a:srgbClr val="EE8200"/>
                </a:solidFill>
                <a:latin typeface="Garamond"/>
                <a:cs typeface="Garamond"/>
              </a:rPr>
              <a:t>Need a measure of	node impurity:</a:t>
            </a:r>
            <a:endParaRPr sz="2800" dirty="0">
              <a:latin typeface="Garamond"/>
              <a:cs typeface="Garamond"/>
            </a:endParaRPr>
          </a:p>
        </p:txBody>
      </p:sp>
      <p:sp>
        <p:nvSpPr>
          <p:cNvPr id="4" name="object 4"/>
          <p:cNvSpPr txBox="1"/>
          <p:nvPr/>
        </p:nvSpPr>
        <p:spPr>
          <a:xfrm>
            <a:off x="2233378" y="3032272"/>
            <a:ext cx="855344" cy="568960"/>
          </a:xfrm>
          <a:prstGeom prst="rect">
            <a:avLst/>
          </a:prstGeom>
          <a:solidFill>
            <a:srgbClr val="FFFFFF"/>
          </a:solidFill>
          <a:ln w="3561">
            <a:solidFill>
              <a:srgbClr val="000000"/>
            </a:solidFill>
          </a:ln>
        </p:spPr>
        <p:txBody>
          <a:bodyPr vert="horz" wrap="square" lIns="0" tIns="20320" rIns="0" bIns="0" rtlCol="0">
            <a:spAutoFit/>
          </a:bodyPr>
          <a:lstStyle/>
          <a:p>
            <a:pPr marL="97155">
              <a:lnSpc>
                <a:spcPts val="1914"/>
              </a:lnSpc>
              <a:spcBef>
                <a:spcPts val="160"/>
              </a:spcBef>
            </a:pPr>
            <a:r>
              <a:rPr sz="1600" spc="295" dirty="0">
                <a:latin typeface="Arial"/>
                <a:cs typeface="Arial"/>
              </a:rPr>
              <a:t>C0:</a:t>
            </a:r>
            <a:r>
              <a:rPr sz="1600" spc="160" dirty="0">
                <a:latin typeface="Arial"/>
                <a:cs typeface="Arial"/>
              </a:rPr>
              <a:t> </a:t>
            </a:r>
            <a:r>
              <a:rPr sz="1600" spc="265" dirty="0">
                <a:latin typeface="Arial"/>
                <a:cs typeface="Arial"/>
              </a:rPr>
              <a:t>5</a:t>
            </a:r>
            <a:endParaRPr sz="1600">
              <a:latin typeface="Arial"/>
              <a:cs typeface="Arial"/>
            </a:endParaRPr>
          </a:p>
          <a:p>
            <a:pPr marL="97155">
              <a:lnSpc>
                <a:spcPts val="1914"/>
              </a:lnSpc>
            </a:pPr>
            <a:r>
              <a:rPr sz="1600" spc="295" dirty="0">
                <a:latin typeface="Arial"/>
                <a:cs typeface="Arial"/>
              </a:rPr>
              <a:t>C1:</a:t>
            </a:r>
            <a:r>
              <a:rPr sz="1600" spc="160" dirty="0">
                <a:latin typeface="Arial"/>
                <a:cs typeface="Arial"/>
              </a:rPr>
              <a:t> </a:t>
            </a:r>
            <a:r>
              <a:rPr sz="1600" spc="265" dirty="0">
                <a:latin typeface="Arial"/>
                <a:cs typeface="Arial"/>
              </a:rPr>
              <a:t>5</a:t>
            </a:r>
            <a:endParaRPr sz="1600">
              <a:latin typeface="Arial"/>
              <a:cs typeface="Arial"/>
            </a:endParaRPr>
          </a:p>
        </p:txBody>
      </p:sp>
      <p:sp>
        <p:nvSpPr>
          <p:cNvPr id="5" name="object 5"/>
          <p:cNvSpPr txBox="1"/>
          <p:nvPr/>
        </p:nvSpPr>
        <p:spPr>
          <a:xfrm>
            <a:off x="5738578" y="3032272"/>
            <a:ext cx="855344" cy="568960"/>
          </a:xfrm>
          <a:prstGeom prst="rect">
            <a:avLst/>
          </a:prstGeom>
          <a:solidFill>
            <a:srgbClr val="FFFFFF"/>
          </a:solidFill>
          <a:ln w="3561">
            <a:solidFill>
              <a:srgbClr val="000000"/>
            </a:solidFill>
          </a:ln>
        </p:spPr>
        <p:txBody>
          <a:bodyPr vert="horz" wrap="square" lIns="0" tIns="20320" rIns="0" bIns="0" rtlCol="0">
            <a:spAutoFit/>
          </a:bodyPr>
          <a:lstStyle/>
          <a:p>
            <a:pPr marL="97155">
              <a:lnSpc>
                <a:spcPts val="1914"/>
              </a:lnSpc>
              <a:spcBef>
                <a:spcPts val="160"/>
              </a:spcBef>
            </a:pPr>
            <a:r>
              <a:rPr sz="1600" spc="295" dirty="0">
                <a:latin typeface="Arial"/>
                <a:cs typeface="Arial"/>
              </a:rPr>
              <a:t>C0:</a:t>
            </a:r>
            <a:r>
              <a:rPr sz="1600" spc="160" dirty="0">
                <a:latin typeface="Arial"/>
                <a:cs typeface="Arial"/>
              </a:rPr>
              <a:t> </a:t>
            </a:r>
            <a:r>
              <a:rPr sz="1600" spc="265" dirty="0">
                <a:latin typeface="Arial"/>
                <a:cs typeface="Arial"/>
              </a:rPr>
              <a:t>9</a:t>
            </a:r>
            <a:endParaRPr sz="1600">
              <a:latin typeface="Arial"/>
              <a:cs typeface="Arial"/>
            </a:endParaRPr>
          </a:p>
          <a:p>
            <a:pPr marL="97155">
              <a:lnSpc>
                <a:spcPts val="1914"/>
              </a:lnSpc>
            </a:pPr>
            <a:r>
              <a:rPr sz="1600" spc="295" dirty="0">
                <a:latin typeface="Arial"/>
                <a:cs typeface="Arial"/>
              </a:rPr>
              <a:t>C1:</a:t>
            </a:r>
            <a:r>
              <a:rPr sz="1600" spc="160" dirty="0">
                <a:latin typeface="Arial"/>
                <a:cs typeface="Arial"/>
              </a:rPr>
              <a:t> </a:t>
            </a:r>
            <a:r>
              <a:rPr sz="1600" spc="265" dirty="0">
                <a:latin typeface="Arial"/>
                <a:cs typeface="Arial"/>
              </a:rPr>
              <a:t>1</a:t>
            </a:r>
            <a:endParaRPr sz="1600">
              <a:latin typeface="Arial"/>
              <a:cs typeface="Arial"/>
            </a:endParaRPr>
          </a:p>
        </p:txBody>
      </p:sp>
      <p:sp>
        <p:nvSpPr>
          <p:cNvPr id="6" name="object 6"/>
          <p:cNvSpPr txBox="1"/>
          <p:nvPr/>
        </p:nvSpPr>
        <p:spPr>
          <a:xfrm>
            <a:off x="1450339" y="3641942"/>
            <a:ext cx="2232660" cy="847090"/>
          </a:xfrm>
          <a:prstGeom prst="rect">
            <a:avLst/>
          </a:prstGeom>
        </p:spPr>
        <p:txBody>
          <a:bodyPr vert="horz" wrap="square" lIns="0" tIns="12700" rIns="0" bIns="0" rtlCol="0">
            <a:spAutoFit/>
          </a:bodyPr>
          <a:lstStyle/>
          <a:p>
            <a:pPr marL="12700" marR="5080">
              <a:lnSpc>
                <a:spcPct val="149700"/>
              </a:lnSpc>
              <a:spcBef>
                <a:spcPts val="100"/>
              </a:spcBef>
            </a:pPr>
            <a:r>
              <a:rPr sz="1800" spc="-10" dirty="0">
                <a:latin typeface="Calibri"/>
                <a:cs typeface="Calibri"/>
              </a:rPr>
              <a:t>Non-homogeneous, </a:t>
            </a:r>
            <a:r>
              <a:rPr sz="1800" dirty="0">
                <a:latin typeface="Calibri"/>
                <a:cs typeface="Calibri"/>
              </a:rPr>
              <a:t>High</a:t>
            </a:r>
            <a:r>
              <a:rPr sz="1800" spc="-35" dirty="0">
                <a:latin typeface="Calibri"/>
                <a:cs typeface="Calibri"/>
              </a:rPr>
              <a:t> </a:t>
            </a:r>
            <a:r>
              <a:rPr sz="1800" dirty="0">
                <a:latin typeface="Calibri"/>
                <a:cs typeface="Calibri"/>
              </a:rPr>
              <a:t>degree</a:t>
            </a:r>
            <a:r>
              <a:rPr sz="1800" spc="-40" dirty="0">
                <a:latin typeface="Calibri"/>
                <a:cs typeface="Calibri"/>
              </a:rPr>
              <a:t> </a:t>
            </a:r>
            <a:r>
              <a:rPr sz="1800" dirty="0">
                <a:latin typeface="Calibri"/>
                <a:cs typeface="Calibri"/>
              </a:rPr>
              <a:t>of</a:t>
            </a:r>
            <a:r>
              <a:rPr sz="1800" spc="-35" dirty="0">
                <a:latin typeface="Calibri"/>
                <a:cs typeface="Calibri"/>
              </a:rPr>
              <a:t> </a:t>
            </a:r>
            <a:r>
              <a:rPr sz="1800" spc="-10" dirty="0">
                <a:latin typeface="Calibri"/>
                <a:cs typeface="Calibri"/>
              </a:rPr>
              <a:t>impurity</a:t>
            </a:r>
            <a:endParaRPr sz="1800">
              <a:latin typeface="Calibri"/>
              <a:cs typeface="Calibri"/>
            </a:endParaRPr>
          </a:p>
        </p:txBody>
      </p:sp>
      <p:sp>
        <p:nvSpPr>
          <p:cNvPr id="7" name="object 7"/>
          <p:cNvSpPr txBox="1"/>
          <p:nvPr/>
        </p:nvSpPr>
        <p:spPr>
          <a:xfrm>
            <a:off x="5260340" y="3641942"/>
            <a:ext cx="2189480" cy="847090"/>
          </a:xfrm>
          <a:prstGeom prst="rect">
            <a:avLst/>
          </a:prstGeom>
        </p:spPr>
        <p:txBody>
          <a:bodyPr vert="horz" wrap="square" lIns="0" tIns="148590" rIns="0" bIns="0" rtlCol="0">
            <a:spAutoFit/>
          </a:bodyPr>
          <a:lstStyle/>
          <a:p>
            <a:pPr marL="12700">
              <a:lnSpc>
                <a:spcPct val="100000"/>
              </a:lnSpc>
              <a:spcBef>
                <a:spcPts val="1170"/>
              </a:spcBef>
            </a:pPr>
            <a:r>
              <a:rPr sz="1800" spc="-10" dirty="0">
                <a:latin typeface="Calibri"/>
                <a:cs typeface="Calibri"/>
              </a:rPr>
              <a:t>Homogeneous,</a:t>
            </a:r>
            <a:endParaRPr sz="1800">
              <a:latin typeface="Calibri"/>
              <a:cs typeface="Calibri"/>
            </a:endParaRPr>
          </a:p>
          <a:p>
            <a:pPr marL="12700">
              <a:lnSpc>
                <a:spcPct val="100000"/>
              </a:lnSpc>
              <a:spcBef>
                <a:spcPts val="1075"/>
              </a:spcBef>
            </a:pPr>
            <a:r>
              <a:rPr sz="1800" dirty="0">
                <a:latin typeface="Calibri"/>
                <a:cs typeface="Calibri"/>
              </a:rPr>
              <a:t>Low</a:t>
            </a:r>
            <a:r>
              <a:rPr sz="1800" spc="-35" dirty="0">
                <a:latin typeface="Calibri"/>
                <a:cs typeface="Calibri"/>
              </a:rPr>
              <a:t> </a:t>
            </a:r>
            <a:r>
              <a:rPr sz="1800" dirty="0">
                <a:latin typeface="Calibri"/>
                <a:cs typeface="Calibri"/>
              </a:rPr>
              <a:t>degree</a:t>
            </a:r>
            <a:r>
              <a:rPr sz="1800" spc="-35" dirty="0">
                <a:latin typeface="Calibri"/>
                <a:cs typeface="Calibri"/>
              </a:rPr>
              <a:t> </a:t>
            </a:r>
            <a:r>
              <a:rPr sz="1800" dirty="0">
                <a:latin typeface="Calibri"/>
                <a:cs typeface="Calibri"/>
              </a:rPr>
              <a:t>of</a:t>
            </a:r>
            <a:r>
              <a:rPr sz="1800" spc="-30" dirty="0">
                <a:latin typeface="Calibri"/>
                <a:cs typeface="Calibri"/>
              </a:rPr>
              <a:t> </a:t>
            </a:r>
            <a:r>
              <a:rPr sz="1800" spc="-10" dirty="0">
                <a:latin typeface="Calibri"/>
                <a:cs typeface="Calibri"/>
              </a:rPr>
              <a:t>impurity</a:t>
            </a:r>
            <a:endParaRPr sz="18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50" dirty="0"/>
              <a:t>Measures of Node Impurity</a:t>
            </a:r>
          </a:p>
        </p:txBody>
      </p:sp>
      <p:sp>
        <p:nvSpPr>
          <p:cNvPr id="4" name="object 4"/>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32</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3" name="object 3"/>
          <p:cNvSpPr txBox="1"/>
          <p:nvPr/>
        </p:nvSpPr>
        <p:spPr>
          <a:xfrm>
            <a:off x="376735" y="996950"/>
            <a:ext cx="3506470" cy="2659380"/>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EE8200"/>
                </a:solidFill>
                <a:latin typeface="Garamond"/>
                <a:cs typeface="Garamond"/>
              </a:rPr>
              <a:t>Gini Index</a:t>
            </a:r>
            <a:endParaRPr sz="3200" dirty="0">
              <a:latin typeface="Garamond"/>
              <a:cs typeface="Garamond"/>
            </a:endParaRPr>
          </a:p>
          <a:p>
            <a:pPr marL="12700" marR="5080">
              <a:lnSpc>
                <a:spcPts val="8470"/>
              </a:lnSpc>
              <a:spcBef>
                <a:spcPts val="815"/>
              </a:spcBef>
            </a:pPr>
            <a:r>
              <a:rPr sz="3200" dirty="0">
                <a:solidFill>
                  <a:srgbClr val="EE8200"/>
                </a:solidFill>
                <a:latin typeface="Garamond"/>
                <a:cs typeface="Garamond"/>
              </a:rPr>
              <a:t>Entropy Misclassification error</a:t>
            </a:r>
            <a:endParaRPr sz="3200" dirty="0">
              <a:latin typeface="Garamond"/>
              <a:cs typeface="Garamon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735" y="44450"/>
            <a:ext cx="6054090" cy="756920"/>
          </a:xfrm>
          <a:prstGeom prst="rect">
            <a:avLst/>
          </a:prstGeom>
        </p:spPr>
        <p:txBody>
          <a:bodyPr vert="horz" wrap="square" lIns="0" tIns="12700" rIns="0" bIns="0" rtlCol="0">
            <a:spAutoFit/>
          </a:bodyPr>
          <a:lstStyle/>
          <a:p>
            <a:pPr marL="12700">
              <a:lnSpc>
                <a:spcPct val="100000"/>
              </a:lnSpc>
              <a:spcBef>
                <a:spcPts val="100"/>
              </a:spcBef>
            </a:pPr>
            <a:r>
              <a:rPr spc="-135" dirty="0"/>
              <a:t>How</a:t>
            </a:r>
            <a:r>
              <a:rPr spc="-200" dirty="0"/>
              <a:t> </a:t>
            </a:r>
            <a:r>
              <a:rPr spc="-50" dirty="0"/>
              <a:t>to</a:t>
            </a:r>
            <a:r>
              <a:rPr spc="-215" dirty="0"/>
              <a:t> </a:t>
            </a:r>
            <a:r>
              <a:rPr spc="-90" dirty="0"/>
              <a:t>Find</a:t>
            </a:r>
            <a:r>
              <a:rPr spc="-204" dirty="0"/>
              <a:t> </a:t>
            </a:r>
            <a:r>
              <a:rPr spc="-90" dirty="0"/>
              <a:t>the</a:t>
            </a:r>
            <a:r>
              <a:rPr spc="-204" dirty="0"/>
              <a:t> </a:t>
            </a:r>
            <a:r>
              <a:rPr spc="-20" dirty="0"/>
              <a:t>Best </a:t>
            </a:r>
            <a:r>
              <a:rPr spc="-1320" dirty="0"/>
              <a:t>Split</a:t>
            </a:r>
          </a:p>
        </p:txBody>
      </p:sp>
      <p:grpSp>
        <p:nvGrpSpPr>
          <p:cNvPr id="3" name="object 3"/>
          <p:cNvGrpSpPr/>
          <p:nvPr/>
        </p:nvGrpSpPr>
        <p:grpSpPr>
          <a:xfrm>
            <a:off x="6472237" y="1366837"/>
            <a:ext cx="1019175" cy="350520"/>
            <a:chOff x="6472237" y="1366837"/>
            <a:chExt cx="1019175" cy="350520"/>
          </a:xfrm>
        </p:grpSpPr>
        <p:sp>
          <p:nvSpPr>
            <p:cNvPr id="4" name="object 4"/>
            <p:cNvSpPr/>
            <p:nvPr/>
          </p:nvSpPr>
          <p:spPr>
            <a:xfrm>
              <a:off x="6477000" y="1371600"/>
              <a:ext cx="1009650" cy="340995"/>
            </a:xfrm>
            <a:custGeom>
              <a:avLst/>
              <a:gdLst/>
              <a:ahLst/>
              <a:cxnLst/>
              <a:rect l="l" t="t" r="r" b="b"/>
              <a:pathLst>
                <a:path w="1009650" h="340994">
                  <a:moveTo>
                    <a:pt x="504825" y="0"/>
                  </a:moveTo>
                  <a:lnTo>
                    <a:pt x="436323" y="1554"/>
                  </a:lnTo>
                  <a:lnTo>
                    <a:pt x="370622" y="6081"/>
                  </a:lnTo>
                  <a:lnTo>
                    <a:pt x="308324" y="13379"/>
                  </a:lnTo>
                  <a:lnTo>
                    <a:pt x="250030" y="23245"/>
                  </a:lnTo>
                  <a:lnTo>
                    <a:pt x="196341" y="35475"/>
                  </a:lnTo>
                  <a:lnTo>
                    <a:pt x="147859" y="49867"/>
                  </a:lnTo>
                  <a:lnTo>
                    <a:pt x="105186" y="66219"/>
                  </a:lnTo>
                  <a:lnTo>
                    <a:pt x="68923" y="84326"/>
                  </a:lnTo>
                  <a:lnTo>
                    <a:pt x="18032" y="124998"/>
                  </a:lnTo>
                  <a:lnTo>
                    <a:pt x="0" y="170260"/>
                  </a:lnTo>
                  <a:lnTo>
                    <a:pt x="4608" y="193363"/>
                  </a:lnTo>
                  <a:lnTo>
                    <a:pt x="39671" y="236532"/>
                  </a:lnTo>
                  <a:lnTo>
                    <a:pt x="105186" y="274299"/>
                  </a:lnTo>
                  <a:lnTo>
                    <a:pt x="147859" y="290650"/>
                  </a:lnTo>
                  <a:lnTo>
                    <a:pt x="196341" y="305043"/>
                  </a:lnTo>
                  <a:lnTo>
                    <a:pt x="250030" y="317273"/>
                  </a:lnTo>
                  <a:lnTo>
                    <a:pt x="308324" y="327138"/>
                  </a:lnTo>
                  <a:lnTo>
                    <a:pt x="370622" y="334436"/>
                  </a:lnTo>
                  <a:lnTo>
                    <a:pt x="436323" y="338964"/>
                  </a:lnTo>
                  <a:lnTo>
                    <a:pt x="504825" y="340518"/>
                  </a:lnTo>
                  <a:lnTo>
                    <a:pt x="573326" y="338964"/>
                  </a:lnTo>
                  <a:lnTo>
                    <a:pt x="639027" y="334436"/>
                  </a:lnTo>
                  <a:lnTo>
                    <a:pt x="701325" y="327138"/>
                  </a:lnTo>
                  <a:lnTo>
                    <a:pt x="759619" y="317273"/>
                  </a:lnTo>
                  <a:lnTo>
                    <a:pt x="813308" y="305043"/>
                  </a:lnTo>
                  <a:lnTo>
                    <a:pt x="861790" y="290650"/>
                  </a:lnTo>
                  <a:lnTo>
                    <a:pt x="904463" y="274299"/>
                  </a:lnTo>
                  <a:lnTo>
                    <a:pt x="940726" y="256192"/>
                  </a:lnTo>
                  <a:lnTo>
                    <a:pt x="991617" y="215521"/>
                  </a:lnTo>
                  <a:lnTo>
                    <a:pt x="1009650" y="170260"/>
                  </a:lnTo>
                  <a:lnTo>
                    <a:pt x="1005041" y="147156"/>
                  </a:lnTo>
                  <a:lnTo>
                    <a:pt x="969978" y="103987"/>
                  </a:lnTo>
                  <a:lnTo>
                    <a:pt x="904463" y="66219"/>
                  </a:lnTo>
                  <a:lnTo>
                    <a:pt x="861790" y="49867"/>
                  </a:lnTo>
                  <a:lnTo>
                    <a:pt x="813308" y="35475"/>
                  </a:lnTo>
                  <a:lnTo>
                    <a:pt x="759619" y="23245"/>
                  </a:lnTo>
                  <a:lnTo>
                    <a:pt x="701325" y="13379"/>
                  </a:lnTo>
                  <a:lnTo>
                    <a:pt x="639027" y="6081"/>
                  </a:lnTo>
                  <a:lnTo>
                    <a:pt x="573326" y="1554"/>
                  </a:lnTo>
                  <a:lnTo>
                    <a:pt x="504825" y="0"/>
                  </a:lnTo>
                  <a:close/>
                </a:path>
              </a:pathLst>
            </a:custGeom>
            <a:solidFill>
              <a:srgbClr val="FFFFFF"/>
            </a:solidFill>
          </p:spPr>
          <p:txBody>
            <a:bodyPr wrap="square" lIns="0" tIns="0" rIns="0" bIns="0" rtlCol="0"/>
            <a:lstStyle/>
            <a:p>
              <a:endParaRPr/>
            </a:p>
          </p:txBody>
        </p:sp>
        <p:sp>
          <p:nvSpPr>
            <p:cNvPr id="5" name="object 5"/>
            <p:cNvSpPr/>
            <p:nvPr/>
          </p:nvSpPr>
          <p:spPr>
            <a:xfrm>
              <a:off x="6477000" y="1371600"/>
              <a:ext cx="1009650" cy="340995"/>
            </a:xfrm>
            <a:custGeom>
              <a:avLst/>
              <a:gdLst/>
              <a:ahLst/>
              <a:cxnLst/>
              <a:rect l="l" t="t" r="r" b="b"/>
              <a:pathLst>
                <a:path w="1009650" h="340994">
                  <a:moveTo>
                    <a:pt x="0" y="170259"/>
                  </a:moveTo>
                  <a:lnTo>
                    <a:pt x="18032" y="124997"/>
                  </a:lnTo>
                  <a:lnTo>
                    <a:pt x="68923" y="84326"/>
                  </a:lnTo>
                  <a:lnTo>
                    <a:pt x="105186" y="66218"/>
                  </a:lnTo>
                  <a:lnTo>
                    <a:pt x="147859" y="49867"/>
                  </a:lnTo>
                  <a:lnTo>
                    <a:pt x="196341" y="35475"/>
                  </a:lnTo>
                  <a:lnTo>
                    <a:pt x="250030" y="23245"/>
                  </a:lnTo>
                  <a:lnTo>
                    <a:pt x="308324" y="13379"/>
                  </a:lnTo>
                  <a:lnTo>
                    <a:pt x="370622" y="6081"/>
                  </a:lnTo>
                  <a:lnTo>
                    <a:pt x="436323" y="1554"/>
                  </a:lnTo>
                  <a:lnTo>
                    <a:pt x="504825" y="0"/>
                  </a:lnTo>
                  <a:lnTo>
                    <a:pt x="573326" y="1554"/>
                  </a:lnTo>
                  <a:lnTo>
                    <a:pt x="639027" y="6081"/>
                  </a:lnTo>
                  <a:lnTo>
                    <a:pt x="701325" y="13379"/>
                  </a:lnTo>
                  <a:lnTo>
                    <a:pt x="759619" y="23245"/>
                  </a:lnTo>
                  <a:lnTo>
                    <a:pt x="813308" y="35475"/>
                  </a:lnTo>
                  <a:lnTo>
                    <a:pt x="861790" y="49867"/>
                  </a:lnTo>
                  <a:lnTo>
                    <a:pt x="904463" y="66218"/>
                  </a:lnTo>
                  <a:lnTo>
                    <a:pt x="940726" y="84326"/>
                  </a:lnTo>
                  <a:lnTo>
                    <a:pt x="991617" y="124997"/>
                  </a:lnTo>
                  <a:lnTo>
                    <a:pt x="1009650" y="170259"/>
                  </a:lnTo>
                  <a:lnTo>
                    <a:pt x="1005041" y="193362"/>
                  </a:lnTo>
                  <a:lnTo>
                    <a:pt x="969978" y="236532"/>
                  </a:lnTo>
                  <a:lnTo>
                    <a:pt x="904463" y="274299"/>
                  </a:lnTo>
                  <a:lnTo>
                    <a:pt x="861790" y="290651"/>
                  </a:lnTo>
                  <a:lnTo>
                    <a:pt x="813308" y="305043"/>
                  </a:lnTo>
                  <a:lnTo>
                    <a:pt x="759619" y="317273"/>
                  </a:lnTo>
                  <a:lnTo>
                    <a:pt x="701325" y="327139"/>
                  </a:lnTo>
                  <a:lnTo>
                    <a:pt x="639027" y="334437"/>
                  </a:lnTo>
                  <a:lnTo>
                    <a:pt x="573326" y="338964"/>
                  </a:lnTo>
                  <a:lnTo>
                    <a:pt x="504825" y="340519"/>
                  </a:lnTo>
                  <a:lnTo>
                    <a:pt x="436323" y="338964"/>
                  </a:lnTo>
                  <a:lnTo>
                    <a:pt x="370622" y="334437"/>
                  </a:lnTo>
                  <a:lnTo>
                    <a:pt x="308324" y="327139"/>
                  </a:lnTo>
                  <a:lnTo>
                    <a:pt x="250030" y="317273"/>
                  </a:lnTo>
                  <a:lnTo>
                    <a:pt x="196341" y="305043"/>
                  </a:lnTo>
                  <a:lnTo>
                    <a:pt x="147859" y="290651"/>
                  </a:lnTo>
                  <a:lnTo>
                    <a:pt x="105186" y="274299"/>
                  </a:lnTo>
                  <a:lnTo>
                    <a:pt x="68923" y="256192"/>
                  </a:lnTo>
                  <a:lnTo>
                    <a:pt x="18032" y="215521"/>
                  </a:lnTo>
                  <a:lnTo>
                    <a:pt x="0" y="170259"/>
                  </a:lnTo>
                  <a:close/>
                </a:path>
              </a:pathLst>
            </a:custGeom>
            <a:ln w="9525">
              <a:solidFill>
                <a:srgbClr val="000000"/>
              </a:solidFill>
            </a:ln>
          </p:spPr>
          <p:txBody>
            <a:bodyPr wrap="square" lIns="0" tIns="0" rIns="0" bIns="0" rtlCol="0"/>
            <a:lstStyle/>
            <a:p>
              <a:endParaRPr/>
            </a:p>
          </p:txBody>
        </p:sp>
      </p:grpSp>
      <p:sp>
        <p:nvSpPr>
          <p:cNvPr id="6" name="object 6"/>
          <p:cNvSpPr txBox="1"/>
          <p:nvPr/>
        </p:nvSpPr>
        <p:spPr>
          <a:xfrm>
            <a:off x="6827837" y="1368314"/>
            <a:ext cx="308610" cy="330200"/>
          </a:xfrm>
          <a:prstGeom prst="rect">
            <a:avLst/>
          </a:prstGeom>
        </p:spPr>
        <p:txBody>
          <a:bodyPr vert="horz" wrap="square" lIns="0" tIns="12700" rIns="0" bIns="0" rtlCol="0">
            <a:spAutoFit/>
          </a:bodyPr>
          <a:lstStyle/>
          <a:p>
            <a:pPr marL="12700">
              <a:lnSpc>
                <a:spcPct val="100000"/>
              </a:lnSpc>
              <a:spcBef>
                <a:spcPts val="100"/>
              </a:spcBef>
            </a:pPr>
            <a:r>
              <a:rPr sz="2000" spc="-25" dirty="0">
                <a:latin typeface="Times New Roman"/>
                <a:cs typeface="Times New Roman"/>
              </a:rPr>
              <a:t>B?</a:t>
            </a:r>
            <a:endParaRPr sz="2000">
              <a:latin typeface="Times New Roman"/>
              <a:cs typeface="Times New Roman"/>
            </a:endParaRPr>
          </a:p>
        </p:txBody>
      </p:sp>
      <p:sp>
        <p:nvSpPr>
          <p:cNvPr id="7" name="object 7"/>
          <p:cNvSpPr/>
          <p:nvPr/>
        </p:nvSpPr>
        <p:spPr>
          <a:xfrm>
            <a:off x="5826126" y="1714500"/>
            <a:ext cx="1184275" cy="544195"/>
          </a:xfrm>
          <a:custGeom>
            <a:avLst/>
            <a:gdLst/>
            <a:ahLst/>
            <a:cxnLst/>
            <a:rect l="l" t="t" r="r" b="b"/>
            <a:pathLst>
              <a:path w="1184275" h="544194">
                <a:moveTo>
                  <a:pt x="1184275" y="0"/>
                </a:moveTo>
                <a:lnTo>
                  <a:pt x="76200" y="544116"/>
                </a:lnTo>
              </a:path>
              <a:path w="1184275" h="544194">
                <a:moveTo>
                  <a:pt x="1184275" y="0"/>
                </a:moveTo>
                <a:lnTo>
                  <a:pt x="0" y="544116"/>
                </a:lnTo>
              </a:path>
            </a:pathLst>
          </a:custGeom>
          <a:ln w="9525">
            <a:solidFill>
              <a:srgbClr val="000000"/>
            </a:solidFill>
          </a:ln>
        </p:spPr>
        <p:txBody>
          <a:bodyPr wrap="square" lIns="0" tIns="0" rIns="0" bIns="0" rtlCol="0"/>
          <a:lstStyle/>
          <a:p>
            <a:endParaRPr/>
          </a:p>
        </p:txBody>
      </p:sp>
      <p:sp>
        <p:nvSpPr>
          <p:cNvPr id="8" name="object 8"/>
          <p:cNvSpPr txBox="1"/>
          <p:nvPr/>
        </p:nvSpPr>
        <p:spPr>
          <a:xfrm>
            <a:off x="5720079" y="1780627"/>
            <a:ext cx="358775"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Times New Roman"/>
                <a:cs typeface="Times New Roman"/>
              </a:rPr>
              <a:t>Yes</a:t>
            </a:r>
            <a:endParaRPr sz="1800">
              <a:latin typeface="Times New Roman"/>
              <a:cs typeface="Times New Roman"/>
            </a:endParaRPr>
          </a:p>
        </p:txBody>
      </p:sp>
      <p:sp>
        <p:nvSpPr>
          <p:cNvPr id="9" name="object 9"/>
          <p:cNvSpPr txBox="1"/>
          <p:nvPr/>
        </p:nvSpPr>
        <p:spPr>
          <a:xfrm>
            <a:off x="8197850" y="1780627"/>
            <a:ext cx="30543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imes New Roman"/>
                <a:cs typeface="Times New Roman"/>
              </a:rPr>
              <a:t>No</a:t>
            </a:r>
            <a:endParaRPr sz="1800">
              <a:latin typeface="Times New Roman"/>
              <a:cs typeface="Times New Roman"/>
            </a:endParaRPr>
          </a:p>
        </p:txBody>
      </p:sp>
      <p:sp>
        <p:nvSpPr>
          <p:cNvPr id="10" name="object 10"/>
          <p:cNvSpPr txBox="1"/>
          <p:nvPr/>
        </p:nvSpPr>
        <p:spPr>
          <a:xfrm>
            <a:off x="5486401" y="2258616"/>
            <a:ext cx="936625" cy="256540"/>
          </a:xfrm>
          <a:prstGeom prst="rect">
            <a:avLst/>
          </a:prstGeom>
          <a:solidFill>
            <a:srgbClr val="FFFFFF"/>
          </a:solidFill>
          <a:ln w="9525">
            <a:solidFill>
              <a:srgbClr val="000000"/>
            </a:solidFill>
          </a:ln>
        </p:spPr>
        <p:txBody>
          <a:bodyPr vert="horz" wrap="square" lIns="0" tIns="0" rIns="0" bIns="0" rtlCol="0">
            <a:spAutoFit/>
          </a:bodyPr>
          <a:lstStyle/>
          <a:p>
            <a:pPr marL="52069">
              <a:lnSpc>
                <a:spcPts val="2014"/>
              </a:lnSpc>
            </a:pPr>
            <a:r>
              <a:rPr sz="1800" dirty="0">
                <a:latin typeface="Times New Roman"/>
                <a:cs typeface="Times New Roman"/>
              </a:rPr>
              <a:t>Node</a:t>
            </a:r>
            <a:r>
              <a:rPr sz="1800" spc="-40" dirty="0">
                <a:latin typeface="Times New Roman"/>
                <a:cs typeface="Times New Roman"/>
              </a:rPr>
              <a:t> </a:t>
            </a:r>
            <a:r>
              <a:rPr sz="1800" spc="-25" dirty="0">
                <a:latin typeface="Times New Roman"/>
                <a:cs typeface="Times New Roman"/>
              </a:rPr>
              <a:t>N3</a:t>
            </a:r>
            <a:endParaRPr sz="1800">
              <a:latin typeface="Times New Roman"/>
              <a:cs typeface="Times New Roman"/>
            </a:endParaRPr>
          </a:p>
        </p:txBody>
      </p:sp>
      <p:sp>
        <p:nvSpPr>
          <p:cNvPr id="11" name="object 11"/>
          <p:cNvSpPr txBox="1"/>
          <p:nvPr/>
        </p:nvSpPr>
        <p:spPr>
          <a:xfrm>
            <a:off x="7673976" y="2258616"/>
            <a:ext cx="936625" cy="256540"/>
          </a:xfrm>
          <a:prstGeom prst="rect">
            <a:avLst/>
          </a:prstGeom>
          <a:solidFill>
            <a:srgbClr val="FFFFFF"/>
          </a:solidFill>
          <a:ln w="9525">
            <a:solidFill>
              <a:srgbClr val="000000"/>
            </a:solidFill>
          </a:ln>
        </p:spPr>
        <p:txBody>
          <a:bodyPr vert="horz" wrap="square" lIns="0" tIns="0" rIns="0" bIns="0" rtlCol="0">
            <a:spAutoFit/>
          </a:bodyPr>
          <a:lstStyle/>
          <a:p>
            <a:pPr marL="52069">
              <a:lnSpc>
                <a:spcPts val="2014"/>
              </a:lnSpc>
            </a:pPr>
            <a:r>
              <a:rPr sz="1800" dirty="0">
                <a:latin typeface="Times New Roman"/>
                <a:cs typeface="Times New Roman"/>
              </a:rPr>
              <a:t>Node</a:t>
            </a:r>
            <a:r>
              <a:rPr sz="1800" spc="-40" dirty="0">
                <a:latin typeface="Times New Roman"/>
                <a:cs typeface="Times New Roman"/>
              </a:rPr>
              <a:t> </a:t>
            </a:r>
            <a:r>
              <a:rPr sz="1800" spc="-25" dirty="0">
                <a:latin typeface="Times New Roman"/>
                <a:cs typeface="Times New Roman"/>
              </a:rPr>
              <a:t>N4</a:t>
            </a:r>
            <a:endParaRPr sz="1800">
              <a:latin typeface="Times New Roman"/>
              <a:cs typeface="Times New Roman"/>
            </a:endParaRPr>
          </a:p>
        </p:txBody>
      </p:sp>
      <p:grpSp>
        <p:nvGrpSpPr>
          <p:cNvPr id="12" name="object 12"/>
          <p:cNvGrpSpPr/>
          <p:nvPr/>
        </p:nvGrpSpPr>
        <p:grpSpPr>
          <a:xfrm>
            <a:off x="868363" y="1309687"/>
            <a:ext cx="2301875" cy="896619"/>
            <a:chOff x="868363" y="1309687"/>
            <a:chExt cx="2301875" cy="896619"/>
          </a:xfrm>
        </p:grpSpPr>
        <p:sp>
          <p:nvSpPr>
            <p:cNvPr id="13" name="object 13"/>
            <p:cNvSpPr/>
            <p:nvPr/>
          </p:nvSpPr>
          <p:spPr>
            <a:xfrm>
              <a:off x="1447800" y="1314450"/>
              <a:ext cx="1009650" cy="340995"/>
            </a:xfrm>
            <a:custGeom>
              <a:avLst/>
              <a:gdLst/>
              <a:ahLst/>
              <a:cxnLst/>
              <a:rect l="l" t="t" r="r" b="b"/>
              <a:pathLst>
                <a:path w="1009650" h="340994">
                  <a:moveTo>
                    <a:pt x="504825" y="0"/>
                  </a:moveTo>
                  <a:lnTo>
                    <a:pt x="436323" y="1554"/>
                  </a:lnTo>
                  <a:lnTo>
                    <a:pt x="370622" y="6081"/>
                  </a:lnTo>
                  <a:lnTo>
                    <a:pt x="308324" y="13379"/>
                  </a:lnTo>
                  <a:lnTo>
                    <a:pt x="250030" y="23245"/>
                  </a:lnTo>
                  <a:lnTo>
                    <a:pt x="196341" y="35475"/>
                  </a:lnTo>
                  <a:lnTo>
                    <a:pt x="147859" y="49867"/>
                  </a:lnTo>
                  <a:lnTo>
                    <a:pt x="105186" y="66219"/>
                  </a:lnTo>
                  <a:lnTo>
                    <a:pt x="68923" y="84326"/>
                  </a:lnTo>
                  <a:lnTo>
                    <a:pt x="18032" y="124998"/>
                  </a:lnTo>
                  <a:lnTo>
                    <a:pt x="0" y="170260"/>
                  </a:lnTo>
                  <a:lnTo>
                    <a:pt x="4608" y="193363"/>
                  </a:lnTo>
                  <a:lnTo>
                    <a:pt x="39671" y="236532"/>
                  </a:lnTo>
                  <a:lnTo>
                    <a:pt x="105186" y="274299"/>
                  </a:lnTo>
                  <a:lnTo>
                    <a:pt x="147859" y="290650"/>
                  </a:lnTo>
                  <a:lnTo>
                    <a:pt x="196341" y="305043"/>
                  </a:lnTo>
                  <a:lnTo>
                    <a:pt x="250030" y="317273"/>
                  </a:lnTo>
                  <a:lnTo>
                    <a:pt x="308324" y="327138"/>
                  </a:lnTo>
                  <a:lnTo>
                    <a:pt x="370622" y="334436"/>
                  </a:lnTo>
                  <a:lnTo>
                    <a:pt x="436323" y="338964"/>
                  </a:lnTo>
                  <a:lnTo>
                    <a:pt x="504825" y="340518"/>
                  </a:lnTo>
                  <a:lnTo>
                    <a:pt x="573326" y="338964"/>
                  </a:lnTo>
                  <a:lnTo>
                    <a:pt x="639027" y="334436"/>
                  </a:lnTo>
                  <a:lnTo>
                    <a:pt x="701325" y="327138"/>
                  </a:lnTo>
                  <a:lnTo>
                    <a:pt x="759619" y="317273"/>
                  </a:lnTo>
                  <a:lnTo>
                    <a:pt x="813308" y="305043"/>
                  </a:lnTo>
                  <a:lnTo>
                    <a:pt x="861790" y="290650"/>
                  </a:lnTo>
                  <a:lnTo>
                    <a:pt x="904463" y="274299"/>
                  </a:lnTo>
                  <a:lnTo>
                    <a:pt x="940726" y="256192"/>
                  </a:lnTo>
                  <a:lnTo>
                    <a:pt x="991617" y="215521"/>
                  </a:lnTo>
                  <a:lnTo>
                    <a:pt x="1009650" y="170260"/>
                  </a:lnTo>
                  <a:lnTo>
                    <a:pt x="1005041" y="147156"/>
                  </a:lnTo>
                  <a:lnTo>
                    <a:pt x="969978" y="103987"/>
                  </a:lnTo>
                  <a:lnTo>
                    <a:pt x="904463" y="66219"/>
                  </a:lnTo>
                  <a:lnTo>
                    <a:pt x="861790" y="49867"/>
                  </a:lnTo>
                  <a:lnTo>
                    <a:pt x="813308" y="35475"/>
                  </a:lnTo>
                  <a:lnTo>
                    <a:pt x="759619" y="23245"/>
                  </a:lnTo>
                  <a:lnTo>
                    <a:pt x="701325" y="13379"/>
                  </a:lnTo>
                  <a:lnTo>
                    <a:pt x="639027" y="6081"/>
                  </a:lnTo>
                  <a:lnTo>
                    <a:pt x="573326" y="1554"/>
                  </a:lnTo>
                  <a:lnTo>
                    <a:pt x="504825" y="0"/>
                  </a:lnTo>
                  <a:close/>
                </a:path>
              </a:pathLst>
            </a:custGeom>
            <a:solidFill>
              <a:srgbClr val="FFFFFF"/>
            </a:solidFill>
          </p:spPr>
          <p:txBody>
            <a:bodyPr wrap="square" lIns="0" tIns="0" rIns="0" bIns="0" rtlCol="0"/>
            <a:lstStyle/>
            <a:p>
              <a:endParaRPr/>
            </a:p>
          </p:txBody>
        </p:sp>
        <p:sp>
          <p:nvSpPr>
            <p:cNvPr id="14" name="object 14"/>
            <p:cNvSpPr/>
            <p:nvPr/>
          </p:nvSpPr>
          <p:spPr>
            <a:xfrm>
              <a:off x="1447800" y="1314450"/>
              <a:ext cx="1009650" cy="340995"/>
            </a:xfrm>
            <a:custGeom>
              <a:avLst/>
              <a:gdLst/>
              <a:ahLst/>
              <a:cxnLst/>
              <a:rect l="l" t="t" r="r" b="b"/>
              <a:pathLst>
                <a:path w="1009650" h="340994">
                  <a:moveTo>
                    <a:pt x="0" y="170259"/>
                  </a:moveTo>
                  <a:lnTo>
                    <a:pt x="18032" y="124997"/>
                  </a:lnTo>
                  <a:lnTo>
                    <a:pt x="68923" y="84326"/>
                  </a:lnTo>
                  <a:lnTo>
                    <a:pt x="105186" y="66218"/>
                  </a:lnTo>
                  <a:lnTo>
                    <a:pt x="147859" y="49867"/>
                  </a:lnTo>
                  <a:lnTo>
                    <a:pt x="196341" y="35475"/>
                  </a:lnTo>
                  <a:lnTo>
                    <a:pt x="250030" y="23245"/>
                  </a:lnTo>
                  <a:lnTo>
                    <a:pt x="308324" y="13379"/>
                  </a:lnTo>
                  <a:lnTo>
                    <a:pt x="370622" y="6081"/>
                  </a:lnTo>
                  <a:lnTo>
                    <a:pt x="436323" y="1554"/>
                  </a:lnTo>
                  <a:lnTo>
                    <a:pt x="504825" y="0"/>
                  </a:lnTo>
                  <a:lnTo>
                    <a:pt x="573326" y="1554"/>
                  </a:lnTo>
                  <a:lnTo>
                    <a:pt x="639027" y="6081"/>
                  </a:lnTo>
                  <a:lnTo>
                    <a:pt x="701325" y="13379"/>
                  </a:lnTo>
                  <a:lnTo>
                    <a:pt x="759619" y="23245"/>
                  </a:lnTo>
                  <a:lnTo>
                    <a:pt x="813308" y="35475"/>
                  </a:lnTo>
                  <a:lnTo>
                    <a:pt x="861790" y="49867"/>
                  </a:lnTo>
                  <a:lnTo>
                    <a:pt x="904463" y="66218"/>
                  </a:lnTo>
                  <a:lnTo>
                    <a:pt x="940726" y="84326"/>
                  </a:lnTo>
                  <a:lnTo>
                    <a:pt x="991617" y="124997"/>
                  </a:lnTo>
                  <a:lnTo>
                    <a:pt x="1009650" y="170259"/>
                  </a:lnTo>
                  <a:lnTo>
                    <a:pt x="1005041" y="193362"/>
                  </a:lnTo>
                  <a:lnTo>
                    <a:pt x="969978" y="236532"/>
                  </a:lnTo>
                  <a:lnTo>
                    <a:pt x="904463" y="274299"/>
                  </a:lnTo>
                  <a:lnTo>
                    <a:pt x="861790" y="290651"/>
                  </a:lnTo>
                  <a:lnTo>
                    <a:pt x="813308" y="305043"/>
                  </a:lnTo>
                  <a:lnTo>
                    <a:pt x="759619" y="317273"/>
                  </a:lnTo>
                  <a:lnTo>
                    <a:pt x="701325" y="327139"/>
                  </a:lnTo>
                  <a:lnTo>
                    <a:pt x="639027" y="334437"/>
                  </a:lnTo>
                  <a:lnTo>
                    <a:pt x="573326" y="338964"/>
                  </a:lnTo>
                  <a:lnTo>
                    <a:pt x="504825" y="340519"/>
                  </a:lnTo>
                  <a:lnTo>
                    <a:pt x="436323" y="338964"/>
                  </a:lnTo>
                  <a:lnTo>
                    <a:pt x="370622" y="334437"/>
                  </a:lnTo>
                  <a:lnTo>
                    <a:pt x="308324" y="327139"/>
                  </a:lnTo>
                  <a:lnTo>
                    <a:pt x="250030" y="317273"/>
                  </a:lnTo>
                  <a:lnTo>
                    <a:pt x="196341" y="305043"/>
                  </a:lnTo>
                  <a:lnTo>
                    <a:pt x="147859" y="290651"/>
                  </a:lnTo>
                  <a:lnTo>
                    <a:pt x="105186" y="274299"/>
                  </a:lnTo>
                  <a:lnTo>
                    <a:pt x="68923" y="256192"/>
                  </a:lnTo>
                  <a:lnTo>
                    <a:pt x="18032" y="215521"/>
                  </a:lnTo>
                  <a:lnTo>
                    <a:pt x="0" y="170259"/>
                  </a:lnTo>
                  <a:close/>
                </a:path>
              </a:pathLst>
            </a:custGeom>
            <a:ln w="9525">
              <a:solidFill>
                <a:srgbClr val="000000"/>
              </a:solidFill>
            </a:ln>
          </p:spPr>
          <p:txBody>
            <a:bodyPr wrap="square" lIns="0" tIns="0" rIns="0" bIns="0" rtlCol="0"/>
            <a:lstStyle/>
            <a:p>
              <a:endParaRPr/>
            </a:p>
          </p:txBody>
        </p:sp>
        <p:sp>
          <p:nvSpPr>
            <p:cNvPr id="15" name="object 15"/>
            <p:cNvSpPr/>
            <p:nvPr/>
          </p:nvSpPr>
          <p:spPr>
            <a:xfrm>
              <a:off x="796926" y="1657350"/>
              <a:ext cx="1184275" cy="544195"/>
            </a:xfrm>
            <a:custGeom>
              <a:avLst/>
              <a:gdLst/>
              <a:ahLst/>
              <a:cxnLst/>
              <a:rect l="l" t="t" r="r" b="b"/>
              <a:pathLst>
                <a:path w="1184275" h="544194">
                  <a:moveTo>
                    <a:pt x="1184275" y="0"/>
                  </a:moveTo>
                  <a:lnTo>
                    <a:pt x="76200" y="544116"/>
                  </a:lnTo>
                </a:path>
                <a:path w="1184275" h="544194">
                  <a:moveTo>
                    <a:pt x="1184275" y="0"/>
                  </a:moveTo>
                  <a:lnTo>
                    <a:pt x="0" y="544116"/>
                  </a:lnTo>
                </a:path>
              </a:pathLst>
            </a:custGeom>
            <a:ln w="9525">
              <a:solidFill>
                <a:srgbClr val="000000"/>
              </a:solidFill>
            </a:ln>
          </p:spPr>
          <p:txBody>
            <a:bodyPr wrap="square" lIns="0" tIns="0" rIns="0" bIns="0" rtlCol="0"/>
            <a:lstStyle/>
            <a:p>
              <a:endParaRPr/>
            </a:p>
          </p:txBody>
        </p:sp>
      </p:grpSp>
      <p:sp>
        <p:nvSpPr>
          <p:cNvPr id="16" name="object 16"/>
          <p:cNvSpPr txBox="1"/>
          <p:nvPr/>
        </p:nvSpPr>
        <p:spPr>
          <a:xfrm>
            <a:off x="690879" y="1723477"/>
            <a:ext cx="358775"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Times New Roman"/>
                <a:cs typeface="Times New Roman"/>
              </a:rPr>
              <a:t>Yes</a:t>
            </a:r>
            <a:endParaRPr sz="1800">
              <a:latin typeface="Times New Roman"/>
              <a:cs typeface="Times New Roman"/>
            </a:endParaRPr>
          </a:p>
        </p:txBody>
      </p:sp>
      <p:sp>
        <p:nvSpPr>
          <p:cNvPr id="17" name="object 17"/>
          <p:cNvSpPr txBox="1"/>
          <p:nvPr/>
        </p:nvSpPr>
        <p:spPr>
          <a:xfrm>
            <a:off x="457201" y="2201466"/>
            <a:ext cx="936625" cy="256540"/>
          </a:xfrm>
          <a:prstGeom prst="rect">
            <a:avLst/>
          </a:prstGeom>
          <a:solidFill>
            <a:srgbClr val="FFFFFF"/>
          </a:solidFill>
          <a:ln w="9525">
            <a:solidFill>
              <a:srgbClr val="000000"/>
            </a:solidFill>
          </a:ln>
        </p:spPr>
        <p:txBody>
          <a:bodyPr vert="horz" wrap="square" lIns="0" tIns="0" rIns="0" bIns="0" rtlCol="0">
            <a:spAutoFit/>
          </a:bodyPr>
          <a:lstStyle/>
          <a:p>
            <a:pPr marL="52069">
              <a:lnSpc>
                <a:spcPts val="2014"/>
              </a:lnSpc>
            </a:pPr>
            <a:r>
              <a:rPr sz="1800" dirty="0">
                <a:latin typeface="Times New Roman"/>
                <a:cs typeface="Times New Roman"/>
              </a:rPr>
              <a:t>Node</a:t>
            </a:r>
            <a:r>
              <a:rPr sz="1800" spc="-40" dirty="0">
                <a:latin typeface="Times New Roman"/>
                <a:cs typeface="Times New Roman"/>
              </a:rPr>
              <a:t> </a:t>
            </a:r>
            <a:r>
              <a:rPr sz="1800" spc="-25" dirty="0">
                <a:latin typeface="Times New Roman"/>
                <a:cs typeface="Times New Roman"/>
              </a:rPr>
              <a:t>N1</a:t>
            </a:r>
            <a:endParaRPr sz="1800">
              <a:latin typeface="Times New Roman"/>
              <a:cs typeface="Times New Roman"/>
            </a:endParaRPr>
          </a:p>
        </p:txBody>
      </p:sp>
      <p:sp>
        <p:nvSpPr>
          <p:cNvPr id="18" name="object 18"/>
          <p:cNvSpPr txBox="1"/>
          <p:nvPr/>
        </p:nvSpPr>
        <p:spPr>
          <a:xfrm>
            <a:off x="2644776" y="2201466"/>
            <a:ext cx="936625" cy="256540"/>
          </a:xfrm>
          <a:prstGeom prst="rect">
            <a:avLst/>
          </a:prstGeom>
          <a:solidFill>
            <a:srgbClr val="FFFFFF"/>
          </a:solidFill>
          <a:ln w="9525">
            <a:solidFill>
              <a:srgbClr val="000000"/>
            </a:solidFill>
          </a:ln>
        </p:spPr>
        <p:txBody>
          <a:bodyPr vert="horz" wrap="square" lIns="0" tIns="0" rIns="0" bIns="0" rtlCol="0">
            <a:spAutoFit/>
          </a:bodyPr>
          <a:lstStyle/>
          <a:p>
            <a:pPr marL="52069">
              <a:lnSpc>
                <a:spcPts val="2014"/>
              </a:lnSpc>
            </a:pPr>
            <a:r>
              <a:rPr sz="1800" dirty="0">
                <a:latin typeface="Times New Roman"/>
                <a:cs typeface="Times New Roman"/>
              </a:rPr>
              <a:t>Node</a:t>
            </a:r>
            <a:r>
              <a:rPr sz="1800" spc="-40" dirty="0">
                <a:latin typeface="Times New Roman"/>
                <a:cs typeface="Times New Roman"/>
              </a:rPr>
              <a:t> </a:t>
            </a:r>
            <a:r>
              <a:rPr sz="1800" spc="-25" dirty="0">
                <a:latin typeface="Times New Roman"/>
                <a:cs typeface="Times New Roman"/>
              </a:rPr>
              <a:t>N2</a:t>
            </a:r>
            <a:endParaRPr sz="1800">
              <a:latin typeface="Times New Roman"/>
              <a:cs typeface="Times New Roman"/>
            </a:endParaRPr>
          </a:p>
        </p:txBody>
      </p:sp>
      <p:sp>
        <p:nvSpPr>
          <p:cNvPr id="19" name="object 19"/>
          <p:cNvSpPr txBox="1"/>
          <p:nvPr/>
        </p:nvSpPr>
        <p:spPr>
          <a:xfrm>
            <a:off x="1791493" y="820420"/>
            <a:ext cx="1705610" cy="1203325"/>
          </a:xfrm>
          <a:prstGeom prst="rect">
            <a:avLst/>
          </a:prstGeom>
        </p:spPr>
        <p:txBody>
          <a:bodyPr vert="horz" wrap="square" lIns="0" tIns="12700" rIns="0" bIns="0" rtlCol="0">
            <a:spAutoFit/>
          </a:bodyPr>
          <a:lstStyle/>
          <a:p>
            <a:pPr marL="204470">
              <a:lnSpc>
                <a:spcPct val="100000"/>
              </a:lnSpc>
              <a:spcBef>
                <a:spcPts val="100"/>
              </a:spcBef>
            </a:pPr>
            <a:r>
              <a:rPr sz="1800" spc="-10" dirty="0">
                <a:latin typeface="Calibri"/>
                <a:cs typeface="Calibri"/>
              </a:rPr>
              <a:t>Before</a:t>
            </a:r>
            <a:r>
              <a:rPr sz="1800" spc="-65" dirty="0">
                <a:latin typeface="Calibri"/>
                <a:cs typeface="Calibri"/>
              </a:rPr>
              <a:t> </a:t>
            </a:r>
            <a:r>
              <a:rPr sz="1800" spc="-10" dirty="0">
                <a:latin typeface="Calibri"/>
                <a:cs typeface="Calibri"/>
              </a:rPr>
              <a:t>Splitting:</a:t>
            </a:r>
            <a:endParaRPr sz="1800">
              <a:latin typeface="Calibri"/>
              <a:cs typeface="Calibri"/>
            </a:endParaRPr>
          </a:p>
          <a:p>
            <a:pPr marL="12700">
              <a:lnSpc>
                <a:spcPct val="100000"/>
              </a:lnSpc>
              <a:spcBef>
                <a:spcPts val="1705"/>
              </a:spcBef>
            </a:pPr>
            <a:r>
              <a:rPr sz="2000" spc="-25" dirty="0">
                <a:latin typeface="Times New Roman"/>
                <a:cs typeface="Times New Roman"/>
              </a:rPr>
              <a:t>A?</a:t>
            </a:r>
            <a:endParaRPr sz="2000">
              <a:latin typeface="Times New Roman"/>
              <a:cs typeface="Times New Roman"/>
            </a:endParaRPr>
          </a:p>
          <a:p>
            <a:pPr marL="1389380">
              <a:lnSpc>
                <a:spcPct val="100000"/>
              </a:lnSpc>
              <a:spcBef>
                <a:spcPts val="844"/>
              </a:spcBef>
            </a:pPr>
            <a:r>
              <a:rPr sz="1800" spc="-25" dirty="0">
                <a:latin typeface="Times New Roman"/>
                <a:cs typeface="Times New Roman"/>
              </a:rPr>
              <a:t>No</a:t>
            </a:r>
            <a:endParaRPr sz="1800">
              <a:latin typeface="Times New Roman"/>
              <a:cs typeface="Times New Roman"/>
            </a:endParaRPr>
          </a:p>
        </p:txBody>
      </p:sp>
      <p:graphicFrame>
        <p:nvGraphicFramePr>
          <p:cNvPr id="20" name="object 20"/>
          <p:cNvGraphicFramePr>
            <a:graphicFrameLocks noGrp="1"/>
          </p:cNvGraphicFramePr>
          <p:nvPr/>
        </p:nvGraphicFramePr>
        <p:xfrm>
          <a:off x="121932" y="2685716"/>
          <a:ext cx="1576705" cy="446405"/>
        </p:xfrm>
        <a:graphic>
          <a:graphicData uri="http://schemas.openxmlformats.org/drawingml/2006/table">
            <a:tbl>
              <a:tblPr firstRow="1" bandRow="1">
                <a:tableStyleId>{2D5ABB26-0587-4C30-8999-92F81FD0307C}</a:tableStyleId>
              </a:tblPr>
              <a:tblGrid>
                <a:gridCol w="796925">
                  <a:extLst>
                    <a:ext uri="{9D8B030D-6E8A-4147-A177-3AD203B41FA5}">
                      <a16:colId xmlns:a16="http://schemas.microsoft.com/office/drawing/2014/main" val="20000"/>
                    </a:ext>
                  </a:extLst>
                </a:gridCol>
                <a:gridCol w="779780">
                  <a:extLst>
                    <a:ext uri="{9D8B030D-6E8A-4147-A177-3AD203B41FA5}">
                      <a16:colId xmlns:a16="http://schemas.microsoft.com/office/drawing/2014/main" val="20001"/>
                    </a:ext>
                  </a:extLst>
                </a:gridCol>
              </a:tblGrid>
              <a:tr h="216535">
                <a:tc>
                  <a:txBody>
                    <a:bodyPr/>
                    <a:lstStyle/>
                    <a:p>
                      <a:pPr algn="ctr">
                        <a:lnSpc>
                          <a:spcPct val="100000"/>
                        </a:lnSpc>
                        <a:spcBef>
                          <a:spcPts val="5"/>
                        </a:spcBef>
                      </a:pPr>
                      <a:r>
                        <a:rPr sz="1200" spc="215" dirty="0">
                          <a:latin typeface="Tahoma"/>
                          <a:cs typeface="Tahoma"/>
                        </a:rPr>
                        <a:t>C0</a:t>
                      </a:r>
                      <a:endParaRPr sz="1200">
                        <a:latin typeface="Tahoma"/>
                        <a:cs typeface="Tahoma"/>
                      </a:endParaRPr>
                    </a:p>
                  </a:txBody>
                  <a:tcPr marL="0" marR="0" marT="635"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5"/>
                        </a:spcBef>
                      </a:pPr>
                      <a:r>
                        <a:rPr sz="1200" b="1" spc="260" dirty="0">
                          <a:latin typeface="Tahoma"/>
                          <a:cs typeface="Tahoma"/>
                        </a:rPr>
                        <a:t>N10</a:t>
                      </a:r>
                      <a:endParaRPr sz="1200">
                        <a:latin typeface="Tahoma"/>
                        <a:cs typeface="Tahoma"/>
                      </a:endParaRPr>
                    </a:p>
                  </a:txBody>
                  <a:tcPr marL="0" marR="0" marT="635"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0"/>
                  </a:ext>
                </a:extLst>
              </a:tr>
              <a:tr h="229870">
                <a:tc>
                  <a:txBody>
                    <a:bodyPr/>
                    <a:lstStyle/>
                    <a:p>
                      <a:pPr algn="ctr">
                        <a:lnSpc>
                          <a:spcPct val="100000"/>
                        </a:lnSpc>
                        <a:spcBef>
                          <a:spcPts val="5"/>
                        </a:spcBef>
                      </a:pPr>
                      <a:r>
                        <a:rPr sz="1200" spc="215" dirty="0">
                          <a:latin typeface="Tahoma"/>
                          <a:cs typeface="Tahoma"/>
                        </a:rPr>
                        <a:t>C1</a:t>
                      </a:r>
                      <a:endParaRPr sz="1200">
                        <a:latin typeface="Tahoma"/>
                        <a:cs typeface="Tahoma"/>
                      </a:endParaRPr>
                    </a:p>
                  </a:txBody>
                  <a:tcPr marL="0" marR="0" marT="635"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5"/>
                        </a:spcBef>
                      </a:pPr>
                      <a:r>
                        <a:rPr sz="1200" b="1" spc="260" dirty="0">
                          <a:latin typeface="Tahoma"/>
                          <a:cs typeface="Tahoma"/>
                        </a:rPr>
                        <a:t>N11</a:t>
                      </a:r>
                      <a:endParaRPr sz="1200">
                        <a:latin typeface="Tahoma"/>
                        <a:cs typeface="Tahoma"/>
                      </a:endParaRPr>
                    </a:p>
                  </a:txBody>
                  <a:tcPr marL="0" marR="0" marT="635"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1"/>
                  </a:ext>
                </a:extLst>
              </a:tr>
            </a:tbl>
          </a:graphicData>
        </a:graphic>
      </p:graphicFrame>
      <p:graphicFrame>
        <p:nvGraphicFramePr>
          <p:cNvPr id="21" name="object 21"/>
          <p:cNvGraphicFramePr>
            <a:graphicFrameLocks noGrp="1"/>
          </p:cNvGraphicFramePr>
          <p:nvPr/>
        </p:nvGraphicFramePr>
        <p:xfrm>
          <a:off x="2411510" y="2689298"/>
          <a:ext cx="1536700" cy="435608"/>
        </p:xfrm>
        <a:graphic>
          <a:graphicData uri="http://schemas.openxmlformats.org/drawingml/2006/table">
            <a:tbl>
              <a:tblPr firstRow="1" bandRow="1">
                <a:tableStyleId>{2D5ABB26-0587-4C30-8999-92F81FD0307C}</a:tableStyleId>
              </a:tblPr>
              <a:tblGrid>
                <a:gridCol w="776605">
                  <a:extLst>
                    <a:ext uri="{9D8B030D-6E8A-4147-A177-3AD203B41FA5}">
                      <a16:colId xmlns:a16="http://schemas.microsoft.com/office/drawing/2014/main" val="20000"/>
                    </a:ext>
                  </a:extLst>
                </a:gridCol>
                <a:gridCol w="760095">
                  <a:extLst>
                    <a:ext uri="{9D8B030D-6E8A-4147-A177-3AD203B41FA5}">
                      <a16:colId xmlns:a16="http://schemas.microsoft.com/office/drawing/2014/main" val="20001"/>
                    </a:ext>
                  </a:extLst>
                </a:gridCol>
              </a:tblGrid>
              <a:tr h="211454">
                <a:tc>
                  <a:txBody>
                    <a:bodyPr/>
                    <a:lstStyle/>
                    <a:p>
                      <a:pPr algn="ctr">
                        <a:lnSpc>
                          <a:spcPct val="100000"/>
                        </a:lnSpc>
                        <a:spcBef>
                          <a:spcPts val="25"/>
                        </a:spcBef>
                      </a:pPr>
                      <a:r>
                        <a:rPr sz="1150" spc="215" dirty="0">
                          <a:latin typeface="Tahoma"/>
                          <a:cs typeface="Tahoma"/>
                        </a:rPr>
                        <a:t>C0</a:t>
                      </a:r>
                      <a:endParaRPr sz="1150">
                        <a:latin typeface="Tahoma"/>
                        <a:cs typeface="Tahoma"/>
                      </a:endParaRPr>
                    </a:p>
                  </a:txBody>
                  <a:tcPr marL="0" marR="0" marT="3175"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25"/>
                        </a:spcBef>
                      </a:pPr>
                      <a:r>
                        <a:rPr sz="1150" b="1" spc="254" dirty="0">
                          <a:latin typeface="Tahoma"/>
                          <a:cs typeface="Tahoma"/>
                        </a:rPr>
                        <a:t>N20</a:t>
                      </a:r>
                      <a:endParaRPr sz="1150">
                        <a:latin typeface="Tahoma"/>
                        <a:cs typeface="Tahoma"/>
                      </a:endParaRPr>
                    </a:p>
                  </a:txBody>
                  <a:tcPr marL="0" marR="0" marT="3175"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0"/>
                  </a:ext>
                </a:extLst>
              </a:tr>
              <a:tr h="224154">
                <a:tc>
                  <a:txBody>
                    <a:bodyPr/>
                    <a:lstStyle/>
                    <a:p>
                      <a:pPr algn="ctr">
                        <a:lnSpc>
                          <a:spcPct val="100000"/>
                        </a:lnSpc>
                        <a:spcBef>
                          <a:spcPts val="25"/>
                        </a:spcBef>
                      </a:pPr>
                      <a:r>
                        <a:rPr sz="1150" spc="215" dirty="0">
                          <a:latin typeface="Tahoma"/>
                          <a:cs typeface="Tahoma"/>
                        </a:rPr>
                        <a:t>C1</a:t>
                      </a:r>
                      <a:endParaRPr sz="1150">
                        <a:latin typeface="Tahoma"/>
                        <a:cs typeface="Tahoma"/>
                      </a:endParaRPr>
                    </a:p>
                  </a:txBody>
                  <a:tcPr marL="0" marR="0" marT="3175"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25"/>
                        </a:spcBef>
                      </a:pPr>
                      <a:r>
                        <a:rPr sz="1150" b="1" spc="254" dirty="0">
                          <a:latin typeface="Tahoma"/>
                          <a:cs typeface="Tahoma"/>
                        </a:rPr>
                        <a:t>N21</a:t>
                      </a:r>
                      <a:endParaRPr sz="1150">
                        <a:latin typeface="Tahoma"/>
                        <a:cs typeface="Tahoma"/>
                      </a:endParaRPr>
                    </a:p>
                  </a:txBody>
                  <a:tcPr marL="0" marR="0" marT="3175"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1"/>
                  </a:ext>
                </a:extLst>
              </a:tr>
            </a:tbl>
          </a:graphicData>
        </a:graphic>
      </p:graphicFrame>
      <p:graphicFrame>
        <p:nvGraphicFramePr>
          <p:cNvPr id="22" name="object 22"/>
          <p:cNvGraphicFramePr>
            <a:graphicFrameLocks noGrp="1"/>
          </p:cNvGraphicFramePr>
          <p:nvPr/>
        </p:nvGraphicFramePr>
        <p:xfrm>
          <a:off x="5151027" y="2685716"/>
          <a:ext cx="1572894" cy="446405"/>
        </p:xfrm>
        <a:graphic>
          <a:graphicData uri="http://schemas.openxmlformats.org/drawingml/2006/table">
            <a:tbl>
              <a:tblPr firstRow="1" bandRow="1">
                <a:tableStyleId>{2D5ABB26-0587-4C30-8999-92F81FD0307C}</a:tableStyleId>
              </a:tblPr>
              <a:tblGrid>
                <a:gridCol w="795020">
                  <a:extLst>
                    <a:ext uri="{9D8B030D-6E8A-4147-A177-3AD203B41FA5}">
                      <a16:colId xmlns:a16="http://schemas.microsoft.com/office/drawing/2014/main" val="20000"/>
                    </a:ext>
                  </a:extLst>
                </a:gridCol>
                <a:gridCol w="777874">
                  <a:extLst>
                    <a:ext uri="{9D8B030D-6E8A-4147-A177-3AD203B41FA5}">
                      <a16:colId xmlns:a16="http://schemas.microsoft.com/office/drawing/2014/main" val="20001"/>
                    </a:ext>
                  </a:extLst>
                </a:gridCol>
              </a:tblGrid>
              <a:tr h="216535">
                <a:tc>
                  <a:txBody>
                    <a:bodyPr/>
                    <a:lstStyle/>
                    <a:p>
                      <a:pPr algn="ctr">
                        <a:lnSpc>
                          <a:spcPct val="100000"/>
                        </a:lnSpc>
                        <a:spcBef>
                          <a:spcPts val="10"/>
                        </a:spcBef>
                      </a:pPr>
                      <a:r>
                        <a:rPr sz="1200" spc="204" dirty="0">
                          <a:latin typeface="Tahoma"/>
                          <a:cs typeface="Tahoma"/>
                        </a:rPr>
                        <a:t>C0</a:t>
                      </a:r>
                      <a:endParaRPr sz="1200">
                        <a:latin typeface="Tahoma"/>
                        <a:cs typeface="Tahoma"/>
                      </a:endParaRPr>
                    </a:p>
                  </a:txBody>
                  <a:tcPr marL="0" marR="0" marT="127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10"/>
                        </a:spcBef>
                      </a:pPr>
                      <a:r>
                        <a:rPr sz="1200" b="1" spc="250" dirty="0">
                          <a:latin typeface="Tahoma"/>
                          <a:cs typeface="Tahoma"/>
                        </a:rPr>
                        <a:t>N30</a:t>
                      </a:r>
                      <a:endParaRPr sz="1200">
                        <a:latin typeface="Tahoma"/>
                        <a:cs typeface="Tahoma"/>
                      </a:endParaRPr>
                    </a:p>
                  </a:txBody>
                  <a:tcPr marL="0" marR="0" marT="127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0"/>
                  </a:ext>
                </a:extLst>
              </a:tr>
              <a:tr h="229870">
                <a:tc>
                  <a:txBody>
                    <a:bodyPr/>
                    <a:lstStyle/>
                    <a:p>
                      <a:pPr algn="ctr">
                        <a:lnSpc>
                          <a:spcPct val="100000"/>
                        </a:lnSpc>
                        <a:spcBef>
                          <a:spcPts val="10"/>
                        </a:spcBef>
                      </a:pPr>
                      <a:r>
                        <a:rPr sz="1200" spc="204" dirty="0">
                          <a:latin typeface="Tahoma"/>
                          <a:cs typeface="Tahoma"/>
                        </a:rPr>
                        <a:t>C1</a:t>
                      </a:r>
                      <a:endParaRPr sz="1200">
                        <a:latin typeface="Tahoma"/>
                        <a:cs typeface="Tahoma"/>
                      </a:endParaRPr>
                    </a:p>
                  </a:txBody>
                  <a:tcPr marL="0" marR="0" marT="127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10"/>
                        </a:spcBef>
                      </a:pPr>
                      <a:r>
                        <a:rPr sz="1200" b="1" spc="250" dirty="0">
                          <a:latin typeface="Tahoma"/>
                          <a:cs typeface="Tahoma"/>
                        </a:rPr>
                        <a:t>N31</a:t>
                      </a:r>
                      <a:endParaRPr sz="1200">
                        <a:latin typeface="Tahoma"/>
                        <a:cs typeface="Tahoma"/>
                      </a:endParaRPr>
                    </a:p>
                  </a:txBody>
                  <a:tcPr marL="0" marR="0" marT="127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1"/>
                  </a:ext>
                </a:extLst>
              </a:tr>
            </a:tbl>
          </a:graphicData>
        </a:graphic>
      </p:graphicFrame>
      <p:graphicFrame>
        <p:nvGraphicFramePr>
          <p:cNvPr id="23" name="object 23"/>
          <p:cNvGraphicFramePr>
            <a:graphicFrameLocks noGrp="1"/>
          </p:cNvGraphicFramePr>
          <p:nvPr/>
        </p:nvGraphicFramePr>
        <p:xfrm>
          <a:off x="7435804" y="2689298"/>
          <a:ext cx="1531619" cy="435608"/>
        </p:xfrm>
        <a:graphic>
          <a:graphicData uri="http://schemas.openxmlformats.org/drawingml/2006/table">
            <a:tbl>
              <a:tblPr firstRow="1" bandRow="1">
                <a:tableStyleId>{2D5ABB26-0587-4C30-8999-92F81FD0307C}</a:tableStyleId>
              </a:tblPr>
              <a:tblGrid>
                <a:gridCol w="774065">
                  <a:extLst>
                    <a:ext uri="{9D8B030D-6E8A-4147-A177-3AD203B41FA5}">
                      <a16:colId xmlns:a16="http://schemas.microsoft.com/office/drawing/2014/main" val="20000"/>
                    </a:ext>
                  </a:extLst>
                </a:gridCol>
                <a:gridCol w="757554">
                  <a:extLst>
                    <a:ext uri="{9D8B030D-6E8A-4147-A177-3AD203B41FA5}">
                      <a16:colId xmlns:a16="http://schemas.microsoft.com/office/drawing/2014/main" val="20001"/>
                    </a:ext>
                  </a:extLst>
                </a:gridCol>
              </a:tblGrid>
              <a:tr h="211454">
                <a:tc>
                  <a:txBody>
                    <a:bodyPr/>
                    <a:lstStyle/>
                    <a:p>
                      <a:pPr algn="ctr">
                        <a:lnSpc>
                          <a:spcPct val="100000"/>
                        </a:lnSpc>
                        <a:spcBef>
                          <a:spcPts val="25"/>
                        </a:spcBef>
                      </a:pPr>
                      <a:r>
                        <a:rPr sz="1150" spc="215" dirty="0">
                          <a:latin typeface="Tahoma"/>
                          <a:cs typeface="Tahoma"/>
                        </a:rPr>
                        <a:t>C0</a:t>
                      </a:r>
                      <a:endParaRPr sz="1150">
                        <a:latin typeface="Tahoma"/>
                        <a:cs typeface="Tahoma"/>
                      </a:endParaRPr>
                    </a:p>
                  </a:txBody>
                  <a:tcPr marL="0" marR="0" marT="3175"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25"/>
                        </a:spcBef>
                      </a:pPr>
                      <a:r>
                        <a:rPr sz="1150" b="1" spc="254" dirty="0">
                          <a:latin typeface="Tahoma"/>
                          <a:cs typeface="Tahoma"/>
                        </a:rPr>
                        <a:t>N40</a:t>
                      </a:r>
                      <a:endParaRPr sz="1150">
                        <a:latin typeface="Tahoma"/>
                        <a:cs typeface="Tahoma"/>
                      </a:endParaRPr>
                    </a:p>
                  </a:txBody>
                  <a:tcPr marL="0" marR="0" marT="3175"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0"/>
                  </a:ext>
                </a:extLst>
              </a:tr>
              <a:tr h="224154">
                <a:tc>
                  <a:txBody>
                    <a:bodyPr/>
                    <a:lstStyle/>
                    <a:p>
                      <a:pPr algn="ctr">
                        <a:lnSpc>
                          <a:spcPct val="100000"/>
                        </a:lnSpc>
                        <a:spcBef>
                          <a:spcPts val="25"/>
                        </a:spcBef>
                      </a:pPr>
                      <a:r>
                        <a:rPr sz="1150" spc="215" dirty="0">
                          <a:latin typeface="Tahoma"/>
                          <a:cs typeface="Tahoma"/>
                        </a:rPr>
                        <a:t>C1</a:t>
                      </a:r>
                      <a:endParaRPr sz="1150">
                        <a:latin typeface="Tahoma"/>
                        <a:cs typeface="Tahoma"/>
                      </a:endParaRPr>
                    </a:p>
                  </a:txBody>
                  <a:tcPr marL="0" marR="0" marT="3175"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25"/>
                        </a:spcBef>
                      </a:pPr>
                      <a:r>
                        <a:rPr sz="1150" b="1" spc="254" dirty="0">
                          <a:latin typeface="Tahoma"/>
                          <a:cs typeface="Tahoma"/>
                        </a:rPr>
                        <a:t>N41</a:t>
                      </a:r>
                      <a:endParaRPr sz="1150">
                        <a:latin typeface="Tahoma"/>
                        <a:cs typeface="Tahoma"/>
                      </a:endParaRPr>
                    </a:p>
                  </a:txBody>
                  <a:tcPr marL="0" marR="0" marT="3175"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1"/>
                  </a:ext>
                </a:extLst>
              </a:tr>
            </a:tbl>
          </a:graphicData>
        </a:graphic>
      </p:graphicFrame>
      <p:graphicFrame>
        <p:nvGraphicFramePr>
          <p:cNvPr id="24" name="object 24"/>
          <p:cNvGraphicFramePr>
            <a:graphicFrameLocks noGrp="1"/>
          </p:cNvGraphicFramePr>
          <p:nvPr/>
        </p:nvGraphicFramePr>
        <p:xfrm>
          <a:off x="4005725" y="799784"/>
          <a:ext cx="1494155" cy="422274"/>
        </p:xfrm>
        <a:graphic>
          <a:graphicData uri="http://schemas.openxmlformats.org/drawingml/2006/table">
            <a:tbl>
              <a:tblPr firstRow="1" bandRow="1">
                <a:tableStyleId>{2D5ABB26-0587-4C30-8999-92F81FD0307C}</a:tableStyleId>
              </a:tblPr>
              <a:tblGrid>
                <a:gridCol w="755015">
                  <a:extLst>
                    <a:ext uri="{9D8B030D-6E8A-4147-A177-3AD203B41FA5}">
                      <a16:colId xmlns:a16="http://schemas.microsoft.com/office/drawing/2014/main" val="20000"/>
                    </a:ext>
                  </a:extLst>
                </a:gridCol>
                <a:gridCol w="739140">
                  <a:extLst>
                    <a:ext uri="{9D8B030D-6E8A-4147-A177-3AD203B41FA5}">
                      <a16:colId xmlns:a16="http://schemas.microsoft.com/office/drawing/2014/main" val="20001"/>
                    </a:ext>
                  </a:extLst>
                </a:gridCol>
              </a:tblGrid>
              <a:tr h="205104">
                <a:tc>
                  <a:txBody>
                    <a:bodyPr/>
                    <a:lstStyle/>
                    <a:p>
                      <a:pPr algn="ctr">
                        <a:lnSpc>
                          <a:spcPct val="100000"/>
                        </a:lnSpc>
                        <a:spcBef>
                          <a:spcPts val="40"/>
                        </a:spcBef>
                      </a:pPr>
                      <a:r>
                        <a:rPr sz="1100" spc="220" dirty="0">
                          <a:latin typeface="Tahoma"/>
                          <a:cs typeface="Tahoma"/>
                        </a:rPr>
                        <a:t>C0</a:t>
                      </a:r>
                      <a:endParaRPr sz="1100">
                        <a:latin typeface="Tahoma"/>
                        <a:cs typeface="Tahoma"/>
                      </a:endParaRPr>
                    </a:p>
                  </a:txBody>
                  <a:tcPr marL="0" marR="0" marT="508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40"/>
                        </a:spcBef>
                      </a:pPr>
                      <a:r>
                        <a:rPr sz="1100" b="1" spc="265" dirty="0">
                          <a:latin typeface="Tahoma"/>
                          <a:cs typeface="Tahoma"/>
                        </a:rPr>
                        <a:t>N00</a:t>
                      </a:r>
                      <a:endParaRPr sz="1100">
                        <a:latin typeface="Tahoma"/>
                        <a:cs typeface="Tahoma"/>
                      </a:endParaRPr>
                    </a:p>
                  </a:txBody>
                  <a:tcPr marL="0" marR="0" marT="508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0"/>
                  </a:ext>
                </a:extLst>
              </a:tr>
              <a:tr h="217170">
                <a:tc>
                  <a:txBody>
                    <a:bodyPr/>
                    <a:lstStyle/>
                    <a:p>
                      <a:pPr algn="ctr">
                        <a:lnSpc>
                          <a:spcPct val="100000"/>
                        </a:lnSpc>
                        <a:spcBef>
                          <a:spcPts val="40"/>
                        </a:spcBef>
                      </a:pPr>
                      <a:r>
                        <a:rPr sz="1100" spc="220" dirty="0">
                          <a:latin typeface="Tahoma"/>
                          <a:cs typeface="Tahoma"/>
                        </a:rPr>
                        <a:t>C1</a:t>
                      </a:r>
                      <a:endParaRPr sz="1100">
                        <a:latin typeface="Tahoma"/>
                        <a:cs typeface="Tahoma"/>
                      </a:endParaRPr>
                    </a:p>
                  </a:txBody>
                  <a:tcPr marL="0" marR="0" marT="508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40"/>
                        </a:spcBef>
                      </a:pPr>
                      <a:r>
                        <a:rPr sz="1100" b="1" spc="265" dirty="0">
                          <a:latin typeface="Tahoma"/>
                          <a:cs typeface="Tahoma"/>
                        </a:rPr>
                        <a:t>N01</a:t>
                      </a:r>
                      <a:endParaRPr sz="1100">
                        <a:latin typeface="Tahoma"/>
                        <a:cs typeface="Tahoma"/>
                      </a:endParaRPr>
                    </a:p>
                  </a:txBody>
                  <a:tcPr marL="0" marR="0" marT="508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1"/>
                  </a:ext>
                </a:extLst>
              </a:tr>
            </a:tbl>
          </a:graphicData>
        </a:graphic>
      </p:graphicFrame>
      <p:sp>
        <p:nvSpPr>
          <p:cNvPr id="25" name="object 25"/>
          <p:cNvSpPr/>
          <p:nvPr/>
        </p:nvSpPr>
        <p:spPr>
          <a:xfrm>
            <a:off x="5715000" y="914401"/>
            <a:ext cx="533400" cy="114300"/>
          </a:xfrm>
          <a:custGeom>
            <a:avLst/>
            <a:gdLst/>
            <a:ahLst/>
            <a:cxnLst/>
            <a:rect l="l" t="t" r="r" b="b"/>
            <a:pathLst>
              <a:path w="533400" h="114300">
                <a:moveTo>
                  <a:pt x="419100" y="0"/>
                </a:moveTo>
                <a:lnTo>
                  <a:pt x="419100" y="38100"/>
                </a:lnTo>
                <a:lnTo>
                  <a:pt x="0" y="38100"/>
                </a:lnTo>
                <a:lnTo>
                  <a:pt x="0" y="76200"/>
                </a:lnTo>
                <a:lnTo>
                  <a:pt x="419100" y="76200"/>
                </a:lnTo>
                <a:lnTo>
                  <a:pt x="419100" y="114300"/>
                </a:lnTo>
                <a:lnTo>
                  <a:pt x="533400" y="57151"/>
                </a:lnTo>
                <a:lnTo>
                  <a:pt x="419100" y="0"/>
                </a:lnTo>
                <a:close/>
              </a:path>
            </a:pathLst>
          </a:custGeom>
          <a:solidFill>
            <a:srgbClr val="FF0000"/>
          </a:solidFill>
        </p:spPr>
        <p:txBody>
          <a:bodyPr wrap="square" lIns="0" tIns="0" rIns="0" bIns="0" rtlCol="0"/>
          <a:lstStyle/>
          <a:p>
            <a:endParaRPr/>
          </a:p>
        </p:txBody>
      </p:sp>
      <p:sp>
        <p:nvSpPr>
          <p:cNvPr id="26" name="object 26"/>
          <p:cNvSpPr txBox="1"/>
          <p:nvPr/>
        </p:nvSpPr>
        <p:spPr>
          <a:xfrm>
            <a:off x="6403340" y="816166"/>
            <a:ext cx="372110" cy="330200"/>
          </a:xfrm>
          <a:prstGeom prst="rect">
            <a:avLst/>
          </a:prstGeom>
        </p:spPr>
        <p:txBody>
          <a:bodyPr vert="horz" wrap="square" lIns="0" tIns="12700" rIns="0" bIns="0" rtlCol="0">
            <a:spAutoFit/>
          </a:bodyPr>
          <a:lstStyle/>
          <a:p>
            <a:pPr marL="12700">
              <a:lnSpc>
                <a:spcPct val="100000"/>
              </a:lnSpc>
              <a:spcBef>
                <a:spcPts val="100"/>
              </a:spcBef>
            </a:pPr>
            <a:r>
              <a:rPr sz="2000" spc="-25" dirty="0">
                <a:latin typeface="Calibri"/>
                <a:cs typeface="Calibri"/>
              </a:rPr>
              <a:t>M0</a:t>
            </a:r>
            <a:endParaRPr sz="2000">
              <a:latin typeface="Calibri"/>
              <a:cs typeface="Calibri"/>
            </a:endParaRPr>
          </a:p>
        </p:txBody>
      </p:sp>
      <p:sp>
        <p:nvSpPr>
          <p:cNvPr id="27" name="object 27"/>
          <p:cNvSpPr txBox="1"/>
          <p:nvPr/>
        </p:nvSpPr>
        <p:spPr>
          <a:xfrm>
            <a:off x="688340" y="3616518"/>
            <a:ext cx="372110" cy="330200"/>
          </a:xfrm>
          <a:prstGeom prst="rect">
            <a:avLst/>
          </a:prstGeom>
        </p:spPr>
        <p:txBody>
          <a:bodyPr vert="horz" wrap="square" lIns="0" tIns="12700" rIns="0" bIns="0" rtlCol="0">
            <a:spAutoFit/>
          </a:bodyPr>
          <a:lstStyle/>
          <a:p>
            <a:pPr marL="12700">
              <a:lnSpc>
                <a:spcPct val="100000"/>
              </a:lnSpc>
              <a:spcBef>
                <a:spcPts val="100"/>
              </a:spcBef>
            </a:pPr>
            <a:r>
              <a:rPr sz="2000" spc="-25" dirty="0">
                <a:latin typeface="Calibri"/>
                <a:cs typeface="Calibri"/>
              </a:rPr>
              <a:t>M1</a:t>
            </a:r>
            <a:endParaRPr sz="2000">
              <a:latin typeface="Calibri"/>
              <a:cs typeface="Calibri"/>
            </a:endParaRPr>
          </a:p>
        </p:txBody>
      </p:sp>
      <p:sp>
        <p:nvSpPr>
          <p:cNvPr id="28" name="object 28"/>
          <p:cNvSpPr txBox="1"/>
          <p:nvPr/>
        </p:nvSpPr>
        <p:spPr>
          <a:xfrm>
            <a:off x="2974339" y="3604611"/>
            <a:ext cx="3191510" cy="330200"/>
          </a:xfrm>
          <a:prstGeom prst="rect">
            <a:avLst/>
          </a:prstGeom>
        </p:spPr>
        <p:txBody>
          <a:bodyPr vert="horz" wrap="square" lIns="0" tIns="12700" rIns="0" bIns="0" rtlCol="0">
            <a:spAutoFit/>
          </a:bodyPr>
          <a:lstStyle/>
          <a:p>
            <a:pPr marL="12700">
              <a:lnSpc>
                <a:spcPct val="100000"/>
              </a:lnSpc>
              <a:spcBef>
                <a:spcPts val="100"/>
              </a:spcBef>
              <a:tabLst>
                <a:tab pos="2831465" algn="l"/>
              </a:tabLst>
            </a:pPr>
            <a:r>
              <a:rPr sz="2000" spc="-25" dirty="0">
                <a:latin typeface="Calibri"/>
                <a:cs typeface="Calibri"/>
              </a:rPr>
              <a:t>M2</a:t>
            </a:r>
            <a:r>
              <a:rPr sz="2000" dirty="0">
                <a:latin typeface="Calibri"/>
                <a:cs typeface="Calibri"/>
              </a:rPr>
              <a:t>	</a:t>
            </a:r>
            <a:r>
              <a:rPr sz="2000" spc="-25" dirty="0">
                <a:latin typeface="Calibri"/>
                <a:cs typeface="Calibri"/>
              </a:rPr>
              <a:t>M3</a:t>
            </a:r>
            <a:endParaRPr sz="2000">
              <a:latin typeface="Calibri"/>
              <a:cs typeface="Calibri"/>
            </a:endParaRPr>
          </a:p>
        </p:txBody>
      </p:sp>
      <p:sp>
        <p:nvSpPr>
          <p:cNvPr id="29" name="object 29"/>
          <p:cNvSpPr txBox="1"/>
          <p:nvPr/>
        </p:nvSpPr>
        <p:spPr>
          <a:xfrm>
            <a:off x="8003540" y="3604611"/>
            <a:ext cx="372110" cy="330200"/>
          </a:xfrm>
          <a:prstGeom prst="rect">
            <a:avLst/>
          </a:prstGeom>
        </p:spPr>
        <p:txBody>
          <a:bodyPr vert="horz" wrap="square" lIns="0" tIns="12700" rIns="0" bIns="0" rtlCol="0">
            <a:spAutoFit/>
          </a:bodyPr>
          <a:lstStyle/>
          <a:p>
            <a:pPr marL="12700">
              <a:lnSpc>
                <a:spcPct val="100000"/>
              </a:lnSpc>
              <a:spcBef>
                <a:spcPts val="100"/>
              </a:spcBef>
            </a:pPr>
            <a:r>
              <a:rPr sz="2000" spc="-25" dirty="0">
                <a:latin typeface="Calibri"/>
                <a:cs typeface="Calibri"/>
              </a:rPr>
              <a:t>M4</a:t>
            </a:r>
            <a:endParaRPr sz="2000">
              <a:latin typeface="Calibri"/>
              <a:cs typeface="Calibri"/>
            </a:endParaRPr>
          </a:p>
        </p:txBody>
      </p:sp>
      <p:sp>
        <p:nvSpPr>
          <p:cNvPr id="30" name="object 30"/>
          <p:cNvSpPr/>
          <p:nvPr/>
        </p:nvSpPr>
        <p:spPr>
          <a:xfrm>
            <a:off x="781050" y="3257552"/>
            <a:ext cx="114300" cy="342900"/>
          </a:xfrm>
          <a:custGeom>
            <a:avLst/>
            <a:gdLst/>
            <a:ahLst/>
            <a:cxnLst/>
            <a:rect l="l" t="t" r="r" b="b"/>
            <a:pathLst>
              <a:path w="114300" h="342900">
                <a:moveTo>
                  <a:pt x="76199" y="0"/>
                </a:moveTo>
                <a:lnTo>
                  <a:pt x="38099" y="0"/>
                </a:lnTo>
                <a:lnTo>
                  <a:pt x="38100" y="228600"/>
                </a:lnTo>
                <a:lnTo>
                  <a:pt x="0" y="228600"/>
                </a:lnTo>
                <a:lnTo>
                  <a:pt x="57150" y="342900"/>
                </a:lnTo>
                <a:lnTo>
                  <a:pt x="114300" y="228600"/>
                </a:lnTo>
                <a:lnTo>
                  <a:pt x="76200" y="228600"/>
                </a:lnTo>
                <a:lnTo>
                  <a:pt x="76199" y="0"/>
                </a:lnTo>
                <a:close/>
              </a:path>
            </a:pathLst>
          </a:custGeom>
          <a:solidFill>
            <a:srgbClr val="FF0000"/>
          </a:solidFill>
        </p:spPr>
        <p:txBody>
          <a:bodyPr wrap="square" lIns="0" tIns="0" rIns="0" bIns="0" rtlCol="0"/>
          <a:lstStyle/>
          <a:p>
            <a:endParaRPr/>
          </a:p>
        </p:txBody>
      </p:sp>
      <p:sp>
        <p:nvSpPr>
          <p:cNvPr id="31" name="object 31"/>
          <p:cNvSpPr/>
          <p:nvPr/>
        </p:nvSpPr>
        <p:spPr>
          <a:xfrm>
            <a:off x="3143251" y="3257552"/>
            <a:ext cx="114300" cy="342900"/>
          </a:xfrm>
          <a:custGeom>
            <a:avLst/>
            <a:gdLst/>
            <a:ahLst/>
            <a:cxnLst/>
            <a:rect l="l" t="t" r="r" b="b"/>
            <a:pathLst>
              <a:path w="114300" h="342900">
                <a:moveTo>
                  <a:pt x="76198" y="0"/>
                </a:moveTo>
                <a:lnTo>
                  <a:pt x="38098" y="0"/>
                </a:lnTo>
                <a:lnTo>
                  <a:pt x="38100" y="228600"/>
                </a:lnTo>
                <a:lnTo>
                  <a:pt x="0" y="228600"/>
                </a:lnTo>
                <a:lnTo>
                  <a:pt x="57150" y="342900"/>
                </a:lnTo>
                <a:lnTo>
                  <a:pt x="114299" y="228600"/>
                </a:lnTo>
                <a:lnTo>
                  <a:pt x="76200" y="228600"/>
                </a:lnTo>
                <a:lnTo>
                  <a:pt x="76198" y="0"/>
                </a:lnTo>
                <a:close/>
              </a:path>
            </a:pathLst>
          </a:custGeom>
          <a:solidFill>
            <a:srgbClr val="FF0000"/>
          </a:solidFill>
        </p:spPr>
        <p:txBody>
          <a:bodyPr wrap="square" lIns="0" tIns="0" rIns="0" bIns="0" rtlCol="0"/>
          <a:lstStyle/>
          <a:p>
            <a:endParaRPr/>
          </a:p>
        </p:txBody>
      </p:sp>
      <p:sp>
        <p:nvSpPr>
          <p:cNvPr id="32" name="object 32"/>
          <p:cNvSpPr/>
          <p:nvPr/>
        </p:nvSpPr>
        <p:spPr>
          <a:xfrm>
            <a:off x="5886451" y="3257552"/>
            <a:ext cx="114300" cy="342900"/>
          </a:xfrm>
          <a:custGeom>
            <a:avLst/>
            <a:gdLst/>
            <a:ahLst/>
            <a:cxnLst/>
            <a:rect l="l" t="t" r="r" b="b"/>
            <a:pathLst>
              <a:path w="114300" h="342900">
                <a:moveTo>
                  <a:pt x="76198" y="0"/>
                </a:moveTo>
                <a:lnTo>
                  <a:pt x="38098" y="0"/>
                </a:lnTo>
                <a:lnTo>
                  <a:pt x="38100" y="228600"/>
                </a:lnTo>
                <a:lnTo>
                  <a:pt x="0" y="228600"/>
                </a:lnTo>
                <a:lnTo>
                  <a:pt x="57150" y="342900"/>
                </a:lnTo>
                <a:lnTo>
                  <a:pt x="114300" y="228600"/>
                </a:lnTo>
                <a:lnTo>
                  <a:pt x="76200" y="228600"/>
                </a:lnTo>
                <a:lnTo>
                  <a:pt x="76198" y="0"/>
                </a:lnTo>
                <a:close/>
              </a:path>
            </a:pathLst>
          </a:custGeom>
          <a:solidFill>
            <a:srgbClr val="FF0000"/>
          </a:solidFill>
        </p:spPr>
        <p:txBody>
          <a:bodyPr wrap="square" lIns="0" tIns="0" rIns="0" bIns="0" rtlCol="0"/>
          <a:lstStyle/>
          <a:p>
            <a:endParaRPr/>
          </a:p>
        </p:txBody>
      </p:sp>
      <p:sp>
        <p:nvSpPr>
          <p:cNvPr id="33" name="object 33"/>
          <p:cNvSpPr/>
          <p:nvPr/>
        </p:nvSpPr>
        <p:spPr>
          <a:xfrm>
            <a:off x="8172451" y="3257552"/>
            <a:ext cx="114300" cy="342900"/>
          </a:xfrm>
          <a:custGeom>
            <a:avLst/>
            <a:gdLst/>
            <a:ahLst/>
            <a:cxnLst/>
            <a:rect l="l" t="t" r="r" b="b"/>
            <a:pathLst>
              <a:path w="114300" h="342900">
                <a:moveTo>
                  <a:pt x="76198" y="0"/>
                </a:moveTo>
                <a:lnTo>
                  <a:pt x="38098" y="0"/>
                </a:lnTo>
                <a:lnTo>
                  <a:pt x="38100" y="228600"/>
                </a:lnTo>
                <a:lnTo>
                  <a:pt x="0" y="228600"/>
                </a:lnTo>
                <a:lnTo>
                  <a:pt x="57150" y="342900"/>
                </a:lnTo>
                <a:lnTo>
                  <a:pt x="114300" y="228600"/>
                </a:lnTo>
                <a:lnTo>
                  <a:pt x="76200" y="228600"/>
                </a:lnTo>
                <a:lnTo>
                  <a:pt x="76198" y="0"/>
                </a:lnTo>
                <a:close/>
              </a:path>
            </a:pathLst>
          </a:custGeom>
          <a:solidFill>
            <a:srgbClr val="FF0000"/>
          </a:solidFill>
        </p:spPr>
        <p:txBody>
          <a:bodyPr wrap="square" lIns="0" tIns="0" rIns="0" bIns="0" rtlCol="0"/>
          <a:lstStyle/>
          <a:p>
            <a:endParaRPr/>
          </a:p>
        </p:txBody>
      </p:sp>
      <p:grpSp>
        <p:nvGrpSpPr>
          <p:cNvPr id="34" name="object 34"/>
          <p:cNvGrpSpPr/>
          <p:nvPr/>
        </p:nvGrpSpPr>
        <p:grpSpPr>
          <a:xfrm>
            <a:off x="749300" y="3930644"/>
            <a:ext cx="7645400" cy="254000"/>
            <a:chOff x="749300" y="3930644"/>
            <a:chExt cx="7645400" cy="254000"/>
          </a:xfrm>
        </p:grpSpPr>
        <p:sp>
          <p:nvSpPr>
            <p:cNvPr id="35" name="object 35"/>
            <p:cNvSpPr/>
            <p:nvPr/>
          </p:nvSpPr>
          <p:spPr>
            <a:xfrm>
              <a:off x="762000" y="3943344"/>
              <a:ext cx="2438400" cy="228600"/>
            </a:xfrm>
            <a:custGeom>
              <a:avLst/>
              <a:gdLst/>
              <a:ahLst/>
              <a:cxnLst/>
              <a:rect l="l" t="t" r="r" b="b"/>
              <a:pathLst>
                <a:path w="2438400" h="228600">
                  <a:moveTo>
                    <a:pt x="2438400" y="2"/>
                  </a:moveTo>
                  <a:lnTo>
                    <a:pt x="2408995" y="67507"/>
                  </a:lnTo>
                  <a:lnTo>
                    <a:pt x="2376005" y="92250"/>
                  </a:lnTo>
                  <a:lnTo>
                    <a:pt x="2334170" y="108476"/>
                  </a:lnTo>
                  <a:lnTo>
                    <a:pt x="2286000" y="114304"/>
                  </a:lnTo>
                  <a:lnTo>
                    <a:pt x="1395083" y="114301"/>
                  </a:lnTo>
                  <a:lnTo>
                    <a:pt x="1346912" y="120128"/>
                  </a:lnTo>
                  <a:lnTo>
                    <a:pt x="1305077" y="136354"/>
                  </a:lnTo>
                  <a:lnTo>
                    <a:pt x="1272087" y="161097"/>
                  </a:lnTo>
                  <a:lnTo>
                    <a:pt x="1250452" y="192474"/>
                  </a:lnTo>
                  <a:lnTo>
                    <a:pt x="1242683" y="228602"/>
                  </a:lnTo>
                  <a:lnTo>
                    <a:pt x="1234913" y="192474"/>
                  </a:lnTo>
                  <a:lnTo>
                    <a:pt x="1213278" y="161097"/>
                  </a:lnTo>
                  <a:lnTo>
                    <a:pt x="1180288" y="136354"/>
                  </a:lnTo>
                  <a:lnTo>
                    <a:pt x="1138453" y="120128"/>
                  </a:lnTo>
                  <a:lnTo>
                    <a:pt x="1090283" y="114301"/>
                  </a:lnTo>
                  <a:lnTo>
                    <a:pt x="152400" y="114301"/>
                  </a:lnTo>
                  <a:lnTo>
                    <a:pt x="104229" y="108474"/>
                  </a:lnTo>
                  <a:lnTo>
                    <a:pt x="62394" y="92247"/>
                  </a:lnTo>
                  <a:lnTo>
                    <a:pt x="29404" y="67504"/>
                  </a:lnTo>
                  <a:lnTo>
                    <a:pt x="7769" y="36128"/>
                  </a:lnTo>
                  <a:lnTo>
                    <a:pt x="0" y="0"/>
                  </a:lnTo>
                </a:path>
              </a:pathLst>
            </a:custGeom>
            <a:ln w="25400">
              <a:solidFill>
                <a:srgbClr val="1C5A61"/>
              </a:solidFill>
            </a:ln>
          </p:spPr>
          <p:txBody>
            <a:bodyPr wrap="square" lIns="0" tIns="0" rIns="0" bIns="0" rtlCol="0"/>
            <a:lstStyle/>
            <a:p>
              <a:endParaRPr/>
            </a:p>
          </p:txBody>
        </p:sp>
        <p:sp>
          <p:nvSpPr>
            <p:cNvPr id="36" name="object 36"/>
            <p:cNvSpPr/>
            <p:nvPr/>
          </p:nvSpPr>
          <p:spPr>
            <a:xfrm>
              <a:off x="5943600" y="3943344"/>
              <a:ext cx="2438400" cy="228600"/>
            </a:xfrm>
            <a:custGeom>
              <a:avLst/>
              <a:gdLst/>
              <a:ahLst/>
              <a:cxnLst/>
              <a:rect l="l" t="t" r="r" b="b"/>
              <a:pathLst>
                <a:path w="2438400" h="228600">
                  <a:moveTo>
                    <a:pt x="2438400" y="2"/>
                  </a:moveTo>
                  <a:lnTo>
                    <a:pt x="2408995" y="67507"/>
                  </a:lnTo>
                  <a:lnTo>
                    <a:pt x="2376005" y="92250"/>
                  </a:lnTo>
                  <a:lnTo>
                    <a:pt x="2334170" y="108476"/>
                  </a:lnTo>
                  <a:lnTo>
                    <a:pt x="2286000" y="114304"/>
                  </a:lnTo>
                  <a:lnTo>
                    <a:pt x="1395083" y="114301"/>
                  </a:lnTo>
                  <a:lnTo>
                    <a:pt x="1346912" y="120128"/>
                  </a:lnTo>
                  <a:lnTo>
                    <a:pt x="1305077" y="136354"/>
                  </a:lnTo>
                  <a:lnTo>
                    <a:pt x="1272087" y="161097"/>
                  </a:lnTo>
                  <a:lnTo>
                    <a:pt x="1250452" y="192474"/>
                  </a:lnTo>
                  <a:lnTo>
                    <a:pt x="1242683" y="228602"/>
                  </a:lnTo>
                  <a:lnTo>
                    <a:pt x="1234913" y="192474"/>
                  </a:lnTo>
                  <a:lnTo>
                    <a:pt x="1213278" y="161097"/>
                  </a:lnTo>
                  <a:lnTo>
                    <a:pt x="1180288" y="136354"/>
                  </a:lnTo>
                  <a:lnTo>
                    <a:pt x="1138453" y="120128"/>
                  </a:lnTo>
                  <a:lnTo>
                    <a:pt x="1090283" y="114301"/>
                  </a:lnTo>
                  <a:lnTo>
                    <a:pt x="152400" y="114301"/>
                  </a:lnTo>
                  <a:lnTo>
                    <a:pt x="104229" y="108474"/>
                  </a:lnTo>
                  <a:lnTo>
                    <a:pt x="62394" y="92247"/>
                  </a:lnTo>
                  <a:lnTo>
                    <a:pt x="29404" y="67504"/>
                  </a:lnTo>
                  <a:lnTo>
                    <a:pt x="7769" y="36128"/>
                  </a:lnTo>
                  <a:lnTo>
                    <a:pt x="0" y="0"/>
                  </a:lnTo>
                </a:path>
              </a:pathLst>
            </a:custGeom>
            <a:ln w="25400">
              <a:solidFill>
                <a:srgbClr val="1C5A61"/>
              </a:solidFill>
            </a:ln>
          </p:spPr>
          <p:txBody>
            <a:bodyPr wrap="square" lIns="0" tIns="0" rIns="0" bIns="0" rtlCol="0"/>
            <a:lstStyle/>
            <a:p>
              <a:endParaRPr/>
            </a:p>
          </p:txBody>
        </p:sp>
      </p:grpSp>
      <p:sp>
        <p:nvSpPr>
          <p:cNvPr id="37" name="object 37"/>
          <p:cNvSpPr txBox="1"/>
          <p:nvPr/>
        </p:nvSpPr>
        <p:spPr>
          <a:xfrm>
            <a:off x="1755139" y="4233255"/>
            <a:ext cx="500380" cy="330200"/>
          </a:xfrm>
          <a:prstGeom prst="rect">
            <a:avLst/>
          </a:prstGeom>
        </p:spPr>
        <p:txBody>
          <a:bodyPr vert="horz" wrap="square" lIns="0" tIns="12700" rIns="0" bIns="0" rtlCol="0">
            <a:spAutoFit/>
          </a:bodyPr>
          <a:lstStyle/>
          <a:p>
            <a:pPr marL="12700">
              <a:lnSpc>
                <a:spcPct val="100000"/>
              </a:lnSpc>
              <a:spcBef>
                <a:spcPts val="100"/>
              </a:spcBef>
            </a:pPr>
            <a:r>
              <a:rPr sz="2000" spc="-25" dirty="0">
                <a:latin typeface="Calibri"/>
                <a:cs typeface="Calibri"/>
              </a:rPr>
              <a:t>M12</a:t>
            </a:r>
            <a:endParaRPr sz="2000">
              <a:latin typeface="Calibri"/>
              <a:cs typeface="Calibri"/>
            </a:endParaRPr>
          </a:p>
        </p:txBody>
      </p:sp>
      <p:sp>
        <p:nvSpPr>
          <p:cNvPr id="38" name="object 38"/>
          <p:cNvSpPr txBox="1"/>
          <p:nvPr/>
        </p:nvSpPr>
        <p:spPr>
          <a:xfrm>
            <a:off x="6936740" y="4245162"/>
            <a:ext cx="500380" cy="330200"/>
          </a:xfrm>
          <a:prstGeom prst="rect">
            <a:avLst/>
          </a:prstGeom>
        </p:spPr>
        <p:txBody>
          <a:bodyPr vert="horz" wrap="square" lIns="0" tIns="12700" rIns="0" bIns="0" rtlCol="0">
            <a:spAutoFit/>
          </a:bodyPr>
          <a:lstStyle/>
          <a:p>
            <a:pPr marL="12700">
              <a:lnSpc>
                <a:spcPct val="100000"/>
              </a:lnSpc>
              <a:spcBef>
                <a:spcPts val="100"/>
              </a:spcBef>
            </a:pPr>
            <a:r>
              <a:rPr sz="2000" spc="-25" dirty="0">
                <a:latin typeface="Calibri"/>
                <a:cs typeface="Calibri"/>
              </a:rPr>
              <a:t>M34</a:t>
            </a:r>
            <a:endParaRPr sz="2000">
              <a:latin typeface="Calibri"/>
              <a:cs typeface="Calibri"/>
            </a:endParaRPr>
          </a:p>
        </p:txBody>
      </p:sp>
      <p:sp>
        <p:nvSpPr>
          <p:cNvPr id="39" name="object 39"/>
          <p:cNvSpPr txBox="1"/>
          <p:nvPr/>
        </p:nvSpPr>
        <p:spPr>
          <a:xfrm>
            <a:off x="2867432" y="4646620"/>
            <a:ext cx="325056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Calibri"/>
                <a:cs typeface="Calibri"/>
              </a:rPr>
              <a:t>Gain</a:t>
            </a:r>
            <a:r>
              <a:rPr sz="2000" spc="-25" dirty="0">
                <a:latin typeface="Calibri"/>
                <a:cs typeface="Calibri"/>
              </a:rPr>
              <a:t> </a:t>
            </a:r>
            <a:r>
              <a:rPr sz="2000" dirty="0">
                <a:latin typeface="Calibri"/>
                <a:cs typeface="Calibri"/>
              </a:rPr>
              <a:t>=</a:t>
            </a:r>
            <a:r>
              <a:rPr sz="2000" spc="-15" dirty="0">
                <a:latin typeface="Calibri"/>
                <a:cs typeface="Calibri"/>
              </a:rPr>
              <a:t> </a:t>
            </a:r>
            <a:r>
              <a:rPr sz="2000" dirty="0">
                <a:latin typeface="Calibri"/>
                <a:cs typeface="Calibri"/>
              </a:rPr>
              <a:t>M0</a:t>
            </a:r>
            <a:r>
              <a:rPr sz="2000" spc="-25" dirty="0">
                <a:latin typeface="Calibri"/>
                <a:cs typeface="Calibri"/>
              </a:rPr>
              <a:t> </a:t>
            </a:r>
            <a:r>
              <a:rPr sz="2000" dirty="0">
                <a:latin typeface="Calibri"/>
                <a:cs typeface="Calibri"/>
              </a:rPr>
              <a:t>–</a:t>
            </a:r>
            <a:r>
              <a:rPr sz="2000" spc="-15" dirty="0">
                <a:latin typeface="Calibri"/>
                <a:cs typeface="Calibri"/>
              </a:rPr>
              <a:t> </a:t>
            </a:r>
            <a:r>
              <a:rPr sz="2000" dirty="0">
                <a:latin typeface="Calibri"/>
                <a:cs typeface="Calibri"/>
              </a:rPr>
              <a:t>M12</a:t>
            </a:r>
            <a:r>
              <a:rPr sz="2000" spc="-25" dirty="0">
                <a:latin typeface="Calibri"/>
                <a:cs typeface="Calibri"/>
              </a:rPr>
              <a:t> </a:t>
            </a:r>
            <a:r>
              <a:rPr sz="2000" dirty="0">
                <a:latin typeface="Calibri"/>
                <a:cs typeface="Calibri"/>
              </a:rPr>
              <a:t>vs</a:t>
            </a:r>
            <a:r>
              <a:rPr sz="2000" spc="415" dirty="0">
                <a:latin typeface="Calibri"/>
                <a:cs typeface="Calibri"/>
              </a:rPr>
              <a:t> </a:t>
            </a:r>
            <a:r>
              <a:rPr sz="2000" dirty="0">
                <a:latin typeface="Calibri"/>
                <a:cs typeface="Calibri"/>
              </a:rPr>
              <a:t>M0</a:t>
            </a:r>
            <a:r>
              <a:rPr sz="2000" spc="-25" dirty="0">
                <a:latin typeface="Calibri"/>
                <a:cs typeface="Calibri"/>
              </a:rPr>
              <a:t> </a:t>
            </a:r>
            <a:r>
              <a:rPr sz="2000" dirty="0">
                <a:latin typeface="Calibri"/>
                <a:cs typeface="Calibri"/>
              </a:rPr>
              <a:t>–</a:t>
            </a:r>
            <a:r>
              <a:rPr sz="2000" spc="-20" dirty="0">
                <a:latin typeface="Calibri"/>
                <a:cs typeface="Calibri"/>
              </a:rPr>
              <a:t> </a:t>
            </a:r>
            <a:r>
              <a:rPr sz="2000" spc="-25" dirty="0">
                <a:latin typeface="Calibri"/>
                <a:cs typeface="Calibri"/>
              </a:rPr>
              <a:t>M34</a:t>
            </a:r>
            <a:endParaRPr sz="2000">
              <a:latin typeface="Calibri"/>
              <a:cs typeface="Calibri"/>
            </a:endParaRPr>
          </a:p>
        </p:txBody>
      </p:sp>
      <p:sp>
        <p:nvSpPr>
          <p:cNvPr id="40" name="object 40"/>
          <p:cNvSpPr txBox="1"/>
          <p:nvPr/>
        </p:nvSpPr>
        <p:spPr>
          <a:xfrm>
            <a:off x="4354809" y="3881091"/>
            <a:ext cx="457834"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0000"/>
                </a:solidFill>
                <a:latin typeface="Arial"/>
                <a:cs typeface="Arial"/>
              </a:rPr>
              <a:t>gain</a:t>
            </a:r>
            <a:endParaRPr sz="1800">
              <a:latin typeface="Arial"/>
              <a:cs typeface="Arial"/>
            </a:endParaRPr>
          </a:p>
        </p:txBody>
      </p:sp>
      <p:sp>
        <p:nvSpPr>
          <p:cNvPr id="41" name="object 41"/>
          <p:cNvSpPr txBox="1"/>
          <p:nvPr/>
        </p:nvSpPr>
        <p:spPr>
          <a:xfrm>
            <a:off x="2962572" y="4156321"/>
            <a:ext cx="330581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0000"/>
                </a:solidFill>
                <a:latin typeface="Arial"/>
                <a:cs typeface="Arial"/>
              </a:rPr>
              <a:t>(Information</a:t>
            </a:r>
            <a:r>
              <a:rPr sz="1400" spc="-25" dirty="0">
                <a:solidFill>
                  <a:srgbClr val="FF0000"/>
                </a:solidFill>
                <a:latin typeface="Arial"/>
                <a:cs typeface="Arial"/>
              </a:rPr>
              <a:t> </a:t>
            </a:r>
            <a:r>
              <a:rPr sz="1400" dirty="0">
                <a:solidFill>
                  <a:srgbClr val="FF0000"/>
                </a:solidFill>
                <a:latin typeface="Arial"/>
                <a:cs typeface="Arial"/>
              </a:rPr>
              <a:t>gain,</a:t>
            </a:r>
            <a:r>
              <a:rPr sz="1400" spc="-25" dirty="0">
                <a:solidFill>
                  <a:srgbClr val="FF0000"/>
                </a:solidFill>
                <a:latin typeface="Arial"/>
                <a:cs typeface="Arial"/>
              </a:rPr>
              <a:t> </a:t>
            </a:r>
            <a:r>
              <a:rPr sz="1400" dirty="0">
                <a:solidFill>
                  <a:srgbClr val="FF0000"/>
                </a:solidFill>
                <a:latin typeface="Arial"/>
                <a:cs typeface="Arial"/>
              </a:rPr>
              <a:t>if</a:t>
            </a:r>
            <a:r>
              <a:rPr sz="1400" spc="-25" dirty="0">
                <a:solidFill>
                  <a:srgbClr val="FF0000"/>
                </a:solidFill>
                <a:latin typeface="Arial"/>
                <a:cs typeface="Arial"/>
              </a:rPr>
              <a:t> </a:t>
            </a:r>
            <a:r>
              <a:rPr sz="1400" dirty="0">
                <a:solidFill>
                  <a:srgbClr val="FF0000"/>
                </a:solidFill>
                <a:latin typeface="Arial"/>
                <a:cs typeface="Arial"/>
              </a:rPr>
              <a:t>Entropy</a:t>
            </a:r>
            <a:r>
              <a:rPr sz="1400" spc="-25" dirty="0">
                <a:solidFill>
                  <a:srgbClr val="FF0000"/>
                </a:solidFill>
                <a:latin typeface="Arial"/>
                <a:cs typeface="Arial"/>
              </a:rPr>
              <a:t> </a:t>
            </a:r>
            <a:r>
              <a:rPr sz="1400" dirty="0">
                <a:solidFill>
                  <a:srgbClr val="FF0000"/>
                </a:solidFill>
                <a:latin typeface="Arial"/>
                <a:cs typeface="Arial"/>
              </a:rPr>
              <a:t>is</a:t>
            </a:r>
            <a:r>
              <a:rPr sz="1400" spc="-20" dirty="0">
                <a:solidFill>
                  <a:srgbClr val="FF0000"/>
                </a:solidFill>
                <a:latin typeface="Arial"/>
                <a:cs typeface="Arial"/>
              </a:rPr>
              <a:t> </a:t>
            </a:r>
            <a:r>
              <a:rPr sz="1400" dirty="0">
                <a:solidFill>
                  <a:srgbClr val="FF0000"/>
                </a:solidFill>
                <a:latin typeface="Arial"/>
                <a:cs typeface="Arial"/>
              </a:rPr>
              <a:t>used</a:t>
            </a:r>
            <a:r>
              <a:rPr sz="1400" spc="-25" dirty="0">
                <a:solidFill>
                  <a:srgbClr val="FF0000"/>
                </a:solidFill>
                <a:latin typeface="Arial"/>
                <a:cs typeface="Arial"/>
              </a:rPr>
              <a:t> </a:t>
            </a:r>
            <a:r>
              <a:rPr sz="1400" dirty="0">
                <a:solidFill>
                  <a:srgbClr val="FF0000"/>
                </a:solidFill>
                <a:latin typeface="Arial"/>
                <a:cs typeface="Arial"/>
              </a:rPr>
              <a:t>as</a:t>
            </a:r>
            <a:r>
              <a:rPr sz="1400" spc="-25" dirty="0">
                <a:solidFill>
                  <a:srgbClr val="FF0000"/>
                </a:solidFill>
                <a:latin typeface="Arial"/>
                <a:cs typeface="Arial"/>
              </a:rPr>
              <a:t> M)</a:t>
            </a:r>
            <a:endParaRPr sz="1400">
              <a:latin typeface="Arial"/>
              <a:cs typeface="Arial"/>
            </a:endParaRPr>
          </a:p>
        </p:txBody>
      </p:sp>
      <p:sp>
        <p:nvSpPr>
          <p:cNvPr id="42" name="object 42"/>
          <p:cNvSpPr/>
          <p:nvPr/>
        </p:nvSpPr>
        <p:spPr>
          <a:xfrm>
            <a:off x="2934710" y="4035843"/>
            <a:ext cx="3505835" cy="539115"/>
          </a:xfrm>
          <a:custGeom>
            <a:avLst/>
            <a:gdLst/>
            <a:ahLst/>
            <a:cxnLst/>
            <a:rect l="l" t="t" r="r" b="b"/>
            <a:pathLst>
              <a:path w="3505835" h="539114">
                <a:moveTo>
                  <a:pt x="1022439" y="538879"/>
                </a:moveTo>
                <a:lnTo>
                  <a:pt x="891397" y="448094"/>
                </a:lnTo>
                <a:lnTo>
                  <a:pt x="816270" y="441965"/>
                </a:lnTo>
                <a:lnTo>
                  <a:pt x="744185" y="435408"/>
                </a:lnTo>
                <a:lnTo>
                  <a:pt x="675180" y="428441"/>
                </a:lnTo>
                <a:lnTo>
                  <a:pt x="609294" y="421084"/>
                </a:lnTo>
                <a:lnTo>
                  <a:pt x="546563" y="413355"/>
                </a:lnTo>
                <a:lnTo>
                  <a:pt x="487028" y="405273"/>
                </a:lnTo>
                <a:lnTo>
                  <a:pt x="430725" y="396856"/>
                </a:lnTo>
                <a:lnTo>
                  <a:pt x="377692" y="388123"/>
                </a:lnTo>
                <a:lnTo>
                  <a:pt x="327969" y="379094"/>
                </a:lnTo>
                <a:lnTo>
                  <a:pt x="281592" y="369785"/>
                </a:lnTo>
                <a:lnTo>
                  <a:pt x="238600" y="360217"/>
                </a:lnTo>
                <a:lnTo>
                  <a:pt x="199032" y="350408"/>
                </a:lnTo>
                <a:lnTo>
                  <a:pt x="130316" y="330142"/>
                </a:lnTo>
                <a:lnTo>
                  <a:pt x="75750" y="309135"/>
                </a:lnTo>
                <a:lnTo>
                  <a:pt x="35639" y="287538"/>
                </a:lnTo>
                <a:lnTo>
                  <a:pt x="3241" y="254362"/>
                </a:lnTo>
                <a:lnTo>
                  <a:pt x="0" y="243171"/>
                </a:lnTo>
                <a:lnTo>
                  <a:pt x="600" y="231943"/>
                </a:lnTo>
                <a:lnTo>
                  <a:pt x="25836" y="198236"/>
                </a:lnTo>
                <a:lnTo>
                  <a:pt x="62570" y="175929"/>
                </a:lnTo>
                <a:lnTo>
                  <a:pt x="115587" y="153930"/>
                </a:lnTo>
                <a:lnTo>
                  <a:pt x="185192" y="132386"/>
                </a:lnTo>
                <a:lnTo>
                  <a:pt x="226311" y="121832"/>
                </a:lnTo>
                <a:lnTo>
                  <a:pt x="290195" y="107534"/>
                </a:lnTo>
                <a:lnTo>
                  <a:pt x="360147" y="94060"/>
                </a:lnTo>
                <a:lnTo>
                  <a:pt x="435787" y="81424"/>
                </a:lnTo>
                <a:lnTo>
                  <a:pt x="475622" y="75425"/>
                </a:lnTo>
                <a:lnTo>
                  <a:pt x="516737" y="69641"/>
                </a:lnTo>
                <a:lnTo>
                  <a:pt x="559084" y="64073"/>
                </a:lnTo>
                <a:lnTo>
                  <a:pt x="602618" y="58725"/>
                </a:lnTo>
                <a:lnTo>
                  <a:pt x="647289" y="53596"/>
                </a:lnTo>
                <a:lnTo>
                  <a:pt x="693051" y="48690"/>
                </a:lnTo>
                <a:lnTo>
                  <a:pt x="739856" y="44008"/>
                </a:lnTo>
                <a:lnTo>
                  <a:pt x="787657" y="39551"/>
                </a:lnTo>
                <a:lnTo>
                  <a:pt x="836407" y="35322"/>
                </a:lnTo>
                <a:lnTo>
                  <a:pt x="886058" y="31323"/>
                </a:lnTo>
                <a:lnTo>
                  <a:pt x="936563" y="27555"/>
                </a:lnTo>
                <a:lnTo>
                  <a:pt x="987875" y="24019"/>
                </a:lnTo>
                <a:lnTo>
                  <a:pt x="1039946" y="20719"/>
                </a:lnTo>
                <a:lnTo>
                  <a:pt x="1092729" y="17655"/>
                </a:lnTo>
                <a:lnTo>
                  <a:pt x="1146177" y="14830"/>
                </a:lnTo>
                <a:lnTo>
                  <a:pt x="1200241" y="12244"/>
                </a:lnTo>
                <a:lnTo>
                  <a:pt x="1254876" y="9901"/>
                </a:lnTo>
                <a:lnTo>
                  <a:pt x="1310033" y="7802"/>
                </a:lnTo>
                <a:lnTo>
                  <a:pt x="1365665" y="5948"/>
                </a:lnTo>
                <a:lnTo>
                  <a:pt x="1421726" y="4341"/>
                </a:lnTo>
                <a:lnTo>
                  <a:pt x="1478166" y="2984"/>
                </a:lnTo>
                <a:lnTo>
                  <a:pt x="1534940" y="1878"/>
                </a:lnTo>
                <a:lnTo>
                  <a:pt x="1591999" y="1025"/>
                </a:lnTo>
                <a:lnTo>
                  <a:pt x="1649297" y="426"/>
                </a:lnTo>
                <a:lnTo>
                  <a:pt x="1706786" y="84"/>
                </a:lnTo>
                <a:lnTo>
                  <a:pt x="1764419" y="0"/>
                </a:lnTo>
                <a:lnTo>
                  <a:pt x="1822148" y="175"/>
                </a:lnTo>
                <a:lnTo>
                  <a:pt x="1879926" y="613"/>
                </a:lnTo>
                <a:lnTo>
                  <a:pt x="1937706" y="1315"/>
                </a:lnTo>
                <a:lnTo>
                  <a:pt x="1995441" y="2282"/>
                </a:lnTo>
                <a:lnTo>
                  <a:pt x="2053082" y="3516"/>
                </a:lnTo>
                <a:lnTo>
                  <a:pt x="2110583" y="5019"/>
                </a:lnTo>
                <a:lnTo>
                  <a:pt x="2167896" y="6793"/>
                </a:lnTo>
                <a:lnTo>
                  <a:pt x="2224974" y="8839"/>
                </a:lnTo>
                <a:lnTo>
                  <a:pt x="2281769" y="11160"/>
                </a:lnTo>
                <a:lnTo>
                  <a:pt x="2338235" y="13758"/>
                </a:lnTo>
                <a:lnTo>
                  <a:pt x="2394324" y="16633"/>
                </a:lnTo>
                <a:lnTo>
                  <a:pt x="2449988" y="19788"/>
                </a:lnTo>
                <a:lnTo>
                  <a:pt x="2505181" y="23225"/>
                </a:lnTo>
                <a:lnTo>
                  <a:pt x="2559854" y="26946"/>
                </a:lnTo>
                <a:lnTo>
                  <a:pt x="2613961" y="30951"/>
                </a:lnTo>
                <a:lnTo>
                  <a:pt x="2689088" y="37080"/>
                </a:lnTo>
                <a:lnTo>
                  <a:pt x="2761173" y="43638"/>
                </a:lnTo>
                <a:lnTo>
                  <a:pt x="2830178" y="50604"/>
                </a:lnTo>
                <a:lnTo>
                  <a:pt x="2896065" y="57961"/>
                </a:lnTo>
                <a:lnTo>
                  <a:pt x="2958795" y="65690"/>
                </a:lnTo>
                <a:lnTo>
                  <a:pt x="3018331" y="73772"/>
                </a:lnTo>
                <a:lnTo>
                  <a:pt x="3074634" y="82189"/>
                </a:lnTo>
                <a:lnTo>
                  <a:pt x="3127666" y="90922"/>
                </a:lnTo>
                <a:lnTo>
                  <a:pt x="3177390" y="99952"/>
                </a:lnTo>
                <a:lnTo>
                  <a:pt x="3223767" y="109260"/>
                </a:lnTo>
                <a:lnTo>
                  <a:pt x="3266758" y="118828"/>
                </a:lnTo>
                <a:lnTo>
                  <a:pt x="3306327" y="128637"/>
                </a:lnTo>
                <a:lnTo>
                  <a:pt x="3375042" y="148904"/>
                </a:lnTo>
                <a:lnTo>
                  <a:pt x="3429608" y="169910"/>
                </a:lnTo>
                <a:lnTo>
                  <a:pt x="3469719" y="191507"/>
                </a:lnTo>
                <a:lnTo>
                  <a:pt x="3502117" y="224683"/>
                </a:lnTo>
                <a:lnTo>
                  <a:pt x="3505359" y="235875"/>
                </a:lnTo>
                <a:lnTo>
                  <a:pt x="3504758" y="247102"/>
                </a:lnTo>
                <a:lnTo>
                  <a:pt x="3479522" y="280810"/>
                </a:lnTo>
                <a:lnTo>
                  <a:pt x="3442789" y="303116"/>
                </a:lnTo>
                <a:lnTo>
                  <a:pt x="3389771" y="325116"/>
                </a:lnTo>
                <a:lnTo>
                  <a:pt x="3320166" y="346659"/>
                </a:lnTo>
                <a:lnTo>
                  <a:pt x="3279047" y="357213"/>
                </a:lnTo>
                <a:lnTo>
                  <a:pt x="3215566" y="371415"/>
                </a:lnTo>
                <a:lnTo>
                  <a:pt x="3145740" y="384856"/>
                </a:lnTo>
                <a:lnTo>
                  <a:pt x="3069937" y="397508"/>
                </a:lnTo>
                <a:lnTo>
                  <a:pt x="3029909" y="403531"/>
                </a:lnTo>
                <a:lnTo>
                  <a:pt x="2988524" y="409348"/>
                </a:lnTo>
                <a:lnTo>
                  <a:pt x="2945829" y="414956"/>
                </a:lnTo>
                <a:lnTo>
                  <a:pt x="2901868" y="420351"/>
                </a:lnTo>
                <a:lnTo>
                  <a:pt x="2856688" y="425531"/>
                </a:lnTo>
                <a:lnTo>
                  <a:pt x="2810336" y="430491"/>
                </a:lnTo>
                <a:lnTo>
                  <a:pt x="2762855" y="435230"/>
                </a:lnTo>
                <a:lnTo>
                  <a:pt x="2714294" y="439744"/>
                </a:lnTo>
                <a:lnTo>
                  <a:pt x="2664696" y="444029"/>
                </a:lnTo>
                <a:lnTo>
                  <a:pt x="2614109" y="448083"/>
                </a:lnTo>
                <a:lnTo>
                  <a:pt x="2562578" y="451903"/>
                </a:lnTo>
                <a:lnTo>
                  <a:pt x="2510149" y="455485"/>
                </a:lnTo>
                <a:lnTo>
                  <a:pt x="2456868" y="458827"/>
                </a:lnTo>
                <a:lnTo>
                  <a:pt x="2402781" y="461924"/>
                </a:lnTo>
                <a:lnTo>
                  <a:pt x="2347933" y="464775"/>
                </a:lnTo>
                <a:lnTo>
                  <a:pt x="2292370" y="467375"/>
                </a:lnTo>
                <a:lnTo>
                  <a:pt x="2236139" y="469722"/>
                </a:lnTo>
                <a:lnTo>
                  <a:pt x="2179285" y="471813"/>
                </a:lnTo>
                <a:lnTo>
                  <a:pt x="2121854" y="473645"/>
                </a:lnTo>
                <a:lnTo>
                  <a:pt x="2063892" y="475213"/>
                </a:lnTo>
                <a:lnTo>
                  <a:pt x="2005445" y="476516"/>
                </a:lnTo>
                <a:lnTo>
                  <a:pt x="1946558" y="477550"/>
                </a:lnTo>
                <a:lnTo>
                  <a:pt x="1887278" y="478312"/>
                </a:lnTo>
                <a:lnTo>
                  <a:pt x="1827650" y="478798"/>
                </a:lnTo>
                <a:lnTo>
                  <a:pt x="1767720" y="479007"/>
                </a:lnTo>
                <a:lnTo>
                  <a:pt x="1707534" y="478934"/>
                </a:lnTo>
                <a:lnTo>
                  <a:pt x="1647138" y="478576"/>
                </a:lnTo>
                <a:lnTo>
                  <a:pt x="1586578" y="477931"/>
                </a:lnTo>
                <a:lnTo>
                  <a:pt x="1525900" y="476994"/>
                </a:lnTo>
                <a:lnTo>
                  <a:pt x="1022439" y="538879"/>
                </a:lnTo>
                <a:close/>
              </a:path>
            </a:pathLst>
          </a:custGeom>
          <a:ln w="25400">
            <a:solidFill>
              <a:srgbClr val="007FB0"/>
            </a:solidFill>
          </a:ln>
        </p:spPr>
        <p:txBody>
          <a:bodyPr wrap="square" lIns="0" tIns="0" rIns="0" bIns="0" rtlCol="0"/>
          <a:lstStyle/>
          <a:p>
            <a:endParaRPr/>
          </a:p>
        </p:txBody>
      </p:sp>
      <p:sp>
        <p:nvSpPr>
          <p:cNvPr id="43" name="object 43"/>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33</a:t>
            </a:fld>
            <a:endParaRPr spc="-25" dirty="0"/>
          </a:p>
        </p:txBody>
      </p:sp>
      <p:sp>
        <p:nvSpPr>
          <p:cNvPr id="44" name="object 44"/>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735" y="44450"/>
            <a:ext cx="6329680" cy="756920"/>
          </a:xfrm>
          <a:prstGeom prst="rect">
            <a:avLst/>
          </a:prstGeom>
        </p:spPr>
        <p:txBody>
          <a:bodyPr vert="horz" wrap="square" lIns="0" tIns="12700" rIns="0" bIns="0" rtlCol="0">
            <a:spAutoFit/>
          </a:bodyPr>
          <a:lstStyle/>
          <a:p>
            <a:pPr marL="12700">
              <a:lnSpc>
                <a:spcPct val="100000"/>
              </a:lnSpc>
              <a:spcBef>
                <a:spcPts val="100"/>
              </a:spcBef>
            </a:pPr>
            <a:r>
              <a:rPr spc="-150" dirty="0"/>
              <a:t>Measure of Impurity: GINI</a:t>
            </a:r>
          </a:p>
        </p:txBody>
      </p:sp>
      <p:sp>
        <p:nvSpPr>
          <p:cNvPr id="3" name="object 3"/>
          <p:cNvSpPr txBox="1"/>
          <p:nvPr/>
        </p:nvSpPr>
        <p:spPr>
          <a:xfrm>
            <a:off x="360363" y="1983317"/>
            <a:ext cx="8101330" cy="1937903"/>
          </a:xfrm>
          <a:prstGeom prst="rect">
            <a:avLst/>
          </a:prstGeom>
        </p:spPr>
        <p:txBody>
          <a:bodyPr vert="horz" wrap="square" lIns="0" tIns="12700" rIns="0" bIns="0" rtlCol="0">
            <a:spAutoFit/>
          </a:bodyPr>
          <a:lstStyle/>
          <a:p>
            <a:pPr marL="568325">
              <a:lnSpc>
                <a:spcPct val="100000"/>
              </a:lnSpc>
              <a:spcBef>
                <a:spcPts val="100"/>
              </a:spcBef>
            </a:pPr>
            <a:r>
              <a:rPr sz="2000" dirty="0">
                <a:latin typeface="Garamond"/>
                <a:cs typeface="Garamond"/>
              </a:rPr>
              <a:t>(NOTE: </a:t>
            </a:r>
            <a:r>
              <a:rPr sz="2000" i="1" dirty="0">
                <a:latin typeface="Garamond Italic"/>
                <a:cs typeface="Garamond Italic"/>
              </a:rPr>
              <a:t>p( j | t) </a:t>
            </a:r>
            <a:r>
              <a:rPr sz="2000" dirty="0">
                <a:latin typeface="Garamond"/>
                <a:cs typeface="Garamond"/>
              </a:rPr>
              <a:t>is the relative frequency of class j at node t).</a:t>
            </a:r>
          </a:p>
          <a:p>
            <a:pPr>
              <a:lnSpc>
                <a:spcPct val="100000"/>
              </a:lnSpc>
              <a:spcBef>
                <a:spcPts val="910"/>
              </a:spcBef>
            </a:pPr>
            <a:endParaRPr sz="2000" dirty="0">
              <a:latin typeface="Garamond"/>
              <a:cs typeface="Garamond"/>
            </a:endParaRPr>
          </a:p>
          <a:p>
            <a:pPr marL="334010" marR="374015" indent="-283210">
              <a:lnSpc>
                <a:spcPts val="2170"/>
              </a:lnSpc>
              <a:buSzPct val="90000"/>
              <a:buFont typeface="Courier New"/>
              <a:buChar char="o"/>
              <a:tabLst>
                <a:tab pos="335280" algn="l"/>
              </a:tabLst>
            </a:pPr>
            <a:r>
              <a:rPr sz="2000" dirty="0">
                <a:latin typeface="Garamond"/>
                <a:cs typeface="Garamond"/>
              </a:rPr>
              <a:t>Maximum (1 - 1/n</a:t>
            </a:r>
            <a:r>
              <a:rPr sz="1950" baseline="-19230" dirty="0">
                <a:latin typeface="Garamond"/>
                <a:cs typeface="Garamond"/>
              </a:rPr>
              <a:t>c</a:t>
            </a:r>
            <a:r>
              <a:rPr sz="2000" dirty="0">
                <a:latin typeface="Garamond"/>
                <a:cs typeface="Garamond"/>
              </a:rPr>
              <a:t>) when records are equally distributed among 	all classes, implying least interesting information</a:t>
            </a:r>
          </a:p>
          <a:p>
            <a:pPr marL="334010" marR="43180" indent="-283210">
              <a:lnSpc>
                <a:spcPts val="2170"/>
              </a:lnSpc>
              <a:spcBef>
                <a:spcPts val="459"/>
              </a:spcBef>
              <a:buSzPct val="90000"/>
              <a:buFont typeface="Courier New"/>
              <a:buChar char="o"/>
              <a:tabLst>
                <a:tab pos="335280" algn="l"/>
              </a:tabLst>
            </a:pPr>
            <a:r>
              <a:rPr sz="2000" dirty="0">
                <a:latin typeface="Garamond"/>
                <a:cs typeface="Garamond"/>
              </a:rPr>
              <a:t>Minimum (0.0) when all records belong to one class, implying most 	interesting information</a:t>
            </a:r>
          </a:p>
        </p:txBody>
      </p:sp>
      <p:sp>
        <p:nvSpPr>
          <p:cNvPr id="4" name="object 4"/>
          <p:cNvSpPr/>
          <p:nvPr/>
        </p:nvSpPr>
        <p:spPr>
          <a:xfrm>
            <a:off x="2743200" y="1333500"/>
            <a:ext cx="3352800" cy="552450"/>
          </a:xfrm>
          <a:custGeom>
            <a:avLst/>
            <a:gdLst/>
            <a:ahLst/>
            <a:cxnLst/>
            <a:rect l="l" t="t" r="r" b="b"/>
            <a:pathLst>
              <a:path w="3352800" h="552450">
                <a:moveTo>
                  <a:pt x="3352800" y="0"/>
                </a:moveTo>
                <a:lnTo>
                  <a:pt x="0" y="0"/>
                </a:lnTo>
                <a:lnTo>
                  <a:pt x="0" y="552450"/>
                </a:lnTo>
                <a:lnTo>
                  <a:pt x="3352800" y="552450"/>
                </a:lnTo>
                <a:lnTo>
                  <a:pt x="3352800" y="0"/>
                </a:lnTo>
                <a:close/>
              </a:path>
            </a:pathLst>
          </a:custGeom>
          <a:solidFill>
            <a:srgbClr val="FFFFCC"/>
          </a:solidFill>
        </p:spPr>
        <p:txBody>
          <a:bodyPr wrap="square" lIns="0" tIns="0" rIns="0" bIns="0" rtlCol="0"/>
          <a:lstStyle/>
          <a:p>
            <a:endParaRPr/>
          </a:p>
        </p:txBody>
      </p:sp>
      <p:sp>
        <p:nvSpPr>
          <p:cNvPr id="5" name="object 5"/>
          <p:cNvSpPr txBox="1"/>
          <p:nvPr/>
        </p:nvSpPr>
        <p:spPr>
          <a:xfrm>
            <a:off x="4631619" y="1675907"/>
            <a:ext cx="78740" cy="196215"/>
          </a:xfrm>
          <a:prstGeom prst="rect">
            <a:avLst/>
          </a:prstGeom>
        </p:spPr>
        <p:txBody>
          <a:bodyPr vert="horz" wrap="square" lIns="0" tIns="15240" rIns="0" bIns="0" rtlCol="0">
            <a:spAutoFit/>
          </a:bodyPr>
          <a:lstStyle/>
          <a:p>
            <a:pPr marL="12700">
              <a:lnSpc>
                <a:spcPct val="100000"/>
              </a:lnSpc>
              <a:spcBef>
                <a:spcPts val="120"/>
              </a:spcBef>
            </a:pPr>
            <a:r>
              <a:rPr sz="1100" i="1" spc="65" dirty="0">
                <a:latin typeface="Times New Roman"/>
                <a:cs typeface="Times New Roman"/>
              </a:rPr>
              <a:t>j</a:t>
            </a:r>
            <a:endParaRPr sz="1100">
              <a:latin typeface="Times New Roman"/>
              <a:cs typeface="Times New Roman"/>
            </a:endParaRPr>
          </a:p>
        </p:txBody>
      </p:sp>
      <p:sp>
        <p:nvSpPr>
          <p:cNvPr id="6" name="object 6"/>
          <p:cNvSpPr txBox="1"/>
          <p:nvPr/>
        </p:nvSpPr>
        <p:spPr>
          <a:xfrm>
            <a:off x="385763" y="776795"/>
            <a:ext cx="5690870" cy="907415"/>
          </a:xfrm>
          <a:prstGeom prst="rect">
            <a:avLst/>
          </a:prstGeom>
        </p:spPr>
        <p:txBody>
          <a:bodyPr vert="horz" wrap="square" lIns="0" tIns="12700" rIns="0" bIns="0" rtlCol="0">
            <a:spAutoFit/>
          </a:bodyPr>
          <a:lstStyle/>
          <a:p>
            <a:pPr marL="25400">
              <a:lnSpc>
                <a:spcPct val="100000"/>
              </a:lnSpc>
              <a:spcBef>
                <a:spcPts val="100"/>
              </a:spcBef>
            </a:pPr>
            <a:r>
              <a:rPr sz="2800" dirty="0">
                <a:solidFill>
                  <a:srgbClr val="EE8200"/>
                </a:solidFill>
                <a:latin typeface="Garamond"/>
                <a:cs typeface="Garamond"/>
              </a:rPr>
              <a:t>Gini</a:t>
            </a:r>
            <a:r>
              <a:rPr sz="2800" spc="-40" dirty="0">
                <a:solidFill>
                  <a:srgbClr val="EE8200"/>
                </a:solidFill>
                <a:latin typeface="Garamond"/>
                <a:cs typeface="Garamond"/>
              </a:rPr>
              <a:t> </a:t>
            </a:r>
            <a:r>
              <a:rPr sz="2800" dirty="0">
                <a:solidFill>
                  <a:srgbClr val="EE8200"/>
                </a:solidFill>
                <a:latin typeface="Garamond"/>
                <a:cs typeface="Garamond"/>
              </a:rPr>
              <a:t>Index</a:t>
            </a:r>
            <a:r>
              <a:rPr sz="2800" spc="-30" dirty="0">
                <a:solidFill>
                  <a:srgbClr val="EE8200"/>
                </a:solidFill>
                <a:latin typeface="Garamond"/>
                <a:cs typeface="Garamond"/>
              </a:rPr>
              <a:t> </a:t>
            </a:r>
            <a:r>
              <a:rPr sz="2800" dirty="0">
                <a:solidFill>
                  <a:srgbClr val="EE8200"/>
                </a:solidFill>
                <a:latin typeface="Garamond"/>
                <a:cs typeface="Garamond"/>
              </a:rPr>
              <a:t>for</a:t>
            </a:r>
            <a:r>
              <a:rPr sz="2800" spc="-30" dirty="0">
                <a:solidFill>
                  <a:srgbClr val="EE8200"/>
                </a:solidFill>
                <a:latin typeface="Garamond"/>
                <a:cs typeface="Garamond"/>
              </a:rPr>
              <a:t> </a:t>
            </a:r>
            <a:r>
              <a:rPr sz="2800" dirty="0">
                <a:solidFill>
                  <a:srgbClr val="EE8200"/>
                </a:solidFill>
                <a:latin typeface="Garamond"/>
                <a:cs typeface="Garamond"/>
              </a:rPr>
              <a:t>a</a:t>
            </a:r>
            <a:r>
              <a:rPr sz="2800" spc="-30" dirty="0">
                <a:solidFill>
                  <a:srgbClr val="EE8200"/>
                </a:solidFill>
                <a:latin typeface="Garamond"/>
                <a:cs typeface="Garamond"/>
              </a:rPr>
              <a:t> </a:t>
            </a:r>
            <a:r>
              <a:rPr sz="2800" dirty="0">
                <a:solidFill>
                  <a:srgbClr val="EE8200"/>
                </a:solidFill>
                <a:latin typeface="Garamond"/>
                <a:cs typeface="Garamond"/>
              </a:rPr>
              <a:t>given</a:t>
            </a:r>
            <a:r>
              <a:rPr sz="2800" spc="-35" dirty="0">
                <a:solidFill>
                  <a:srgbClr val="EE8200"/>
                </a:solidFill>
                <a:latin typeface="Garamond"/>
                <a:cs typeface="Garamond"/>
              </a:rPr>
              <a:t> </a:t>
            </a:r>
            <a:r>
              <a:rPr sz="2800" dirty="0">
                <a:solidFill>
                  <a:srgbClr val="EE8200"/>
                </a:solidFill>
                <a:latin typeface="Garamond"/>
                <a:cs typeface="Garamond"/>
              </a:rPr>
              <a:t>node</a:t>
            </a:r>
            <a:r>
              <a:rPr sz="2800" spc="-35" dirty="0">
                <a:solidFill>
                  <a:srgbClr val="EE8200"/>
                </a:solidFill>
                <a:latin typeface="Garamond"/>
                <a:cs typeface="Garamond"/>
              </a:rPr>
              <a:t> </a:t>
            </a:r>
            <a:r>
              <a:rPr sz="2800" dirty="0">
                <a:solidFill>
                  <a:srgbClr val="EE8200"/>
                </a:solidFill>
                <a:latin typeface="Garamond"/>
                <a:cs typeface="Garamond"/>
              </a:rPr>
              <a:t>t</a:t>
            </a:r>
            <a:r>
              <a:rPr sz="2800" spc="-35" dirty="0">
                <a:solidFill>
                  <a:srgbClr val="EE8200"/>
                </a:solidFill>
                <a:latin typeface="Garamond"/>
                <a:cs typeface="Garamond"/>
              </a:rPr>
              <a:t> </a:t>
            </a:r>
            <a:r>
              <a:rPr sz="2800" spc="-50" dirty="0">
                <a:solidFill>
                  <a:srgbClr val="EE8200"/>
                </a:solidFill>
                <a:latin typeface="Garamond"/>
                <a:cs typeface="Garamond"/>
              </a:rPr>
              <a:t>:</a:t>
            </a:r>
            <a:endParaRPr sz="2800">
              <a:latin typeface="Garamond"/>
              <a:cs typeface="Garamond"/>
            </a:endParaRPr>
          </a:p>
          <a:p>
            <a:pPr marL="2395220">
              <a:lnSpc>
                <a:spcPct val="100000"/>
              </a:lnSpc>
              <a:spcBef>
                <a:spcPts val="155"/>
              </a:spcBef>
            </a:pPr>
            <a:r>
              <a:rPr sz="1900" i="1" spc="320" dirty="0">
                <a:latin typeface="Times New Roman"/>
                <a:cs typeface="Times New Roman"/>
              </a:rPr>
              <a:t>GINI</a:t>
            </a:r>
            <a:r>
              <a:rPr sz="1900" i="1" spc="-265" dirty="0">
                <a:latin typeface="Times New Roman"/>
                <a:cs typeface="Times New Roman"/>
              </a:rPr>
              <a:t> </a:t>
            </a:r>
            <a:r>
              <a:rPr sz="1900" spc="240" dirty="0">
                <a:latin typeface="Times New Roman"/>
                <a:cs typeface="Times New Roman"/>
              </a:rPr>
              <a:t>(</a:t>
            </a:r>
            <a:r>
              <a:rPr sz="1900" i="1" spc="240" dirty="0">
                <a:latin typeface="Times New Roman"/>
                <a:cs typeface="Times New Roman"/>
              </a:rPr>
              <a:t>t</a:t>
            </a:r>
            <a:r>
              <a:rPr sz="1900" spc="240" dirty="0">
                <a:latin typeface="Times New Roman"/>
                <a:cs typeface="Times New Roman"/>
              </a:rPr>
              <a:t>)</a:t>
            </a:r>
            <a:r>
              <a:rPr sz="1900" spc="75" dirty="0">
                <a:latin typeface="Times New Roman"/>
                <a:cs typeface="Times New Roman"/>
              </a:rPr>
              <a:t> </a:t>
            </a:r>
            <a:r>
              <a:rPr sz="1900" spc="370" dirty="0">
                <a:latin typeface="Symbol"/>
                <a:cs typeface="Symbol"/>
              </a:rPr>
              <a:t></a:t>
            </a:r>
            <a:r>
              <a:rPr sz="1900" spc="-210" dirty="0">
                <a:latin typeface="Times New Roman"/>
                <a:cs typeface="Times New Roman"/>
              </a:rPr>
              <a:t> </a:t>
            </a:r>
            <a:r>
              <a:rPr sz="1900" spc="430" dirty="0">
                <a:latin typeface="Times New Roman"/>
                <a:cs typeface="Times New Roman"/>
              </a:rPr>
              <a:t>1</a:t>
            </a:r>
            <a:r>
              <a:rPr sz="1900" spc="430" dirty="0">
                <a:latin typeface="Symbol"/>
                <a:cs typeface="Symbol"/>
              </a:rPr>
              <a:t></a:t>
            </a:r>
            <a:r>
              <a:rPr sz="1900" spc="-110" dirty="0">
                <a:latin typeface="Times New Roman"/>
                <a:cs typeface="Times New Roman"/>
              </a:rPr>
              <a:t> </a:t>
            </a:r>
            <a:r>
              <a:rPr sz="4275" spc="675" baseline="-8771" dirty="0">
                <a:latin typeface="Symbol"/>
                <a:cs typeface="Symbol"/>
              </a:rPr>
              <a:t></a:t>
            </a:r>
            <a:r>
              <a:rPr sz="1900" spc="450" dirty="0">
                <a:latin typeface="Times New Roman"/>
                <a:cs typeface="Times New Roman"/>
              </a:rPr>
              <a:t>[</a:t>
            </a:r>
            <a:r>
              <a:rPr sz="1900" spc="-114" dirty="0">
                <a:latin typeface="Times New Roman"/>
                <a:cs typeface="Times New Roman"/>
              </a:rPr>
              <a:t> </a:t>
            </a:r>
            <a:r>
              <a:rPr sz="1900" i="1" spc="290" dirty="0">
                <a:latin typeface="Times New Roman"/>
                <a:cs typeface="Times New Roman"/>
              </a:rPr>
              <a:t>p</a:t>
            </a:r>
            <a:r>
              <a:rPr sz="1900" spc="290" dirty="0">
                <a:latin typeface="Times New Roman"/>
                <a:cs typeface="Times New Roman"/>
              </a:rPr>
              <a:t>(</a:t>
            </a:r>
            <a:r>
              <a:rPr sz="1900" spc="35" dirty="0">
                <a:latin typeface="Times New Roman"/>
                <a:cs typeface="Times New Roman"/>
              </a:rPr>
              <a:t> </a:t>
            </a:r>
            <a:r>
              <a:rPr sz="1900" i="1" spc="185" dirty="0">
                <a:latin typeface="Times New Roman"/>
                <a:cs typeface="Times New Roman"/>
              </a:rPr>
              <a:t>j</a:t>
            </a:r>
            <a:r>
              <a:rPr sz="1900" i="1" spc="25" dirty="0">
                <a:latin typeface="Times New Roman"/>
                <a:cs typeface="Times New Roman"/>
              </a:rPr>
              <a:t> </a:t>
            </a:r>
            <a:r>
              <a:rPr sz="1900" spc="135" dirty="0">
                <a:latin typeface="Times New Roman"/>
                <a:cs typeface="Times New Roman"/>
              </a:rPr>
              <a:t>|</a:t>
            </a:r>
            <a:r>
              <a:rPr sz="1900" spc="-90" dirty="0">
                <a:latin typeface="Times New Roman"/>
                <a:cs typeface="Times New Roman"/>
              </a:rPr>
              <a:t> </a:t>
            </a:r>
            <a:r>
              <a:rPr sz="1900" i="1" spc="200" dirty="0">
                <a:latin typeface="Times New Roman"/>
                <a:cs typeface="Times New Roman"/>
              </a:rPr>
              <a:t>t</a:t>
            </a:r>
            <a:r>
              <a:rPr sz="1900" spc="200" dirty="0">
                <a:latin typeface="Times New Roman"/>
                <a:cs typeface="Times New Roman"/>
              </a:rPr>
              <a:t>)]</a:t>
            </a:r>
            <a:r>
              <a:rPr sz="1650" spc="300" baseline="42929" dirty="0">
                <a:latin typeface="Times New Roman"/>
                <a:cs typeface="Times New Roman"/>
              </a:rPr>
              <a:t>2</a:t>
            </a:r>
            <a:endParaRPr sz="1650" baseline="42929">
              <a:latin typeface="Times New Roman"/>
              <a:cs typeface="Times New Roman"/>
            </a:endParaRPr>
          </a:p>
        </p:txBody>
      </p:sp>
      <p:sp>
        <p:nvSpPr>
          <p:cNvPr id="7" name="object 7"/>
          <p:cNvSpPr/>
          <p:nvPr/>
        </p:nvSpPr>
        <p:spPr>
          <a:xfrm>
            <a:off x="2738437" y="1328737"/>
            <a:ext cx="3362325" cy="561975"/>
          </a:xfrm>
          <a:custGeom>
            <a:avLst/>
            <a:gdLst/>
            <a:ahLst/>
            <a:cxnLst/>
            <a:rect l="l" t="t" r="r" b="b"/>
            <a:pathLst>
              <a:path w="3362325" h="561975">
                <a:moveTo>
                  <a:pt x="0" y="0"/>
                </a:moveTo>
                <a:lnTo>
                  <a:pt x="3362325" y="0"/>
                </a:lnTo>
                <a:lnTo>
                  <a:pt x="3362325" y="561975"/>
                </a:lnTo>
                <a:lnTo>
                  <a:pt x="0" y="561975"/>
                </a:lnTo>
                <a:lnTo>
                  <a:pt x="0" y="0"/>
                </a:lnTo>
                <a:close/>
              </a:path>
            </a:pathLst>
          </a:custGeom>
          <a:ln w="9525">
            <a:solidFill>
              <a:srgbClr val="000000"/>
            </a:solidFill>
          </a:ln>
        </p:spPr>
        <p:txBody>
          <a:bodyPr wrap="square" lIns="0" tIns="0" rIns="0" bIns="0" rtlCol="0"/>
          <a:lstStyle/>
          <a:p>
            <a:endParaRPr/>
          </a:p>
        </p:txBody>
      </p:sp>
      <p:graphicFrame>
        <p:nvGraphicFramePr>
          <p:cNvPr id="8" name="object 8"/>
          <p:cNvGraphicFramePr>
            <a:graphicFrameLocks noGrp="1"/>
          </p:cNvGraphicFramePr>
          <p:nvPr/>
        </p:nvGraphicFramePr>
        <p:xfrm>
          <a:off x="1333365" y="4000227"/>
          <a:ext cx="1306830" cy="556895"/>
        </p:xfrm>
        <a:graphic>
          <a:graphicData uri="http://schemas.openxmlformats.org/drawingml/2006/table">
            <a:tbl>
              <a:tblPr firstRow="1" bandRow="1">
                <a:tableStyleId>{2D5ABB26-0587-4C30-8999-92F81FD0307C}</a:tableStyleId>
              </a:tblPr>
              <a:tblGrid>
                <a:gridCol w="660400">
                  <a:extLst>
                    <a:ext uri="{9D8B030D-6E8A-4147-A177-3AD203B41FA5}">
                      <a16:colId xmlns:a16="http://schemas.microsoft.com/office/drawing/2014/main" val="20000"/>
                    </a:ext>
                  </a:extLst>
                </a:gridCol>
                <a:gridCol w="646430">
                  <a:extLst>
                    <a:ext uri="{9D8B030D-6E8A-4147-A177-3AD203B41FA5}">
                      <a16:colId xmlns:a16="http://schemas.microsoft.com/office/drawing/2014/main" val="20001"/>
                    </a:ext>
                  </a:extLst>
                </a:gridCol>
              </a:tblGrid>
              <a:tr h="178435">
                <a:tc>
                  <a:txBody>
                    <a:bodyPr/>
                    <a:lstStyle/>
                    <a:p>
                      <a:pPr algn="ctr">
                        <a:lnSpc>
                          <a:spcPct val="100000"/>
                        </a:lnSpc>
                      </a:pPr>
                      <a:r>
                        <a:rPr sz="1000" spc="160" dirty="0">
                          <a:latin typeface="Tahoma"/>
                          <a:cs typeface="Tahoma"/>
                        </a:rPr>
                        <a:t>C1</a:t>
                      </a:r>
                      <a:endParaRPr sz="1000">
                        <a:latin typeface="Tahoma"/>
                        <a:cs typeface="Tahoma"/>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pPr>
                      <a:r>
                        <a:rPr sz="1000" b="1" spc="165" dirty="0">
                          <a:latin typeface="Tahoma"/>
                          <a:cs typeface="Tahoma"/>
                        </a:rPr>
                        <a:t>0</a:t>
                      </a:r>
                      <a:endParaRPr sz="1000">
                        <a:latin typeface="Tahoma"/>
                        <a:cs typeface="Tahoma"/>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0"/>
                  </a:ext>
                </a:extLst>
              </a:tr>
              <a:tr h="189230">
                <a:tc>
                  <a:txBody>
                    <a:bodyPr/>
                    <a:lstStyle/>
                    <a:p>
                      <a:pPr algn="ctr">
                        <a:lnSpc>
                          <a:spcPct val="100000"/>
                        </a:lnSpc>
                      </a:pPr>
                      <a:r>
                        <a:rPr sz="1000" spc="160" dirty="0">
                          <a:latin typeface="Tahoma"/>
                          <a:cs typeface="Tahoma"/>
                        </a:rPr>
                        <a:t>C2</a:t>
                      </a:r>
                      <a:endParaRPr sz="1000">
                        <a:latin typeface="Tahoma"/>
                        <a:cs typeface="Tahoma"/>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pPr>
                      <a:r>
                        <a:rPr sz="1000" b="1" spc="165" dirty="0">
                          <a:latin typeface="Tahoma"/>
                          <a:cs typeface="Tahoma"/>
                        </a:rPr>
                        <a:t>6</a:t>
                      </a:r>
                      <a:endParaRPr sz="1000">
                        <a:latin typeface="Tahoma"/>
                        <a:cs typeface="Tahoma"/>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1"/>
                  </a:ext>
                </a:extLst>
              </a:tr>
              <a:tr h="189230">
                <a:tc gridSpan="2">
                  <a:txBody>
                    <a:bodyPr/>
                    <a:lstStyle/>
                    <a:p>
                      <a:pPr marL="170180">
                        <a:lnSpc>
                          <a:spcPct val="100000"/>
                        </a:lnSpc>
                      </a:pPr>
                      <a:r>
                        <a:rPr sz="1000" b="1" spc="175" dirty="0">
                          <a:latin typeface="Tahoma"/>
                          <a:cs typeface="Tahoma"/>
                        </a:rPr>
                        <a:t>Gini=0.000</a:t>
                      </a:r>
                      <a:endParaRPr sz="1000">
                        <a:latin typeface="Tahoma"/>
                        <a:cs typeface="Tahoma"/>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12" name="object 12"/>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34</a:t>
            </a:fld>
            <a:endParaRPr spc="-25" dirty="0"/>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graphicFrame>
        <p:nvGraphicFramePr>
          <p:cNvPr id="9" name="object 9"/>
          <p:cNvGraphicFramePr>
            <a:graphicFrameLocks noGrp="1"/>
          </p:cNvGraphicFramePr>
          <p:nvPr/>
        </p:nvGraphicFramePr>
        <p:xfrm>
          <a:off x="4609965" y="4000227"/>
          <a:ext cx="1306830" cy="556895"/>
        </p:xfrm>
        <a:graphic>
          <a:graphicData uri="http://schemas.openxmlformats.org/drawingml/2006/table">
            <a:tbl>
              <a:tblPr firstRow="1" bandRow="1">
                <a:tableStyleId>{2D5ABB26-0587-4C30-8999-92F81FD0307C}</a:tableStyleId>
              </a:tblPr>
              <a:tblGrid>
                <a:gridCol w="660400">
                  <a:extLst>
                    <a:ext uri="{9D8B030D-6E8A-4147-A177-3AD203B41FA5}">
                      <a16:colId xmlns:a16="http://schemas.microsoft.com/office/drawing/2014/main" val="20000"/>
                    </a:ext>
                  </a:extLst>
                </a:gridCol>
                <a:gridCol w="646430">
                  <a:extLst>
                    <a:ext uri="{9D8B030D-6E8A-4147-A177-3AD203B41FA5}">
                      <a16:colId xmlns:a16="http://schemas.microsoft.com/office/drawing/2014/main" val="20001"/>
                    </a:ext>
                  </a:extLst>
                </a:gridCol>
              </a:tblGrid>
              <a:tr h="178435">
                <a:tc>
                  <a:txBody>
                    <a:bodyPr/>
                    <a:lstStyle/>
                    <a:p>
                      <a:pPr algn="ctr">
                        <a:lnSpc>
                          <a:spcPct val="100000"/>
                        </a:lnSpc>
                      </a:pPr>
                      <a:r>
                        <a:rPr sz="1000" spc="160" dirty="0">
                          <a:latin typeface="Tahoma"/>
                          <a:cs typeface="Tahoma"/>
                        </a:rPr>
                        <a:t>C1</a:t>
                      </a:r>
                      <a:endParaRPr sz="1000">
                        <a:latin typeface="Tahoma"/>
                        <a:cs typeface="Tahoma"/>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pPr>
                      <a:r>
                        <a:rPr sz="1000" b="1" spc="165" dirty="0">
                          <a:latin typeface="Tahoma"/>
                          <a:cs typeface="Tahoma"/>
                        </a:rPr>
                        <a:t>2</a:t>
                      </a:r>
                      <a:endParaRPr sz="1000">
                        <a:latin typeface="Tahoma"/>
                        <a:cs typeface="Tahoma"/>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0"/>
                  </a:ext>
                </a:extLst>
              </a:tr>
              <a:tr h="189230">
                <a:tc>
                  <a:txBody>
                    <a:bodyPr/>
                    <a:lstStyle/>
                    <a:p>
                      <a:pPr algn="ctr">
                        <a:lnSpc>
                          <a:spcPct val="100000"/>
                        </a:lnSpc>
                      </a:pPr>
                      <a:r>
                        <a:rPr sz="1000" spc="160" dirty="0">
                          <a:latin typeface="Tahoma"/>
                          <a:cs typeface="Tahoma"/>
                        </a:rPr>
                        <a:t>C2</a:t>
                      </a:r>
                      <a:endParaRPr sz="1000">
                        <a:latin typeface="Tahoma"/>
                        <a:cs typeface="Tahoma"/>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pPr>
                      <a:r>
                        <a:rPr sz="1000" b="1" spc="165" dirty="0">
                          <a:latin typeface="Tahoma"/>
                          <a:cs typeface="Tahoma"/>
                        </a:rPr>
                        <a:t>4</a:t>
                      </a:r>
                      <a:endParaRPr sz="1000">
                        <a:latin typeface="Tahoma"/>
                        <a:cs typeface="Tahoma"/>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1"/>
                  </a:ext>
                </a:extLst>
              </a:tr>
              <a:tr h="189230">
                <a:tc gridSpan="2">
                  <a:txBody>
                    <a:bodyPr/>
                    <a:lstStyle/>
                    <a:p>
                      <a:pPr marL="170180">
                        <a:lnSpc>
                          <a:spcPct val="100000"/>
                        </a:lnSpc>
                      </a:pPr>
                      <a:r>
                        <a:rPr sz="1000" b="1" spc="175" dirty="0">
                          <a:latin typeface="Tahoma"/>
                          <a:cs typeface="Tahoma"/>
                        </a:rPr>
                        <a:t>Gini=0.444</a:t>
                      </a:r>
                      <a:endParaRPr sz="1000">
                        <a:latin typeface="Tahoma"/>
                        <a:cs typeface="Tahoma"/>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graphicFrame>
        <p:nvGraphicFramePr>
          <p:cNvPr id="10" name="object 10"/>
          <p:cNvGraphicFramePr>
            <a:graphicFrameLocks noGrp="1"/>
          </p:cNvGraphicFramePr>
          <p:nvPr/>
        </p:nvGraphicFramePr>
        <p:xfrm>
          <a:off x="6286365" y="4000227"/>
          <a:ext cx="1306830" cy="556895"/>
        </p:xfrm>
        <a:graphic>
          <a:graphicData uri="http://schemas.openxmlformats.org/drawingml/2006/table">
            <a:tbl>
              <a:tblPr firstRow="1" bandRow="1">
                <a:tableStyleId>{2D5ABB26-0587-4C30-8999-92F81FD0307C}</a:tableStyleId>
              </a:tblPr>
              <a:tblGrid>
                <a:gridCol w="660400">
                  <a:extLst>
                    <a:ext uri="{9D8B030D-6E8A-4147-A177-3AD203B41FA5}">
                      <a16:colId xmlns:a16="http://schemas.microsoft.com/office/drawing/2014/main" val="20000"/>
                    </a:ext>
                  </a:extLst>
                </a:gridCol>
                <a:gridCol w="646430">
                  <a:extLst>
                    <a:ext uri="{9D8B030D-6E8A-4147-A177-3AD203B41FA5}">
                      <a16:colId xmlns:a16="http://schemas.microsoft.com/office/drawing/2014/main" val="20001"/>
                    </a:ext>
                  </a:extLst>
                </a:gridCol>
              </a:tblGrid>
              <a:tr h="178435">
                <a:tc>
                  <a:txBody>
                    <a:bodyPr/>
                    <a:lstStyle/>
                    <a:p>
                      <a:pPr algn="ctr">
                        <a:lnSpc>
                          <a:spcPct val="100000"/>
                        </a:lnSpc>
                      </a:pPr>
                      <a:r>
                        <a:rPr sz="1000" spc="160" dirty="0">
                          <a:latin typeface="Tahoma"/>
                          <a:cs typeface="Tahoma"/>
                        </a:rPr>
                        <a:t>C1</a:t>
                      </a:r>
                      <a:endParaRPr sz="1000">
                        <a:latin typeface="Tahoma"/>
                        <a:cs typeface="Tahoma"/>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pPr>
                      <a:r>
                        <a:rPr sz="1000" b="1" spc="165" dirty="0">
                          <a:latin typeface="Tahoma"/>
                          <a:cs typeface="Tahoma"/>
                        </a:rPr>
                        <a:t>3</a:t>
                      </a:r>
                      <a:endParaRPr sz="1000">
                        <a:latin typeface="Tahoma"/>
                        <a:cs typeface="Tahoma"/>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0"/>
                  </a:ext>
                </a:extLst>
              </a:tr>
              <a:tr h="189230">
                <a:tc>
                  <a:txBody>
                    <a:bodyPr/>
                    <a:lstStyle/>
                    <a:p>
                      <a:pPr algn="ctr">
                        <a:lnSpc>
                          <a:spcPct val="100000"/>
                        </a:lnSpc>
                      </a:pPr>
                      <a:r>
                        <a:rPr sz="1000" spc="160" dirty="0">
                          <a:latin typeface="Tahoma"/>
                          <a:cs typeface="Tahoma"/>
                        </a:rPr>
                        <a:t>C2</a:t>
                      </a:r>
                      <a:endParaRPr sz="1000">
                        <a:latin typeface="Tahoma"/>
                        <a:cs typeface="Tahoma"/>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pPr>
                      <a:r>
                        <a:rPr sz="1000" b="1" spc="165" dirty="0">
                          <a:latin typeface="Tahoma"/>
                          <a:cs typeface="Tahoma"/>
                        </a:rPr>
                        <a:t>3</a:t>
                      </a:r>
                      <a:endParaRPr sz="1000">
                        <a:latin typeface="Tahoma"/>
                        <a:cs typeface="Tahoma"/>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1"/>
                  </a:ext>
                </a:extLst>
              </a:tr>
              <a:tr h="189230">
                <a:tc gridSpan="2">
                  <a:txBody>
                    <a:bodyPr/>
                    <a:lstStyle/>
                    <a:p>
                      <a:pPr marL="170180">
                        <a:lnSpc>
                          <a:spcPct val="100000"/>
                        </a:lnSpc>
                      </a:pPr>
                      <a:r>
                        <a:rPr sz="1000" b="1" spc="175" dirty="0">
                          <a:latin typeface="Tahoma"/>
                          <a:cs typeface="Tahoma"/>
                        </a:rPr>
                        <a:t>Gini=0.500</a:t>
                      </a:r>
                      <a:endParaRPr sz="1000">
                        <a:latin typeface="Tahoma"/>
                        <a:cs typeface="Tahoma"/>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graphicFrame>
        <p:nvGraphicFramePr>
          <p:cNvPr id="11" name="object 11"/>
          <p:cNvGraphicFramePr>
            <a:graphicFrameLocks noGrp="1"/>
          </p:cNvGraphicFramePr>
          <p:nvPr/>
        </p:nvGraphicFramePr>
        <p:xfrm>
          <a:off x="3009765" y="4000227"/>
          <a:ext cx="1306830" cy="556895"/>
        </p:xfrm>
        <a:graphic>
          <a:graphicData uri="http://schemas.openxmlformats.org/drawingml/2006/table">
            <a:tbl>
              <a:tblPr firstRow="1" bandRow="1">
                <a:tableStyleId>{2D5ABB26-0587-4C30-8999-92F81FD0307C}</a:tableStyleId>
              </a:tblPr>
              <a:tblGrid>
                <a:gridCol w="660400">
                  <a:extLst>
                    <a:ext uri="{9D8B030D-6E8A-4147-A177-3AD203B41FA5}">
                      <a16:colId xmlns:a16="http://schemas.microsoft.com/office/drawing/2014/main" val="20000"/>
                    </a:ext>
                  </a:extLst>
                </a:gridCol>
                <a:gridCol w="646430">
                  <a:extLst>
                    <a:ext uri="{9D8B030D-6E8A-4147-A177-3AD203B41FA5}">
                      <a16:colId xmlns:a16="http://schemas.microsoft.com/office/drawing/2014/main" val="20001"/>
                    </a:ext>
                  </a:extLst>
                </a:gridCol>
              </a:tblGrid>
              <a:tr h="178435">
                <a:tc>
                  <a:txBody>
                    <a:bodyPr/>
                    <a:lstStyle/>
                    <a:p>
                      <a:pPr algn="ctr">
                        <a:lnSpc>
                          <a:spcPct val="100000"/>
                        </a:lnSpc>
                      </a:pPr>
                      <a:r>
                        <a:rPr sz="1000" spc="160" dirty="0">
                          <a:latin typeface="Tahoma"/>
                          <a:cs typeface="Tahoma"/>
                        </a:rPr>
                        <a:t>C1</a:t>
                      </a:r>
                      <a:endParaRPr sz="1000">
                        <a:latin typeface="Tahoma"/>
                        <a:cs typeface="Tahoma"/>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pPr>
                      <a:r>
                        <a:rPr sz="1000" b="1" spc="165" dirty="0">
                          <a:latin typeface="Tahoma"/>
                          <a:cs typeface="Tahoma"/>
                        </a:rPr>
                        <a:t>1</a:t>
                      </a:r>
                      <a:endParaRPr sz="1000">
                        <a:latin typeface="Tahoma"/>
                        <a:cs typeface="Tahoma"/>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0"/>
                  </a:ext>
                </a:extLst>
              </a:tr>
              <a:tr h="189230">
                <a:tc>
                  <a:txBody>
                    <a:bodyPr/>
                    <a:lstStyle/>
                    <a:p>
                      <a:pPr algn="ctr">
                        <a:lnSpc>
                          <a:spcPct val="100000"/>
                        </a:lnSpc>
                      </a:pPr>
                      <a:r>
                        <a:rPr sz="1000" spc="160" dirty="0">
                          <a:latin typeface="Tahoma"/>
                          <a:cs typeface="Tahoma"/>
                        </a:rPr>
                        <a:t>C2</a:t>
                      </a:r>
                      <a:endParaRPr sz="1000">
                        <a:latin typeface="Tahoma"/>
                        <a:cs typeface="Tahoma"/>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pPr>
                      <a:r>
                        <a:rPr sz="1000" b="1" spc="165" dirty="0">
                          <a:latin typeface="Tahoma"/>
                          <a:cs typeface="Tahoma"/>
                        </a:rPr>
                        <a:t>5</a:t>
                      </a:r>
                      <a:endParaRPr sz="1000">
                        <a:latin typeface="Tahoma"/>
                        <a:cs typeface="Tahoma"/>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1"/>
                  </a:ext>
                </a:extLst>
              </a:tr>
              <a:tr h="189230">
                <a:tc gridSpan="2">
                  <a:txBody>
                    <a:bodyPr/>
                    <a:lstStyle/>
                    <a:p>
                      <a:pPr marL="170180">
                        <a:lnSpc>
                          <a:spcPct val="100000"/>
                        </a:lnSpc>
                      </a:pPr>
                      <a:r>
                        <a:rPr sz="1000" b="1" spc="175" dirty="0">
                          <a:latin typeface="Tahoma"/>
                          <a:cs typeface="Tahoma"/>
                        </a:rPr>
                        <a:t>Gini=0.278</a:t>
                      </a:r>
                      <a:endParaRPr sz="1000">
                        <a:latin typeface="Tahoma"/>
                        <a:cs typeface="Tahoma"/>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735" y="44450"/>
            <a:ext cx="7096759" cy="756920"/>
          </a:xfrm>
          <a:prstGeom prst="rect">
            <a:avLst/>
          </a:prstGeom>
        </p:spPr>
        <p:txBody>
          <a:bodyPr vert="horz" wrap="square" lIns="0" tIns="12700" rIns="0" bIns="0" rtlCol="0">
            <a:spAutoFit/>
          </a:bodyPr>
          <a:lstStyle/>
          <a:p>
            <a:pPr marL="12700">
              <a:lnSpc>
                <a:spcPct val="100000"/>
              </a:lnSpc>
              <a:spcBef>
                <a:spcPts val="100"/>
              </a:spcBef>
            </a:pPr>
            <a:r>
              <a:rPr spc="-150" dirty="0"/>
              <a:t>Examples for computing GINI</a:t>
            </a:r>
          </a:p>
        </p:txBody>
      </p:sp>
      <p:graphicFrame>
        <p:nvGraphicFramePr>
          <p:cNvPr id="3" name="object 3"/>
          <p:cNvGraphicFramePr>
            <a:graphicFrameLocks noGrp="1"/>
          </p:cNvGraphicFramePr>
          <p:nvPr/>
        </p:nvGraphicFramePr>
        <p:xfrm>
          <a:off x="523833" y="1754523"/>
          <a:ext cx="2281554" cy="621665"/>
        </p:xfrm>
        <a:graphic>
          <a:graphicData uri="http://schemas.openxmlformats.org/drawingml/2006/table">
            <a:tbl>
              <a:tblPr firstRow="1" bandRow="1">
                <a:tableStyleId>{2D5ABB26-0587-4C30-8999-92F81FD0307C}</a:tableStyleId>
              </a:tblPr>
              <a:tblGrid>
                <a:gridCol w="1153160">
                  <a:extLst>
                    <a:ext uri="{9D8B030D-6E8A-4147-A177-3AD203B41FA5}">
                      <a16:colId xmlns:a16="http://schemas.microsoft.com/office/drawing/2014/main" val="20000"/>
                    </a:ext>
                  </a:extLst>
                </a:gridCol>
                <a:gridCol w="1128394">
                  <a:extLst>
                    <a:ext uri="{9D8B030D-6E8A-4147-A177-3AD203B41FA5}">
                      <a16:colId xmlns:a16="http://schemas.microsoft.com/office/drawing/2014/main" val="20001"/>
                    </a:ext>
                  </a:extLst>
                </a:gridCol>
              </a:tblGrid>
              <a:tr h="301625">
                <a:tc>
                  <a:txBody>
                    <a:bodyPr/>
                    <a:lstStyle/>
                    <a:p>
                      <a:pPr algn="ctr">
                        <a:lnSpc>
                          <a:spcPct val="100000"/>
                        </a:lnSpc>
                        <a:spcBef>
                          <a:spcPts val="30"/>
                        </a:spcBef>
                      </a:pPr>
                      <a:r>
                        <a:rPr sz="1650" spc="360" dirty="0">
                          <a:latin typeface="Tahoma"/>
                          <a:cs typeface="Tahoma"/>
                        </a:rPr>
                        <a:t>C1</a:t>
                      </a:r>
                      <a:endParaRPr sz="1650">
                        <a:latin typeface="Tahoma"/>
                        <a:cs typeface="Tahoma"/>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ct val="100000"/>
                        </a:lnSpc>
                        <a:spcBef>
                          <a:spcPts val="30"/>
                        </a:spcBef>
                      </a:pPr>
                      <a:r>
                        <a:rPr sz="1650" b="1" spc="400" dirty="0">
                          <a:latin typeface="Tahoma"/>
                          <a:cs typeface="Tahoma"/>
                        </a:rPr>
                        <a:t>0</a:t>
                      </a:r>
                      <a:endParaRPr sz="1650">
                        <a:latin typeface="Tahoma"/>
                        <a:cs typeface="Tahoma"/>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20040">
                <a:tc>
                  <a:txBody>
                    <a:bodyPr/>
                    <a:lstStyle/>
                    <a:p>
                      <a:pPr algn="ctr">
                        <a:lnSpc>
                          <a:spcPct val="100000"/>
                        </a:lnSpc>
                        <a:spcBef>
                          <a:spcPts val="30"/>
                        </a:spcBef>
                      </a:pPr>
                      <a:r>
                        <a:rPr sz="1650" spc="360" dirty="0">
                          <a:latin typeface="Tahoma"/>
                          <a:cs typeface="Tahoma"/>
                        </a:rPr>
                        <a:t>C2</a:t>
                      </a:r>
                      <a:endParaRPr sz="1650">
                        <a:latin typeface="Tahoma"/>
                        <a:cs typeface="Tahoma"/>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ct val="100000"/>
                        </a:lnSpc>
                        <a:spcBef>
                          <a:spcPts val="30"/>
                        </a:spcBef>
                      </a:pPr>
                      <a:r>
                        <a:rPr sz="1650" b="1" spc="400" dirty="0">
                          <a:latin typeface="Tahoma"/>
                          <a:cs typeface="Tahoma"/>
                        </a:rPr>
                        <a:t>6</a:t>
                      </a:r>
                      <a:endParaRPr sz="1650">
                        <a:latin typeface="Tahoma"/>
                        <a:cs typeface="Tahoma"/>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graphicFrame>
        <p:nvGraphicFramePr>
          <p:cNvPr id="4" name="object 4"/>
          <p:cNvGraphicFramePr>
            <a:graphicFrameLocks noGrp="1"/>
          </p:cNvGraphicFramePr>
          <p:nvPr/>
        </p:nvGraphicFramePr>
        <p:xfrm>
          <a:off x="597884" y="3885691"/>
          <a:ext cx="2207260" cy="608330"/>
        </p:xfrm>
        <a:graphic>
          <a:graphicData uri="http://schemas.openxmlformats.org/drawingml/2006/table">
            <a:tbl>
              <a:tblPr firstRow="1" bandRow="1">
                <a:tableStyleId>{2D5ABB26-0587-4C30-8999-92F81FD0307C}</a:tableStyleId>
              </a:tblPr>
              <a:tblGrid>
                <a:gridCol w="1115695">
                  <a:extLst>
                    <a:ext uri="{9D8B030D-6E8A-4147-A177-3AD203B41FA5}">
                      <a16:colId xmlns:a16="http://schemas.microsoft.com/office/drawing/2014/main" val="20000"/>
                    </a:ext>
                  </a:extLst>
                </a:gridCol>
                <a:gridCol w="1091565">
                  <a:extLst>
                    <a:ext uri="{9D8B030D-6E8A-4147-A177-3AD203B41FA5}">
                      <a16:colId xmlns:a16="http://schemas.microsoft.com/office/drawing/2014/main" val="20001"/>
                    </a:ext>
                  </a:extLst>
                </a:gridCol>
              </a:tblGrid>
              <a:tr h="295275">
                <a:tc>
                  <a:txBody>
                    <a:bodyPr/>
                    <a:lstStyle/>
                    <a:p>
                      <a:pPr algn="ctr">
                        <a:lnSpc>
                          <a:spcPct val="100000"/>
                        </a:lnSpc>
                        <a:spcBef>
                          <a:spcPts val="45"/>
                        </a:spcBef>
                      </a:pPr>
                      <a:r>
                        <a:rPr sz="1600" spc="340" dirty="0">
                          <a:latin typeface="Tahoma"/>
                          <a:cs typeface="Tahoma"/>
                        </a:rPr>
                        <a:t>C1</a:t>
                      </a:r>
                      <a:endParaRPr sz="1600">
                        <a:latin typeface="Tahoma"/>
                        <a:cs typeface="Tahoma"/>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5"/>
                        </a:spcBef>
                      </a:pPr>
                      <a:r>
                        <a:rPr sz="1600" b="1" spc="370" dirty="0">
                          <a:latin typeface="Tahoma"/>
                          <a:cs typeface="Tahoma"/>
                        </a:rPr>
                        <a:t>2</a:t>
                      </a:r>
                      <a:endParaRPr sz="1600">
                        <a:latin typeface="Tahoma"/>
                        <a:cs typeface="Tahoma"/>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13055">
                <a:tc>
                  <a:txBody>
                    <a:bodyPr/>
                    <a:lstStyle/>
                    <a:p>
                      <a:pPr algn="ctr">
                        <a:lnSpc>
                          <a:spcPct val="100000"/>
                        </a:lnSpc>
                        <a:spcBef>
                          <a:spcPts val="45"/>
                        </a:spcBef>
                      </a:pPr>
                      <a:r>
                        <a:rPr sz="1600" spc="340" dirty="0">
                          <a:latin typeface="Tahoma"/>
                          <a:cs typeface="Tahoma"/>
                        </a:rPr>
                        <a:t>C2</a:t>
                      </a:r>
                      <a:endParaRPr sz="1600">
                        <a:latin typeface="Tahoma"/>
                        <a:cs typeface="Tahoma"/>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5"/>
                        </a:spcBef>
                      </a:pPr>
                      <a:r>
                        <a:rPr sz="1600" b="1" spc="370" dirty="0">
                          <a:latin typeface="Tahoma"/>
                          <a:cs typeface="Tahoma"/>
                        </a:rPr>
                        <a:t>4</a:t>
                      </a:r>
                      <a:endParaRPr sz="1600">
                        <a:latin typeface="Tahoma"/>
                        <a:cs typeface="Tahoma"/>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graphicFrame>
        <p:nvGraphicFramePr>
          <p:cNvPr id="5" name="object 5"/>
          <p:cNvGraphicFramePr>
            <a:graphicFrameLocks noGrp="1"/>
          </p:cNvGraphicFramePr>
          <p:nvPr/>
        </p:nvGraphicFramePr>
        <p:xfrm>
          <a:off x="597884" y="2863009"/>
          <a:ext cx="2207260" cy="600710"/>
        </p:xfrm>
        <a:graphic>
          <a:graphicData uri="http://schemas.openxmlformats.org/drawingml/2006/table">
            <a:tbl>
              <a:tblPr firstRow="1" bandRow="1">
                <a:tableStyleId>{2D5ABB26-0587-4C30-8999-92F81FD0307C}</a:tableStyleId>
              </a:tblPr>
              <a:tblGrid>
                <a:gridCol w="1115695">
                  <a:extLst>
                    <a:ext uri="{9D8B030D-6E8A-4147-A177-3AD203B41FA5}">
                      <a16:colId xmlns:a16="http://schemas.microsoft.com/office/drawing/2014/main" val="20000"/>
                    </a:ext>
                  </a:extLst>
                </a:gridCol>
                <a:gridCol w="1091565">
                  <a:extLst>
                    <a:ext uri="{9D8B030D-6E8A-4147-A177-3AD203B41FA5}">
                      <a16:colId xmlns:a16="http://schemas.microsoft.com/office/drawing/2014/main" val="20001"/>
                    </a:ext>
                  </a:extLst>
                </a:gridCol>
              </a:tblGrid>
              <a:tr h="291465">
                <a:tc>
                  <a:txBody>
                    <a:bodyPr/>
                    <a:lstStyle/>
                    <a:p>
                      <a:pPr algn="ctr">
                        <a:lnSpc>
                          <a:spcPct val="100000"/>
                        </a:lnSpc>
                        <a:spcBef>
                          <a:spcPts val="25"/>
                        </a:spcBef>
                      </a:pPr>
                      <a:r>
                        <a:rPr sz="1600" spc="350" dirty="0">
                          <a:latin typeface="Tahoma"/>
                          <a:cs typeface="Tahoma"/>
                        </a:rPr>
                        <a:t>C1</a:t>
                      </a:r>
                      <a:endParaRPr sz="1600">
                        <a:latin typeface="Tahoma"/>
                        <a:cs typeface="Tahom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ct val="100000"/>
                        </a:lnSpc>
                        <a:spcBef>
                          <a:spcPts val="25"/>
                        </a:spcBef>
                      </a:pPr>
                      <a:r>
                        <a:rPr sz="1600" b="1" spc="380" dirty="0">
                          <a:latin typeface="Tahoma"/>
                          <a:cs typeface="Tahoma"/>
                        </a:rPr>
                        <a:t>1</a:t>
                      </a:r>
                      <a:endParaRPr sz="1600">
                        <a:latin typeface="Tahoma"/>
                        <a:cs typeface="Tahom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09245">
                <a:tc>
                  <a:txBody>
                    <a:bodyPr/>
                    <a:lstStyle/>
                    <a:p>
                      <a:pPr algn="ctr">
                        <a:lnSpc>
                          <a:spcPct val="100000"/>
                        </a:lnSpc>
                        <a:spcBef>
                          <a:spcPts val="25"/>
                        </a:spcBef>
                      </a:pPr>
                      <a:r>
                        <a:rPr sz="1600" spc="350" dirty="0">
                          <a:latin typeface="Tahoma"/>
                          <a:cs typeface="Tahoma"/>
                        </a:rPr>
                        <a:t>C2</a:t>
                      </a:r>
                      <a:endParaRPr sz="1600">
                        <a:latin typeface="Tahoma"/>
                        <a:cs typeface="Tahom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ct val="100000"/>
                        </a:lnSpc>
                        <a:spcBef>
                          <a:spcPts val="25"/>
                        </a:spcBef>
                      </a:pPr>
                      <a:r>
                        <a:rPr sz="1600" b="1" spc="380" dirty="0">
                          <a:latin typeface="Tahoma"/>
                          <a:cs typeface="Tahoma"/>
                        </a:rPr>
                        <a:t>5</a:t>
                      </a:r>
                      <a:endParaRPr sz="1600">
                        <a:latin typeface="Tahoma"/>
                        <a:cs typeface="Tahom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grpSp>
        <p:nvGrpSpPr>
          <p:cNvPr id="6" name="object 6"/>
          <p:cNvGrpSpPr/>
          <p:nvPr/>
        </p:nvGrpSpPr>
        <p:grpSpPr>
          <a:xfrm>
            <a:off x="2581275" y="904875"/>
            <a:ext cx="3371850" cy="571500"/>
            <a:chOff x="2581275" y="904875"/>
            <a:chExt cx="3371850" cy="571500"/>
          </a:xfrm>
        </p:grpSpPr>
        <p:sp>
          <p:nvSpPr>
            <p:cNvPr id="7" name="object 7"/>
            <p:cNvSpPr/>
            <p:nvPr/>
          </p:nvSpPr>
          <p:spPr>
            <a:xfrm>
              <a:off x="2590800" y="914399"/>
              <a:ext cx="3352800" cy="552450"/>
            </a:xfrm>
            <a:custGeom>
              <a:avLst/>
              <a:gdLst/>
              <a:ahLst/>
              <a:cxnLst/>
              <a:rect l="l" t="t" r="r" b="b"/>
              <a:pathLst>
                <a:path w="3352800" h="552450">
                  <a:moveTo>
                    <a:pt x="3352800" y="0"/>
                  </a:moveTo>
                  <a:lnTo>
                    <a:pt x="0" y="0"/>
                  </a:lnTo>
                  <a:lnTo>
                    <a:pt x="0" y="552450"/>
                  </a:lnTo>
                  <a:lnTo>
                    <a:pt x="3352800" y="552450"/>
                  </a:lnTo>
                  <a:lnTo>
                    <a:pt x="3352800" y="0"/>
                  </a:lnTo>
                  <a:close/>
                </a:path>
              </a:pathLst>
            </a:custGeom>
            <a:solidFill>
              <a:srgbClr val="FFFFCC"/>
            </a:solidFill>
          </p:spPr>
          <p:txBody>
            <a:bodyPr wrap="square" lIns="0" tIns="0" rIns="0" bIns="0" rtlCol="0"/>
            <a:lstStyle/>
            <a:p>
              <a:endParaRPr/>
            </a:p>
          </p:txBody>
        </p:sp>
        <p:sp>
          <p:nvSpPr>
            <p:cNvPr id="8" name="object 8"/>
            <p:cNvSpPr/>
            <p:nvPr/>
          </p:nvSpPr>
          <p:spPr>
            <a:xfrm>
              <a:off x="2586037" y="909637"/>
              <a:ext cx="3362325" cy="561975"/>
            </a:xfrm>
            <a:custGeom>
              <a:avLst/>
              <a:gdLst/>
              <a:ahLst/>
              <a:cxnLst/>
              <a:rect l="l" t="t" r="r" b="b"/>
              <a:pathLst>
                <a:path w="3362325" h="561975">
                  <a:moveTo>
                    <a:pt x="0" y="0"/>
                  </a:moveTo>
                  <a:lnTo>
                    <a:pt x="3362325" y="0"/>
                  </a:lnTo>
                  <a:lnTo>
                    <a:pt x="3362325" y="561975"/>
                  </a:lnTo>
                  <a:lnTo>
                    <a:pt x="0" y="561975"/>
                  </a:lnTo>
                  <a:lnTo>
                    <a:pt x="0" y="0"/>
                  </a:lnTo>
                  <a:close/>
                </a:path>
              </a:pathLst>
            </a:custGeom>
            <a:ln w="9525">
              <a:solidFill>
                <a:srgbClr val="000000"/>
              </a:solidFill>
            </a:ln>
          </p:spPr>
          <p:txBody>
            <a:bodyPr wrap="square" lIns="0" tIns="0" rIns="0" bIns="0" rtlCol="0"/>
            <a:lstStyle/>
            <a:p>
              <a:endParaRPr/>
            </a:p>
          </p:txBody>
        </p:sp>
      </p:grpSp>
      <p:sp>
        <p:nvSpPr>
          <p:cNvPr id="9" name="object 9"/>
          <p:cNvSpPr txBox="1"/>
          <p:nvPr/>
        </p:nvSpPr>
        <p:spPr>
          <a:xfrm>
            <a:off x="2578100" y="754601"/>
            <a:ext cx="4673600" cy="3877945"/>
          </a:xfrm>
          <a:prstGeom prst="rect">
            <a:avLst/>
          </a:prstGeom>
        </p:spPr>
        <p:txBody>
          <a:bodyPr vert="horz" wrap="square" lIns="0" tIns="62229" rIns="0" bIns="0" rtlCol="0">
            <a:spAutoFit/>
          </a:bodyPr>
          <a:lstStyle/>
          <a:p>
            <a:pPr marL="50800">
              <a:lnSpc>
                <a:spcPct val="100000"/>
              </a:lnSpc>
              <a:spcBef>
                <a:spcPts val="489"/>
              </a:spcBef>
            </a:pPr>
            <a:r>
              <a:rPr sz="1900" i="1" spc="320" dirty="0">
                <a:latin typeface="Times New Roman"/>
                <a:cs typeface="Times New Roman"/>
              </a:rPr>
              <a:t>GINI</a:t>
            </a:r>
            <a:r>
              <a:rPr sz="1900" i="1" spc="-265" dirty="0">
                <a:latin typeface="Times New Roman"/>
                <a:cs typeface="Times New Roman"/>
              </a:rPr>
              <a:t> </a:t>
            </a:r>
            <a:r>
              <a:rPr sz="1900" spc="240" dirty="0">
                <a:latin typeface="Times New Roman"/>
                <a:cs typeface="Times New Roman"/>
              </a:rPr>
              <a:t>(</a:t>
            </a:r>
            <a:r>
              <a:rPr sz="1900" i="1" spc="240" dirty="0">
                <a:latin typeface="Times New Roman"/>
                <a:cs typeface="Times New Roman"/>
              </a:rPr>
              <a:t>t</a:t>
            </a:r>
            <a:r>
              <a:rPr sz="1900" spc="240" dirty="0">
                <a:latin typeface="Times New Roman"/>
                <a:cs typeface="Times New Roman"/>
              </a:rPr>
              <a:t>)</a:t>
            </a:r>
            <a:r>
              <a:rPr sz="1900" spc="75" dirty="0">
                <a:latin typeface="Times New Roman"/>
                <a:cs typeface="Times New Roman"/>
              </a:rPr>
              <a:t> </a:t>
            </a:r>
            <a:r>
              <a:rPr sz="1900" spc="370" dirty="0">
                <a:latin typeface="Symbol"/>
                <a:cs typeface="Symbol"/>
              </a:rPr>
              <a:t></a:t>
            </a:r>
            <a:r>
              <a:rPr sz="1900" spc="-210" dirty="0">
                <a:latin typeface="Times New Roman"/>
                <a:cs typeface="Times New Roman"/>
              </a:rPr>
              <a:t> </a:t>
            </a:r>
            <a:r>
              <a:rPr sz="1900" spc="430" dirty="0">
                <a:latin typeface="Times New Roman"/>
                <a:cs typeface="Times New Roman"/>
              </a:rPr>
              <a:t>1</a:t>
            </a:r>
            <a:r>
              <a:rPr sz="1900" spc="430" dirty="0">
                <a:latin typeface="Symbol"/>
                <a:cs typeface="Symbol"/>
              </a:rPr>
              <a:t></a:t>
            </a:r>
            <a:r>
              <a:rPr sz="1900" spc="-110" dirty="0">
                <a:latin typeface="Times New Roman"/>
                <a:cs typeface="Times New Roman"/>
              </a:rPr>
              <a:t> </a:t>
            </a:r>
            <a:r>
              <a:rPr sz="4275" spc="675" baseline="-8771" dirty="0">
                <a:latin typeface="Symbol"/>
                <a:cs typeface="Symbol"/>
              </a:rPr>
              <a:t></a:t>
            </a:r>
            <a:r>
              <a:rPr sz="1900" spc="450" dirty="0">
                <a:latin typeface="Times New Roman"/>
                <a:cs typeface="Times New Roman"/>
              </a:rPr>
              <a:t>[</a:t>
            </a:r>
            <a:r>
              <a:rPr sz="1900" spc="-114" dirty="0">
                <a:latin typeface="Times New Roman"/>
                <a:cs typeface="Times New Roman"/>
              </a:rPr>
              <a:t> </a:t>
            </a:r>
            <a:r>
              <a:rPr sz="1900" i="1" spc="290" dirty="0">
                <a:latin typeface="Times New Roman"/>
                <a:cs typeface="Times New Roman"/>
              </a:rPr>
              <a:t>p</a:t>
            </a:r>
            <a:r>
              <a:rPr sz="1900" spc="290" dirty="0">
                <a:latin typeface="Times New Roman"/>
                <a:cs typeface="Times New Roman"/>
              </a:rPr>
              <a:t>(</a:t>
            </a:r>
            <a:r>
              <a:rPr sz="1900" spc="35" dirty="0">
                <a:latin typeface="Times New Roman"/>
                <a:cs typeface="Times New Roman"/>
              </a:rPr>
              <a:t> </a:t>
            </a:r>
            <a:r>
              <a:rPr sz="1900" i="1" spc="185" dirty="0">
                <a:latin typeface="Times New Roman"/>
                <a:cs typeface="Times New Roman"/>
              </a:rPr>
              <a:t>j</a:t>
            </a:r>
            <a:r>
              <a:rPr sz="1900" i="1" spc="25" dirty="0">
                <a:latin typeface="Times New Roman"/>
                <a:cs typeface="Times New Roman"/>
              </a:rPr>
              <a:t> </a:t>
            </a:r>
            <a:r>
              <a:rPr sz="1900" spc="135" dirty="0">
                <a:latin typeface="Times New Roman"/>
                <a:cs typeface="Times New Roman"/>
              </a:rPr>
              <a:t>|</a:t>
            </a:r>
            <a:r>
              <a:rPr sz="1900" spc="-90" dirty="0">
                <a:latin typeface="Times New Roman"/>
                <a:cs typeface="Times New Roman"/>
              </a:rPr>
              <a:t> </a:t>
            </a:r>
            <a:r>
              <a:rPr sz="1900" i="1" spc="200" dirty="0">
                <a:latin typeface="Times New Roman"/>
                <a:cs typeface="Times New Roman"/>
              </a:rPr>
              <a:t>t</a:t>
            </a:r>
            <a:r>
              <a:rPr sz="1900" spc="200" dirty="0">
                <a:latin typeface="Times New Roman"/>
                <a:cs typeface="Times New Roman"/>
              </a:rPr>
              <a:t>)]</a:t>
            </a:r>
            <a:r>
              <a:rPr sz="1650" spc="300" baseline="42929" dirty="0">
                <a:latin typeface="Times New Roman"/>
                <a:cs typeface="Times New Roman"/>
              </a:rPr>
              <a:t>2</a:t>
            </a:r>
            <a:endParaRPr sz="1650" baseline="42929">
              <a:latin typeface="Times New Roman"/>
              <a:cs typeface="Times New Roman"/>
            </a:endParaRPr>
          </a:p>
          <a:p>
            <a:pPr marR="784860" algn="ctr">
              <a:lnSpc>
                <a:spcPct val="100000"/>
              </a:lnSpc>
              <a:spcBef>
                <a:spcPts val="160"/>
              </a:spcBef>
            </a:pPr>
            <a:r>
              <a:rPr sz="1100" i="1" spc="65" dirty="0">
                <a:latin typeface="Times New Roman"/>
                <a:cs typeface="Times New Roman"/>
              </a:rPr>
              <a:t>j</a:t>
            </a: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180"/>
              </a:spcBef>
            </a:pPr>
            <a:endParaRPr sz="1100">
              <a:latin typeface="Times New Roman"/>
              <a:cs typeface="Times New Roman"/>
            </a:endParaRPr>
          </a:p>
          <a:p>
            <a:pPr marL="560705">
              <a:lnSpc>
                <a:spcPct val="100000"/>
              </a:lnSpc>
              <a:tabLst>
                <a:tab pos="2362835" algn="l"/>
              </a:tabLst>
            </a:pPr>
            <a:r>
              <a:rPr sz="2000" dirty="0">
                <a:latin typeface="Calibri"/>
                <a:cs typeface="Calibri"/>
              </a:rPr>
              <a:t>P(C1)</a:t>
            </a:r>
            <a:r>
              <a:rPr sz="2000" spc="-20" dirty="0">
                <a:latin typeface="Calibri"/>
                <a:cs typeface="Calibri"/>
              </a:rPr>
              <a:t> </a:t>
            </a:r>
            <a:r>
              <a:rPr sz="2000" dirty="0">
                <a:latin typeface="Calibri"/>
                <a:cs typeface="Calibri"/>
              </a:rPr>
              <a:t>=</a:t>
            </a:r>
            <a:r>
              <a:rPr sz="2000" spc="-20" dirty="0">
                <a:latin typeface="Calibri"/>
                <a:cs typeface="Calibri"/>
              </a:rPr>
              <a:t> </a:t>
            </a:r>
            <a:r>
              <a:rPr sz="2000" dirty="0">
                <a:latin typeface="Calibri"/>
                <a:cs typeface="Calibri"/>
              </a:rPr>
              <a:t>0/6</a:t>
            </a:r>
            <a:r>
              <a:rPr sz="2000" spc="-20" dirty="0">
                <a:latin typeface="Calibri"/>
                <a:cs typeface="Calibri"/>
              </a:rPr>
              <a:t> </a:t>
            </a:r>
            <a:r>
              <a:rPr sz="2000" dirty="0">
                <a:latin typeface="Calibri"/>
                <a:cs typeface="Calibri"/>
              </a:rPr>
              <a:t>=</a:t>
            </a:r>
            <a:r>
              <a:rPr sz="2000" spc="-20" dirty="0">
                <a:latin typeface="Calibri"/>
                <a:cs typeface="Calibri"/>
              </a:rPr>
              <a:t> </a:t>
            </a:r>
            <a:r>
              <a:rPr sz="2000" spc="-50" dirty="0">
                <a:latin typeface="Calibri"/>
                <a:cs typeface="Calibri"/>
              </a:rPr>
              <a:t>0</a:t>
            </a:r>
            <a:r>
              <a:rPr sz="2000" dirty="0">
                <a:latin typeface="Calibri"/>
                <a:cs typeface="Calibri"/>
              </a:rPr>
              <a:t>	P(C2)</a:t>
            </a:r>
            <a:r>
              <a:rPr sz="2000" spc="-20" dirty="0">
                <a:latin typeface="Calibri"/>
                <a:cs typeface="Calibri"/>
              </a:rPr>
              <a:t> </a:t>
            </a:r>
            <a:r>
              <a:rPr sz="2000" dirty="0">
                <a:latin typeface="Calibri"/>
                <a:cs typeface="Calibri"/>
              </a:rPr>
              <a:t>=</a:t>
            </a:r>
            <a:r>
              <a:rPr sz="2000" spc="-20" dirty="0">
                <a:latin typeface="Calibri"/>
                <a:cs typeface="Calibri"/>
              </a:rPr>
              <a:t> </a:t>
            </a:r>
            <a:r>
              <a:rPr sz="2000" dirty="0">
                <a:latin typeface="Calibri"/>
                <a:cs typeface="Calibri"/>
              </a:rPr>
              <a:t>6/6</a:t>
            </a:r>
            <a:r>
              <a:rPr sz="2000" spc="-20" dirty="0">
                <a:latin typeface="Calibri"/>
                <a:cs typeface="Calibri"/>
              </a:rPr>
              <a:t> </a:t>
            </a:r>
            <a:r>
              <a:rPr sz="2000" dirty="0">
                <a:latin typeface="Calibri"/>
                <a:cs typeface="Calibri"/>
              </a:rPr>
              <a:t>=</a:t>
            </a:r>
            <a:r>
              <a:rPr sz="2000" spc="-20" dirty="0">
                <a:latin typeface="Calibri"/>
                <a:cs typeface="Calibri"/>
              </a:rPr>
              <a:t> </a:t>
            </a:r>
            <a:r>
              <a:rPr sz="2000" spc="-50" dirty="0">
                <a:latin typeface="Calibri"/>
                <a:cs typeface="Calibri"/>
              </a:rPr>
              <a:t>1</a:t>
            </a:r>
            <a:endParaRPr sz="2000">
              <a:latin typeface="Calibri"/>
              <a:cs typeface="Calibri"/>
            </a:endParaRPr>
          </a:p>
          <a:p>
            <a:pPr marL="560705">
              <a:lnSpc>
                <a:spcPct val="100000"/>
              </a:lnSpc>
              <a:spcBef>
                <a:spcPts val="1200"/>
              </a:spcBef>
            </a:pPr>
            <a:r>
              <a:rPr sz="2000" dirty="0">
                <a:latin typeface="Calibri"/>
                <a:cs typeface="Calibri"/>
              </a:rPr>
              <a:t>Gini</a:t>
            </a:r>
            <a:r>
              <a:rPr sz="2000" spc="-10" dirty="0">
                <a:latin typeface="Calibri"/>
                <a:cs typeface="Calibri"/>
              </a:rPr>
              <a:t> </a:t>
            </a:r>
            <a:r>
              <a:rPr sz="2000" dirty="0">
                <a:latin typeface="Calibri"/>
                <a:cs typeface="Calibri"/>
              </a:rPr>
              <a:t>=</a:t>
            </a:r>
            <a:r>
              <a:rPr sz="2000" spc="-10" dirty="0">
                <a:latin typeface="Calibri"/>
                <a:cs typeface="Calibri"/>
              </a:rPr>
              <a:t> </a:t>
            </a:r>
            <a:r>
              <a:rPr sz="2000" dirty="0">
                <a:latin typeface="Calibri"/>
                <a:cs typeface="Calibri"/>
              </a:rPr>
              <a:t>1</a:t>
            </a:r>
            <a:r>
              <a:rPr sz="2000" spc="-15" dirty="0">
                <a:latin typeface="Calibri"/>
                <a:cs typeface="Calibri"/>
              </a:rPr>
              <a:t> </a:t>
            </a:r>
            <a:r>
              <a:rPr sz="2000" dirty="0">
                <a:latin typeface="Calibri"/>
                <a:cs typeface="Calibri"/>
              </a:rPr>
              <a:t>–</a:t>
            </a:r>
            <a:r>
              <a:rPr sz="2000" spc="-10" dirty="0">
                <a:latin typeface="Calibri"/>
                <a:cs typeface="Calibri"/>
              </a:rPr>
              <a:t> </a:t>
            </a:r>
            <a:r>
              <a:rPr sz="2000" dirty="0">
                <a:latin typeface="Calibri"/>
                <a:cs typeface="Calibri"/>
              </a:rPr>
              <a:t>P(C1)</a:t>
            </a:r>
            <a:r>
              <a:rPr sz="1950" baseline="25641" dirty="0">
                <a:latin typeface="Calibri"/>
                <a:cs typeface="Calibri"/>
              </a:rPr>
              <a:t>2 </a:t>
            </a:r>
            <a:r>
              <a:rPr sz="2000" dirty="0">
                <a:latin typeface="Calibri"/>
                <a:cs typeface="Calibri"/>
              </a:rPr>
              <a:t>–</a:t>
            </a:r>
            <a:r>
              <a:rPr sz="2000" spc="-10" dirty="0">
                <a:latin typeface="Calibri"/>
                <a:cs typeface="Calibri"/>
              </a:rPr>
              <a:t> </a:t>
            </a:r>
            <a:r>
              <a:rPr sz="2000" dirty="0">
                <a:latin typeface="Calibri"/>
                <a:cs typeface="Calibri"/>
              </a:rPr>
              <a:t>P(C2)</a:t>
            </a:r>
            <a:r>
              <a:rPr sz="1950" baseline="25641" dirty="0">
                <a:latin typeface="Calibri"/>
                <a:cs typeface="Calibri"/>
              </a:rPr>
              <a:t>2</a:t>
            </a:r>
            <a:r>
              <a:rPr sz="1950" spc="225" baseline="25641" dirty="0">
                <a:latin typeface="Calibri"/>
                <a:cs typeface="Calibri"/>
              </a:rPr>
              <a:t> </a:t>
            </a:r>
            <a:r>
              <a:rPr sz="2000" dirty="0">
                <a:latin typeface="Calibri"/>
                <a:cs typeface="Calibri"/>
              </a:rPr>
              <a:t>=</a:t>
            </a:r>
            <a:r>
              <a:rPr sz="2000" spc="-10" dirty="0">
                <a:latin typeface="Calibri"/>
                <a:cs typeface="Calibri"/>
              </a:rPr>
              <a:t> </a:t>
            </a:r>
            <a:r>
              <a:rPr sz="2000" dirty="0">
                <a:latin typeface="Calibri"/>
                <a:cs typeface="Calibri"/>
              </a:rPr>
              <a:t>1</a:t>
            </a:r>
            <a:r>
              <a:rPr sz="2000" spc="-15" dirty="0">
                <a:latin typeface="Calibri"/>
                <a:cs typeface="Calibri"/>
              </a:rPr>
              <a:t> </a:t>
            </a:r>
            <a:r>
              <a:rPr sz="2000" dirty="0">
                <a:latin typeface="Calibri"/>
                <a:cs typeface="Calibri"/>
              </a:rPr>
              <a:t>–</a:t>
            </a:r>
            <a:r>
              <a:rPr sz="2000" spc="-5" dirty="0">
                <a:latin typeface="Calibri"/>
                <a:cs typeface="Calibri"/>
              </a:rPr>
              <a:t> </a:t>
            </a:r>
            <a:r>
              <a:rPr sz="2000" dirty="0">
                <a:latin typeface="Calibri"/>
                <a:cs typeface="Calibri"/>
              </a:rPr>
              <a:t>0</a:t>
            </a:r>
            <a:r>
              <a:rPr sz="2000" spc="-15" dirty="0">
                <a:latin typeface="Calibri"/>
                <a:cs typeface="Calibri"/>
              </a:rPr>
              <a:t> </a:t>
            </a:r>
            <a:r>
              <a:rPr sz="2000" dirty="0">
                <a:latin typeface="Calibri"/>
                <a:cs typeface="Calibri"/>
              </a:rPr>
              <a:t>–</a:t>
            </a:r>
            <a:r>
              <a:rPr sz="2000" spc="-10" dirty="0">
                <a:latin typeface="Calibri"/>
                <a:cs typeface="Calibri"/>
              </a:rPr>
              <a:t> </a:t>
            </a:r>
            <a:r>
              <a:rPr sz="2000" dirty="0">
                <a:latin typeface="Calibri"/>
                <a:cs typeface="Calibri"/>
              </a:rPr>
              <a:t>1</a:t>
            </a:r>
            <a:r>
              <a:rPr sz="2000" spc="-15" dirty="0">
                <a:latin typeface="Calibri"/>
                <a:cs typeface="Calibri"/>
              </a:rPr>
              <a:t> </a:t>
            </a:r>
            <a:r>
              <a:rPr sz="2000" dirty="0">
                <a:latin typeface="Calibri"/>
                <a:cs typeface="Calibri"/>
              </a:rPr>
              <a:t>=</a:t>
            </a:r>
            <a:r>
              <a:rPr sz="2000" spc="-10" dirty="0">
                <a:latin typeface="Calibri"/>
                <a:cs typeface="Calibri"/>
              </a:rPr>
              <a:t> </a:t>
            </a:r>
            <a:r>
              <a:rPr sz="2000" spc="-50" dirty="0">
                <a:latin typeface="Calibri"/>
                <a:cs typeface="Calibri"/>
              </a:rPr>
              <a:t>0</a:t>
            </a:r>
            <a:endParaRPr sz="2000">
              <a:latin typeface="Calibri"/>
              <a:cs typeface="Calibri"/>
            </a:endParaRPr>
          </a:p>
          <a:p>
            <a:pPr marL="636905" marR="770255">
              <a:lnSpc>
                <a:spcPct val="150000"/>
              </a:lnSpc>
              <a:spcBef>
                <a:spcPts val="1530"/>
              </a:spcBef>
              <a:tabLst>
                <a:tab pos="2355215" algn="l"/>
              </a:tabLst>
            </a:pPr>
            <a:r>
              <a:rPr sz="2000" dirty="0">
                <a:latin typeface="Calibri"/>
                <a:cs typeface="Calibri"/>
              </a:rPr>
              <a:t>P(C1)</a:t>
            </a:r>
            <a:r>
              <a:rPr sz="2000" spc="-20" dirty="0">
                <a:latin typeface="Calibri"/>
                <a:cs typeface="Calibri"/>
              </a:rPr>
              <a:t> </a:t>
            </a:r>
            <a:r>
              <a:rPr sz="2000" dirty="0">
                <a:latin typeface="Calibri"/>
                <a:cs typeface="Calibri"/>
              </a:rPr>
              <a:t>=</a:t>
            </a:r>
            <a:r>
              <a:rPr sz="2000" spc="-20" dirty="0">
                <a:latin typeface="Calibri"/>
                <a:cs typeface="Calibri"/>
              </a:rPr>
              <a:t> </a:t>
            </a:r>
            <a:r>
              <a:rPr sz="2000" spc="-25" dirty="0">
                <a:latin typeface="Calibri"/>
                <a:cs typeface="Calibri"/>
              </a:rPr>
              <a:t>1/6</a:t>
            </a:r>
            <a:r>
              <a:rPr sz="2000" dirty="0">
                <a:latin typeface="Calibri"/>
                <a:cs typeface="Calibri"/>
              </a:rPr>
              <a:t>	P(C2)</a:t>
            </a:r>
            <a:r>
              <a:rPr sz="2000" spc="-20" dirty="0">
                <a:latin typeface="Calibri"/>
                <a:cs typeface="Calibri"/>
              </a:rPr>
              <a:t> </a:t>
            </a:r>
            <a:r>
              <a:rPr sz="2000" dirty="0">
                <a:latin typeface="Calibri"/>
                <a:cs typeface="Calibri"/>
              </a:rPr>
              <a:t>=</a:t>
            </a:r>
            <a:r>
              <a:rPr sz="2000" spc="-20" dirty="0">
                <a:latin typeface="Calibri"/>
                <a:cs typeface="Calibri"/>
              </a:rPr>
              <a:t> </a:t>
            </a:r>
            <a:r>
              <a:rPr sz="2000" spc="-25" dirty="0">
                <a:latin typeface="Calibri"/>
                <a:cs typeface="Calibri"/>
              </a:rPr>
              <a:t>5/6 </a:t>
            </a:r>
            <a:r>
              <a:rPr sz="2000" dirty="0">
                <a:latin typeface="Calibri"/>
                <a:cs typeface="Calibri"/>
              </a:rPr>
              <a:t>Gini</a:t>
            </a:r>
            <a:r>
              <a:rPr sz="2000" spc="-15" dirty="0">
                <a:latin typeface="Calibri"/>
                <a:cs typeface="Calibri"/>
              </a:rPr>
              <a:t> </a:t>
            </a:r>
            <a:r>
              <a:rPr sz="2000" dirty="0">
                <a:latin typeface="Calibri"/>
                <a:cs typeface="Calibri"/>
              </a:rPr>
              <a:t>=</a:t>
            </a:r>
            <a:r>
              <a:rPr sz="2000" spc="-15" dirty="0">
                <a:latin typeface="Calibri"/>
                <a:cs typeface="Calibri"/>
              </a:rPr>
              <a:t> </a:t>
            </a:r>
            <a:r>
              <a:rPr sz="2000" dirty="0">
                <a:latin typeface="Calibri"/>
                <a:cs typeface="Calibri"/>
              </a:rPr>
              <a:t>1</a:t>
            </a:r>
            <a:r>
              <a:rPr sz="2000" spc="-20" dirty="0">
                <a:latin typeface="Calibri"/>
                <a:cs typeface="Calibri"/>
              </a:rPr>
              <a:t> </a:t>
            </a:r>
            <a:r>
              <a:rPr sz="2000" dirty="0">
                <a:latin typeface="Calibri"/>
                <a:cs typeface="Calibri"/>
              </a:rPr>
              <a:t>–</a:t>
            </a:r>
            <a:r>
              <a:rPr sz="2000" spc="-15" dirty="0">
                <a:latin typeface="Calibri"/>
                <a:cs typeface="Calibri"/>
              </a:rPr>
              <a:t> </a:t>
            </a:r>
            <a:r>
              <a:rPr sz="2000" dirty="0">
                <a:latin typeface="Calibri"/>
                <a:cs typeface="Calibri"/>
              </a:rPr>
              <a:t>(1/6)</a:t>
            </a:r>
            <a:r>
              <a:rPr sz="1950" baseline="25641" dirty="0">
                <a:latin typeface="Calibri"/>
                <a:cs typeface="Calibri"/>
              </a:rPr>
              <a:t>2</a:t>
            </a:r>
            <a:r>
              <a:rPr sz="1950" spc="-7" baseline="25641" dirty="0">
                <a:latin typeface="Calibri"/>
                <a:cs typeface="Calibri"/>
              </a:rPr>
              <a:t> </a:t>
            </a:r>
            <a:r>
              <a:rPr sz="2000" dirty="0">
                <a:latin typeface="Calibri"/>
                <a:cs typeface="Calibri"/>
              </a:rPr>
              <a:t>–</a:t>
            </a:r>
            <a:r>
              <a:rPr sz="2000" spc="-15" dirty="0">
                <a:latin typeface="Calibri"/>
                <a:cs typeface="Calibri"/>
              </a:rPr>
              <a:t> </a:t>
            </a:r>
            <a:r>
              <a:rPr sz="2000" dirty="0">
                <a:latin typeface="Calibri"/>
                <a:cs typeface="Calibri"/>
              </a:rPr>
              <a:t>(5/6)</a:t>
            </a:r>
            <a:r>
              <a:rPr sz="1950" baseline="25641" dirty="0">
                <a:latin typeface="Calibri"/>
                <a:cs typeface="Calibri"/>
              </a:rPr>
              <a:t>2</a:t>
            </a:r>
            <a:r>
              <a:rPr sz="1950" spc="217" baseline="25641" dirty="0">
                <a:latin typeface="Calibri"/>
                <a:cs typeface="Calibri"/>
              </a:rPr>
              <a:t> </a:t>
            </a:r>
            <a:r>
              <a:rPr sz="2000" dirty="0">
                <a:latin typeface="Calibri"/>
                <a:cs typeface="Calibri"/>
              </a:rPr>
              <a:t>=</a:t>
            </a:r>
            <a:r>
              <a:rPr sz="2000" spc="-15" dirty="0">
                <a:latin typeface="Calibri"/>
                <a:cs typeface="Calibri"/>
              </a:rPr>
              <a:t> </a:t>
            </a:r>
            <a:r>
              <a:rPr sz="2000" spc="-20" dirty="0">
                <a:latin typeface="Calibri"/>
                <a:cs typeface="Calibri"/>
              </a:rPr>
              <a:t>0.278</a:t>
            </a:r>
            <a:endParaRPr sz="2000">
              <a:latin typeface="Calibri"/>
              <a:cs typeface="Calibri"/>
            </a:endParaRPr>
          </a:p>
          <a:p>
            <a:pPr marL="636905" marR="770255">
              <a:lnSpc>
                <a:spcPct val="150000"/>
              </a:lnSpc>
              <a:spcBef>
                <a:spcPts val="405"/>
              </a:spcBef>
              <a:tabLst>
                <a:tab pos="2355215" algn="l"/>
              </a:tabLst>
            </a:pPr>
            <a:r>
              <a:rPr sz="2000" dirty="0">
                <a:latin typeface="Calibri"/>
                <a:cs typeface="Calibri"/>
              </a:rPr>
              <a:t>P(C1)</a:t>
            </a:r>
            <a:r>
              <a:rPr sz="2000" spc="-20" dirty="0">
                <a:latin typeface="Calibri"/>
                <a:cs typeface="Calibri"/>
              </a:rPr>
              <a:t> </a:t>
            </a:r>
            <a:r>
              <a:rPr sz="2000" dirty="0">
                <a:latin typeface="Calibri"/>
                <a:cs typeface="Calibri"/>
              </a:rPr>
              <a:t>=</a:t>
            </a:r>
            <a:r>
              <a:rPr sz="2000" spc="-20" dirty="0">
                <a:latin typeface="Calibri"/>
                <a:cs typeface="Calibri"/>
              </a:rPr>
              <a:t> </a:t>
            </a:r>
            <a:r>
              <a:rPr sz="2000" spc="-25" dirty="0">
                <a:latin typeface="Calibri"/>
                <a:cs typeface="Calibri"/>
              </a:rPr>
              <a:t>2/6</a:t>
            </a:r>
            <a:r>
              <a:rPr sz="2000" dirty="0">
                <a:latin typeface="Calibri"/>
                <a:cs typeface="Calibri"/>
              </a:rPr>
              <a:t>	P(C2)</a:t>
            </a:r>
            <a:r>
              <a:rPr sz="2000" spc="-20" dirty="0">
                <a:latin typeface="Calibri"/>
                <a:cs typeface="Calibri"/>
              </a:rPr>
              <a:t> </a:t>
            </a:r>
            <a:r>
              <a:rPr sz="2000" dirty="0">
                <a:latin typeface="Calibri"/>
                <a:cs typeface="Calibri"/>
              </a:rPr>
              <a:t>=</a:t>
            </a:r>
            <a:r>
              <a:rPr sz="2000" spc="-20" dirty="0">
                <a:latin typeface="Calibri"/>
                <a:cs typeface="Calibri"/>
              </a:rPr>
              <a:t> </a:t>
            </a:r>
            <a:r>
              <a:rPr sz="2000" spc="-25" dirty="0">
                <a:latin typeface="Calibri"/>
                <a:cs typeface="Calibri"/>
              </a:rPr>
              <a:t>4/6 </a:t>
            </a:r>
            <a:r>
              <a:rPr sz="2000" dirty="0">
                <a:latin typeface="Calibri"/>
                <a:cs typeface="Calibri"/>
              </a:rPr>
              <a:t>Gini</a:t>
            </a:r>
            <a:r>
              <a:rPr sz="2000" spc="-15" dirty="0">
                <a:latin typeface="Calibri"/>
                <a:cs typeface="Calibri"/>
              </a:rPr>
              <a:t> </a:t>
            </a:r>
            <a:r>
              <a:rPr sz="2000" dirty="0">
                <a:latin typeface="Calibri"/>
                <a:cs typeface="Calibri"/>
              </a:rPr>
              <a:t>=</a:t>
            </a:r>
            <a:r>
              <a:rPr sz="2000" spc="-15" dirty="0">
                <a:latin typeface="Calibri"/>
                <a:cs typeface="Calibri"/>
              </a:rPr>
              <a:t> </a:t>
            </a:r>
            <a:r>
              <a:rPr sz="2000" dirty="0">
                <a:latin typeface="Calibri"/>
                <a:cs typeface="Calibri"/>
              </a:rPr>
              <a:t>1</a:t>
            </a:r>
            <a:r>
              <a:rPr sz="2000" spc="-20" dirty="0">
                <a:latin typeface="Calibri"/>
                <a:cs typeface="Calibri"/>
              </a:rPr>
              <a:t> </a:t>
            </a:r>
            <a:r>
              <a:rPr sz="2000" dirty="0">
                <a:latin typeface="Calibri"/>
                <a:cs typeface="Calibri"/>
              </a:rPr>
              <a:t>–</a:t>
            </a:r>
            <a:r>
              <a:rPr sz="2000" spc="-15" dirty="0">
                <a:latin typeface="Calibri"/>
                <a:cs typeface="Calibri"/>
              </a:rPr>
              <a:t> </a:t>
            </a:r>
            <a:r>
              <a:rPr sz="2000" dirty="0">
                <a:latin typeface="Calibri"/>
                <a:cs typeface="Calibri"/>
              </a:rPr>
              <a:t>(2/6)</a:t>
            </a:r>
            <a:r>
              <a:rPr sz="1950" baseline="25641" dirty="0">
                <a:latin typeface="Calibri"/>
                <a:cs typeface="Calibri"/>
              </a:rPr>
              <a:t>2</a:t>
            </a:r>
            <a:r>
              <a:rPr sz="1950" spc="-7" baseline="25641" dirty="0">
                <a:latin typeface="Calibri"/>
                <a:cs typeface="Calibri"/>
              </a:rPr>
              <a:t> </a:t>
            </a:r>
            <a:r>
              <a:rPr sz="2000" dirty="0">
                <a:latin typeface="Calibri"/>
                <a:cs typeface="Calibri"/>
              </a:rPr>
              <a:t>–</a:t>
            </a:r>
            <a:r>
              <a:rPr sz="2000" spc="-15" dirty="0">
                <a:latin typeface="Calibri"/>
                <a:cs typeface="Calibri"/>
              </a:rPr>
              <a:t> </a:t>
            </a:r>
            <a:r>
              <a:rPr sz="2000" dirty="0">
                <a:latin typeface="Calibri"/>
                <a:cs typeface="Calibri"/>
              </a:rPr>
              <a:t>(4/6)</a:t>
            </a:r>
            <a:r>
              <a:rPr sz="1950" baseline="25641" dirty="0">
                <a:latin typeface="Calibri"/>
                <a:cs typeface="Calibri"/>
              </a:rPr>
              <a:t>2</a:t>
            </a:r>
            <a:r>
              <a:rPr sz="1950" spc="217" baseline="25641" dirty="0">
                <a:latin typeface="Calibri"/>
                <a:cs typeface="Calibri"/>
              </a:rPr>
              <a:t> </a:t>
            </a:r>
            <a:r>
              <a:rPr sz="2000" dirty="0">
                <a:latin typeface="Calibri"/>
                <a:cs typeface="Calibri"/>
              </a:rPr>
              <a:t>=</a:t>
            </a:r>
            <a:r>
              <a:rPr sz="2000" spc="-15" dirty="0">
                <a:latin typeface="Calibri"/>
                <a:cs typeface="Calibri"/>
              </a:rPr>
              <a:t> </a:t>
            </a:r>
            <a:r>
              <a:rPr sz="2000" spc="-20" dirty="0">
                <a:latin typeface="Calibri"/>
                <a:cs typeface="Calibri"/>
              </a:rPr>
              <a:t>0.444</a:t>
            </a:r>
            <a:endParaRPr sz="2000">
              <a:latin typeface="Calibri"/>
              <a:cs typeface="Calibri"/>
            </a:endParaRPr>
          </a:p>
        </p:txBody>
      </p:sp>
      <p:sp>
        <p:nvSpPr>
          <p:cNvPr id="10" name="object 10"/>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35</a:t>
            </a:fld>
            <a:endParaRPr spc="-25" dirty="0"/>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300" y="-12699"/>
            <a:ext cx="5550535" cy="756920"/>
          </a:xfrm>
          <a:prstGeom prst="rect">
            <a:avLst/>
          </a:prstGeom>
        </p:spPr>
        <p:txBody>
          <a:bodyPr vert="horz" wrap="square" lIns="0" tIns="12700" rIns="0" bIns="0" rtlCol="0">
            <a:spAutoFit/>
          </a:bodyPr>
          <a:lstStyle/>
          <a:p>
            <a:pPr marL="12700">
              <a:lnSpc>
                <a:spcPct val="100000"/>
              </a:lnSpc>
              <a:spcBef>
                <a:spcPts val="100"/>
              </a:spcBef>
            </a:pPr>
            <a:r>
              <a:rPr spc="-150" dirty="0"/>
              <a:t>Splitting Based on GINI</a:t>
            </a:r>
          </a:p>
        </p:txBody>
      </p:sp>
      <p:sp>
        <p:nvSpPr>
          <p:cNvPr id="3" name="object 3"/>
          <p:cNvSpPr txBox="1"/>
          <p:nvPr/>
        </p:nvSpPr>
        <p:spPr>
          <a:xfrm>
            <a:off x="368300" y="733638"/>
            <a:ext cx="7851775" cy="1350645"/>
          </a:xfrm>
          <a:prstGeom prst="rect">
            <a:avLst/>
          </a:prstGeom>
        </p:spPr>
        <p:txBody>
          <a:bodyPr vert="horz" wrap="square" lIns="0" tIns="55879" rIns="0" bIns="0" rtlCol="0">
            <a:spAutoFit/>
          </a:bodyPr>
          <a:lstStyle/>
          <a:p>
            <a:pPr marL="469265" indent="-456565">
              <a:lnSpc>
                <a:spcPct val="100000"/>
              </a:lnSpc>
              <a:spcBef>
                <a:spcPts val="439"/>
              </a:spcBef>
              <a:buSzPct val="89285"/>
              <a:buFont typeface="Courier New"/>
              <a:buChar char="o"/>
              <a:tabLst>
                <a:tab pos="469265" algn="l"/>
              </a:tabLst>
            </a:pPr>
            <a:r>
              <a:rPr sz="2800" dirty="0">
                <a:latin typeface="Garamond"/>
                <a:cs typeface="Garamond"/>
              </a:rPr>
              <a:t>Used in CART, SLIQ, SPRINT.</a:t>
            </a:r>
          </a:p>
          <a:p>
            <a:pPr marL="469900" marR="5080" indent="-457200">
              <a:lnSpc>
                <a:spcPts val="3030"/>
              </a:lnSpc>
              <a:spcBef>
                <a:spcPts val="715"/>
              </a:spcBef>
              <a:buSzPct val="89285"/>
              <a:buFont typeface="Courier New"/>
              <a:buChar char="o"/>
              <a:tabLst>
                <a:tab pos="469900" algn="l"/>
                <a:tab pos="1895475" algn="l"/>
              </a:tabLst>
            </a:pPr>
            <a:r>
              <a:rPr sz="2800" dirty="0">
                <a:latin typeface="Garamond"/>
                <a:cs typeface="Garamond"/>
              </a:rPr>
              <a:t>When a node p is split into k partitions (children), the quality of	split is computed as,</a:t>
            </a:r>
          </a:p>
        </p:txBody>
      </p:sp>
      <p:sp>
        <p:nvSpPr>
          <p:cNvPr id="4" name="object 4"/>
          <p:cNvSpPr txBox="1"/>
          <p:nvPr/>
        </p:nvSpPr>
        <p:spPr>
          <a:xfrm>
            <a:off x="685800" y="3464095"/>
            <a:ext cx="5819775" cy="965200"/>
          </a:xfrm>
          <a:prstGeom prst="rect">
            <a:avLst/>
          </a:prstGeom>
        </p:spPr>
        <p:txBody>
          <a:bodyPr vert="horz" wrap="square" lIns="0" tIns="12700" rIns="0" bIns="0" rtlCol="0">
            <a:spAutoFit/>
          </a:bodyPr>
          <a:lstStyle/>
          <a:p>
            <a:pPr marL="1066800" marR="30480" indent="-1028700">
              <a:lnSpc>
                <a:spcPct val="110100"/>
              </a:lnSpc>
              <a:spcBef>
                <a:spcPts val="100"/>
              </a:spcBef>
              <a:tabLst>
                <a:tab pos="1395095" algn="l"/>
                <a:tab pos="3308350" algn="l"/>
              </a:tabLst>
            </a:pPr>
            <a:r>
              <a:rPr sz="2800" dirty="0">
                <a:latin typeface="Garamond"/>
                <a:cs typeface="Garamond"/>
              </a:rPr>
              <a:t>where,</a:t>
            </a:r>
            <a:r>
              <a:rPr sz="2800" spc="345" dirty="0">
                <a:latin typeface="Garamond"/>
                <a:cs typeface="Garamond"/>
              </a:rPr>
              <a:t>   </a:t>
            </a:r>
            <a:r>
              <a:rPr sz="2800" dirty="0">
                <a:latin typeface="Garamond"/>
                <a:cs typeface="Garamond"/>
              </a:rPr>
              <a:t>n</a:t>
            </a:r>
            <a:r>
              <a:rPr sz="2775" baseline="-19519" dirty="0">
                <a:latin typeface="Garamond"/>
                <a:cs typeface="Garamond"/>
              </a:rPr>
              <a:t>i</a:t>
            </a:r>
            <a:r>
              <a:rPr sz="2775" spc="412" baseline="-19519" dirty="0">
                <a:latin typeface="Garamond"/>
                <a:cs typeface="Garamond"/>
              </a:rPr>
              <a:t>   </a:t>
            </a:r>
            <a:r>
              <a:rPr sz="2800" dirty="0">
                <a:latin typeface="Garamond"/>
                <a:cs typeface="Garamond"/>
              </a:rPr>
              <a:t>=</a:t>
            </a:r>
            <a:r>
              <a:rPr sz="2800" spc="420" dirty="0">
                <a:latin typeface="Garamond"/>
                <a:cs typeface="Garamond"/>
              </a:rPr>
              <a:t>  </a:t>
            </a:r>
            <a:r>
              <a:rPr sz="2800" dirty="0">
                <a:latin typeface="Garamond"/>
                <a:cs typeface="Garamond"/>
              </a:rPr>
              <a:t>number</a:t>
            </a:r>
            <a:r>
              <a:rPr sz="2800" spc="430" dirty="0">
                <a:latin typeface="Garamond"/>
                <a:cs typeface="Garamond"/>
              </a:rPr>
              <a:t>  </a:t>
            </a:r>
            <a:r>
              <a:rPr sz="2800" spc="-25" dirty="0">
                <a:latin typeface="Garamond"/>
                <a:cs typeface="Garamond"/>
              </a:rPr>
              <a:t>of</a:t>
            </a:r>
            <a:r>
              <a:rPr sz="2800" dirty="0">
                <a:latin typeface="Garamond"/>
                <a:cs typeface="Garamond"/>
              </a:rPr>
              <a:t>	records</a:t>
            </a:r>
            <a:r>
              <a:rPr sz="2800" spc="350" dirty="0">
                <a:latin typeface="Garamond"/>
                <a:cs typeface="Garamond"/>
              </a:rPr>
              <a:t>  </a:t>
            </a:r>
            <a:r>
              <a:rPr sz="2800" dirty="0">
                <a:latin typeface="Garamond"/>
                <a:cs typeface="Garamond"/>
              </a:rPr>
              <a:t>at</a:t>
            </a:r>
            <a:r>
              <a:rPr sz="2800" spc="350" dirty="0">
                <a:latin typeface="Garamond"/>
                <a:cs typeface="Garamond"/>
              </a:rPr>
              <a:t>  </a:t>
            </a:r>
            <a:r>
              <a:rPr sz="2800" dirty="0">
                <a:latin typeface="Garamond"/>
                <a:cs typeface="Garamond"/>
              </a:rPr>
              <a:t>child</a:t>
            </a:r>
            <a:r>
              <a:rPr sz="2800" spc="345" dirty="0">
                <a:latin typeface="Garamond"/>
                <a:cs typeface="Garamond"/>
              </a:rPr>
              <a:t>  </a:t>
            </a:r>
            <a:r>
              <a:rPr sz="2800" dirty="0">
                <a:latin typeface="Garamond"/>
                <a:cs typeface="Garamond"/>
              </a:rPr>
              <a:t>i,</a:t>
            </a:r>
            <a:r>
              <a:rPr sz="2800" spc="355" dirty="0">
                <a:latin typeface="Garamond"/>
                <a:cs typeface="Garamond"/>
              </a:rPr>
              <a:t>  </a:t>
            </a:r>
            <a:r>
              <a:rPr sz="2800" spc="-50" dirty="0">
                <a:latin typeface="Garamond"/>
                <a:cs typeface="Garamond"/>
              </a:rPr>
              <a:t>n</a:t>
            </a:r>
            <a:r>
              <a:rPr sz="2800" dirty="0">
                <a:latin typeface="Garamond"/>
                <a:cs typeface="Garamond"/>
              </a:rPr>
              <a:t>	=</a:t>
            </a:r>
            <a:r>
              <a:rPr sz="2800" spc="-55" dirty="0">
                <a:latin typeface="Garamond"/>
                <a:cs typeface="Garamond"/>
              </a:rPr>
              <a:t> </a:t>
            </a:r>
            <a:r>
              <a:rPr sz="2800" dirty="0">
                <a:latin typeface="Garamond"/>
                <a:cs typeface="Garamond"/>
              </a:rPr>
              <a:t>number</a:t>
            </a:r>
            <a:r>
              <a:rPr sz="2800" spc="-50" dirty="0">
                <a:latin typeface="Garamond"/>
                <a:cs typeface="Garamond"/>
              </a:rPr>
              <a:t> </a:t>
            </a:r>
            <a:r>
              <a:rPr sz="2800" spc="-35" dirty="0">
                <a:latin typeface="Garamond"/>
                <a:cs typeface="Garamond"/>
              </a:rPr>
              <a:t>of</a:t>
            </a:r>
            <a:r>
              <a:rPr sz="2800" dirty="0">
                <a:latin typeface="Garamond"/>
                <a:cs typeface="Garamond"/>
              </a:rPr>
              <a:t>	</a:t>
            </a:r>
            <a:r>
              <a:rPr sz="2800" spc="-675" dirty="0">
                <a:latin typeface="Garamond"/>
                <a:cs typeface="Garamond"/>
              </a:rPr>
              <a:t> </a:t>
            </a:r>
            <a:r>
              <a:rPr sz="2800" dirty="0">
                <a:latin typeface="Garamond"/>
                <a:cs typeface="Garamond"/>
              </a:rPr>
              <a:t>records</a:t>
            </a:r>
            <a:r>
              <a:rPr sz="2800" spc="-30" dirty="0">
                <a:latin typeface="Garamond"/>
                <a:cs typeface="Garamond"/>
              </a:rPr>
              <a:t> </a:t>
            </a:r>
            <a:r>
              <a:rPr sz="2800" dirty="0">
                <a:latin typeface="Garamond"/>
                <a:cs typeface="Garamond"/>
              </a:rPr>
              <a:t>at</a:t>
            </a:r>
            <a:r>
              <a:rPr sz="2800" spc="-35" dirty="0">
                <a:latin typeface="Garamond"/>
                <a:cs typeface="Garamond"/>
              </a:rPr>
              <a:t> </a:t>
            </a:r>
            <a:r>
              <a:rPr sz="2800" spc="-10" dirty="0">
                <a:latin typeface="Garamond"/>
                <a:cs typeface="Garamond"/>
              </a:rPr>
              <a:t>node </a:t>
            </a:r>
            <a:r>
              <a:rPr sz="2800" spc="-25" dirty="0">
                <a:latin typeface="Garamond"/>
                <a:cs typeface="Garamond"/>
              </a:rPr>
              <a:t>p.</a:t>
            </a:r>
            <a:endParaRPr sz="2800">
              <a:latin typeface="Garamond"/>
              <a:cs typeface="Garamond"/>
            </a:endParaRPr>
          </a:p>
        </p:txBody>
      </p:sp>
      <p:grpSp>
        <p:nvGrpSpPr>
          <p:cNvPr id="5" name="object 5"/>
          <p:cNvGrpSpPr/>
          <p:nvPr/>
        </p:nvGrpSpPr>
        <p:grpSpPr>
          <a:xfrm>
            <a:off x="2667000" y="2380405"/>
            <a:ext cx="3886200" cy="828675"/>
            <a:chOff x="2667000" y="2380405"/>
            <a:chExt cx="3886200" cy="828675"/>
          </a:xfrm>
        </p:grpSpPr>
        <p:sp>
          <p:nvSpPr>
            <p:cNvPr id="6" name="object 6"/>
            <p:cNvSpPr/>
            <p:nvPr/>
          </p:nvSpPr>
          <p:spPr>
            <a:xfrm>
              <a:off x="2667000" y="2380405"/>
              <a:ext cx="3886200" cy="828675"/>
            </a:xfrm>
            <a:custGeom>
              <a:avLst/>
              <a:gdLst/>
              <a:ahLst/>
              <a:cxnLst/>
              <a:rect l="l" t="t" r="r" b="b"/>
              <a:pathLst>
                <a:path w="3886200" h="828675">
                  <a:moveTo>
                    <a:pt x="3886200" y="0"/>
                  </a:moveTo>
                  <a:lnTo>
                    <a:pt x="0" y="0"/>
                  </a:lnTo>
                  <a:lnTo>
                    <a:pt x="0" y="828675"/>
                  </a:lnTo>
                  <a:lnTo>
                    <a:pt x="3886200" y="828675"/>
                  </a:lnTo>
                  <a:lnTo>
                    <a:pt x="3886200" y="0"/>
                  </a:lnTo>
                  <a:close/>
                </a:path>
              </a:pathLst>
            </a:custGeom>
            <a:solidFill>
              <a:srgbClr val="FFFFCC"/>
            </a:solidFill>
          </p:spPr>
          <p:txBody>
            <a:bodyPr wrap="square" lIns="0" tIns="0" rIns="0" bIns="0" rtlCol="0"/>
            <a:lstStyle/>
            <a:p>
              <a:endParaRPr/>
            </a:p>
          </p:txBody>
        </p:sp>
        <p:sp>
          <p:nvSpPr>
            <p:cNvPr id="7" name="object 7"/>
            <p:cNvSpPr/>
            <p:nvPr/>
          </p:nvSpPr>
          <p:spPr>
            <a:xfrm>
              <a:off x="4879245" y="2801747"/>
              <a:ext cx="346075" cy="0"/>
            </a:xfrm>
            <a:custGeom>
              <a:avLst/>
              <a:gdLst/>
              <a:ahLst/>
              <a:cxnLst/>
              <a:rect l="l" t="t" r="r" b="b"/>
              <a:pathLst>
                <a:path w="346075">
                  <a:moveTo>
                    <a:pt x="0" y="0"/>
                  </a:moveTo>
                  <a:lnTo>
                    <a:pt x="345959" y="0"/>
                  </a:lnTo>
                </a:path>
              </a:pathLst>
            </a:custGeom>
            <a:ln w="12159">
              <a:solidFill>
                <a:srgbClr val="000000"/>
              </a:solidFill>
            </a:ln>
          </p:spPr>
          <p:txBody>
            <a:bodyPr wrap="square" lIns="0" tIns="0" rIns="0" bIns="0" rtlCol="0"/>
            <a:lstStyle/>
            <a:p>
              <a:endParaRPr/>
            </a:p>
          </p:txBody>
        </p:sp>
      </p:grpSp>
      <p:sp>
        <p:nvSpPr>
          <p:cNvPr id="8" name="object 8"/>
          <p:cNvSpPr txBox="1"/>
          <p:nvPr/>
        </p:nvSpPr>
        <p:spPr>
          <a:xfrm>
            <a:off x="4550329" y="2387763"/>
            <a:ext cx="115570" cy="233679"/>
          </a:xfrm>
          <a:prstGeom prst="rect">
            <a:avLst/>
          </a:prstGeom>
        </p:spPr>
        <p:txBody>
          <a:bodyPr vert="horz" wrap="square" lIns="0" tIns="14605" rIns="0" bIns="0" rtlCol="0">
            <a:spAutoFit/>
          </a:bodyPr>
          <a:lstStyle/>
          <a:p>
            <a:pPr>
              <a:lnSpc>
                <a:spcPct val="100000"/>
              </a:lnSpc>
              <a:spcBef>
                <a:spcPts val="115"/>
              </a:spcBef>
            </a:pPr>
            <a:r>
              <a:rPr sz="1350" i="1" spc="150" dirty="0">
                <a:latin typeface="Times New Roman"/>
                <a:cs typeface="Times New Roman"/>
              </a:rPr>
              <a:t>k</a:t>
            </a:r>
            <a:endParaRPr sz="1350">
              <a:latin typeface="Times New Roman"/>
              <a:cs typeface="Times New Roman"/>
            </a:endParaRPr>
          </a:p>
        </p:txBody>
      </p:sp>
      <p:sp>
        <p:nvSpPr>
          <p:cNvPr id="9" name="object 9"/>
          <p:cNvSpPr txBox="1"/>
          <p:nvPr/>
        </p:nvSpPr>
        <p:spPr>
          <a:xfrm>
            <a:off x="3553049" y="2764115"/>
            <a:ext cx="407034" cy="233679"/>
          </a:xfrm>
          <a:prstGeom prst="rect">
            <a:avLst/>
          </a:prstGeom>
        </p:spPr>
        <p:txBody>
          <a:bodyPr vert="horz" wrap="square" lIns="0" tIns="14605" rIns="0" bIns="0" rtlCol="0">
            <a:spAutoFit/>
          </a:bodyPr>
          <a:lstStyle/>
          <a:p>
            <a:pPr>
              <a:lnSpc>
                <a:spcPct val="100000"/>
              </a:lnSpc>
              <a:spcBef>
                <a:spcPts val="115"/>
              </a:spcBef>
            </a:pPr>
            <a:r>
              <a:rPr sz="1350" i="1" spc="140" dirty="0">
                <a:latin typeface="Times New Roman"/>
                <a:cs typeface="Times New Roman"/>
              </a:rPr>
              <a:t>split</a:t>
            </a:r>
            <a:endParaRPr sz="1350">
              <a:latin typeface="Times New Roman"/>
              <a:cs typeface="Times New Roman"/>
            </a:endParaRPr>
          </a:p>
        </p:txBody>
      </p:sp>
      <p:sp>
        <p:nvSpPr>
          <p:cNvPr id="10" name="object 10"/>
          <p:cNvSpPr txBox="1"/>
          <p:nvPr/>
        </p:nvSpPr>
        <p:spPr>
          <a:xfrm>
            <a:off x="4880638" y="2314675"/>
            <a:ext cx="316230" cy="866140"/>
          </a:xfrm>
          <a:prstGeom prst="rect">
            <a:avLst/>
          </a:prstGeom>
        </p:spPr>
        <p:txBody>
          <a:bodyPr vert="horz" wrap="square" lIns="0" tIns="12700" rIns="0" bIns="0" rtlCol="0">
            <a:spAutoFit/>
          </a:bodyPr>
          <a:lstStyle/>
          <a:p>
            <a:pPr marL="75565" marR="30480" indent="-50800">
              <a:lnSpc>
                <a:spcPct val="117300"/>
              </a:lnSpc>
              <a:spcBef>
                <a:spcPts val="100"/>
              </a:spcBef>
            </a:pPr>
            <a:r>
              <a:rPr sz="2350" i="1" spc="190" dirty="0">
                <a:latin typeface="Times New Roman"/>
                <a:cs typeface="Times New Roman"/>
              </a:rPr>
              <a:t>n</a:t>
            </a:r>
            <a:r>
              <a:rPr sz="2025" i="1" spc="284" baseline="-24691" dirty="0">
                <a:latin typeface="Times New Roman"/>
                <a:cs typeface="Times New Roman"/>
              </a:rPr>
              <a:t>i </a:t>
            </a:r>
            <a:r>
              <a:rPr sz="2350" i="1" spc="335" dirty="0">
                <a:latin typeface="Times New Roman"/>
                <a:cs typeface="Times New Roman"/>
              </a:rPr>
              <a:t>n</a:t>
            </a:r>
            <a:endParaRPr sz="2350">
              <a:latin typeface="Times New Roman"/>
              <a:cs typeface="Times New Roman"/>
            </a:endParaRPr>
          </a:p>
        </p:txBody>
      </p:sp>
      <p:sp>
        <p:nvSpPr>
          <p:cNvPr id="11" name="object 11"/>
          <p:cNvSpPr txBox="1"/>
          <p:nvPr/>
        </p:nvSpPr>
        <p:spPr>
          <a:xfrm>
            <a:off x="2688702" y="2416956"/>
            <a:ext cx="2174875" cy="561340"/>
          </a:xfrm>
          <a:prstGeom prst="rect">
            <a:avLst/>
          </a:prstGeom>
        </p:spPr>
        <p:txBody>
          <a:bodyPr vert="horz" wrap="square" lIns="0" tIns="13970" rIns="0" bIns="0" rtlCol="0">
            <a:spAutoFit/>
          </a:bodyPr>
          <a:lstStyle/>
          <a:p>
            <a:pPr marL="25400">
              <a:lnSpc>
                <a:spcPct val="100000"/>
              </a:lnSpc>
              <a:spcBef>
                <a:spcPts val="110"/>
              </a:spcBef>
              <a:tabLst>
                <a:tab pos="1406525" algn="l"/>
              </a:tabLst>
            </a:pPr>
            <a:r>
              <a:rPr sz="2350" i="1" spc="370" dirty="0">
                <a:latin typeface="Times New Roman"/>
                <a:cs typeface="Times New Roman"/>
              </a:rPr>
              <a:t>GINI</a:t>
            </a:r>
            <a:r>
              <a:rPr sz="2350" i="1" dirty="0">
                <a:latin typeface="Times New Roman"/>
                <a:cs typeface="Times New Roman"/>
              </a:rPr>
              <a:t>	</a:t>
            </a:r>
            <a:r>
              <a:rPr sz="2350" spc="420" dirty="0">
                <a:latin typeface="Symbol"/>
                <a:cs typeface="Symbol"/>
              </a:rPr>
              <a:t></a:t>
            </a:r>
            <a:r>
              <a:rPr sz="2350" spc="90" dirty="0">
                <a:latin typeface="Times New Roman"/>
                <a:cs typeface="Times New Roman"/>
              </a:rPr>
              <a:t> </a:t>
            </a:r>
            <a:r>
              <a:rPr sz="5250" spc="-1612" baseline="-8730" dirty="0">
                <a:latin typeface="Symbol"/>
                <a:cs typeface="Symbol"/>
              </a:rPr>
              <a:t></a:t>
            </a:r>
            <a:endParaRPr sz="5250" baseline="-8730">
              <a:latin typeface="Symbol"/>
              <a:cs typeface="Symbol"/>
            </a:endParaRPr>
          </a:p>
        </p:txBody>
      </p:sp>
      <p:sp>
        <p:nvSpPr>
          <p:cNvPr id="12" name="object 12"/>
          <p:cNvSpPr txBox="1"/>
          <p:nvPr/>
        </p:nvSpPr>
        <p:spPr>
          <a:xfrm>
            <a:off x="4460985" y="2974468"/>
            <a:ext cx="324485" cy="233679"/>
          </a:xfrm>
          <a:prstGeom prst="rect">
            <a:avLst/>
          </a:prstGeom>
        </p:spPr>
        <p:txBody>
          <a:bodyPr vert="horz" wrap="square" lIns="0" tIns="14605" rIns="0" bIns="0" rtlCol="0">
            <a:spAutoFit/>
          </a:bodyPr>
          <a:lstStyle/>
          <a:p>
            <a:pPr>
              <a:lnSpc>
                <a:spcPct val="100000"/>
              </a:lnSpc>
              <a:spcBef>
                <a:spcPts val="115"/>
              </a:spcBef>
            </a:pPr>
            <a:r>
              <a:rPr sz="1350" i="1" spc="130" dirty="0">
                <a:latin typeface="Times New Roman"/>
                <a:cs typeface="Times New Roman"/>
              </a:rPr>
              <a:t>i</a:t>
            </a:r>
            <a:r>
              <a:rPr sz="1350" i="1" spc="-200" dirty="0">
                <a:latin typeface="Times New Roman"/>
                <a:cs typeface="Times New Roman"/>
              </a:rPr>
              <a:t> </a:t>
            </a:r>
            <a:r>
              <a:rPr sz="1350" spc="165" dirty="0">
                <a:latin typeface="Symbol"/>
                <a:cs typeface="Symbol"/>
              </a:rPr>
              <a:t></a:t>
            </a:r>
            <a:r>
              <a:rPr sz="1350" spc="165" dirty="0">
                <a:latin typeface="Times New Roman"/>
                <a:cs typeface="Times New Roman"/>
              </a:rPr>
              <a:t>1</a:t>
            </a:r>
            <a:endParaRPr sz="1350">
              <a:latin typeface="Times New Roman"/>
              <a:cs typeface="Times New Roman"/>
            </a:endParaRPr>
          </a:p>
        </p:txBody>
      </p:sp>
      <p:sp>
        <p:nvSpPr>
          <p:cNvPr id="13" name="object 13"/>
          <p:cNvSpPr txBox="1"/>
          <p:nvPr/>
        </p:nvSpPr>
        <p:spPr>
          <a:xfrm>
            <a:off x="5280427" y="2565910"/>
            <a:ext cx="1251585" cy="382270"/>
          </a:xfrm>
          <a:prstGeom prst="rect">
            <a:avLst/>
          </a:prstGeom>
        </p:spPr>
        <p:txBody>
          <a:bodyPr vert="horz" wrap="square" lIns="0" tIns="11430" rIns="0" bIns="0" rtlCol="0">
            <a:spAutoFit/>
          </a:bodyPr>
          <a:lstStyle/>
          <a:p>
            <a:pPr>
              <a:lnSpc>
                <a:spcPct val="100000"/>
              </a:lnSpc>
              <a:spcBef>
                <a:spcPts val="90"/>
              </a:spcBef>
            </a:pPr>
            <a:r>
              <a:rPr sz="2350" i="1" spc="390" dirty="0">
                <a:latin typeface="Times New Roman"/>
                <a:cs typeface="Times New Roman"/>
              </a:rPr>
              <a:t>GINI</a:t>
            </a:r>
            <a:r>
              <a:rPr sz="2350" i="1" spc="-295" dirty="0">
                <a:latin typeface="Times New Roman"/>
                <a:cs typeface="Times New Roman"/>
              </a:rPr>
              <a:t> </a:t>
            </a:r>
            <a:r>
              <a:rPr sz="2350" spc="235" dirty="0">
                <a:latin typeface="Times New Roman"/>
                <a:cs typeface="Times New Roman"/>
              </a:rPr>
              <a:t>(</a:t>
            </a:r>
            <a:r>
              <a:rPr sz="2350" i="1" spc="235" dirty="0">
                <a:latin typeface="Times New Roman"/>
                <a:cs typeface="Times New Roman"/>
              </a:rPr>
              <a:t>i</a:t>
            </a:r>
            <a:r>
              <a:rPr sz="2350" spc="235" dirty="0">
                <a:latin typeface="Times New Roman"/>
                <a:cs typeface="Times New Roman"/>
              </a:rPr>
              <a:t>)</a:t>
            </a:r>
            <a:endParaRPr sz="2350">
              <a:latin typeface="Times New Roman"/>
              <a:cs typeface="Times New Roman"/>
            </a:endParaRPr>
          </a:p>
        </p:txBody>
      </p:sp>
      <p:sp>
        <p:nvSpPr>
          <p:cNvPr id="14" name="object 14"/>
          <p:cNvSpPr/>
          <p:nvPr/>
        </p:nvSpPr>
        <p:spPr>
          <a:xfrm>
            <a:off x="2662237" y="2375642"/>
            <a:ext cx="3895725" cy="838200"/>
          </a:xfrm>
          <a:custGeom>
            <a:avLst/>
            <a:gdLst/>
            <a:ahLst/>
            <a:cxnLst/>
            <a:rect l="l" t="t" r="r" b="b"/>
            <a:pathLst>
              <a:path w="3895725" h="838200">
                <a:moveTo>
                  <a:pt x="0" y="0"/>
                </a:moveTo>
                <a:lnTo>
                  <a:pt x="3895725" y="0"/>
                </a:lnTo>
                <a:lnTo>
                  <a:pt x="3895725" y="838200"/>
                </a:lnTo>
                <a:lnTo>
                  <a:pt x="0" y="838200"/>
                </a:lnTo>
                <a:lnTo>
                  <a:pt x="0" y="0"/>
                </a:lnTo>
                <a:close/>
              </a:path>
            </a:pathLst>
          </a:custGeom>
          <a:ln w="9525">
            <a:solidFill>
              <a:srgbClr val="000000"/>
            </a:solidFill>
          </a:ln>
        </p:spPr>
        <p:txBody>
          <a:bodyPr wrap="square" lIns="0" tIns="0" rIns="0" bIns="0" rtlCol="0"/>
          <a:lstStyle/>
          <a:p>
            <a:endParaRPr/>
          </a:p>
        </p:txBody>
      </p:sp>
      <p:sp>
        <p:nvSpPr>
          <p:cNvPr id="15" name="object 15"/>
          <p:cNvSpPr txBox="1"/>
          <p:nvPr/>
        </p:nvSpPr>
        <p:spPr>
          <a:xfrm>
            <a:off x="78739" y="4886181"/>
            <a:ext cx="180975" cy="207010"/>
          </a:xfrm>
          <a:prstGeom prst="rect">
            <a:avLst/>
          </a:prstGeom>
        </p:spPr>
        <p:txBody>
          <a:bodyPr vert="horz" wrap="square" lIns="0" tIns="7620" rIns="0" bIns="0" rtlCol="0">
            <a:spAutoFit/>
          </a:bodyPr>
          <a:lstStyle/>
          <a:p>
            <a:pPr marL="12700">
              <a:lnSpc>
                <a:spcPct val="100000"/>
              </a:lnSpc>
              <a:spcBef>
                <a:spcPts val="60"/>
              </a:spcBef>
            </a:pPr>
            <a:r>
              <a:rPr sz="1150" b="1" spc="-25" dirty="0">
                <a:latin typeface="Calibri"/>
                <a:cs typeface="Calibri"/>
              </a:rPr>
              <a:t>36</a:t>
            </a:r>
            <a:endParaRPr sz="1150">
              <a:latin typeface="Calibri"/>
              <a:cs typeface="Calibri"/>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2405" y="4968466"/>
            <a:ext cx="407289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Garamond"/>
                <a:cs typeface="Garamond"/>
              </a:rPr>
              <a:t>Copyright</a:t>
            </a:r>
            <a:r>
              <a:rPr sz="1000" spc="-30" dirty="0">
                <a:latin typeface="Garamond"/>
                <a:cs typeface="Garamond"/>
              </a:rPr>
              <a:t> </a:t>
            </a:r>
            <a:r>
              <a:rPr sz="1000" spc="-10" dirty="0">
                <a:latin typeface="Garamond"/>
                <a:cs typeface="Garamond"/>
              </a:rPr>
              <a:t>©2007-</a:t>
            </a:r>
            <a:r>
              <a:rPr sz="1000" dirty="0">
                <a:latin typeface="Garamond"/>
                <a:cs typeface="Garamond"/>
              </a:rPr>
              <a:t>2017</a:t>
            </a:r>
            <a:r>
              <a:rPr sz="1000" spc="-20" dirty="0">
                <a:latin typeface="Garamond"/>
                <a:cs typeface="Garamond"/>
              </a:rPr>
              <a:t> </a:t>
            </a:r>
            <a:r>
              <a:rPr sz="1000" dirty="0">
                <a:latin typeface="Garamond"/>
                <a:cs typeface="Garamond"/>
              </a:rPr>
              <a:t>The</a:t>
            </a:r>
            <a:r>
              <a:rPr sz="1000" spc="-25" dirty="0">
                <a:latin typeface="Garamond"/>
                <a:cs typeface="Garamond"/>
              </a:rPr>
              <a:t> </a:t>
            </a:r>
            <a:r>
              <a:rPr sz="1000" dirty="0">
                <a:latin typeface="Garamond"/>
                <a:cs typeface="Garamond"/>
              </a:rPr>
              <a:t>University</a:t>
            </a:r>
            <a:r>
              <a:rPr sz="1000" spc="-30" dirty="0">
                <a:latin typeface="Garamond"/>
                <a:cs typeface="Garamond"/>
              </a:rPr>
              <a:t> </a:t>
            </a:r>
            <a:r>
              <a:rPr sz="1000" dirty="0">
                <a:latin typeface="Garamond"/>
                <a:cs typeface="Garamond"/>
              </a:rPr>
              <a:t>of</a:t>
            </a:r>
            <a:r>
              <a:rPr sz="1000" spc="-25" dirty="0">
                <a:latin typeface="Garamond"/>
                <a:cs typeface="Garamond"/>
              </a:rPr>
              <a:t> </a:t>
            </a:r>
            <a:r>
              <a:rPr sz="1000" dirty="0">
                <a:latin typeface="Garamond"/>
                <a:cs typeface="Garamond"/>
              </a:rPr>
              <a:t>Texas</a:t>
            </a:r>
            <a:r>
              <a:rPr sz="1000" spc="-25" dirty="0">
                <a:latin typeface="Garamond"/>
                <a:cs typeface="Garamond"/>
              </a:rPr>
              <a:t> </a:t>
            </a:r>
            <a:r>
              <a:rPr sz="1000" dirty="0">
                <a:latin typeface="Garamond"/>
                <a:cs typeface="Garamond"/>
              </a:rPr>
              <a:t>at</a:t>
            </a:r>
            <a:r>
              <a:rPr sz="1000" spc="-30" dirty="0">
                <a:latin typeface="Garamond"/>
                <a:cs typeface="Garamond"/>
              </a:rPr>
              <a:t> </a:t>
            </a:r>
            <a:r>
              <a:rPr sz="1000" dirty="0">
                <a:latin typeface="Garamond"/>
                <a:cs typeface="Garamond"/>
              </a:rPr>
              <a:t>Arlington.</a:t>
            </a:r>
            <a:r>
              <a:rPr sz="1000" spc="-20" dirty="0">
                <a:latin typeface="Garamond"/>
                <a:cs typeface="Garamond"/>
              </a:rPr>
              <a:t> </a:t>
            </a:r>
            <a:r>
              <a:rPr sz="1000" dirty="0">
                <a:latin typeface="Garamond"/>
                <a:cs typeface="Garamond"/>
              </a:rPr>
              <a:t>All</a:t>
            </a:r>
            <a:r>
              <a:rPr sz="1000" spc="-25" dirty="0">
                <a:latin typeface="Garamond"/>
                <a:cs typeface="Garamond"/>
              </a:rPr>
              <a:t> </a:t>
            </a:r>
            <a:r>
              <a:rPr sz="1000" spc="-95" dirty="0">
                <a:latin typeface="Garamond"/>
                <a:cs typeface="Garamond"/>
              </a:rPr>
              <a:t>Rights</a:t>
            </a:r>
            <a:r>
              <a:rPr sz="1000" spc="-10" dirty="0">
                <a:latin typeface="Garamond"/>
                <a:cs typeface="Garamond"/>
              </a:rPr>
              <a:t> Reserved.</a:t>
            </a:r>
            <a:endParaRPr sz="1000">
              <a:latin typeface="Garamond"/>
              <a:cs typeface="Garamond"/>
            </a:endParaRPr>
          </a:p>
        </p:txBody>
      </p:sp>
      <p:sp>
        <p:nvSpPr>
          <p:cNvPr id="3" name="object 3"/>
          <p:cNvSpPr txBox="1">
            <a:spLocks noGrp="1"/>
          </p:cNvSpPr>
          <p:nvPr>
            <p:ph type="title"/>
          </p:nvPr>
        </p:nvSpPr>
        <p:spPr>
          <a:xfrm>
            <a:off x="215900" y="4254"/>
            <a:ext cx="7936865" cy="635000"/>
          </a:xfrm>
          <a:prstGeom prst="rect">
            <a:avLst/>
          </a:prstGeom>
        </p:spPr>
        <p:txBody>
          <a:bodyPr vert="horz" wrap="square" lIns="0" tIns="12700" rIns="0" bIns="0" rtlCol="0">
            <a:spAutoFit/>
          </a:bodyPr>
          <a:lstStyle/>
          <a:p>
            <a:pPr marL="12700">
              <a:lnSpc>
                <a:spcPct val="100000"/>
              </a:lnSpc>
              <a:spcBef>
                <a:spcPts val="100"/>
              </a:spcBef>
            </a:pPr>
            <a:r>
              <a:rPr sz="4000" spc="-150" dirty="0"/>
              <a:t>Binary Attributes: Computing GINI Index</a:t>
            </a:r>
          </a:p>
        </p:txBody>
      </p:sp>
      <p:grpSp>
        <p:nvGrpSpPr>
          <p:cNvPr id="4" name="object 4"/>
          <p:cNvGrpSpPr/>
          <p:nvPr/>
        </p:nvGrpSpPr>
        <p:grpSpPr>
          <a:xfrm>
            <a:off x="3078163" y="2141934"/>
            <a:ext cx="2301875" cy="896619"/>
            <a:chOff x="3078163" y="2141934"/>
            <a:chExt cx="2301875" cy="896619"/>
          </a:xfrm>
        </p:grpSpPr>
        <p:sp>
          <p:nvSpPr>
            <p:cNvPr id="5" name="object 5"/>
            <p:cNvSpPr/>
            <p:nvPr/>
          </p:nvSpPr>
          <p:spPr>
            <a:xfrm>
              <a:off x="3657599" y="2146697"/>
              <a:ext cx="1009650" cy="340995"/>
            </a:xfrm>
            <a:custGeom>
              <a:avLst/>
              <a:gdLst/>
              <a:ahLst/>
              <a:cxnLst/>
              <a:rect l="l" t="t" r="r" b="b"/>
              <a:pathLst>
                <a:path w="1009650" h="340994">
                  <a:moveTo>
                    <a:pt x="504825" y="0"/>
                  </a:moveTo>
                  <a:lnTo>
                    <a:pt x="436323" y="1554"/>
                  </a:lnTo>
                  <a:lnTo>
                    <a:pt x="370622" y="6081"/>
                  </a:lnTo>
                  <a:lnTo>
                    <a:pt x="308324" y="13379"/>
                  </a:lnTo>
                  <a:lnTo>
                    <a:pt x="250030" y="23245"/>
                  </a:lnTo>
                  <a:lnTo>
                    <a:pt x="196341" y="35475"/>
                  </a:lnTo>
                  <a:lnTo>
                    <a:pt x="147859" y="49867"/>
                  </a:lnTo>
                  <a:lnTo>
                    <a:pt x="105186" y="66219"/>
                  </a:lnTo>
                  <a:lnTo>
                    <a:pt x="68923" y="84326"/>
                  </a:lnTo>
                  <a:lnTo>
                    <a:pt x="18032" y="124998"/>
                  </a:lnTo>
                  <a:lnTo>
                    <a:pt x="0" y="170260"/>
                  </a:lnTo>
                  <a:lnTo>
                    <a:pt x="4608" y="193363"/>
                  </a:lnTo>
                  <a:lnTo>
                    <a:pt x="39671" y="236532"/>
                  </a:lnTo>
                  <a:lnTo>
                    <a:pt x="105186" y="274300"/>
                  </a:lnTo>
                  <a:lnTo>
                    <a:pt x="147859" y="290652"/>
                  </a:lnTo>
                  <a:lnTo>
                    <a:pt x="196341" y="305044"/>
                  </a:lnTo>
                  <a:lnTo>
                    <a:pt x="250030" y="317274"/>
                  </a:lnTo>
                  <a:lnTo>
                    <a:pt x="308324" y="327140"/>
                  </a:lnTo>
                  <a:lnTo>
                    <a:pt x="370622" y="334438"/>
                  </a:lnTo>
                  <a:lnTo>
                    <a:pt x="436323" y="338965"/>
                  </a:lnTo>
                  <a:lnTo>
                    <a:pt x="504825" y="340520"/>
                  </a:lnTo>
                  <a:lnTo>
                    <a:pt x="573326" y="338965"/>
                  </a:lnTo>
                  <a:lnTo>
                    <a:pt x="639027" y="334438"/>
                  </a:lnTo>
                  <a:lnTo>
                    <a:pt x="701325" y="327140"/>
                  </a:lnTo>
                  <a:lnTo>
                    <a:pt x="759619" y="317274"/>
                  </a:lnTo>
                  <a:lnTo>
                    <a:pt x="813308" y="305044"/>
                  </a:lnTo>
                  <a:lnTo>
                    <a:pt x="861790" y="290652"/>
                  </a:lnTo>
                  <a:lnTo>
                    <a:pt x="904463" y="274300"/>
                  </a:lnTo>
                  <a:lnTo>
                    <a:pt x="940726" y="256193"/>
                  </a:lnTo>
                  <a:lnTo>
                    <a:pt x="991617" y="215521"/>
                  </a:lnTo>
                  <a:lnTo>
                    <a:pt x="1009650" y="170260"/>
                  </a:lnTo>
                  <a:lnTo>
                    <a:pt x="1005041" y="147156"/>
                  </a:lnTo>
                  <a:lnTo>
                    <a:pt x="969978" y="103987"/>
                  </a:lnTo>
                  <a:lnTo>
                    <a:pt x="904463" y="66219"/>
                  </a:lnTo>
                  <a:lnTo>
                    <a:pt x="861790" y="49867"/>
                  </a:lnTo>
                  <a:lnTo>
                    <a:pt x="813308" y="35475"/>
                  </a:lnTo>
                  <a:lnTo>
                    <a:pt x="759619" y="23245"/>
                  </a:lnTo>
                  <a:lnTo>
                    <a:pt x="701325" y="13379"/>
                  </a:lnTo>
                  <a:lnTo>
                    <a:pt x="639027" y="6081"/>
                  </a:lnTo>
                  <a:lnTo>
                    <a:pt x="573326" y="1554"/>
                  </a:lnTo>
                  <a:lnTo>
                    <a:pt x="504825" y="0"/>
                  </a:lnTo>
                  <a:close/>
                </a:path>
              </a:pathLst>
            </a:custGeom>
            <a:solidFill>
              <a:srgbClr val="FFFFFF"/>
            </a:solidFill>
          </p:spPr>
          <p:txBody>
            <a:bodyPr wrap="square" lIns="0" tIns="0" rIns="0" bIns="0" rtlCol="0"/>
            <a:lstStyle/>
            <a:p>
              <a:endParaRPr/>
            </a:p>
          </p:txBody>
        </p:sp>
        <p:sp>
          <p:nvSpPr>
            <p:cNvPr id="6" name="object 6"/>
            <p:cNvSpPr/>
            <p:nvPr/>
          </p:nvSpPr>
          <p:spPr>
            <a:xfrm>
              <a:off x="3657599" y="2146697"/>
              <a:ext cx="1009650" cy="340995"/>
            </a:xfrm>
            <a:custGeom>
              <a:avLst/>
              <a:gdLst/>
              <a:ahLst/>
              <a:cxnLst/>
              <a:rect l="l" t="t" r="r" b="b"/>
              <a:pathLst>
                <a:path w="1009650" h="340994">
                  <a:moveTo>
                    <a:pt x="0" y="170259"/>
                  </a:moveTo>
                  <a:lnTo>
                    <a:pt x="18032" y="124997"/>
                  </a:lnTo>
                  <a:lnTo>
                    <a:pt x="68923" y="84326"/>
                  </a:lnTo>
                  <a:lnTo>
                    <a:pt x="105186" y="66218"/>
                  </a:lnTo>
                  <a:lnTo>
                    <a:pt x="147859" y="49867"/>
                  </a:lnTo>
                  <a:lnTo>
                    <a:pt x="196341" y="35475"/>
                  </a:lnTo>
                  <a:lnTo>
                    <a:pt x="250030" y="23245"/>
                  </a:lnTo>
                  <a:lnTo>
                    <a:pt x="308324" y="13379"/>
                  </a:lnTo>
                  <a:lnTo>
                    <a:pt x="370622" y="6081"/>
                  </a:lnTo>
                  <a:lnTo>
                    <a:pt x="436323" y="1554"/>
                  </a:lnTo>
                  <a:lnTo>
                    <a:pt x="504825" y="0"/>
                  </a:lnTo>
                  <a:lnTo>
                    <a:pt x="573326" y="1554"/>
                  </a:lnTo>
                  <a:lnTo>
                    <a:pt x="639027" y="6081"/>
                  </a:lnTo>
                  <a:lnTo>
                    <a:pt x="701325" y="13379"/>
                  </a:lnTo>
                  <a:lnTo>
                    <a:pt x="759619" y="23245"/>
                  </a:lnTo>
                  <a:lnTo>
                    <a:pt x="813308" y="35475"/>
                  </a:lnTo>
                  <a:lnTo>
                    <a:pt x="861790" y="49867"/>
                  </a:lnTo>
                  <a:lnTo>
                    <a:pt x="904463" y="66218"/>
                  </a:lnTo>
                  <a:lnTo>
                    <a:pt x="940726" y="84326"/>
                  </a:lnTo>
                  <a:lnTo>
                    <a:pt x="991617" y="124997"/>
                  </a:lnTo>
                  <a:lnTo>
                    <a:pt x="1009650" y="170259"/>
                  </a:lnTo>
                  <a:lnTo>
                    <a:pt x="1005041" y="193362"/>
                  </a:lnTo>
                  <a:lnTo>
                    <a:pt x="969978" y="236532"/>
                  </a:lnTo>
                  <a:lnTo>
                    <a:pt x="904463" y="274299"/>
                  </a:lnTo>
                  <a:lnTo>
                    <a:pt x="861790" y="290651"/>
                  </a:lnTo>
                  <a:lnTo>
                    <a:pt x="813308" y="305043"/>
                  </a:lnTo>
                  <a:lnTo>
                    <a:pt x="759619" y="317273"/>
                  </a:lnTo>
                  <a:lnTo>
                    <a:pt x="701325" y="327139"/>
                  </a:lnTo>
                  <a:lnTo>
                    <a:pt x="639027" y="334437"/>
                  </a:lnTo>
                  <a:lnTo>
                    <a:pt x="573326" y="338964"/>
                  </a:lnTo>
                  <a:lnTo>
                    <a:pt x="504825" y="340519"/>
                  </a:lnTo>
                  <a:lnTo>
                    <a:pt x="436323" y="338964"/>
                  </a:lnTo>
                  <a:lnTo>
                    <a:pt x="370622" y="334437"/>
                  </a:lnTo>
                  <a:lnTo>
                    <a:pt x="308324" y="327139"/>
                  </a:lnTo>
                  <a:lnTo>
                    <a:pt x="250030" y="317273"/>
                  </a:lnTo>
                  <a:lnTo>
                    <a:pt x="196341" y="305043"/>
                  </a:lnTo>
                  <a:lnTo>
                    <a:pt x="147859" y="290651"/>
                  </a:lnTo>
                  <a:lnTo>
                    <a:pt x="105186" y="274299"/>
                  </a:lnTo>
                  <a:lnTo>
                    <a:pt x="68923" y="256192"/>
                  </a:lnTo>
                  <a:lnTo>
                    <a:pt x="18032" y="215521"/>
                  </a:lnTo>
                  <a:lnTo>
                    <a:pt x="0" y="170259"/>
                  </a:lnTo>
                  <a:close/>
                </a:path>
              </a:pathLst>
            </a:custGeom>
            <a:ln w="9525">
              <a:solidFill>
                <a:srgbClr val="000000"/>
              </a:solidFill>
            </a:ln>
          </p:spPr>
          <p:txBody>
            <a:bodyPr wrap="square" lIns="0" tIns="0" rIns="0" bIns="0" rtlCol="0"/>
            <a:lstStyle/>
            <a:p>
              <a:endParaRPr/>
            </a:p>
          </p:txBody>
        </p:sp>
        <p:sp>
          <p:nvSpPr>
            <p:cNvPr id="7" name="object 7"/>
            <p:cNvSpPr/>
            <p:nvPr/>
          </p:nvSpPr>
          <p:spPr>
            <a:xfrm>
              <a:off x="3006726" y="2489597"/>
              <a:ext cx="1184275" cy="544195"/>
            </a:xfrm>
            <a:custGeom>
              <a:avLst/>
              <a:gdLst/>
              <a:ahLst/>
              <a:cxnLst/>
              <a:rect l="l" t="t" r="r" b="b"/>
              <a:pathLst>
                <a:path w="1184275" h="544194">
                  <a:moveTo>
                    <a:pt x="1184275" y="0"/>
                  </a:moveTo>
                  <a:lnTo>
                    <a:pt x="76200" y="544115"/>
                  </a:lnTo>
                </a:path>
                <a:path w="1184275" h="544194">
                  <a:moveTo>
                    <a:pt x="1184275" y="0"/>
                  </a:moveTo>
                  <a:lnTo>
                    <a:pt x="0" y="544115"/>
                  </a:lnTo>
                </a:path>
              </a:pathLst>
            </a:custGeom>
            <a:ln w="9525">
              <a:solidFill>
                <a:srgbClr val="000000"/>
              </a:solidFill>
            </a:ln>
          </p:spPr>
          <p:txBody>
            <a:bodyPr wrap="square" lIns="0" tIns="0" rIns="0" bIns="0" rtlCol="0"/>
            <a:lstStyle/>
            <a:p>
              <a:endParaRPr/>
            </a:p>
          </p:txBody>
        </p:sp>
      </p:grpSp>
      <p:sp>
        <p:nvSpPr>
          <p:cNvPr id="8" name="object 8"/>
          <p:cNvSpPr txBox="1"/>
          <p:nvPr/>
        </p:nvSpPr>
        <p:spPr>
          <a:xfrm>
            <a:off x="383540" y="777663"/>
            <a:ext cx="5829300" cy="2078355"/>
          </a:xfrm>
          <a:prstGeom prst="rect">
            <a:avLst/>
          </a:prstGeom>
        </p:spPr>
        <p:txBody>
          <a:bodyPr vert="horz" wrap="square" lIns="0" tIns="99695" rIns="0" bIns="0" rtlCol="0">
            <a:spAutoFit/>
          </a:bodyPr>
          <a:lstStyle/>
          <a:p>
            <a:pPr marL="303530" indent="-290830">
              <a:lnSpc>
                <a:spcPct val="100000"/>
              </a:lnSpc>
              <a:spcBef>
                <a:spcPts val="785"/>
              </a:spcBef>
              <a:buClr>
                <a:srgbClr val="0C7B9C"/>
              </a:buClr>
              <a:buSzPct val="75000"/>
              <a:buFont typeface="Courier New"/>
              <a:buChar char="o"/>
              <a:tabLst>
                <a:tab pos="303530" algn="l"/>
              </a:tabLst>
            </a:pPr>
            <a:r>
              <a:rPr sz="2400" dirty="0">
                <a:latin typeface="Garamond"/>
                <a:cs typeface="Garamond"/>
              </a:rPr>
              <a:t>Splits</a:t>
            </a:r>
            <a:r>
              <a:rPr sz="2400" spc="-70" dirty="0">
                <a:latin typeface="Garamond"/>
                <a:cs typeface="Garamond"/>
              </a:rPr>
              <a:t> </a:t>
            </a:r>
            <a:r>
              <a:rPr sz="2400" dirty="0">
                <a:latin typeface="Garamond"/>
                <a:cs typeface="Garamond"/>
              </a:rPr>
              <a:t>into</a:t>
            </a:r>
            <a:r>
              <a:rPr sz="2400" spc="-60" dirty="0">
                <a:latin typeface="Garamond"/>
                <a:cs typeface="Garamond"/>
              </a:rPr>
              <a:t> </a:t>
            </a:r>
            <a:r>
              <a:rPr sz="2400" dirty="0">
                <a:latin typeface="Garamond"/>
                <a:cs typeface="Garamond"/>
              </a:rPr>
              <a:t>two</a:t>
            </a:r>
            <a:r>
              <a:rPr sz="2400" spc="-60" dirty="0">
                <a:latin typeface="Garamond"/>
                <a:cs typeface="Garamond"/>
              </a:rPr>
              <a:t> </a:t>
            </a:r>
            <a:r>
              <a:rPr sz="2400" spc="-10" dirty="0">
                <a:latin typeface="Garamond"/>
                <a:cs typeface="Garamond"/>
              </a:rPr>
              <a:t>partitions</a:t>
            </a:r>
            <a:endParaRPr sz="2400" dirty="0">
              <a:latin typeface="Garamond"/>
              <a:cs typeface="Garamond"/>
            </a:endParaRPr>
          </a:p>
          <a:p>
            <a:pPr marL="303530" indent="-290830">
              <a:lnSpc>
                <a:spcPct val="100000"/>
              </a:lnSpc>
              <a:spcBef>
                <a:spcPts val="685"/>
              </a:spcBef>
              <a:buClr>
                <a:srgbClr val="0C7B9C"/>
              </a:buClr>
              <a:buSzPct val="75000"/>
              <a:buFont typeface="Courier New"/>
              <a:buChar char="o"/>
              <a:tabLst>
                <a:tab pos="303530" algn="l"/>
              </a:tabLst>
            </a:pPr>
            <a:r>
              <a:rPr sz="2400" dirty="0">
                <a:latin typeface="Garamond"/>
                <a:cs typeface="Garamond"/>
              </a:rPr>
              <a:t>Effect</a:t>
            </a:r>
            <a:r>
              <a:rPr sz="2400" spc="-50" dirty="0">
                <a:latin typeface="Garamond"/>
                <a:cs typeface="Garamond"/>
              </a:rPr>
              <a:t> </a:t>
            </a:r>
            <a:r>
              <a:rPr sz="2400" dirty="0">
                <a:latin typeface="Garamond"/>
                <a:cs typeface="Garamond"/>
              </a:rPr>
              <a:t>of</a:t>
            </a:r>
            <a:r>
              <a:rPr sz="2400" spc="240" dirty="0">
                <a:latin typeface="Garamond"/>
                <a:cs typeface="Garamond"/>
              </a:rPr>
              <a:t> </a:t>
            </a:r>
            <a:r>
              <a:rPr sz="2400" spc="-25" dirty="0">
                <a:latin typeface="Garamond"/>
                <a:cs typeface="Garamond"/>
              </a:rPr>
              <a:t>Weighing</a:t>
            </a:r>
            <a:r>
              <a:rPr sz="2400" spc="-50" dirty="0">
                <a:latin typeface="Garamond"/>
                <a:cs typeface="Garamond"/>
              </a:rPr>
              <a:t> </a:t>
            </a:r>
            <a:r>
              <a:rPr sz="2400" spc="-10" dirty="0">
                <a:latin typeface="Garamond"/>
                <a:cs typeface="Garamond"/>
              </a:rPr>
              <a:t>partitions:</a:t>
            </a:r>
            <a:endParaRPr sz="2400" dirty="0">
              <a:latin typeface="Garamond"/>
              <a:cs typeface="Garamond"/>
            </a:endParaRPr>
          </a:p>
          <a:p>
            <a:pPr marL="812165" lvl="1" indent="-342265">
              <a:lnSpc>
                <a:spcPct val="100000"/>
              </a:lnSpc>
              <a:spcBef>
                <a:spcPts val="690"/>
              </a:spcBef>
              <a:buClr>
                <a:srgbClr val="0C7B9C"/>
              </a:buClr>
              <a:buFont typeface="Arial"/>
              <a:buChar char="■"/>
              <a:tabLst>
                <a:tab pos="812165" algn="l"/>
              </a:tabLst>
            </a:pPr>
            <a:r>
              <a:rPr sz="2400" dirty="0">
                <a:latin typeface="Garamond"/>
                <a:cs typeface="Garamond"/>
              </a:rPr>
              <a:t>Larger</a:t>
            </a:r>
            <a:r>
              <a:rPr sz="2400" spc="-40" dirty="0">
                <a:latin typeface="Garamond"/>
                <a:cs typeface="Garamond"/>
              </a:rPr>
              <a:t> </a:t>
            </a:r>
            <a:r>
              <a:rPr sz="2400" dirty="0">
                <a:latin typeface="Garamond"/>
                <a:cs typeface="Garamond"/>
              </a:rPr>
              <a:t>and</a:t>
            </a:r>
            <a:r>
              <a:rPr sz="2400" spc="-30" dirty="0">
                <a:latin typeface="Garamond"/>
                <a:cs typeface="Garamond"/>
              </a:rPr>
              <a:t> </a:t>
            </a:r>
            <a:r>
              <a:rPr sz="2400" dirty="0">
                <a:latin typeface="Garamond"/>
                <a:cs typeface="Garamond"/>
              </a:rPr>
              <a:t>Purer</a:t>
            </a:r>
            <a:r>
              <a:rPr sz="2400" spc="-35" dirty="0">
                <a:latin typeface="Garamond"/>
                <a:cs typeface="Garamond"/>
              </a:rPr>
              <a:t> </a:t>
            </a:r>
            <a:r>
              <a:rPr sz="2400" dirty="0">
                <a:latin typeface="Garamond"/>
                <a:cs typeface="Garamond"/>
              </a:rPr>
              <a:t>Partitions</a:t>
            </a:r>
            <a:r>
              <a:rPr sz="2400" spc="-35" dirty="0">
                <a:latin typeface="Garamond"/>
                <a:cs typeface="Garamond"/>
              </a:rPr>
              <a:t> </a:t>
            </a:r>
            <a:r>
              <a:rPr sz="2400" dirty="0">
                <a:latin typeface="Garamond"/>
                <a:cs typeface="Garamond"/>
              </a:rPr>
              <a:t>are</a:t>
            </a:r>
            <a:r>
              <a:rPr sz="2400" spc="-30" dirty="0">
                <a:latin typeface="Garamond"/>
                <a:cs typeface="Garamond"/>
              </a:rPr>
              <a:t> </a:t>
            </a:r>
            <a:r>
              <a:rPr sz="2400" dirty="0">
                <a:latin typeface="Garamond"/>
                <a:cs typeface="Garamond"/>
              </a:rPr>
              <a:t>sought</a:t>
            </a:r>
            <a:r>
              <a:rPr sz="2400" spc="-30" dirty="0">
                <a:latin typeface="Garamond"/>
                <a:cs typeface="Garamond"/>
              </a:rPr>
              <a:t> </a:t>
            </a:r>
            <a:r>
              <a:rPr sz="2400" spc="-20" dirty="0">
                <a:latin typeface="Garamond"/>
                <a:cs typeface="Garamond"/>
              </a:rPr>
              <a:t>for.</a:t>
            </a:r>
            <a:endParaRPr sz="2400" dirty="0">
              <a:latin typeface="Garamond"/>
              <a:cs typeface="Garamond"/>
            </a:endParaRPr>
          </a:p>
          <a:p>
            <a:pPr marL="3637279">
              <a:lnSpc>
                <a:spcPct val="100000"/>
              </a:lnSpc>
              <a:spcBef>
                <a:spcPts val="50"/>
              </a:spcBef>
            </a:pPr>
            <a:r>
              <a:rPr sz="2000" spc="-25" dirty="0">
                <a:latin typeface="Times New Roman"/>
                <a:cs typeface="Times New Roman"/>
              </a:rPr>
              <a:t>B?</a:t>
            </a:r>
            <a:endParaRPr sz="2000" dirty="0">
              <a:latin typeface="Times New Roman"/>
              <a:cs typeface="Times New Roman"/>
            </a:endParaRPr>
          </a:p>
          <a:p>
            <a:pPr marL="2529840">
              <a:lnSpc>
                <a:spcPct val="100000"/>
              </a:lnSpc>
              <a:spcBef>
                <a:spcPts val="850"/>
              </a:spcBef>
              <a:tabLst>
                <a:tab pos="5006975" algn="l"/>
              </a:tabLst>
            </a:pPr>
            <a:r>
              <a:rPr sz="1800" spc="-25" dirty="0">
                <a:latin typeface="Times New Roman"/>
                <a:cs typeface="Times New Roman"/>
              </a:rPr>
              <a:t>Yes</a:t>
            </a:r>
            <a:r>
              <a:rPr sz="1800" dirty="0">
                <a:latin typeface="Times New Roman"/>
                <a:cs typeface="Times New Roman"/>
              </a:rPr>
              <a:t>	</a:t>
            </a:r>
            <a:r>
              <a:rPr sz="1800" spc="-25" dirty="0">
                <a:latin typeface="Times New Roman"/>
                <a:cs typeface="Times New Roman"/>
              </a:rPr>
              <a:t>No</a:t>
            </a:r>
            <a:endParaRPr sz="1800" dirty="0">
              <a:latin typeface="Times New Roman"/>
              <a:cs typeface="Times New Roman"/>
            </a:endParaRPr>
          </a:p>
        </p:txBody>
      </p:sp>
      <p:sp>
        <p:nvSpPr>
          <p:cNvPr id="9" name="object 9"/>
          <p:cNvSpPr txBox="1"/>
          <p:nvPr/>
        </p:nvSpPr>
        <p:spPr>
          <a:xfrm>
            <a:off x="2667001" y="3033712"/>
            <a:ext cx="936625" cy="256540"/>
          </a:xfrm>
          <a:prstGeom prst="rect">
            <a:avLst/>
          </a:prstGeom>
          <a:solidFill>
            <a:srgbClr val="FFFFFF"/>
          </a:solidFill>
          <a:ln w="9525">
            <a:solidFill>
              <a:srgbClr val="000000"/>
            </a:solidFill>
          </a:ln>
        </p:spPr>
        <p:txBody>
          <a:bodyPr vert="horz" wrap="square" lIns="0" tIns="0" rIns="0" bIns="0" rtlCol="0">
            <a:spAutoFit/>
          </a:bodyPr>
          <a:lstStyle/>
          <a:p>
            <a:pPr marL="52069">
              <a:lnSpc>
                <a:spcPts val="2014"/>
              </a:lnSpc>
            </a:pPr>
            <a:r>
              <a:rPr sz="1800" dirty="0">
                <a:latin typeface="Times New Roman"/>
                <a:cs typeface="Times New Roman"/>
              </a:rPr>
              <a:t>Node</a:t>
            </a:r>
            <a:r>
              <a:rPr sz="1800" spc="-40" dirty="0">
                <a:latin typeface="Times New Roman"/>
                <a:cs typeface="Times New Roman"/>
              </a:rPr>
              <a:t> </a:t>
            </a:r>
            <a:r>
              <a:rPr sz="1800" spc="-25" dirty="0">
                <a:latin typeface="Times New Roman"/>
                <a:cs typeface="Times New Roman"/>
              </a:rPr>
              <a:t>N1</a:t>
            </a:r>
            <a:endParaRPr sz="1800">
              <a:latin typeface="Times New Roman"/>
              <a:cs typeface="Times New Roman"/>
            </a:endParaRPr>
          </a:p>
        </p:txBody>
      </p:sp>
      <p:sp>
        <p:nvSpPr>
          <p:cNvPr id="10" name="object 10"/>
          <p:cNvSpPr txBox="1"/>
          <p:nvPr/>
        </p:nvSpPr>
        <p:spPr>
          <a:xfrm>
            <a:off x="4854576" y="3033712"/>
            <a:ext cx="936625" cy="256540"/>
          </a:xfrm>
          <a:prstGeom prst="rect">
            <a:avLst/>
          </a:prstGeom>
          <a:solidFill>
            <a:srgbClr val="FFFFFF"/>
          </a:solidFill>
          <a:ln w="9525">
            <a:solidFill>
              <a:srgbClr val="000000"/>
            </a:solidFill>
          </a:ln>
        </p:spPr>
        <p:txBody>
          <a:bodyPr vert="horz" wrap="square" lIns="0" tIns="0" rIns="0" bIns="0" rtlCol="0">
            <a:spAutoFit/>
          </a:bodyPr>
          <a:lstStyle/>
          <a:p>
            <a:pPr marL="52069">
              <a:lnSpc>
                <a:spcPts val="2014"/>
              </a:lnSpc>
            </a:pPr>
            <a:r>
              <a:rPr sz="1800" dirty="0">
                <a:latin typeface="Times New Roman"/>
                <a:cs typeface="Times New Roman"/>
              </a:rPr>
              <a:t>Node</a:t>
            </a:r>
            <a:r>
              <a:rPr sz="1800" spc="-40" dirty="0">
                <a:latin typeface="Times New Roman"/>
                <a:cs typeface="Times New Roman"/>
              </a:rPr>
              <a:t> </a:t>
            </a:r>
            <a:r>
              <a:rPr sz="1800" spc="-25" dirty="0">
                <a:latin typeface="Times New Roman"/>
                <a:cs typeface="Times New Roman"/>
              </a:rPr>
              <a:t>N2</a:t>
            </a:r>
            <a:endParaRPr sz="1800">
              <a:latin typeface="Times New Roman"/>
              <a:cs typeface="Times New Roman"/>
            </a:endParaRPr>
          </a:p>
        </p:txBody>
      </p:sp>
      <p:graphicFrame>
        <p:nvGraphicFramePr>
          <p:cNvPr id="11" name="object 11"/>
          <p:cNvGraphicFramePr>
            <a:graphicFrameLocks noGrp="1"/>
          </p:cNvGraphicFramePr>
          <p:nvPr/>
        </p:nvGraphicFramePr>
        <p:xfrm>
          <a:off x="6609871" y="1942706"/>
          <a:ext cx="1847215" cy="1136650"/>
        </p:xfrm>
        <a:graphic>
          <a:graphicData uri="http://schemas.openxmlformats.org/drawingml/2006/table">
            <a:tbl>
              <a:tblPr firstRow="1" bandRow="1">
                <a:tableStyleId>{2D5ABB26-0587-4C30-8999-92F81FD0307C}</a:tableStyleId>
              </a:tblPr>
              <a:tblGrid>
                <a:gridCol w="734060">
                  <a:extLst>
                    <a:ext uri="{9D8B030D-6E8A-4147-A177-3AD203B41FA5}">
                      <a16:colId xmlns:a16="http://schemas.microsoft.com/office/drawing/2014/main" val="20000"/>
                    </a:ext>
                  </a:extLst>
                </a:gridCol>
                <a:gridCol w="1113155">
                  <a:extLst>
                    <a:ext uri="{9D8B030D-6E8A-4147-A177-3AD203B41FA5}">
                      <a16:colId xmlns:a16="http://schemas.microsoft.com/office/drawing/2014/main" val="20001"/>
                    </a:ext>
                  </a:extLst>
                </a:gridCol>
              </a:tblGrid>
              <a:tr h="283210">
                <a:tc>
                  <a:txBody>
                    <a:bodyPr/>
                    <a:lstStyle/>
                    <a:p>
                      <a:pPr>
                        <a:lnSpc>
                          <a:spcPct val="100000"/>
                        </a:lnSpc>
                      </a:pPr>
                      <a:endParaRPr sz="17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marL="1270" algn="ctr">
                        <a:lnSpc>
                          <a:spcPct val="100000"/>
                        </a:lnSpc>
                        <a:spcBef>
                          <a:spcPts val="270"/>
                        </a:spcBef>
                      </a:pPr>
                      <a:r>
                        <a:rPr sz="1400" b="1" spc="315" dirty="0">
                          <a:latin typeface="Tahoma"/>
                          <a:cs typeface="Tahoma"/>
                        </a:rPr>
                        <a:t>Parent</a:t>
                      </a:r>
                      <a:endParaRPr sz="1400">
                        <a:latin typeface="Tahoma"/>
                        <a:cs typeface="Tahoma"/>
                      </a:endParaRPr>
                    </a:p>
                  </a:txBody>
                  <a:tcPr marL="0" marR="0" marT="3429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0"/>
                  </a:ext>
                </a:extLst>
              </a:tr>
              <a:tr h="283210">
                <a:tc>
                  <a:txBody>
                    <a:bodyPr/>
                    <a:lstStyle/>
                    <a:p>
                      <a:pPr algn="ctr">
                        <a:lnSpc>
                          <a:spcPct val="100000"/>
                        </a:lnSpc>
                        <a:spcBef>
                          <a:spcPts val="270"/>
                        </a:spcBef>
                      </a:pPr>
                      <a:r>
                        <a:rPr sz="1400" spc="315" dirty="0">
                          <a:latin typeface="Tahoma"/>
                          <a:cs typeface="Tahoma"/>
                        </a:rPr>
                        <a:t>C1</a:t>
                      </a:r>
                      <a:endParaRPr sz="1400">
                        <a:latin typeface="Tahoma"/>
                        <a:cs typeface="Tahoma"/>
                      </a:endParaRPr>
                    </a:p>
                  </a:txBody>
                  <a:tcPr marL="0" marR="0" marT="3429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270"/>
                        </a:spcBef>
                      </a:pPr>
                      <a:r>
                        <a:rPr sz="1400" b="1" spc="330" dirty="0">
                          <a:latin typeface="Tahoma"/>
                          <a:cs typeface="Tahoma"/>
                        </a:rPr>
                        <a:t>6</a:t>
                      </a:r>
                      <a:endParaRPr sz="1400">
                        <a:latin typeface="Tahoma"/>
                        <a:cs typeface="Tahoma"/>
                      </a:endParaRPr>
                    </a:p>
                  </a:txBody>
                  <a:tcPr marL="0" marR="0" marT="3429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1"/>
                  </a:ext>
                </a:extLst>
              </a:tr>
              <a:tr h="300355">
                <a:tc>
                  <a:txBody>
                    <a:bodyPr/>
                    <a:lstStyle/>
                    <a:p>
                      <a:pPr algn="ctr">
                        <a:lnSpc>
                          <a:spcPct val="100000"/>
                        </a:lnSpc>
                        <a:spcBef>
                          <a:spcPts val="335"/>
                        </a:spcBef>
                      </a:pPr>
                      <a:r>
                        <a:rPr sz="1400" spc="315" dirty="0">
                          <a:latin typeface="Tahoma"/>
                          <a:cs typeface="Tahoma"/>
                        </a:rPr>
                        <a:t>C2</a:t>
                      </a:r>
                      <a:endParaRPr sz="1400">
                        <a:latin typeface="Tahoma"/>
                        <a:cs typeface="Tahoma"/>
                      </a:endParaRPr>
                    </a:p>
                  </a:txBody>
                  <a:tcPr marL="0" marR="0" marT="42545"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335"/>
                        </a:spcBef>
                      </a:pPr>
                      <a:r>
                        <a:rPr sz="1400" b="1" spc="330" dirty="0">
                          <a:latin typeface="Tahoma"/>
                          <a:cs typeface="Tahoma"/>
                        </a:rPr>
                        <a:t>6</a:t>
                      </a:r>
                      <a:endParaRPr sz="1400">
                        <a:latin typeface="Tahoma"/>
                        <a:cs typeface="Tahoma"/>
                      </a:endParaRPr>
                    </a:p>
                  </a:txBody>
                  <a:tcPr marL="0" marR="0" marT="42545"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2"/>
                  </a:ext>
                </a:extLst>
              </a:tr>
              <a:tr h="269875">
                <a:tc gridSpan="2">
                  <a:txBody>
                    <a:bodyPr/>
                    <a:lstStyle/>
                    <a:p>
                      <a:pPr marL="127000">
                        <a:lnSpc>
                          <a:spcPct val="100000"/>
                        </a:lnSpc>
                        <a:spcBef>
                          <a:spcPts val="220"/>
                        </a:spcBef>
                      </a:pPr>
                      <a:r>
                        <a:rPr sz="1400" b="1" spc="295" dirty="0">
                          <a:latin typeface="Tahoma"/>
                          <a:cs typeface="Tahoma"/>
                        </a:rPr>
                        <a:t>Gini</a:t>
                      </a:r>
                      <a:r>
                        <a:rPr sz="1400" b="1" spc="180" dirty="0">
                          <a:latin typeface="Tahoma"/>
                          <a:cs typeface="Tahoma"/>
                        </a:rPr>
                        <a:t> </a:t>
                      </a:r>
                      <a:r>
                        <a:rPr sz="1400" b="1" spc="480" dirty="0">
                          <a:latin typeface="Tahoma"/>
                          <a:cs typeface="Tahoma"/>
                        </a:rPr>
                        <a:t>=</a:t>
                      </a:r>
                      <a:r>
                        <a:rPr sz="1400" b="1" spc="180" dirty="0">
                          <a:latin typeface="Tahoma"/>
                          <a:cs typeface="Tahoma"/>
                        </a:rPr>
                        <a:t> </a:t>
                      </a:r>
                      <a:r>
                        <a:rPr sz="1400" b="1" spc="330" dirty="0">
                          <a:latin typeface="Tahoma"/>
                          <a:cs typeface="Tahoma"/>
                        </a:rPr>
                        <a:t>0.500</a:t>
                      </a:r>
                      <a:endParaRPr sz="1400">
                        <a:latin typeface="Tahoma"/>
                        <a:cs typeface="Tahoma"/>
                      </a:endParaRPr>
                    </a:p>
                  </a:txBody>
                  <a:tcPr marL="0" marR="0" marT="2794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graphicFrame>
        <p:nvGraphicFramePr>
          <p:cNvPr id="12" name="object 12"/>
          <p:cNvGraphicFramePr>
            <a:graphicFrameLocks noGrp="1"/>
          </p:cNvGraphicFramePr>
          <p:nvPr/>
        </p:nvGraphicFramePr>
        <p:xfrm>
          <a:off x="3329466" y="3485764"/>
          <a:ext cx="1822450" cy="1031240"/>
        </p:xfrm>
        <a:graphic>
          <a:graphicData uri="http://schemas.openxmlformats.org/drawingml/2006/table">
            <a:tbl>
              <a:tblPr firstRow="1" bandRow="1">
                <a:tableStyleId>{2D5ABB26-0587-4C30-8999-92F81FD0307C}</a:tableStyleId>
              </a:tblPr>
              <a:tblGrid>
                <a:gridCol w="654050">
                  <a:extLst>
                    <a:ext uri="{9D8B030D-6E8A-4147-A177-3AD203B41FA5}">
                      <a16:colId xmlns:a16="http://schemas.microsoft.com/office/drawing/2014/main" val="20000"/>
                    </a:ext>
                  </a:extLst>
                </a:gridCol>
                <a:gridCol w="600710">
                  <a:extLst>
                    <a:ext uri="{9D8B030D-6E8A-4147-A177-3AD203B41FA5}">
                      <a16:colId xmlns:a16="http://schemas.microsoft.com/office/drawing/2014/main" val="20001"/>
                    </a:ext>
                  </a:extLst>
                </a:gridCol>
                <a:gridCol w="567690">
                  <a:extLst>
                    <a:ext uri="{9D8B030D-6E8A-4147-A177-3AD203B41FA5}">
                      <a16:colId xmlns:a16="http://schemas.microsoft.com/office/drawing/2014/main" val="20002"/>
                    </a:ext>
                  </a:extLst>
                </a:gridCol>
              </a:tblGrid>
              <a:tr h="250190">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marL="635" algn="ctr">
                        <a:lnSpc>
                          <a:spcPct val="100000"/>
                        </a:lnSpc>
                        <a:spcBef>
                          <a:spcPts val="185"/>
                        </a:spcBef>
                      </a:pPr>
                      <a:r>
                        <a:rPr sz="1350" b="1" spc="335" dirty="0">
                          <a:latin typeface="Tahoma"/>
                          <a:cs typeface="Tahoma"/>
                        </a:rPr>
                        <a:t>N1</a:t>
                      </a:r>
                      <a:endParaRPr sz="1350">
                        <a:latin typeface="Tahoma"/>
                        <a:cs typeface="Tahoma"/>
                      </a:endParaRPr>
                    </a:p>
                  </a:txBody>
                  <a:tcPr marL="0" marR="0" marT="23495" marB="0">
                    <a:lnL w="63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185"/>
                        </a:spcBef>
                      </a:pPr>
                      <a:r>
                        <a:rPr sz="1350" b="1" spc="335" dirty="0">
                          <a:latin typeface="Tahoma"/>
                          <a:cs typeface="Tahoma"/>
                        </a:rPr>
                        <a:t>N2</a:t>
                      </a:r>
                      <a:endParaRPr sz="1350">
                        <a:latin typeface="Tahoma"/>
                        <a:cs typeface="Tahoma"/>
                      </a:endParaRPr>
                    </a:p>
                  </a:txBody>
                  <a:tcPr marL="0" marR="0" marT="23495" marB="0">
                    <a:lnL w="190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0"/>
                  </a:ext>
                </a:extLst>
              </a:tr>
              <a:tr h="250190">
                <a:tc>
                  <a:txBody>
                    <a:bodyPr/>
                    <a:lstStyle/>
                    <a:p>
                      <a:pPr algn="ctr">
                        <a:lnSpc>
                          <a:spcPct val="100000"/>
                        </a:lnSpc>
                        <a:spcBef>
                          <a:spcPts val="185"/>
                        </a:spcBef>
                      </a:pPr>
                      <a:r>
                        <a:rPr sz="1350" spc="265" dirty="0">
                          <a:latin typeface="Tahoma"/>
                          <a:cs typeface="Tahoma"/>
                        </a:rPr>
                        <a:t>C1</a:t>
                      </a:r>
                      <a:endParaRPr sz="1350">
                        <a:latin typeface="Tahoma"/>
                        <a:cs typeface="Tahoma"/>
                      </a:endParaRPr>
                    </a:p>
                  </a:txBody>
                  <a:tcPr marL="0" marR="0" marT="23495"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185"/>
                        </a:spcBef>
                      </a:pPr>
                      <a:r>
                        <a:rPr sz="1350" b="1" spc="275" dirty="0">
                          <a:latin typeface="Tahoma"/>
                          <a:cs typeface="Tahoma"/>
                        </a:rPr>
                        <a:t>5</a:t>
                      </a:r>
                      <a:endParaRPr sz="1350">
                        <a:latin typeface="Tahoma"/>
                        <a:cs typeface="Tahoma"/>
                      </a:endParaRPr>
                    </a:p>
                  </a:txBody>
                  <a:tcPr marL="0" marR="0" marT="23495" marB="0">
                    <a:lnL w="63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185"/>
                        </a:spcBef>
                      </a:pPr>
                      <a:r>
                        <a:rPr sz="1350" b="1" spc="275" dirty="0">
                          <a:latin typeface="Tahoma"/>
                          <a:cs typeface="Tahoma"/>
                        </a:rPr>
                        <a:t>1</a:t>
                      </a:r>
                      <a:endParaRPr sz="1350">
                        <a:latin typeface="Tahoma"/>
                        <a:cs typeface="Tahoma"/>
                      </a:endParaRPr>
                    </a:p>
                  </a:txBody>
                  <a:tcPr marL="0" marR="0" marT="23495" marB="0">
                    <a:lnL w="190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1"/>
                  </a:ext>
                </a:extLst>
              </a:tr>
              <a:tr h="265430">
                <a:tc>
                  <a:txBody>
                    <a:bodyPr/>
                    <a:lstStyle/>
                    <a:p>
                      <a:pPr algn="ctr">
                        <a:lnSpc>
                          <a:spcPct val="100000"/>
                        </a:lnSpc>
                        <a:spcBef>
                          <a:spcPts val="245"/>
                        </a:spcBef>
                      </a:pPr>
                      <a:r>
                        <a:rPr sz="1350" spc="265" dirty="0">
                          <a:latin typeface="Tahoma"/>
                          <a:cs typeface="Tahoma"/>
                        </a:rPr>
                        <a:t>C2</a:t>
                      </a:r>
                      <a:endParaRPr sz="1350">
                        <a:latin typeface="Tahoma"/>
                        <a:cs typeface="Tahoma"/>
                      </a:endParaRPr>
                    </a:p>
                  </a:txBody>
                  <a:tcPr marL="0" marR="0" marT="31115"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245"/>
                        </a:spcBef>
                      </a:pPr>
                      <a:r>
                        <a:rPr sz="1350" b="1" spc="275" dirty="0">
                          <a:latin typeface="Tahoma"/>
                          <a:cs typeface="Tahoma"/>
                        </a:rPr>
                        <a:t>2</a:t>
                      </a:r>
                      <a:endParaRPr sz="1350">
                        <a:latin typeface="Tahoma"/>
                        <a:cs typeface="Tahoma"/>
                      </a:endParaRPr>
                    </a:p>
                  </a:txBody>
                  <a:tcPr marL="0" marR="0" marT="31115" marB="0">
                    <a:lnL w="63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245"/>
                        </a:spcBef>
                      </a:pPr>
                      <a:r>
                        <a:rPr sz="1350" b="1" spc="275" dirty="0">
                          <a:latin typeface="Tahoma"/>
                          <a:cs typeface="Tahoma"/>
                        </a:rPr>
                        <a:t>4</a:t>
                      </a:r>
                      <a:endParaRPr sz="1350">
                        <a:latin typeface="Tahoma"/>
                        <a:cs typeface="Tahoma"/>
                      </a:endParaRPr>
                    </a:p>
                  </a:txBody>
                  <a:tcPr marL="0" marR="0" marT="31115" marB="0">
                    <a:lnL w="190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2"/>
                  </a:ext>
                </a:extLst>
              </a:tr>
              <a:tr h="265430">
                <a:tc gridSpan="3">
                  <a:txBody>
                    <a:bodyPr/>
                    <a:lstStyle/>
                    <a:p>
                      <a:pPr marL="238760">
                        <a:lnSpc>
                          <a:spcPct val="100000"/>
                        </a:lnSpc>
                        <a:spcBef>
                          <a:spcPts val="240"/>
                        </a:spcBef>
                      </a:pPr>
                      <a:r>
                        <a:rPr sz="1350" b="1" spc="280" dirty="0">
                          <a:latin typeface="Tahoma"/>
                          <a:cs typeface="Tahoma"/>
                        </a:rPr>
                        <a:t>Gini=0.371</a:t>
                      </a:r>
                      <a:endParaRPr sz="1350">
                        <a:latin typeface="Tahoma"/>
                        <a:cs typeface="Tahoma"/>
                      </a:endParaRPr>
                    </a:p>
                  </a:txBody>
                  <a:tcPr marL="0" marR="0" marT="3048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13" name="object 13"/>
          <p:cNvSpPr txBox="1"/>
          <p:nvPr/>
        </p:nvSpPr>
        <p:spPr>
          <a:xfrm>
            <a:off x="434340" y="3159316"/>
            <a:ext cx="2046605" cy="2006600"/>
          </a:xfrm>
          <a:prstGeom prst="rect">
            <a:avLst/>
          </a:prstGeom>
        </p:spPr>
        <p:txBody>
          <a:bodyPr vert="horz" wrap="square" lIns="0" tIns="12700" rIns="0" bIns="0" rtlCol="0">
            <a:spAutoFit/>
          </a:bodyPr>
          <a:lstStyle/>
          <a:p>
            <a:pPr marL="38100">
              <a:lnSpc>
                <a:spcPct val="100000"/>
              </a:lnSpc>
              <a:spcBef>
                <a:spcPts val="100"/>
              </a:spcBef>
            </a:pPr>
            <a:r>
              <a:rPr sz="2000" spc="-10" dirty="0">
                <a:latin typeface="Calibri"/>
                <a:cs typeface="Calibri"/>
              </a:rPr>
              <a:t>Gini(N1)</a:t>
            </a:r>
            <a:endParaRPr sz="2000">
              <a:latin typeface="Calibri"/>
              <a:cs typeface="Calibri"/>
            </a:endParaRPr>
          </a:p>
          <a:p>
            <a:pPr marL="38100">
              <a:lnSpc>
                <a:spcPct val="100000"/>
              </a:lnSpc>
            </a:pPr>
            <a:r>
              <a:rPr sz="2000" dirty="0">
                <a:latin typeface="Calibri"/>
                <a:cs typeface="Calibri"/>
              </a:rPr>
              <a:t>=</a:t>
            </a:r>
            <a:r>
              <a:rPr sz="2000" spc="-15" dirty="0">
                <a:latin typeface="Calibri"/>
                <a:cs typeface="Calibri"/>
              </a:rPr>
              <a:t> </a:t>
            </a:r>
            <a:r>
              <a:rPr sz="2000" dirty="0">
                <a:latin typeface="Calibri"/>
                <a:cs typeface="Calibri"/>
              </a:rPr>
              <a:t>1</a:t>
            </a:r>
            <a:r>
              <a:rPr sz="2000" spc="-15" dirty="0">
                <a:latin typeface="Calibri"/>
                <a:cs typeface="Calibri"/>
              </a:rPr>
              <a:t> </a:t>
            </a:r>
            <a:r>
              <a:rPr sz="2000" dirty="0">
                <a:latin typeface="Calibri"/>
                <a:cs typeface="Calibri"/>
              </a:rPr>
              <a:t>–</a:t>
            </a:r>
            <a:r>
              <a:rPr sz="2000" spc="-15" dirty="0">
                <a:latin typeface="Calibri"/>
                <a:cs typeface="Calibri"/>
              </a:rPr>
              <a:t> </a:t>
            </a:r>
            <a:r>
              <a:rPr sz="2000" dirty="0">
                <a:latin typeface="Calibri"/>
                <a:cs typeface="Calibri"/>
              </a:rPr>
              <a:t>(5/7)</a:t>
            </a:r>
            <a:r>
              <a:rPr sz="1950" baseline="25641" dirty="0">
                <a:latin typeface="Calibri"/>
                <a:cs typeface="Calibri"/>
              </a:rPr>
              <a:t>2 </a:t>
            </a:r>
            <a:r>
              <a:rPr sz="2000" dirty="0">
                <a:latin typeface="Calibri"/>
                <a:cs typeface="Calibri"/>
              </a:rPr>
              <a:t>–</a:t>
            </a:r>
            <a:r>
              <a:rPr sz="2000" spc="-15" dirty="0">
                <a:latin typeface="Calibri"/>
                <a:cs typeface="Calibri"/>
              </a:rPr>
              <a:t> </a:t>
            </a:r>
            <a:r>
              <a:rPr sz="2000" spc="-10" dirty="0">
                <a:latin typeface="Calibri"/>
                <a:cs typeface="Calibri"/>
              </a:rPr>
              <a:t>(2/7)</a:t>
            </a:r>
            <a:r>
              <a:rPr sz="1950" spc="-15" baseline="25641" dirty="0">
                <a:latin typeface="Calibri"/>
                <a:cs typeface="Calibri"/>
              </a:rPr>
              <a:t>2</a:t>
            </a:r>
            <a:endParaRPr sz="1950" baseline="25641">
              <a:latin typeface="Calibri"/>
              <a:cs typeface="Calibri"/>
            </a:endParaRPr>
          </a:p>
          <a:p>
            <a:pPr marL="38100">
              <a:lnSpc>
                <a:spcPct val="100000"/>
              </a:lnSpc>
            </a:pPr>
            <a:r>
              <a:rPr sz="2000" dirty="0">
                <a:latin typeface="Calibri"/>
                <a:cs typeface="Calibri"/>
              </a:rPr>
              <a:t>=</a:t>
            </a:r>
            <a:r>
              <a:rPr sz="2000" spc="-10" dirty="0">
                <a:latin typeface="Calibri"/>
                <a:cs typeface="Calibri"/>
              </a:rPr>
              <a:t> 0.408</a:t>
            </a:r>
            <a:endParaRPr sz="2000">
              <a:latin typeface="Calibri"/>
              <a:cs typeface="Calibri"/>
            </a:endParaRPr>
          </a:p>
          <a:p>
            <a:pPr marL="38100">
              <a:lnSpc>
                <a:spcPct val="100000"/>
              </a:lnSpc>
              <a:spcBef>
                <a:spcPts val="1200"/>
              </a:spcBef>
            </a:pPr>
            <a:r>
              <a:rPr sz="2000" spc="-10" dirty="0">
                <a:latin typeface="Calibri"/>
                <a:cs typeface="Calibri"/>
              </a:rPr>
              <a:t>Gini(N2)</a:t>
            </a:r>
            <a:endParaRPr sz="2000">
              <a:latin typeface="Calibri"/>
              <a:cs typeface="Calibri"/>
            </a:endParaRPr>
          </a:p>
          <a:p>
            <a:pPr marL="38100">
              <a:lnSpc>
                <a:spcPct val="100000"/>
              </a:lnSpc>
            </a:pPr>
            <a:r>
              <a:rPr sz="2000" dirty="0">
                <a:latin typeface="Calibri"/>
                <a:cs typeface="Calibri"/>
              </a:rPr>
              <a:t>=</a:t>
            </a:r>
            <a:r>
              <a:rPr sz="2000" spc="-15" dirty="0">
                <a:latin typeface="Calibri"/>
                <a:cs typeface="Calibri"/>
              </a:rPr>
              <a:t> </a:t>
            </a:r>
            <a:r>
              <a:rPr sz="2000" dirty="0">
                <a:latin typeface="Calibri"/>
                <a:cs typeface="Calibri"/>
              </a:rPr>
              <a:t>1</a:t>
            </a:r>
            <a:r>
              <a:rPr sz="2000" spc="-15" dirty="0">
                <a:latin typeface="Calibri"/>
                <a:cs typeface="Calibri"/>
              </a:rPr>
              <a:t> </a:t>
            </a:r>
            <a:r>
              <a:rPr sz="2000" dirty="0">
                <a:latin typeface="Calibri"/>
                <a:cs typeface="Calibri"/>
              </a:rPr>
              <a:t>–</a:t>
            </a:r>
            <a:r>
              <a:rPr sz="2000" spc="-15" dirty="0">
                <a:latin typeface="Calibri"/>
                <a:cs typeface="Calibri"/>
              </a:rPr>
              <a:t> </a:t>
            </a:r>
            <a:r>
              <a:rPr sz="2000" dirty="0">
                <a:latin typeface="Calibri"/>
                <a:cs typeface="Calibri"/>
              </a:rPr>
              <a:t>(1/5)</a:t>
            </a:r>
            <a:r>
              <a:rPr sz="1950" baseline="25641" dirty="0">
                <a:latin typeface="Calibri"/>
                <a:cs typeface="Calibri"/>
              </a:rPr>
              <a:t>2 </a:t>
            </a:r>
            <a:r>
              <a:rPr sz="2000" dirty="0">
                <a:latin typeface="Calibri"/>
                <a:cs typeface="Calibri"/>
              </a:rPr>
              <a:t>–</a:t>
            </a:r>
            <a:r>
              <a:rPr sz="2000" spc="-15" dirty="0">
                <a:latin typeface="Calibri"/>
                <a:cs typeface="Calibri"/>
              </a:rPr>
              <a:t> </a:t>
            </a:r>
            <a:r>
              <a:rPr sz="2000" spc="-10" dirty="0">
                <a:latin typeface="Calibri"/>
                <a:cs typeface="Calibri"/>
              </a:rPr>
              <a:t>(4/5)</a:t>
            </a:r>
            <a:r>
              <a:rPr sz="1950" spc="-15" baseline="25641" dirty="0">
                <a:latin typeface="Calibri"/>
                <a:cs typeface="Calibri"/>
              </a:rPr>
              <a:t>2</a:t>
            </a:r>
            <a:endParaRPr sz="1950" baseline="25641">
              <a:latin typeface="Calibri"/>
              <a:cs typeface="Calibri"/>
            </a:endParaRPr>
          </a:p>
          <a:p>
            <a:pPr marL="38100">
              <a:lnSpc>
                <a:spcPct val="100000"/>
              </a:lnSpc>
            </a:pPr>
            <a:r>
              <a:rPr sz="2000" dirty="0">
                <a:latin typeface="Calibri"/>
                <a:cs typeface="Calibri"/>
              </a:rPr>
              <a:t>=</a:t>
            </a:r>
            <a:r>
              <a:rPr sz="2000" spc="-10" dirty="0">
                <a:latin typeface="Calibri"/>
                <a:cs typeface="Calibri"/>
              </a:rPr>
              <a:t> </a:t>
            </a:r>
            <a:r>
              <a:rPr sz="2000" spc="-20" dirty="0">
                <a:latin typeface="Calibri"/>
                <a:cs typeface="Calibri"/>
              </a:rPr>
              <a:t>0.32</a:t>
            </a:r>
            <a:endParaRPr sz="2000">
              <a:latin typeface="Calibri"/>
              <a:cs typeface="Calibri"/>
            </a:endParaRPr>
          </a:p>
        </p:txBody>
      </p:sp>
      <p:sp>
        <p:nvSpPr>
          <p:cNvPr id="14" name="object 14"/>
          <p:cNvSpPr txBox="1"/>
          <p:nvPr/>
        </p:nvSpPr>
        <p:spPr>
          <a:xfrm>
            <a:off x="6022340" y="3502215"/>
            <a:ext cx="1696085" cy="1244600"/>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libri"/>
                <a:cs typeface="Calibri"/>
              </a:rPr>
              <a:t>Gini(Children)</a:t>
            </a:r>
            <a:endParaRPr sz="2000">
              <a:latin typeface="Calibri"/>
              <a:cs typeface="Calibri"/>
            </a:endParaRPr>
          </a:p>
          <a:p>
            <a:pPr marL="184150" marR="5080" indent="-171450">
              <a:lnSpc>
                <a:spcPct val="100000"/>
              </a:lnSpc>
            </a:pPr>
            <a:r>
              <a:rPr sz="2000" dirty="0">
                <a:latin typeface="Calibri"/>
                <a:cs typeface="Calibri"/>
              </a:rPr>
              <a:t>=</a:t>
            </a:r>
            <a:r>
              <a:rPr sz="2000" spc="-15" dirty="0">
                <a:latin typeface="Calibri"/>
                <a:cs typeface="Calibri"/>
              </a:rPr>
              <a:t> </a:t>
            </a:r>
            <a:r>
              <a:rPr sz="2000" dirty="0">
                <a:latin typeface="Calibri"/>
                <a:cs typeface="Calibri"/>
              </a:rPr>
              <a:t>7/12</a:t>
            </a:r>
            <a:r>
              <a:rPr sz="2000" spc="-20" dirty="0">
                <a:latin typeface="Calibri"/>
                <a:cs typeface="Calibri"/>
              </a:rPr>
              <a:t> </a:t>
            </a:r>
            <a:r>
              <a:rPr sz="2000" dirty="0">
                <a:latin typeface="Calibri"/>
                <a:cs typeface="Calibri"/>
              </a:rPr>
              <a:t>*</a:t>
            </a:r>
            <a:r>
              <a:rPr sz="2000" spc="-15" dirty="0">
                <a:latin typeface="Calibri"/>
                <a:cs typeface="Calibri"/>
              </a:rPr>
              <a:t> </a:t>
            </a:r>
            <a:r>
              <a:rPr sz="2000" dirty="0">
                <a:latin typeface="Calibri"/>
                <a:cs typeface="Calibri"/>
              </a:rPr>
              <a:t>0.408</a:t>
            </a:r>
            <a:r>
              <a:rPr sz="2000" spc="-20" dirty="0">
                <a:latin typeface="Calibri"/>
                <a:cs typeface="Calibri"/>
              </a:rPr>
              <a:t> </a:t>
            </a:r>
            <a:r>
              <a:rPr sz="2000" spc="-50" dirty="0">
                <a:latin typeface="Calibri"/>
                <a:cs typeface="Calibri"/>
              </a:rPr>
              <a:t>+ </a:t>
            </a:r>
            <a:r>
              <a:rPr sz="2000" dirty="0">
                <a:latin typeface="Calibri"/>
                <a:cs typeface="Calibri"/>
              </a:rPr>
              <a:t>5/12</a:t>
            </a:r>
            <a:r>
              <a:rPr sz="2000" spc="-25" dirty="0">
                <a:latin typeface="Calibri"/>
                <a:cs typeface="Calibri"/>
              </a:rPr>
              <a:t> </a:t>
            </a:r>
            <a:r>
              <a:rPr sz="2000" dirty="0">
                <a:latin typeface="Calibri"/>
                <a:cs typeface="Calibri"/>
              </a:rPr>
              <a:t>*</a:t>
            </a:r>
            <a:r>
              <a:rPr sz="2000" spc="-20" dirty="0">
                <a:latin typeface="Calibri"/>
                <a:cs typeface="Calibri"/>
              </a:rPr>
              <a:t> 0.32</a:t>
            </a:r>
            <a:endParaRPr sz="2000">
              <a:latin typeface="Calibri"/>
              <a:cs typeface="Calibri"/>
            </a:endParaRPr>
          </a:p>
          <a:p>
            <a:pPr marL="12700">
              <a:lnSpc>
                <a:spcPct val="100000"/>
              </a:lnSpc>
            </a:pPr>
            <a:r>
              <a:rPr sz="2000" dirty="0">
                <a:latin typeface="Calibri"/>
                <a:cs typeface="Calibri"/>
              </a:rPr>
              <a:t>=</a:t>
            </a:r>
            <a:r>
              <a:rPr sz="2000" spc="-20" dirty="0">
                <a:latin typeface="Calibri"/>
                <a:cs typeface="Calibri"/>
              </a:rPr>
              <a:t> </a:t>
            </a:r>
            <a:r>
              <a:rPr sz="2000" spc="-10" dirty="0">
                <a:latin typeface="Calibri"/>
                <a:cs typeface="Calibri"/>
              </a:rPr>
              <a:t>0.371</a:t>
            </a:r>
            <a:endParaRPr sz="2000">
              <a:latin typeface="Calibri"/>
              <a:cs typeface="Calibri"/>
            </a:endParaRPr>
          </a:p>
        </p:txBody>
      </p:sp>
      <p:sp>
        <p:nvSpPr>
          <p:cNvPr id="15" name="object 15"/>
          <p:cNvSpPr txBox="1"/>
          <p:nvPr/>
        </p:nvSpPr>
        <p:spPr>
          <a:xfrm>
            <a:off x="78739" y="4879085"/>
            <a:ext cx="180975" cy="203835"/>
          </a:xfrm>
          <a:prstGeom prst="rect">
            <a:avLst/>
          </a:prstGeom>
        </p:spPr>
        <p:txBody>
          <a:bodyPr vert="horz" wrap="square" lIns="0" tIns="14604" rIns="0" bIns="0" rtlCol="0">
            <a:spAutoFit/>
          </a:bodyPr>
          <a:lstStyle/>
          <a:p>
            <a:pPr marL="12700">
              <a:lnSpc>
                <a:spcPct val="100000"/>
              </a:lnSpc>
              <a:spcBef>
                <a:spcPts val="114"/>
              </a:spcBef>
            </a:pPr>
            <a:r>
              <a:rPr sz="1150" b="1" spc="-25" dirty="0">
                <a:latin typeface="Calibri"/>
                <a:cs typeface="Calibri"/>
              </a:rPr>
              <a:t>37</a:t>
            </a:r>
            <a:endParaRPr sz="115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300" y="12700"/>
            <a:ext cx="7638415" cy="566822"/>
          </a:xfrm>
          <a:prstGeom prst="rect">
            <a:avLst/>
          </a:prstGeom>
        </p:spPr>
        <p:txBody>
          <a:bodyPr vert="horz" wrap="square" lIns="0" tIns="12700" rIns="0" bIns="0" rtlCol="0">
            <a:spAutoFit/>
          </a:bodyPr>
          <a:lstStyle/>
          <a:p>
            <a:pPr marL="12700">
              <a:lnSpc>
                <a:spcPct val="100000"/>
              </a:lnSpc>
              <a:spcBef>
                <a:spcPts val="100"/>
              </a:spcBef>
            </a:pPr>
            <a:r>
              <a:rPr sz="3600" spc="-150" dirty="0"/>
              <a:t>Categorical Attributes: Computing Gini Index</a:t>
            </a:r>
          </a:p>
        </p:txBody>
      </p:sp>
      <p:sp>
        <p:nvSpPr>
          <p:cNvPr id="3" name="object 3"/>
          <p:cNvSpPr txBox="1"/>
          <p:nvPr/>
        </p:nvSpPr>
        <p:spPr>
          <a:xfrm>
            <a:off x="630237" y="833092"/>
            <a:ext cx="7762240" cy="1307465"/>
          </a:xfrm>
          <a:prstGeom prst="rect">
            <a:avLst/>
          </a:prstGeom>
        </p:spPr>
        <p:txBody>
          <a:bodyPr vert="horz" wrap="square" lIns="0" tIns="60325" rIns="0" bIns="0" rtlCol="0">
            <a:spAutoFit/>
          </a:bodyPr>
          <a:lstStyle/>
          <a:p>
            <a:pPr marL="355600" marR="5080" indent="-342900">
              <a:lnSpc>
                <a:spcPts val="3030"/>
              </a:lnSpc>
              <a:spcBef>
                <a:spcPts val="475"/>
              </a:spcBef>
              <a:buSzPct val="89285"/>
              <a:buFont typeface="Courier New"/>
              <a:buChar char="o"/>
              <a:tabLst>
                <a:tab pos="355600" algn="l"/>
              </a:tabLst>
            </a:pPr>
            <a:r>
              <a:rPr sz="2800" dirty="0">
                <a:latin typeface="Garamond"/>
                <a:cs typeface="Garamond"/>
              </a:rPr>
              <a:t>For each distinct value, gather counts for each class in the dataset</a:t>
            </a:r>
          </a:p>
          <a:p>
            <a:pPr marL="354965" indent="-342265">
              <a:lnSpc>
                <a:spcPct val="100000"/>
              </a:lnSpc>
              <a:spcBef>
                <a:spcPts val="295"/>
              </a:spcBef>
              <a:buSzPct val="89285"/>
              <a:buFont typeface="Courier New"/>
              <a:buChar char="o"/>
              <a:tabLst>
                <a:tab pos="354965" algn="l"/>
              </a:tabLst>
            </a:pPr>
            <a:r>
              <a:rPr sz="2800" dirty="0">
                <a:latin typeface="Garamond"/>
                <a:cs typeface="Garamond"/>
              </a:rPr>
              <a:t>Use the count matrix to make decisions</a:t>
            </a:r>
          </a:p>
        </p:txBody>
      </p:sp>
      <p:graphicFrame>
        <p:nvGraphicFramePr>
          <p:cNvPr id="4" name="object 4"/>
          <p:cNvGraphicFramePr>
            <a:graphicFrameLocks noGrp="1"/>
          </p:cNvGraphicFramePr>
          <p:nvPr/>
        </p:nvGraphicFramePr>
        <p:xfrm>
          <a:off x="3927426" y="2857152"/>
          <a:ext cx="2289174" cy="1120139"/>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868680">
                  <a:extLst>
                    <a:ext uri="{9D8B030D-6E8A-4147-A177-3AD203B41FA5}">
                      <a16:colId xmlns:a16="http://schemas.microsoft.com/office/drawing/2014/main" val="20001"/>
                    </a:ext>
                  </a:extLst>
                </a:gridCol>
                <a:gridCol w="791844">
                  <a:extLst>
                    <a:ext uri="{9D8B030D-6E8A-4147-A177-3AD203B41FA5}">
                      <a16:colId xmlns:a16="http://schemas.microsoft.com/office/drawing/2014/main" val="20002"/>
                    </a:ext>
                  </a:extLst>
                </a:gridCol>
              </a:tblGrid>
              <a:tr h="208279">
                <a:tc rowSpan="2">
                  <a:txBody>
                    <a:bodyPr/>
                    <a:lstStyle/>
                    <a:p>
                      <a:pPr>
                        <a:lnSpc>
                          <a:spcPct val="100000"/>
                        </a:lnSpc>
                      </a:pPr>
                      <a:endParaRPr sz="1900">
                        <a:latin typeface="Times New Roman"/>
                        <a:cs typeface="Times New Roman"/>
                      </a:endParaRPr>
                    </a:p>
                  </a:txBody>
                  <a:tcPr marL="0" marR="0" marT="0" marB="0">
                    <a:lnR w="3175">
                      <a:solidFill>
                        <a:srgbClr val="000000"/>
                      </a:solidFill>
                      <a:prstDash val="solid"/>
                    </a:lnR>
                    <a:lnB w="3175">
                      <a:solidFill>
                        <a:srgbClr val="000000"/>
                      </a:solidFill>
                      <a:prstDash val="solid"/>
                    </a:lnB>
                  </a:tcPr>
                </a:tc>
                <a:tc gridSpan="2">
                  <a:txBody>
                    <a:bodyPr/>
                    <a:lstStyle/>
                    <a:p>
                      <a:pPr marL="466725">
                        <a:lnSpc>
                          <a:spcPct val="100000"/>
                        </a:lnSpc>
                        <a:spcBef>
                          <a:spcPts val="155"/>
                        </a:spcBef>
                      </a:pPr>
                      <a:r>
                        <a:rPr sz="1050" b="1" spc="195" dirty="0">
                          <a:solidFill>
                            <a:srgbClr val="FFFFFF"/>
                          </a:solidFill>
                          <a:latin typeface="Arial"/>
                          <a:cs typeface="Arial"/>
                        </a:rPr>
                        <a:t>CarType</a:t>
                      </a:r>
                      <a:endParaRPr sz="1050">
                        <a:latin typeface="Arial"/>
                        <a:cs typeface="Arial"/>
                      </a:endParaRPr>
                    </a:p>
                  </a:txBody>
                  <a:tcPr marL="0" marR="0" marT="1968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800000"/>
                    </a:solidFill>
                  </a:tcPr>
                </a:tc>
                <a:tc hMerge="1">
                  <a:txBody>
                    <a:bodyPr/>
                    <a:lstStyle/>
                    <a:p>
                      <a:endParaRPr/>
                    </a:p>
                  </a:txBody>
                  <a:tcPr marL="0" marR="0" marT="0" marB="0"/>
                </a:tc>
                <a:extLst>
                  <a:ext uri="{0D108BD9-81ED-4DB2-BD59-A6C34878D82A}">
                    <a16:rowId xmlns:a16="http://schemas.microsoft.com/office/drawing/2014/main" val="10000"/>
                  </a:ext>
                </a:extLst>
              </a:tr>
              <a:tr h="311785">
                <a:tc vMerge="1">
                  <a:txBody>
                    <a:bodyPr/>
                    <a:lstStyle/>
                    <a:p>
                      <a:endParaRPr/>
                    </a:p>
                  </a:txBody>
                  <a:tcPr marL="0" marR="0" marT="0" marB="0">
                    <a:lnR w="3175">
                      <a:solidFill>
                        <a:srgbClr val="000000"/>
                      </a:solidFill>
                      <a:prstDash val="solid"/>
                    </a:lnR>
                    <a:lnB w="3175">
                      <a:solidFill>
                        <a:srgbClr val="000000"/>
                      </a:solidFill>
                      <a:prstDash val="solid"/>
                    </a:lnB>
                  </a:tcPr>
                </a:tc>
                <a:tc>
                  <a:txBody>
                    <a:bodyPr/>
                    <a:lstStyle/>
                    <a:p>
                      <a:pPr marL="95885" marR="77470" indent="-10795">
                        <a:lnSpc>
                          <a:spcPts val="1220"/>
                        </a:lnSpc>
                      </a:pPr>
                      <a:r>
                        <a:rPr sz="1050" b="1" spc="170" dirty="0">
                          <a:solidFill>
                            <a:srgbClr val="010000"/>
                          </a:solidFill>
                          <a:latin typeface="Arial"/>
                          <a:cs typeface="Arial"/>
                        </a:rPr>
                        <a:t>{Sports, </a:t>
                      </a:r>
                      <a:r>
                        <a:rPr sz="1050" b="1" spc="185" dirty="0">
                          <a:solidFill>
                            <a:srgbClr val="010000"/>
                          </a:solidFill>
                          <a:latin typeface="Arial"/>
                          <a:cs typeface="Arial"/>
                        </a:rPr>
                        <a:t>Luxury}</a:t>
                      </a:r>
                      <a:endParaRPr sz="1050">
                        <a:latin typeface="Arial"/>
                        <a:cs typeface="Arial"/>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BFBFBF"/>
                    </a:solidFill>
                  </a:tcPr>
                </a:tc>
                <a:tc>
                  <a:txBody>
                    <a:bodyPr/>
                    <a:lstStyle/>
                    <a:p>
                      <a:pPr algn="ctr">
                        <a:lnSpc>
                          <a:spcPct val="100000"/>
                        </a:lnSpc>
                        <a:spcBef>
                          <a:spcPts val="560"/>
                        </a:spcBef>
                      </a:pPr>
                      <a:r>
                        <a:rPr sz="1050" b="1" spc="170" dirty="0">
                          <a:solidFill>
                            <a:srgbClr val="010000"/>
                          </a:solidFill>
                          <a:latin typeface="Arial"/>
                          <a:cs typeface="Arial"/>
                        </a:rPr>
                        <a:t>{Family}</a:t>
                      </a:r>
                      <a:endParaRPr sz="1050">
                        <a:latin typeface="Arial"/>
                        <a:cs typeface="Arial"/>
                      </a:endParaRPr>
                    </a:p>
                  </a:txBody>
                  <a:tcPr marL="0" marR="0" marT="7112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BEBEBE"/>
                    </a:solidFill>
                  </a:tcPr>
                </a:tc>
                <a:extLst>
                  <a:ext uri="{0D108BD9-81ED-4DB2-BD59-A6C34878D82A}">
                    <a16:rowId xmlns:a16="http://schemas.microsoft.com/office/drawing/2014/main" val="10001"/>
                  </a:ext>
                </a:extLst>
              </a:tr>
              <a:tr h="202565">
                <a:tc>
                  <a:txBody>
                    <a:bodyPr/>
                    <a:lstStyle/>
                    <a:p>
                      <a:pPr algn="ctr">
                        <a:lnSpc>
                          <a:spcPct val="100000"/>
                        </a:lnSpc>
                        <a:spcBef>
                          <a:spcPts val="130"/>
                        </a:spcBef>
                      </a:pPr>
                      <a:r>
                        <a:rPr sz="1050" b="1" spc="204" dirty="0">
                          <a:solidFill>
                            <a:srgbClr val="010000"/>
                          </a:solidFill>
                          <a:latin typeface="Arial"/>
                          <a:cs typeface="Arial"/>
                        </a:rPr>
                        <a:t>C1</a:t>
                      </a:r>
                      <a:endParaRPr sz="1050">
                        <a:latin typeface="Arial"/>
                        <a:cs typeface="Arial"/>
                      </a:endParaRPr>
                    </a:p>
                  </a:txBody>
                  <a:tcPr marL="0" marR="0" marT="1651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BEBEBE"/>
                    </a:solidFill>
                  </a:tcPr>
                </a:tc>
                <a:tc>
                  <a:txBody>
                    <a:bodyPr/>
                    <a:lstStyle/>
                    <a:p>
                      <a:pPr algn="ctr">
                        <a:lnSpc>
                          <a:spcPct val="100000"/>
                        </a:lnSpc>
                        <a:spcBef>
                          <a:spcPts val="170"/>
                        </a:spcBef>
                      </a:pPr>
                      <a:r>
                        <a:rPr sz="1050" spc="150" dirty="0">
                          <a:solidFill>
                            <a:srgbClr val="010000"/>
                          </a:solidFill>
                          <a:latin typeface="Tahoma"/>
                          <a:cs typeface="Tahoma"/>
                        </a:rPr>
                        <a:t>3</a:t>
                      </a:r>
                      <a:endParaRPr sz="1050">
                        <a:latin typeface="Tahoma"/>
                        <a:cs typeface="Tahoma"/>
                      </a:endParaRPr>
                    </a:p>
                  </a:txBody>
                  <a:tcPr marL="0" marR="0" marT="2159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170"/>
                        </a:spcBef>
                      </a:pPr>
                      <a:r>
                        <a:rPr sz="1050" spc="150" dirty="0">
                          <a:solidFill>
                            <a:srgbClr val="010000"/>
                          </a:solidFill>
                          <a:latin typeface="Tahoma"/>
                          <a:cs typeface="Tahoma"/>
                        </a:rPr>
                        <a:t>1</a:t>
                      </a:r>
                      <a:endParaRPr sz="1050">
                        <a:latin typeface="Tahoma"/>
                        <a:cs typeface="Tahoma"/>
                      </a:endParaRPr>
                    </a:p>
                  </a:txBody>
                  <a:tcPr marL="0" marR="0" marT="2159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2"/>
                  </a:ext>
                </a:extLst>
              </a:tr>
              <a:tr h="191135">
                <a:tc>
                  <a:txBody>
                    <a:bodyPr/>
                    <a:lstStyle/>
                    <a:p>
                      <a:pPr algn="ctr">
                        <a:lnSpc>
                          <a:spcPct val="100000"/>
                        </a:lnSpc>
                        <a:spcBef>
                          <a:spcPts val="90"/>
                        </a:spcBef>
                      </a:pPr>
                      <a:r>
                        <a:rPr sz="1050" b="1" spc="204" dirty="0">
                          <a:solidFill>
                            <a:srgbClr val="010000"/>
                          </a:solidFill>
                          <a:latin typeface="Arial"/>
                          <a:cs typeface="Arial"/>
                        </a:rPr>
                        <a:t>C2</a:t>
                      </a:r>
                      <a:endParaRPr sz="1050">
                        <a:latin typeface="Arial"/>
                        <a:cs typeface="Arial"/>
                      </a:endParaRPr>
                    </a:p>
                  </a:txBody>
                  <a:tcPr marL="0" marR="0" marT="1143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BFBFBF"/>
                    </a:solidFill>
                  </a:tcPr>
                </a:tc>
                <a:tc>
                  <a:txBody>
                    <a:bodyPr/>
                    <a:lstStyle/>
                    <a:p>
                      <a:pPr algn="ctr">
                        <a:lnSpc>
                          <a:spcPct val="100000"/>
                        </a:lnSpc>
                        <a:spcBef>
                          <a:spcPts val="125"/>
                        </a:spcBef>
                      </a:pPr>
                      <a:r>
                        <a:rPr sz="1050" spc="150" dirty="0">
                          <a:solidFill>
                            <a:srgbClr val="010000"/>
                          </a:solidFill>
                          <a:latin typeface="Tahoma"/>
                          <a:cs typeface="Tahoma"/>
                        </a:rPr>
                        <a:t>2</a:t>
                      </a:r>
                      <a:endParaRPr sz="1050">
                        <a:latin typeface="Tahoma"/>
                        <a:cs typeface="Tahoma"/>
                      </a:endParaRPr>
                    </a:p>
                  </a:txBody>
                  <a:tcPr marL="0" marR="0" marT="1587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125"/>
                        </a:spcBef>
                      </a:pPr>
                      <a:r>
                        <a:rPr sz="1050" spc="150" dirty="0">
                          <a:solidFill>
                            <a:srgbClr val="010000"/>
                          </a:solidFill>
                          <a:latin typeface="Tahoma"/>
                          <a:cs typeface="Tahoma"/>
                        </a:rPr>
                        <a:t>4</a:t>
                      </a:r>
                      <a:endParaRPr sz="1050">
                        <a:latin typeface="Tahoma"/>
                        <a:cs typeface="Tahoma"/>
                      </a:endParaRPr>
                    </a:p>
                  </a:txBody>
                  <a:tcPr marL="0" marR="0" marT="1587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3"/>
                  </a:ext>
                </a:extLst>
              </a:tr>
              <a:tr h="206375">
                <a:tc>
                  <a:txBody>
                    <a:bodyPr/>
                    <a:lstStyle/>
                    <a:p>
                      <a:pPr algn="ctr">
                        <a:lnSpc>
                          <a:spcPct val="100000"/>
                        </a:lnSpc>
                        <a:spcBef>
                          <a:spcPts val="185"/>
                        </a:spcBef>
                      </a:pPr>
                      <a:r>
                        <a:rPr sz="1050" b="1" spc="165" dirty="0">
                          <a:solidFill>
                            <a:srgbClr val="FF0000"/>
                          </a:solidFill>
                          <a:latin typeface="Tahoma"/>
                          <a:cs typeface="Tahoma"/>
                        </a:rPr>
                        <a:t>Gini</a:t>
                      </a:r>
                      <a:endParaRPr sz="1050">
                        <a:latin typeface="Tahoma"/>
                        <a:cs typeface="Tahoma"/>
                      </a:endParaRPr>
                    </a:p>
                  </a:txBody>
                  <a:tcPr marL="0" marR="0" marT="2349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gridSpan="2">
                  <a:txBody>
                    <a:bodyPr/>
                    <a:lstStyle/>
                    <a:p>
                      <a:pPr marL="635" algn="ctr">
                        <a:lnSpc>
                          <a:spcPct val="100000"/>
                        </a:lnSpc>
                        <a:spcBef>
                          <a:spcPts val="185"/>
                        </a:spcBef>
                      </a:pPr>
                      <a:r>
                        <a:rPr sz="1050" b="1" spc="210" dirty="0">
                          <a:solidFill>
                            <a:srgbClr val="FF0000"/>
                          </a:solidFill>
                          <a:latin typeface="Tahoma"/>
                          <a:cs typeface="Tahoma"/>
                        </a:rPr>
                        <a:t>0.400</a:t>
                      </a:r>
                      <a:endParaRPr sz="1050">
                        <a:latin typeface="Tahoma"/>
                        <a:cs typeface="Tahoma"/>
                      </a:endParaRPr>
                    </a:p>
                  </a:txBody>
                  <a:tcPr marL="0" marR="0" marT="2349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graphicFrame>
        <p:nvGraphicFramePr>
          <p:cNvPr id="5" name="object 5"/>
          <p:cNvGraphicFramePr>
            <a:graphicFrameLocks noGrp="1"/>
          </p:cNvGraphicFramePr>
          <p:nvPr/>
        </p:nvGraphicFramePr>
        <p:xfrm>
          <a:off x="6422976" y="2857152"/>
          <a:ext cx="2289174" cy="1120139"/>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868680">
                  <a:extLst>
                    <a:ext uri="{9D8B030D-6E8A-4147-A177-3AD203B41FA5}">
                      <a16:colId xmlns:a16="http://schemas.microsoft.com/office/drawing/2014/main" val="20001"/>
                    </a:ext>
                  </a:extLst>
                </a:gridCol>
                <a:gridCol w="791844">
                  <a:extLst>
                    <a:ext uri="{9D8B030D-6E8A-4147-A177-3AD203B41FA5}">
                      <a16:colId xmlns:a16="http://schemas.microsoft.com/office/drawing/2014/main" val="20002"/>
                    </a:ext>
                  </a:extLst>
                </a:gridCol>
              </a:tblGrid>
              <a:tr h="208279">
                <a:tc rowSpan="2">
                  <a:txBody>
                    <a:bodyPr/>
                    <a:lstStyle/>
                    <a:p>
                      <a:pPr>
                        <a:lnSpc>
                          <a:spcPct val="100000"/>
                        </a:lnSpc>
                      </a:pPr>
                      <a:endParaRPr sz="1900">
                        <a:latin typeface="Times New Roman"/>
                        <a:cs typeface="Times New Roman"/>
                      </a:endParaRPr>
                    </a:p>
                  </a:txBody>
                  <a:tcPr marL="0" marR="0" marT="0" marB="0">
                    <a:lnR w="3175">
                      <a:solidFill>
                        <a:srgbClr val="000000"/>
                      </a:solidFill>
                      <a:prstDash val="solid"/>
                    </a:lnR>
                    <a:lnB w="3175">
                      <a:solidFill>
                        <a:srgbClr val="000000"/>
                      </a:solidFill>
                      <a:prstDash val="solid"/>
                    </a:lnB>
                  </a:tcPr>
                </a:tc>
                <a:tc gridSpan="2">
                  <a:txBody>
                    <a:bodyPr/>
                    <a:lstStyle/>
                    <a:p>
                      <a:pPr marL="466725">
                        <a:lnSpc>
                          <a:spcPct val="100000"/>
                        </a:lnSpc>
                        <a:spcBef>
                          <a:spcPts val="155"/>
                        </a:spcBef>
                      </a:pPr>
                      <a:r>
                        <a:rPr sz="1050" b="1" spc="195" dirty="0">
                          <a:solidFill>
                            <a:srgbClr val="FFFFFF"/>
                          </a:solidFill>
                          <a:latin typeface="Arial"/>
                          <a:cs typeface="Arial"/>
                        </a:rPr>
                        <a:t>CarType</a:t>
                      </a:r>
                      <a:endParaRPr sz="1050">
                        <a:latin typeface="Arial"/>
                        <a:cs typeface="Arial"/>
                      </a:endParaRPr>
                    </a:p>
                  </a:txBody>
                  <a:tcPr marL="0" marR="0" marT="1968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800000"/>
                    </a:solidFill>
                  </a:tcPr>
                </a:tc>
                <a:tc hMerge="1">
                  <a:txBody>
                    <a:bodyPr/>
                    <a:lstStyle/>
                    <a:p>
                      <a:endParaRPr/>
                    </a:p>
                  </a:txBody>
                  <a:tcPr marL="0" marR="0" marT="0" marB="0"/>
                </a:tc>
                <a:extLst>
                  <a:ext uri="{0D108BD9-81ED-4DB2-BD59-A6C34878D82A}">
                    <a16:rowId xmlns:a16="http://schemas.microsoft.com/office/drawing/2014/main" val="10000"/>
                  </a:ext>
                </a:extLst>
              </a:tr>
              <a:tr h="311785">
                <a:tc vMerge="1">
                  <a:txBody>
                    <a:bodyPr/>
                    <a:lstStyle/>
                    <a:p>
                      <a:endParaRPr/>
                    </a:p>
                  </a:txBody>
                  <a:tcPr marL="0" marR="0" marT="0" marB="0">
                    <a:lnR w="3175">
                      <a:solidFill>
                        <a:srgbClr val="000000"/>
                      </a:solidFill>
                      <a:prstDash val="solid"/>
                    </a:lnR>
                    <a:lnB w="3175">
                      <a:solidFill>
                        <a:srgbClr val="000000"/>
                      </a:solidFill>
                      <a:prstDash val="solid"/>
                    </a:lnB>
                  </a:tcPr>
                </a:tc>
                <a:tc>
                  <a:txBody>
                    <a:bodyPr/>
                    <a:lstStyle/>
                    <a:p>
                      <a:pPr algn="ctr">
                        <a:lnSpc>
                          <a:spcPct val="100000"/>
                        </a:lnSpc>
                        <a:spcBef>
                          <a:spcPts val="560"/>
                        </a:spcBef>
                      </a:pPr>
                      <a:r>
                        <a:rPr sz="1050" b="1" spc="170" dirty="0">
                          <a:solidFill>
                            <a:srgbClr val="010000"/>
                          </a:solidFill>
                          <a:latin typeface="Arial"/>
                          <a:cs typeface="Arial"/>
                        </a:rPr>
                        <a:t>{Sports}</a:t>
                      </a:r>
                      <a:endParaRPr sz="1050">
                        <a:latin typeface="Arial"/>
                        <a:cs typeface="Arial"/>
                      </a:endParaRPr>
                    </a:p>
                  </a:txBody>
                  <a:tcPr marL="0" marR="0" marT="7112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BFBFBF"/>
                    </a:solidFill>
                  </a:tcPr>
                </a:tc>
                <a:tc>
                  <a:txBody>
                    <a:bodyPr/>
                    <a:lstStyle/>
                    <a:p>
                      <a:pPr marL="57150" marR="49530" indent="-26670">
                        <a:lnSpc>
                          <a:spcPts val="1220"/>
                        </a:lnSpc>
                      </a:pPr>
                      <a:r>
                        <a:rPr sz="1050" b="1" spc="170" dirty="0">
                          <a:solidFill>
                            <a:srgbClr val="010000"/>
                          </a:solidFill>
                          <a:latin typeface="Arial"/>
                          <a:cs typeface="Arial"/>
                        </a:rPr>
                        <a:t>{Family, </a:t>
                      </a:r>
                      <a:r>
                        <a:rPr sz="1050" b="1" spc="185" dirty="0">
                          <a:solidFill>
                            <a:srgbClr val="010000"/>
                          </a:solidFill>
                          <a:latin typeface="Arial"/>
                          <a:cs typeface="Arial"/>
                        </a:rPr>
                        <a:t>Luxury}</a:t>
                      </a:r>
                      <a:endParaRPr sz="1050">
                        <a:latin typeface="Arial"/>
                        <a:cs typeface="Arial"/>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BFBFBF"/>
                    </a:solidFill>
                  </a:tcPr>
                </a:tc>
                <a:extLst>
                  <a:ext uri="{0D108BD9-81ED-4DB2-BD59-A6C34878D82A}">
                    <a16:rowId xmlns:a16="http://schemas.microsoft.com/office/drawing/2014/main" val="10001"/>
                  </a:ext>
                </a:extLst>
              </a:tr>
              <a:tr h="202565">
                <a:tc>
                  <a:txBody>
                    <a:bodyPr/>
                    <a:lstStyle/>
                    <a:p>
                      <a:pPr algn="ctr">
                        <a:lnSpc>
                          <a:spcPct val="100000"/>
                        </a:lnSpc>
                        <a:spcBef>
                          <a:spcPts val="130"/>
                        </a:spcBef>
                      </a:pPr>
                      <a:r>
                        <a:rPr sz="1050" b="1" spc="204" dirty="0">
                          <a:solidFill>
                            <a:srgbClr val="010000"/>
                          </a:solidFill>
                          <a:latin typeface="Arial"/>
                          <a:cs typeface="Arial"/>
                        </a:rPr>
                        <a:t>C1</a:t>
                      </a:r>
                      <a:endParaRPr sz="1050">
                        <a:latin typeface="Arial"/>
                        <a:cs typeface="Arial"/>
                      </a:endParaRPr>
                    </a:p>
                  </a:txBody>
                  <a:tcPr marL="0" marR="0" marT="1651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BEBEBE"/>
                    </a:solidFill>
                  </a:tcPr>
                </a:tc>
                <a:tc>
                  <a:txBody>
                    <a:bodyPr/>
                    <a:lstStyle/>
                    <a:p>
                      <a:pPr algn="ctr">
                        <a:lnSpc>
                          <a:spcPct val="100000"/>
                        </a:lnSpc>
                        <a:spcBef>
                          <a:spcPts val="170"/>
                        </a:spcBef>
                      </a:pPr>
                      <a:r>
                        <a:rPr sz="1050" spc="150" dirty="0">
                          <a:solidFill>
                            <a:srgbClr val="010000"/>
                          </a:solidFill>
                          <a:latin typeface="Tahoma"/>
                          <a:cs typeface="Tahoma"/>
                        </a:rPr>
                        <a:t>2</a:t>
                      </a:r>
                      <a:endParaRPr sz="1050">
                        <a:latin typeface="Tahoma"/>
                        <a:cs typeface="Tahoma"/>
                      </a:endParaRPr>
                    </a:p>
                  </a:txBody>
                  <a:tcPr marL="0" marR="0" marT="2159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170"/>
                        </a:spcBef>
                      </a:pPr>
                      <a:r>
                        <a:rPr sz="1050" spc="150" dirty="0">
                          <a:solidFill>
                            <a:srgbClr val="010000"/>
                          </a:solidFill>
                          <a:latin typeface="Tahoma"/>
                          <a:cs typeface="Tahoma"/>
                        </a:rPr>
                        <a:t>2</a:t>
                      </a:r>
                      <a:endParaRPr sz="1050">
                        <a:latin typeface="Tahoma"/>
                        <a:cs typeface="Tahoma"/>
                      </a:endParaRPr>
                    </a:p>
                  </a:txBody>
                  <a:tcPr marL="0" marR="0" marT="2159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2"/>
                  </a:ext>
                </a:extLst>
              </a:tr>
              <a:tr h="191135">
                <a:tc>
                  <a:txBody>
                    <a:bodyPr/>
                    <a:lstStyle/>
                    <a:p>
                      <a:pPr algn="ctr">
                        <a:lnSpc>
                          <a:spcPct val="100000"/>
                        </a:lnSpc>
                        <a:spcBef>
                          <a:spcPts val="90"/>
                        </a:spcBef>
                      </a:pPr>
                      <a:r>
                        <a:rPr sz="1050" b="1" spc="204" dirty="0">
                          <a:solidFill>
                            <a:srgbClr val="010000"/>
                          </a:solidFill>
                          <a:latin typeface="Arial"/>
                          <a:cs typeface="Arial"/>
                        </a:rPr>
                        <a:t>C2</a:t>
                      </a:r>
                      <a:endParaRPr sz="1050">
                        <a:latin typeface="Arial"/>
                        <a:cs typeface="Arial"/>
                      </a:endParaRPr>
                    </a:p>
                  </a:txBody>
                  <a:tcPr marL="0" marR="0" marT="1143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BFBFBF"/>
                    </a:solidFill>
                  </a:tcPr>
                </a:tc>
                <a:tc>
                  <a:txBody>
                    <a:bodyPr/>
                    <a:lstStyle/>
                    <a:p>
                      <a:pPr algn="ctr">
                        <a:lnSpc>
                          <a:spcPct val="100000"/>
                        </a:lnSpc>
                        <a:spcBef>
                          <a:spcPts val="125"/>
                        </a:spcBef>
                      </a:pPr>
                      <a:r>
                        <a:rPr sz="1050" spc="150" dirty="0">
                          <a:solidFill>
                            <a:srgbClr val="010000"/>
                          </a:solidFill>
                          <a:latin typeface="Tahoma"/>
                          <a:cs typeface="Tahoma"/>
                        </a:rPr>
                        <a:t>1</a:t>
                      </a:r>
                      <a:endParaRPr sz="1050">
                        <a:latin typeface="Tahoma"/>
                        <a:cs typeface="Tahoma"/>
                      </a:endParaRPr>
                    </a:p>
                  </a:txBody>
                  <a:tcPr marL="0" marR="0" marT="1587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125"/>
                        </a:spcBef>
                      </a:pPr>
                      <a:r>
                        <a:rPr sz="1050" spc="150" dirty="0">
                          <a:solidFill>
                            <a:srgbClr val="010000"/>
                          </a:solidFill>
                          <a:latin typeface="Tahoma"/>
                          <a:cs typeface="Tahoma"/>
                        </a:rPr>
                        <a:t>5</a:t>
                      </a:r>
                      <a:endParaRPr sz="1050">
                        <a:latin typeface="Tahoma"/>
                        <a:cs typeface="Tahoma"/>
                      </a:endParaRPr>
                    </a:p>
                  </a:txBody>
                  <a:tcPr marL="0" marR="0" marT="1587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3"/>
                  </a:ext>
                </a:extLst>
              </a:tr>
              <a:tr h="206375">
                <a:tc>
                  <a:txBody>
                    <a:bodyPr/>
                    <a:lstStyle/>
                    <a:p>
                      <a:pPr algn="ctr">
                        <a:lnSpc>
                          <a:spcPct val="100000"/>
                        </a:lnSpc>
                        <a:spcBef>
                          <a:spcPts val="185"/>
                        </a:spcBef>
                      </a:pPr>
                      <a:r>
                        <a:rPr sz="1050" b="1" spc="165" dirty="0">
                          <a:solidFill>
                            <a:srgbClr val="FF0000"/>
                          </a:solidFill>
                          <a:latin typeface="Tahoma"/>
                          <a:cs typeface="Tahoma"/>
                        </a:rPr>
                        <a:t>Gini</a:t>
                      </a:r>
                      <a:endParaRPr sz="1050">
                        <a:latin typeface="Tahoma"/>
                        <a:cs typeface="Tahoma"/>
                      </a:endParaRPr>
                    </a:p>
                  </a:txBody>
                  <a:tcPr marL="0" marR="0" marT="2349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gridSpan="2">
                  <a:txBody>
                    <a:bodyPr/>
                    <a:lstStyle/>
                    <a:p>
                      <a:pPr marL="635" algn="ctr">
                        <a:lnSpc>
                          <a:spcPct val="100000"/>
                        </a:lnSpc>
                        <a:spcBef>
                          <a:spcPts val="185"/>
                        </a:spcBef>
                      </a:pPr>
                      <a:r>
                        <a:rPr sz="1050" b="1" spc="210" dirty="0">
                          <a:solidFill>
                            <a:srgbClr val="FF0000"/>
                          </a:solidFill>
                          <a:latin typeface="Tahoma"/>
                          <a:cs typeface="Tahoma"/>
                        </a:rPr>
                        <a:t>0.419</a:t>
                      </a:r>
                      <a:endParaRPr sz="1050">
                        <a:latin typeface="Tahoma"/>
                        <a:cs typeface="Tahoma"/>
                      </a:endParaRPr>
                    </a:p>
                  </a:txBody>
                  <a:tcPr marL="0" marR="0" marT="2349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graphicFrame>
        <p:nvGraphicFramePr>
          <p:cNvPr id="6" name="object 6"/>
          <p:cNvGraphicFramePr>
            <a:graphicFrameLocks noGrp="1"/>
          </p:cNvGraphicFramePr>
          <p:nvPr/>
        </p:nvGraphicFramePr>
        <p:xfrm>
          <a:off x="345666" y="2857179"/>
          <a:ext cx="2689860" cy="1084580"/>
        </p:xfrm>
        <a:graphic>
          <a:graphicData uri="http://schemas.openxmlformats.org/drawingml/2006/table">
            <a:tbl>
              <a:tblPr firstRow="1" bandRow="1">
                <a:tableStyleId>{2D5ABB26-0587-4C30-8999-92F81FD0307C}</a:tableStyleId>
              </a:tblPr>
              <a:tblGrid>
                <a:gridCol w="622935">
                  <a:extLst>
                    <a:ext uri="{9D8B030D-6E8A-4147-A177-3AD203B41FA5}">
                      <a16:colId xmlns:a16="http://schemas.microsoft.com/office/drawing/2014/main" val="20000"/>
                    </a:ext>
                  </a:extLst>
                </a:gridCol>
                <a:gridCol w="716915">
                  <a:extLst>
                    <a:ext uri="{9D8B030D-6E8A-4147-A177-3AD203B41FA5}">
                      <a16:colId xmlns:a16="http://schemas.microsoft.com/office/drawing/2014/main" val="20001"/>
                    </a:ext>
                  </a:extLst>
                </a:gridCol>
                <a:gridCol w="675005">
                  <a:extLst>
                    <a:ext uri="{9D8B030D-6E8A-4147-A177-3AD203B41FA5}">
                      <a16:colId xmlns:a16="http://schemas.microsoft.com/office/drawing/2014/main" val="20002"/>
                    </a:ext>
                  </a:extLst>
                </a:gridCol>
                <a:gridCol w="675005">
                  <a:extLst>
                    <a:ext uri="{9D8B030D-6E8A-4147-A177-3AD203B41FA5}">
                      <a16:colId xmlns:a16="http://schemas.microsoft.com/office/drawing/2014/main" val="20003"/>
                    </a:ext>
                  </a:extLst>
                </a:gridCol>
              </a:tblGrid>
              <a:tr h="226060">
                <a:tc rowSpan="2">
                  <a:txBody>
                    <a:bodyPr/>
                    <a:lstStyle/>
                    <a:p>
                      <a:pPr>
                        <a:lnSpc>
                          <a:spcPct val="100000"/>
                        </a:lnSpc>
                      </a:pPr>
                      <a:endParaRPr sz="1900">
                        <a:latin typeface="Times New Roman"/>
                        <a:cs typeface="Times New Roman"/>
                      </a:endParaRPr>
                    </a:p>
                  </a:txBody>
                  <a:tcPr marL="0" marR="0" marT="0" marB="0">
                    <a:lnR w="3175">
                      <a:solidFill>
                        <a:srgbClr val="000000"/>
                      </a:solidFill>
                      <a:prstDash val="solid"/>
                    </a:lnR>
                    <a:lnB w="3175">
                      <a:solidFill>
                        <a:srgbClr val="000000"/>
                      </a:solidFill>
                      <a:prstDash val="solid"/>
                    </a:lnB>
                  </a:tcPr>
                </a:tc>
                <a:tc gridSpan="3">
                  <a:txBody>
                    <a:bodyPr/>
                    <a:lstStyle/>
                    <a:p>
                      <a:pPr marL="673100">
                        <a:lnSpc>
                          <a:spcPct val="100000"/>
                        </a:lnSpc>
                        <a:spcBef>
                          <a:spcPts val="155"/>
                        </a:spcBef>
                      </a:pPr>
                      <a:r>
                        <a:rPr sz="1150" b="1" spc="135" dirty="0">
                          <a:solidFill>
                            <a:srgbClr val="FFFFFF"/>
                          </a:solidFill>
                          <a:latin typeface="Arial"/>
                          <a:cs typeface="Arial"/>
                        </a:rPr>
                        <a:t>CarType</a:t>
                      </a:r>
                      <a:endParaRPr sz="1150">
                        <a:latin typeface="Arial"/>
                        <a:cs typeface="Arial"/>
                      </a:endParaRPr>
                    </a:p>
                  </a:txBody>
                  <a:tcPr marL="0" marR="0" marT="1968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800000"/>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17170">
                <a:tc vMerge="1">
                  <a:txBody>
                    <a:bodyPr/>
                    <a:lstStyle/>
                    <a:p>
                      <a:endParaRPr/>
                    </a:p>
                  </a:txBody>
                  <a:tcPr marL="0" marR="0" marT="0" marB="0">
                    <a:lnR w="3175">
                      <a:solidFill>
                        <a:srgbClr val="000000"/>
                      </a:solidFill>
                      <a:prstDash val="solid"/>
                    </a:lnR>
                    <a:lnB w="3175">
                      <a:solidFill>
                        <a:srgbClr val="000000"/>
                      </a:solidFill>
                      <a:prstDash val="solid"/>
                    </a:lnB>
                  </a:tcPr>
                </a:tc>
                <a:tc>
                  <a:txBody>
                    <a:bodyPr/>
                    <a:lstStyle/>
                    <a:p>
                      <a:pPr marL="635" algn="ctr">
                        <a:lnSpc>
                          <a:spcPct val="100000"/>
                        </a:lnSpc>
                        <a:spcBef>
                          <a:spcPts val="114"/>
                        </a:spcBef>
                      </a:pPr>
                      <a:r>
                        <a:rPr sz="1150" b="1" spc="120" dirty="0">
                          <a:solidFill>
                            <a:srgbClr val="010000"/>
                          </a:solidFill>
                          <a:latin typeface="Arial"/>
                          <a:cs typeface="Arial"/>
                        </a:rPr>
                        <a:t>Family</a:t>
                      </a:r>
                      <a:endParaRPr sz="1150">
                        <a:latin typeface="Arial"/>
                        <a:cs typeface="Arial"/>
                      </a:endParaRPr>
                    </a:p>
                  </a:txBody>
                  <a:tcPr marL="0" marR="0" marT="1460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BFBFBF"/>
                    </a:solidFill>
                  </a:tcPr>
                </a:tc>
                <a:tc>
                  <a:txBody>
                    <a:bodyPr/>
                    <a:lstStyle/>
                    <a:p>
                      <a:pPr algn="ctr">
                        <a:lnSpc>
                          <a:spcPct val="100000"/>
                        </a:lnSpc>
                        <a:spcBef>
                          <a:spcPts val="114"/>
                        </a:spcBef>
                      </a:pPr>
                      <a:r>
                        <a:rPr sz="1150" b="1" spc="120" dirty="0">
                          <a:solidFill>
                            <a:srgbClr val="010000"/>
                          </a:solidFill>
                          <a:latin typeface="Arial"/>
                          <a:cs typeface="Arial"/>
                        </a:rPr>
                        <a:t>Sports</a:t>
                      </a:r>
                      <a:endParaRPr sz="1150">
                        <a:latin typeface="Arial"/>
                        <a:cs typeface="Arial"/>
                      </a:endParaRPr>
                    </a:p>
                  </a:txBody>
                  <a:tcPr marL="0" marR="0" marT="1460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BEBEBE"/>
                    </a:solidFill>
                  </a:tcPr>
                </a:tc>
                <a:tc>
                  <a:txBody>
                    <a:bodyPr/>
                    <a:lstStyle/>
                    <a:p>
                      <a:pPr algn="ctr">
                        <a:lnSpc>
                          <a:spcPct val="100000"/>
                        </a:lnSpc>
                        <a:spcBef>
                          <a:spcPts val="114"/>
                        </a:spcBef>
                      </a:pPr>
                      <a:r>
                        <a:rPr sz="1150" b="1" spc="130" dirty="0">
                          <a:solidFill>
                            <a:srgbClr val="010000"/>
                          </a:solidFill>
                          <a:latin typeface="Arial"/>
                          <a:cs typeface="Arial"/>
                        </a:rPr>
                        <a:t>Luxury</a:t>
                      </a:r>
                      <a:endParaRPr sz="1150">
                        <a:latin typeface="Arial"/>
                        <a:cs typeface="Arial"/>
                      </a:endParaRPr>
                    </a:p>
                  </a:txBody>
                  <a:tcPr marL="0" marR="0" marT="1460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BEBEBE"/>
                    </a:solidFill>
                  </a:tcPr>
                </a:tc>
                <a:extLst>
                  <a:ext uri="{0D108BD9-81ED-4DB2-BD59-A6C34878D82A}">
                    <a16:rowId xmlns:a16="http://schemas.microsoft.com/office/drawing/2014/main" val="10001"/>
                  </a:ext>
                </a:extLst>
              </a:tr>
              <a:tr h="213360">
                <a:tc>
                  <a:txBody>
                    <a:bodyPr/>
                    <a:lstStyle/>
                    <a:p>
                      <a:pPr algn="ctr">
                        <a:lnSpc>
                          <a:spcPct val="100000"/>
                        </a:lnSpc>
                        <a:spcBef>
                          <a:spcPts val="105"/>
                        </a:spcBef>
                      </a:pPr>
                      <a:r>
                        <a:rPr sz="1150" b="1" spc="145" dirty="0">
                          <a:solidFill>
                            <a:srgbClr val="010000"/>
                          </a:solidFill>
                          <a:latin typeface="Arial"/>
                          <a:cs typeface="Arial"/>
                        </a:rPr>
                        <a:t>C1</a:t>
                      </a:r>
                      <a:endParaRPr sz="1150">
                        <a:latin typeface="Arial"/>
                        <a:cs typeface="Arial"/>
                      </a:endParaRPr>
                    </a:p>
                  </a:txBody>
                  <a:tcPr marL="0" marR="0" marT="1333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BEBEBE"/>
                    </a:solidFill>
                  </a:tcPr>
                </a:tc>
                <a:tc>
                  <a:txBody>
                    <a:bodyPr/>
                    <a:lstStyle/>
                    <a:p>
                      <a:pPr algn="ctr">
                        <a:lnSpc>
                          <a:spcPct val="100000"/>
                        </a:lnSpc>
                        <a:spcBef>
                          <a:spcPts val="145"/>
                        </a:spcBef>
                      </a:pPr>
                      <a:r>
                        <a:rPr sz="1150" spc="90" dirty="0">
                          <a:solidFill>
                            <a:srgbClr val="010000"/>
                          </a:solidFill>
                          <a:latin typeface="Tahoma"/>
                          <a:cs typeface="Tahoma"/>
                        </a:rPr>
                        <a:t>1</a:t>
                      </a:r>
                      <a:endParaRPr sz="1150">
                        <a:latin typeface="Tahoma"/>
                        <a:cs typeface="Tahoma"/>
                      </a:endParaRPr>
                    </a:p>
                  </a:txBody>
                  <a:tcPr marL="0" marR="0" marT="1841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145"/>
                        </a:spcBef>
                      </a:pPr>
                      <a:r>
                        <a:rPr sz="1150" spc="90" dirty="0">
                          <a:solidFill>
                            <a:srgbClr val="010000"/>
                          </a:solidFill>
                          <a:latin typeface="Tahoma"/>
                          <a:cs typeface="Tahoma"/>
                        </a:rPr>
                        <a:t>2</a:t>
                      </a:r>
                      <a:endParaRPr sz="1150">
                        <a:latin typeface="Tahoma"/>
                        <a:cs typeface="Tahoma"/>
                      </a:endParaRPr>
                    </a:p>
                  </a:txBody>
                  <a:tcPr marL="0" marR="0" marT="1841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145"/>
                        </a:spcBef>
                      </a:pPr>
                      <a:r>
                        <a:rPr sz="1150" spc="90" dirty="0">
                          <a:solidFill>
                            <a:srgbClr val="010000"/>
                          </a:solidFill>
                          <a:latin typeface="Tahoma"/>
                          <a:cs typeface="Tahoma"/>
                        </a:rPr>
                        <a:t>1</a:t>
                      </a:r>
                      <a:endParaRPr sz="1150">
                        <a:latin typeface="Tahoma"/>
                        <a:cs typeface="Tahoma"/>
                      </a:endParaRPr>
                    </a:p>
                  </a:txBody>
                  <a:tcPr marL="0" marR="0" marT="1841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2"/>
                  </a:ext>
                </a:extLst>
              </a:tr>
              <a:tr h="202565">
                <a:tc>
                  <a:txBody>
                    <a:bodyPr/>
                    <a:lstStyle/>
                    <a:p>
                      <a:pPr algn="ctr">
                        <a:lnSpc>
                          <a:spcPct val="100000"/>
                        </a:lnSpc>
                        <a:spcBef>
                          <a:spcPts val="65"/>
                        </a:spcBef>
                      </a:pPr>
                      <a:r>
                        <a:rPr sz="1150" b="1" spc="145" dirty="0">
                          <a:solidFill>
                            <a:srgbClr val="010000"/>
                          </a:solidFill>
                          <a:latin typeface="Arial"/>
                          <a:cs typeface="Arial"/>
                        </a:rPr>
                        <a:t>C2</a:t>
                      </a:r>
                      <a:endParaRPr sz="1150">
                        <a:latin typeface="Arial"/>
                        <a:cs typeface="Arial"/>
                      </a:endParaRPr>
                    </a:p>
                  </a:txBody>
                  <a:tcPr marL="0" marR="0" marT="825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BFBFBF"/>
                    </a:solidFill>
                  </a:tcPr>
                </a:tc>
                <a:tc>
                  <a:txBody>
                    <a:bodyPr/>
                    <a:lstStyle/>
                    <a:p>
                      <a:pPr algn="ctr">
                        <a:lnSpc>
                          <a:spcPct val="100000"/>
                        </a:lnSpc>
                        <a:spcBef>
                          <a:spcPts val="105"/>
                        </a:spcBef>
                      </a:pPr>
                      <a:r>
                        <a:rPr sz="1150" spc="90" dirty="0">
                          <a:solidFill>
                            <a:srgbClr val="010000"/>
                          </a:solidFill>
                          <a:latin typeface="Tahoma"/>
                          <a:cs typeface="Tahoma"/>
                        </a:rPr>
                        <a:t>4</a:t>
                      </a:r>
                      <a:endParaRPr sz="1150">
                        <a:latin typeface="Tahoma"/>
                        <a:cs typeface="Tahoma"/>
                      </a:endParaRPr>
                    </a:p>
                  </a:txBody>
                  <a:tcPr marL="0" marR="0" marT="1333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105"/>
                        </a:spcBef>
                      </a:pPr>
                      <a:r>
                        <a:rPr sz="1150" spc="90" dirty="0">
                          <a:solidFill>
                            <a:srgbClr val="010000"/>
                          </a:solidFill>
                          <a:latin typeface="Tahoma"/>
                          <a:cs typeface="Tahoma"/>
                        </a:rPr>
                        <a:t>1</a:t>
                      </a:r>
                      <a:endParaRPr sz="1150">
                        <a:latin typeface="Tahoma"/>
                        <a:cs typeface="Tahoma"/>
                      </a:endParaRPr>
                    </a:p>
                  </a:txBody>
                  <a:tcPr marL="0" marR="0" marT="1333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105"/>
                        </a:spcBef>
                      </a:pPr>
                      <a:r>
                        <a:rPr sz="1150" spc="90" dirty="0">
                          <a:solidFill>
                            <a:srgbClr val="010000"/>
                          </a:solidFill>
                          <a:latin typeface="Tahoma"/>
                          <a:cs typeface="Tahoma"/>
                        </a:rPr>
                        <a:t>1</a:t>
                      </a:r>
                      <a:endParaRPr sz="1150">
                        <a:latin typeface="Tahoma"/>
                        <a:cs typeface="Tahoma"/>
                      </a:endParaRPr>
                    </a:p>
                  </a:txBody>
                  <a:tcPr marL="0" marR="0" marT="1333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3"/>
                  </a:ext>
                </a:extLst>
              </a:tr>
              <a:tr h="225425">
                <a:tc>
                  <a:txBody>
                    <a:bodyPr/>
                    <a:lstStyle/>
                    <a:p>
                      <a:pPr algn="ctr">
                        <a:lnSpc>
                          <a:spcPct val="100000"/>
                        </a:lnSpc>
                        <a:spcBef>
                          <a:spcPts val="195"/>
                        </a:spcBef>
                      </a:pPr>
                      <a:r>
                        <a:rPr sz="1150" b="1" spc="105" dirty="0">
                          <a:solidFill>
                            <a:srgbClr val="FF0000"/>
                          </a:solidFill>
                          <a:latin typeface="Tahoma"/>
                          <a:cs typeface="Tahoma"/>
                        </a:rPr>
                        <a:t>Gini</a:t>
                      </a:r>
                      <a:endParaRPr sz="1150">
                        <a:latin typeface="Tahoma"/>
                        <a:cs typeface="Tahoma"/>
                      </a:endParaRPr>
                    </a:p>
                  </a:txBody>
                  <a:tcPr marL="0" marR="0" marT="2476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gridSpan="3">
                  <a:txBody>
                    <a:bodyPr/>
                    <a:lstStyle/>
                    <a:p>
                      <a:pPr algn="ctr">
                        <a:lnSpc>
                          <a:spcPct val="100000"/>
                        </a:lnSpc>
                        <a:spcBef>
                          <a:spcPts val="195"/>
                        </a:spcBef>
                      </a:pPr>
                      <a:r>
                        <a:rPr sz="1150" b="1" spc="135" dirty="0">
                          <a:solidFill>
                            <a:srgbClr val="FF0000"/>
                          </a:solidFill>
                          <a:latin typeface="Tahoma"/>
                          <a:cs typeface="Tahoma"/>
                        </a:rPr>
                        <a:t>0.393</a:t>
                      </a:r>
                      <a:endParaRPr sz="1150">
                        <a:latin typeface="Tahoma"/>
                        <a:cs typeface="Tahoma"/>
                      </a:endParaRPr>
                    </a:p>
                  </a:txBody>
                  <a:tcPr marL="0" marR="0" marT="2476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
        <p:nvSpPr>
          <p:cNvPr id="7" name="object 7"/>
          <p:cNvSpPr/>
          <p:nvPr/>
        </p:nvSpPr>
        <p:spPr>
          <a:xfrm>
            <a:off x="3581399" y="2228850"/>
            <a:ext cx="1905" cy="1828800"/>
          </a:xfrm>
          <a:custGeom>
            <a:avLst/>
            <a:gdLst/>
            <a:ahLst/>
            <a:cxnLst/>
            <a:rect l="l" t="t" r="r" b="b"/>
            <a:pathLst>
              <a:path w="1904" h="1828800">
                <a:moveTo>
                  <a:pt x="1588" y="0"/>
                </a:moveTo>
                <a:lnTo>
                  <a:pt x="0" y="1828800"/>
                </a:lnTo>
              </a:path>
            </a:pathLst>
          </a:custGeom>
          <a:ln w="38100">
            <a:solidFill>
              <a:srgbClr val="3F3F3F"/>
            </a:solidFill>
          </a:ln>
        </p:spPr>
        <p:txBody>
          <a:bodyPr wrap="square" lIns="0" tIns="0" rIns="0" bIns="0" rtlCol="0"/>
          <a:lstStyle/>
          <a:p>
            <a:endParaRPr/>
          </a:p>
        </p:txBody>
      </p:sp>
      <p:sp>
        <p:nvSpPr>
          <p:cNvPr id="8" name="object 8"/>
          <p:cNvSpPr txBox="1"/>
          <p:nvPr/>
        </p:nvSpPr>
        <p:spPr>
          <a:xfrm>
            <a:off x="994728" y="2176034"/>
            <a:ext cx="1595120" cy="330200"/>
          </a:xfrm>
          <a:prstGeom prst="rect">
            <a:avLst/>
          </a:prstGeom>
        </p:spPr>
        <p:txBody>
          <a:bodyPr vert="horz" wrap="square" lIns="0" tIns="12700" rIns="0" bIns="0" rtlCol="0">
            <a:spAutoFit/>
          </a:bodyPr>
          <a:lstStyle/>
          <a:p>
            <a:pPr marL="12700">
              <a:lnSpc>
                <a:spcPct val="100000"/>
              </a:lnSpc>
              <a:spcBef>
                <a:spcPts val="100"/>
              </a:spcBef>
            </a:pPr>
            <a:r>
              <a:rPr sz="2000" spc="-10" dirty="0">
                <a:latin typeface="Times New Roman"/>
                <a:cs typeface="Times New Roman"/>
              </a:rPr>
              <a:t>Multi-</a:t>
            </a:r>
            <a:r>
              <a:rPr sz="2000" dirty="0">
                <a:latin typeface="Times New Roman"/>
                <a:cs typeface="Times New Roman"/>
              </a:rPr>
              <a:t>way</a:t>
            </a:r>
            <a:r>
              <a:rPr sz="2000" spc="15" dirty="0">
                <a:latin typeface="Times New Roman"/>
                <a:cs typeface="Times New Roman"/>
              </a:rPr>
              <a:t> </a:t>
            </a:r>
            <a:r>
              <a:rPr sz="2000" spc="-20" dirty="0">
                <a:latin typeface="Times New Roman"/>
                <a:cs typeface="Times New Roman"/>
              </a:rPr>
              <a:t>split</a:t>
            </a:r>
            <a:endParaRPr sz="2000">
              <a:latin typeface="Times New Roman"/>
              <a:cs typeface="Times New Roman"/>
            </a:endParaRPr>
          </a:p>
        </p:txBody>
      </p:sp>
      <p:sp>
        <p:nvSpPr>
          <p:cNvPr id="10" name="object 10"/>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38</a:t>
            </a:fld>
            <a:endParaRPr spc="-25" dirty="0"/>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9" name="object 9"/>
          <p:cNvSpPr txBox="1"/>
          <p:nvPr/>
        </p:nvSpPr>
        <p:spPr>
          <a:xfrm>
            <a:off x="4799013" y="2176034"/>
            <a:ext cx="2980690" cy="635000"/>
          </a:xfrm>
          <a:prstGeom prst="rect">
            <a:avLst/>
          </a:prstGeom>
        </p:spPr>
        <p:txBody>
          <a:bodyPr vert="horz" wrap="square" lIns="0" tIns="12700" rIns="0" bIns="0" rtlCol="0">
            <a:spAutoFit/>
          </a:bodyPr>
          <a:lstStyle/>
          <a:p>
            <a:pPr marR="55244" algn="ctr">
              <a:lnSpc>
                <a:spcPct val="100000"/>
              </a:lnSpc>
              <a:spcBef>
                <a:spcPts val="100"/>
              </a:spcBef>
            </a:pPr>
            <a:r>
              <a:rPr sz="2000" spc="-50" dirty="0">
                <a:latin typeface="Times New Roman"/>
                <a:cs typeface="Times New Roman"/>
              </a:rPr>
              <a:t>Two-</a:t>
            </a:r>
            <a:r>
              <a:rPr sz="2000" dirty="0">
                <a:latin typeface="Times New Roman"/>
                <a:cs typeface="Times New Roman"/>
              </a:rPr>
              <a:t>way</a:t>
            </a:r>
            <a:r>
              <a:rPr sz="2000" spc="10" dirty="0">
                <a:latin typeface="Times New Roman"/>
                <a:cs typeface="Times New Roman"/>
              </a:rPr>
              <a:t> </a:t>
            </a:r>
            <a:r>
              <a:rPr sz="2000" spc="-20" dirty="0">
                <a:latin typeface="Times New Roman"/>
                <a:cs typeface="Times New Roman"/>
              </a:rPr>
              <a:t>split</a:t>
            </a:r>
            <a:endParaRPr sz="2000">
              <a:latin typeface="Times New Roman"/>
              <a:cs typeface="Times New Roman"/>
            </a:endParaRPr>
          </a:p>
          <a:p>
            <a:pPr algn="ctr">
              <a:lnSpc>
                <a:spcPct val="100000"/>
              </a:lnSpc>
            </a:pPr>
            <a:r>
              <a:rPr sz="2000" dirty="0">
                <a:latin typeface="Times New Roman"/>
                <a:cs typeface="Times New Roman"/>
              </a:rPr>
              <a:t>(find</a:t>
            </a:r>
            <a:r>
              <a:rPr sz="2000" spc="-15" dirty="0">
                <a:latin typeface="Times New Roman"/>
                <a:cs typeface="Times New Roman"/>
              </a:rPr>
              <a:t> </a:t>
            </a:r>
            <a:r>
              <a:rPr sz="2000" dirty="0">
                <a:latin typeface="Times New Roman"/>
                <a:cs typeface="Times New Roman"/>
              </a:rPr>
              <a:t>best</a:t>
            </a:r>
            <a:r>
              <a:rPr sz="2000" spc="-20" dirty="0">
                <a:latin typeface="Times New Roman"/>
                <a:cs typeface="Times New Roman"/>
              </a:rPr>
              <a:t> </a:t>
            </a:r>
            <a:r>
              <a:rPr sz="2000" dirty="0">
                <a:latin typeface="Times New Roman"/>
                <a:cs typeface="Times New Roman"/>
              </a:rPr>
              <a:t>partition</a:t>
            </a:r>
            <a:r>
              <a:rPr sz="2000" spc="-15"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spc="-10" dirty="0">
                <a:latin typeface="Times New Roman"/>
                <a:cs typeface="Times New Roman"/>
              </a:rPr>
              <a:t>values)</a:t>
            </a:r>
            <a:endParaRPr sz="200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300" y="12700"/>
            <a:ext cx="7733030" cy="574040"/>
          </a:xfrm>
          <a:prstGeom prst="rect">
            <a:avLst/>
          </a:prstGeom>
        </p:spPr>
        <p:txBody>
          <a:bodyPr vert="horz" wrap="square" lIns="0" tIns="12700" rIns="0" bIns="0" rtlCol="0">
            <a:spAutoFit/>
          </a:bodyPr>
          <a:lstStyle/>
          <a:p>
            <a:pPr marL="12700">
              <a:lnSpc>
                <a:spcPct val="100000"/>
              </a:lnSpc>
              <a:spcBef>
                <a:spcPts val="100"/>
              </a:spcBef>
            </a:pPr>
            <a:r>
              <a:rPr sz="3600" spc="-110" dirty="0"/>
              <a:t>Continuous</a:t>
            </a:r>
            <a:r>
              <a:rPr sz="3600" spc="-175" dirty="0"/>
              <a:t> </a:t>
            </a:r>
            <a:r>
              <a:rPr sz="3600" spc="-100" dirty="0"/>
              <a:t>Attributes:</a:t>
            </a:r>
            <a:r>
              <a:rPr sz="3600" spc="-175" dirty="0"/>
              <a:t> </a:t>
            </a:r>
            <a:r>
              <a:rPr sz="3600" spc="-100" dirty="0"/>
              <a:t>Computing</a:t>
            </a:r>
            <a:r>
              <a:rPr sz="3600" spc="-175" dirty="0"/>
              <a:t> </a:t>
            </a:r>
            <a:r>
              <a:rPr sz="3600" spc="-85" dirty="0"/>
              <a:t>Gini</a:t>
            </a:r>
            <a:r>
              <a:rPr sz="3600" spc="-175" dirty="0"/>
              <a:t> </a:t>
            </a:r>
            <a:r>
              <a:rPr sz="3600" spc="-1170" dirty="0"/>
              <a:t>Index</a:t>
            </a:r>
            <a:endParaRPr sz="3600"/>
          </a:p>
        </p:txBody>
      </p:sp>
      <p:sp>
        <p:nvSpPr>
          <p:cNvPr id="3" name="object 3"/>
          <p:cNvSpPr txBox="1"/>
          <p:nvPr/>
        </p:nvSpPr>
        <p:spPr>
          <a:xfrm>
            <a:off x="219312" y="748918"/>
            <a:ext cx="5344160" cy="4440318"/>
          </a:xfrm>
          <a:prstGeom prst="rect">
            <a:avLst/>
          </a:prstGeom>
        </p:spPr>
        <p:txBody>
          <a:bodyPr vert="horz" wrap="square" lIns="0" tIns="48895" rIns="0" bIns="0" rtlCol="0">
            <a:spAutoFit/>
          </a:bodyPr>
          <a:lstStyle/>
          <a:p>
            <a:pPr marL="12700" indent="341630">
              <a:lnSpc>
                <a:spcPct val="100000"/>
              </a:lnSpc>
              <a:spcBef>
                <a:spcPts val="385"/>
              </a:spcBef>
              <a:buSzPct val="89583"/>
              <a:buFont typeface="Courier New"/>
              <a:buChar char="o"/>
              <a:tabLst>
                <a:tab pos="354330" algn="l"/>
              </a:tabLst>
            </a:pPr>
            <a:r>
              <a:rPr sz="2400" dirty="0">
                <a:solidFill>
                  <a:srgbClr val="EE8200"/>
                </a:solidFill>
                <a:latin typeface="Garamond"/>
                <a:cs typeface="Garamond"/>
              </a:rPr>
              <a:t>Use Binary Decisions based on one value</a:t>
            </a:r>
            <a:endParaRPr sz="2400" dirty="0">
              <a:latin typeface="Garamond"/>
              <a:cs typeface="Garamond"/>
            </a:endParaRPr>
          </a:p>
          <a:p>
            <a:pPr marL="354330" indent="-341630">
              <a:lnSpc>
                <a:spcPct val="100000"/>
              </a:lnSpc>
              <a:spcBef>
                <a:spcPts val="285"/>
              </a:spcBef>
              <a:buSzPct val="89583"/>
              <a:buFont typeface="Courier New"/>
              <a:buChar char="o"/>
              <a:tabLst>
                <a:tab pos="354330" algn="l"/>
              </a:tabLst>
            </a:pPr>
            <a:r>
              <a:rPr sz="2400" dirty="0">
                <a:solidFill>
                  <a:srgbClr val="EE8200"/>
                </a:solidFill>
                <a:latin typeface="Garamond"/>
                <a:cs typeface="Garamond"/>
              </a:rPr>
              <a:t>Several Choices for the splitting value</a:t>
            </a:r>
            <a:endParaRPr sz="2400" dirty="0">
              <a:latin typeface="Garamond"/>
              <a:cs typeface="Garamond"/>
            </a:endParaRPr>
          </a:p>
          <a:p>
            <a:pPr marL="528955" lvl="1" indent="-283210">
              <a:lnSpc>
                <a:spcPts val="2285"/>
              </a:lnSpc>
              <a:spcBef>
                <a:spcPts val="290"/>
              </a:spcBef>
              <a:buSzPct val="90000"/>
              <a:buFont typeface="Courier New"/>
              <a:buChar char="o"/>
              <a:tabLst>
                <a:tab pos="528955" algn="l"/>
              </a:tabLst>
            </a:pPr>
            <a:r>
              <a:rPr sz="2000" dirty="0">
                <a:latin typeface="Garamond"/>
                <a:cs typeface="Garamond"/>
              </a:rPr>
              <a:t>Number of possible splitting values</a:t>
            </a:r>
          </a:p>
          <a:p>
            <a:pPr marL="530225">
              <a:lnSpc>
                <a:spcPts val="2285"/>
              </a:lnSpc>
            </a:pPr>
            <a:r>
              <a:rPr sz="2000" dirty="0">
                <a:latin typeface="Garamond"/>
                <a:cs typeface="Garamond"/>
              </a:rPr>
              <a:t>= Number of distinct values</a:t>
            </a:r>
          </a:p>
          <a:p>
            <a:pPr marL="354330" marR="417830" indent="-341630">
              <a:lnSpc>
                <a:spcPts val="2600"/>
              </a:lnSpc>
              <a:spcBef>
                <a:spcPts val="550"/>
              </a:spcBef>
              <a:buSzPct val="89583"/>
              <a:buFont typeface="Courier New"/>
              <a:buChar char="o"/>
              <a:tabLst>
                <a:tab pos="355600" algn="l"/>
              </a:tabLst>
            </a:pPr>
            <a:r>
              <a:rPr sz="2400" dirty="0">
                <a:solidFill>
                  <a:srgbClr val="EE8200"/>
                </a:solidFill>
                <a:latin typeface="Garamond"/>
                <a:cs typeface="Garamond"/>
              </a:rPr>
              <a:t>Each splitting value has a count 	matrix associated with it</a:t>
            </a:r>
            <a:endParaRPr sz="2400" dirty="0">
              <a:latin typeface="Garamond"/>
              <a:cs typeface="Garamond"/>
            </a:endParaRPr>
          </a:p>
          <a:p>
            <a:pPr marL="528955" marR="6350" lvl="1" indent="-283210">
              <a:lnSpc>
                <a:spcPts val="2170"/>
              </a:lnSpc>
              <a:spcBef>
                <a:spcPts val="509"/>
              </a:spcBef>
              <a:buSzPct val="90000"/>
              <a:buFont typeface="Courier New"/>
              <a:buChar char="o"/>
              <a:tabLst>
                <a:tab pos="530225" algn="l"/>
              </a:tabLst>
            </a:pPr>
            <a:r>
              <a:rPr sz="2000" dirty="0">
                <a:latin typeface="Garamond"/>
                <a:cs typeface="Garamond"/>
              </a:rPr>
              <a:t>Class counts in each of the partitions, A &lt; 	v and A </a:t>
            </a:r>
            <a:r>
              <a:rPr sz="2000" dirty="0">
                <a:latin typeface="Symbol"/>
                <a:cs typeface="Symbol"/>
              </a:rPr>
              <a:t></a:t>
            </a:r>
            <a:r>
              <a:rPr sz="2000" dirty="0">
                <a:latin typeface="Times New Roman"/>
                <a:cs typeface="Times New Roman"/>
              </a:rPr>
              <a:t> </a:t>
            </a:r>
            <a:r>
              <a:rPr sz="2000" dirty="0">
                <a:latin typeface="Garamond"/>
                <a:cs typeface="Garamond"/>
              </a:rPr>
              <a:t>v</a:t>
            </a:r>
          </a:p>
          <a:p>
            <a:pPr marL="354330" indent="-341630">
              <a:lnSpc>
                <a:spcPct val="100000"/>
              </a:lnSpc>
              <a:spcBef>
                <a:spcPts val="200"/>
              </a:spcBef>
              <a:buSzPct val="89583"/>
              <a:buFont typeface="Courier New"/>
              <a:buChar char="o"/>
              <a:tabLst>
                <a:tab pos="354330" algn="l"/>
              </a:tabLst>
            </a:pPr>
            <a:r>
              <a:rPr sz="2400" dirty="0">
                <a:solidFill>
                  <a:srgbClr val="EE8200"/>
                </a:solidFill>
                <a:latin typeface="Garamond"/>
                <a:cs typeface="Garamond"/>
              </a:rPr>
              <a:t>Simple method to choose best v</a:t>
            </a:r>
            <a:endParaRPr sz="2400" dirty="0">
              <a:latin typeface="Garamond"/>
              <a:cs typeface="Garamond"/>
            </a:endParaRPr>
          </a:p>
          <a:p>
            <a:pPr marL="528955" marR="391160" lvl="1" indent="-283210">
              <a:lnSpc>
                <a:spcPts val="2130"/>
              </a:lnSpc>
              <a:spcBef>
                <a:spcPts val="580"/>
              </a:spcBef>
              <a:buSzPct val="90000"/>
              <a:buFont typeface="Courier New"/>
              <a:buChar char="o"/>
              <a:tabLst>
                <a:tab pos="530225" algn="l"/>
              </a:tabLst>
            </a:pPr>
            <a:r>
              <a:rPr sz="2000" dirty="0">
                <a:latin typeface="Garamond"/>
                <a:cs typeface="Garamond"/>
              </a:rPr>
              <a:t>For each v, scan the database to gather 	count matrix and compute its Gini 	index</a:t>
            </a:r>
          </a:p>
          <a:p>
            <a:pPr marL="245745" lvl="1" indent="283210">
              <a:lnSpc>
                <a:spcPct val="100000"/>
              </a:lnSpc>
              <a:spcBef>
                <a:spcPts val="245"/>
              </a:spcBef>
              <a:buSzPct val="90000"/>
              <a:buFont typeface="Courier New"/>
              <a:buChar char="o"/>
              <a:tabLst>
                <a:tab pos="528955" algn="l"/>
              </a:tabLst>
            </a:pPr>
            <a:r>
              <a:rPr sz="2000" dirty="0">
                <a:latin typeface="Garamond"/>
                <a:cs typeface="Garamond"/>
              </a:rPr>
              <a:t>Computationally Inefficient! Repetition of work.</a:t>
            </a:r>
          </a:p>
        </p:txBody>
      </p:sp>
      <p:graphicFrame>
        <p:nvGraphicFramePr>
          <p:cNvPr id="4" name="object 4"/>
          <p:cNvGraphicFramePr>
            <a:graphicFrameLocks noGrp="1"/>
          </p:cNvGraphicFramePr>
          <p:nvPr/>
        </p:nvGraphicFramePr>
        <p:xfrm>
          <a:off x="5869884" y="854623"/>
          <a:ext cx="3065780" cy="2494280"/>
        </p:xfrm>
        <a:graphic>
          <a:graphicData uri="http://schemas.openxmlformats.org/drawingml/2006/table">
            <a:tbl>
              <a:tblPr firstRow="1" bandRow="1">
                <a:tableStyleId>{2D5ABB26-0587-4C30-8999-92F81FD0307C}</a:tableStyleId>
              </a:tblPr>
              <a:tblGrid>
                <a:gridCol w="358775">
                  <a:extLst>
                    <a:ext uri="{9D8B030D-6E8A-4147-A177-3AD203B41FA5}">
                      <a16:colId xmlns:a16="http://schemas.microsoft.com/office/drawing/2014/main" val="20000"/>
                    </a:ext>
                  </a:extLst>
                </a:gridCol>
                <a:gridCol w="665480">
                  <a:extLst>
                    <a:ext uri="{9D8B030D-6E8A-4147-A177-3AD203B41FA5}">
                      <a16:colId xmlns:a16="http://schemas.microsoft.com/office/drawing/2014/main" val="20001"/>
                    </a:ext>
                  </a:extLst>
                </a:gridCol>
                <a:gridCol w="760730">
                  <a:extLst>
                    <a:ext uri="{9D8B030D-6E8A-4147-A177-3AD203B41FA5}">
                      <a16:colId xmlns:a16="http://schemas.microsoft.com/office/drawing/2014/main" val="20002"/>
                    </a:ext>
                  </a:extLst>
                </a:gridCol>
                <a:gridCol w="727710">
                  <a:extLst>
                    <a:ext uri="{9D8B030D-6E8A-4147-A177-3AD203B41FA5}">
                      <a16:colId xmlns:a16="http://schemas.microsoft.com/office/drawing/2014/main" val="20003"/>
                    </a:ext>
                  </a:extLst>
                </a:gridCol>
                <a:gridCol w="553085">
                  <a:extLst>
                    <a:ext uri="{9D8B030D-6E8A-4147-A177-3AD203B41FA5}">
                      <a16:colId xmlns:a16="http://schemas.microsoft.com/office/drawing/2014/main" val="20004"/>
                    </a:ext>
                  </a:extLst>
                </a:gridCol>
              </a:tblGrid>
              <a:tr h="356235">
                <a:tc>
                  <a:txBody>
                    <a:bodyPr/>
                    <a:lstStyle/>
                    <a:p>
                      <a:pPr marL="21590">
                        <a:lnSpc>
                          <a:spcPts val="1040"/>
                        </a:lnSpc>
                      </a:pPr>
                      <a:r>
                        <a:rPr sz="900" i="1" spc="120" dirty="0">
                          <a:solidFill>
                            <a:srgbClr val="FFFFFF"/>
                          </a:solidFill>
                          <a:latin typeface="Arial"/>
                          <a:cs typeface="Arial"/>
                        </a:rPr>
                        <a:t>Tid</a:t>
                      </a:r>
                      <a:endParaRPr sz="900">
                        <a:latin typeface="Arial"/>
                        <a:cs typeface="Arial"/>
                      </a:endParaRPr>
                    </a:p>
                  </a:txBody>
                  <a:tcPr marL="0" marR="0" marT="0" marB="0">
                    <a:lnL w="6350">
                      <a:solidFill>
                        <a:srgbClr val="000080"/>
                      </a:solidFill>
                      <a:prstDash val="solid"/>
                    </a:lnL>
                    <a:lnR w="6350">
                      <a:solidFill>
                        <a:srgbClr val="000080"/>
                      </a:solidFill>
                      <a:prstDash val="solid"/>
                    </a:lnR>
                    <a:solidFill>
                      <a:srgbClr val="000080"/>
                    </a:solidFill>
                  </a:tcPr>
                </a:tc>
                <a:tc>
                  <a:txBody>
                    <a:bodyPr/>
                    <a:lstStyle/>
                    <a:p>
                      <a:pPr marL="21590">
                        <a:lnSpc>
                          <a:spcPts val="1040"/>
                        </a:lnSpc>
                      </a:pPr>
                      <a:r>
                        <a:rPr sz="900" b="1" spc="180" dirty="0">
                          <a:solidFill>
                            <a:srgbClr val="FFFFFF"/>
                          </a:solidFill>
                          <a:latin typeface="Arial"/>
                          <a:cs typeface="Arial"/>
                        </a:rPr>
                        <a:t>Refund</a:t>
                      </a:r>
                      <a:endParaRPr sz="900">
                        <a:latin typeface="Arial"/>
                        <a:cs typeface="Arial"/>
                      </a:endParaRPr>
                    </a:p>
                  </a:txBody>
                  <a:tcPr marL="0" marR="0" marT="0" marB="0">
                    <a:lnL w="6350">
                      <a:solidFill>
                        <a:srgbClr val="000080"/>
                      </a:solidFill>
                      <a:prstDash val="solid"/>
                    </a:lnL>
                    <a:lnR w="6350">
                      <a:solidFill>
                        <a:srgbClr val="000080"/>
                      </a:solidFill>
                      <a:prstDash val="solid"/>
                    </a:lnR>
                    <a:solidFill>
                      <a:srgbClr val="000080"/>
                    </a:solidFill>
                  </a:tcPr>
                </a:tc>
                <a:tc>
                  <a:txBody>
                    <a:bodyPr/>
                    <a:lstStyle/>
                    <a:p>
                      <a:pPr marL="42545" marR="201930">
                        <a:lnSpc>
                          <a:spcPts val="1030"/>
                        </a:lnSpc>
                        <a:spcBef>
                          <a:spcPts val="35"/>
                        </a:spcBef>
                      </a:pPr>
                      <a:r>
                        <a:rPr sz="900" b="1" spc="140" dirty="0">
                          <a:solidFill>
                            <a:srgbClr val="FFFFFF"/>
                          </a:solidFill>
                          <a:latin typeface="Arial"/>
                          <a:cs typeface="Arial"/>
                        </a:rPr>
                        <a:t>Marital </a:t>
                      </a:r>
                      <a:r>
                        <a:rPr sz="900" b="1" spc="155" dirty="0">
                          <a:solidFill>
                            <a:srgbClr val="FFFFFF"/>
                          </a:solidFill>
                          <a:latin typeface="Arial"/>
                          <a:cs typeface="Arial"/>
                        </a:rPr>
                        <a:t>Status</a:t>
                      </a:r>
                      <a:endParaRPr sz="900">
                        <a:latin typeface="Arial"/>
                        <a:cs typeface="Arial"/>
                      </a:endParaRPr>
                    </a:p>
                  </a:txBody>
                  <a:tcPr marL="0" marR="0" marT="4445" marB="0">
                    <a:lnL w="6350">
                      <a:solidFill>
                        <a:srgbClr val="000080"/>
                      </a:solidFill>
                      <a:prstDash val="solid"/>
                    </a:lnL>
                    <a:lnR w="6350">
                      <a:solidFill>
                        <a:srgbClr val="000080"/>
                      </a:solidFill>
                      <a:prstDash val="solid"/>
                    </a:lnR>
                    <a:solidFill>
                      <a:srgbClr val="000080"/>
                    </a:solidFill>
                  </a:tcPr>
                </a:tc>
                <a:tc>
                  <a:txBody>
                    <a:bodyPr/>
                    <a:lstStyle/>
                    <a:p>
                      <a:pPr marL="42545" marR="90805">
                        <a:lnSpc>
                          <a:spcPts val="1030"/>
                        </a:lnSpc>
                        <a:spcBef>
                          <a:spcPts val="35"/>
                        </a:spcBef>
                      </a:pPr>
                      <a:r>
                        <a:rPr sz="900" b="1" spc="165" dirty="0">
                          <a:solidFill>
                            <a:srgbClr val="FFFFFF"/>
                          </a:solidFill>
                          <a:latin typeface="Arial"/>
                          <a:cs typeface="Arial"/>
                        </a:rPr>
                        <a:t>Taxable </a:t>
                      </a:r>
                      <a:r>
                        <a:rPr sz="900" b="1" spc="180" dirty="0">
                          <a:solidFill>
                            <a:srgbClr val="FFFFFF"/>
                          </a:solidFill>
                          <a:latin typeface="Arial"/>
                          <a:cs typeface="Arial"/>
                        </a:rPr>
                        <a:t>Income</a:t>
                      </a:r>
                      <a:endParaRPr sz="900">
                        <a:latin typeface="Arial"/>
                        <a:cs typeface="Arial"/>
                      </a:endParaRPr>
                    </a:p>
                  </a:txBody>
                  <a:tcPr marL="0" marR="0" marT="4445" marB="0">
                    <a:lnL w="6350">
                      <a:solidFill>
                        <a:srgbClr val="000080"/>
                      </a:solidFill>
                      <a:prstDash val="solid"/>
                    </a:lnL>
                    <a:lnR w="6350">
                      <a:solidFill>
                        <a:srgbClr val="000080"/>
                      </a:solidFill>
                      <a:prstDash val="solid"/>
                    </a:lnR>
                    <a:solidFill>
                      <a:srgbClr val="000080"/>
                    </a:solidFill>
                  </a:tcPr>
                </a:tc>
                <a:tc>
                  <a:txBody>
                    <a:bodyPr/>
                    <a:lstStyle/>
                    <a:p>
                      <a:pPr marL="42545">
                        <a:lnSpc>
                          <a:spcPct val="100000"/>
                        </a:lnSpc>
                        <a:spcBef>
                          <a:spcPts val="830"/>
                        </a:spcBef>
                      </a:pPr>
                      <a:r>
                        <a:rPr sz="900" b="1" spc="170" dirty="0">
                          <a:solidFill>
                            <a:srgbClr val="FFFFFF"/>
                          </a:solidFill>
                          <a:latin typeface="Arial"/>
                          <a:cs typeface="Arial"/>
                        </a:rPr>
                        <a:t>Cheat</a:t>
                      </a:r>
                      <a:endParaRPr sz="900">
                        <a:latin typeface="Arial"/>
                        <a:cs typeface="Arial"/>
                      </a:endParaRPr>
                    </a:p>
                  </a:txBody>
                  <a:tcPr marL="0" marR="0" marT="105410" marB="0">
                    <a:lnL w="6350">
                      <a:solidFill>
                        <a:srgbClr val="000080"/>
                      </a:solidFill>
                      <a:prstDash val="solid"/>
                    </a:lnL>
                    <a:lnR w="6350">
                      <a:solidFill>
                        <a:srgbClr val="000080"/>
                      </a:solidFill>
                      <a:prstDash val="solid"/>
                    </a:lnR>
                    <a:solidFill>
                      <a:srgbClr val="000080"/>
                    </a:solidFill>
                  </a:tcPr>
                </a:tc>
                <a:extLst>
                  <a:ext uri="{0D108BD9-81ED-4DB2-BD59-A6C34878D82A}">
                    <a16:rowId xmlns:a16="http://schemas.microsoft.com/office/drawing/2014/main" val="10000"/>
                  </a:ext>
                </a:extLst>
              </a:tr>
              <a:tr h="213360">
                <a:tc>
                  <a:txBody>
                    <a:bodyPr/>
                    <a:lstStyle/>
                    <a:p>
                      <a:pPr marL="42545">
                        <a:lnSpc>
                          <a:spcPct val="100000"/>
                        </a:lnSpc>
                        <a:spcBef>
                          <a:spcPts val="245"/>
                        </a:spcBef>
                      </a:pPr>
                      <a:r>
                        <a:rPr sz="900" spc="140" dirty="0">
                          <a:solidFill>
                            <a:srgbClr val="777777"/>
                          </a:solidFill>
                          <a:latin typeface="Arial"/>
                          <a:cs typeface="Arial"/>
                        </a:rPr>
                        <a:t>1</a:t>
                      </a:r>
                      <a:endParaRPr sz="9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42545">
                        <a:lnSpc>
                          <a:spcPct val="100000"/>
                        </a:lnSpc>
                        <a:spcBef>
                          <a:spcPts val="245"/>
                        </a:spcBef>
                      </a:pPr>
                      <a:r>
                        <a:rPr sz="900" spc="170" dirty="0">
                          <a:solidFill>
                            <a:srgbClr val="777777"/>
                          </a:solidFill>
                          <a:latin typeface="Arial"/>
                          <a:cs typeface="Arial"/>
                        </a:rPr>
                        <a:t>Yes</a:t>
                      </a:r>
                      <a:endParaRPr sz="9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42545">
                        <a:lnSpc>
                          <a:spcPct val="100000"/>
                        </a:lnSpc>
                        <a:spcBef>
                          <a:spcPts val="245"/>
                        </a:spcBef>
                      </a:pPr>
                      <a:r>
                        <a:rPr sz="900" spc="140" dirty="0">
                          <a:solidFill>
                            <a:srgbClr val="777777"/>
                          </a:solidFill>
                          <a:latin typeface="Arial"/>
                          <a:cs typeface="Arial"/>
                        </a:rPr>
                        <a:t>Single</a:t>
                      </a:r>
                      <a:endParaRPr sz="9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42545">
                        <a:lnSpc>
                          <a:spcPct val="100000"/>
                        </a:lnSpc>
                        <a:spcBef>
                          <a:spcPts val="245"/>
                        </a:spcBef>
                      </a:pPr>
                      <a:r>
                        <a:rPr sz="900" spc="175" dirty="0">
                          <a:latin typeface="Arial"/>
                          <a:cs typeface="Arial"/>
                        </a:rPr>
                        <a:t>125K</a:t>
                      </a:r>
                      <a:endParaRPr sz="9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42545">
                        <a:lnSpc>
                          <a:spcPct val="100000"/>
                        </a:lnSpc>
                        <a:spcBef>
                          <a:spcPts val="250"/>
                        </a:spcBef>
                      </a:pPr>
                      <a:r>
                        <a:rPr sz="900" b="1" spc="195" dirty="0">
                          <a:solidFill>
                            <a:srgbClr val="FF0000"/>
                          </a:solidFill>
                          <a:latin typeface="Arial"/>
                          <a:cs typeface="Arial"/>
                        </a:rPr>
                        <a:t>No</a:t>
                      </a:r>
                      <a:endParaRPr sz="900">
                        <a:latin typeface="Arial"/>
                        <a:cs typeface="Arial"/>
                      </a:endParaRPr>
                    </a:p>
                  </a:txBody>
                  <a:tcPr marL="0" marR="0" marT="31750"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1"/>
                  </a:ext>
                </a:extLst>
              </a:tr>
              <a:tr h="213995">
                <a:tc>
                  <a:txBody>
                    <a:bodyPr/>
                    <a:lstStyle/>
                    <a:p>
                      <a:pPr marL="42545">
                        <a:lnSpc>
                          <a:spcPct val="100000"/>
                        </a:lnSpc>
                        <a:spcBef>
                          <a:spcPts val="245"/>
                        </a:spcBef>
                      </a:pPr>
                      <a:r>
                        <a:rPr sz="900" spc="140" dirty="0">
                          <a:solidFill>
                            <a:srgbClr val="777777"/>
                          </a:solidFill>
                          <a:latin typeface="Arial"/>
                          <a:cs typeface="Arial"/>
                        </a:rPr>
                        <a:t>2</a:t>
                      </a:r>
                      <a:endParaRPr sz="9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42545">
                        <a:lnSpc>
                          <a:spcPct val="100000"/>
                        </a:lnSpc>
                        <a:spcBef>
                          <a:spcPts val="245"/>
                        </a:spcBef>
                      </a:pPr>
                      <a:r>
                        <a:rPr sz="900" spc="185" dirty="0">
                          <a:solidFill>
                            <a:srgbClr val="777777"/>
                          </a:solidFill>
                          <a:latin typeface="Arial"/>
                          <a:cs typeface="Arial"/>
                        </a:rPr>
                        <a:t>No</a:t>
                      </a:r>
                      <a:endParaRPr sz="9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42545">
                        <a:lnSpc>
                          <a:spcPct val="100000"/>
                        </a:lnSpc>
                        <a:spcBef>
                          <a:spcPts val="245"/>
                        </a:spcBef>
                      </a:pPr>
                      <a:r>
                        <a:rPr sz="900" spc="150" dirty="0">
                          <a:solidFill>
                            <a:srgbClr val="777777"/>
                          </a:solidFill>
                          <a:latin typeface="Arial"/>
                          <a:cs typeface="Arial"/>
                        </a:rPr>
                        <a:t>Married</a:t>
                      </a:r>
                      <a:endParaRPr sz="9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42545">
                        <a:lnSpc>
                          <a:spcPct val="100000"/>
                        </a:lnSpc>
                        <a:spcBef>
                          <a:spcPts val="245"/>
                        </a:spcBef>
                      </a:pPr>
                      <a:r>
                        <a:rPr sz="900" spc="175" dirty="0">
                          <a:latin typeface="Arial"/>
                          <a:cs typeface="Arial"/>
                        </a:rPr>
                        <a:t>100K</a:t>
                      </a:r>
                      <a:endParaRPr sz="9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42545">
                        <a:lnSpc>
                          <a:spcPct val="100000"/>
                        </a:lnSpc>
                        <a:spcBef>
                          <a:spcPts val="250"/>
                        </a:spcBef>
                      </a:pPr>
                      <a:r>
                        <a:rPr sz="900" b="1" spc="195" dirty="0">
                          <a:solidFill>
                            <a:srgbClr val="FF0000"/>
                          </a:solidFill>
                          <a:latin typeface="Arial"/>
                          <a:cs typeface="Arial"/>
                        </a:rPr>
                        <a:t>No</a:t>
                      </a:r>
                      <a:endParaRPr sz="900">
                        <a:latin typeface="Arial"/>
                        <a:cs typeface="Arial"/>
                      </a:endParaRPr>
                    </a:p>
                  </a:txBody>
                  <a:tcPr marL="0" marR="0" marT="31750"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2"/>
                  </a:ext>
                </a:extLst>
              </a:tr>
              <a:tr h="213360">
                <a:tc>
                  <a:txBody>
                    <a:bodyPr/>
                    <a:lstStyle/>
                    <a:p>
                      <a:pPr marL="42545">
                        <a:lnSpc>
                          <a:spcPct val="100000"/>
                        </a:lnSpc>
                        <a:spcBef>
                          <a:spcPts val="250"/>
                        </a:spcBef>
                      </a:pPr>
                      <a:r>
                        <a:rPr sz="900" spc="140" dirty="0">
                          <a:solidFill>
                            <a:srgbClr val="777777"/>
                          </a:solidFill>
                          <a:latin typeface="Arial"/>
                          <a:cs typeface="Arial"/>
                        </a:rPr>
                        <a:t>3</a:t>
                      </a:r>
                      <a:endParaRPr sz="900">
                        <a:latin typeface="Arial"/>
                        <a:cs typeface="Arial"/>
                      </a:endParaRPr>
                    </a:p>
                  </a:txBody>
                  <a:tcPr marL="0" marR="0" marT="31750" marB="0">
                    <a:lnL w="6350">
                      <a:solidFill>
                        <a:srgbClr val="000080"/>
                      </a:solidFill>
                      <a:prstDash val="solid"/>
                    </a:lnL>
                    <a:lnR w="6350">
                      <a:solidFill>
                        <a:srgbClr val="000080"/>
                      </a:solidFill>
                      <a:prstDash val="solid"/>
                    </a:lnR>
                    <a:solidFill>
                      <a:srgbClr val="C0C0C0"/>
                    </a:solidFill>
                  </a:tcPr>
                </a:tc>
                <a:tc>
                  <a:txBody>
                    <a:bodyPr/>
                    <a:lstStyle/>
                    <a:p>
                      <a:pPr marL="42545">
                        <a:lnSpc>
                          <a:spcPct val="100000"/>
                        </a:lnSpc>
                        <a:spcBef>
                          <a:spcPts val="250"/>
                        </a:spcBef>
                      </a:pPr>
                      <a:r>
                        <a:rPr sz="900" spc="185" dirty="0">
                          <a:solidFill>
                            <a:srgbClr val="777777"/>
                          </a:solidFill>
                          <a:latin typeface="Arial"/>
                          <a:cs typeface="Arial"/>
                        </a:rPr>
                        <a:t>No</a:t>
                      </a:r>
                      <a:endParaRPr sz="900">
                        <a:latin typeface="Arial"/>
                        <a:cs typeface="Arial"/>
                      </a:endParaRPr>
                    </a:p>
                  </a:txBody>
                  <a:tcPr marL="0" marR="0" marT="31750" marB="0">
                    <a:lnL w="6350">
                      <a:solidFill>
                        <a:srgbClr val="000080"/>
                      </a:solidFill>
                      <a:prstDash val="solid"/>
                    </a:lnL>
                    <a:lnR w="6350">
                      <a:solidFill>
                        <a:srgbClr val="000080"/>
                      </a:solidFill>
                      <a:prstDash val="solid"/>
                    </a:lnR>
                    <a:solidFill>
                      <a:srgbClr val="E4E4E4"/>
                    </a:solidFill>
                  </a:tcPr>
                </a:tc>
                <a:tc>
                  <a:txBody>
                    <a:bodyPr/>
                    <a:lstStyle/>
                    <a:p>
                      <a:pPr marL="42545">
                        <a:lnSpc>
                          <a:spcPct val="100000"/>
                        </a:lnSpc>
                        <a:spcBef>
                          <a:spcPts val="250"/>
                        </a:spcBef>
                      </a:pPr>
                      <a:r>
                        <a:rPr sz="900" spc="140" dirty="0">
                          <a:solidFill>
                            <a:srgbClr val="777777"/>
                          </a:solidFill>
                          <a:latin typeface="Arial"/>
                          <a:cs typeface="Arial"/>
                        </a:rPr>
                        <a:t>Single</a:t>
                      </a:r>
                      <a:endParaRPr sz="900">
                        <a:latin typeface="Arial"/>
                        <a:cs typeface="Arial"/>
                      </a:endParaRPr>
                    </a:p>
                  </a:txBody>
                  <a:tcPr marL="0" marR="0" marT="31750" marB="0">
                    <a:lnL w="6350">
                      <a:solidFill>
                        <a:srgbClr val="000080"/>
                      </a:solidFill>
                      <a:prstDash val="solid"/>
                    </a:lnL>
                    <a:lnR w="6350">
                      <a:solidFill>
                        <a:srgbClr val="000080"/>
                      </a:solidFill>
                      <a:prstDash val="solid"/>
                    </a:lnR>
                    <a:solidFill>
                      <a:srgbClr val="C0C0C0"/>
                    </a:solidFill>
                  </a:tcPr>
                </a:tc>
                <a:tc>
                  <a:txBody>
                    <a:bodyPr/>
                    <a:lstStyle/>
                    <a:p>
                      <a:pPr marL="42545">
                        <a:lnSpc>
                          <a:spcPct val="100000"/>
                        </a:lnSpc>
                        <a:spcBef>
                          <a:spcPts val="250"/>
                        </a:spcBef>
                      </a:pPr>
                      <a:r>
                        <a:rPr sz="900" spc="175" dirty="0">
                          <a:latin typeface="Arial"/>
                          <a:cs typeface="Arial"/>
                        </a:rPr>
                        <a:t>70K</a:t>
                      </a:r>
                      <a:endParaRPr sz="900">
                        <a:latin typeface="Arial"/>
                        <a:cs typeface="Arial"/>
                      </a:endParaRPr>
                    </a:p>
                  </a:txBody>
                  <a:tcPr marL="0" marR="0" marT="31750" marB="0">
                    <a:lnL w="6350">
                      <a:solidFill>
                        <a:srgbClr val="000080"/>
                      </a:solidFill>
                      <a:prstDash val="solid"/>
                    </a:lnL>
                    <a:lnR w="6350">
                      <a:solidFill>
                        <a:srgbClr val="000080"/>
                      </a:solidFill>
                      <a:prstDash val="solid"/>
                    </a:lnR>
                    <a:solidFill>
                      <a:srgbClr val="E4E4E4"/>
                    </a:solidFill>
                  </a:tcPr>
                </a:tc>
                <a:tc>
                  <a:txBody>
                    <a:bodyPr/>
                    <a:lstStyle/>
                    <a:p>
                      <a:pPr marL="42545">
                        <a:lnSpc>
                          <a:spcPct val="100000"/>
                        </a:lnSpc>
                        <a:spcBef>
                          <a:spcPts val="254"/>
                        </a:spcBef>
                      </a:pPr>
                      <a:r>
                        <a:rPr sz="900" b="1" spc="195" dirty="0">
                          <a:solidFill>
                            <a:srgbClr val="FF0000"/>
                          </a:solidFill>
                          <a:latin typeface="Arial"/>
                          <a:cs typeface="Arial"/>
                        </a:rPr>
                        <a:t>No</a:t>
                      </a:r>
                      <a:endParaRPr sz="900">
                        <a:latin typeface="Arial"/>
                        <a:cs typeface="Arial"/>
                      </a:endParaRPr>
                    </a:p>
                  </a:txBody>
                  <a:tcPr marL="0" marR="0" marT="32384"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3"/>
                  </a:ext>
                </a:extLst>
              </a:tr>
              <a:tr h="213995">
                <a:tc>
                  <a:txBody>
                    <a:bodyPr/>
                    <a:lstStyle/>
                    <a:p>
                      <a:pPr marL="42545">
                        <a:lnSpc>
                          <a:spcPct val="100000"/>
                        </a:lnSpc>
                        <a:spcBef>
                          <a:spcPts val="245"/>
                        </a:spcBef>
                      </a:pPr>
                      <a:r>
                        <a:rPr sz="900" spc="140" dirty="0">
                          <a:solidFill>
                            <a:srgbClr val="777777"/>
                          </a:solidFill>
                          <a:latin typeface="Arial"/>
                          <a:cs typeface="Arial"/>
                        </a:rPr>
                        <a:t>4</a:t>
                      </a:r>
                      <a:endParaRPr sz="9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42545">
                        <a:lnSpc>
                          <a:spcPct val="100000"/>
                        </a:lnSpc>
                        <a:spcBef>
                          <a:spcPts val="245"/>
                        </a:spcBef>
                      </a:pPr>
                      <a:r>
                        <a:rPr sz="900" spc="170" dirty="0">
                          <a:solidFill>
                            <a:srgbClr val="777777"/>
                          </a:solidFill>
                          <a:latin typeface="Arial"/>
                          <a:cs typeface="Arial"/>
                        </a:rPr>
                        <a:t>Yes</a:t>
                      </a:r>
                      <a:endParaRPr sz="9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42545">
                        <a:lnSpc>
                          <a:spcPct val="100000"/>
                        </a:lnSpc>
                        <a:spcBef>
                          <a:spcPts val="245"/>
                        </a:spcBef>
                      </a:pPr>
                      <a:r>
                        <a:rPr sz="900" spc="150" dirty="0">
                          <a:solidFill>
                            <a:srgbClr val="777777"/>
                          </a:solidFill>
                          <a:latin typeface="Arial"/>
                          <a:cs typeface="Arial"/>
                        </a:rPr>
                        <a:t>Married</a:t>
                      </a:r>
                      <a:endParaRPr sz="9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42545">
                        <a:lnSpc>
                          <a:spcPct val="100000"/>
                        </a:lnSpc>
                        <a:spcBef>
                          <a:spcPts val="245"/>
                        </a:spcBef>
                      </a:pPr>
                      <a:r>
                        <a:rPr sz="900" spc="175" dirty="0">
                          <a:latin typeface="Arial"/>
                          <a:cs typeface="Arial"/>
                        </a:rPr>
                        <a:t>120K</a:t>
                      </a:r>
                      <a:endParaRPr sz="9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42545">
                        <a:lnSpc>
                          <a:spcPct val="100000"/>
                        </a:lnSpc>
                        <a:spcBef>
                          <a:spcPts val="250"/>
                        </a:spcBef>
                      </a:pPr>
                      <a:r>
                        <a:rPr sz="900" b="1" spc="195" dirty="0">
                          <a:solidFill>
                            <a:srgbClr val="FF0000"/>
                          </a:solidFill>
                          <a:latin typeface="Arial"/>
                          <a:cs typeface="Arial"/>
                        </a:rPr>
                        <a:t>No</a:t>
                      </a:r>
                      <a:endParaRPr sz="900">
                        <a:latin typeface="Arial"/>
                        <a:cs typeface="Arial"/>
                      </a:endParaRPr>
                    </a:p>
                  </a:txBody>
                  <a:tcPr marL="0" marR="0" marT="31750"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4"/>
                  </a:ext>
                </a:extLst>
              </a:tr>
              <a:tr h="213995">
                <a:tc>
                  <a:txBody>
                    <a:bodyPr/>
                    <a:lstStyle/>
                    <a:p>
                      <a:pPr marL="42545">
                        <a:lnSpc>
                          <a:spcPct val="100000"/>
                        </a:lnSpc>
                        <a:spcBef>
                          <a:spcPts val="250"/>
                        </a:spcBef>
                      </a:pPr>
                      <a:r>
                        <a:rPr sz="900" spc="140" dirty="0">
                          <a:solidFill>
                            <a:srgbClr val="777777"/>
                          </a:solidFill>
                          <a:latin typeface="Arial"/>
                          <a:cs typeface="Arial"/>
                        </a:rPr>
                        <a:t>5</a:t>
                      </a:r>
                      <a:endParaRPr sz="900">
                        <a:latin typeface="Arial"/>
                        <a:cs typeface="Arial"/>
                      </a:endParaRPr>
                    </a:p>
                  </a:txBody>
                  <a:tcPr marL="0" marR="0" marT="31750" marB="0">
                    <a:lnL w="6350">
                      <a:solidFill>
                        <a:srgbClr val="000080"/>
                      </a:solidFill>
                      <a:prstDash val="solid"/>
                    </a:lnL>
                    <a:lnR w="6350">
                      <a:solidFill>
                        <a:srgbClr val="000080"/>
                      </a:solidFill>
                      <a:prstDash val="solid"/>
                    </a:lnR>
                    <a:solidFill>
                      <a:srgbClr val="C0C0C0"/>
                    </a:solidFill>
                  </a:tcPr>
                </a:tc>
                <a:tc>
                  <a:txBody>
                    <a:bodyPr/>
                    <a:lstStyle/>
                    <a:p>
                      <a:pPr marL="42545">
                        <a:lnSpc>
                          <a:spcPct val="100000"/>
                        </a:lnSpc>
                        <a:spcBef>
                          <a:spcPts val="250"/>
                        </a:spcBef>
                      </a:pPr>
                      <a:r>
                        <a:rPr sz="900" spc="185" dirty="0">
                          <a:solidFill>
                            <a:srgbClr val="777777"/>
                          </a:solidFill>
                          <a:latin typeface="Arial"/>
                          <a:cs typeface="Arial"/>
                        </a:rPr>
                        <a:t>No</a:t>
                      </a:r>
                      <a:endParaRPr sz="900">
                        <a:latin typeface="Arial"/>
                        <a:cs typeface="Arial"/>
                      </a:endParaRPr>
                    </a:p>
                  </a:txBody>
                  <a:tcPr marL="0" marR="0" marT="31750" marB="0">
                    <a:lnL w="6350">
                      <a:solidFill>
                        <a:srgbClr val="000080"/>
                      </a:solidFill>
                      <a:prstDash val="solid"/>
                    </a:lnL>
                    <a:lnR w="6350">
                      <a:solidFill>
                        <a:srgbClr val="000080"/>
                      </a:solidFill>
                      <a:prstDash val="solid"/>
                    </a:lnR>
                    <a:solidFill>
                      <a:srgbClr val="E4E4E4"/>
                    </a:solidFill>
                  </a:tcPr>
                </a:tc>
                <a:tc>
                  <a:txBody>
                    <a:bodyPr/>
                    <a:lstStyle/>
                    <a:p>
                      <a:pPr marL="42545">
                        <a:lnSpc>
                          <a:spcPct val="100000"/>
                        </a:lnSpc>
                        <a:spcBef>
                          <a:spcPts val="250"/>
                        </a:spcBef>
                      </a:pPr>
                      <a:r>
                        <a:rPr sz="900" spc="150" dirty="0">
                          <a:solidFill>
                            <a:srgbClr val="777777"/>
                          </a:solidFill>
                          <a:latin typeface="Arial"/>
                          <a:cs typeface="Arial"/>
                        </a:rPr>
                        <a:t>Divorced</a:t>
                      </a:r>
                      <a:endParaRPr sz="900">
                        <a:latin typeface="Arial"/>
                        <a:cs typeface="Arial"/>
                      </a:endParaRPr>
                    </a:p>
                  </a:txBody>
                  <a:tcPr marL="0" marR="0" marT="31750" marB="0">
                    <a:lnL w="6350">
                      <a:solidFill>
                        <a:srgbClr val="000080"/>
                      </a:solidFill>
                      <a:prstDash val="solid"/>
                    </a:lnL>
                    <a:lnR w="6350">
                      <a:solidFill>
                        <a:srgbClr val="000080"/>
                      </a:solidFill>
                      <a:prstDash val="solid"/>
                    </a:lnR>
                    <a:solidFill>
                      <a:srgbClr val="C0C0C0"/>
                    </a:solidFill>
                  </a:tcPr>
                </a:tc>
                <a:tc>
                  <a:txBody>
                    <a:bodyPr/>
                    <a:lstStyle/>
                    <a:p>
                      <a:pPr marL="42545">
                        <a:lnSpc>
                          <a:spcPct val="100000"/>
                        </a:lnSpc>
                        <a:spcBef>
                          <a:spcPts val="250"/>
                        </a:spcBef>
                      </a:pPr>
                      <a:r>
                        <a:rPr sz="900" spc="175" dirty="0">
                          <a:latin typeface="Arial"/>
                          <a:cs typeface="Arial"/>
                        </a:rPr>
                        <a:t>95K</a:t>
                      </a:r>
                      <a:endParaRPr sz="900">
                        <a:latin typeface="Arial"/>
                        <a:cs typeface="Arial"/>
                      </a:endParaRPr>
                    </a:p>
                  </a:txBody>
                  <a:tcPr marL="0" marR="0" marT="31750" marB="0">
                    <a:lnL w="6350">
                      <a:solidFill>
                        <a:srgbClr val="000080"/>
                      </a:solidFill>
                      <a:prstDash val="solid"/>
                    </a:lnL>
                    <a:lnR w="6350">
                      <a:solidFill>
                        <a:srgbClr val="000080"/>
                      </a:solidFill>
                      <a:prstDash val="solid"/>
                    </a:lnR>
                    <a:solidFill>
                      <a:srgbClr val="E4E4E4"/>
                    </a:solidFill>
                  </a:tcPr>
                </a:tc>
                <a:tc>
                  <a:txBody>
                    <a:bodyPr/>
                    <a:lstStyle/>
                    <a:p>
                      <a:pPr marL="42545">
                        <a:lnSpc>
                          <a:spcPct val="100000"/>
                        </a:lnSpc>
                        <a:spcBef>
                          <a:spcPts val="254"/>
                        </a:spcBef>
                      </a:pPr>
                      <a:r>
                        <a:rPr sz="900" b="1" spc="170" dirty="0">
                          <a:solidFill>
                            <a:srgbClr val="FF0000"/>
                          </a:solidFill>
                          <a:latin typeface="Arial"/>
                          <a:cs typeface="Arial"/>
                        </a:rPr>
                        <a:t>Yes</a:t>
                      </a:r>
                      <a:endParaRPr sz="900">
                        <a:latin typeface="Arial"/>
                        <a:cs typeface="Arial"/>
                      </a:endParaRPr>
                    </a:p>
                  </a:txBody>
                  <a:tcPr marL="0" marR="0" marT="32384"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5"/>
                  </a:ext>
                </a:extLst>
              </a:tr>
              <a:tr h="213360">
                <a:tc>
                  <a:txBody>
                    <a:bodyPr/>
                    <a:lstStyle/>
                    <a:p>
                      <a:pPr marL="42545">
                        <a:lnSpc>
                          <a:spcPct val="100000"/>
                        </a:lnSpc>
                        <a:spcBef>
                          <a:spcPts val="245"/>
                        </a:spcBef>
                      </a:pPr>
                      <a:r>
                        <a:rPr sz="900" spc="140" dirty="0">
                          <a:solidFill>
                            <a:srgbClr val="777777"/>
                          </a:solidFill>
                          <a:latin typeface="Arial"/>
                          <a:cs typeface="Arial"/>
                        </a:rPr>
                        <a:t>6</a:t>
                      </a:r>
                      <a:endParaRPr sz="9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42545">
                        <a:lnSpc>
                          <a:spcPct val="100000"/>
                        </a:lnSpc>
                        <a:spcBef>
                          <a:spcPts val="245"/>
                        </a:spcBef>
                      </a:pPr>
                      <a:r>
                        <a:rPr sz="900" spc="185" dirty="0">
                          <a:solidFill>
                            <a:srgbClr val="777777"/>
                          </a:solidFill>
                          <a:latin typeface="Arial"/>
                          <a:cs typeface="Arial"/>
                        </a:rPr>
                        <a:t>No</a:t>
                      </a:r>
                      <a:endParaRPr sz="9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42545">
                        <a:lnSpc>
                          <a:spcPct val="100000"/>
                        </a:lnSpc>
                        <a:spcBef>
                          <a:spcPts val="245"/>
                        </a:spcBef>
                      </a:pPr>
                      <a:r>
                        <a:rPr sz="900" spc="150" dirty="0">
                          <a:solidFill>
                            <a:srgbClr val="777777"/>
                          </a:solidFill>
                          <a:latin typeface="Arial"/>
                          <a:cs typeface="Arial"/>
                        </a:rPr>
                        <a:t>Married</a:t>
                      </a:r>
                      <a:endParaRPr sz="9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42545">
                        <a:lnSpc>
                          <a:spcPct val="100000"/>
                        </a:lnSpc>
                        <a:spcBef>
                          <a:spcPts val="245"/>
                        </a:spcBef>
                      </a:pPr>
                      <a:r>
                        <a:rPr sz="900" spc="175" dirty="0">
                          <a:latin typeface="Arial"/>
                          <a:cs typeface="Arial"/>
                        </a:rPr>
                        <a:t>60K</a:t>
                      </a:r>
                      <a:endParaRPr sz="9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42545">
                        <a:lnSpc>
                          <a:spcPct val="100000"/>
                        </a:lnSpc>
                        <a:spcBef>
                          <a:spcPts val="250"/>
                        </a:spcBef>
                      </a:pPr>
                      <a:r>
                        <a:rPr sz="900" b="1" spc="195" dirty="0">
                          <a:solidFill>
                            <a:srgbClr val="FF0000"/>
                          </a:solidFill>
                          <a:latin typeface="Arial"/>
                          <a:cs typeface="Arial"/>
                        </a:rPr>
                        <a:t>No</a:t>
                      </a:r>
                      <a:endParaRPr sz="900">
                        <a:latin typeface="Arial"/>
                        <a:cs typeface="Arial"/>
                      </a:endParaRPr>
                    </a:p>
                  </a:txBody>
                  <a:tcPr marL="0" marR="0" marT="31750"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6"/>
                  </a:ext>
                </a:extLst>
              </a:tr>
              <a:tr h="213360">
                <a:tc>
                  <a:txBody>
                    <a:bodyPr/>
                    <a:lstStyle/>
                    <a:p>
                      <a:pPr marL="42545">
                        <a:lnSpc>
                          <a:spcPct val="100000"/>
                        </a:lnSpc>
                        <a:spcBef>
                          <a:spcPts val="245"/>
                        </a:spcBef>
                      </a:pPr>
                      <a:r>
                        <a:rPr sz="900" spc="140" dirty="0">
                          <a:solidFill>
                            <a:srgbClr val="777777"/>
                          </a:solidFill>
                          <a:latin typeface="Arial"/>
                          <a:cs typeface="Arial"/>
                        </a:rPr>
                        <a:t>7</a:t>
                      </a:r>
                      <a:endParaRPr sz="9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42545">
                        <a:lnSpc>
                          <a:spcPct val="100000"/>
                        </a:lnSpc>
                        <a:spcBef>
                          <a:spcPts val="245"/>
                        </a:spcBef>
                      </a:pPr>
                      <a:r>
                        <a:rPr sz="900" spc="170" dirty="0">
                          <a:solidFill>
                            <a:srgbClr val="777777"/>
                          </a:solidFill>
                          <a:latin typeface="Arial"/>
                          <a:cs typeface="Arial"/>
                        </a:rPr>
                        <a:t>Yes</a:t>
                      </a:r>
                      <a:endParaRPr sz="9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42545">
                        <a:lnSpc>
                          <a:spcPct val="100000"/>
                        </a:lnSpc>
                        <a:spcBef>
                          <a:spcPts val="245"/>
                        </a:spcBef>
                      </a:pPr>
                      <a:r>
                        <a:rPr sz="900" spc="150" dirty="0">
                          <a:solidFill>
                            <a:srgbClr val="777777"/>
                          </a:solidFill>
                          <a:latin typeface="Arial"/>
                          <a:cs typeface="Arial"/>
                        </a:rPr>
                        <a:t>Divorced</a:t>
                      </a:r>
                      <a:endParaRPr sz="9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42545">
                        <a:lnSpc>
                          <a:spcPct val="100000"/>
                        </a:lnSpc>
                        <a:spcBef>
                          <a:spcPts val="245"/>
                        </a:spcBef>
                      </a:pPr>
                      <a:r>
                        <a:rPr sz="900" spc="175" dirty="0">
                          <a:latin typeface="Arial"/>
                          <a:cs typeface="Arial"/>
                        </a:rPr>
                        <a:t>220K</a:t>
                      </a:r>
                      <a:endParaRPr sz="9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42545">
                        <a:lnSpc>
                          <a:spcPct val="100000"/>
                        </a:lnSpc>
                        <a:spcBef>
                          <a:spcPts val="250"/>
                        </a:spcBef>
                      </a:pPr>
                      <a:r>
                        <a:rPr sz="900" b="1" spc="195" dirty="0">
                          <a:solidFill>
                            <a:srgbClr val="FF0000"/>
                          </a:solidFill>
                          <a:latin typeface="Arial"/>
                          <a:cs typeface="Arial"/>
                        </a:rPr>
                        <a:t>No</a:t>
                      </a:r>
                      <a:endParaRPr sz="900">
                        <a:latin typeface="Arial"/>
                        <a:cs typeface="Arial"/>
                      </a:endParaRPr>
                    </a:p>
                  </a:txBody>
                  <a:tcPr marL="0" marR="0" marT="31750"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7"/>
                  </a:ext>
                </a:extLst>
              </a:tr>
              <a:tr h="213360">
                <a:tc>
                  <a:txBody>
                    <a:bodyPr/>
                    <a:lstStyle/>
                    <a:p>
                      <a:pPr marL="42545">
                        <a:lnSpc>
                          <a:spcPct val="100000"/>
                        </a:lnSpc>
                        <a:spcBef>
                          <a:spcPts val="245"/>
                        </a:spcBef>
                      </a:pPr>
                      <a:r>
                        <a:rPr sz="900" spc="140" dirty="0">
                          <a:solidFill>
                            <a:srgbClr val="777777"/>
                          </a:solidFill>
                          <a:latin typeface="Arial"/>
                          <a:cs typeface="Arial"/>
                        </a:rPr>
                        <a:t>8</a:t>
                      </a:r>
                      <a:endParaRPr sz="9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42545">
                        <a:lnSpc>
                          <a:spcPct val="100000"/>
                        </a:lnSpc>
                        <a:spcBef>
                          <a:spcPts val="245"/>
                        </a:spcBef>
                      </a:pPr>
                      <a:r>
                        <a:rPr sz="900" spc="185" dirty="0">
                          <a:solidFill>
                            <a:srgbClr val="777777"/>
                          </a:solidFill>
                          <a:latin typeface="Arial"/>
                          <a:cs typeface="Arial"/>
                        </a:rPr>
                        <a:t>No</a:t>
                      </a:r>
                      <a:endParaRPr sz="9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42545">
                        <a:lnSpc>
                          <a:spcPct val="100000"/>
                        </a:lnSpc>
                        <a:spcBef>
                          <a:spcPts val="245"/>
                        </a:spcBef>
                      </a:pPr>
                      <a:r>
                        <a:rPr sz="900" spc="140" dirty="0">
                          <a:solidFill>
                            <a:srgbClr val="777777"/>
                          </a:solidFill>
                          <a:latin typeface="Arial"/>
                          <a:cs typeface="Arial"/>
                        </a:rPr>
                        <a:t>Single</a:t>
                      </a:r>
                      <a:endParaRPr sz="900">
                        <a:latin typeface="Arial"/>
                        <a:cs typeface="Arial"/>
                      </a:endParaRPr>
                    </a:p>
                  </a:txBody>
                  <a:tcPr marL="0" marR="0" marT="31115" marB="0">
                    <a:lnL w="6350">
                      <a:solidFill>
                        <a:srgbClr val="000080"/>
                      </a:solidFill>
                      <a:prstDash val="solid"/>
                    </a:lnL>
                    <a:lnR w="6350">
                      <a:solidFill>
                        <a:srgbClr val="000080"/>
                      </a:solidFill>
                      <a:prstDash val="solid"/>
                    </a:lnR>
                    <a:solidFill>
                      <a:srgbClr val="C0C0C0"/>
                    </a:solidFill>
                  </a:tcPr>
                </a:tc>
                <a:tc>
                  <a:txBody>
                    <a:bodyPr/>
                    <a:lstStyle/>
                    <a:p>
                      <a:pPr marL="42545">
                        <a:lnSpc>
                          <a:spcPct val="100000"/>
                        </a:lnSpc>
                        <a:spcBef>
                          <a:spcPts val="245"/>
                        </a:spcBef>
                      </a:pPr>
                      <a:r>
                        <a:rPr sz="900" spc="175" dirty="0">
                          <a:latin typeface="Arial"/>
                          <a:cs typeface="Arial"/>
                        </a:rPr>
                        <a:t>85K</a:t>
                      </a:r>
                      <a:endParaRPr sz="900">
                        <a:latin typeface="Arial"/>
                        <a:cs typeface="Arial"/>
                      </a:endParaRPr>
                    </a:p>
                  </a:txBody>
                  <a:tcPr marL="0" marR="0" marT="31115" marB="0">
                    <a:lnL w="6350">
                      <a:solidFill>
                        <a:srgbClr val="000080"/>
                      </a:solidFill>
                      <a:prstDash val="solid"/>
                    </a:lnL>
                    <a:lnR w="6350">
                      <a:solidFill>
                        <a:srgbClr val="000080"/>
                      </a:solidFill>
                      <a:prstDash val="solid"/>
                    </a:lnR>
                    <a:solidFill>
                      <a:srgbClr val="E4E4E4"/>
                    </a:solidFill>
                  </a:tcPr>
                </a:tc>
                <a:tc>
                  <a:txBody>
                    <a:bodyPr/>
                    <a:lstStyle/>
                    <a:p>
                      <a:pPr marL="42545">
                        <a:lnSpc>
                          <a:spcPct val="100000"/>
                        </a:lnSpc>
                        <a:spcBef>
                          <a:spcPts val="250"/>
                        </a:spcBef>
                      </a:pPr>
                      <a:r>
                        <a:rPr sz="900" b="1" spc="170" dirty="0">
                          <a:solidFill>
                            <a:srgbClr val="FF0000"/>
                          </a:solidFill>
                          <a:latin typeface="Arial"/>
                          <a:cs typeface="Arial"/>
                        </a:rPr>
                        <a:t>Yes</a:t>
                      </a:r>
                      <a:endParaRPr sz="900">
                        <a:latin typeface="Arial"/>
                        <a:cs typeface="Arial"/>
                      </a:endParaRPr>
                    </a:p>
                  </a:txBody>
                  <a:tcPr marL="0" marR="0" marT="31750"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8"/>
                  </a:ext>
                </a:extLst>
              </a:tr>
              <a:tr h="213995">
                <a:tc>
                  <a:txBody>
                    <a:bodyPr/>
                    <a:lstStyle/>
                    <a:p>
                      <a:pPr marL="42545">
                        <a:lnSpc>
                          <a:spcPct val="100000"/>
                        </a:lnSpc>
                        <a:spcBef>
                          <a:spcPts val="250"/>
                        </a:spcBef>
                      </a:pPr>
                      <a:r>
                        <a:rPr sz="900" spc="140" dirty="0">
                          <a:solidFill>
                            <a:srgbClr val="777777"/>
                          </a:solidFill>
                          <a:latin typeface="Arial"/>
                          <a:cs typeface="Arial"/>
                        </a:rPr>
                        <a:t>9</a:t>
                      </a:r>
                      <a:endParaRPr sz="900">
                        <a:latin typeface="Arial"/>
                        <a:cs typeface="Arial"/>
                      </a:endParaRPr>
                    </a:p>
                  </a:txBody>
                  <a:tcPr marL="0" marR="0" marT="31750" marB="0">
                    <a:lnL w="6350">
                      <a:solidFill>
                        <a:srgbClr val="000080"/>
                      </a:solidFill>
                      <a:prstDash val="solid"/>
                    </a:lnL>
                    <a:lnR w="6350">
                      <a:solidFill>
                        <a:srgbClr val="000080"/>
                      </a:solidFill>
                      <a:prstDash val="solid"/>
                    </a:lnR>
                    <a:solidFill>
                      <a:srgbClr val="C0C0C0"/>
                    </a:solidFill>
                  </a:tcPr>
                </a:tc>
                <a:tc>
                  <a:txBody>
                    <a:bodyPr/>
                    <a:lstStyle/>
                    <a:p>
                      <a:pPr marL="42545">
                        <a:lnSpc>
                          <a:spcPct val="100000"/>
                        </a:lnSpc>
                        <a:spcBef>
                          <a:spcPts val="250"/>
                        </a:spcBef>
                      </a:pPr>
                      <a:r>
                        <a:rPr sz="900" spc="185" dirty="0">
                          <a:solidFill>
                            <a:srgbClr val="777777"/>
                          </a:solidFill>
                          <a:latin typeface="Arial"/>
                          <a:cs typeface="Arial"/>
                        </a:rPr>
                        <a:t>No</a:t>
                      </a:r>
                      <a:endParaRPr sz="900">
                        <a:latin typeface="Arial"/>
                        <a:cs typeface="Arial"/>
                      </a:endParaRPr>
                    </a:p>
                  </a:txBody>
                  <a:tcPr marL="0" marR="0" marT="31750" marB="0">
                    <a:lnL w="6350">
                      <a:solidFill>
                        <a:srgbClr val="000080"/>
                      </a:solidFill>
                      <a:prstDash val="solid"/>
                    </a:lnL>
                    <a:lnR w="6350">
                      <a:solidFill>
                        <a:srgbClr val="000080"/>
                      </a:solidFill>
                      <a:prstDash val="solid"/>
                    </a:lnR>
                    <a:solidFill>
                      <a:srgbClr val="E4E4E4"/>
                    </a:solidFill>
                  </a:tcPr>
                </a:tc>
                <a:tc>
                  <a:txBody>
                    <a:bodyPr/>
                    <a:lstStyle/>
                    <a:p>
                      <a:pPr marL="42545">
                        <a:lnSpc>
                          <a:spcPct val="100000"/>
                        </a:lnSpc>
                        <a:spcBef>
                          <a:spcPts val="250"/>
                        </a:spcBef>
                      </a:pPr>
                      <a:r>
                        <a:rPr sz="900" spc="150" dirty="0">
                          <a:solidFill>
                            <a:srgbClr val="777777"/>
                          </a:solidFill>
                          <a:latin typeface="Arial"/>
                          <a:cs typeface="Arial"/>
                        </a:rPr>
                        <a:t>Married</a:t>
                      </a:r>
                      <a:endParaRPr sz="900">
                        <a:latin typeface="Arial"/>
                        <a:cs typeface="Arial"/>
                      </a:endParaRPr>
                    </a:p>
                  </a:txBody>
                  <a:tcPr marL="0" marR="0" marT="31750" marB="0">
                    <a:lnL w="6350">
                      <a:solidFill>
                        <a:srgbClr val="000080"/>
                      </a:solidFill>
                      <a:prstDash val="solid"/>
                    </a:lnL>
                    <a:lnR w="6350">
                      <a:solidFill>
                        <a:srgbClr val="000080"/>
                      </a:solidFill>
                      <a:prstDash val="solid"/>
                    </a:lnR>
                    <a:solidFill>
                      <a:srgbClr val="C0C0C0"/>
                    </a:solidFill>
                  </a:tcPr>
                </a:tc>
                <a:tc>
                  <a:txBody>
                    <a:bodyPr/>
                    <a:lstStyle/>
                    <a:p>
                      <a:pPr marL="42545">
                        <a:lnSpc>
                          <a:spcPct val="100000"/>
                        </a:lnSpc>
                        <a:spcBef>
                          <a:spcPts val="250"/>
                        </a:spcBef>
                      </a:pPr>
                      <a:r>
                        <a:rPr sz="900" spc="175" dirty="0">
                          <a:latin typeface="Arial"/>
                          <a:cs typeface="Arial"/>
                        </a:rPr>
                        <a:t>75K</a:t>
                      </a:r>
                      <a:endParaRPr sz="900">
                        <a:latin typeface="Arial"/>
                        <a:cs typeface="Arial"/>
                      </a:endParaRPr>
                    </a:p>
                  </a:txBody>
                  <a:tcPr marL="0" marR="0" marT="31750" marB="0">
                    <a:lnL w="6350">
                      <a:solidFill>
                        <a:srgbClr val="000080"/>
                      </a:solidFill>
                      <a:prstDash val="solid"/>
                    </a:lnL>
                    <a:lnR w="6350">
                      <a:solidFill>
                        <a:srgbClr val="000080"/>
                      </a:solidFill>
                      <a:prstDash val="solid"/>
                    </a:lnR>
                    <a:solidFill>
                      <a:srgbClr val="E4E4E4"/>
                    </a:solidFill>
                  </a:tcPr>
                </a:tc>
                <a:tc>
                  <a:txBody>
                    <a:bodyPr/>
                    <a:lstStyle/>
                    <a:p>
                      <a:pPr marL="42545">
                        <a:lnSpc>
                          <a:spcPct val="100000"/>
                        </a:lnSpc>
                        <a:spcBef>
                          <a:spcPts val="254"/>
                        </a:spcBef>
                      </a:pPr>
                      <a:r>
                        <a:rPr sz="900" b="1" spc="195" dirty="0">
                          <a:solidFill>
                            <a:srgbClr val="FF0000"/>
                          </a:solidFill>
                          <a:latin typeface="Arial"/>
                          <a:cs typeface="Arial"/>
                        </a:rPr>
                        <a:t>No</a:t>
                      </a:r>
                      <a:endParaRPr sz="900">
                        <a:latin typeface="Arial"/>
                        <a:cs typeface="Arial"/>
                      </a:endParaRPr>
                    </a:p>
                  </a:txBody>
                  <a:tcPr marL="0" marR="0" marT="32384" marB="0">
                    <a:lnL w="6350">
                      <a:solidFill>
                        <a:srgbClr val="000080"/>
                      </a:solidFill>
                      <a:prstDash val="solid"/>
                    </a:lnL>
                    <a:lnR w="6350">
                      <a:solidFill>
                        <a:srgbClr val="000080"/>
                      </a:solidFill>
                      <a:prstDash val="solid"/>
                    </a:lnR>
                    <a:solidFill>
                      <a:srgbClr val="C0C0C0"/>
                    </a:solidFill>
                  </a:tcPr>
                </a:tc>
                <a:extLst>
                  <a:ext uri="{0D108BD9-81ED-4DB2-BD59-A6C34878D82A}">
                    <a16:rowId xmlns:a16="http://schemas.microsoft.com/office/drawing/2014/main" val="10009"/>
                  </a:ext>
                </a:extLst>
              </a:tr>
              <a:tr h="215265">
                <a:tc>
                  <a:txBody>
                    <a:bodyPr/>
                    <a:lstStyle/>
                    <a:p>
                      <a:pPr marL="42545">
                        <a:lnSpc>
                          <a:spcPct val="100000"/>
                        </a:lnSpc>
                        <a:spcBef>
                          <a:spcPts val="250"/>
                        </a:spcBef>
                      </a:pPr>
                      <a:r>
                        <a:rPr sz="900" spc="160" dirty="0">
                          <a:solidFill>
                            <a:srgbClr val="777777"/>
                          </a:solidFill>
                          <a:latin typeface="Arial"/>
                          <a:cs typeface="Arial"/>
                        </a:rPr>
                        <a:t>10</a:t>
                      </a:r>
                      <a:endParaRPr sz="900">
                        <a:latin typeface="Arial"/>
                        <a:cs typeface="Arial"/>
                      </a:endParaRPr>
                    </a:p>
                  </a:txBody>
                  <a:tcPr marL="0" marR="0" marT="31750" marB="0">
                    <a:lnL w="6350">
                      <a:solidFill>
                        <a:srgbClr val="000080"/>
                      </a:solidFill>
                      <a:prstDash val="solid"/>
                    </a:lnL>
                    <a:lnR w="6350">
                      <a:solidFill>
                        <a:srgbClr val="000080"/>
                      </a:solidFill>
                      <a:prstDash val="solid"/>
                    </a:lnR>
                    <a:lnB w="6350">
                      <a:solidFill>
                        <a:srgbClr val="000080"/>
                      </a:solidFill>
                      <a:prstDash val="solid"/>
                    </a:lnB>
                    <a:solidFill>
                      <a:srgbClr val="C0C0C0"/>
                    </a:solidFill>
                  </a:tcPr>
                </a:tc>
                <a:tc>
                  <a:txBody>
                    <a:bodyPr/>
                    <a:lstStyle/>
                    <a:p>
                      <a:pPr marL="42545">
                        <a:lnSpc>
                          <a:spcPct val="100000"/>
                        </a:lnSpc>
                        <a:spcBef>
                          <a:spcPts val="250"/>
                        </a:spcBef>
                      </a:pPr>
                      <a:r>
                        <a:rPr sz="900" spc="185" dirty="0">
                          <a:solidFill>
                            <a:srgbClr val="777777"/>
                          </a:solidFill>
                          <a:latin typeface="Arial"/>
                          <a:cs typeface="Arial"/>
                        </a:rPr>
                        <a:t>No</a:t>
                      </a:r>
                      <a:endParaRPr sz="900">
                        <a:latin typeface="Arial"/>
                        <a:cs typeface="Arial"/>
                      </a:endParaRPr>
                    </a:p>
                  </a:txBody>
                  <a:tcPr marL="0" marR="0" marT="31750" marB="0">
                    <a:lnL w="6350">
                      <a:solidFill>
                        <a:srgbClr val="000080"/>
                      </a:solidFill>
                      <a:prstDash val="solid"/>
                    </a:lnL>
                    <a:lnR w="6350">
                      <a:solidFill>
                        <a:srgbClr val="000080"/>
                      </a:solidFill>
                      <a:prstDash val="solid"/>
                    </a:lnR>
                    <a:lnB w="6350">
                      <a:solidFill>
                        <a:srgbClr val="000080"/>
                      </a:solidFill>
                      <a:prstDash val="solid"/>
                    </a:lnB>
                    <a:solidFill>
                      <a:srgbClr val="E4E4E4"/>
                    </a:solidFill>
                  </a:tcPr>
                </a:tc>
                <a:tc>
                  <a:txBody>
                    <a:bodyPr/>
                    <a:lstStyle/>
                    <a:p>
                      <a:pPr marL="42545">
                        <a:lnSpc>
                          <a:spcPct val="100000"/>
                        </a:lnSpc>
                        <a:spcBef>
                          <a:spcPts val="250"/>
                        </a:spcBef>
                      </a:pPr>
                      <a:r>
                        <a:rPr sz="900" spc="140" dirty="0">
                          <a:solidFill>
                            <a:srgbClr val="777777"/>
                          </a:solidFill>
                          <a:latin typeface="Arial"/>
                          <a:cs typeface="Arial"/>
                        </a:rPr>
                        <a:t>Single</a:t>
                      </a:r>
                      <a:endParaRPr sz="900">
                        <a:latin typeface="Arial"/>
                        <a:cs typeface="Arial"/>
                      </a:endParaRPr>
                    </a:p>
                  </a:txBody>
                  <a:tcPr marL="0" marR="0" marT="31750" marB="0">
                    <a:lnL w="6350">
                      <a:solidFill>
                        <a:srgbClr val="000080"/>
                      </a:solidFill>
                      <a:prstDash val="solid"/>
                    </a:lnL>
                    <a:lnR w="6350">
                      <a:solidFill>
                        <a:srgbClr val="000080"/>
                      </a:solidFill>
                      <a:prstDash val="solid"/>
                    </a:lnR>
                    <a:lnB w="6350">
                      <a:solidFill>
                        <a:srgbClr val="000080"/>
                      </a:solidFill>
                      <a:prstDash val="solid"/>
                    </a:lnB>
                    <a:solidFill>
                      <a:srgbClr val="C0C0C0"/>
                    </a:solidFill>
                  </a:tcPr>
                </a:tc>
                <a:tc>
                  <a:txBody>
                    <a:bodyPr/>
                    <a:lstStyle/>
                    <a:p>
                      <a:pPr marL="42545">
                        <a:lnSpc>
                          <a:spcPct val="100000"/>
                        </a:lnSpc>
                        <a:spcBef>
                          <a:spcPts val="250"/>
                        </a:spcBef>
                      </a:pPr>
                      <a:r>
                        <a:rPr sz="900" spc="175" dirty="0">
                          <a:latin typeface="Arial"/>
                          <a:cs typeface="Arial"/>
                        </a:rPr>
                        <a:t>90K</a:t>
                      </a:r>
                      <a:endParaRPr sz="900">
                        <a:latin typeface="Arial"/>
                        <a:cs typeface="Arial"/>
                      </a:endParaRPr>
                    </a:p>
                  </a:txBody>
                  <a:tcPr marL="0" marR="0" marT="31750" marB="0">
                    <a:lnL w="6350">
                      <a:solidFill>
                        <a:srgbClr val="000080"/>
                      </a:solidFill>
                      <a:prstDash val="solid"/>
                    </a:lnL>
                    <a:lnR w="6350">
                      <a:solidFill>
                        <a:srgbClr val="000080"/>
                      </a:solidFill>
                      <a:prstDash val="solid"/>
                    </a:lnR>
                    <a:lnB w="6350">
                      <a:solidFill>
                        <a:srgbClr val="000080"/>
                      </a:solidFill>
                      <a:prstDash val="solid"/>
                    </a:lnB>
                    <a:solidFill>
                      <a:srgbClr val="E4E4E4"/>
                    </a:solidFill>
                  </a:tcPr>
                </a:tc>
                <a:tc>
                  <a:txBody>
                    <a:bodyPr/>
                    <a:lstStyle/>
                    <a:p>
                      <a:pPr marL="42545">
                        <a:lnSpc>
                          <a:spcPct val="100000"/>
                        </a:lnSpc>
                        <a:spcBef>
                          <a:spcPts val="254"/>
                        </a:spcBef>
                      </a:pPr>
                      <a:r>
                        <a:rPr sz="900" b="1" spc="170" dirty="0">
                          <a:solidFill>
                            <a:srgbClr val="FF0000"/>
                          </a:solidFill>
                          <a:latin typeface="Arial"/>
                          <a:cs typeface="Arial"/>
                        </a:rPr>
                        <a:t>Yes</a:t>
                      </a:r>
                      <a:endParaRPr sz="900">
                        <a:latin typeface="Arial"/>
                        <a:cs typeface="Arial"/>
                      </a:endParaRPr>
                    </a:p>
                  </a:txBody>
                  <a:tcPr marL="0" marR="0" marT="32384" marB="0">
                    <a:lnL w="6350">
                      <a:solidFill>
                        <a:srgbClr val="000080"/>
                      </a:solidFill>
                      <a:prstDash val="solid"/>
                    </a:lnL>
                    <a:lnR w="6350">
                      <a:solidFill>
                        <a:srgbClr val="000080"/>
                      </a:solidFill>
                      <a:prstDash val="solid"/>
                    </a:lnR>
                    <a:lnB w="6350">
                      <a:solidFill>
                        <a:srgbClr val="000080"/>
                      </a:solidFill>
                      <a:prstDash val="solid"/>
                    </a:lnB>
                    <a:solidFill>
                      <a:srgbClr val="C0C0C0"/>
                    </a:solidFill>
                  </a:tcPr>
                </a:tc>
                <a:extLst>
                  <a:ext uri="{0D108BD9-81ED-4DB2-BD59-A6C34878D82A}">
                    <a16:rowId xmlns:a16="http://schemas.microsoft.com/office/drawing/2014/main" val="10010"/>
                  </a:ext>
                </a:extLst>
              </a:tr>
            </a:tbl>
          </a:graphicData>
        </a:graphic>
      </p:graphicFrame>
      <p:sp>
        <p:nvSpPr>
          <p:cNvPr id="5" name="object 5"/>
          <p:cNvSpPr txBox="1"/>
          <p:nvPr/>
        </p:nvSpPr>
        <p:spPr>
          <a:xfrm>
            <a:off x="5846405" y="3343363"/>
            <a:ext cx="33020" cy="32384"/>
          </a:xfrm>
          <a:prstGeom prst="rect">
            <a:avLst/>
          </a:prstGeom>
        </p:spPr>
        <p:txBody>
          <a:bodyPr vert="horz" wrap="square" lIns="0" tIns="11430" rIns="0" bIns="0" rtlCol="0">
            <a:spAutoFit/>
          </a:bodyPr>
          <a:lstStyle/>
          <a:p>
            <a:pPr algn="ctr">
              <a:lnSpc>
                <a:spcPct val="100000"/>
              </a:lnSpc>
              <a:spcBef>
                <a:spcPts val="90"/>
              </a:spcBef>
            </a:pPr>
            <a:r>
              <a:rPr sz="100" spc="-25" dirty="0">
                <a:latin typeface="Arial"/>
                <a:cs typeface="Arial"/>
              </a:rPr>
              <a:t>10</a:t>
            </a:r>
            <a:endParaRPr sz="100">
              <a:latin typeface="Arial"/>
              <a:cs typeface="Arial"/>
            </a:endParaRPr>
          </a:p>
        </p:txBody>
      </p:sp>
      <p:grpSp>
        <p:nvGrpSpPr>
          <p:cNvPr id="6" name="object 6"/>
          <p:cNvGrpSpPr/>
          <p:nvPr/>
        </p:nvGrpSpPr>
        <p:grpSpPr>
          <a:xfrm>
            <a:off x="6959236" y="3435487"/>
            <a:ext cx="1025525" cy="685165"/>
            <a:chOff x="6959236" y="3435487"/>
            <a:chExt cx="1025525" cy="685165"/>
          </a:xfrm>
        </p:grpSpPr>
        <p:sp>
          <p:nvSpPr>
            <p:cNvPr id="7" name="object 7"/>
            <p:cNvSpPr/>
            <p:nvPr/>
          </p:nvSpPr>
          <p:spPr>
            <a:xfrm>
              <a:off x="6960189" y="3436439"/>
              <a:ext cx="1023619" cy="683260"/>
            </a:xfrm>
            <a:custGeom>
              <a:avLst/>
              <a:gdLst/>
              <a:ahLst/>
              <a:cxnLst/>
              <a:rect l="l" t="t" r="r" b="b"/>
              <a:pathLst>
                <a:path w="1023620" h="683260">
                  <a:moveTo>
                    <a:pt x="511731" y="0"/>
                  </a:moveTo>
                  <a:lnTo>
                    <a:pt x="455972" y="2003"/>
                  </a:lnTo>
                  <a:lnTo>
                    <a:pt x="401952" y="7876"/>
                  </a:lnTo>
                  <a:lnTo>
                    <a:pt x="349983" y="17408"/>
                  </a:lnTo>
                  <a:lnTo>
                    <a:pt x="300378" y="30393"/>
                  </a:lnTo>
                  <a:lnTo>
                    <a:pt x="253449" y="46621"/>
                  </a:lnTo>
                  <a:lnTo>
                    <a:pt x="209508" y="65885"/>
                  </a:lnTo>
                  <a:lnTo>
                    <a:pt x="168866" y="87976"/>
                  </a:lnTo>
                  <a:lnTo>
                    <a:pt x="131837" y="112686"/>
                  </a:lnTo>
                  <a:lnTo>
                    <a:pt x="98733" y="139806"/>
                  </a:lnTo>
                  <a:lnTo>
                    <a:pt x="69865" y="169128"/>
                  </a:lnTo>
                  <a:lnTo>
                    <a:pt x="45546" y="200444"/>
                  </a:lnTo>
                  <a:lnTo>
                    <a:pt x="26087" y="233545"/>
                  </a:lnTo>
                  <a:lnTo>
                    <a:pt x="3002" y="304271"/>
                  </a:lnTo>
                  <a:lnTo>
                    <a:pt x="0" y="341480"/>
                  </a:lnTo>
                  <a:lnTo>
                    <a:pt x="3002" y="378688"/>
                  </a:lnTo>
                  <a:lnTo>
                    <a:pt x="26088" y="449415"/>
                  </a:lnTo>
                  <a:lnTo>
                    <a:pt x="45546" y="482517"/>
                  </a:lnTo>
                  <a:lnTo>
                    <a:pt x="69865" y="513834"/>
                  </a:lnTo>
                  <a:lnTo>
                    <a:pt x="98733" y="543158"/>
                  </a:lnTo>
                  <a:lnTo>
                    <a:pt x="131838" y="570279"/>
                  </a:lnTo>
                  <a:lnTo>
                    <a:pt x="168867" y="594989"/>
                  </a:lnTo>
                  <a:lnTo>
                    <a:pt x="209508" y="617081"/>
                  </a:lnTo>
                  <a:lnTo>
                    <a:pt x="253449" y="636346"/>
                  </a:lnTo>
                  <a:lnTo>
                    <a:pt x="300378" y="652576"/>
                  </a:lnTo>
                  <a:lnTo>
                    <a:pt x="349983" y="665561"/>
                  </a:lnTo>
                  <a:lnTo>
                    <a:pt x="401952" y="675095"/>
                  </a:lnTo>
                  <a:lnTo>
                    <a:pt x="455972" y="680967"/>
                  </a:lnTo>
                  <a:lnTo>
                    <a:pt x="511731" y="682971"/>
                  </a:lnTo>
                  <a:lnTo>
                    <a:pt x="567488" y="680967"/>
                  </a:lnTo>
                  <a:lnTo>
                    <a:pt x="621507" y="675095"/>
                  </a:lnTo>
                  <a:lnTo>
                    <a:pt x="673475" y="665561"/>
                  </a:lnTo>
                  <a:lnTo>
                    <a:pt x="723079" y="652576"/>
                  </a:lnTo>
                  <a:lnTo>
                    <a:pt x="770008" y="636346"/>
                  </a:lnTo>
                  <a:lnTo>
                    <a:pt x="813949" y="617081"/>
                  </a:lnTo>
                  <a:lnTo>
                    <a:pt x="854590" y="594989"/>
                  </a:lnTo>
                  <a:lnTo>
                    <a:pt x="891620" y="570279"/>
                  </a:lnTo>
                  <a:lnTo>
                    <a:pt x="924725" y="543158"/>
                  </a:lnTo>
                  <a:lnTo>
                    <a:pt x="953593" y="513834"/>
                  </a:lnTo>
                  <a:lnTo>
                    <a:pt x="977913" y="482517"/>
                  </a:lnTo>
                  <a:lnTo>
                    <a:pt x="997372" y="449415"/>
                  </a:lnTo>
                  <a:lnTo>
                    <a:pt x="1020458" y="378688"/>
                  </a:lnTo>
                  <a:lnTo>
                    <a:pt x="1023461" y="341480"/>
                  </a:lnTo>
                  <a:lnTo>
                    <a:pt x="1020458" y="304271"/>
                  </a:lnTo>
                  <a:lnTo>
                    <a:pt x="997372" y="233545"/>
                  </a:lnTo>
                  <a:lnTo>
                    <a:pt x="977913" y="200444"/>
                  </a:lnTo>
                  <a:lnTo>
                    <a:pt x="953593" y="169128"/>
                  </a:lnTo>
                  <a:lnTo>
                    <a:pt x="924725" y="139806"/>
                  </a:lnTo>
                  <a:lnTo>
                    <a:pt x="891620" y="112686"/>
                  </a:lnTo>
                  <a:lnTo>
                    <a:pt x="854590" y="87976"/>
                  </a:lnTo>
                  <a:lnTo>
                    <a:pt x="813949" y="65885"/>
                  </a:lnTo>
                  <a:lnTo>
                    <a:pt x="770008" y="46621"/>
                  </a:lnTo>
                  <a:lnTo>
                    <a:pt x="723079" y="30393"/>
                  </a:lnTo>
                  <a:lnTo>
                    <a:pt x="673475" y="17408"/>
                  </a:lnTo>
                  <a:lnTo>
                    <a:pt x="621507" y="7876"/>
                  </a:lnTo>
                  <a:lnTo>
                    <a:pt x="567488" y="2003"/>
                  </a:lnTo>
                  <a:lnTo>
                    <a:pt x="511731" y="0"/>
                  </a:lnTo>
                  <a:close/>
                </a:path>
              </a:pathLst>
            </a:custGeom>
            <a:solidFill>
              <a:srgbClr val="FFFFFF"/>
            </a:solidFill>
          </p:spPr>
          <p:txBody>
            <a:bodyPr wrap="square" lIns="0" tIns="0" rIns="0" bIns="0" rtlCol="0"/>
            <a:lstStyle/>
            <a:p>
              <a:endParaRPr/>
            </a:p>
          </p:txBody>
        </p:sp>
        <p:sp>
          <p:nvSpPr>
            <p:cNvPr id="8" name="object 8"/>
            <p:cNvSpPr/>
            <p:nvPr/>
          </p:nvSpPr>
          <p:spPr>
            <a:xfrm>
              <a:off x="6960188" y="3436439"/>
              <a:ext cx="1023619" cy="683260"/>
            </a:xfrm>
            <a:custGeom>
              <a:avLst/>
              <a:gdLst/>
              <a:ahLst/>
              <a:cxnLst/>
              <a:rect l="l" t="t" r="r" b="b"/>
              <a:pathLst>
                <a:path w="1023620" h="683260">
                  <a:moveTo>
                    <a:pt x="0" y="341479"/>
                  </a:moveTo>
                  <a:lnTo>
                    <a:pt x="11802" y="268224"/>
                  </a:lnTo>
                  <a:lnTo>
                    <a:pt x="45546" y="200443"/>
                  </a:lnTo>
                  <a:lnTo>
                    <a:pt x="69865" y="169127"/>
                  </a:lnTo>
                  <a:lnTo>
                    <a:pt x="98733" y="139805"/>
                  </a:lnTo>
                  <a:lnTo>
                    <a:pt x="131838" y="112685"/>
                  </a:lnTo>
                  <a:lnTo>
                    <a:pt x="168867" y="87976"/>
                  </a:lnTo>
                  <a:lnTo>
                    <a:pt x="209508" y="65885"/>
                  </a:lnTo>
                  <a:lnTo>
                    <a:pt x="253449" y="46621"/>
                  </a:lnTo>
                  <a:lnTo>
                    <a:pt x="300379" y="30393"/>
                  </a:lnTo>
                  <a:lnTo>
                    <a:pt x="349983" y="17408"/>
                  </a:lnTo>
                  <a:lnTo>
                    <a:pt x="401952" y="7876"/>
                  </a:lnTo>
                  <a:lnTo>
                    <a:pt x="455972" y="2003"/>
                  </a:lnTo>
                  <a:lnTo>
                    <a:pt x="511731" y="0"/>
                  </a:lnTo>
                  <a:lnTo>
                    <a:pt x="567489" y="2003"/>
                  </a:lnTo>
                  <a:lnTo>
                    <a:pt x="621507" y="7876"/>
                  </a:lnTo>
                  <a:lnTo>
                    <a:pt x="673475" y="17408"/>
                  </a:lnTo>
                  <a:lnTo>
                    <a:pt x="723079" y="30393"/>
                  </a:lnTo>
                  <a:lnTo>
                    <a:pt x="770008" y="46621"/>
                  </a:lnTo>
                  <a:lnTo>
                    <a:pt x="813949" y="65885"/>
                  </a:lnTo>
                  <a:lnTo>
                    <a:pt x="854591" y="87976"/>
                  </a:lnTo>
                  <a:lnTo>
                    <a:pt x="891620" y="112685"/>
                  </a:lnTo>
                  <a:lnTo>
                    <a:pt x="924725" y="139805"/>
                  </a:lnTo>
                  <a:lnTo>
                    <a:pt x="953593" y="169127"/>
                  </a:lnTo>
                  <a:lnTo>
                    <a:pt x="977913" y="200443"/>
                  </a:lnTo>
                  <a:lnTo>
                    <a:pt x="997372" y="233545"/>
                  </a:lnTo>
                  <a:lnTo>
                    <a:pt x="1020458" y="304271"/>
                  </a:lnTo>
                  <a:lnTo>
                    <a:pt x="1023461" y="341479"/>
                  </a:lnTo>
                  <a:lnTo>
                    <a:pt x="1020458" y="378688"/>
                  </a:lnTo>
                  <a:lnTo>
                    <a:pt x="1011657" y="414736"/>
                  </a:lnTo>
                  <a:lnTo>
                    <a:pt x="977913" y="482517"/>
                  </a:lnTo>
                  <a:lnTo>
                    <a:pt x="953593" y="513834"/>
                  </a:lnTo>
                  <a:lnTo>
                    <a:pt x="924725" y="543157"/>
                  </a:lnTo>
                  <a:lnTo>
                    <a:pt x="891620" y="570279"/>
                  </a:lnTo>
                  <a:lnTo>
                    <a:pt x="854591" y="594989"/>
                  </a:lnTo>
                  <a:lnTo>
                    <a:pt x="813949" y="617081"/>
                  </a:lnTo>
                  <a:lnTo>
                    <a:pt x="770008" y="636346"/>
                  </a:lnTo>
                  <a:lnTo>
                    <a:pt x="723079" y="652576"/>
                  </a:lnTo>
                  <a:lnTo>
                    <a:pt x="673475" y="665561"/>
                  </a:lnTo>
                  <a:lnTo>
                    <a:pt x="621507" y="675095"/>
                  </a:lnTo>
                  <a:lnTo>
                    <a:pt x="567489" y="680967"/>
                  </a:lnTo>
                  <a:lnTo>
                    <a:pt x="511731" y="682971"/>
                  </a:lnTo>
                  <a:lnTo>
                    <a:pt x="455972" y="680967"/>
                  </a:lnTo>
                  <a:lnTo>
                    <a:pt x="401952" y="675095"/>
                  </a:lnTo>
                  <a:lnTo>
                    <a:pt x="349984" y="665561"/>
                  </a:lnTo>
                  <a:lnTo>
                    <a:pt x="300379" y="652576"/>
                  </a:lnTo>
                  <a:lnTo>
                    <a:pt x="253450" y="636346"/>
                  </a:lnTo>
                  <a:lnTo>
                    <a:pt x="209508" y="617081"/>
                  </a:lnTo>
                  <a:lnTo>
                    <a:pt x="168867" y="594989"/>
                  </a:lnTo>
                  <a:lnTo>
                    <a:pt x="131838" y="570279"/>
                  </a:lnTo>
                  <a:lnTo>
                    <a:pt x="98733" y="543157"/>
                  </a:lnTo>
                  <a:lnTo>
                    <a:pt x="69865" y="513834"/>
                  </a:lnTo>
                  <a:lnTo>
                    <a:pt x="45546" y="482517"/>
                  </a:lnTo>
                  <a:lnTo>
                    <a:pt x="26088" y="449415"/>
                  </a:lnTo>
                  <a:lnTo>
                    <a:pt x="3002" y="378688"/>
                  </a:lnTo>
                  <a:lnTo>
                    <a:pt x="0" y="341479"/>
                  </a:lnTo>
                  <a:close/>
                </a:path>
              </a:pathLst>
            </a:custGeom>
            <a:ln w="3175">
              <a:solidFill>
                <a:srgbClr val="0000FF"/>
              </a:solidFill>
            </a:ln>
          </p:spPr>
          <p:txBody>
            <a:bodyPr wrap="square" lIns="0" tIns="0" rIns="0" bIns="0" rtlCol="0"/>
            <a:lstStyle/>
            <a:p>
              <a:endParaRPr/>
            </a:p>
          </p:txBody>
        </p:sp>
      </p:grpSp>
      <p:sp>
        <p:nvSpPr>
          <p:cNvPr id="9" name="object 9"/>
          <p:cNvSpPr txBox="1"/>
          <p:nvPr/>
        </p:nvSpPr>
        <p:spPr>
          <a:xfrm>
            <a:off x="7112448" y="3492053"/>
            <a:ext cx="719455" cy="543560"/>
          </a:xfrm>
          <a:prstGeom prst="rect">
            <a:avLst/>
          </a:prstGeom>
        </p:spPr>
        <p:txBody>
          <a:bodyPr vert="horz" wrap="square" lIns="0" tIns="11430" rIns="0" bIns="0" rtlCol="0">
            <a:spAutoFit/>
          </a:bodyPr>
          <a:lstStyle/>
          <a:p>
            <a:pPr marL="39370" marR="5080" indent="-27305">
              <a:lnSpc>
                <a:spcPct val="102899"/>
              </a:lnSpc>
              <a:spcBef>
                <a:spcPts val="90"/>
              </a:spcBef>
            </a:pPr>
            <a:r>
              <a:rPr sz="1100" spc="204" dirty="0">
                <a:latin typeface="Arial"/>
                <a:cs typeface="Arial"/>
              </a:rPr>
              <a:t>Taxable </a:t>
            </a:r>
            <a:r>
              <a:rPr sz="1100" spc="225" dirty="0">
                <a:latin typeface="Arial"/>
                <a:cs typeface="Arial"/>
              </a:rPr>
              <a:t>Income</a:t>
            </a:r>
            <a:endParaRPr sz="1100">
              <a:latin typeface="Arial"/>
              <a:cs typeface="Arial"/>
            </a:endParaRPr>
          </a:p>
          <a:p>
            <a:pPr marL="47625">
              <a:lnSpc>
                <a:spcPct val="100000"/>
              </a:lnSpc>
              <a:spcBef>
                <a:spcPts val="40"/>
              </a:spcBef>
            </a:pPr>
            <a:r>
              <a:rPr sz="1100" spc="254" dirty="0">
                <a:latin typeface="Arial"/>
                <a:cs typeface="Arial"/>
              </a:rPr>
              <a:t>&gt;</a:t>
            </a:r>
            <a:r>
              <a:rPr sz="1100" spc="120" dirty="0">
                <a:latin typeface="Arial"/>
                <a:cs typeface="Arial"/>
              </a:rPr>
              <a:t> </a:t>
            </a:r>
            <a:r>
              <a:rPr sz="1100" spc="225" dirty="0">
                <a:latin typeface="Arial"/>
                <a:cs typeface="Arial"/>
              </a:rPr>
              <a:t>80K?</a:t>
            </a:r>
            <a:endParaRPr sz="1100">
              <a:latin typeface="Arial"/>
              <a:cs typeface="Arial"/>
            </a:endParaRPr>
          </a:p>
        </p:txBody>
      </p:sp>
      <p:grpSp>
        <p:nvGrpSpPr>
          <p:cNvPr id="10" name="object 10"/>
          <p:cNvGrpSpPr/>
          <p:nvPr/>
        </p:nvGrpSpPr>
        <p:grpSpPr>
          <a:xfrm>
            <a:off x="7178434" y="4111288"/>
            <a:ext cx="619125" cy="566420"/>
            <a:chOff x="7178434" y="4111288"/>
            <a:chExt cx="619125" cy="566420"/>
          </a:xfrm>
        </p:grpSpPr>
        <p:sp>
          <p:nvSpPr>
            <p:cNvPr id="11" name="object 11"/>
            <p:cNvSpPr/>
            <p:nvPr/>
          </p:nvSpPr>
          <p:spPr>
            <a:xfrm>
              <a:off x="7179372" y="4113087"/>
              <a:ext cx="320040" cy="563880"/>
            </a:xfrm>
            <a:custGeom>
              <a:avLst/>
              <a:gdLst/>
              <a:ahLst/>
              <a:cxnLst/>
              <a:rect l="l" t="t" r="r" b="b"/>
              <a:pathLst>
                <a:path w="320040" h="563879">
                  <a:moveTo>
                    <a:pt x="265287" y="0"/>
                  </a:moveTo>
                  <a:lnTo>
                    <a:pt x="52915" y="498009"/>
                  </a:lnTo>
                  <a:lnTo>
                    <a:pt x="0" y="485734"/>
                  </a:lnTo>
                  <a:lnTo>
                    <a:pt x="54955" y="563466"/>
                  </a:lnTo>
                  <a:lnTo>
                    <a:pt x="160351" y="522932"/>
                  </a:lnTo>
                  <a:lnTo>
                    <a:pt x="107435" y="510657"/>
                  </a:lnTo>
                  <a:lnTo>
                    <a:pt x="319807" y="12647"/>
                  </a:lnTo>
                  <a:lnTo>
                    <a:pt x="265287" y="0"/>
                  </a:lnTo>
                  <a:close/>
                </a:path>
              </a:pathLst>
            </a:custGeom>
            <a:solidFill>
              <a:srgbClr val="FF0000"/>
            </a:solidFill>
          </p:spPr>
          <p:txBody>
            <a:bodyPr wrap="square" lIns="0" tIns="0" rIns="0" bIns="0" rtlCol="0"/>
            <a:lstStyle/>
            <a:p>
              <a:endParaRPr/>
            </a:p>
          </p:txBody>
        </p:sp>
        <p:sp>
          <p:nvSpPr>
            <p:cNvPr id="12" name="object 12"/>
            <p:cNvSpPr/>
            <p:nvPr/>
          </p:nvSpPr>
          <p:spPr>
            <a:xfrm>
              <a:off x="7179372" y="4113087"/>
              <a:ext cx="320040" cy="563880"/>
            </a:xfrm>
            <a:custGeom>
              <a:avLst/>
              <a:gdLst/>
              <a:ahLst/>
              <a:cxnLst/>
              <a:rect l="l" t="t" r="r" b="b"/>
              <a:pathLst>
                <a:path w="320040" h="563879">
                  <a:moveTo>
                    <a:pt x="54955" y="563466"/>
                  </a:moveTo>
                  <a:lnTo>
                    <a:pt x="160352" y="522932"/>
                  </a:lnTo>
                  <a:lnTo>
                    <a:pt x="107436" y="510657"/>
                  </a:lnTo>
                  <a:lnTo>
                    <a:pt x="319808" y="12647"/>
                  </a:lnTo>
                  <a:lnTo>
                    <a:pt x="265288" y="0"/>
                  </a:lnTo>
                  <a:lnTo>
                    <a:pt x="52916" y="498009"/>
                  </a:lnTo>
                  <a:lnTo>
                    <a:pt x="0" y="485734"/>
                  </a:lnTo>
                  <a:lnTo>
                    <a:pt x="54955" y="563466"/>
                  </a:lnTo>
                  <a:close/>
                </a:path>
              </a:pathLst>
            </a:custGeom>
            <a:ln w="3175">
              <a:solidFill>
                <a:srgbClr val="000000"/>
              </a:solidFill>
            </a:ln>
          </p:spPr>
          <p:txBody>
            <a:bodyPr wrap="square" lIns="0" tIns="0" rIns="0" bIns="0" rtlCol="0"/>
            <a:lstStyle/>
            <a:p>
              <a:endParaRPr/>
            </a:p>
          </p:txBody>
        </p:sp>
        <p:sp>
          <p:nvSpPr>
            <p:cNvPr id="13" name="object 13"/>
            <p:cNvSpPr/>
            <p:nvPr/>
          </p:nvSpPr>
          <p:spPr>
            <a:xfrm>
              <a:off x="7445055" y="4112219"/>
              <a:ext cx="351790" cy="564515"/>
            </a:xfrm>
            <a:custGeom>
              <a:avLst/>
              <a:gdLst/>
              <a:ahLst/>
              <a:cxnLst/>
              <a:rect l="l" t="t" r="r" b="b"/>
              <a:pathLst>
                <a:path w="351790" h="564514">
                  <a:moveTo>
                    <a:pt x="53722" y="0"/>
                  </a:moveTo>
                  <a:lnTo>
                    <a:pt x="0" y="14377"/>
                  </a:lnTo>
                  <a:lnTo>
                    <a:pt x="245470" y="513254"/>
                  </a:lnTo>
                  <a:lnTo>
                    <a:pt x="193327" y="527211"/>
                  </a:lnTo>
                  <a:lnTo>
                    <a:pt x="301002" y="564334"/>
                  </a:lnTo>
                  <a:lnTo>
                    <a:pt x="351353" y="484916"/>
                  </a:lnTo>
                  <a:lnTo>
                    <a:pt x="299192" y="498877"/>
                  </a:lnTo>
                  <a:lnTo>
                    <a:pt x="53722" y="0"/>
                  </a:lnTo>
                  <a:close/>
                </a:path>
              </a:pathLst>
            </a:custGeom>
            <a:solidFill>
              <a:srgbClr val="FF0000"/>
            </a:solidFill>
          </p:spPr>
          <p:txBody>
            <a:bodyPr wrap="square" lIns="0" tIns="0" rIns="0" bIns="0" rtlCol="0"/>
            <a:lstStyle/>
            <a:p>
              <a:endParaRPr/>
            </a:p>
          </p:txBody>
        </p:sp>
        <p:sp>
          <p:nvSpPr>
            <p:cNvPr id="14" name="object 14"/>
            <p:cNvSpPr/>
            <p:nvPr/>
          </p:nvSpPr>
          <p:spPr>
            <a:xfrm>
              <a:off x="7445055" y="4112219"/>
              <a:ext cx="351790" cy="564515"/>
            </a:xfrm>
            <a:custGeom>
              <a:avLst/>
              <a:gdLst/>
              <a:ahLst/>
              <a:cxnLst/>
              <a:rect l="l" t="t" r="r" b="b"/>
              <a:pathLst>
                <a:path w="351790" h="564514">
                  <a:moveTo>
                    <a:pt x="301002" y="564334"/>
                  </a:moveTo>
                  <a:lnTo>
                    <a:pt x="351352" y="484916"/>
                  </a:lnTo>
                  <a:lnTo>
                    <a:pt x="299192" y="498877"/>
                  </a:lnTo>
                  <a:lnTo>
                    <a:pt x="53722" y="0"/>
                  </a:lnTo>
                  <a:lnTo>
                    <a:pt x="0" y="14377"/>
                  </a:lnTo>
                  <a:lnTo>
                    <a:pt x="245470" y="513254"/>
                  </a:lnTo>
                  <a:lnTo>
                    <a:pt x="193327" y="527211"/>
                  </a:lnTo>
                  <a:lnTo>
                    <a:pt x="301002" y="564334"/>
                  </a:lnTo>
                  <a:close/>
                </a:path>
              </a:pathLst>
            </a:custGeom>
            <a:ln w="3175">
              <a:solidFill>
                <a:srgbClr val="000000"/>
              </a:solidFill>
            </a:ln>
          </p:spPr>
          <p:txBody>
            <a:bodyPr wrap="square" lIns="0" tIns="0" rIns="0" bIns="0" rtlCol="0"/>
            <a:lstStyle/>
            <a:p>
              <a:endParaRPr/>
            </a:p>
          </p:txBody>
        </p:sp>
      </p:grpSp>
      <p:sp>
        <p:nvSpPr>
          <p:cNvPr id="15" name="object 15"/>
          <p:cNvSpPr txBox="1"/>
          <p:nvPr/>
        </p:nvSpPr>
        <p:spPr>
          <a:xfrm>
            <a:off x="7022560" y="4318781"/>
            <a:ext cx="277495" cy="154940"/>
          </a:xfrm>
          <a:prstGeom prst="rect">
            <a:avLst/>
          </a:prstGeom>
        </p:spPr>
        <p:txBody>
          <a:bodyPr vert="horz" wrap="square" lIns="0" tIns="12700" rIns="0" bIns="0" rtlCol="0">
            <a:spAutoFit/>
          </a:bodyPr>
          <a:lstStyle/>
          <a:p>
            <a:pPr marL="12700">
              <a:lnSpc>
                <a:spcPct val="100000"/>
              </a:lnSpc>
              <a:spcBef>
                <a:spcPts val="100"/>
              </a:spcBef>
            </a:pPr>
            <a:r>
              <a:rPr sz="850" spc="145" dirty="0">
                <a:latin typeface="Arial"/>
                <a:cs typeface="Arial"/>
              </a:rPr>
              <a:t>Yes</a:t>
            </a:r>
            <a:endParaRPr sz="850">
              <a:latin typeface="Arial"/>
              <a:cs typeface="Arial"/>
            </a:endParaRPr>
          </a:p>
        </p:txBody>
      </p:sp>
      <p:sp>
        <p:nvSpPr>
          <p:cNvPr id="17" name="object 17"/>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39</a:t>
            </a:fld>
            <a:endParaRPr spc="-25" dirty="0"/>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16" name="object 16"/>
          <p:cNvSpPr txBox="1"/>
          <p:nvPr/>
        </p:nvSpPr>
        <p:spPr>
          <a:xfrm>
            <a:off x="7713012" y="4318781"/>
            <a:ext cx="212725" cy="154940"/>
          </a:xfrm>
          <a:prstGeom prst="rect">
            <a:avLst/>
          </a:prstGeom>
        </p:spPr>
        <p:txBody>
          <a:bodyPr vert="horz" wrap="square" lIns="0" tIns="12700" rIns="0" bIns="0" rtlCol="0">
            <a:spAutoFit/>
          </a:bodyPr>
          <a:lstStyle/>
          <a:p>
            <a:pPr marL="12700">
              <a:lnSpc>
                <a:spcPct val="100000"/>
              </a:lnSpc>
              <a:spcBef>
                <a:spcPts val="100"/>
              </a:spcBef>
            </a:pPr>
            <a:r>
              <a:rPr sz="850" spc="160" dirty="0">
                <a:latin typeface="Arial"/>
                <a:cs typeface="Arial"/>
              </a:rPr>
              <a:t>No</a:t>
            </a:r>
            <a:endParaRPr sz="85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735" y="44450"/>
            <a:ext cx="7258050" cy="756920"/>
          </a:xfrm>
          <a:prstGeom prst="rect">
            <a:avLst/>
          </a:prstGeom>
        </p:spPr>
        <p:txBody>
          <a:bodyPr vert="horz" wrap="square" lIns="0" tIns="12700" rIns="0" bIns="0" rtlCol="0">
            <a:spAutoFit/>
          </a:bodyPr>
          <a:lstStyle/>
          <a:p>
            <a:pPr marL="12700">
              <a:lnSpc>
                <a:spcPct val="100000"/>
              </a:lnSpc>
              <a:spcBef>
                <a:spcPts val="100"/>
              </a:spcBef>
            </a:pPr>
            <a:r>
              <a:rPr spc="-150" dirty="0"/>
              <a:t>Examples of Classification Task</a:t>
            </a:r>
          </a:p>
        </p:txBody>
      </p:sp>
      <p:sp>
        <p:nvSpPr>
          <p:cNvPr id="3" name="object 3"/>
          <p:cNvSpPr txBox="1"/>
          <p:nvPr/>
        </p:nvSpPr>
        <p:spPr>
          <a:xfrm>
            <a:off x="599948" y="1128205"/>
            <a:ext cx="5826760" cy="3684904"/>
          </a:xfrm>
          <a:prstGeom prst="rect">
            <a:avLst/>
          </a:prstGeom>
        </p:spPr>
        <p:txBody>
          <a:bodyPr vert="horz" wrap="square" lIns="0" tIns="12700" rIns="0" bIns="0" rtlCol="0">
            <a:spAutoFit/>
          </a:bodyPr>
          <a:lstStyle/>
          <a:p>
            <a:pPr marL="469265" indent="-456565">
              <a:lnSpc>
                <a:spcPct val="100000"/>
              </a:lnSpc>
              <a:spcBef>
                <a:spcPts val="100"/>
              </a:spcBef>
              <a:buSzPct val="89583"/>
              <a:buFont typeface="Courier New"/>
              <a:buChar char="o"/>
              <a:tabLst>
                <a:tab pos="469265" algn="l"/>
              </a:tabLst>
            </a:pPr>
            <a:r>
              <a:rPr sz="2400" dirty="0">
                <a:latin typeface="Garamond"/>
                <a:cs typeface="Garamond"/>
              </a:rPr>
              <a:t>Predicting tumor cells as benign or malignant</a:t>
            </a:r>
          </a:p>
          <a:p>
            <a:pPr marL="469265" marR="1268095" indent="-457200">
              <a:lnSpc>
                <a:spcPts val="2600"/>
              </a:lnSpc>
              <a:spcBef>
                <a:spcPts val="2640"/>
              </a:spcBef>
              <a:buSzPct val="89583"/>
              <a:buFont typeface="Courier New"/>
              <a:buChar char="o"/>
              <a:tabLst>
                <a:tab pos="469265" algn="l"/>
              </a:tabLst>
            </a:pPr>
            <a:r>
              <a:rPr sz="2400" dirty="0">
                <a:latin typeface="Garamond"/>
                <a:cs typeface="Garamond"/>
              </a:rPr>
              <a:t>Classifying credit card transactions as legitimate or fraudulent</a:t>
            </a:r>
          </a:p>
          <a:p>
            <a:pPr marL="469265" marR="273685" indent="-457200">
              <a:lnSpc>
                <a:spcPts val="2600"/>
              </a:lnSpc>
              <a:spcBef>
                <a:spcPts val="2565"/>
              </a:spcBef>
              <a:buSzPct val="89583"/>
              <a:buFont typeface="Courier New"/>
              <a:buChar char="o"/>
              <a:tabLst>
                <a:tab pos="469265" algn="l"/>
              </a:tabLst>
            </a:pPr>
            <a:r>
              <a:rPr sz="2400" dirty="0">
                <a:latin typeface="Garamond"/>
                <a:cs typeface="Garamond"/>
              </a:rPr>
              <a:t>Classifying secondary structures of protein as alpha-helix, beta-sheet, or random</a:t>
            </a:r>
          </a:p>
          <a:p>
            <a:pPr marL="469265">
              <a:lnSpc>
                <a:spcPts val="2560"/>
              </a:lnSpc>
            </a:pPr>
            <a:r>
              <a:rPr sz="2400" dirty="0">
                <a:latin typeface="Garamond"/>
                <a:cs typeface="Garamond"/>
              </a:rPr>
              <a:t>coil</a:t>
            </a:r>
          </a:p>
          <a:p>
            <a:pPr marL="469265" marR="1029969" indent="-457200">
              <a:lnSpc>
                <a:spcPts val="2600"/>
              </a:lnSpc>
              <a:spcBef>
                <a:spcPts val="2605"/>
              </a:spcBef>
              <a:buSzPct val="89583"/>
              <a:buFont typeface="Courier New"/>
              <a:buChar char="o"/>
              <a:tabLst>
                <a:tab pos="469265" algn="l"/>
              </a:tabLst>
            </a:pPr>
            <a:r>
              <a:rPr sz="2400" dirty="0">
                <a:latin typeface="Garamond"/>
                <a:cs typeface="Garamond"/>
              </a:rPr>
              <a:t>Categorizing news stories as finance, weather, entertainment, sports, etc</a:t>
            </a:r>
          </a:p>
        </p:txBody>
      </p:sp>
      <p:grpSp>
        <p:nvGrpSpPr>
          <p:cNvPr id="4" name="object 4"/>
          <p:cNvGrpSpPr/>
          <p:nvPr/>
        </p:nvGrpSpPr>
        <p:grpSpPr>
          <a:xfrm>
            <a:off x="6715147" y="1615997"/>
            <a:ext cx="2038350" cy="1063625"/>
            <a:chOff x="6715147" y="1615997"/>
            <a:chExt cx="2038350" cy="1063625"/>
          </a:xfrm>
        </p:grpSpPr>
        <p:pic>
          <p:nvPicPr>
            <p:cNvPr id="5" name="object 5"/>
            <p:cNvPicPr/>
            <p:nvPr/>
          </p:nvPicPr>
          <p:blipFill>
            <a:blip r:embed="rId2" cstate="print"/>
            <a:stretch>
              <a:fillRect/>
            </a:stretch>
          </p:blipFill>
          <p:spPr>
            <a:xfrm>
              <a:off x="6787606" y="1615997"/>
              <a:ext cx="1965325" cy="1063229"/>
            </a:xfrm>
            <a:prstGeom prst="rect">
              <a:avLst/>
            </a:prstGeom>
          </p:spPr>
        </p:pic>
        <p:pic>
          <p:nvPicPr>
            <p:cNvPr id="6" name="object 6"/>
            <p:cNvPicPr/>
            <p:nvPr/>
          </p:nvPicPr>
          <p:blipFill>
            <a:blip r:embed="rId3" cstate="print"/>
            <a:stretch>
              <a:fillRect/>
            </a:stretch>
          </p:blipFill>
          <p:spPr>
            <a:xfrm>
              <a:off x="6737488" y="2097274"/>
              <a:ext cx="651015" cy="474763"/>
            </a:xfrm>
            <a:prstGeom prst="rect">
              <a:avLst/>
            </a:prstGeom>
          </p:spPr>
        </p:pic>
        <p:pic>
          <p:nvPicPr>
            <p:cNvPr id="7" name="object 7"/>
            <p:cNvPicPr/>
            <p:nvPr/>
          </p:nvPicPr>
          <p:blipFill>
            <a:blip r:embed="rId4" cstate="print"/>
            <a:stretch>
              <a:fillRect/>
            </a:stretch>
          </p:blipFill>
          <p:spPr>
            <a:xfrm>
              <a:off x="6715147" y="1821183"/>
              <a:ext cx="621573" cy="388934"/>
            </a:xfrm>
            <a:prstGeom prst="rect">
              <a:avLst/>
            </a:prstGeom>
          </p:spPr>
        </p:pic>
      </p:grpSp>
      <p:pic>
        <p:nvPicPr>
          <p:cNvPr id="8" name="object 8"/>
          <p:cNvPicPr/>
          <p:nvPr/>
        </p:nvPicPr>
        <p:blipFill>
          <a:blip r:embed="rId5" cstate="print"/>
          <a:stretch>
            <a:fillRect/>
          </a:stretch>
        </p:blipFill>
        <p:spPr>
          <a:xfrm>
            <a:off x="7075487" y="2914650"/>
            <a:ext cx="1535112" cy="1739503"/>
          </a:xfrm>
          <a:prstGeom prst="rect">
            <a:avLst/>
          </a:prstGeom>
        </p:spPr>
      </p:pic>
      <p:sp>
        <p:nvSpPr>
          <p:cNvPr id="9" name="object 9"/>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4</a:t>
            </a:fld>
            <a:endParaRPr spc="-25" dirty="0"/>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900" y="12700"/>
            <a:ext cx="7995284" cy="1120820"/>
          </a:xfrm>
          <a:prstGeom prst="rect">
            <a:avLst/>
          </a:prstGeom>
        </p:spPr>
        <p:txBody>
          <a:bodyPr vert="horz" wrap="square" lIns="0" tIns="12700" rIns="0" bIns="0" rtlCol="0">
            <a:spAutoFit/>
          </a:bodyPr>
          <a:lstStyle/>
          <a:p>
            <a:pPr marL="12700">
              <a:lnSpc>
                <a:spcPct val="100000"/>
              </a:lnSpc>
              <a:spcBef>
                <a:spcPts val="100"/>
              </a:spcBef>
            </a:pPr>
            <a:r>
              <a:rPr sz="3600" dirty="0"/>
              <a:t>Continuous Attributes: Computing Gini Index...</a:t>
            </a:r>
          </a:p>
        </p:txBody>
      </p:sp>
      <p:sp>
        <p:nvSpPr>
          <p:cNvPr id="3" name="object 3"/>
          <p:cNvSpPr txBox="1"/>
          <p:nvPr/>
        </p:nvSpPr>
        <p:spPr>
          <a:xfrm>
            <a:off x="368300" y="806070"/>
            <a:ext cx="8195309" cy="1964689"/>
          </a:xfrm>
          <a:prstGeom prst="rect">
            <a:avLst/>
          </a:prstGeom>
        </p:spPr>
        <p:txBody>
          <a:bodyPr vert="horz" wrap="square" lIns="0" tIns="48895" rIns="0" bIns="0" rtlCol="0">
            <a:spAutoFit/>
          </a:bodyPr>
          <a:lstStyle/>
          <a:p>
            <a:pPr marL="12700">
              <a:lnSpc>
                <a:spcPct val="100000"/>
              </a:lnSpc>
              <a:spcBef>
                <a:spcPts val="385"/>
              </a:spcBef>
            </a:pPr>
            <a:r>
              <a:rPr sz="2400" dirty="0">
                <a:solidFill>
                  <a:srgbClr val="EE8200"/>
                </a:solidFill>
                <a:latin typeface="Garamond"/>
                <a:cs typeface="Garamond"/>
              </a:rPr>
              <a:t>For</a:t>
            </a:r>
            <a:r>
              <a:rPr sz="2400" spc="-85" dirty="0">
                <a:solidFill>
                  <a:srgbClr val="EE8200"/>
                </a:solidFill>
                <a:latin typeface="Garamond"/>
                <a:cs typeface="Garamond"/>
              </a:rPr>
              <a:t> </a:t>
            </a:r>
            <a:r>
              <a:rPr sz="2400" dirty="0">
                <a:solidFill>
                  <a:srgbClr val="EE8200"/>
                </a:solidFill>
                <a:latin typeface="Garamond"/>
                <a:cs typeface="Garamond"/>
              </a:rPr>
              <a:t>efficient</a:t>
            </a:r>
            <a:r>
              <a:rPr sz="2400" spc="-85" dirty="0">
                <a:solidFill>
                  <a:srgbClr val="EE8200"/>
                </a:solidFill>
                <a:latin typeface="Garamond"/>
                <a:cs typeface="Garamond"/>
              </a:rPr>
              <a:t> </a:t>
            </a:r>
            <a:r>
              <a:rPr sz="2400" dirty="0">
                <a:solidFill>
                  <a:srgbClr val="EE8200"/>
                </a:solidFill>
                <a:latin typeface="Garamond"/>
                <a:cs typeface="Garamond"/>
              </a:rPr>
              <a:t>computation:</a:t>
            </a:r>
            <a:r>
              <a:rPr sz="2400" spc="-85" dirty="0">
                <a:solidFill>
                  <a:srgbClr val="EE8200"/>
                </a:solidFill>
                <a:latin typeface="Garamond"/>
                <a:cs typeface="Garamond"/>
              </a:rPr>
              <a:t> </a:t>
            </a:r>
            <a:r>
              <a:rPr sz="2400" dirty="0">
                <a:solidFill>
                  <a:srgbClr val="EE8200"/>
                </a:solidFill>
                <a:latin typeface="Garamond"/>
                <a:cs typeface="Garamond"/>
              </a:rPr>
              <a:t>for</a:t>
            </a:r>
            <a:r>
              <a:rPr sz="2400" spc="-85" dirty="0">
                <a:solidFill>
                  <a:srgbClr val="EE8200"/>
                </a:solidFill>
                <a:latin typeface="Garamond"/>
                <a:cs typeface="Garamond"/>
              </a:rPr>
              <a:t> </a:t>
            </a:r>
            <a:r>
              <a:rPr sz="2400" dirty="0">
                <a:solidFill>
                  <a:srgbClr val="EE8200"/>
                </a:solidFill>
                <a:latin typeface="Garamond"/>
                <a:cs typeface="Garamond"/>
              </a:rPr>
              <a:t>each</a:t>
            </a:r>
            <a:r>
              <a:rPr sz="2400" spc="-80" dirty="0">
                <a:solidFill>
                  <a:srgbClr val="EE8200"/>
                </a:solidFill>
                <a:latin typeface="Garamond"/>
                <a:cs typeface="Garamond"/>
              </a:rPr>
              <a:t> </a:t>
            </a:r>
            <a:r>
              <a:rPr sz="2400" spc="-10" dirty="0">
                <a:solidFill>
                  <a:srgbClr val="EE8200"/>
                </a:solidFill>
                <a:latin typeface="Garamond"/>
                <a:cs typeface="Garamond"/>
              </a:rPr>
              <a:t>attribute,</a:t>
            </a:r>
            <a:endParaRPr sz="2400">
              <a:latin typeface="Garamond"/>
              <a:cs typeface="Garamond"/>
            </a:endParaRPr>
          </a:p>
          <a:p>
            <a:pPr marL="754380" indent="-284480">
              <a:lnSpc>
                <a:spcPct val="100000"/>
              </a:lnSpc>
              <a:spcBef>
                <a:spcPts val="285"/>
              </a:spcBef>
              <a:buSzPct val="89583"/>
              <a:buFont typeface="Courier New"/>
              <a:buChar char="o"/>
              <a:tabLst>
                <a:tab pos="754380" algn="l"/>
              </a:tabLst>
            </a:pPr>
            <a:r>
              <a:rPr sz="2400" dirty="0">
                <a:latin typeface="Garamond"/>
                <a:cs typeface="Garamond"/>
              </a:rPr>
              <a:t>Sort</a:t>
            </a:r>
            <a:r>
              <a:rPr sz="2400" spc="-25" dirty="0">
                <a:latin typeface="Garamond"/>
                <a:cs typeface="Garamond"/>
              </a:rPr>
              <a:t> </a:t>
            </a:r>
            <a:r>
              <a:rPr sz="2400" dirty="0">
                <a:latin typeface="Garamond"/>
                <a:cs typeface="Garamond"/>
              </a:rPr>
              <a:t>the</a:t>
            </a:r>
            <a:r>
              <a:rPr sz="2400" spc="-25" dirty="0">
                <a:latin typeface="Garamond"/>
                <a:cs typeface="Garamond"/>
              </a:rPr>
              <a:t> </a:t>
            </a:r>
            <a:r>
              <a:rPr sz="2400" dirty="0">
                <a:latin typeface="Garamond"/>
                <a:cs typeface="Garamond"/>
              </a:rPr>
              <a:t>attribute</a:t>
            </a:r>
            <a:r>
              <a:rPr sz="2400" spc="-25" dirty="0">
                <a:latin typeface="Garamond"/>
                <a:cs typeface="Garamond"/>
              </a:rPr>
              <a:t> </a:t>
            </a:r>
            <a:r>
              <a:rPr sz="2400" dirty="0">
                <a:latin typeface="Garamond"/>
                <a:cs typeface="Garamond"/>
              </a:rPr>
              <a:t>on</a:t>
            </a:r>
            <a:r>
              <a:rPr sz="2400" spc="-25" dirty="0">
                <a:latin typeface="Garamond"/>
                <a:cs typeface="Garamond"/>
              </a:rPr>
              <a:t> </a:t>
            </a:r>
            <a:r>
              <a:rPr sz="2400" spc="-10" dirty="0">
                <a:latin typeface="Garamond"/>
                <a:cs typeface="Garamond"/>
              </a:rPr>
              <a:t>values</a:t>
            </a:r>
            <a:endParaRPr sz="2400">
              <a:latin typeface="Garamond"/>
              <a:cs typeface="Garamond"/>
            </a:endParaRPr>
          </a:p>
          <a:p>
            <a:pPr marL="754380" marR="5080" indent="-284480">
              <a:lnSpc>
                <a:spcPts val="2600"/>
              </a:lnSpc>
              <a:spcBef>
                <a:spcPts val="610"/>
              </a:spcBef>
              <a:buSzPct val="89583"/>
              <a:buFont typeface="Courier New"/>
              <a:buChar char="o"/>
              <a:tabLst>
                <a:tab pos="755650" algn="l"/>
              </a:tabLst>
            </a:pPr>
            <a:r>
              <a:rPr sz="2400" dirty="0">
                <a:latin typeface="Garamond"/>
                <a:cs typeface="Garamond"/>
              </a:rPr>
              <a:t>Linearly</a:t>
            </a:r>
            <a:r>
              <a:rPr sz="2400" spc="-55" dirty="0">
                <a:latin typeface="Garamond"/>
                <a:cs typeface="Garamond"/>
              </a:rPr>
              <a:t> </a:t>
            </a:r>
            <a:r>
              <a:rPr sz="2400" dirty="0">
                <a:latin typeface="Garamond"/>
                <a:cs typeface="Garamond"/>
              </a:rPr>
              <a:t>scan</a:t>
            </a:r>
            <a:r>
              <a:rPr sz="2400" spc="-50" dirty="0">
                <a:latin typeface="Garamond"/>
                <a:cs typeface="Garamond"/>
              </a:rPr>
              <a:t> </a:t>
            </a:r>
            <a:r>
              <a:rPr sz="2400" dirty="0">
                <a:latin typeface="Garamond"/>
                <a:cs typeface="Garamond"/>
              </a:rPr>
              <a:t>these</a:t>
            </a:r>
            <a:r>
              <a:rPr sz="2400" spc="-55" dirty="0">
                <a:latin typeface="Garamond"/>
                <a:cs typeface="Garamond"/>
              </a:rPr>
              <a:t> </a:t>
            </a:r>
            <a:r>
              <a:rPr sz="2400" spc="-10" dirty="0">
                <a:latin typeface="Garamond"/>
                <a:cs typeface="Garamond"/>
              </a:rPr>
              <a:t>values,</a:t>
            </a:r>
            <a:r>
              <a:rPr sz="2400" spc="-55" dirty="0">
                <a:latin typeface="Garamond"/>
                <a:cs typeface="Garamond"/>
              </a:rPr>
              <a:t> </a:t>
            </a:r>
            <a:r>
              <a:rPr sz="2400" dirty="0">
                <a:latin typeface="Garamond"/>
                <a:cs typeface="Garamond"/>
              </a:rPr>
              <a:t>each</a:t>
            </a:r>
            <a:r>
              <a:rPr sz="2400" spc="-55" dirty="0">
                <a:latin typeface="Garamond"/>
                <a:cs typeface="Garamond"/>
              </a:rPr>
              <a:t> </a:t>
            </a:r>
            <a:r>
              <a:rPr sz="2400" dirty="0">
                <a:latin typeface="Garamond"/>
                <a:cs typeface="Garamond"/>
              </a:rPr>
              <a:t>time</a:t>
            </a:r>
            <a:r>
              <a:rPr sz="2400" spc="-50" dirty="0">
                <a:latin typeface="Garamond"/>
                <a:cs typeface="Garamond"/>
              </a:rPr>
              <a:t> </a:t>
            </a:r>
            <a:r>
              <a:rPr sz="2400" dirty="0">
                <a:latin typeface="Garamond"/>
                <a:cs typeface="Garamond"/>
              </a:rPr>
              <a:t>updating</a:t>
            </a:r>
            <a:r>
              <a:rPr sz="2400" spc="-55" dirty="0">
                <a:latin typeface="Garamond"/>
                <a:cs typeface="Garamond"/>
              </a:rPr>
              <a:t> </a:t>
            </a:r>
            <a:r>
              <a:rPr sz="2400" dirty="0">
                <a:latin typeface="Garamond"/>
                <a:cs typeface="Garamond"/>
              </a:rPr>
              <a:t>the</a:t>
            </a:r>
            <a:r>
              <a:rPr sz="2400" spc="-50" dirty="0">
                <a:latin typeface="Garamond"/>
                <a:cs typeface="Garamond"/>
              </a:rPr>
              <a:t> </a:t>
            </a:r>
            <a:r>
              <a:rPr sz="2400" spc="-100" dirty="0">
                <a:latin typeface="Garamond"/>
                <a:cs typeface="Garamond"/>
              </a:rPr>
              <a:t>count 	</a:t>
            </a:r>
            <a:r>
              <a:rPr sz="2400" dirty="0">
                <a:latin typeface="Garamond"/>
                <a:cs typeface="Garamond"/>
              </a:rPr>
              <a:t>matrix</a:t>
            </a:r>
            <a:r>
              <a:rPr sz="2400" spc="-45" dirty="0">
                <a:latin typeface="Garamond"/>
                <a:cs typeface="Garamond"/>
              </a:rPr>
              <a:t> </a:t>
            </a:r>
            <a:r>
              <a:rPr sz="2400" dirty="0">
                <a:latin typeface="Garamond"/>
                <a:cs typeface="Garamond"/>
              </a:rPr>
              <a:t>and</a:t>
            </a:r>
            <a:r>
              <a:rPr sz="2400" spc="-45" dirty="0">
                <a:latin typeface="Garamond"/>
                <a:cs typeface="Garamond"/>
              </a:rPr>
              <a:t> </a:t>
            </a:r>
            <a:r>
              <a:rPr sz="2400" dirty="0">
                <a:latin typeface="Garamond"/>
                <a:cs typeface="Garamond"/>
              </a:rPr>
              <a:t>computing</a:t>
            </a:r>
            <a:r>
              <a:rPr sz="2400" spc="-40" dirty="0">
                <a:latin typeface="Garamond"/>
                <a:cs typeface="Garamond"/>
              </a:rPr>
              <a:t> </a:t>
            </a:r>
            <a:r>
              <a:rPr sz="2400" dirty="0">
                <a:latin typeface="Garamond"/>
                <a:cs typeface="Garamond"/>
              </a:rPr>
              <a:t>gini</a:t>
            </a:r>
            <a:r>
              <a:rPr sz="2400" spc="-45" dirty="0">
                <a:latin typeface="Garamond"/>
                <a:cs typeface="Garamond"/>
              </a:rPr>
              <a:t> </a:t>
            </a:r>
            <a:r>
              <a:rPr sz="2400" spc="-10" dirty="0">
                <a:latin typeface="Garamond"/>
                <a:cs typeface="Garamond"/>
              </a:rPr>
              <a:t>index</a:t>
            </a:r>
            <a:endParaRPr sz="2400">
              <a:latin typeface="Garamond"/>
              <a:cs typeface="Garamond"/>
            </a:endParaRPr>
          </a:p>
          <a:p>
            <a:pPr marL="754380" indent="-284480">
              <a:lnSpc>
                <a:spcPct val="100000"/>
              </a:lnSpc>
              <a:spcBef>
                <a:spcPts val="245"/>
              </a:spcBef>
              <a:buSzPct val="89583"/>
              <a:buFont typeface="Courier New"/>
              <a:buChar char="o"/>
              <a:tabLst>
                <a:tab pos="754380" algn="l"/>
              </a:tabLst>
            </a:pPr>
            <a:r>
              <a:rPr sz="2400" dirty="0">
                <a:latin typeface="Garamond"/>
                <a:cs typeface="Garamond"/>
              </a:rPr>
              <a:t>Choose</a:t>
            </a:r>
            <a:r>
              <a:rPr sz="2400" spc="-40" dirty="0">
                <a:latin typeface="Garamond"/>
                <a:cs typeface="Garamond"/>
              </a:rPr>
              <a:t> </a:t>
            </a:r>
            <a:r>
              <a:rPr sz="2400" dirty="0">
                <a:latin typeface="Garamond"/>
                <a:cs typeface="Garamond"/>
              </a:rPr>
              <a:t>the</a:t>
            </a:r>
            <a:r>
              <a:rPr sz="2400" spc="-40" dirty="0">
                <a:latin typeface="Garamond"/>
                <a:cs typeface="Garamond"/>
              </a:rPr>
              <a:t> </a:t>
            </a:r>
            <a:r>
              <a:rPr sz="2400" dirty="0">
                <a:latin typeface="Garamond"/>
                <a:cs typeface="Garamond"/>
              </a:rPr>
              <a:t>split</a:t>
            </a:r>
            <a:r>
              <a:rPr sz="2400" spc="-35" dirty="0">
                <a:latin typeface="Garamond"/>
                <a:cs typeface="Garamond"/>
              </a:rPr>
              <a:t> </a:t>
            </a:r>
            <a:r>
              <a:rPr sz="2400" dirty="0">
                <a:latin typeface="Garamond"/>
                <a:cs typeface="Garamond"/>
              </a:rPr>
              <a:t>position</a:t>
            </a:r>
            <a:r>
              <a:rPr sz="2400" spc="-40" dirty="0">
                <a:latin typeface="Garamond"/>
                <a:cs typeface="Garamond"/>
              </a:rPr>
              <a:t> </a:t>
            </a:r>
            <a:r>
              <a:rPr sz="2400" dirty="0">
                <a:latin typeface="Garamond"/>
                <a:cs typeface="Garamond"/>
              </a:rPr>
              <a:t>that</a:t>
            </a:r>
            <a:r>
              <a:rPr sz="2400" spc="-40" dirty="0">
                <a:latin typeface="Garamond"/>
                <a:cs typeface="Garamond"/>
              </a:rPr>
              <a:t> </a:t>
            </a:r>
            <a:r>
              <a:rPr sz="2400" dirty="0">
                <a:latin typeface="Garamond"/>
                <a:cs typeface="Garamond"/>
              </a:rPr>
              <a:t>has</a:t>
            </a:r>
            <a:r>
              <a:rPr sz="2400" spc="-40" dirty="0">
                <a:latin typeface="Garamond"/>
                <a:cs typeface="Garamond"/>
              </a:rPr>
              <a:t> </a:t>
            </a:r>
            <a:r>
              <a:rPr sz="2400" dirty="0">
                <a:latin typeface="Garamond"/>
                <a:cs typeface="Garamond"/>
              </a:rPr>
              <a:t>the</a:t>
            </a:r>
            <a:r>
              <a:rPr sz="2400" spc="-40" dirty="0">
                <a:latin typeface="Garamond"/>
                <a:cs typeface="Garamond"/>
              </a:rPr>
              <a:t> </a:t>
            </a:r>
            <a:r>
              <a:rPr sz="2400" dirty="0">
                <a:latin typeface="Garamond"/>
                <a:cs typeface="Garamond"/>
              </a:rPr>
              <a:t>least</a:t>
            </a:r>
            <a:r>
              <a:rPr sz="2400" spc="-40" dirty="0">
                <a:latin typeface="Garamond"/>
                <a:cs typeface="Garamond"/>
              </a:rPr>
              <a:t> </a:t>
            </a:r>
            <a:r>
              <a:rPr sz="2400" dirty="0">
                <a:latin typeface="Garamond"/>
                <a:cs typeface="Garamond"/>
              </a:rPr>
              <a:t>gini</a:t>
            </a:r>
            <a:r>
              <a:rPr sz="2400" spc="-40" dirty="0">
                <a:latin typeface="Garamond"/>
                <a:cs typeface="Garamond"/>
              </a:rPr>
              <a:t> </a:t>
            </a:r>
            <a:r>
              <a:rPr sz="2400" spc="-10" dirty="0">
                <a:latin typeface="Garamond"/>
                <a:cs typeface="Garamond"/>
              </a:rPr>
              <a:t>index</a:t>
            </a:r>
            <a:endParaRPr sz="2400">
              <a:latin typeface="Garamond"/>
              <a:cs typeface="Garamond"/>
            </a:endParaRPr>
          </a:p>
        </p:txBody>
      </p:sp>
      <p:graphicFrame>
        <p:nvGraphicFramePr>
          <p:cNvPr id="4" name="object 4"/>
          <p:cNvGraphicFramePr>
            <a:graphicFrameLocks noGrp="1"/>
          </p:cNvGraphicFramePr>
          <p:nvPr/>
        </p:nvGraphicFramePr>
        <p:xfrm>
          <a:off x="1515952" y="2905910"/>
          <a:ext cx="7134849" cy="1866900"/>
        </p:xfrm>
        <a:graphic>
          <a:graphicData uri="http://schemas.openxmlformats.org/drawingml/2006/table">
            <a:tbl>
              <a:tblPr firstRow="1" bandRow="1">
                <a:tableStyleId>{2D5ABB26-0587-4C30-8999-92F81FD0307C}</a:tableStyleId>
              </a:tblPr>
              <a:tblGrid>
                <a:gridCol w="554990">
                  <a:extLst>
                    <a:ext uri="{9D8B030D-6E8A-4147-A177-3AD203B41FA5}">
                      <a16:colId xmlns:a16="http://schemas.microsoft.com/office/drawing/2014/main" val="20000"/>
                    </a:ext>
                  </a:extLst>
                </a:gridCol>
                <a:gridCol w="290195">
                  <a:extLst>
                    <a:ext uri="{9D8B030D-6E8A-4147-A177-3AD203B41FA5}">
                      <a16:colId xmlns:a16="http://schemas.microsoft.com/office/drawing/2014/main" val="20001"/>
                    </a:ext>
                  </a:extLst>
                </a:gridCol>
                <a:gridCol w="290194">
                  <a:extLst>
                    <a:ext uri="{9D8B030D-6E8A-4147-A177-3AD203B41FA5}">
                      <a16:colId xmlns:a16="http://schemas.microsoft.com/office/drawing/2014/main" val="20002"/>
                    </a:ext>
                  </a:extLst>
                </a:gridCol>
                <a:gridCol w="144780">
                  <a:extLst>
                    <a:ext uri="{9D8B030D-6E8A-4147-A177-3AD203B41FA5}">
                      <a16:colId xmlns:a16="http://schemas.microsoft.com/office/drawing/2014/main" val="20003"/>
                    </a:ext>
                  </a:extLst>
                </a:gridCol>
                <a:gridCol w="147319">
                  <a:extLst>
                    <a:ext uri="{9D8B030D-6E8A-4147-A177-3AD203B41FA5}">
                      <a16:colId xmlns:a16="http://schemas.microsoft.com/office/drawing/2014/main" val="20004"/>
                    </a:ext>
                  </a:extLst>
                </a:gridCol>
                <a:gridCol w="290830">
                  <a:extLst>
                    <a:ext uri="{9D8B030D-6E8A-4147-A177-3AD203B41FA5}">
                      <a16:colId xmlns:a16="http://schemas.microsoft.com/office/drawing/2014/main" val="20005"/>
                    </a:ext>
                  </a:extLst>
                </a:gridCol>
                <a:gridCol w="290194">
                  <a:extLst>
                    <a:ext uri="{9D8B030D-6E8A-4147-A177-3AD203B41FA5}">
                      <a16:colId xmlns:a16="http://schemas.microsoft.com/office/drawing/2014/main" val="20006"/>
                    </a:ext>
                  </a:extLst>
                </a:gridCol>
                <a:gridCol w="292100">
                  <a:extLst>
                    <a:ext uri="{9D8B030D-6E8A-4147-A177-3AD203B41FA5}">
                      <a16:colId xmlns:a16="http://schemas.microsoft.com/office/drawing/2014/main" val="20007"/>
                    </a:ext>
                  </a:extLst>
                </a:gridCol>
                <a:gridCol w="224155">
                  <a:extLst>
                    <a:ext uri="{9D8B030D-6E8A-4147-A177-3AD203B41FA5}">
                      <a16:colId xmlns:a16="http://schemas.microsoft.com/office/drawing/2014/main" val="20008"/>
                    </a:ext>
                  </a:extLst>
                </a:gridCol>
                <a:gridCol w="67310">
                  <a:extLst>
                    <a:ext uri="{9D8B030D-6E8A-4147-A177-3AD203B41FA5}">
                      <a16:colId xmlns:a16="http://schemas.microsoft.com/office/drawing/2014/main" val="20009"/>
                    </a:ext>
                  </a:extLst>
                </a:gridCol>
                <a:gridCol w="292100">
                  <a:extLst>
                    <a:ext uri="{9D8B030D-6E8A-4147-A177-3AD203B41FA5}">
                      <a16:colId xmlns:a16="http://schemas.microsoft.com/office/drawing/2014/main" val="20010"/>
                    </a:ext>
                  </a:extLst>
                </a:gridCol>
                <a:gridCol w="236219">
                  <a:extLst>
                    <a:ext uri="{9D8B030D-6E8A-4147-A177-3AD203B41FA5}">
                      <a16:colId xmlns:a16="http://schemas.microsoft.com/office/drawing/2014/main" val="20011"/>
                    </a:ext>
                  </a:extLst>
                </a:gridCol>
                <a:gridCol w="56514">
                  <a:extLst>
                    <a:ext uri="{9D8B030D-6E8A-4147-A177-3AD203B41FA5}">
                      <a16:colId xmlns:a16="http://schemas.microsoft.com/office/drawing/2014/main" val="20012"/>
                    </a:ext>
                  </a:extLst>
                </a:gridCol>
                <a:gridCol w="290830">
                  <a:extLst>
                    <a:ext uri="{9D8B030D-6E8A-4147-A177-3AD203B41FA5}">
                      <a16:colId xmlns:a16="http://schemas.microsoft.com/office/drawing/2014/main" val="20013"/>
                    </a:ext>
                  </a:extLst>
                </a:gridCol>
                <a:gridCol w="265429">
                  <a:extLst>
                    <a:ext uri="{9D8B030D-6E8A-4147-A177-3AD203B41FA5}">
                      <a16:colId xmlns:a16="http://schemas.microsoft.com/office/drawing/2014/main" val="20014"/>
                    </a:ext>
                  </a:extLst>
                </a:gridCol>
                <a:gridCol w="316864">
                  <a:extLst>
                    <a:ext uri="{9D8B030D-6E8A-4147-A177-3AD203B41FA5}">
                      <a16:colId xmlns:a16="http://schemas.microsoft.com/office/drawing/2014/main" val="20015"/>
                    </a:ext>
                  </a:extLst>
                </a:gridCol>
                <a:gridCol w="275589">
                  <a:extLst>
                    <a:ext uri="{9D8B030D-6E8A-4147-A177-3AD203B41FA5}">
                      <a16:colId xmlns:a16="http://schemas.microsoft.com/office/drawing/2014/main" val="20016"/>
                    </a:ext>
                  </a:extLst>
                </a:gridCol>
                <a:gridCol w="306704">
                  <a:extLst>
                    <a:ext uri="{9D8B030D-6E8A-4147-A177-3AD203B41FA5}">
                      <a16:colId xmlns:a16="http://schemas.microsoft.com/office/drawing/2014/main" val="20017"/>
                    </a:ext>
                  </a:extLst>
                </a:gridCol>
                <a:gridCol w="285750">
                  <a:extLst>
                    <a:ext uri="{9D8B030D-6E8A-4147-A177-3AD203B41FA5}">
                      <a16:colId xmlns:a16="http://schemas.microsoft.com/office/drawing/2014/main" val="20018"/>
                    </a:ext>
                  </a:extLst>
                </a:gridCol>
                <a:gridCol w="295910">
                  <a:extLst>
                    <a:ext uri="{9D8B030D-6E8A-4147-A177-3AD203B41FA5}">
                      <a16:colId xmlns:a16="http://schemas.microsoft.com/office/drawing/2014/main" val="20019"/>
                    </a:ext>
                  </a:extLst>
                </a:gridCol>
                <a:gridCol w="306070">
                  <a:extLst>
                    <a:ext uri="{9D8B030D-6E8A-4147-A177-3AD203B41FA5}">
                      <a16:colId xmlns:a16="http://schemas.microsoft.com/office/drawing/2014/main" val="20020"/>
                    </a:ext>
                  </a:extLst>
                </a:gridCol>
                <a:gridCol w="334010">
                  <a:extLst>
                    <a:ext uri="{9D8B030D-6E8A-4147-A177-3AD203B41FA5}">
                      <a16:colId xmlns:a16="http://schemas.microsoft.com/office/drawing/2014/main" val="20021"/>
                    </a:ext>
                  </a:extLst>
                </a:gridCol>
                <a:gridCol w="334010">
                  <a:extLst>
                    <a:ext uri="{9D8B030D-6E8A-4147-A177-3AD203B41FA5}">
                      <a16:colId xmlns:a16="http://schemas.microsoft.com/office/drawing/2014/main" val="20022"/>
                    </a:ext>
                  </a:extLst>
                </a:gridCol>
                <a:gridCol w="305435">
                  <a:extLst>
                    <a:ext uri="{9D8B030D-6E8A-4147-A177-3AD203B41FA5}">
                      <a16:colId xmlns:a16="http://schemas.microsoft.com/office/drawing/2014/main" val="20023"/>
                    </a:ext>
                  </a:extLst>
                </a:gridCol>
                <a:gridCol w="320039">
                  <a:extLst>
                    <a:ext uri="{9D8B030D-6E8A-4147-A177-3AD203B41FA5}">
                      <a16:colId xmlns:a16="http://schemas.microsoft.com/office/drawing/2014/main" val="20024"/>
                    </a:ext>
                  </a:extLst>
                </a:gridCol>
                <a:gridCol w="321309">
                  <a:extLst>
                    <a:ext uri="{9D8B030D-6E8A-4147-A177-3AD203B41FA5}">
                      <a16:colId xmlns:a16="http://schemas.microsoft.com/office/drawing/2014/main" val="20025"/>
                    </a:ext>
                  </a:extLst>
                </a:gridCol>
              </a:tblGrid>
              <a:tr h="210820">
                <a:tc>
                  <a:txBody>
                    <a:bodyPr/>
                    <a:lstStyle/>
                    <a:p>
                      <a:pPr marL="67310">
                        <a:lnSpc>
                          <a:spcPct val="100000"/>
                        </a:lnSpc>
                        <a:spcBef>
                          <a:spcPts val="275"/>
                        </a:spcBef>
                      </a:pPr>
                      <a:r>
                        <a:rPr sz="850" b="1" spc="175" dirty="0">
                          <a:solidFill>
                            <a:srgbClr val="000080"/>
                          </a:solidFill>
                          <a:latin typeface="Arial"/>
                          <a:cs typeface="Arial"/>
                        </a:rPr>
                        <a:t>Cheat</a:t>
                      </a:r>
                      <a:endParaRPr sz="850">
                        <a:latin typeface="Arial"/>
                        <a:cs typeface="Arial"/>
                      </a:endParaRPr>
                    </a:p>
                  </a:txBody>
                  <a:tcPr marL="0" marR="0" marT="3492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gridSpan="3">
                  <a:txBody>
                    <a:bodyPr/>
                    <a:lstStyle/>
                    <a:p>
                      <a:pPr marL="635" algn="ctr">
                        <a:lnSpc>
                          <a:spcPct val="100000"/>
                        </a:lnSpc>
                        <a:spcBef>
                          <a:spcPts val="275"/>
                        </a:spcBef>
                      </a:pPr>
                      <a:r>
                        <a:rPr sz="850" b="1" spc="195" dirty="0">
                          <a:solidFill>
                            <a:srgbClr val="FFFFFF"/>
                          </a:solidFill>
                          <a:latin typeface="Arial"/>
                          <a:cs typeface="Arial"/>
                        </a:rPr>
                        <a:t>No</a:t>
                      </a:r>
                      <a:endParaRPr sz="850">
                        <a:latin typeface="Arial"/>
                        <a:cs typeface="Arial"/>
                      </a:endParaRPr>
                    </a:p>
                  </a:txBody>
                  <a:tcPr marL="0" marR="0" marT="3492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800000"/>
                    </a:solidFill>
                  </a:tcPr>
                </a:tc>
                <a:tc hMerge="1">
                  <a:txBody>
                    <a:bodyPr/>
                    <a:lstStyle/>
                    <a:p>
                      <a:endParaRPr/>
                    </a:p>
                  </a:txBody>
                  <a:tcPr marL="0" marR="0" marT="0" marB="0"/>
                </a:tc>
                <a:tc hMerge="1">
                  <a:txBody>
                    <a:bodyPr/>
                    <a:lstStyle/>
                    <a:p>
                      <a:endParaRPr/>
                    </a:p>
                  </a:txBody>
                  <a:tcPr marL="0" marR="0" marT="0" marB="0"/>
                </a:tc>
                <a:tc gridSpan="3">
                  <a:txBody>
                    <a:bodyPr/>
                    <a:lstStyle/>
                    <a:p>
                      <a:pPr algn="ctr">
                        <a:lnSpc>
                          <a:spcPct val="100000"/>
                        </a:lnSpc>
                        <a:spcBef>
                          <a:spcPts val="275"/>
                        </a:spcBef>
                      </a:pPr>
                      <a:r>
                        <a:rPr sz="850" b="1" spc="195" dirty="0">
                          <a:solidFill>
                            <a:srgbClr val="FFFFFF"/>
                          </a:solidFill>
                          <a:latin typeface="Arial"/>
                          <a:cs typeface="Arial"/>
                        </a:rPr>
                        <a:t>No</a:t>
                      </a:r>
                      <a:endParaRPr sz="850">
                        <a:latin typeface="Arial"/>
                        <a:cs typeface="Arial"/>
                      </a:endParaRPr>
                    </a:p>
                  </a:txBody>
                  <a:tcPr marL="0" marR="0" marT="3492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800000"/>
                    </a:solidFill>
                  </a:tcPr>
                </a:tc>
                <a:tc hMerge="1">
                  <a:txBody>
                    <a:bodyPr/>
                    <a:lstStyle/>
                    <a:p>
                      <a:endParaRPr/>
                    </a:p>
                  </a:txBody>
                  <a:tcPr marL="0" marR="0" marT="0" marB="0"/>
                </a:tc>
                <a:tc hMerge="1">
                  <a:txBody>
                    <a:bodyPr/>
                    <a:lstStyle/>
                    <a:p>
                      <a:endParaRPr/>
                    </a:p>
                  </a:txBody>
                  <a:tcPr marL="0" marR="0" marT="0" marB="0"/>
                </a:tc>
                <a:tc gridSpan="2">
                  <a:txBody>
                    <a:bodyPr/>
                    <a:lstStyle/>
                    <a:p>
                      <a:pPr marL="158750">
                        <a:lnSpc>
                          <a:spcPct val="100000"/>
                        </a:lnSpc>
                        <a:spcBef>
                          <a:spcPts val="275"/>
                        </a:spcBef>
                      </a:pPr>
                      <a:r>
                        <a:rPr sz="850" b="1" spc="195" dirty="0">
                          <a:solidFill>
                            <a:srgbClr val="FFFFFF"/>
                          </a:solidFill>
                          <a:latin typeface="Arial"/>
                          <a:cs typeface="Arial"/>
                        </a:rPr>
                        <a:t>No</a:t>
                      </a:r>
                      <a:endParaRPr sz="850">
                        <a:latin typeface="Arial"/>
                        <a:cs typeface="Arial"/>
                      </a:endParaRPr>
                    </a:p>
                  </a:txBody>
                  <a:tcPr marL="0" marR="0" marT="3492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800000"/>
                    </a:solidFill>
                  </a:tcPr>
                </a:tc>
                <a:tc hMerge="1">
                  <a:txBody>
                    <a:bodyPr/>
                    <a:lstStyle/>
                    <a:p>
                      <a:endParaRPr/>
                    </a:p>
                  </a:txBody>
                  <a:tcPr marL="0" marR="0" marT="0" marB="0"/>
                </a:tc>
                <a:tc gridSpan="3">
                  <a:txBody>
                    <a:bodyPr/>
                    <a:lstStyle/>
                    <a:p>
                      <a:pPr marL="163195">
                        <a:lnSpc>
                          <a:spcPct val="100000"/>
                        </a:lnSpc>
                        <a:spcBef>
                          <a:spcPts val="275"/>
                        </a:spcBef>
                      </a:pPr>
                      <a:r>
                        <a:rPr sz="850" b="1" spc="170" dirty="0">
                          <a:solidFill>
                            <a:srgbClr val="FFFFFF"/>
                          </a:solidFill>
                          <a:latin typeface="Arial"/>
                          <a:cs typeface="Arial"/>
                        </a:rPr>
                        <a:t>Yes</a:t>
                      </a:r>
                      <a:endParaRPr sz="850">
                        <a:latin typeface="Arial"/>
                        <a:cs typeface="Arial"/>
                      </a:endParaRPr>
                    </a:p>
                  </a:txBody>
                  <a:tcPr marL="0" marR="0" marT="3492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800000"/>
                    </a:solidFill>
                  </a:tcPr>
                </a:tc>
                <a:tc hMerge="1">
                  <a:txBody>
                    <a:bodyPr/>
                    <a:lstStyle/>
                    <a:p>
                      <a:endParaRPr/>
                    </a:p>
                  </a:txBody>
                  <a:tcPr marL="0" marR="0" marT="0" marB="0"/>
                </a:tc>
                <a:tc hMerge="1">
                  <a:txBody>
                    <a:bodyPr/>
                    <a:lstStyle/>
                    <a:p>
                      <a:endParaRPr/>
                    </a:p>
                  </a:txBody>
                  <a:tcPr marL="0" marR="0" marT="0" marB="0"/>
                </a:tc>
                <a:tc gridSpan="3">
                  <a:txBody>
                    <a:bodyPr/>
                    <a:lstStyle/>
                    <a:p>
                      <a:pPr marL="163830">
                        <a:lnSpc>
                          <a:spcPct val="100000"/>
                        </a:lnSpc>
                        <a:spcBef>
                          <a:spcPts val="275"/>
                        </a:spcBef>
                      </a:pPr>
                      <a:r>
                        <a:rPr sz="850" b="1" spc="170" dirty="0">
                          <a:solidFill>
                            <a:srgbClr val="FFFFFF"/>
                          </a:solidFill>
                          <a:latin typeface="Arial"/>
                          <a:cs typeface="Arial"/>
                        </a:rPr>
                        <a:t>Yes</a:t>
                      </a:r>
                      <a:endParaRPr sz="850">
                        <a:latin typeface="Arial"/>
                        <a:cs typeface="Arial"/>
                      </a:endParaRPr>
                    </a:p>
                  </a:txBody>
                  <a:tcPr marL="0" marR="0" marT="3492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800000"/>
                    </a:solidFill>
                  </a:tcPr>
                </a:tc>
                <a:tc hMerge="1">
                  <a:txBody>
                    <a:bodyPr/>
                    <a:lstStyle/>
                    <a:p>
                      <a:endParaRPr/>
                    </a:p>
                  </a:txBody>
                  <a:tcPr marL="0" marR="0" marT="0" marB="0"/>
                </a:tc>
                <a:tc hMerge="1">
                  <a:txBody>
                    <a:bodyPr/>
                    <a:lstStyle/>
                    <a:p>
                      <a:endParaRPr/>
                    </a:p>
                  </a:txBody>
                  <a:tcPr marL="0" marR="0" marT="0" marB="0"/>
                </a:tc>
                <a:tc gridSpan="2">
                  <a:txBody>
                    <a:bodyPr/>
                    <a:lstStyle/>
                    <a:p>
                      <a:pPr marL="150495">
                        <a:lnSpc>
                          <a:spcPct val="100000"/>
                        </a:lnSpc>
                        <a:spcBef>
                          <a:spcPts val="275"/>
                        </a:spcBef>
                      </a:pPr>
                      <a:r>
                        <a:rPr sz="850" b="1" spc="170" dirty="0">
                          <a:solidFill>
                            <a:srgbClr val="FFFFFF"/>
                          </a:solidFill>
                          <a:latin typeface="Arial"/>
                          <a:cs typeface="Arial"/>
                        </a:rPr>
                        <a:t>Yes</a:t>
                      </a:r>
                      <a:endParaRPr sz="850">
                        <a:latin typeface="Arial"/>
                        <a:cs typeface="Arial"/>
                      </a:endParaRPr>
                    </a:p>
                  </a:txBody>
                  <a:tcPr marL="0" marR="0" marT="3492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800000"/>
                    </a:solidFill>
                  </a:tcPr>
                </a:tc>
                <a:tc hMerge="1">
                  <a:txBody>
                    <a:bodyPr/>
                    <a:lstStyle/>
                    <a:p>
                      <a:endParaRPr/>
                    </a:p>
                  </a:txBody>
                  <a:tcPr marL="0" marR="0" marT="0" marB="0"/>
                </a:tc>
                <a:tc gridSpan="2">
                  <a:txBody>
                    <a:bodyPr/>
                    <a:lstStyle/>
                    <a:p>
                      <a:pPr marL="190500">
                        <a:lnSpc>
                          <a:spcPct val="100000"/>
                        </a:lnSpc>
                        <a:spcBef>
                          <a:spcPts val="275"/>
                        </a:spcBef>
                      </a:pPr>
                      <a:r>
                        <a:rPr sz="850" b="1" spc="195" dirty="0">
                          <a:solidFill>
                            <a:srgbClr val="FFFFFF"/>
                          </a:solidFill>
                          <a:latin typeface="Arial"/>
                          <a:cs typeface="Arial"/>
                        </a:rPr>
                        <a:t>No</a:t>
                      </a:r>
                      <a:endParaRPr sz="850">
                        <a:latin typeface="Arial"/>
                        <a:cs typeface="Arial"/>
                      </a:endParaRPr>
                    </a:p>
                  </a:txBody>
                  <a:tcPr marL="0" marR="0" marT="3492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800000"/>
                    </a:solidFill>
                  </a:tcPr>
                </a:tc>
                <a:tc hMerge="1">
                  <a:txBody>
                    <a:bodyPr/>
                    <a:lstStyle/>
                    <a:p>
                      <a:endParaRPr/>
                    </a:p>
                  </a:txBody>
                  <a:tcPr marL="0" marR="0" marT="0" marB="0"/>
                </a:tc>
                <a:tc gridSpan="2">
                  <a:txBody>
                    <a:bodyPr/>
                    <a:lstStyle/>
                    <a:p>
                      <a:pPr marL="195580">
                        <a:lnSpc>
                          <a:spcPct val="100000"/>
                        </a:lnSpc>
                        <a:spcBef>
                          <a:spcPts val="275"/>
                        </a:spcBef>
                      </a:pPr>
                      <a:r>
                        <a:rPr sz="850" b="1" spc="195" dirty="0">
                          <a:solidFill>
                            <a:srgbClr val="FFFFFF"/>
                          </a:solidFill>
                          <a:latin typeface="Arial"/>
                          <a:cs typeface="Arial"/>
                        </a:rPr>
                        <a:t>No</a:t>
                      </a:r>
                      <a:endParaRPr sz="850">
                        <a:latin typeface="Arial"/>
                        <a:cs typeface="Arial"/>
                      </a:endParaRPr>
                    </a:p>
                  </a:txBody>
                  <a:tcPr marL="0" marR="0" marT="3492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800000"/>
                    </a:solidFill>
                  </a:tcPr>
                </a:tc>
                <a:tc hMerge="1">
                  <a:txBody>
                    <a:bodyPr/>
                    <a:lstStyle/>
                    <a:p>
                      <a:endParaRPr/>
                    </a:p>
                  </a:txBody>
                  <a:tcPr marL="0" marR="0" marT="0" marB="0"/>
                </a:tc>
                <a:tc gridSpan="2">
                  <a:txBody>
                    <a:bodyPr/>
                    <a:lstStyle/>
                    <a:p>
                      <a:pPr algn="ctr">
                        <a:lnSpc>
                          <a:spcPct val="100000"/>
                        </a:lnSpc>
                        <a:spcBef>
                          <a:spcPts val="275"/>
                        </a:spcBef>
                      </a:pPr>
                      <a:r>
                        <a:rPr sz="850" b="1" spc="195" dirty="0">
                          <a:solidFill>
                            <a:srgbClr val="FFFFFF"/>
                          </a:solidFill>
                          <a:latin typeface="Arial"/>
                          <a:cs typeface="Arial"/>
                        </a:rPr>
                        <a:t>No</a:t>
                      </a:r>
                      <a:endParaRPr sz="850">
                        <a:latin typeface="Arial"/>
                        <a:cs typeface="Arial"/>
                      </a:endParaRPr>
                    </a:p>
                  </a:txBody>
                  <a:tcPr marL="0" marR="0" marT="3492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800000"/>
                    </a:solidFill>
                  </a:tcPr>
                </a:tc>
                <a:tc hMerge="1">
                  <a:txBody>
                    <a:bodyPr/>
                    <a:lstStyle/>
                    <a:p>
                      <a:endParaRPr/>
                    </a:p>
                  </a:txBody>
                  <a:tcPr marL="0" marR="0" marT="0" marB="0"/>
                </a:tc>
                <a:tc gridSpan="3">
                  <a:txBody>
                    <a:bodyPr/>
                    <a:lstStyle/>
                    <a:p>
                      <a:pPr marL="7620" algn="ctr">
                        <a:lnSpc>
                          <a:spcPct val="100000"/>
                        </a:lnSpc>
                        <a:spcBef>
                          <a:spcPts val="275"/>
                        </a:spcBef>
                      </a:pPr>
                      <a:r>
                        <a:rPr sz="850" b="1" spc="195" dirty="0">
                          <a:solidFill>
                            <a:srgbClr val="FFFFFF"/>
                          </a:solidFill>
                          <a:latin typeface="Arial"/>
                          <a:cs typeface="Arial"/>
                        </a:rPr>
                        <a:t>No</a:t>
                      </a:r>
                      <a:endParaRPr sz="850">
                        <a:latin typeface="Arial"/>
                        <a:cs typeface="Arial"/>
                      </a:endParaRPr>
                    </a:p>
                  </a:txBody>
                  <a:tcPr marL="0" marR="0" marT="3492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800000"/>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00660">
                <a:tc rowSpan="4">
                  <a:txBody>
                    <a:bodyPr/>
                    <a:lstStyle/>
                    <a:p>
                      <a:pPr>
                        <a:lnSpc>
                          <a:spcPct val="100000"/>
                        </a:lnSpc>
                      </a:pPr>
                      <a:endParaRPr sz="1700">
                        <a:latin typeface="Times New Roman"/>
                        <a:cs typeface="Times New Roman"/>
                      </a:endParaRPr>
                    </a:p>
                  </a:txBody>
                  <a:tcPr marL="0" marR="0" marT="0" marB="0">
                    <a:lnR w="19050">
                      <a:solidFill>
                        <a:srgbClr val="000000"/>
                      </a:solidFill>
                      <a:prstDash val="solid"/>
                    </a:lnR>
                    <a:lnT w="12700">
                      <a:solidFill>
                        <a:srgbClr val="000000"/>
                      </a:solidFill>
                      <a:prstDash val="solid"/>
                    </a:lnT>
                    <a:lnB w="12700">
                      <a:solidFill>
                        <a:srgbClr val="000000"/>
                      </a:solidFill>
                      <a:prstDash val="solid"/>
                    </a:lnB>
                  </a:tcPr>
                </a:tc>
                <a:tc gridSpan="25">
                  <a:txBody>
                    <a:bodyPr/>
                    <a:lstStyle/>
                    <a:p>
                      <a:pPr algn="ctr">
                        <a:lnSpc>
                          <a:spcPct val="100000"/>
                        </a:lnSpc>
                        <a:spcBef>
                          <a:spcPts val="275"/>
                        </a:spcBef>
                      </a:pPr>
                      <a:r>
                        <a:rPr sz="850" b="1" spc="175" dirty="0">
                          <a:solidFill>
                            <a:srgbClr val="FFFFFF"/>
                          </a:solidFill>
                          <a:latin typeface="Arial"/>
                          <a:cs typeface="Arial"/>
                        </a:rPr>
                        <a:t>Taxable</a:t>
                      </a:r>
                      <a:r>
                        <a:rPr sz="850" b="1" spc="105" dirty="0">
                          <a:solidFill>
                            <a:srgbClr val="FFFFFF"/>
                          </a:solidFill>
                          <a:latin typeface="Arial"/>
                          <a:cs typeface="Arial"/>
                        </a:rPr>
                        <a:t> </a:t>
                      </a:r>
                      <a:r>
                        <a:rPr sz="850" b="1" spc="180" dirty="0">
                          <a:solidFill>
                            <a:srgbClr val="FFFFFF"/>
                          </a:solidFill>
                          <a:latin typeface="Arial"/>
                          <a:cs typeface="Arial"/>
                        </a:rPr>
                        <a:t>Income</a:t>
                      </a:r>
                      <a:endParaRPr sz="850">
                        <a:latin typeface="Arial"/>
                        <a:cs typeface="Arial"/>
                      </a:endParaRPr>
                    </a:p>
                  </a:txBody>
                  <a:tcPr marL="0" marR="0" marT="34925" marB="0">
                    <a:lnL w="19050">
                      <a:solidFill>
                        <a:srgbClr val="000000"/>
                      </a:solidFill>
                      <a:prstDash val="solid"/>
                    </a:lnL>
                    <a:lnR w="1905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solidFill>
                      <a:srgbClr val="8000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22250">
                <a:tc vMerge="1">
                  <a:txBody>
                    <a:bodyPr/>
                    <a:lstStyle/>
                    <a:p>
                      <a:endParaRPr/>
                    </a:p>
                  </a:txBody>
                  <a:tcPr marL="0" marR="0" marT="0" marB="0">
                    <a:lnR w="19050">
                      <a:solidFill>
                        <a:srgbClr val="000000"/>
                      </a:solidFill>
                      <a:prstDash val="solid"/>
                    </a:lnR>
                    <a:lnT w="12700">
                      <a:solidFill>
                        <a:srgbClr val="000000"/>
                      </a:solidFill>
                      <a:prstDash val="solid"/>
                    </a:lnT>
                    <a:lnB w="12700">
                      <a:solidFill>
                        <a:srgbClr val="000000"/>
                      </a:solidFill>
                      <a:prstDash val="solid"/>
                    </a:lnB>
                  </a:tcPr>
                </a:tc>
                <a:tc gridSpan="3">
                  <a:txBody>
                    <a:bodyPr/>
                    <a:lstStyle/>
                    <a:p>
                      <a:pPr algn="ctr">
                        <a:lnSpc>
                          <a:spcPct val="100000"/>
                        </a:lnSpc>
                        <a:spcBef>
                          <a:spcPts val="315"/>
                        </a:spcBef>
                      </a:pPr>
                      <a:r>
                        <a:rPr sz="850" b="1" spc="155" dirty="0">
                          <a:solidFill>
                            <a:srgbClr val="FFFFFF"/>
                          </a:solidFill>
                          <a:latin typeface="Arial"/>
                          <a:cs typeface="Arial"/>
                        </a:rPr>
                        <a:t>60</a:t>
                      </a:r>
                      <a:endParaRPr sz="850">
                        <a:latin typeface="Arial"/>
                        <a:cs typeface="Arial"/>
                      </a:endParaRPr>
                    </a:p>
                  </a:txBody>
                  <a:tcPr marL="0" marR="0" marT="4000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800000"/>
                    </a:solidFill>
                  </a:tcPr>
                </a:tc>
                <a:tc hMerge="1">
                  <a:txBody>
                    <a:bodyPr/>
                    <a:lstStyle/>
                    <a:p>
                      <a:endParaRPr/>
                    </a:p>
                  </a:txBody>
                  <a:tcPr marL="0" marR="0" marT="0" marB="0"/>
                </a:tc>
                <a:tc hMerge="1">
                  <a:txBody>
                    <a:bodyPr/>
                    <a:lstStyle/>
                    <a:p>
                      <a:endParaRPr/>
                    </a:p>
                  </a:txBody>
                  <a:tcPr marL="0" marR="0" marT="0" marB="0"/>
                </a:tc>
                <a:tc gridSpan="3">
                  <a:txBody>
                    <a:bodyPr/>
                    <a:lstStyle/>
                    <a:p>
                      <a:pPr algn="ctr">
                        <a:lnSpc>
                          <a:spcPct val="100000"/>
                        </a:lnSpc>
                        <a:spcBef>
                          <a:spcPts val="315"/>
                        </a:spcBef>
                      </a:pPr>
                      <a:r>
                        <a:rPr sz="850" b="1" spc="155" dirty="0">
                          <a:solidFill>
                            <a:srgbClr val="FFFFFF"/>
                          </a:solidFill>
                          <a:latin typeface="Arial"/>
                          <a:cs typeface="Arial"/>
                        </a:rPr>
                        <a:t>70</a:t>
                      </a:r>
                      <a:endParaRPr sz="850">
                        <a:latin typeface="Arial"/>
                        <a:cs typeface="Arial"/>
                      </a:endParaRPr>
                    </a:p>
                  </a:txBody>
                  <a:tcPr marL="0" marR="0" marT="4000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800000"/>
                    </a:solidFill>
                  </a:tcPr>
                </a:tc>
                <a:tc hMerge="1">
                  <a:txBody>
                    <a:bodyPr/>
                    <a:lstStyle/>
                    <a:p>
                      <a:endParaRPr/>
                    </a:p>
                  </a:txBody>
                  <a:tcPr marL="0" marR="0" marT="0" marB="0"/>
                </a:tc>
                <a:tc hMerge="1">
                  <a:txBody>
                    <a:bodyPr/>
                    <a:lstStyle/>
                    <a:p>
                      <a:endParaRPr/>
                    </a:p>
                  </a:txBody>
                  <a:tcPr marL="0" marR="0" marT="0" marB="0"/>
                </a:tc>
                <a:tc gridSpan="2">
                  <a:txBody>
                    <a:bodyPr/>
                    <a:lstStyle/>
                    <a:p>
                      <a:pPr marL="170815">
                        <a:lnSpc>
                          <a:spcPct val="100000"/>
                        </a:lnSpc>
                        <a:spcBef>
                          <a:spcPts val="315"/>
                        </a:spcBef>
                      </a:pPr>
                      <a:r>
                        <a:rPr sz="850" b="1" spc="155" dirty="0">
                          <a:solidFill>
                            <a:srgbClr val="FFFFFF"/>
                          </a:solidFill>
                          <a:latin typeface="Arial"/>
                          <a:cs typeface="Arial"/>
                        </a:rPr>
                        <a:t>75</a:t>
                      </a:r>
                      <a:endParaRPr sz="850">
                        <a:latin typeface="Arial"/>
                        <a:cs typeface="Arial"/>
                      </a:endParaRPr>
                    </a:p>
                  </a:txBody>
                  <a:tcPr marL="0" marR="0" marT="4000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800000"/>
                    </a:solidFill>
                  </a:tcPr>
                </a:tc>
                <a:tc hMerge="1">
                  <a:txBody>
                    <a:bodyPr/>
                    <a:lstStyle/>
                    <a:p>
                      <a:endParaRPr/>
                    </a:p>
                  </a:txBody>
                  <a:tcPr marL="0" marR="0" marT="0" marB="0"/>
                </a:tc>
                <a:tc gridSpan="3">
                  <a:txBody>
                    <a:bodyPr/>
                    <a:lstStyle/>
                    <a:p>
                      <a:pPr algn="ctr">
                        <a:lnSpc>
                          <a:spcPct val="100000"/>
                        </a:lnSpc>
                        <a:spcBef>
                          <a:spcPts val="315"/>
                        </a:spcBef>
                      </a:pPr>
                      <a:r>
                        <a:rPr sz="850" b="1" spc="155" dirty="0">
                          <a:solidFill>
                            <a:srgbClr val="FFFFFF"/>
                          </a:solidFill>
                          <a:latin typeface="Arial"/>
                          <a:cs typeface="Arial"/>
                        </a:rPr>
                        <a:t>85</a:t>
                      </a:r>
                      <a:endParaRPr sz="850">
                        <a:latin typeface="Arial"/>
                        <a:cs typeface="Arial"/>
                      </a:endParaRPr>
                    </a:p>
                  </a:txBody>
                  <a:tcPr marL="0" marR="0" marT="4000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800000"/>
                    </a:solidFill>
                  </a:tcPr>
                </a:tc>
                <a:tc hMerge="1">
                  <a:txBody>
                    <a:bodyPr/>
                    <a:lstStyle/>
                    <a:p>
                      <a:endParaRPr/>
                    </a:p>
                  </a:txBody>
                  <a:tcPr marL="0" marR="0" marT="0" marB="0"/>
                </a:tc>
                <a:tc hMerge="1">
                  <a:txBody>
                    <a:bodyPr/>
                    <a:lstStyle/>
                    <a:p>
                      <a:endParaRPr/>
                    </a:p>
                  </a:txBody>
                  <a:tcPr marL="0" marR="0" marT="0" marB="0"/>
                </a:tc>
                <a:tc gridSpan="3">
                  <a:txBody>
                    <a:bodyPr/>
                    <a:lstStyle/>
                    <a:p>
                      <a:pPr marR="5715" algn="ctr">
                        <a:lnSpc>
                          <a:spcPct val="100000"/>
                        </a:lnSpc>
                        <a:spcBef>
                          <a:spcPts val="315"/>
                        </a:spcBef>
                      </a:pPr>
                      <a:r>
                        <a:rPr sz="850" b="1" spc="155" dirty="0">
                          <a:solidFill>
                            <a:srgbClr val="FFFFFF"/>
                          </a:solidFill>
                          <a:latin typeface="Arial"/>
                          <a:cs typeface="Arial"/>
                        </a:rPr>
                        <a:t>90</a:t>
                      </a:r>
                      <a:endParaRPr sz="850">
                        <a:latin typeface="Arial"/>
                        <a:cs typeface="Arial"/>
                      </a:endParaRPr>
                    </a:p>
                  </a:txBody>
                  <a:tcPr marL="0" marR="0" marT="4000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800000"/>
                    </a:solidFill>
                  </a:tcPr>
                </a:tc>
                <a:tc hMerge="1">
                  <a:txBody>
                    <a:bodyPr/>
                    <a:lstStyle/>
                    <a:p>
                      <a:endParaRPr/>
                    </a:p>
                  </a:txBody>
                  <a:tcPr marL="0" marR="0" marT="0" marB="0"/>
                </a:tc>
                <a:tc hMerge="1">
                  <a:txBody>
                    <a:bodyPr/>
                    <a:lstStyle/>
                    <a:p>
                      <a:endParaRPr/>
                    </a:p>
                  </a:txBody>
                  <a:tcPr marL="0" marR="0" marT="0" marB="0"/>
                </a:tc>
                <a:tc gridSpan="2">
                  <a:txBody>
                    <a:bodyPr/>
                    <a:lstStyle/>
                    <a:p>
                      <a:pPr marR="13335" algn="ctr">
                        <a:lnSpc>
                          <a:spcPct val="100000"/>
                        </a:lnSpc>
                        <a:spcBef>
                          <a:spcPts val="315"/>
                        </a:spcBef>
                      </a:pPr>
                      <a:r>
                        <a:rPr sz="850" b="1" spc="155" dirty="0">
                          <a:solidFill>
                            <a:srgbClr val="FFFFFF"/>
                          </a:solidFill>
                          <a:latin typeface="Arial"/>
                          <a:cs typeface="Arial"/>
                        </a:rPr>
                        <a:t>95</a:t>
                      </a:r>
                      <a:endParaRPr sz="850">
                        <a:latin typeface="Arial"/>
                        <a:cs typeface="Arial"/>
                      </a:endParaRPr>
                    </a:p>
                  </a:txBody>
                  <a:tcPr marL="0" marR="0" marT="4000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800000"/>
                    </a:solidFill>
                  </a:tcPr>
                </a:tc>
                <a:tc hMerge="1">
                  <a:txBody>
                    <a:bodyPr/>
                    <a:lstStyle/>
                    <a:p>
                      <a:endParaRPr/>
                    </a:p>
                  </a:txBody>
                  <a:tcPr marL="0" marR="0" marT="0" marB="0"/>
                </a:tc>
                <a:tc gridSpan="2">
                  <a:txBody>
                    <a:bodyPr/>
                    <a:lstStyle/>
                    <a:p>
                      <a:pPr marL="163830">
                        <a:lnSpc>
                          <a:spcPct val="100000"/>
                        </a:lnSpc>
                        <a:spcBef>
                          <a:spcPts val="315"/>
                        </a:spcBef>
                      </a:pPr>
                      <a:r>
                        <a:rPr sz="850" b="1" spc="155" dirty="0">
                          <a:solidFill>
                            <a:srgbClr val="FFFFFF"/>
                          </a:solidFill>
                          <a:latin typeface="Arial"/>
                          <a:cs typeface="Arial"/>
                        </a:rPr>
                        <a:t>100</a:t>
                      </a:r>
                      <a:endParaRPr sz="850">
                        <a:latin typeface="Arial"/>
                        <a:cs typeface="Arial"/>
                      </a:endParaRPr>
                    </a:p>
                  </a:txBody>
                  <a:tcPr marL="0" marR="0" marT="4000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800000"/>
                    </a:solidFill>
                  </a:tcPr>
                </a:tc>
                <a:tc hMerge="1">
                  <a:txBody>
                    <a:bodyPr/>
                    <a:lstStyle/>
                    <a:p>
                      <a:endParaRPr/>
                    </a:p>
                  </a:txBody>
                  <a:tcPr marL="0" marR="0" marT="0" marB="0"/>
                </a:tc>
                <a:tc gridSpan="2">
                  <a:txBody>
                    <a:bodyPr/>
                    <a:lstStyle/>
                    <a:p>
                      <a:pPr marL="169545">
                        <a:lnSpc>
                          <a:spcPct val="100000"/>
                        </a:lnSpc>
                        <a:spcBef>
                          <a:spcPts val="315"/>
                        </a:spcBef>
                      </a:pPr>
                      <a:r>
                        <a:rPr sz="850" b="1" spc="155" dirty="0">
                          <a:solidFill>
                            <a:srgbClr val="FFFFFF"/>
                          </a:solidFill>
                          <a:latin typeface="Arial"/>
                          <a:cs typeface="Arial"/>
                        </a:rPr>
                        <a:t>120</a:t>
                      </a:r>
                      <a:endParaRPr sz="850">
                        <a:latin typeface="Arial"/>
                        <a:cs typeface="Arial"/>
                      </a:endParaRPr>
                    </a:p>
                  </a:txBody>
                  <a:tcPr marL="0" marR="0" marT="4000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800000"/>
                    </a:solidFill>
                  </a:tcPr>
                </a:tc>
                <a:tc hMerge="1">
                  <a:txBody>
                    <a:bodyPr/>
                    <a:lstStyle/>
                    <a:p>
                      <a:endParaRPr/>
                    </a:p>
                  </a:txBody>
                  <a:tcPr marL="0" marR="0" marT="0" marB="0"/>
                </a:tc>
                <a:tc gridSpan="2">
                  <a:txBody>
                    <a:bodyPr/>
                    <a:lstStyle/>
                    <a:p>
                      <a:pPr marL="208279">
                        <a:lnSpc>
                          <a:spcPct val="100000"/>
                        </a:lnSpc>
                        <a:spcBef>
                          <a:spcPts val="315"/>
                        </a:spcBef>
                      </a:pPr>
                      <a:r>
                        <a:rPr sz="850" b="1" spc="155" dirty="0">
                          <a:solidFill>
                            <a:srgbClr val="FFFFFF"/>
                          </a:solidFill>
                          <a:latin typeface="Arial"/>
                          <a:cs typeface="Arial"/>
                        </a:rPr>
                        <a:t>125</a:t>
                      </a:r>
                      <a:endParaRPr sz="850">
                        <a:latin typeface="Arial"/>
                        <a:cs typeface="Arial"/>
                      </a:endParaRPr>
                    </a:p>
                  </a:txBody>
                  <a:tcPr marL="0" marR="0" marT="4000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800000"/>
                    </a:solidFill>
                  </a:tcPr>
                </a:tc>
                <a:tc hMerge="1">
                  <a:txBody>
                    <a:bodyPr/>
                    <a:lstStyle/>
                    <a:p>
                      <a:endParaRPr/>
                    </a:p>
                  </a:txBody>
                  <a:tcPr marL="0" marR="0" marT="0" marB="0"/>
                </a:tc>
                <a:tc gridSpan="3">
                  <a:txBody>
                    <a:bodyPr/>
                    <a:lstStyle/>
                    <a:p>
                      <a:pPr marL="6350" algn="ctr">
                        <a:lnSpc>
                          <a:spcPct val="100000"/>
                        </a:lnSpc>
                        <a:spcBef>
                          <a:spcPts val="315"/>
                        </a:spcBef>
                      </a:pPr>
                      <a:r>
                        <a:rPr sz="850" b="1" spc="155" dirty="0">
                          <a:solidFill>
                            <a:srgbClr val="FFFFFF"/>
                          </a:solidFill>
                          <a:latin typeface="Arial"/>
                          <a:cs typeface="Arial"/>
                        </a:rPr>
                        <a:t>220</a:t>
                      </a:r>
                      <a:endParaRPr sz="850">
                        <a:latin typeface="Arial"/>
                        <a:cs typeface="Arial"/>
                      </a:endParaRPr>
                    </a:p>
                  </a:txBody>
                  <a:tcPr marL="0" marR="0" marT="4000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800000"/>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r h="220345">
                <a:tc vMerge="1">
                  <a:txBody>
                    <a:bodyPr/>
                    <a:lstStyle/>
                    <a:p>
                      <a:endParaRPr/>
                    </a:p>
                  </a:txBody>
                  <a:tcPr marL="0" marR="0" marT="0" marB="0">
                    <a:lnR w="19050">
                      <a:solidFill>
                        <a:srgbClr val="000000"/>
                      </a:solidFill>
                      <a:prstDash val="solid"/>
                    </a:lnR>
                    <a:lnT w="12700">
                      <a:solidFill>
                        <a:srgbClr val="000000"/>
                      </a:solidFill>
                      <a:prstDash val="solid"/>
                    </a:lnT>
                    <a:lnB w="12700">
                      <a:solidFill>
                        <a:srgbClr val="000000"/>
                      </a:solidFill>
                      <a:prstDash val="solid"/>
                    </a:lnB>
                  </a:tcPr>
                </a:tc>
                <a:tc gridSpan="2">
                  <a:txBody>
                    <a:bodyPr/>
                    <a:lstStyle/>
                    <a:p>
                      <a:pPr marL="635" algn="ctr">
                        <a:lnSpc>
                          <a:spcPct val="100000"/>
                        </a:lnSpc>
                        <a:spcBef>
                          <a:spcPts val="310"/>
                        </a:spcBef>
                      </a:pPr>
                      <a:r>
                        <a:rPr sz="850" b="1" spc="155" dirty="0">
                          <a:solidFill>
                            <a:srgbClr val="000080"/>
                          </a:solidFill>
                          <a:latin typeface="Arial"/>
                          <a:cs typeface="Arial"/>
                        </a:rPr>
                        <a:t>55</a:t>
                      </a:r>
                      <a:endParaRPr sz="850">
                        <a:latin typeface="Arial"/>
                        <a:cs typeface="Arial"/>
                      </a:endParaRPr>
                    </a:p>
                  </a:txBody>
                  <a:tcPr marL="0" marR="0" marT="3937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tc hMerge="1">
                  <a:txBody>
                    <a:bodyPr/>
                    <a:lstStyle/>
                    <a:p>
                      <a:endParaRPr/>
                    </a:p>
                  </a:txBody>
                  <a:tcPr marL="0" marR="0" marT="0" marB="0"/>
                </a:tc>
                <a:tc gridSpan="3">
                  <a:txBody>
                    <a:bodyPr/>
                    <a:lstStyle/>
                    <a:p>
                      <a:pPr algn="ctr">
                        <a:lnSpc>
                          <a:spcPct val="100000"/>
                        </a:lnSpc>
                        <a:spcBef>
                          <a:spcPts val="310"/>
                        </a:spcBef>
                      </a:pPr>
                      <a:r>
                        <a:rPr sz="850" b="1" spc="155" dirty="0">
                          <a:solidFill>
                            <a:srgbClr val="000080"/>
                          </a:solidFill>
                          <a:latin typeface="Arial"/>
                          <a:cs typeface="Arial"/>
                        </a:rPr>
                        <a:t>65</a:t>
                      </a:r>
                      <a:endParaRPr sz="850">
                        <a:latin typeface="Arial"/>
                        <a:cs typeface="Arial"/>
                      </a:endParaRPr>
                    </a:p>
                  </a:txBody>
                  <a:tcPr marL="0" marR="0" marT="3937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tc hMerge="1">
                  <a:txBody>
                    <a:bodyPr/>
                    <a:lstStyle/>
                    <a:p>
                      <a:endParaRPr/>
                    </a:p>
                  </a:txBody>
                  <a:tcPr marL="0" marR="0" marT="0" marB="0"/>
                </a:tc>
                <a:tc hMerge="1">
                  <a:txBody>
                    <a:bodyPr/>
                    <a:lstStyle/>
                    <a:p>
                      <a:endParaRPr/>
                    </a:p>
                  </a:txBody>
                  <a:tcPr marL="0" marR="0" marT="0" marB="0"/>
                </a:tc>
                <a:tc gridSpan="2">
                  <a:txBody>
                    <a:bodyPr/>
                    <a:lstStyle/>
                    <a:p>
                      <a:pPr algn="ctr">
                        <a:lnSpc>
                          <a:spcPct val="100000"/>
                        </a:lnSpc>
                        <a:spcBef>
                          <a:spcPts val="310"/>
                        </a:spcBef>
                      </a:pPr>
                      <a:r>
                        <a:rPr sz="850" b="1" spc="155" dirty="0">
                          <a:solidFill>
                            <a:srgbClr val="000080"/>
                          </a:solidFill>
                          <a:latin typeface="Arial"/>
                          <a:cs typeface="Arial"/>
                        </a:rPr>
                        <a:t>72</a:t>
                      </a:r>
                      <a:endParaRPr sz="850">
                        <a:latin typeface="Arial"/>
                        <a:cs typeface="Arial"/>
                      </a:endParaRPr>
                    </a:p>
                  </a:txBody>
                  <a:tcPr marL="0" marR="0" marT="3937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tc hMerge="1">
                  <a:txBody>
                    <a:bodyPr/>
                    <a:lstStyle/>
                    <a:p>
                      <a:endParaRPr/>
                    </a:p>
                  </a:txBody>
                  <a:tcPr marL="0" marR="0" marT="0" marB="0"/>
                </a:tc>
                <a:tc gridSpan="3">
                  <a:txBody>
                    <a:bodyPr/>
                    <a:lstStyle/>
                    <a:p>
                      <a:pPr algn="ctr">
                        <a:lnSpc>
                          <a:spcPct val="100000"/>
                        </a:lnSpc>
                        <a:spcBef>
                          <a:spcPts val="310"/>
                        </a:spcBef>
                      </a:pPr>
                      <a:r>
                        <a:rPr sz="850" b="1" spc="155" dirty="0">
                          <a:solidFill>
                            <a:srgbClr val="000080"/>
                          </a:solidFill>
                          <a:latin typeface="Arial"/>
                          <a:cs typeface="Arial"/>
                        </a:rPr>
                        <a:t>80</a:t>
                      </a:r>
                      <a:endParaRPr sz="850">
                        <a:latin typeface="Arial"/>
                        <a:cs typeface="Arial"/>
                      </a:endParaRPr>
                    </a:p>
                  </a:txBody>
                  <a:tcPr marL="0" marR="0" marT="3937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tc hMerge="1">
                  <a:txBody>
                    <a:bodyPr/>
                    <a:lstStyle/>
                    <a:p>
                      <a:endParaRPr/>
                    </a:p>
                  </a:txBody>
                  <a:tcPr marL="0" marR="0" marT="0" marB="0"/>
                </a:tc>
                <a:tc hMerge="1">
                  <a:txBody>
                    <a:bodyPr/>
                    <a:lstStyle/>
                    <a:p>
                      <a:endParaRPr/>
                    </a:p>
                  </a:txBody>
                  <a:tcPr marL="0" marR="0" marT="0" marB="0"/>
                </a:tc>
                <a:tc gridSpan="3">
                  <a:txBody>
                    <a:bodyPr/>
                    <a:lstStyle/>
                    <a:p>
                      <a:pPr algn="ctr">
                        <a:lnSpc>
                          <a:spcPct val="100000"/>
                        </a:lnSpc>
                        <a:spcBef>
                          <a:spcPts val="310"/>
                        </a:spcBef>
                      </a:pPr>
                      <a:r>
                        <a:rPr sz="850" b="1" spc="155" dirty="0">
                          <a:solidFill>
                            <a:srgbClr val="000080"/>
                          </a:solidFill>
                          <a:latin typeface="Arial"/>
                          <a:cs typeface="Arial"/>
                        </a:rPr>
                        <a:t>87</a:t>
                      </a:r>
                      <a:endParaRPr sz="850">
                        <a:latin typeface="Arial"/>
                        <a:cs typeface="Arial"/>
                      </a:endParaRPr>
                    </a:p>
                  </a:txBody>
                  <a:tcPr marL="0" marR="0" marT="3937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tc hMerge="1">
                  <a:txBody>
                    <a:bodyPr/>
                    <a:lstStyle/>
                    <a:p>
                      <a:endParaRPr/>
                    </a:p>
                  </a:txBody>
                  <a:tcPr marL="0" marR="0" marT="0" marB="0"/>
                </a:tc>
                <a:tc hMerge="1">
                  <a:txBody>
                    <a:bodyPr/>
                    <a:lstStyle/>
                    <a:p>
                      <a:endParaRPr/>
                    </a:p>
                  </a:txBody>
                  <a:tcPr marL="0" marR="0" marT="0" marB="0"/>
                </a:tc>
                <a:tc gridSpan="2">
                  <a:txBody>
                    <a:bodyPr/>
                    <a:lstStyle/>
                    <a:p>
                      <a:pPr algn="ctr">
                        <a:lnSpc>
                          <a:spcPct val="100000"/>
                        </a:lnSpc>
                        <a:spcBef>
                          <a:spcPts val="310"/>
                        </a:spcBef>
                      </a:pPr>
                      <a:r>
                        <a:rPr sz="850" b="1" spc="155" dirty="0">
                          <a:solidFill>
                            <a:srgbClr val="000080"/>
                          </a:solidFill>
                          <a:latin typeface="Arial"/>
                          <a:cs typeface="Arial"/>
                        </a:rPr>
                        <a:t>92</a:t>
                      </a:r>
                      <a:endParaRPr sz="850">
                        <a:latin typeface="Arial"/>
                        <a:cs typeface="Arial"/>
                      </a:endParaRPr>
                    </a:p>
                  </a:txBody>
                  <a:tcPr marL="0" marR="0" marT="3937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tc hMerge="1">
                  <a:txBody>
                    <a:bodyPr/>
                    <a:lstStyle/>
                    <a:p>
                      <a:endParaRPr/>
                    </a:p>
                  </a:txBody>
                  <a:tcPr marL="0" marR="0" marT="0" marB="0"/>
                </a:tc>
                <a:tc gridSpan="2">
                  <a:txBody>
                    <a:bodyPr/>
                    <a:lstStyle/>
                    <a:p>
                      <a:pPr algn="ctr">
                        <a:lnSpc>
                          <a:spcPct val="100000"/>
                        </a:lnSpc>
                        <a:spcBef>
                          <a:spcPts val="310"/>
                        </a:spcBef>
                      </a:pPr>
                      <a:r>
                        <a:rPr sz="850" b="1" spc="155" dirty="0">
                          <a:solidFill>
                            <a:srgbClr val="000080"/>
                          </a:solidFill>
                          <a:latin typeface="Arial"/>
                          <a:cs typeface="Arial"/>
                        </a:rPr>
                        <a:t>97</a:t>
                      </a:r>
                      <a:endParaRPr sz="850">
                        <a:latin typeface="Arial"/>
                        <a:cs typeface="Arial"/>
                      </a:endParaRPr>
                    </a:p>
                  </a:txBody>
                  <a:tcPr marL="0" marR="0" marT="3937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tc hMerge="1">
                  <a:txBody>
                    <a:bodyPr/>
                    <a:lstStyle/>
                    <a:p>
                      <a:endParaRPr/>
                    </a:p>
                  </a:txBody>
                  <a:tcPr marL="0" marR="0" marT="0" marB="0"/>
                </a:tc>
                <a:tc gridSpan="2">
                  <a:txBody>
                    <a:bodyPr/>
                    <a:lstStyle/>
                    <a:p>
                      <a:pPr marL="163830">
                        <a:lnSpc>
                          <a:spcPct val="100000"/>
                        </a:lnSpc>
                        <a:spcBef>
                          <a:spcPts val="310"/>
                        </a:spcBef>
                      </a:pPr>
                      <a:r>
                        <a:rPr sz="850" b="1" spc="155" dirty="0">
                          <a:solidFill>
                            <a:srgbClr val="000080"/>
                          </a:solidFill>
                          <a:latin typeface="Arial"/>
                          <a:cs typeface="Arial"/>
                        </a:rPr>
                        <a:t>110</a:t>
                      </a:r>
                      <a:endParaRPr sz="850">
                        <a:latin typeface="Arial"/>
                        <a:cs typeface="Arial"/>
                      </a:endParaRPr>
                    </a:p>
                  </a:txBody>
                  <a:tcPr marL="0" marR="0" marT="3937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tc hMerge="1">
                  <a:txBody>
                    <a:bodyPr/>
                    <a:lstStyle/>
                    <a:p>
                      <a:endParaRPr/>
                    </a:p>
                  </a:txBody>
                  <a:tcPr marL="0" marR="0" marT="0" marB="0"/>
                </a:tc>
                <a:tc gridSpan="2">
                  <a:txBody>
                    <a:bodyPr/>
                    <a:lstStyle/>
                    <a:p>
                      <a:pPr marL="193040">
                        <a:lnSpc>
                          <a:spcPct val="100000"/>
                        </a:lnSpc>
                        <a:spcBef>
                          <a:spcPts val="310"/>
                        </a:spcBef>
                      </a:pPr>
                      <a:r>
                        <a:rPr sz="850" b="1" spc="155" dirty="0">
                          <a:solidFill>
                            <a:srgbClr val="000080"/>
                          </a:solidFill>
                          <a:latin typeface="Arial"/>
                          <a:cs typeface="Arial"/>
                        </a:rPr>
                        <a:t>122</a:t>
                      </a:r>
                      <a:endParaRPr sz="850">
                        <a:latin typeface="Arial"/>
                        <a:cs typeface="Arial"/>
                      </a:endParaRPr>
                    </a:p>
                  </a:txBody>
                  <a:tcPr marL="0" marR="0" marT="3937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tc hMerge="1">
                  <a:txBody>
                    <a:bodyPr/>
                    <a:lstStyle/>
                    <a:p>
                      <a:endParaRPr/>
                    </a:p>
                  </a:txBody>
                  <a:tcPr marL="0" marR="0" marT="0" marB="0"/>
                </a:tc>
                <a:tc gridSpan="2">
                  <a:txBody>
                    <a:bodyPr/>
                    <a:lstStyle/>
                    <a:p>
                      <a:pPr marL="193675">
                        <a:lnSpc>
                          <a:spcPct val="100000"/>
                        </a:lnSpc>
                        <a:spcBef>
                          <a:spcPts val="310"/>
                        </a:spcBef>
                      </a:pPr>
                      <a:r>
                        <a:rPr sz="850" b="1" spc="155" dirty="0">
                          <a:solidFill>
                            <a:srgbClr val="000080"/>
                          </a:solidFill>
                          <a:latin typeface="Arial"/>
                          <a:cs typeface="Arial"/>
                        </a:rPr>
                        <a:t>172</a:t>
                      </a:r>
                      <a:endParaRPr sz="850">
                        <a:latin typeface="Arial"/>
                        <a:cs typeface="Arial"/>
                      </a:endParaRPr>
                    </a:p>
                  </a:txBody>
                  <a:tcPr marL="0" marR="0" marT="3937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tc hMerge="1">
                  <a:txBody>
                    <a:bodyPr/>
                    <a:lstStyle/>
                    <a:p>
                      <a:endParaRPr/>
                    </a:p>
                  </a:txBody>
                  <a:tcPr marL="0" marR="0" marT="0" marB="0"/>
                </a:tc>
                <a:tc gridSpan="2">
                  <a:txBody>
                    <a:bodyPr/>
                    <a:lstStyle/>
                    <a:p>
                      <a:pPr marL="167005">
                        <a:lnSpc>
                          <a:spcPct val="100000"/>
                        </a:lnSpc>
                        <a:spcBef>
                          <a:spcPts val="310"/>
                        </a:spcBef>
                      </a:pPr>
                      <a:r>
                        <a:rPr sz="850" b="1" spc="155" dirty="0">
                          <a:solidFill>
                            <a:srgbClr val="000080"/>
                          </a:solidFill>
                          <a:latin typeface="Arial"/>
                          <a:cs typeface="Arial"/>
                        </a:rPr>
                        <a:t>230</a:t>
                      </a:r>
                      <a:endParaRPr sz="850">
                        <a:latin typeface="Arial"/>
                        <a:cs typeface="Arial"/>
                      </a:endParaRPr>
                    </a:p>
                  </a:txBody>
                  <a:tcPr marL="0" marR="0" marT="3937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tc hMerge="1">
                  <a:txBody>
                    <a:bodyPr/>
                    <a:lstStyle/>
                    <a:p>
                      <a:endParaRPr/>
                    </a:p>
                  </a:txBody>
                  <a:tcPr marL="0" marR="0" marT="0" marB="0"/>
                </a:tc>
                <a:extLst>
                  <a:ext uri="{0D108BD9-81ED-4DB2-BD59-A6C34878D82A}">
                    <a16:rowId xmlns:a16="http://schemas.microsoft.com/office/drawing/2014/main" val="10003"/>
                  </a:ext>
                </a:extLst>
              </a:tr>
              <a:tr h="158750">
                <a:tc vMerge="1">
                  <a:txBody>
                    <a:bodyPr/>
                    <a:lstStyle/>
                    <a:p>
                      <a:endParaRPr/>
                    </a:p>
                  </a:txBody>
                  <a:tcPr marL="0" marR="0" marT="0" marB="0">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70"/>
                        </a:spcBef>
                      </a:pPr>
                      <a:r>
                        <a:rPr sz="850" b="1" spc="170" dirty="0">
                          <a:solidFill>
                            <a:srgbClr val="000080"/>
                          </a:solidFill>
                          <a:latin typeface="Arial"/>
                          <a:cs typeface="Arial"/>
                        </a:rPr>
                        <a:t>&lt;=</a:t>
                      </a:r>
                      <a:endParaRPr sz="850">
                        <a:latin typeface="Arial"/>
                        <a:cs typeface="Arial"/>
                      </a:endParaRPr>
                    </a:p>
                  </a:txBody>
                  <a:tcPr marL="0" marR="0" marT="889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tc>
                  <a:txBody>
                    <a:bodyPr/>
                    <a:lstStyle/>
                    <a:p>
                      <a:pPr algn="ctr">
                        <a:lnSpc>
                          <a:spcPct val="100000"/>
                        </a:lnSpc>
                        <a:spcBef>
                          <a:spcPts val="70"/>
                        </a:spcBef>
                      </a:pPr>
                      <a:r>
                        <a:rPr sz="850" b="1" spc="145" dirty="0">
                          <a:solidFill>
                            <a:srgbClr val="000080"/>
                          </a:solidFill>
                          <a:latin typeface="Arial"/>
                          <a:cs typeface="Arial"/>
                        </a:rPr>
                        <a:t>&gt;</a:t>
                      </a:r>
                      <a:endParaRPr sz="850">
                        <a:latin typeface="Arial"/>
                        <a:cs typeface="Arial"/>
                      </a:endParaRPr>
                    </a:p>
                  </a:txBody>
                  <a:tcPr marL="0" marR="0" marT="889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EBEBE"/>
                    </a:solidFill>
                  </a:tcPr>
                </a:tc>
                <a:tc gridSpan="2">
                  <a:txBody>
                    <a:bodyPr/>
                    <a:lstStyle/>
                    <a:p>
                      <a:pPr marL="55880">
                        <a:lnSpc>
                          <a:spcPct val="100000"/>
                        </a:lnSpc>
                        <a:spcBef>
                          <a:spcPts val="70"/>
                        </a:spcBef>
                      </a:pPr>
                      <a:r>
                        <a:rPr sz="850" b="1" spc="170" dirty="0">
                          <a:solidFill>
                            <a:srgbClr val="000080"/>
                          </a:solidFill>
                          <a:latin typeface="Arial"/>
                          <a:cs typeface="Arial"/>
                        </a:rPr>
                        <a:t>&lt;=</a:t>
                      </a:r>
                      <a:endParaRPr sz="850">
                        <a:latin typeface="Arial"/>
                        <a:cs typeface="Arial"/>
                      </a:endParaRPr>
                    </a:p>
                  </a:txBody>
                  <a:tcPr marL="0" marR="0" marT="889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EBEBE"/>
                    </a:solidFill>
                  </a:tcPr>
                </a:tc>
                <a:tc hMerge="1">
                  <a:txBody>
                    <a:bodyPr/>
                    <a:lstStyle/>
                    <a:p>
                      <a:endParaRPr/>
                    </a:p>
                  </a:txBody>
                  <a:tcPr marL="0" marR="0" marT="0" marB="0"/>
                </a:tc>
                <a:tc>
                  <a:txBody>
                    <a:bodyPr/>
                    <a:lstStyle/>
                    <a:p>
                      <a:pPr algn="ctr">
                        <a:lnSpc>
                          <a:spcPct val="100000"/>
                        </a:lnSpc>
                        <a:spcBef>
                          <a:spcPts val="70"/>
                        </a:spcBef>
                      </a:pPr>
                      <a:r>
                        <a:rPr sz="850" b="1" spc="145" dirty="0">
                          <a:solidFill>
                            <a:srgbClr val="000080"/>
                          </a:solidFill>
                          <a:latin typeface="Arial"/>
                          <a:cs typeface="Arial"/>
                        </a:rPr>
                        <a:t>&gt;</a:t>
                      </a:r>
                      <a:endParaRPr sz="850">
                        <a:latin typeface="Arial"/>
                        <a:cs typeface="Arial"/>
                      </a:endParaRPr>
                    </a:p>
                  </a:txBody>
                  <a:tcPr marL="0" marR="0" marT="889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EBEBE"/>
                    </a:solidFill>
                  </a:tcPr>
                </a:tc>
                <a:tc>
                  <a:txBody>
                    <a:bodyPr/>
                    <a:lstStyle/>
                    <a:p>
                      <a:pPr algn="ctr">
                        <a:lnSpc>
                          <a:spcPct val="100000"/>
                        </a:lnSpc>
                        <a:spcBef>
                          <a:spcPts val="70"/>
                        </a:spcBef>
                      </a:pPr>
                      <a:r>
                        <a:rPr sz="850" b="1" spc="170" dirty="0">
                          <a:solidFill>
                            <a:srgbClr val="000080"/>
                          </a:solidFill>
                          <a:latin typeface="Arial"/>
                          <a:cs typeface="Arial"/>
                        </a:rPr>
                        <a:t>&lt;=</a:t>
                      </a:r>
                      <a:endParaRPr sz="850">
                        <a:latin typeface="Arial"/>
                        <a:cs typeface="Arial"/>
                      </a:endParaRPr>
                    </a:p>
                  </a:txBody>
                  <a:tcPr marL="0" marR="0" marT="889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EBEBE"/>
                    </a:solidFill>
                  </a:tcPr>
                </a:tc>
                <a:tc>
                  <a:txBody>
                    <a:bodyPr/>
                    <a:lstStyle/>
                    <a:p>
                      <a:pPr marL="635" algn="ctr">
                        <a:lnSpc>
                          <a:spcPct val="100000"/>
                        </a:lnSpc>
                        <a:spcBef>
                          <a:spcPts val="70"/>
                        </a:spcBef>
                      </a:pPr>
                      <a:r>
                        <a:rPr sz="850" b="1" spc="145" dirty="0">
                          <a:solidFill>
                            <a:srgbClr val="000080"/>
                          </a:solidFill>
                          <a:latin typeface="Arial"/>
                          <a:cs typeface="Arial"/>
                        </a:rPr>
                        <a:t>&gt;</a:t>
                      </a:r>
                      <a:endParaRPr sz="850">
                        <a:latin typeface="Arial"/>
                        <a:cs typeface="Arial"/>
                      </a:endParaRPr>
                    </a:p>
                  </a:txBody>
                  <a:tcPr marL="0" marR="0" marT="889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EBEBE"/>
                    </a:solidFill>
                  </a:tcPr>
                </a:tc>
                <a:tc gridSpan="2">
                  <a:txBody>
                    <a:bodyPr/>
                    <a:lstStyle/>
                    <a:p>
                      <a:pPr marL="55880">
                        <a:lnSpc>
                          <a:spcPct val="100000"/>
                        </a:lnSpc>
                        <a:spcBef>
                          <a:spcPts val="70"/>
                        </a:spcBef>
                      </a:pPr>
                      <a:r>
                        <a:rPr sz="850" b="1" spc="170" dirty="0">
                          <a:solidFill>
                            <a:srgbClr val="000080"/>
                          </a:solidFill>
                          <a:latin typeface="Arial"/>
                          <a:cs typeface="Arial"/>
                        </a:rPr>
                        <a:t>&lt;=</a:t>
                      </a:r>
                      <a:endParaRPr sz="850">
                        <a:latin typeface="Arial"/>
                        <a:cs typeface="Arial"/>
                      </a:endParaRPr>
                    </a:p>
                  </a:txBody>
                  <a:tcPr marL="0" marR="0" marT="889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EBEBE"/>
                    </a:solidFill>
                  </a:tcPr>
                </a:tc>
                <a:tc hMerge="1">
                  <a:txBody>
                    <a:bodyPr/>
                    <a:lstStyle/>
                    <a:p>
                      <a:endParaRPr/>
                    </a:p>
                  </a:txBody>
                  <a:tcPr marL="0" marR="0" marT="0" marB="0"/>
                </a:tc>
                <a:tc>
                  <a:txBody>
                    <a:bodyPr/>
                    <a:lstStyle/>
                    <a:p>
                      <a:pPr algn="ctr">
                        <a:lnSpc>
                          <a:spcPct val="100000"/>
                        </a:lnSpc>
                        <a:spcBef>
                          <a:spcPts val="70"/>
                        </a:spcBef>
                      </a:pPr>
                      <a:r>
                        <a:rPr sz="850" b="1" spc="145" dirty="0">
                          <a:solidFill>
                            <a:srgbClr val="000080"/>
                          </a:solidFill>
                          <a:latin typeface="Arial"/>
                          <a:cs typeface="Arial"/>
                        </a:rPr>
                        <a:t>&gt;</a:t>
                      </a:r>
                      <a:endParaRPr sz="850">
                        <a:latin typeface="Arial"/>
                        <a:cs typeface="Arial"/>
                      </a:endParaRPr>
                    </a:p>
                  </a:txBody>
                  <a:tcPr marL="0" marR="0" marT="889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EBEBE"/>
                    </a:solidFill>
                  </a:tcPr>
                </a:tc>
                <a:tc gridSpan="2">
                  <a:txBody>
                    <a:bodyPr/>
                    <a:lstStyle/>
                    <a:p>
                      <a:pPr marL="55880">
                        <a:lnSpc>
                          <a:spcPct val="100000"/>
                        </a:lnSpc>
                        <a:spcBef>
                          <a:spcPts val="70"/>
                        </a:spcBef>
                      </a:pPr>
                      <a:r>
                        <a:rPr sz="850" b="1" spc="170" dirty="0">
                          <a:solidFill>
                            <a:srgbClr val="000080"/>
                          </a:solidFill>
                          <a:latin typeface="Arial"/>
                          <a:cs typeface="Arial"/>
                        </a:rPr>
                        <a:t>&lt;=</a:t>
                      </a:r>
                      <a:endParaRPr sz="850">
                        <a:latin typeface="Arial"/>
                        <a:cs typeface="Arial"/>
                      </a:endParaRPr>
                    </a:p>
                  </a:txBody>
                  <a:tcPr marL="0" marR="0" marT="889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EBEBE"/>
                    </a:solidFill>
                  </a:tcPr>
                </a:tc>
                <a:tc hMerge="1">
                  <a:txBody>
                    <a:bodyPr/>
                    <a:lstStyle/>
                    <a:p>
                      <a:endParaRPr/>
                    </a:p>
                  </a:txBody>
                  <a:tcPr marL="0" marR="0" marT="0" marB="0"/>
                </a:tc>
                <a:tc>
                  <a:txBody>
                    <a:bodyPr/>
                    <a:lstStyle/>
                    <a:p>
                      <a:pPr algn="ctr">
                        <a:lnSpc>
                          <a:spcPct val="100000"/>
                        </a:lnSpc>
                        <a:spcBef>
                          <a:spcPts val="70"/>
                        </a:spcBef>
                      </a:pPr>
                      <a:r>
                        <a:rPr sz="850" b="1" spc="145" dirty="0">
                          <a:solidFill>
                            <a:srgbClr val="000080"/>
                          </a:solidFill>
                          <a:latin typeface="Arial"/>
                          <a:cs typeface="Arial"/>
                        </a:rPr>
                        <a:t>&gt;</a:t>
                      </a:r>
                      <a:endParaRPr sz="850">
                        <a:latin typeface="Arial"/>
                        <a:cs typeface="Arial"/>
                      </a:endParaRPr>
                    </a:p>
                  </a:txBody>
                  <a:tcPr marL="0" marR="0" marT="889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EBEBE"/>
                    </a:solidFill>
                  </a:tcPr>
                </a:tc>
                <a:tc>
                  <a:txBody>
                    <a:bodyPr/>
                    <a:lstStyle/>
                    <a:p>
                      <a:pPr marL="24130" algn="ctr">
                        <a:lnSpc>
                          <a:spcPct val="100000"/>
                        </a:lnSpc>
                        <a:spcBef>
                          <a:spcPts val="70"/>
                        </a:spcBef>
                      </a:pPr>
                      <a:r>
                        <a:rPr sz="850" b="1" spc="170" dirty="0">
                          <a:solidFill>
                            <a:srgbClr val="000080"/>
                          </a:solidFill>
                          <a:latin typeface="Arial"/>
                          <a:cs typeface="Arial"/>
                        </a:rPr>
                        <a:t>&lt;=</a:t>
                      </a:r>
                      <a:endParaRPr sz="850">
                        <a:latin typeface="Arial"/>
                        <a:cs typeface="Arial"/>
                      </a:endParaRPr>
                    </a:p>
                  </a:txBody>
                  <a:tcPr marL="0" marR="0" marT="889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EBEBE"/>
                    </a:solidFill>
                  </a:tcPr>
                </a:tc>
                <a:tc>
                  <a:txBody>
                    <a:bodyPr/>
                    <a:lstStyle/>
                    <a:p>
                      <a:pPr marL="25400" algn="ctr">
                        <a:lnSpc>
                          <a:spcPct val="100000"/>
                        </a:lnSpc>
                        <a:spcBef>
                          <a:spcPts val="70"/>
                        </a:spcBef>
                      </a:pPr>
                      <a:r>
                        <a:rPr sz="850" b="1" spc="145" dirty="0">
                          <a:solidFill>
                            <a:srgbClr val="000080"/>
                          </a:solidFill>
                          <a:latin typeface="Arial"/>
                          <a:cs typeface="Arial"/>
                        </a:rPr>
                        <a:t>&gt;</a:t>
                      </a:r>
                      <a:endParaRPr sz="850">
                        <a:latin typeface="Arial"/>
                        <a:cs typeface="Arial"/>
                      </a:endParaRPr>
                    </a:p>
                  </a:txBody>
                  <a:tcPr marL="0" marR="0" marT="889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EBEBE"/>
                    </a:solidFill>
                  </a:tcPr>
                </a:tc>
                <a:tc>
                  <a:txBody>
                    <a:bodyPr/>
                    <a:lstStyle/>
                    <a:p>
                      <a:pPr marL="13335" algn="ctr">
                        <a:lnSpc>
                          <a:spcPct val="100000"/>
                        </a:lnSpc>
                        <a:spcBef>
                          <a:spcPts val="70"/>
                        </a:spcBef>
                      </a:pPr>
                      <a:r>
                        <a:rPr sz="850" b="1" spc="170" dirty="0">
                          <a:solidFill>
                            <a:srgbClr val="000080"/>
                          </a:solidFill>
                          <a:latin typeface="Arial"/>
                          <a:cs typeface="Arial"/>
                        </a:rPr>
                        <a:t>&lt;=</a:t>
                      </a:r>
                      <a:endParaRPr sz="850">
                        <a:latin typeface="Arial"/>
                        <a:cs typeface="Arial"/>
                      </a:endParaRPr>
                    </a:p>
                  </a:txBody>
                  <a:tcPr marL="0" marR="0" marT="889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EBEBE"/>
                    </a:solidFill>
                  </a:tcPr>
                </a:tc>
                <a:tc>
                  <a:txBody>
                    <a:bodyPr/>
                    <a:lstStyle/>
                    <a:p>
                      <a:pPr marL="12700" algn="ctr">
                        <a:lnSpc>
                          <a:spcPct val="100000"/>
                        </a:lnSpc>
                        <a:spcBef>
                          <a:spcPts val="70"/>
                        </a:spcBef>
                      </a:pPr>
                      <a:r>
                        <a:rPr sz="850" b="1" spc="145" dirty="0">
                          <a:solidFill>
                            <a:srgbClr val="000080"/>
                          </a:solidFill>
                          <a:latin typeface="Arial"/>
                          <a:cs typeface="Arial"/>
                        </a:rPr>
                        <a:t>&gt;</a:t>
                      </a:r>
                      <a:endParaRPr sz="850">
                        <a:latin typeface="Arial"/>
                        <a:cs typeface="Arial"/>
                      </a:endParaRPr>
                    </a:p>
                  </a:txBody>
                  <a:tcPr marL="0" marR="0" marT="889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EBEBE"/>
                    </a:solidFill>
                  </a:tcPr>
                </a:tc>
                <a:tc>
                  <a:txBody>
                    <a:bodyPr/>
                    <a:lstStyle/>
                    <a:p>
                      <a:pPr marL="3175" algn="ctr">
                        <a:lnSpc>
                          <a:spcPct val="100000"/>
                        </a:lnSpc>
                        <a:spcBef>
                          <a:spcPts val="70"/>
                        </a:spcBef>
                      </a:pPr>
                      <a:r>
                        <a:rPr sz="850" b="1" spc="170" dirty="0">
                          <a:solidFill>
                            <a:srgbClr val="000080"/>
                          </a:solidFill>
                          <a:latin typeface="Arial"/>
                          <a:cs typeface="Arial"/>
                        </a:rPr>
                        <a:t>&lt;=</a:t>
                      </a:r>
                      <a:endParaRPr sz="850">
                        <a:latin typeface="Arial"/>
                        <a:cs typeface="Arial"/>
                      </a:endParaRPr>
                    </a:p>
                  </a:txBody>
                  <a:tcPr marL="0" marR="0" marT="889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EBEBE"/>
                    </a:solidFill>
                  </a:tcPr>
                </a:tc>
                <a:tc>
                  <a:txBody>
                    <a:bodyPr/>
                    <a:lstStyle/>
                    <a:p>
                      <a:pPr marL="4445" algn="ctr">
                        <a:lnSpc>
                          <a:spcPct val="100000"/>
                        </a:lnSpc>
                        <a:spcBef>
                          <a:spcPts val="70"/>
                        </a:spcBef>
                      </a:pPr>
                      <a:r>
                        <a:rPr sz="850" b="1" spc="145" dirty="0">
                          <a:solidFill>
                            <a:srgbClr val="000080"/>
                          </a:solidFill>
                          <a:latin typeface="Arial"/>
                          <a:cs typeface="Arial"/>
                        </a:rPr>
                        <a:t>&gt;</a:t>
                      </a:r>
                      <a:endParaRPr sz="850">
                        <a:latin typeface="Arial"/>
                        <a:cs typeface="Arial"/>
                      </a:endParaRPr>
                    </a:p>
                  </a:txBody>
                  <a:tcPr marL="0" marR="0" marT="889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EBEBE"/>
                    </a:solidFill>
                  </a:tcPr>
                </a:tc>
                <a:tc>
                  <a:txBody>
                    <a:bodyPr/>
                    <a:lstStyle/>
                    <a:p>
                      <a:pPr marL="12065" algn="ctr">
                        <a:lnSpc>
                          <a:spcPct val="100000"/>
                        </a:lnSpc>
                        <a:spcBef>
                          <a:spcPts val="70"/>
                        </a:spcBef>
                      </a:pPr>
                      <a:r>
                        <a:rPr sz="850" b="1" spc="170" dirty="0">
                          <a:solidFill>
                            <a:srgbClr val="000080"/>
                          </a:solidFill>
                          <a:latin typeface="Arial"/>
                          <a:cs typeface="Arial"/>
                        </a:rPr>
                        <a:t>&lt;=</a:t>
                      </a:r>
                      <a:endParaRPr sz="850">
                        <a:latin typeface="Arial"/>
                        <a:cs typeface="Arial"/>
                      </a:endParaRPr>
                    </a:p>
                  </a:txBody>
                  <a:tcPr marL="0" marR="0" marT="889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EBEBE"/>
                    </a:solidFill>
                  </a:tcPr>
                </a:tc>
                <a:tc>
                  <a:txBody>
                    <a:bodyPr/>
                    <a:lstStyle/>
                    <a:p>
                      <a:pPr marL="11430" algn="ctr">
                        <a:lnSpc>
                          <a:spcPct val="100000"/>
                        </a:lnSpc>
                        <a:spcBef>
                          <a:spcPts val="70"/>
                        </a:spcBef>
                      </a:pPr>
                      <a:r>
                        <a:rPr sz="850" b="1" spc="145" dirty="0">
                          <a:solidFill>
                            <a:srgbClr val="000080"/>
                          </a:solidFill>
                          <a:latin typeface="Arial"/>
                          <a:cs typeface="Arial"/>
                        </a:rPr>
                        <a:t>&gt;</a:t>
                      </a:r>
                      <a:endParaRPr sz="850">
                        <a:latin typeface="Arial"/>
                        <a:cs typeface="Arial"/>
                      </a:endParaRPr>
                    </a:p>
                  </a:txBody>
                  <a:tcPr marL="0" marR="0" marT="889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EBEBE"/>
                    </a:solidFill>
                  </a:tcPr>
                </a:tc>
                <a:tc>
                  <a:txBody>
                    <a:bodyPr/>
                    <a:lstStyle/>
                    <a:p>
                      <a:pPr marR="78740" algn="r">
                        <a:lnSpc>
                          <a:spcPct val="100000"/>
                        </a:lnSpc>
                        <a:spcBef>
                          <a:spcPts val="70"/>
                        </a:spcBef>
                      </a:pPr>
                      <a:r>
                        <a:rPr sz="850" b="1" spc="170" dirty="0">
                          <a:solidFill>
                            <a:srgbClr val="000080"/>
                          </a:solidFill>
                          <a:latin typeface="Arial"/>
                          <a:cs typeface="Arial"/>
                        </a:rPr>
                        <a:t>&lt;=</a:t>
                      </a:r>
                      <a:endParaRPr sz="850">
                        <a:latin typeface="Arial"/>
                        <a:cs typeface="Arial"/>
                      </a:endParaRPr>
                    </a:p>
                  </a:txBody>
                  <a:tcPr marL="0" marR="0" marT="889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tc>
                  <a:txBody>
                    <a:bodyPr/>
                    <a:lstStyle/>
                    <a:p>
                      <a:pPr marR="7620" algn="ctr">
                        <a:lnSpc>
                          <a:spcPct val="100000"/>
                        </a:lnSpc>
                        <a:spcBef>
                          <a:spcPts val="70"/>
                        </a:spcBef>
                      </a:pPr>
                      <a:r>
                        <a:rPr sz="850" b="1" spc="145" dirty="0">
                          <a:solidFill>
                            <a:srgbClr val="000080"/>
                          </a:solidFill>
                          <a:latin typeface="Arial"/>
                          <a:cs typeface="Arial"/>
                        </a:rPr>
                        <a:t>&gt;</a:t>
                      </a:r>
                      <a:endParaRPr sz="850">
                        <a:latin typeface="Arial"/>
                        <a:cs typeface="Arial"/>
                      </a:endParaRPr>
                    </a:p>
                  </a:txBody>
                  <a:tcPr marL="0" marR="0" marT="889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EBEBE"/>
                    </a:solidFill>
                  </a:tcPr>
                </a:tc>
                <a:tc>
                  <a:txBody>
                    <a:bodyPr/>
                    <a:lstStyle/>
                    <a:p>
                      <a:pPr algn="ctr">
                        <a:lnSpc>
                          <a:spcPct val="100000"/>
                        </a:lnSpc>
                        <a:spcBef>
                          <a:spcPts val="70"/>
                        </a:spcBef>
                      </a:pPr>
                      <a:r>
                        <a:rPr sz="850" b="1" spc="170" dirty="0">
                          <a:solidFill>
                            <a:srgbClr val="000080"/>
                          </a:solidFill>
                          <a:latin typeface="Arial"/>
                          <a:cs typeface="Arial"/>
                        </a:rPr>
                        <a:t>&lt;=</a:t>
                      </a:r>
                      <a:endParaRPr sz="850">
                        <a:latin typeface="Arial"/>
                        <a:cs typeface="Arial"/>
                      </a:endParaRPr>
                    </a:p>
                  </a:txBody>
                  <a:tcPr marL="0" marR="0" marT="889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tc>
                  <a:txBody>
                    <a:bodyPr/>
                    <a:lstStyle/>
                    <a:p>
                      <a:pPr algn="ctr">
                        <a:lnSpc>
                          <a:spcPct val="100000"/>
                        </a:lnSpc>
                        <a:spcBef>
                          <a:spcPts val="95"/>
                        </a:spcBef>
                      </a:pPr>
                      <a:r>
                        <a:rPr sz="850" spc="145" dirty="0">
                          <a:solidFill>
                            <a:srgbClr val="000080"/>
                          </a:solidFill>
                          <a:latin typeface="Arial"/>
                          <a:cs typeface="Arial"/>
                        </a:rPr>
                        <a:t>&gt;</a:t>
                      </a:r>
                      <a:endParaRPr sz="850">
                        <a:latin typeface="Arial"/>
                        <a:cs typeface="Arial"/>
                      </a:endParaRPr>
                    </a:p>
                  </a:txBody>
                  <a:tcPr marL="0" marR="0" marT="1206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EBEBE"/>
                    </a:solidFill>
                  </a:tcPr>
                </a:tc>
                <a:extLst>
                  <a:ext uri="{0D108BD9-81ED-4DB2-BD59-A6C34878D82A}">
                    <a16:rowId xmlns:a16="http://schemas.microsoft.com/office/drawing/2014/main" val="10004"/>
                  </a:ext>
                </a:extLst>
              </a:tr>
              <a:tr h="283845">
                <a:tc>
                  <a:txBody>
                    <a:bodyPr/>
                    <a:lstStyle/>
                    <a:p>
                      <a:pPr marL="142240">
                        <a:lnSpc>
                          <a:spcPct val="100000"/>
                        </a:lnSpc>
                        <a:spcBef>
                          <a:spcPts val="565"/>
                        </a:spcBef>
                      </a:pPr>
                      <a:r>
                        <a:rPr sz="850" b="1" spc="170" dirty="0">
                          <a:solidFill>
                            <a:srgbClr val="000080"/>
                          </a:solidFill>
                          <a:latin typeface="Arial"/>
                          <a:cs typeface="Arial"/>
                        </a:rPr>
                        <a:t>Yes</a:t>
                      </a:r>
                      <a:endParaRPr sz="850">
                        <a:latin typeface="Arial"/>
                        <a:cs typeface="Arial"/>
                      </a:endParaRPr>
                    </a:p>
                  </a:txBody>
                  <a:tcPr marL="0" marR="0" marT="7175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tc>
                  <a:txBody>
                    <a:bodyPr/>
                    <a:lstStyle/>
                    <a:p>
                      <a:pPr algn="ctr">
                        <a:lnSpc>
                          <a:spcPct val="100000"/>
                        </a:lnSpc>
                        <a:spcBef>
                          <a:spcPts val="565"/>
                        </a:spcBef>
                      </a:pPr>
                      <a:r>
                        <a:rPr sz="850" b="1" spc="135" dirty="0">
                          <a:solidFill>
                            <a:srgbClr val="010000"/>
                          </a:solidFill>
                          <a:latin typeface="Arial"/>
                          <a:cs typeface="Arial"/>
                        </a:rPr>
                        <a:t>0</a:t>
                      </a:r>
                      <a:endParaRPr sz="850">
                        <a:latin typeface="Arial"/>
                        <a:cs typeface="Arial"/>
                      </a:endParaRPr>
                    </a:p>
                  </a:txBody>
                  <a:tcPr marL="0" marR="0" marT="7175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565"/>
                        </a:spcBef>
                      </a:pPr>
                      <a:r>
                        <a:rPr sz="850" b="1" spc="135" dirty="0">
                          <a:solidFill>
                            <a:srgbClr val="010000"/>
                          </a:solidFill>
                          <a:latin typeface="Arial"/>
                          <a:cs typeface="Arial"/>
                        </a:rPr>
                        <a:t>3</a:t>
                      </a:r>
                      <a:endParaRPr sz="850">
                        <a:latin typeface="Arial"/>
                        <a:cs typeface="Arial"/>
                      </a:endParaRPr>
                    </a:p>
                  </a:txBody>
                  <a:tcPr marL="0" marR="0" marT="7175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gridSpan="2">
                  <a:txBody>
                    <a:bodyPr/>
                    <a:lstStyle/>
                    <a:p>
                      <a:pPr algn="ctr">
                        <a:lnSpc>
                          <a:spcPct val="100000"/>
                        </a:lnSpc>
                        <a:spcBef>
                          <a:spcPts val="565"/>
                        </a:spcBef>
                      </a:pPr>
                      <a:r>
                        <a:rPr sz="850" b="1" spc="135" dirty="0">
                          <a:solidFill>
                            <a:srgbClr val="010000"/>
                          </a:solidFill>
                          <a:latin typeface="Arial"/>
                          <a:cs typeface="Arial"/>
                        </a:rPr>
                        <a:t>0</a:t>
                      </a:r>
                      <a:endParaRPr sz="850">
                        <a:latin typeface="Arial"/>
                        <a:cs typeface="Arial"/>
                      </a:endParaRPr>
                    </a:p>
                  </a:txBody>
                  <a:tcPr marL="0" marR="0" marT="7175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algn="ctr">
                        <a:lnSpc>
                          <a:spcPct val="100000"/>
                        </a:lnSpc>
                        <a:spcBef>
                          <a:spcPts val="565"/>
                        </a:spcBef>
                      </a:pPr>
                      <a:r>
                        <a:rPr sz="850" b="1" spc="135" dirty="0">
                          <a:solidFill>
                            <a:srgbClr val="010000"/>
                          </a:solidFill>
                          <a:latin typeface="Arial"/>
                          <a:cs typeface="Arial"/>
                        </a:rPr>
                        <a:t>3</a:t>
                      </a:r>
                      <a:endParaRPr sz="850">
                        <a:latin typeface="Arial"/>
                        <a:cs typeface="Arial"/>
                      </a:endParaRPr>
                    </a:p>
                  </a:txBody>
                  <a:tcPr marL="0" marR="0" marT="7175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565"/>
                        </a:spcBef>
                      </a:pPr>
                      <a:r>
                        <a:rPr sz="850" b="1" spc="135" dirty="0">
                          <a:solidFill>
                            <a:srgbClr val="010000"/>
                          </a:solidFill>
                          <a:latin typeface="Arial"/>
                          <a:cs typeface="Arial"/>
                        </a:rPr>
                        <a:t>0</a:t>
                      </a:r>
                      <a:endParaRPr sz="850">
                        <a:latin typeface="Arial"/>
                        <a:cs typeface="Arial"/>
                      </a:endParaRPr>
                    </a:p>
                  </a:txBody>
                  <a:tcPr marL="0" marR="0" marT="7175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565"/>
                        </a:spcBef>
                      </a:pPr>
                      <a:r>
                        <a:rPr sz="850" b="1" spc="135" dirty="0">
                          <a:solidFill>
                            <a:srgbClr val="010000"/>
                          </a:solidFill>
                          <a:latin typeface="Arial"/>
                          <a:cs typeface="Arial"/>
                        </a:rPr>
                        <a:t>3</a:t>
                      </a:r>
                      <a:endParaRPr sz="850">
                        <a:latin typeface="Arial"/>
                        <a:cs typeface="Arial"/>
                      </a:endParaRPr>
                    </a:p>
                  </a:txBody>
                  <a:tcPr marL="0" marR="0" marT="7175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gridSpan="2">
                  <a:txBody>
                    <a:bodyPr/>
                    <a:lstStyle/>
                    <a:p>
                      <a:pPr algn="ctr">
                        <a:lnSpc>
                          <a:spcPct val="100000"/>
                        </a:lnSpc>
                        <a:spcBef>
                          <a:spcPts val="565"/>
                        </a:spcBef>
                      </a:pPr>
                      <a:r>
                        <a:rPr sz="850" b="1" spc="135" dirty="0">
                          <a:solidFill>
                            <a:srgbClr val="010000"/>
                          </a:solidFill>
                          <a:latin typeface="Arial"/>
                          <a:cs typeface="Arial"/>
                        </a:rPr>
                        <a:t>0</a:t>
                      </a:r>
                      <a:endParaRPr sz="850">
                        <a:latin typeface="Arial"/>
                        <a:cs typeface="Arial"/>
                      </a:endParaRPr>
                    </a:p>
                  </a:txBody>
                  <a:tcPr marL="0" marR="0" marT="7175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marL="635" algn="ctr">
                        <a:lnSpc>
                          <a:spcPct val="100000"/>
                        </a:lnSpc>
                        <a:spcBef>
                          <a:spcPts val="565"/>
                        </a:spcBef>
                      </a:pPr>
                      <a:r>
                        <a:rPr sz="850" b="1" spc="135" dirty="0">
                          <a:solidFill>
                            <a:srgbClr val="010000"/>
                          </a:solidFill>
                          <a:latin typeface="Arial"/>
                          <a:cs typeface="Arial"/>
                        </a:rPr>
                        <a:t>3</a:t>
                      </a:r>
                      <a:endParaRPr sz="850">
                        <a:latin typeface="Arial"/>
                        <a:cs typeface="Arial"/>
                      </a:endParaRPr>
                    </a:p>
                  </a:txBody>
                  <a:tcPr marL="0" marR="0" marT="7175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gridSpan="2">
                  <a:txBody>
                    <a:bodyPr/>
                    <a:lstStyle/>
                    <a:p>
                      <a:pPr algn="ctr">
                        <a:lnSpc>
                          <a:spcPct val="100000"/>
                        </a:lnSpc>
                        <a:spcBef>
                          <a:spcPts val="565"/>
                        </a:spcBef>
                      </a:pPr>
                      <a:r>
                        <a:rPr sz="850" b="1" spc="135" dirty="0">
                          <a:solidFill>
                            <a:srgbClr val="010000"/>
                          </a:solidFill>
                          <a:latin typeface="Arial"/>
                          <a:cs typeface="Arial"/>
                        </a:rPr>
                        <a:t>1</a:t>
                      </a:r>
                      <a:endParaRPr sz="850">
                        <a:latin typeface="Arial"/>
                        <a:cs typeface="Arial"/>
                      </a:endParaRPr>
                    </a:p>
                  </a:txBody>
                  <a:tcPr marL="0" marR="0" marT="7175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algn="ctr">
                        <a:lnSpc>
                          <a:spcPct val="100000"/>
                        </a:lnSpc>
                        <a:spcBef>
                          <a:spcPts val="565"/>
                        </a:spcBef>
                      </a:pPr>
                      <a:r>
                        <a:rPr sz="850" b="1" spc="135" dirty="0">
                          <a:solidFill>
                            <a:srgbClr val="010000"/>
                          </a:solidFill>
                          <a:latin typeface="Arial"/>
                          <a:cs typeface="Arial"/>
                        </a:rPr>
                        <a:t>2</a:t>
                      </a:r>
                      <a:endParaRPr sz="850">
                        <a:latin typeface="Arial"/>
                        <a:cs typeface="Arial"/>
                      </a:endParaRPr>
                    </a:p>
                  </a:txBody>
                  <a:tcPr marL="0" marR="0" marT="7175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24765" algn="ctr">
                        <a:lnSpc>
                          <a:spcPct val="100000"/>
                        </a:lnSpc>
                        <a:spcBef>
                          <a:spcPts val="565"/>
                        </a:spcBef>
                      </a:pPr>
                      <a:r>
                        <a:rPr sz="850" b="1" spc="135" dirty="0">
                          <a:solidFill>
                            <a:srgbClr val="010000"/>
                          </a:solidFill>
                          <a:latin typeface="Arial"/>
                          <a:cs typeface="Arial"/>
                        </a:rPr>
                        <a:t>2</a:t>
                      </a:r>
                      <a:endParaRPr sz="850">
                        <a:latin typeface="Arial"/>
                        <a:cs typeface="Arial"/>
                      </a:endParaRPr>
                    </a:p>
                  </a:txBody>
                  <a:tcPr marL="0" marR="0" marT="7175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26034" algn="ctr">
                        <a:lnSpc>
                          <a:spcPct val="100000"/>
                        </a:lnSpc>
                        <a:spcBef>
                          <a:spcPts val="565"/>
                        </a:spcBef>
                      </a:pPr>
                      <a:r>
                        <a:rPr sz="850" b="1" spc="135" dirty="0">
                          <a:solidFill>
                            <a:srgbClr val="010000"/>
                          </a:solidFill>
                          <a:latin typeface="Arial"/>
                          <a:cs typeface="Arial"/>
                        </a:rPr>
                        <a:t>1</a:t>
                      </a:r>
                      <a:endParaRPr sz="850">
                        <a:latin typeface="Arial"/>
                        <a:cs typeface="Arial"/>
                      </a:endParaRPr>
                    </a:p>
                  </a:txBody>
                  <a:tcPr marL="0" marR="0" marT="7175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14604" algn="ctr">
                        <a:lnSpc>
                          <a:spcPct val="100000"/>
                        </a:lnSpc>
                        <a:spcBef>
                          <a:spcPts val="565"/>
                        </a:spcBef>
                      </a:pPr>
                      <a:r>
                        <a:rPr sz="850" b="1" spc="135" dirty="0">
                          <a:solidFill>
                            <a:srgbClr val="010000"/>
                          </a:solidFill>
                          <a:latin typeface="Arial"/>
                          <a:cs typeface="Arial"/>
                        </a:rPr>
                        <a:t>3</a:t>
                      </a:r>
                      <a:endParaRPr sz="850">
                        <a:latin typeface="Arial"/>
                        <a:cs typeface="Arial"/>
                      </a:endParaRPr>
                    </a:p>
                  </a:txBody>
                  <a:tcPr marL="0" marR="0" marT="7175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13335" algn="ctr">
                        <a:lnSpc>
                          <a:spcPct val="100000"/>
                        </a:lnSpc>
                        <a:spcBef>
                          <a:spcPts val="565"/>
                        </a:spcBef>
                      </a:pPr>
                      <a:r>
                        <a:rPr sz="850" b="1" spc="135" dirty="0">
                          <a:solidFill>
                            <a:srgbClr val="010000"/>
                          </a:solidFill>
                          <a:latin typeface="Arial"/>
                          <a:cs typeface="Arial"/>
                        </a:rPr>
                        <a:t>0</a:t>
                      </a:r>
                      <a:endParaRPr sz="850">
                        <a:latin typeface="Arial"/>
                        <a:cs typeface="Arial"/>
                      </a:endParaRPr>
                    </a:p>
                  </a:txBody>
                  <a:tcPr marL="0" marR="0" marT="7175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ct val="100000"/>
                        </a:lnSpc>
                        <a:spcBef>
                          <a:spcPts val="565"/>
                        </a:spcBef>
                      </a:pPr>
                      <a:r>
                        <a:rPr sz="850" b="1" spc="135" dirty="0">
                          <a:solidFill>
                            <a:srgbClr val="010000"/>
                          </a:solidFill>
                          <a:latin typeface="Arial"/>
                          <a:cs typeface="Arial"/>
                        </a:rPr>
                        <a:t>3</a:t>
                      </a:r>
                      <a:endParaRPr sz="850">
                        <a:latin typeface="Arial"/>
                        <a:cs typeface="Arial"/>
                      </a:endParaRPr>
                    </a:p>
                  </a:txBody>
                  <a:tcPr marL="0" marR="0" marT="7175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ct val="100000"/>
                        </a:lnSpc>
                        <a:spcBef>
                          <a:spcPts val="565"/>
                        </a:spcBef>
                      </a:pPr>
                      <a:r>
                        <a:rPr sz="850" b="1" spc="135" dirty="0">
                          <a:solidFill>
                            <a:srgbClr val="010000"/>
                          </a:solidFill>
                          <a:latin typeface="Arial"/>
                          <a:cs typeface="Arial"/>
                        </a:rPr>
                        <a:t>0</a:t>
                      </a:r>
                      <a:endParaRPr sz="850">
                        <a:latin typeface="Arial"/>
                        <a:cs typeface="Arial"/>
                      </a:endParaRPr>
                    </a:p>
                  </a:txBody>
                  <a:tcPr marL="0" marR="0" marT="7175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12700" algn="ctr">
                        <a:lnSpc>
                          <a:spcPct val="100000"/>
                        </a:lnSpc>
                        <a:spcBef>
                          <a:spcPts val="565"/>
                        </a:spcBef>
                      </a:pPr>
                      <a:r>
                        <a:rPr sz="850" b="1" spc="135" dirty="0">
                          <a:solidFill>
                            <a:srgbClr val="010000"/>
                          </a:solidFill>
                          <a:latin typeface="Arial"/>
                          <a:cs typeface="Arial"/>
                        </a:rPr>
                        <a:t>3</a:t>
                      </a:r>
                      <a:endParaRPr sz="850">
                        <a:latin typeface="Arial"/>
                        <a:cs typeface="Arial"/>
                      </a:endParaRPr>
                    </a:p>
                  </a:txBody>
                  <a:tcPr marL="0" marR="0" marT="7175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565"/>
                        </a:spcBef>
                      </a:pPr>
                      <a:r>
                        <a:rPr sz="850" b="1" spc="135" dirty="0">
                          <a:solidFill>
                            <a:srgbClr val="010000"/>
                          </a:solidFill>
                          <a:latin typeface="Arial"/>
                          <a:cs typeface="Arial"/>
                        </a:rPr>
                        <a:t>0</a:t>
                      </a:r>
                      <a:endParaRPr sz="850">
                        <a:latin typeface="Arial"/>
                        <a:cs typeface="Arial"/>
                      </a:endParaRPr>
                    </a:p>
                  </a:txBody>
                  <a:tcPr marL="0" marR="0" marT="7175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R="124460" algn="r">
                        <a:lnSpc>
                          <a:spcPct val="100000"/>
                        </a:lnSpc>
                        <a:spcBef>
                          <a:spcPts val="565"/>
                        </a:spcBef>
                      </a:pPr>
                      <a:r>
                        <a:rPr sz="850" b="1" spc="135" dirty="0">
                          <a:solidFill>
                            <a:srgbClr val="010000"/>
                          </a:solidFill>
                          <a:latin typeface="Arial"/>
                          <a:cs typeface="Arial"/>
                        </a:rPr>
                        <a:t>3</a:t>
                      </a:r>
                      <a:endParaRPr sz="850">
                        <a:latin typeface="Arial"/>
                        <a:cs typeface="Arial"/>
                      </a:endParaRPr>
                    </a:p>
                  </a:txBody>
                  <a:tcPr marL="0" marR="0" marT="7175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R="6985" algn="ctr">
                        <a:lnSpc>
                          <a:spcPct val="100000"/>
                        </a:lnSpc>
                        <a:spcBef>
                          <a:spcPts val="565"/>
                        </a:spcBef>
                      </a:pPr>
                      <a:r>
                        <a:rPr sz="850" b="1" spc="135" dirty="0">
                          <a:solidFill>
                            <a:srgbClr val="010000"/>
                          </a:solidFill>
                          <a:latin typeface="Arial"/>
                          <a:cs typeface="Arial"/>
                        </a:rPr>
                        <a:t>0</a:t>
                      </a:r>
                      <a:endParaRPr sz="850">
                        <a:latin typeface="Arial"/>
                        <a:cs typeface="Arial"/>
                      </a:endParaRPr>
                    </a:p>
                  </a:txBody>
                  <a:tcPr marL="0" marR="0" marT="7175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565"/>
                        </a:spcBef>
                      </a:pPr>
                      <a:r>
                        <a:rPr sz="850" b="1" spc="135" dirty="0">
                          <a:solidFill>
                            <a:srgbClr val="010000"/>
                          </a:solidFill>
                          <a:latin typeface="Arial"/>
                          <a:cs typeface="Arial"/>
                        </a:rPr>
                        <a:t>3</a:t>
                      </a:r>
                      <a:endParaRPr sz="850">
                        <a:latin typeface="Arial"/>
                        <a:cs typeface="Arial"/>
                      </a:endParaRPr>
                    </a:p>
                  </a:txBody>
                  <a:tcPr marL="0" marR="0" marT="7175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565"/>
                        </a:spcBef>
                      </a:pPr>
                      <a:r>
                        <a:rPr sz="850" b="1" spc="135" dirty="0">
                          <a:solidFill>
                            <a:srgbClr val="010000"/>
                          </a:solidFill>
                          <a:latin typeface="Arial"/>
                          <a:cs typeface="Arial"/>
                        </a:rPr>
                        <a:t>0</a:t>
                      </a:r>
                      <a:endParaRPr sz="850">
                        <a:latin typeface="Arial"/>
                        <a:cs typeface="Arial"/>
                      </a:endParaRPr>
                    </a:p>
                  </a:txBody>
                  <a:tcPr marL="0" marR="0" marT="7175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74955">
                <a:tc>
                  <a:txBody>
                    <a:bodyPr/>
                    <a:lstStyle/>
                    <a:p>
                      <a:pPr marL="176530">
                        <a:lnSpc>
                          <a:spcPct val="100000"/>
                        </a:lnSpc>
                        <a:spcBef>
                          <a:spcPts val="525"/>
                        </a:spcBef>
                      </a:pPr>
                      <a:r>
                        <a:rPr sz="850" b="1" spc="195" dirty="0">
                          <a:solidFill>
                            <a:srgbClr val="000080"/>
                          </a:solidFill>
                          <a:latin typeface="Arial"/>
                          <a:cs typeface="Arial"/>
                        </a:rPr>
                        <a:t>No</a:t>
                      </a:r>
                      <a:endParaRPr sz="850">
                        <a:latin typeface="Arial"/>
                        <a:cs typeface="Arial"/>
                      </a:endParaRPr>
                    </a:p>
                  </a:txBody>
                  <a:tcPr marL="0" marR="0" marT="6667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solidFill>
                      <a:srgbClr val="BFBFBF"/>
                    </a:solidFill>
                  </a:tcPr>
                </a:tc>
                <a:tc>
                  <a:txBody>
                    <a:bodyPr/>
                    <a:lstStyle/>
                    <a:p>
                      <a:pPr algn="ctr">
                        <a:lnSpc>
                          <a:spcPct val="100000"/>
                        </a:lnSpc>
                        <a:spcBef>
                          <a:spcPts val="525"/>
                        </a:spcBef>
                      </a:pPr>
                      <a:r>
                        <a:rPr sz="850" b="1" spc="135" dirty="0">
                          <a:solidFill>
                            <a:srgbClr val="010000"/>
                          </a:solidFill>
                          <a:latin typeface="Arial"/>
                          <a:cs typeface="Arial"/>
                        </a:rPr>
                        <a:t>0</a:t>
                      </a:r>
                      <a:endParaRPr sz="850">
                        <a:latin typeface="Arial"/>
                        <a:cs typeface="Arial"/>
                      </a:endParaRPr>
                    </a:p>
                  </a:txBody>
                  <a:tcPr marL="0" marR="0" marT="6667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525"/>
                        </a:spcBef>
                      </a:pPr>
                      <a:r>
                        <a:rPr sz="850" b="1" spc="135" dirty="0">
                          <a:solidFill>
                            <a:srgbClr val="010000"/>
                          </a:solidFill>
                          <a:latin typeface="Arial"/>
                          <a:cs typeface="Arial"/>
                        </a:rPr>
                        <a:t>7</a:t>
                      </a:r>
                      <a:endParaRPr sz="850">
                        <a:latin typeface="Arial"/>
                        <a:cs typeface="Arial"/>
                      </a:endParaRPr>
                    </a:p>
                  </a:txBody>
                  <a:tcPr marL="0" marR="0" marT="6667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gridSpan="2">
                  <a:txBody>
                    <a:bodyPr/>
                    <a:lstStyle/>
                    <a:p>
                      <a:pPr algn="ctr">
                        <a:lnSpc>
                          <a:spcPct val="100000"/>
                        </a:lnSpc>
                        <a:spcBef>
                          <a:spcPts val="525"/>
                        </a:spcBef>
                      </a:pPr>
                      <a:r>
                        <a:rPr sz="850" b="1" spc="135" dirty="0">
                          <a:solidFill>
                            <a:srgbClr val="010000"/>
                          </a:solidFill>
                          <a:latin typeface="Arial"/>
                          <a:cs typeface="Arial"/>
                        </a:rPr>
                        <a:t>1</a:t>
                      </a:r>
                      <a:endParaRPr sz="850">
                        <a:latin typeface="Arial"/>
                        <a:cs typeface="Arial"/>
                      </a:endParaRPr>
                    </a:p>
                  </a:txBody>
                  <a:tcPr marL="0" marR="0" marT="6667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algn="ctr">
                        <a:lnSpc>
                          <a:spcPct val="100000"/>
                        </a:lnSpc>
                        <a:spcBef>
                          <a:spcPts val="525"/>
                        </a:spcBef>
                      </a:pPr>
                      <a:r>
                        <a:rPr sz="850" b="1" spc="135" dirty="0">
                          <a:solidFill>
                            <a:srgbClr val="010000"/>
                          </a:solidFill>
                          <a:latin typeface="Arial"/>
                          <a:cs typeface="Arial"/>
                        </a:rPr>
                        <a:t>6</a:t>
                      </a:r>
                      <a:endParaRPr sz="850">
                        <a:latin typeface="Arial"/>
                        <a:cs typeface="Arial"/>
                      </a:endParaRPr>
                    </a:p>
                  </a:txBody>
                  <a:tcPr marL="0" marR="0" marT="6667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525"/>
                        </a:spcBef>
                      </a:pPr>
                      <a:r>
                        <a:rPr sz="850" b="1" spc="135" dirty="0">
                          <a:solidFill>
                            <a:srgbClr val="010000"/>
                          </a:solidFill>
                          <a:latin typeface="Arial"/>
                          <a:cs typeface="Arial"/>
                        </a:rPr>
                        <a:t>2</a:t>
                      </a:r>
                      <a:endParaRPr sz="850">
                        <a:latin typeface="Arial"/>
                        <a:cs typeface="Arial"/>
                      </a:endParaRPr>
                    </a:p>
                  </a:txBody>
                  <a:tcPr marL="0" marR="0" marT="6667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525"/>
                        </a:spcBef>
                      </a:pPr>
                      <a:r>
                        <a:rPr sz="850" b="1" spc="135" dirty="0">
                          <a:solidFill>
                            <a:srgbClr val="010000"/>
                          </a:solidFill>
                          <a:latin typeface="Arial"/>
                          <a:cs typeface="Arial"/>
                        </a:rPr>
                        <a:t>5</a:t>
                      </a:r>
                      <a:endParaRPr sz="850">
                        <a:latin typeface="Arial"/>
                        <a:cs typeface="Arial"/>
                      </a:endParaRPr>
                    </a:p>
                  </a:txBody>
                  <a:tcPr marL="0" marR="0" marT="6667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gridSpan="2">
                  <a:txBody>
                    <a:bodyPr/>
                    <a:lstStyle/>
                    <a:p>
                      <a:pPr algn="ctr">
                        <a:lnSpc>
                          <a:spcPct val="100000"/>
                        </a:lnSpc>
                        <a:spcBef>
                          <a:spcPts val="525"/>
                        </a:spcBef>
                      </a:pPr>
                      <a:r>
                        <a:rPr sz="850" b="1" spc="135" dirty="0">
                          <a:solidFill>
                            <a:srgbClr val="010000"/>
                          </a:solidFill>
                          <a:latin typeface="Arial"/>
                          <a:cs typeface="Arial"/>
                        </a:rPr>
                        <a:t>3</a:t>
                      </a:r>
                      <a:endParaRPr sz="850">
                        <a:latin typeface="Arial"/>
                        <a:cs typeface="Arial"/>
                      </a:endParaRPr>
                    </a:p>
                  </a:txBody>
                  <a:tcPr marL="0" marR="0" marT="6667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marL="635" algn="ctr">
                        <a:lnSpc>
                          <a:spcPct val="100000"/>
                        </a:lnSpc>
                        <a:spcBef>
                          <a:spcPts val="525"/>
                        </a:spcBef>
                      </a:pPr>
                      <a:r>
                        <a:rPr sz="850" b="1" spc="135" dirty="0">
                          <a:solidFill>
                            <a:srgbClr val="010000"/>
                          </a:solidFill>
                          <a:latin typeface="Arial"/>
                          <a:cs typeface="Arial"/>
                        </a:rPr>
                        <a:t>4</a:t>
                      </a:r>
                      <a:endParaRPr sz="850">
                        <a:latin typeface="Arial"/>
                        <a:cs typeface="Arial"/>
                      </a:endParaRPr>
                    </a:p>
                  </a:txBody>
                  <a:tcPr marL="0" marR="0" marT="6667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gridSpan="2">
                  <a:txBody>
                    <a:bodyPr/>
                    <a:lstStyle/>
                    <a:p>
                      <a:pPr algn="ctr">
                        <a:lnSpc>
                          <a:spcPct val="100000"/>
                        </a:lnSpc>
                        <a:spcBef>
                          <a:spcPts val="525"/>
                        </a:spcBef>
                      </a:pPr>
                      <a:r>
                        <a:rPr sz="850" b="1" spc="135" dirty="0">
                          <a:solidFill>
                            <a:srgbClr val="010000"/>
                          </a:solidFill>
                          <a:latin typeface="Arial"/>
                          <a:cs typeface="Arial"/>
                        </a:rPr>
                        <a:t>3</a:t>
                      </a:r>
                      <a:endParaRPr sz="850">
                        <a:latin typeface="Arial"/>
                        <a:cs typeface="Arial"/>
                      </a:endParaRPr>
                    </a:p>
                  </a:txBody>
                  <a:tcPr marL="0" marR="0" marT="6667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algn="ctr">
                        <a:lnSpc>
                          <a:spcPct val="100000"/>
                        </a:lnSpc>
                        <a:spcBef>
                          <a:spcPts val="525"/>
                        </a:spcBef>
                      </a:pPr>
                      <a:r>
                        <a:rPr sz="850" b="1" spc="135" dirty="0">
                          <a:solidFill>
                            <a:srgbClr val="010000"/>
                          </a:solidFill>
                          <a:latin typeface="Arial"/>
                          <a:cs typeface="Arial"/>
                        </a:rPr>
                        <a:t>4</a:t>
                      </a:r>
                      <a:endParaRPr sz="850">
                        <a:latin typeface="Arial"/>
                        <a:cs typeface="Arial"/>
                      </a:endParaRPr>
                    </a:p>
                  </a:txBody>
                  <a:tcPr marL="0" marR="0" marT="6667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24765" algn="ctr">
                        <a:lnSpc>
                          <a:spcPct val="100000"/>
                        </a:lnSpc>
                        <a:spcBef>
                          <a:spcPts val="525"/>
                        </a:spcBef>
                      </a:pPr>
                      <a:r>
                        <a:rPr sz="850" b="1" spc="135" dirty="0">
                          <a:solidFill>
                            <a:srgbClr val="010000"/>
                          </a:solidFill>
                          <a:latin typeface="Arial"/>
                          <a:cs typeface="Arial"/>
                        </a:rPr>
                        <a:t>3</a:t>
                      </a:r>
                      <a:endParaRPr sz="850">
                        <a:latin typeface="Arial"/>
                        <a:cs typeface="Arial"/>
                      </a:endParaRPr>
                    </a:p>
                  </a:txBody>
                  <a:tcPr marL="0" marR="0" marT="6667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26034" algn="ctr">
                        <a:lnSpc>
                          <a:spcPct val="100000"/>
                        </a:lnSpc>
                        <a:spcBef>
                          <a:spcPts val="525"/>
                        </a:spcBef>
                      </a:pPr>
                      <a:r>
                        <a:rPr sz="850" b="1" spc="135" dirty="0">
                          <a:solidFill>
                            <a:srgbClr val="010000"/>
                          </a:solidFill>
                          <a:latin typeface="Arial"/>
                          <a:cs typeface="Arial"/>
                        </a:rPr>
                        <a:t>4</a:t>
                      </a:r>
                      <a:endParaRPr sz="850">
                        <a:latin typeface="Arial"/>
                        <a:cs typeface="Arial"/>
                      </a:endParaRPr>
                    </a:p>
                  </a:txBody>
                  <a:tcPr marL="0" marR="0" marT="6667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14604" algn="ctr">
                        <a:lnSpc>
                          <a:spcPct val="100000"/>
                        </a:lnSpc>
                        <a:spcBef>
                          <a:spcPts val="525"/>
                        </a:spcBef>
                      </a:pPr>
                      <a:r>
                        <a:rPr sz="850" b="1" spc="135" dirty="0">
                          <a:solidFill>
                            <a:srgbClr val="010000"/>
                          </a:solidFill>
                          <a:latin typeface="Arial"/>
                          <a:cs typeface="Arial"/>
                        </a:rPr>
                        <a:t>3</a:t>
                      </a:r>
                      <a:endParaRPr sz="850">
                        <a:latin typeface="Arial"/>
                        <a:cs typeface="Arial"/>
                      </a:endParaRPr>
                    </a:p>
                  </a:txBody>
                  <a:tcPr marL="0" marR="0" marT="6667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13335" algn="ctr">
                        <a:lnSpc>
                          <a:spcPct val="100000"/>
                        </a:lnSpc>
                        <a:spcBef>
                          <a:spcPts val="525"/>
                        </a:spcBef>
                      </a:pPr>
                      <a:r>
                        <a:rPr sz="850" b="1" spc="135" dirty="0">
                          <a:solidFill>
                            <a:srgbClr val="010000"/>
                          </a:solidFill>
                          <a:latin typeface="Arial"/>
                          <a:cs typeface="Arial"/>
                        </a:rPr>
                        <a:t>4</a:t>
                      </a:r>
                      <a:endParaRPr sz="850">
                        <a:latin typeface="Arial"/>
                        <a:cs typeface="Arial"/>
                      </a:endParaRPr>
                    </a:p>
                  </a:txBody>
                  <a:tcPr marL="0" marR="0" marT="6667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ct val="100000"/>
                        </a:lnSpc>
                        <a:spcBef>
                          <a:spcPts val="525"/>
                        </a:spcBef>
                      </a:pPr>
                      <a:r>
                        <a:rPr sz="850" b="1" spc="135" dirty="0">
                          <a:solidFill>
                            <a:srgbClr val="010000"/>
                          </a:solidFill>
                          <a:latin typeface="Arial"/>
                          <a:cs typeface="Arial"/>
                        </a:rPr>
                        <a:t>4</a:t>
                      </a:r>
                      <a:endParaRPr sz="850">
                        <a:latin typeface="Arial"/>
                        <a:cs typeface="Arial"/>
                      </a:endParaRPr>
                    </a:p>
                  </a:txBody>
                  <a:tcPr marL="0" marR="0" marT="6667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ct val="100000"/>
                        </a:lnSpc>
                        <a:spcBef>
                          <a:spcPts val="525"/>
                        </a:spcBef>
                      </a:pPr>
                      <a:r>
                        <a:rPr sz="850" b="1" spc="135" dirty="0">
                          <a:solidFill>
                            <a:srgbClr val="010000"/>
                          </a:solidFill>
                          <a:latin typeface="Arial"/>
                          <a:cs typeface="Arial"/>
                        </a:rPr>
                        <a:t>3</a:t>
                      </a:r>
                      <a:endParaRPr sz="850">
                        <a:latin typeface="Arial"/>
                        <a:cs typeface="Arial"/>
                      </a:endParaRPr>
                    </a:p>
                  </a:txBody>
                  <a:tcPr marL="0" marR="0" marT="6667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12700" algn="ctr">
                        <a:lnSpc>
                          <a:spcPct val="100000"/>
                        </a:lnSpc>
                        <a:spcBef>
                          <a:spcPts val="525"/>
                        </a:spcBef>
                      </a:pPr>
                      <a:r>
                        <a:rPr sz="850" b="1" spc="135" dirty="0">
                          <a:solidFill>
                            <a:srgbClr val="010000"/>
                          </a:solidFill>
                          <a:latin typeface="Arial"/>
                          <a:cs typeface="Arial"/>
                        </a:rPr>
                        <a:t>5</a:t>
                      </a:r>
                      <a:endParaRPr sz="850">
                        <a:latin typeface="Arial"/>
                        <a:cs typeface="Arial"/>
                      </a:endParaRPr>
                    </a:p>
                  </a:txBody>
                  <a:tcPr marL="0" marR="0" marT="6667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525"/>
                        </a:spcBef>
                      </a:pPr>
                      <a:r>
                        <a:rPr sz="850" b="1" spc="135" dirty="0">
                          <a:solidFill>
                            <a:srgbClr val="010000"/>
                          </a:solidFill>
                          <a:latin typeface="Arial"/>
                          <a:cs typeface="Arial"/>
                        </a:rPr>
                        <a:t>2</a:t>
                      </a:r>
                      <a:endParaRPr sz="850">
                        <a:latin typeface="Arial"/>
                        <a:cs typeface="Arial"/>
                      </a:endParaRPr>
                    </a:p>
                  </a:txBody>
                  <a:tcPr marL="0" marR="0" marT="6667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R="124460" algn="r">
                        <a:lnSpc>
                          <a:spcPct val="100000"/>
                        </a:lnSpc>
                        <a:spcBef>
                          <a:spcPts val="525"/>
                        </a:spcBef>
                      </a:pPr>
                      <a:r>
                        <a:rPr sz="850" b="1" spc="135" dirty="0">
                          <a:solidFill>
                            <a:srgbClr val="010000"/>
                          </a:solidFill>
                          <a:latin typeface="Arial"/>
                          <a:cs typeface="Arial"/>
                        </a:rPr>
                        <a:t>6</a:t>
                      </a:r>
                      <a:endParaRPr sz="850">
                        <a:latin typeface="Arial"/>
                        <a:cs typeface="Arial"/>
                      </a:endParaRPr>
                    </a:p>
                  </a:txBody>
                  <a:tcPr marL="0" marR="0" marT="6667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R="6985" algn="ctr">
                        <a:lnSpc>
                          <a:spcPct val="100000"/>
                        </a:lnSpc>
                        <a:spcBef>
                          <a:spcPts val="525"/>
                        </a:spcBef>
                      </a:pPr>
                      <a:r>
                        <a:rPr sz="850" b="1" spc="135" dirty="0">
                          <a:solidFill>
                            <a:srgbClr val="010000"/>
                          </a:solidFill>
                          <a:latin typeface="Arial"/>
                          <a:cs typeface="Arial"/>
                        </a:rPr>
                        <a:t>1</a:t>
                      </a:r>
                      <a:endParaRPr sz="850">
                        <a:latin typeface="Arial"/>
                        <a:cs typeface="Arial"/>
                      </a:endParaRPr>
                    </a:p>
                  </a:txBody>
                  <a:tcPr marL="0" marR="0" marT="6667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525"/>
                        </a:spcBef>
                      </a:pPr>
                      <a:r>
                        <a:rPr sz="850" b="1" spc="135" dirty="0">
                          <a:solidFill>
                            <a:srgbClr val="010000"/>
                          </a:solidFill>
                          <a:latin typeface="Arial"/>
                          <a:cs typeface="Arial"/>
                        </a:rPr>
                        <a:t>7</a:t>
                      </a:r>
                      <a:endParaRPr sz="850">
                        <a:latin typeface="Arial"/>
                        <a:cs typeface="Arial"/>
                      </a:endParaRPr>
                    </a:p>
                  </a:txBody>
                  <a:tcPr marL="0" marR="0" marT="6667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525"/>
                        </a:spcBef>
                      </a:pPr>
                      <a:r>
                        <a:rPr sz="850" b="1" spc="135" dirty="0">
                          <a:solidFill>
                            <a:srgbClr val="010000"/>
                          </a:solidFill>
                          <a:latin typeface="Arial"/>
                          <a:cs typeface="Arial"/>
                        </a:rPr>
                        <a:t>0</a:t>
                      </a:r>
                      <a:endParaRPr sz="850">
                        <a:latin typeface="Arial"/>
                        <a:cs typeface="Arial"/>
                      </a:endParaRPr>
                    </a:p>
                  </a:txBody>
                  <a:tcPr marL="0" marR="0" marT="6667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95275">
                <a:tc>
                  <a:txBody>
                    <a:bodyPr/>
                    <a:lstStyle/>
                    <a:p>
                      <a:pPr marL="51435">
                        <a:lnSpc>
                          <a:spcPct val="100000"/>
                        </a:lnSpc>
                        <a:spcBef>
                          <a:spcPts val="615"/>
                        </a:spcBef>
                      </a:pPr>
                      <a:r>
                        <a:rPr sz="850" b="1" spc="135" dirty="0">
                          <a:solidFill>
                            <a:srgbClr val="FF0000"/>
                          </a:solidFill>
                          <a:latin typeface="Arial"/>
                          <a:cs typeface="Arial"/>
                        </a:rPr>
                        <a:t>Gini</a:t>
                      </a:r>
                      <a:endParaRPr sz="850">
                        <a:latin typeface="Arial"/>
                        <a:cs typeface="Arial"/>
                      </a:endParaRPr>
                    </a:p>
                  </a:txBody>
                  <a:tcPr marL="0" marR="0" marT="7810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gridSpan="2">
                  <a:txBody>
                    <a:bodyPr/>
                    <a:lstStyle/>
                    <a:p>
                      <a:pPr marL="100965">
                        <a:lnSpc>
                          <a:spcPct val="100000"/>
                        </a:lnSpc>
                        <a:spcBef>
                          <a:spcPts val="615"/>
                        </a:spcBef>
                      </a:pPr>
                      <a:r>
                        <a:rPr sz="850" b="1" spc="150" dirty="0">
                          <a:solidFill>
                            <a:srgbClr val="FF0000"/>
                          </a:solidFill>
                          <a:latin typeface="Arial"/>
                          <a:cs typeface="Arial"/>
                        </a:rPr>
                        <a:t>0.420</a:t>
                      </a:r>
                      <a:endParaRPr sz="850">
                        <a:latin typeface="Arial"/>
                        <a:cs typeface="Arial"/>
                      </a:endParaRPr>
                    </a:p>
                  </a:txBody>
                  <a:tcPr marL="0" marR="0" marT="7810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pPr marL="101600">
                        <a:lnSpc>
                          <a:spcPct val="100000"/>
                        </a:lnSpc>
                        <a:spcBef>
                          <a:spcPts val="615"/>
                        </a:spcBef>
                      </a:pPr>
                      <a:r>
                        <a:rPr sz="850" b="1" spc="150" dirty="0">
                          <a:solidFill>
                            <a:srgbClr val="FF0000"/>
                          </a:solidFill>
                          <a:latin typeface="Arial"/>
                          <a:cs typeface="Arial"/>
                        </a:rPr>
                        <a:t>0.400</a:t>
                      </a:r>
                      <a:endParaRPr sz="850">
                        <a:latin typeface="Arial"/>
                        <a:cs typeface="Arial"/>
                      </a:endParaRPr>
                    </a:p>
                  </a:txBody>
                  <a:tcPr marL="0" marR="0" marT="7810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2">
                  <a:txBody>
                    <a:bodyPr/>
                    <a:lstStyle/>
                    <a:p>
                      <a:pPr marL="101600">
                        <a:lnSpc>
                          <a:spcPct val="100000"/>
                        </a:lnSpc>
                        <a:spcBef>
                          <a:spcPts val="615"/>
                        </a:spcBef>
                      </a:pPr>
                      <a:r>
                        <a:rPr sz="850" b="1" spc="150" dirty="0">
                          <a:solidFill>
                            <a:srgbClr val="FF0000"/>
                          </a:solidFill>
                          <a:latin typeface="Arial"/>
                          <a:cs typeface="Arial"/>
                        </a:rPr>
                        <a:t>0.375</a:t>
                      </a:r>
                      <a:endParaRPr sz="850">
                        <a:latin typeface="Arial"/>
                        <a:cs typeface="Arial"/>
                      </a:endParaRPr>
                    </a:p>
                  </a:txBody>
                  <a:tcPr marL="0" marR="0" marT="7810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pPr marL="101600">
                        <a:lnSpc>
                          <a:spcPct val="100000"/>
                        </a:lnSpc>
                        <a:spcBef>
                          <a:spcPts val="615"/>
                        </a:spcBef>
                      </a:pPr>
                      <a:r>
                        <a:rPr sz="850" b="1" spc="150" dirty="0">
                          <a:solidFill>
                            <a:srgbClr val="FF0000"/>
                          </a:solidFill>
                          <a:latin typeface="Arial"/>
                          <a:cs typeface="Arial"/>
                        </a:rPr>
                        <a:t>0.343</a:t>
                      </a:r>
                      <a:endParaRPr sz="850">
                        <a:latin typeface="Arial"/>
                        <a:cs typeface="Arial"/>
                      </a:endParaRPr>
                    </a:p>
                  </a:txBody>
                  <a:tcPr marL="0" marR="0" marT="7810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marL="101600">
                        <a:lnSpc>
                          <a:spcPct val="100000"/>
                        </a:lnSpc>
                        <a:spcBef>
                          <a:spcPts val="615"/>
                        </a:spcBef>
                      </a:pPr>
                      <a:r>
                        <a:rPr sz="850" b="1" spc="150" dirty="0">
                          <a:solidFill>
                            <a:srgbClr val="FF0000"/>
                          </a:solidFill>
                          <a:latin typeface="Arial"/>
                          <a:cs typeface="Arial"/>
                        </a:rPr>
                        <a:t>0.417</a:t>
                      </a:r>
                      <a:endParaRPr sz="850">
                        <a:latin typeface="Arial"/>
                        <a:cs typeface="Arial"/>
                      </a:endParaRPr>
                    </a:p>
                  </a:txBody>
                  <a:tcPr marL="0" marR="0" marT="7810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2">
                  <a:txBody>
                    <a:bodyPr/>
                    <a:lstStyle/>
                    <a:p>
                      <a:pPr marL="101600">
                        <a:lnSpc>
                          <a:spcPct val="100000"/>
                        </a:lnSpc>
                        <a:spcBef>
                          <a:spcPts val="615"/>
                        </a:spcBef>
                      </a:pPr>
                      <a:r>
                        <a:rPr sz="850" b="1" spc="150" dirty="0">
                          <a:solidFill>
                            <a:srgbClr val="FF0000"/>
                          </a:solidFill>
                          <a:latin typeface="Arial"/>
                          <a:cs typeface="Arial"/>
                        </a:rPr>
                        <a:t>0.400</a:t>
                      </a:r>
                      <a:endParaRPr sz="850">
                        <a:latin typeface="Arial"/>
                        <a:cs typeface="Arial"/>
                      </a:endParaRPr>
                    </a:p>
                  </a:txBody>
                  <a:tcPr marL="0" marR="0" marT="7810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marL="101600">
                        <a:lnSpc>
                          <a:spcPct val="100000"/>
                        </a:lnSpc>
                        <a:spcBef>
                          <a:spcPts val="625"/>
                        </a:spcBef>
                      </a:pPr>
                      <a:r>
                        <a:rPr sz="850" b="1" i="1" u="sng" spc="150" dirty="0">
                          <a:solidFill>
                            <a:srgbClr val="FF0000"/>
                          </a:solidFill>
                          <a:uFill>
                            <a:solidFill>
                              <a:srgbClr val="FF0000"/>
                            </a:solidFill>
                          </a:uFill>
                          <a:latin typeface="Arial"/>
                          <a:cs typeface="Arial"/>
                        </a:rPr>
                        <a:t>0.300</a:t>
                      </a:r>
                      <a:endParaRPr sz="850">
                        <a:latin typeface="Arial"/>
                        <a:cs typeface="Arial"/>
                      </a:endParaRPr>
                    </a:p>
                  </a:txBody>
                  <a:tcPr marL="0" marR="0" marT="7937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marL="100965">
                        <a:lnSpc>
                          <a:spcPct val="100000"/>
                        </a:lnSpc>
                        <a:spcBef>
                          <a:spcPts val="615"/>
                        </a:spcBef>
                      </a:pPr>
                      <a:r>
                        <a:rPr sz="850" b="1" spc="150" dirty="0">
                          <a:solidFill>
                            <a:srgbClr val="FF0000"/>
                          </a:solidFill>
                          <a:latin typeface="Arial"/>
                          <a:cs typeface="Arial"/>
                        </a:rPr>
                        <a:t>0.343</a:t>
                      </a:r>
                      <a:endParaRPr sz="850">
                        <a:latin typeface="Arial"/>
                        <a:cs typeface="Arial"/>
                      </a:endParaRPr>
                    </a:p>
                  </a:txBody>
                  <a:tcPr marL="0" marR="0" marT="7810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marL="129539">
                        <a:lnSpc>
                          <a:spcPct val="100000"/>
                        </a:lnSpc>
                        <a:spcBef>
                          <a:spcPts val="615"/>
                        </a:spcBef>
                      </a:pPr>
                      <a:r>
                        <a:rPr sz="850" b="1" spc="150" dirty="0">
                          <a:solidFill>
                            <a:srgbClr val="FF0000"/>
                          </a:solidFill>
                          <a:latin typeface="Arial"/>
                          <a:cs typeface="Arial"/>
                        </a:rPr>
                        <a:t>0.375</a:t>
                      </a:r>
                      <a:endParaRPr sz="850">
                        <a:latin typeface="Arial"/>
                        <a:cs typeface="Arial"/>
                      </a:endParaRPr>
                    </a:p>
                  </a:txBody>
                  <a:tcPr marL="0" marR="0" marT="7810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marL="129539">
                        <a:lnSpc>
                          <a:spcPct val="100000"/>
                        </a:lnSpc>
                        <a:spcBef>
                          <a:spcPts val="615"/>
                        </a:spcBef>
                      </a:pPr>
                      <a:r>
                        <a:rPr sz="850" b="1" spc="150" dirty="0">
                          <a:solidFill>
                            <a:srgbClr val="FF0000"/>
                          </a:solidFill>
                          <a:latin typeface="Arial"/>
                          <a:cs typeface="Arial"/>
                        </a:rPr>
                        <a:t>0.400</a:t>
                      </a:r>
                      <a:endParaRPr sz="850">
                        <a:latin typeface="Arial"/>
                        <a:cs typeface="Arial"/>
                      </a:endParaRPr>
                    </a:p>
                  </a:txBody>
                  <a:tcPr marL="0" marR="0" marT="7810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marL="129539">
                        <a:lnSpc>
                          <a:spcPct val="100000"/>
                        </a:lnSpc>
                        <a:spcBef>
                          <a:spcPts val="615"/>
                        </a:spcBef>
                      </a:pPr>
                      <a:r>
                        <a:rPr sz="850" b="1" spc="150" dirty="0">
                          <a:solidFill>
                            <a:srgbClr val="FF0000"/>
                          </a:solidFill>
                          <a:latin typeface="Arial"/>
                          <a:cs typeface="Arial"/>
                        </a:rPr>
                        <a:t>0.420</a:t>
                      </a:r>
                      <a:endParaRPr sz="850">
                        <a:latin typeface="Arial"/>
                        <a:cs typeface="Arial"/>
                      </a:endParaRPr>
                    </a:p>
                  </a:txBody>
                  <a:tcPr marL="0" marR="0" marT="78105"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7"/>
                  </a:ext>
                </a:extLst>
              </a:tr>
            </a:tbl>
          </a:graphicData>
        </a:graphic>
      </p:graphicFrame>
      <p:sp>
        <p:nvSpPr>
          <p:cNvPr id="5" name="object 5"/>
          <p:cNvSpPr/>
          <p:nvPr/>
        </p:nvSpPr>
        <p:spPr>
          <a:xfrm>
            <a:off x="1676381" y="3561551"/>
            <a:ext cx="305435" cy="76200"/>
          </a:xfrm>
          <a:custGeom>
            <a:avLst/>
            <a:gdLst/>
            <a:ahLst/>
            <a:cxnLst/>
            <a:rect l="l" t="t" r="r" b="b"/>
            <a:pathLst>
              <a:path w="305435" h="76200">
                <a:moveTo>
                  <a:pt x="228768" y="0"/>
                </a:moveTo>
                <a:lnTo>
                  <a:pt x="228638" y="33336"/>
                </a:lnTo>
                <a:lnTo>
                  <a:pt x="38" y="32443"/>
                </a:lnTo>
                <a:lnTo>
                  <a:pt x="0" y="41968"/>
                </a:lnTo>
                <a:lnTo>
                  <a:pt x="228601" y="42861"/>
                </a:lnTo>
                <a:lnTo>
                  <a:pt x="228470" y="76198"/>
                </a:lnTo>
                <a:lnTo>
                  <a:pt x="304819" y="38397"/>
                </a:lnTo>
                <a:lnTo>
                  <a:pt x="228768" y="0"/>
                </a:lnTo>
                <a:close/>
              </a:path>
            </a:pathLst>
          </a:custGeom>
          <a:solidFill>
            <a:srgbClr val="3F3F3F"/>
          </a:solidFill>
        </p:spPr>
        <p:txBody>
          <a:bodyPr wrap="square" lIns="0" tIns="0" rIns="0" bIns="0" rtlCol="0"/>
          <a:lstStyle/>
          <a:p>
            <a:endParaRPr/>
          </a:p>
        </p:txBody>
      </p:sp>
      <p:sp>
        <p:nvSpPr>
          <p:cNvPr id="6" name="object 6"/>
          <p:cNvSpPr/>
          <p:nvPr/>
        </p:nvSpPr>
        <p:spPr>
          <a:xfrm>
            <a:off x="1676400" y="3789258"/>
            <a:ext cx="304800" cy="76200"/>
          </a:xfrm>
          <a:custGeom>
            <a:avLst/>
            <a:gdLst/>
            <a:ahLst/>
            <a:cxnLst/>
            <a:rect l="l" t="t" r="r" b="b"/>
            <a:pathLst>
              <a:path w="304800" h="76200">
                <a:moveTo>
                  <a:pt x="228600" y="0"/>
                </a:moveTo>
                <a:lnTo>
                  <a:pt x="228600" y="33337"/>
                </a:lnTo>
                <a:lnTo>
                  <a:pt x="0" y="33336"/>
                </a:lnTo>
                <a:lnTo>
                  <a:pt x="0" y="42861"/>
                </a:lnTo>
                <a:lnTo>
                  <a:pt x="228600" y="42862"/>
                </a:lnTo>
                <a:lnTo>
                  <a:pt x="228600" y="76199"/>
                </a:lnTo>
                <a:lnTo>
                  <a:pt x="304800" y="38099"/>
                </a:lnTo>
                <a:lnTo>
                  <a:pt x="228600" y="0"/>
                </a:lnTo>
                <a:close/>
              </a:path>
            </a:pathLst>
          </a:custGeom>
          <a:solidFill>
            <a:srgbClr val="3F3F3F"/>
          </a:solidFill>
        </p:spPr>
        <p:txBody>
          <a:bodyPr wrap="square" lIns="0" tIns="0" rIns="0" bIns="0" rtlCol="0"/>
          <a:lstStyle/>
          <a:p>
            <a:endParaRPr/>
          </a:p>
        </p:txBody>
      </p:sp>
      <p:sp>
        <p:nvSpPr>
          <p:cNvPr id="7" name="object 7"/>
          <p:cNvSpPr txBox="1"/>
          <p:nvPr/>
        </p:nvSpPr>
        <p:spPr>
          <a:xfrm>
            <a:off x="154939" y="3447627"/>
            <a:ext cx="1298575" cy="506730"/>
          </a:xfrm>
          <a:prstGeom prst="rect">
            <a:avLst/>
          </a:prstGeom>
        </p:spPr>
        <p:txBody>
          <a:bodyPr vert="horz" wrap="square" lIns="0" tIns="12700" rIns="0" bIns="0" rtlCol="0">
            <a:spAutoFit/>
          </a:bodyPr>
          <a:lstStyle/>
          <a:p>
            <a:pPr marL="12700">
              <a:lnSpc>
                <a:spcPts val="1895"/>
              </a:lnSpc>
              <a:spcBef>
                <a:spcPts val="100"/>
              </a:spcBef>
            </a:pPr>
            <a:r>
              <a:rPr sz="1600" dirty="0">
                <a:latin typeface="Calibri"/>
                <a:cs typeface="Calibri"/>
              </a:rPr>
              <a:t>Sorted</a:t>
            </a:r>
            <a:r>
              <a:rPr sz="1600" spc="-55" dirty="0">
                <a:latin typeface="Calibri"/>
                <a:cs typeface="Calibri"/>
              </a:rPr>
              <a:t> </a:t>
            </a:r>
            <a:r>
              <a:rPr sz="1600" spc="-10" dirty="0">
                <a:latin typeface="Calibri"/>
                <a:cs typeface="Calibri"/>
              </a:rPr>
              <a:t>Values</a:t>
            </a:r>
            <a:endParaRPr sz="1600">
              <a:latin typeface="Calibri"/>
              <a:cs typeface="Calibri"/>
            </a:endParaRPr>
          </a:p>
          <a:p>
            <a:pPr marL="12700">
              <a:lnSpc>
                <a:spcPts val="1895"/>
              </a:lnSpc>
            </a:pPr>
            <a:r>
              <a:rPr sz="1600" dirty="0">
                <a:latin typeface="Arial"/>
                <a:cs typeface="Arial"/>
              </a:rPr>
              <a:t>Split</a:t>
            </a:r>
            <a:r>
              <a:rPr sz="1600" spc="-25" dirty="0">
                <a:latin typeface="Arial"/>
                <a:cs typeface="Arial"/>
              </a:rPr>
              <a:t> </a:t>
            </a:r>
            <a:r>
              <a:rPr sz="1600" spc="-10" dirty="0">
                <a:latin typeface="Arial"/>
                <a:cs typeface="Arial"/>
              </a:rPr>
              <a:t>Positions</a:t>
            </a:r>
            <a:endParaRPr sz="16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40</a:t>
            </a:fld>
            <a:endParaRPr spc="-25" dirty="0"/>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2405" y="4968467"/>
            <a:ext cx="4073525"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Garamond"/>
                <a:cs typeface="Garamond"/>
              </a:rPr>
              <a:t>Copyright</a:t>
            </a:r>
            <a:r>
              <a:rPr sz="1000" spc="-30" dirty="0">
                <a:latin typeface="Garamond"/>
                <a:cs typeface="Garamond"/>
              </a:rPr>
              <a:t> </a:t>
            </a:r>
            <a:r>
              <a:rPr sz="1000" spc="-10" dirty="0">
                <a:latin typeface="Garamond"/>
                <a:cs typeface="Garamond"/>
              </a:rPr>
              <a:t>©2007-</a:t>
            </a:r>
            <a:r>
              <a:rPr sz="1000" dirty="0">
                <a:latin typeface="Garamond"/>
                <a:cs typeface="Garamond"/>
              </a:rPr>
              <a:t>2017</a:t>
            </a:r>
            <a:r>
              <a:rPr sz="1000" spc="-20" dirty="0">
                <a:latin typeface="Garamond"/>
                <a:cs typeface="Garamond"/>
              </a:rPr>
              <a:t> </a:t>
            </a:r>
            <a:r>
              <a:rPr sz="1000" dirty="0">
                <a:latin typeface="Garamond"/>
                <a:cs typeface="Garamond"/>
              </a:rPr>
              <a:t>The</a:t>
            </a:r>
            <a:r>
              <a:rPr sz="1000" spc="-25" dirty="0">
                <a:latin typeface="Garamond"/>
                <a:cs typeface="Garamond"/>
              </a:rPr>
              <a:t> </a:t>
            </a:r>
            <a:r>
              <a:rPr sz="1000" dirty="0">
                <a:latin typeface="Garamond"/>
                <a:cs typeface="Garamond"/>
              </a:rPr>
              <a:t>University</a:t>
            </a:r>
            <a:r>
              <a:rPr sz="1000" spc="-30" dirty="0">
                <a:latin typeface="Garamond"/>
                <a:cs typeface="Garamond"/>
              </a:rPr>
              <a:t> </a:t>
            </a:r>
            <a:r>
              <a:rPr sz="1000" dirty="0">
                <a:latin typeface="Garamond"/>
                <a:cs typeface="Garamond"/>
              </a:rPr>
              <a:t>of</a:t>
            </a:r>
            <a:r>
              <a:rPr sz="1000" spc="-25" dirty="0">
                <a:latin typeface="Garamond"/>
                <a:cs typeface="Garamond"/>
              </a:rPr>
              <a:t> </a:t>
            </a:r>
            <a:r>
              <a:rPr sz="1000" dirty="0">
                <a:latin typeface="Garamond"/>
                <a:cs typeface="Garamond"/>
              </a:rPr>
              <a:t>Texas</a:t>
            </a:r>
            <a:r>
              <a:rPr sz="1000" spc="-25" dirty="0">
                <a:latin typeface="Garamond"/>
                <a:cs typeface="Garamond"/>
              </a:rPr>
              <a:t> </a:t>
            </a:r>
            <a:r>
              <a:rPr sz="1000" dirty="0">
                <a:latin typeface="Garamond"/>
                <a:cs typeface="Garamond"/>
              </a:rPr>
              <a:t>at</a:t>
            </a:r>
            <a:r>
              <a:rPr sz="1000" spc="-30" dirty="0">
                <a:latin typeface="Garamond"/>
                <a:cs typeface="Garamond"/>
              </a:rPr>
              <a:t> </a:t>
            </a:r>
            <a:r>
              <a:rPr sz="1000" dirty="0">
                <a:latin typeface="Garamond"/>
                <a:cs typeface="Garamond"/>
              </a:rPr>
              <a:t>Arlington.</a:t>
            </a:r>
            <a:r>
              <a:rPr sz="1000" spc="-20" dirty="0">
                <a:latin typeface="Garamond"/>
                <a:cs typeface="Garamond"/>
              </a:rPr>
              <a:t> </a:t>
            </a:r>
            <a:r>
              <a:rPr sz="1000" dirty="0">
                <a:latin typeface="Garamond"/>
                <a:cs typeface="Garamond"/>
              </a:rPr>
              <a:t>All</a:t>
            </a:r>
            <a:r>
              <a:rPr sz="1000" spc="-25" dirty="0">
                <a:latin typeface="Garamond"/>
                <a:cs typeface="Garamond"/>
              </a:rPr>
              <a:t> </a:t>
            </a:r>
            <a:r>
              <a:rPr sz="1000" spc="-95" dirty="0">
                <a:latin typeface="Garamond"/>
                <a:cs typeface="Garamond"/>
              </a:rPr>
              <a:t>Rights</a:t>
            </a:r>
            <a:r>
              <a:rPr sz="1000" spc="-10" dirty="0">
                <a:latin typeface="Garamond"/>
                <a:cs typeface="Garamond"/>
              </a:rPr>
              <a:t> Reserved.</a:t>
            </a:r>
            <a:endParaRPr sz="1000">
              <a:latin typeface="Garamond"/>
              <a:cs typeface="Garamond"/>
            </a:endParaRPr>
          </a:p>
        </p:txBody>
      </p:sp>
      <p:sp>
        <p:nvSpPr>
          <p:cNvPr id="3" name="object 3"/>
          <p:cNvSpPr txBox="1">
            <a:spLocks noGrp="1"/>
          </p:cNvSpPr>
          <p:nvPr>
            <p:ph type="title"/>
          </p:nvPr>
        </p:nvSpPr>
        <p:spPr>
          <a:xfrm>
            <a:off x="599948" y="69850"/>
            <a:ext cx="7383780" cy="574040"/>
          </a:xfrm>
          <a:prstGeom prst="rect">
            <a:avLst/>
          </a:prstGeom>
        </p:spPr>
        <p:txBody>
          <a:bodyPr vert="horz" wrap="square" lIns="0" tIns="12700" rIns="0" bIns="0" rtlCol="0">
            <a:spAutoFit/>
          </a:bodyPr>
          <a:lstStyle/>
          <a:p>
            <a:pPr marL="12700">
              <a:lnSpc>
                <a:spcPct val="100000"/>
              </a:lnSpc>
              <a:spcBef>
                <a:spcPts val="100"/>
              </a:spcBef>
            </a:pPr>
            <a:r>
              <a:rPr sz="3600" spc="-150" dirty="0"/>
              <a:t>Alternative Splitting Criteria based on INFO</a:t>
            </a:r>
          </a:p>
        </p:txBody>
      </p:sp>
      <p:sp>
        <p:nvSpPr>
          <p:cNvPr id="4" name="object 4"/>
          <p:cNvSpPr txBox="1"/>
          <p:nvPr/>
        </p:nvSpPr>
        <p:spPr>
          <a:xfrm>
            <a:off x="571500" y="2031575"/>
            <a:ext cx="8171815" cy="2696845"/>
          </a:xfrm>
          <a:prstGeom prst="rect">
            <a:avLst/>
          </a:prstGeom>
        </p:spPr>
        <p:txBody>
          <a:bodyPr vert="horz" wrap="square" lIns="0" tIns="48895" rIns="0" bIns="0" rtlCol="0">
            <a:spAutoFit/>
          </a:bodyPr>
          <a:lstStyle/>
          <a:p>
            <a:pPr marL="438150">
              <a:lnSpc>
                <a:spcPct val="100000"/>
              </a:lnSpc>
              <a:spcBef>
                <a:spcPts val="385"/>
              </a:spcBef>
            </a:pPr>
            <a:r>
              <a:rPr sz="2400" dirty="0">
                <a:latin typeface="Garamond"/>
                <a:cs typeface="Garamond"/>
              </a:rPr>
              <a:t>(NOTE: </a:t>
            </a:r>
            <a:r>
              <a:rPr sz="2400" i="1" dirty="0">
                <a:latin typeface="Times New Roman"/>
                <a:cs typeface="Times New Roman"/>
              </a:rPr>
              <a:t>p( j | t) </a:t>
            </a:r>
            <a:r>
              <a:rPr sz="2400" dirty="0">
                <a:latin typeface="Garamond"/>
                <a:cs typeface="Garamond"/>
              </a:rPr>
              <a:t>is the relative frequency of class j at node t).</a:t>
            </a:r>
          </a:p>
          <a:p>
            <a:pPr marL="322580" indent="-284480">
              <a:lnSpc>
                <a:spcPct val="100000"/>
              </a:lnSpc>
              <a:spcBef>
                <a:spcPts val="285"/>
              </a:spcBef>
              <a:buSzPct val="89583"/>
              <a:buFont typeface="Courier New"/>
              <a:buChar char="o"/>
              <a:tabLst>
                <a:tab pos="322580" algn="l"/>
              </a:tabLst>
            </a:pPr>
            <a:r>
              <a:rPr sz="2400" dirty="0">
                <a:latin typeface="Garamond"/>
                <a:cs typeface="Garamond"/>
              </a:rPr>
              <a:t>Measures homogeneity of a node.</a:t>
            </a:r>
          </a:p>
          <a:p>
            <a:pPr marL="781050" marR="30480" lvl="1" indent="-343535">
              <a:lnSpc>
                <a:spcPts val="2570"/>
              </a:lnSpc>
              <a:spcBef>
                <a:spcPts val="665"/>
              </a:spcBef>
              <a:buSzPct val="89583"/>
              <a:buFont typeface="Arial"/>
              <a:buChar char="■"/>
              <a:tabLst>
                <a:tab pos="781050" algn="l"/>
              </a:tabLst>
            </a:pPr>
            <a:r>
              <a:rPr sz="2400" dirty="0">
                <a:latin typeface="Garamond"/>
                <a:cs typeface="Garamond"/>
              </a:rPr>
              <a:t>Maximum (log n</a:t>
            </a:r>
            <a:r>
              <a:rPr sz="2400" baseline="-19097" dirty="0">
                <a:latin typeface="Garamond"/>
                <a:cs typeface="Garamond"/>
              </a:rPr>
              <a:t>c</a:t>
            </a:r>
            <a:r>
              <a:rPr sz="2400" dirty="0">
                <a:latin typeface="Garamond"/>
                <a:cs typeface="Garamond"/>
              </a:rPr>
              <a:t>) when records are equally distributed among all classes implying least information</a:t>
            </a:r>
          </a:p>
          <a:p>
            <a:pPr marL="781050" marR="117475" lvl="1" indent="-342900">
              <a:lnSpc>
                <a:spcPts val="2600"/>
              </a:lnSpc>
              <a:spcBef>
                <a:spcPts val="570"/>
              </a:spcBef>
              <a:buSzPct val="89583"/>
              <a:buFont typeface="Arial"/>
              <a:buChar char="■"/>
              <a:tabLst>
                <a:tab pos="781050" algn="l"/>
              </a:tabLst>
            </a:pPr>
            <a:r>
              <a:rPr sz="2400" dirty="0">
                <a:latin typeface="Garamond"/>
                <a:cs typeface="Garamond"/>
              </a:rPr>
              <a:t>Minimum (0.0) when all records belong to one class, implying most information</a:t>
            </a:r>
          </a:p>
          <a:p>
            <a:pPr marL="322580" indent="-284480">
              <a:lnSpc>
                <a:spcPct val="100000"/>
              </a:lnSpc>
              <a:spcBef>
                <a:spcPts val="245"/>
              </a:spcBef>
              <a:buSzPct val="89583"/>
              <a:buFont typeface="Courier New"/>
              <a:buChar char="o"/>
              <a:tabLst>
                <a:tab pos="322580" algn="l"/>
              </a:tabLst>
            </a:pPr>
            <a:r>
              <a:rPr sz="2400" dirty="0">
                <a:latin typeface="Garamond"/>
                <a:cs typeface="Garamond"/>
              </a:rPr>
              <a:t>Entropy based computations are similar to the GINI index</a:t>
            </a:r>
          </a:p>
        </p:txBody>
      </p:sp>
      <p:sp>
        <p:nvSpPr>
          <p:cNvPr id="5" name="object 5"/>
          <p:cNvSpPr txBox="1"/>
          <p:nvPr/>
        </p:nvSpPr>
        <p:spPr>
          <a:xfrm>
            <a:off x="882650" y="4667148"/>
            <a:ext cx="1641475" cy="391160"/>
          </a:xfrm>
          <a:prstGeom prst="rect">
            <a:avLst/>
          </a:prstGeom>
        </p:spPr>
        <p:txBody>
          <a:bodyPr vert="horz" wrap="square" lIns="0" tIns="12700" rIns="0" bIns="0" rtlCol="0">
            <a:spAutoFit/>
          </a:bodyPr>
          <a:lstStyle/>
          <a:p>
            <a:pPr marL="12700">
              <a:lnSpc>
                <a:spcPct val="100000"/>
              </a:lnSpc>
              <a:spcBef>
                <a:spcPts val="100"/>
              </a:spcBef>
            </a:pPr>
            <a:r>
              <a:rPr sz="2400" spc="-120" dirty="0">
                <a:latin typeface="Garamond"/>
                <a:cs typeface="Garamond"/>
              </a:rPr>
              <a:t>computations</a:t>
            </a:r>
            <a:endParaRPr sz="2400">
              <a:latin typeface="Garamond"/>
              <a:cs typeface="Garamond"/>
            </a:endParaRPr>
          </a:p>
        </p:txBody>
      </p:sp>
      <p:sp>
        <p:nvSpPr>
          <p:cNvPr id="6" name="object 6"/>
          <p:cNvSpPr/>
          <p:nvPr/>
        </p:nvSpPr>
        <p:spPr>
          <a:xfrm>
            <a:off x="2057400" y="1314450"/>
            <a:ext cx="5803900" cy="462280"/>
          </a:xfrm>
          <a:custGeom>
            <a:avLst/>
            <a:gdLst/>
            <a:ahLst/>
            <a:cxnLst/>
            <a:rect l="l" t="t" r="r" b="b"/>
            <a:pathLst>
              <a:path w="5803900" h="462280">
                <a:moveTo>
                  <a:pt x="5803900" y="0"/>
                </a:moveTo>
                <a:lnTo>
                  <a:pt x="0" y="0"/>
                </a:lnTo>
                <a:lnTo>
                  <a:pt x="0" y="461962"/>
                </a:lnTo>
                <a:lnTo>
                  <a:pt x="5803900" y="461962"/>
                </a:lnTo>
                <a:lnTo>
                  <a:pt x="5803900" y="0"/>
                </a:lnTo>
                <a:close/>
              </a:path>
            </a:pathLst>
          </a:custGeom>
          <a:solidFill>
            <a:srgbClr val="FFFFCC"/>
          </a:solidFill>
        </p:spPr>
        <p:txBody>
          <a:bodyPr wrap="square" lIns="0" tIns="0" rIns="0" bIns="0" rtlCol="0"/>
          <a:lstStyle/>
          <a:p>
            <a:endParaRPr/>
          </a:p>
        </p:txBody>
      </p:sp>
      <p:sp>
        <p:nvSpPr>
          <p:cNvPr id="7" name="object 7"/>
          <p:cNvSpPr txBox="1"/>
          <p:nvPr/>
        </p:nvSpPr>
        <p:spPr>
          <a:xfrm>
            <a:off x="4690823" y="1607017"/>
            <a:ext cx="66675" cy="156210"/>
          </a:xfrm>
          <a:prstGeom prst="rect">
            <a:avLst/>
          </a:prstGeom>
        </p:spPr>
        <p:txBody>
          <a:bodyPr vert="horz" wrap="square" lIns="0" tIns="13335" rIns="0" bIns="0" rtlCol="0">
            <a:spAutoFit/>
          </a:bodyPr>
          <a:lstStyle/>
          <a:p>
            <a:pPr marL="12700">
              <a:lnSpc>
                <a:spcPct val="100000"/>
              </a:lnSpc>
              <a:spcBef>
                <a:spcPts val="105"/>
              </a:spcBef>
            </a:pPr>
            <a:r>
              <a:rPr sz="850" i="1" spc="30" dirty="0">
                <a:latin typeface="Times New Roman"/>
                <a:cs typeface="Times New Roman"/>
              </a:rPr>
              <a:t>j</a:t>
            </a:r>
            <a:endParaRPr sz="850">
              <a:latin typeface="Times New Roman"/>
              <a:cs typeface="Times New Roman"/>
            </a:endParaRPr>
          </a:p>
        </p:txBody>
      </p:sp>
      <p:sp>
        <p:nvSpPr>
          <p:cNvPr id="8" name="object 8"/>
          <p:cNvSpPr txBox="1"/>
          <p:nvPr/>
        </p:nvSpPr>
        <p:spPr>
          <a:xfrm>
            <a:off x="127000" y="768350"/>
            <a:ext cx="7893684" cy="909955"/>
          </a:xfrm>
          <a:prstGeom prst="rect">
            <a:avLst/>
          </a:prstGeom>
        </p:spPr>
        <p:txBody>
          <a:bodyPr vert="horz" wrap="square" lIns="0" tIns="12700" rIns="0" bIns="0" rtlCol="0">
            <a:spAutoFit/>
          </a:bodyPr>
          <a:lstStyle/>
          <a:p>
            <a:pPr marL="25400">
              <a:lnSpc>
                <a:spcPct val="100000"/>
              </a:lnSpc>
              <a:spcBef>
                <a:spcPts val="100"/>
              </a:spcBef>
            </a:pPr>
            <a:r>
              <a:rPr sz="3200" dirty="0">
                <a:solidFill>
                  <a:srgbClr val="EE8200"/>
                </a:solidFill>
                <a:latin typeface="Garamond"/>
                <a:cs typeface="Garamond"/>
              </a:rPr>
              <a:t>Entropy</a:t>
            </a:r>
            <a:r>
              <a:rPr sz="3200" spc="-75" dirty="0">
                <a:solidFill>
                  <a:srgbClr val="EE8200"/>
                </a:solidFill>
                <a:latin typeface="Garamond"/>
                <a:cs typeface="Garamond"/>
              </a:rPr>
              <a:t> </a:t>
            </a:r>
            <a:r>
              <a:rPr sz="3200" dirty="0">
                <a:solidFill>
                  <a:srgbClr val="EE8200"/>
                </a:solidFill>
                <a:latin typeface="Garamond"/>
                <a:cs typeface="Garamond"/>
              </a:rPr>
              <a:t>at</a:t>
            </a:r>
            <a:r>
              <a:rPr sz="3200" spc="-70" dirty="0">
                <a:solidFill>
                  <a:srgbClr val="EE8200"/>
                </a:solidFill>
                <a:latin typeface="Garamond"/>
                <a:cs typeface="Garamond"/>
              </a:rPr>
              <a:t> </a:t>
            </a:r>
            <a:r>
              <a:rPr sz="3200" dirty="0">
                <a:solidFill>
                  <a:srgbClr val="EE8200"/>
                </a:solidFill>
                <a:latin typeface="Garamond"/>
                <a:cs typeface="Garamond"/>
              </a:rPr>
              <a:t>a</a:t>
            </a:r>
            <a:r>
              <a:rPr sz="3200" spc="-75" dirty="0">
                <a:solidFill>
                  <a:srgbClr val="EE8200"/>
                </a:solidFill>
                <a:latin typeface="Garamond"/>
                <a:cs typeface="Garamond"/>
              </a:rPr>
              <a:t> </a:t>
            </a:r>
            <a:r>
              <a:rPr sz="3200" dirty="0">
                <a:solidFill>
                  <a:srgbClr val="EE8200"/>
                </a:solidFill>
                <a:latin typeface="Garamond"/>
                <a:cs typeface="Garamond"/>
              </a:rPr>
              <a:t>given</a:t>
            </a:r>
            <a:r>
              <a:rPr sz="3200" spc="-70" dirty="0">
                <a:solidFill>
                  <a:srgbClr val="EE8200"/>
                </a:solidFill>
                <a:latin typeface="Garamond"/>
                <a:cs typeface="Garamond"/>
              </a:rPr>
              <a:t> </a:t>
            </a:r>
            <a:r>
              <a:rPr sz="3200" dirty="0">
                <a:solidFill>
                  <a:srgbClr val="EE8200"/>
                </a:solidFill>
                <a:latin typeface="Garamond"/>
                <a:cs typeface="Garamond"/>
              </a:rPr>
              <a:t>node</a:t>
            </a:r>
            <a:r>
              <a:rPr sz="3200" spc="-70" dirty="0">
                <a:solidFill>
                  <a:srgbClr val="EE8200"/>
                </a:solidFill>
                <a:latin typeface="Garamond"/>
                <a:cs typeface="Garamond"/>
              </a:rPr>
              <a:t> </a:t>
            </a:r>
            <a:r>
              <a:rPr sz="3200" spc="-25" dirty="0">
                <a:solidFill>
                  <a:srgbClr val="EE8200"/>
                </a:solidFill>
                <a:latin typeface="Garamond"/>
                <a:cs typeface="Garamond"/>
              </a:rPr>
              <a:t>t:</a:t>
            </a:r>
            <a:endParaRPr sz="3200">
              <a:latin typeface="Garamond"/>
              <a:cs typeface="Garamond"/>
            </a:endParaRPr>
          </a:p>
          <a:p>
            <a:pPr marL="1972310">
              <a:lnSpc>
                <a:spcPct val="100000"/>
              </a:lnSpc>
              <a:spcBef>
                <a:spcPts val="55"/>
              </a:spcBef>
            </a:pPr>
            <a:r>
              <a:rPr sz="2550" i="1" spc="360" dirty="0">
                <a:latin typeface="Times New Roman"/>
                <a:cs typeface="Times New Roman"/>
              </a:rPr>
              <a:t>Entropy</a:t>
            </a:r>
            <a:r>
              <a:rPr sz="2550" spc="360" dirty="0">
                <a:latin typeface="Times New Roman"/>
                <a:cs typeface="Times New Roman"/>
              </a:rPr>
              <a:t>(</a:t>
            </a:r>
            <a:r>
              <a:rPr sz="2550" i="1" spc="360" dirty="0">
                <a:latin typeface="Times New Roman"/>
                <a:cs typeface="Times New Roman"/>
              </a:rPr>
              <a:t>t</a:t>
            </a:r>
            <a:r>
              <a:rPr sz="2550" spc="360" dirty="0">
                <a:latin typeface="Times New Roman"/>
                <a:cs typeface="Times New Roman"/>
              </a:rPr>
              <a:t>)</a:t>
            </a:r>
            <a:r>
              <a:rPr sz="2550" spc="100" dirty="0">
                <a:latin typeface="Times New Roman"/>
                <a:cs typeface="Times New Roman"/>
              </a:rPr>
              <a:t> </a:t>
            </a:r>
            <a:r>
              <a:rPr sz="2550" spc="490" dirty="0">
                <a:latin typeface="Symbol"/>
                <a:cs typeface="Symbol"/>
              </a:rPr>
              <a:t></a:t>
            </a:r>
            <a:r>
              <a:rPr sz="2550" spc="90" dirty="0">
                <a:latin typeface="Times New Roman"/>
                <a:cs typeface="Times New Roman"/>
              </a:rPr>
              <a:t> </a:t>
            </a:r>
            <a:r>
              <a:rPr sz="2550" spc="185" dirty="0">
                <a:latin typeface="Symbol"/>
                <a:cs typeface="Symbol"/>
              </a:rPr>
              <a:t></a:t>
            </a:r>
            <a:r>
              <a:rPr sz="2850" spc="277" baseline="1461" dirty="0">
                <a:latin typeface="Symbol"/>
                <a:cs typeface="Symbol"/>
              </a:rPr>
              <a:t></a:t>
            </a:r>
            <a:r>
              <a:rPr sz="2850" spc="525" baseline="1461" dirty="0">
                <a:latin typeface="Times New Roman"/>
                <a:cs typeface="Times New Roman"/>
              </a:rPr>
              <a:t> </a:t>
            </a:r>
            <a:r>
              <a:rPr sz="2550" i="1" spc="370" dirty="0">
                <a:latin typeface="Times New Roman"/>
                <a:cs typeface="Times New Roman"/>
              </a:rPr>
              <a:t>p</a:t>
            </a:r>
            <a:r>
              <a:rPr sz="2550" spc="370" dirty="0">
                <a:latin typeface="Times New Roman"/>
                <a:cs typeface="Times New Roman"/>
              </a:rPr>
              <a:t>(</a:t>
            </a:r>
            <a:r>
              <a:rPr sz="2550" spc="55" dirty="0">
                <a:latin typeface="Times New Roman"/>
                <a:cs typeface="Times New Roman"/>
              </a:rPr>
              <a:t> </a:t>
            </a:r>
            <a:r>
              <a:rPr sz="2550" i="1" spc="245" dirty="0">
                <a:latin typeface="Times New Roman"/>
                <a:cs typeface="Times New Roman"/>
              </a:rPr>
              <a:t>j</a:t>
            </a:r>
            <a:r>
              <a:rPr sz="2550" i="1" spc="30" dirty="0">
                <a:latin typeface="Times New Roman"/>
                <a:cs typeface="Times New Roman"/>
              </a:rPr>
              <a:t> </a:t>
            </a:r>
            <a:r>
              <a:rPr sz="2550" spc="175" dirty="0">
                <a:latin typeface="Times New Roman"/>
                <a:cs typeface="Times New Roman"/>
              </a:rPr>
              <a:t>|</a:t>
            </a:r>
            <a:r>
              <a:rPr sz="2550" spc="-120" dirty="0">
                <a:latin typeface="Times New Roman"/>
                <a:cs typeface="Times New Roman"/>
              </a:rPr>
              <a:t> </a:t>
            </a:r>
            <a:r>
              <a:rPr sz="2550" i="1" spc="245" dirty="0">
                <a:latin typeface="Times New Roman"/>
                <a:cs typeface="Times New Roman"/>
              </a:rPr>
              <a:t>t</a:t>
            </a:r>
            <a:r>
              <a:rPr sz="2550" i="1" spc="-445" dirty="0">
                <a:latin typeface="Times New Roman"/>
                <a:cs typeface="Times New Roman"/>
              </a:rPr>
              <a:t> </a:t>
            </a:r>
            <a:r>
              <a:rPr sz="2550" spc="295" dirty="0">
                <a:latin typeface="Times New Roman"/>
                <a:cs typeface="Times New Roman"/>
              </a:rPr>
              <a:t>)</a:t>
            </a:r>
            <a:r>
              <a:rPr sz="2550" spc="-325" dirty="0">
                <a:latin typeface="Times New Roman"/>
                <a:cs typeface="Times New Roman"/>
              </a:rPr>
              <a:t> </a:t>
            </a:r>
            <a:r>
              <a:rPr sz="2550" spc="310" dirty="0">
                <a:latin typeface="Times New Roman"/>
                <a:cs typeface="Times New Roman"/>
              </a:rPr>
              <a:t>log</a:t>
            </a:r>
            <a:r>
              <a:rPr sz="2550" spc="465" baseline="-13071" dirty="0">
                <a:latin typeface="Times New Roman"/>
                <a:cs typeface="Times New Roman"/>
              </a:rPr>
              <a:t>2 </a:t>
            </a:r>
            <a:r>
              <a:rPr sz="2550" i="1" spc="370" dirty="0">
                <a:latin typeface="Times New Roman"/>
                <a:cs typeface="Times New Roman"/>
              </a:rPr>
              <a:t>p</a:t>
            </a:r>
            <a:r>
              <a:rPr sz="2550" spc="370" dirty="0">
                <a:latin typeface="Times New Roman"/>
                <a:cs typeface="Times New Roman"/>
              </a:rPr>
              <a:t>(</a:t>
            </a:r>
            <a:r>
              <a:rPr sz="2550" spc="55" dirty="0">
                <a:latin typeface="Times New Roman"/>
                <a:cs typeface="Times New Roman"/>
              </a:rPr>
              <a:t> </a:t>
            </a:r>
            <a:r>
              <a:rPr sz="2550" i="1" spc="245" dirty="0">
                <a:latin typeface="Times New Roman"/>
                <a:cs typeface="Times New Roman"/>
              </a:rPr>
              <a:t>j</a:t>
            </a:r>
            <a:r>
              <a:rPr sz="2550" i="1" spc="30" dirty="0">
                <a:latin typeface="Times New Roman"/>
                <a:cs typeface="Times New Roman"/>
              </a:rPr>
              <a:t> </a:t>
            </a:r>
            <a:r>
              <a:rPr sz="2550" spc="175" dirty="0">
                <a:latin typeface="Times New Roman"/>
                <a:cs typeface="Times New Roman"/>
              </a:rPr>
              <a:t>|</a:t>
            </a:r>
            <a:r>
              <a:rPr sz="2550" spc="-114" dirty="0">
                <a:latin typeface="Times New Roman"/>
                <a:cs typeface="Times New Roman"/>
              </a:rPr>
              <a:t> </a:t>
            </a:r>
            <a:r>
              <a:rPr sz="2550" i="1" spc="245" dirty="0">
                <a:latin typeface="Times New Roman"/>
                <a:cs typeface="Times New Roman"/>
              </a:rPr>
              <a:t>t</a:t>
            </a:r>
            <a:r>
              <a:rPr sz="2550" i="1" spc="-445" dirty="0">
                <a:latin typeface="Times New Roman"/>
                <a:cs typeface="Times New Roman"/>
              </a:rPr>
              <a:t> </a:t>
            </a:r>
            <a:r>
              <a:rPr sz="2550" spc="245" dirty="0">
                <a:latin typeface="Times New Roman"/>
                <a:cs typeface="Times New Roman"/>
              </a:rPr>
              <a:t>)</a:t>
            </a:r>
            <a:endParaRPr sz="2550">
              <a:latin typeface="Times New Roman"/>
              <a:cs typeface="Times New Roman"/>
            </a:endParaRPr>
          </a:p>
        </p:txBody>
      </p:sp>
      <p:sp>
        <p:nvSpPr>
          <p:cNvPr id="9" name="object 9"/>
          <p:cNvSpPr/>
          <p:nvPr/>
        </p:nvSpPr>
        <p:spPr>
          <a:xfrm>
            <a:off x="2052640" y="1309689"/>
            <a:ext cx="5810885" cy="471805"/>
          </a:xfrm>
          <a:custGeom>
            <a:avLst/>
            <a:gdLst/>
            <a:ahLst/>
            <a:cxnLst/>
            <a:rect l="l" t="t" r="r" b="b"/>
            <a:pathLst>
              <a:path w="5810884" h="471805">
                <a:moveTo>
                  <a:pt x="0" y="0"/>
                </a:moveTo>
                <a:lnTo>
                  <a:pt x="5810460" y="0"/>
                </a:lnTo>
                <a:lnTo>
                  <a:pt x="5810460" y="471247"/>
                </a:lnTo>
                <a:lnTo>
                  <a:pt x="0" y="471247"/>
                </a:lnTo>
                <a:lnTo>
                  <a:pt x="0" y="0"/>
                </a:lnTo>
                <a:close/>
              </a:path>
            </a:pathLst>
          </a:custGeom>
          <a:ln w="9520">
            <a:solidFill>
              <a:srgbClr val="000000"/>
            </a:solidFill>
          </a:ln>
        </p:spPr>
        <p:txBody>
          <a:bodyPr wrap="square" lIns="0" tIns="0" rIns="0" bIns="0" rtlCol="0"/>
          <a:lstStyle/>
          <a:p>
            <a:endParaRPr/>
          </a:p>
        </p:txBody>
      </p:sp>
      <p:sp>
        <p:nvSpPr>
          <p:cNvPr id="10" name="object 10"/>
          <p:cNvSpPr txBox="1"/>
          <p:nvPr/>
        </p:nvSpPr>
        <p:spPr>
          <a:xfrm>
            <a:off x="78739" y="4879085"/>
            <a:ext cx="180975" cy="203835"/>
          </a:xfrm>
          <a:prstGeom prst="rect">
            <a:avLst/>
          </a:prstGeom>
        </p:spPr>
        <p:txBody>
          <a:bodyPr vert="horz" wrap="square" lIns="0" tIns="14604" rIns="0" bIns="0" rtlCol="0">
            <a:spAutoFit/>
          </a:bodyPr>
          <a:lstStyle/>
          <a:p>
            <a:pPr marL="12700">
              <a:lnSpc>
                <a:spcPct val="100000"/>
              </a:lnSpc>
              <a:spcBef>
                <a:spcPts val="114"/>
              </a:spcBef>
            </a:pPr>
            <a:r>
              <a:rPr sz="1150" b="1" spc="-25" dirty="0">
                <a:latin typeface="Calibri"/>
                <a:cs typeface="Calibri"/>
              </a:rPr>
              <a:t>41</a:t>
            </a:r>
            <a:endParaRPr sz="1150">
              <a:latin typeface="Calibri"/>
              <a:cs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Examples for computing Entropy</a:t>
            </a:r>
          </a:p>
        </p:txBody>
      </p:sp>
      <p:graphicFrame>
        <p:nvGraphicFramePr>
          <p:cNvPr id="3" name="object 3"/>
          <p:cNvGraphicFramePr>
            <a:graphicFrameLocks noGrp="1"/>
          </p:cNvGraphicFramePr>
          <p:nvPr/>
        </p:nvGraphicFramePr>
        <p:xfrm>
          <a:off x="371433" y="1754523"/>
          <a:ext cx="2281554" cy="621665"/>
        </p:xfrm>
        <a:graphic>
          <a:graphicData uri="http://schemas.openxmlformats.org/drawingml/2006/table">
            <a:tbl>
              <a:tblPr firstRow="1" bandRow="1">
                <a:tableStyleId>{2D5ABB26-0587-4C30-8999-92F81FD0307C}</a:tableStyleId>
              </a:tblPr>
              <a:tblGrid>
                <a:gridCol w="1153160">
                  <a:extLst>
                    <a:ext uri="{9D8B030D-6E8A-4147-A177-3AD203B41FA5}">
                      <a16:colId xmlns:a16="http://schemas.microsoft.com/office/drawing/2014/main" val="20000"/>
                    </a:ext>
                  </a:extLst>
                </a:gridCol>
                <a:gridCol w="1128394">
                  <a:extLst>
                    <a:ext uri="{9D8B030D-6E8A-4147-A177-3AD203B41FA5}">
                      <a16:colId xmlns:a16="http://schemas.microsoft.com/office/drawing/2014/main" val="20001"/>
                    </a:ext>
                  </a:extLst>
                </a:gridCol>
              </a:tblGrid>
              <a:tr h="301625">
                <a:tc>
                  <a:txBody>
                    <a:bodyPr/>
                    <a:lstStyle/>
                    <a:p>
                      <a:pPr algn="ctr">
                        <a:lnSpc>
                          <a:spcPct val="100000"/>
                        </a:lnSpc>
                        <a:spcBef>
                          <a:spcPts val="30"/>
                        </a:spcBef>
                      </a:pPr>
                      <a:r>
                        <a:rPr sz="1650" spc="360" dirty="0">
                          <a:latin typeface="Tahoma"/>
                          <a:cs typeface="Tahoma"/>
                        </a:rPr>
                        <a:t>C1</a:t>
                      </a:r>
                      <a:endParaRPr sz="1650">
                        <a:latin typeface="Tahoma"/>
                        <a:cs typeface="Tahoma"/>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ct val="100000"/>
                        </a:lnSpc>
                        <a:spcBef>
                          <a:spcPts val="30"/>
                        </a:spcBef>
                      </a:pPr>
                      <a:r>
                        <a:rPr sz="1650" b="1" spc="400" dirty="0">
                          <a:latin typeface="Tahoma"/>
                          <a:cs typeface="Tahoma"/>
                        </a:rPr>
                        <a:t>0</a:t>
                      </a:r>
                      <a:endParaRPr sz="1650">
                        <a:latin typeface="Tahoma"/>
                        <a:cs typeface="Tahoma"/>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20040">
                <a:tc>
                  <a:txBody>
                    <a:bodyPr/>
                    <a:lstStyle/>
                    <a:p>
                      <a:pPr algn="ctr">
                        <a:lnSpc>
                          <a:spcPct val="100000"/>
                        </a:lnSpc>
                        <a:spcBef>
                          <a:spcPts val="30"/>
                        </a:spcBef>
                      </a:pPr>
                      <a:r>
                        <a:rPr sz="1650" spc="360" dirty="0">
                          <a:latin typeface="Tahoma"/>
                          <a:cs typeface="Tahoma"/>
                        </a:rPr>
                        <a:t>C2</a:t>
                      </a:r>
                      <a:endParaRPr sz="1650">
                        <a:latin typeface="Tahoma"/>
                        <a:cs typeface="Tahoma"/>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ct val="100000"/>
                        </a:lnSpc>
                        <a:spcBef>
                          <a:spcPts val="30"/>
                        </a:spcBef>
                      </a:pPr>
                      <a:r>
                        <a:rPr sz="1650" b="1" spc="400" dirty="0">
                          <a:latin typeface="Tahoma"/>
                          <a:cs typeface="Tahoma"/>
                        </a:rPr>
                        <a:t>6</a:t>
                      </a:r>
                      <a:endParaRPr sz="1650">
                        <a:latin typeface="Tahoma"/>
                        <a:cs typeface="Tahoma"/>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graphicFrame>
        <p:nvGraphicFramePr>
          <p:cNvPr id="4" name="object 4"/>
          <p:cNvGraphicFramePr>
            <a:graphicFrameLocks noGrp="1"/>
          </p:cNvGraphicFramePr>
          <p:nvPr/>
        </p:nvGraphicFramePr>
        <p:xfrm>
          <a:off x="445484" y="3885691"/>
          <a:ext cx="2207260" cy="608330"/>
        </p:xfrm>
        <a:graphic>
          <a:graphicData uri="http://schemas.openxmlformats.org/drawingml/2006/table">
            <a:tbl>
              <a:tblPr firstRow="1" bandRow="1">
                <a:tableStyleId>{2D5ABB26-0587-4C30-8999-92F81FD0307C}</a:tableStyleId>
              </a:tblPr>
              <a:tblGrid>
                <a:gridCol w="1115695">
                  <a:extLst>
                    <a:ext uri="{9D8B030D-6E8A-4147-A177-3AD203B41FA5}">
                      <a16:colId xmlns:a16="http://schemas.microsoft.com/office/drawing/2014/main" val="20000"/>
                    </a:ext>
                  </a:extLst>
                </a:gridCol>
                <a:gridCol w="1091565">
                  <a:extLst>
                    <a:ext uri="{9D8B030D-6E8A-4147-A177-3AD203B41FA5}">
                      <a16:colId xmlns:a16="http://schemas.microsoft.com/office/drawing/2014/main" val="20001"/>
                    </a:ext>
                  </a:extLst>
                </a:gridCol>
              </a:tblGrid>
              <a:tr h="295275">
                <a:tc>
                  <a:txBody>
                    <a:bodyPr/>
                    <a:lstStyle/>
                    <a:p>
                      <a:pPr algn="ctr">
                        <a:lnSpc>
                          <a:spcPct val="100000"/>
                        </a:lnSpc>
                        <a:spcBef>
                          <a:spcPts val="45"/>
                        </a:spcBef>
                      </a:pPr>
                      <a:r>
                        <a:rPr sz="1600" spc="340" dirty="0">
                          <a:latin typeface="Tahoma"/>
                          <a:cs typeface="Tahoma"/>
                        </a:rPr>
                        <a:t>C1</a:t>
                      </a:r>
                      <a:endParaRPr sz="1600">
                        <a:latin typeface="Tahoma"/>
                        <a:cs typeface="Tahoma"/>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5"/>
                        </a:spcBef>
                      </a:pPr>
                      <a:r>
                        <a:rPr sz="1600" b="1" spc="370" dirty="0">
                          <a:latin typeface="Tahoma"/>
                          <a:cs typeface="Tahoma"/>
                        </a:rPr>
                        <a:t>2</a:t>
                      </a:r>
                      <a:endParaRPr sz="1600">
                        <a:latin typeface="Tahoma"/>
                        <a:cs typeface="Tahoma"/>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13055">
                <a:tc>
                  <a:txBody>
                    <a:bodyPr/>
                    <a:lstStyle/>
                    <a:p>
                      <a:pPr algn="ctr">
                        <a:lnSpc>
                          <a:spcPct val="100000"/>
                        </a:lnSpc>
                        <a:spcBef>
                          <a:spcPts val="45"/>
                        </a:spcBef>
                      </a:pPr>
                      <a:r>
                        <a:rPr sz="1600" spc="340" dirty="0">
                          <a:latin typeface="Tahoma"/>
                          <a:cs typeface="Tahoma"/>
                        </a:rPr>
                        <a:t>C2</a:t>
                      </a:r>
                      <a:endParaRPr sz="1600">
                        <a:latin typeface="Tahoma"/>
                        <a:cs typeface="Tahoma"/>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5"/>
                        </a:spcBef>
                      </a:pPr>
                      <a:r>
                        <a:rPr sz="1600" b="1" spc="370" dirty="0">
                          <a:latin typeface="Tahoma"/>
                          <a:cs typeface="Tahoma"/>
                        </a:rPr>
                        <a:t>4</a:t>
                      </a:r>
                      <a:endParaRPr sz="1600">
                        <a:latin typeface="Tahoma"/>
                        <a:cs typeface="Tahoma"/>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graphicFrame>
        <p:nvGraphicFramePr>
          <p:cNvPr id="5" name="object 5"/>
          <p:cNvGraphicFramePr>
            <a:graphicFrameLocks noGrp="1"/>
          </p:cNvGraphicFramePr>
          <p:nvPr/>
        </p:nvGraphicFramePr>
        <p:xfrm>
          <a:off x="445484" y="2863009"/>
          <a:ext cx="2207260" cy="600710"/>
        </p:xfrm>
        <a:graphic>
          <a:graphicData uri="http://schemas.openxmlformats.org/drawingml/2006/table">
            <a:tbl>
              <a:tblPr firstRow="1" bandRow="1">
                <a:tableStyleId>{2D5ABB26-0587-4C30-8999-92F81FD0307C}</a:tableStyleId>
              </a:tblPr>
              <a:tblGrid>
                <a:gridCol w="1115695">
                  <a:extLst>
                    <a:ext uri="{9D8B030D-6E8A-4147-A177-3AD203B41FA5}">
                      <a16:colId xmlns:a16="http://schemas.microsoft.com/office/drawing/2014/main" val="20000"/>
                    </a:ext>
                  </a:extLst>
                </a:gridCol>
                <a:gridCol w="1091565">
                  <a:extLst>
                    <a:ext uri="{9D8B030D-6E8A-4147-A177-3AD203B41FA5}">
                      <a16:colId xmlns:a16="http://schemas.microsoft.com/office/drawing/2014/main" val="20001"/>
                    </a:ext>
                  </a:extLst>
                </a:gridCol>
              </a:tblGrid>
              <a:tr h="291465">
                <a:tc>
                  <a:txBody>
                    <a:bodyPr/>
                    <a:lstStyle/>
                    <a:p>
                      <a:pPr algn="ctr">
                        <a:lnSpc>
                          <a:spcPct val="100000"/>
                        </a:lnSpc>
                        <a:spcBef>
                          <a:spcPts val="25"/>
                        </a:spcBef>
                      </a:pPr>
                      <a:r>
                        <a:rPr sz="1600" spc="350" dirty="0">
                          <a:latin typeface="Tahoma"/>
                          <a:cs typeface="Tahoma"/>
                        </a:rPr>
                        <a:t>C1</a:t>
                      </a:r>
                      <a:endParaRPr sz="1600">
                        <a:latin typeface="Tahoma"/>
                        <a:cs typeface="Tahom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ct val="100000"/>
                        </a:lnSpc>
                        <a:spcBef>
                          <a:spcPts val="25"/>
                        </a:spcBef>
                      </a:pPr>
                      <a:r>
                        <a:rPr sz="1600" b="1" spc="380" dirty="0">
                          <a:latin typeface="Tahoma"/>
                          <a:cs typeface="Tahoma"/>
                        </a:rPr>
                        <a:t>1</a:t>
                      </a:r>
                      <a:endParaRPr sz="1600">
                        <a:latin typeface="Tahoma"/>
                        <a:cs typeface="Tahom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09245">
                <a:tc>
                  <a:txBody>
                    <a:bodyPr/>
                    <a:lstStyle/>
                    <a:p>
                      <a:pPr algn="ctr">
                        <a:lnSpc>
                          <a:spcPct val="100000"/>
                        </a:lnSpc>
                        <a:spcBef>
                          <a:spcPts val="25"/>
                        </a:spcBef>
                      </a:pPr>
                      <a:r>
                        <a:rPr sz="1600" spc="350" dirty="0">
                          <a:latin typeface="Tahoma"/>
                          <a:cs typeface="Tahoma"/>
                        </a:rPr>
                        <a:t>C2</a:t>
                      </a:r>
                      <a:endParaRPr sz="1600">
                        <a:latin typeface="Tahoma"/>
                        <a:cs typeface="Tahom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ct val="100000"/>
                        </a:lnSpc>
                        <a:spcBef>
                          <a:spcPts val="25"/>
                        </a:spcBef>
                      </a:pPr>
                      <a:r>
                        <a:rPr sz="1600" b="1" spc="380" dirty="0">
                          <a:latin typeface="Tahoma"/>
                          <a:cs typeface="Tahoma"/>
                        </a:rPr>
                        <a:t>5</a:t>
                      </a:r>
                      <a:endParaRPr sz="1600">
                        <a:latin typeface="Tahoma"/>
                        <a:cs typeface="Tahom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sp>
        <p:nvSpPr>
          <p:cNvPr id="6" name="object 6"/>
          <p:cNvSpPr txBox="1"/>
          <p:nvPr/>
        </p:nvSpPr>
        <p:spPr>
          <a:xfrm>
            <a:off x="2923539" y="1618648"/>
            <a:ext cx="5427345" cy="3014345"/>
          </a:xfrm>
          <a:prstGeom prst="rect">
            <a:avLst/>
          </a:prstGeom>
        </p:spPr>
        <p:txBody>
          <a:bodyPr vert="horz" wrap="square" lIns="0" tIns="165100" rIns="0" bIns="0" rtlCol="0">
            <a:spAutoFit/>
          </a:bodyPr>
          <a:lstStyle/>
          <a:p>
            <a:pPr marL="63500">
              <a:lnSpc>
                <a:spcPct val="100000"/>
              </a:lnSpc>
              <a:spcBef>
                <a:spcPts val="1300"/>
              </a:spcBef>
              <a:tabLst>
                <a:tab pos="1864995" algn="l"/>
              </a:tabLst>
            </a:pPr>
            <a:r>
              <a:rPr sz="2000" dirty="0">
                <a:latin typeface="Calibri"/>
                <a:cs typeface="Calibri"/>
              </a:rPr>
              <a:t>P(C1)</a:t>
            </a:r>
            <a:r>
              <a:rPr sz="2000" spc="-20" dirty="0">
                <a:latin typeface="Calibri"/>
                <a:cs typeface="Calibri"/>
              </a:rPr>
              <a:t> </a:t>
            </a:r>
            <a:r>
              <a:rPr sz="2000" dirty="0">
                <a:latin typeface="Calibri"/>
                <a:cs typeface="Calibri"/>
              </a:rPr>
              <a:t>=</a:t>
            </a:r>
            <a:r>
              <a:rPr sz="2000" spc="-20" dirty="0">
                <a:latin typeface="Calibri"/>
                <a:cs typeface="Calibri"/>
              </a:rPr>
              <a:t> </a:t>
            </a:r>
            <a:r>
              <a:rPr sz="2000" dirty="0">
                <a:latin typeface="Calibri"/>
                <a:cs typeface="Calibri"/>
              </a:rPr>
              <a:t>0/6</a:t>
            </a:r>
            <a:r>
              <a:rPr sz="2000" spc="-20" dirty="0">
                <a:latin typeface="Calibri"/>
                <a:cs typeface="Calibri"/>
              </a:rPr>
              <a:t> </a:t>
            </a:r>
            <a:r>
              <a:rPr sz="2000" dirty="0">
                <a:latin typeface="Calibri"/>
                <a:cs typeface="Calibri"/>
              </a:rPr>
              <a:t>=</a:t>
            </a:r>
            <a:r>
              <a:rPr sz="2000" spc="-20" dirty="0">
                <a:latin typeface="Calibri"/>
                <a:cs typeface="Calibri"/>
              </a:rPr>
              <a:t> </a:t>
            </a:r>
            <a:r>
              <a:rPr sz="2000" spc="-50" dirty="0">
                <a:latin typeface="Calibri"/>
                <a:cs typeface="Calibri"/>
              </a:rPr>
              <a:t>0</a:t>
            </a:r>
            <a:r>
              <a:rPr sz="2000" dirty="0">
                <a:latin typeface="Calibri"/>
                <a:cs typeface="Calibri"/>
              </a:rPr>
              <a:t>	P(C2)</a:t>
            </a:r>
            <a:r>
              <a:rPr sz="2000" spc="-20" dirty="0">
                <a:latin typeface="Calibri"/>
                <a:cs typeface="Calibri"/>
              </a:rPr>
              <a:t> </a:t>
            </a:r>
            <a:r>
              <a:rPr sz="2000" dirty="0">
                <a:latin typeface="Calibri"/>
                <a:cs typeface="Calibri"/>
              </a:rPr>
              <a:t>=</a:t>
            </a:r>
            <a:r>
              <a:rPr sz="2000" spc="-20" dirty="0">
                <a:latin typeface="Calibri"/>
                <a:cs typeface="Calibri"/>
              </a:rPr>
              <a:t> </a:t>
            </a:r>
            <a:r>
              <a:rPr sz="2000" dirty="0">
                <a:latin typeface="Calibri"/>
                <a:cs typeface="Calibri"/>
              </a:rPr>
              <a:t>6/6</a:t>
            </a:r>
            <a:r>
              <a:rPr sz="2000" spc="-20" dirty="0">
                <a:latin typeface="Calibri"/>
                <a:cs typeface="Calibri"/>
              </a:rPr>
              <a:t> </a:t>
            </a:r>
            <a:r>
              <a:rPr sz="2000" dirty="0">
                <a:latin typeface="Calibri"/>
                <a:cs typeface="Calibri"/>
              </a:rPr>
              <a:t>=</a:t>
            </a:r>
            <a:r>
              <a:rPr sz="2000" spc="-20" dirty="0">
                <a:latin typeface="Calibri"/>
                <a:cs typeface="Calibri"/>
              </a:rPr>
              <a:t> </a:t>
            </a:r>
            <a:r>
              <a:rPr sz="2000" spc="-50" dirty="0">
                <a:latin typeface="Calibri"/>
                <a:cs typeface="Calibri"/>
              </a:rPr>
              <a:t>1</a:t>
            </a:r>
            <a:endParaRPr sz="2000">
              <a:latin typeface="Calibri"/>
              <a:cs typeface="Calibri"/>
            </a:endParaRPr>
          </a:p>
          <a:p>
            <a:pPr marL="63500">
              <a:lnSpc>
                <a:spcPct val="100000"/>
              </a:lnSpc>
              <a:spcBef>
                <a:spcPts val="1200"/>
              </a:spcBef>
            </a:pPr>
            <a:r>
              <a:rPr sz="2000" dirty="0">
                <a:latin typeface="Calibri"/>
                <a:cs typeface="Calibri"/>
              </a:rPr>
              <a:t>Entropy</a:t>
            </a:r>
            <a:r>
              <a:rPr sz="2000" spc="-30" dirty="0">
                <a:latin typeface="Calibri"/>
                <a:cs typeface="Calibri"/>
              </a:rPr>
              <a:t> </a:t>
            </a:r>
            <a:r>
              <a:rPr sz="2000" dirty="0">
                <a:latin typeface="Calibri"/>
                <a:cs typeface="Calibri"/>
              </a:rPr>
              <a:t>=</a:t>
            </a:r>
            <a:r>
              <a:rPr sz="2000" spc="-10" dirty="0">
                <a:latin typeface="Calibri"/>
                <a:cs typeface="Calibri"/>
              </a:rPr>
              <a:t> </a:t>
            </a:r>
            <a:r>
              <a:rPr sz="2000" dirty="0">
                <a:latin typeface="Calibri"/>
                <a:cs typeface="Calibri"/>
              </a:rPr>
              <a:t>–</a:t>
            </a:r>
            <a:r>
              <a:rPr sz="2000" spc="-10" dirty="0">
                <a:latin typeface="Calibri"/>
                <a:cs typeface="Calibri"/>
              </a:rPr>
              <a:t> </a:t>
            </a:r>
            <a:r>
              <a:rPr sz="2000" dirty="0">
                <a:latin typeface="Calibri"/>
                <a:cs typeface="Calibri"/>
              </a:rPr>
              <a:t>0</a:t>
            </a:r>
            <a:r>
              <a:rPr sz="2000" spc="-15" dirty="0">
                <a:latin typeface="Calibri"/>
                <a:cs typeface="Calibri"/>
              </a:rPr>
              <a:t> </a:t>
            </a:r>
            <a:r>
              <a:rPr sz="2000" dirty="0">
                <a:latin typeface="Calibri"/>
                <a:cs typeface="Calibri"/>
              </a:rPr>
              <a:t>log</a:t>
            </a:r>
            <a:r>
              <a:rPr sz="2000" spc="-15" dirty="0">
                <a:latin typeface="Calibri"/>
                <a:cs typeface="Calibri"/>
              </a:rPr>
              <a:t> </a:t>
            </a:r>
            <a:r>
              <a:rPr sz="2000" dirty="0">
                <a:latin typeface="Calibri"/>
                <a:cs typeface="Calibri"/>
              </a:rPr>
              <a:t>0</a:t>
            </a:r>
            <a:r>
              <a:rPr sz="2000" spc="-160" dirty="0">
                <a:latin typeface="Calibri"/>
                <a:cs typeface="Calibri"/>
              </a:rPr>
              <a:t> </a:t>
            </a:r>
            <a:r>
              <a:rPr sz="2000" dirty="0">
                <a:latin typeface="Calibri"/>
                <a:cs typeface="Calibri"/>
              </a:rPr>
              <a:t>–</a:t>
            </a:r>
            <a:r>
              <a:rPr sz="2000" spc="-15" dirty="0">
                <a:latin typeface="Calibri"/>
                <a:cs typeface="Calibri"/>
              </a:rPr>
              <a:t> </a:t>
            </a:r>
            <a:r>
              <a:rPr sz="2000" dirty="0">
                <a:latin typeface="Calibri"/>
                <a:cs typeface="Calibri"/>
              </a:rPr>
              <a:t>1</a:t>
            </a:r>
            <a:r>
              <a:rPr sz="2000" spc="-15" dirty="0">
                <a:latin typeface="Calibri"/>
                <a:cs typeface="Calibri"/>
              </a:rPr>
              <a:t> </a:t>
            </a:r>
            <a:r>
              <a:rPr sz="2000" dirty="0">
                <a:latin typeface="Calibri"/>
                <a:cs typeface="Calibri"/>
              </a:rPr>
              <a:t>log</a:t>
            </a:r>
            <a:r>
              <a:rPr sz="2000" spc="-15" dirty="0">
                <a:latin typeface="Calibri"/>
                <a:cs typeface="Calibri"/>
              </a:rPr>
              <a:t> </a:t>
            </a:r>
            <a:r>
              <a:rPr sz="2000" dirty="0">
                <a:latin typeface="Calibri"/>
                <a:cs typeface="Calibri"/>
              </a:rPr>
              <a:t>1</a:t>
            </a:r>
            <a:r>
              <a:rPr sz="2000" spc="-15" dirty="0">
                <a:latin typeface="Calibri"/>
                <a:cs typeface="Calibri"/>
              </a:rPr>
              <a:t> </a:t>
            </a:r>
            <a:r>
              <a:rPr sz="2000" dirty="0">
                <a:latin typeface="Calibri"/>
                <a:cs typeface="Calibri"/>
              </a:rPr>
              <a:t>=</a:t>
            </a:r>
            <a:r>
              <a:rPr sz="2000" spc="-20" dirty="0">
                <a:latin typeface="Calibri"/>
                <a:cs typeface="Calibri"/>
              </a:rPr>
              <a:t> </a:t>
            </a:r>
            <a:r>
              <a:rPr sz="2000" dirty="0">
                <a:latin typeface="Calibri"/>
                <a:cs typeface="Calibri"/>
              </a:rPr>
              <a:t>–</a:t>
            </a:r>
            <a:r>
              <a:rPr sz="2000" spc="-10" dirty="0">
                <a:latin typeface="Calibri"/>
                <a:cs typeface="Calibri"/>
              </a:rPr>
              <a:t> </a:t>
            </a:r>
            <a:r>
              <a:rPr sz="2000" dirty="0">
                <a:latin typeface="Calibri"/>
                <a:cs typeface="Calibri"/>
              </a:rPr>
              <a:t>0</a:t>
            </a:r>
            <a:r>
              <a:rPr sz="2000" spc="-15" dirty="0">
                <a:latin typeface="Calibri"/>
                <a:cs typeface="Calibri"/>
              </a:rPr>
              <a:t> </a:t>
            </a:r>
            <a:r>
              <a:rPr sz="2000" dirty="0">
                <a:latin typeface="Calibri"/>
                <a:cs typeface="Calibri"/>
              </a:rPr>
              <a:t>–</a:t>
            </a:r>
            <a:r>
              <a:rPr sz="2000" spc="-15" dirty="0">
                <a:latin typeface="Calibri"/>
                <a:cs typeface="Calibri"/>
              </a:rPr>
              <a:t> </a:t>
            </a:r>
            <a:r>
              <a:rPr sz="2000" dirty="0">
                <a:latin typeface="Calibri"/>
                <a:cs typeface="Calibri"/>
              </a:rPr>
              <a:t>0</a:t>
            </a:r>
            <a:r>
              <a:rPr sz="2000" spc="-15" dirty="0">
                <a:latin typeface="Calibri"/>
                <a:cs typeface="Calibri"/>
              </a:rPr>
              <a:t> </a:t>
            </a:r>
            <a:r>
              <a:rPr sz="2000" dirty="0">
                <a:latin typeface="Calibri"/>
                <a:cs typeface="Calibri"/>
              </a:rPr>
              <a:t>=</a:t>
            </a:r>
            <a:r>
              <a:rPr sz="2000" spc="-10" dirty="0">
                <a:latin typeface="Calibri"/>
                <a:cs typeface="Calibri"/>
              </a:rPr>
              <a:t> </a:t>
            </a:r>
            <a:r>
              <a:rPr sz="2000" spc="-50" dirty="0">
                <a:latin typeface="Calibri"/>
                <a:cs typeface="Calibri"/>
              </a:rPr>
              <a:t>0</a:t>
            </a:r>
            <a:endParaRPr sz="2000">
              <a:latin typeface="Calibri"/>
              <a:cs typeface="Calibri"/>
            </a:endParaRPr>
          </a:p>
          <a:p>
            <a:pPr marL="139700">
              <a:lnSpc>
                <a:spcPct val="100000"/>
              </a:lnSpc>
              <a:spcBef>
                <a:spcPts val="2230"/>
              </a:spcBef>
              <a:tabLst>
                <a:tab pos="1857375" algn="l"/>
              </a:tabLst>
            </a:pPr>
            <a:r>
              <a:rPr sz="2000" dirty="0">
                <a:latin typeface="Calibri"/>
                <a:cs typeface="Calibri"/>
              </a:rPr>
              <a:t>P(C1)</a:t>
            </a:r>
            <a:r>
              <a:rPr sz="2000" spc="-20" dirty="0">
                <a:latin typeface="Calibri"/>
                <a:cs typeface="Calibri"/>
              </a:rPr>
              <a:t> </a:t>
            </a:r>
            <a:r>
              <a:rPr sz="2000" dirty="0">
                <a:latin typeface="Calibri"/>
                <a:cs typeface="Calibri"/>
              </a:rPr>
              <a:t>=</a:t>
            </a:r>
            <a:r>
              <a:rPr sz="2000" spc="-20" dirty="0">
                <a:latin typeface="Calibri"/>
                <a:cs typeface="Calibri"/>
              </a:rPr>
              <a:t> </a:t>
            </a:r>
            <a:r>
              <a:rPr sz="2000" spc="-25" dirty="0">
                <a:latin typeface="Calibri"/>
                <a:cs typeface="Calibri"/>
              </a:rPr>
              <a:t>1/6</a:t>
            </a:r>
            <a:r>
              <a:rPr sz="2000" dirty="0">
                <a:latin typeface="Calibri"/>
                <a:cs typeface="Calibri"/>
              </a:rPr>
              <a:t>	P(C2)</a:t>
            </a:r>
            <a:r>
              <a:rPr sz="2000" spc="-20" dirty="0">
                <a:latin typeface="Calibri"/>
                <a:cs typeface="Calibri"/>
              </a:rPr>
              <a:t> </a:t>
            </a:r>
            <a:r>
              <a:rPr sz="2000" dirty="0">
                <a:latin typeface="Calibri"/>
                <a:cs typeface="Calibri"/>
              </a:rPr>
              <a:t>=</a:t>
            </a:r>
            <a:r>
              <a:rPr sz="2000" spc="-20" dirty="0">
                <a:latin typeface="Calibri"/>
                <a:cs typeface="Calibri"/>
              </a:rPr>
              <a:t> </a:t>
            </a:r>
            <a:r>
              <a:rPr sz="2000" spc="-25" dirty="0">
                <a:latin typeface="Calibri"/>
                <a:cs typeface="Calibri"/>
              </a:rPr>
              <a:t>5/6</a:t>
            </a:r>
            <a:endParaRPr sz="2000">
              <a:latin typeface="Calibri"/>
              <a:cs typeface="Calibri"/>
            </a:endParaRPr>
          </a:p>
          <a:p>
            <a:pPr marL="139700">
              <a:lnSpc>
                <a:spcPct val="100000"/>
              </a:lnSpc>
              <a:spcBef>
                <a:spcPts val="1200"/>
              </a:spcBef>
            </a:pPr>
            <a:r>
              <a:rPr sz="2000" dirty="0">
                <a:latin typeface="Calibri"/>
                <a:cs typeface="Calibri"/>
              </a:rPr>
              <a:t>Entropy</a:t>
            </a:r>
            <a:r>
              <a:rPr sz="2000" spc="-50" dirty="0">
                <a:latin typeface="Calibri"/>
                <a:cs typeface="Calibri"/>
              </a:rPr>
              <a:t> </a:t>
            </a:r>
            <a:r>
              <a:rPr sz="2000" dirty="0">
                <a:latin typeface="Calibri"/>
                <a:cs typeface="Calibri"/>
              </a:rPr>
              <a:t>=</a:t>
            </a:r>
            <a:r>
              <a:rPr sz="2000" spc="-15" dirty="0">
                <a:latin typeface="Calibri"/>
                <a:cs typeface="Calibri"/>
              </a:rPr>
              <a:t> </a:t>
            </a:r>
            <a:r>
              <a:rPr sz="2000" dirty="0">
                <a:latin typeface="Calibri"/>
                <a:cs typeface="Calibri"/>
              </a:rPr>
              <a:t>–</a:t>
            </a:r>
            <a:r>
              <a:rPr sz="2000" spc="-20" dirty="0">
                <a:latin typeface="Calibri"/>
                <a:cs typeface="Calibri"/>
              </a:rPr>
              <a:t> </a:t>
            </a:r>
            <a:r>
              <a:rPr sz="2000" dirty="0">
                <a:latin typeface="Calibri"/>
                <a:cs typeface="Calibri"/>
              </a:rPr>
              <a:t>(1/6)</a:t>
            </a:r>
            <a:r>
              <a:rPr sz="2000" spc="-25" dirty="0">
                <a:latin typeface="Calibri"/>
                <a:cs typeface="Calibri"/>
              </a:rPr>
              <a:t> </a:t>
            </a:r>
            <a:r>
              <a:rPr sz="2000" dirty="0">
                <a:latin typeface="Calibri"/>
                <a:cs typeface="Calibri"/>
              </a:rPr>
              <a:t>log</a:t>
            </a:r>
            <a:r>
              <a:rPr sz="1950" baseline="-19230" dirty="0">
                <a:latin typeface="Calibri"/>
                <a:cs typeface="Calibri"/>
              </a:rPr>
              <a:t>2</a:t>
            </a:r>
            <a:r>
              <a:rPr sz="1950" spc="209" baseline="-19230" dirty="0">
                <a:latin typeface="Calibri"/>
                <a:cs typeface="Calibri"/>
              </a:rPr>
              <a:t> </a:t>
            </a:r>
            <a:r>
              <a:rPr sz="2000" spc="-10" dirty="0">
                <a:latin typeface="Calibri"/>
                <a:cs typeface="Calibri"/>
              </a:rPr>
              <a:t>(1/6)</a:t>
            </a:r>
            <a:r>
              <a:rPr sz="2000" spc="-150" dirty="0">
                <a:latin typeface="Calibri"/>
                <a:cs typeface="Calibri"/>
              </a:rPr>
              <a:t> </a:t>
            </a:r>
            <a:r>
              <a:rPr sz="2000" dirty="0">
                <a:latin typeface="Calibri"/>
                <a:cs typeface="Calibri"/>
              </a:rPr>
              <a:t>–</a:t>
            </a:r>
            <a:r>
              <a:rPr sz="2000" spc="-20" dirty="0">
                <a:latin typeface="Calibri"/>
                <a:cs typeface="Calibri"/>
              </a:rPr>
              <a:t> </a:t>
            </a:r>
            <a:r>
              <a:rPr sz="2000" dirty="0">
                <a:latin typeface="Calibri"/>
                <a:cs typeface="Calibri"/>
              </a:rPr>
              <a:t>(5/6)</a:t>
            </a:r>
            <a:r>
              <a:rPr sz="2000" spc="-25" dirty="0">
                <a:latin typeface="Calibri"/>
                <a:cs typeface="Calibri"/>
              </a:rPr>
              <a:t> </a:t>
            </a:r>
            <a:r>
              <a:rPr sz="2000" dirty="0">
                <a:latin typeface="Calibri"/>
                <a:cs typeface="Calibri"/>
              </a:rPr>
              <a:t>log</a:t>
            </a:r>
            <a:r>
              <a:rPr sz="1950" baseline="-19230" dirty="0">
                <a:latin typeface="Calibri"/>
                <a:cs typeface="Calibri"/>
              </a:rPr>
              <a:t>2</a:t>
            </a:r>
            <a:r>
              <a:rPr sz="1950" spc="209" baseline="-19230" dirty="0">
                <a:latin typeface="Calibri"/>
                <a:cs typeface="Calibri"/>
              </a:rPr>
              <a:t> </a:t>
            </a:r>
            <a:r>
              <a:rPr sz="2000" dirty="0">
                <a:latin typeface="Calibri"/>
                <a:cs typeface="Calibri"/>
              </a:rPr>
              <a:t>(5/6)</a:t>
            </a:r>
            <a:r>
              <a:rPr sz="2000" spc="-25" dirty="0">
                <a:latin typeface="Calibri"/>
                <a:cs typeface="Calibri"/>
              </a:rPr>
              <a:t> </a:t>
            </a:r>
            <a:r>
              <a:rPr sz="2000" dirty="0">
                <a:latin typeface="Calibri"/>
                <a:cs typeface="Calibri"/>
              </a:rPr>
              <a:t>=</a:t>
            </a:r>
            <a:r>
              <a:rPr sz="2000" spc="-20" dirty="0">
                <a:latin typeface="Calibri"/>
                <a:cs typeface="Calibri"/>
              </a:rPr>
              <a:t> 0.65</a:t>
            </a:r>
            <a:endParaRPr sz="2000">
              <a:latin typeface="Calibri"/>
              <a:cs typeface="Calibri"/>
            </a:endParaRPr>
          </a:p>
          <a:p>
            <a:pPr marL="139700">
              <a:lnSpc>
                <a:spcPct val="100000"/>
              </a:lnSpc>
              <a:spcBef>
                <a:spcPts val="2100"/>
              </a:spcBef>
              <a:tabLst>
                <a:tab pos="1857375" algn="l"/>
              </a:tabLst>
            </a:pPr>
            <a:r>
              <a:rPr sz="2000" dirty="0">
                <a:latin typeface="Calibri"/>
                <a:cs typeface="Calibri"/>
              </a:rPr>
              <a:t>P(C1)</a:t>
            </a:r>
            <a:r>
              <a:rPr sz="2000" spc="-20" dirty="0">
                <a:latin typeface="Calibri"/>
                <a:cs typeface="Calibri"/>
              </a:rPr>
              <a:t> </a:t>
            </a:r>
            <a:r>
              <a:rPr sz="2000" dirty="0">
                <a:latin typeface="Calibri"/>
                <a:cs typeface="Calibri"/>
              </a:rPr>
              <a:t>=</a:t>
            </a:r>
            <a:r>
              <a:rPr sz="2000" spc="-20" dirty="0">
                <a:latin typeface="Calibri"/>
                <a:cs typeface="Calibri"/>
              </a:rPr>
              <a:t> </a:t>
            </a:r>
            <a:r>
              <a:rPr sz="2000" spc="-25" dirty="0">
                <a:latin typeface="Calibri"/>
                <a:cs typeface="Calibri"/>
              </a:rPr>
              <a:t>2/6</a:t>
            </a:r>
            <a:r>
              <a:rPr sz="2000" dirty="0">
                <a:latin typeface="Calibri"/>
                <a:cs typeface="Calibri"/>
              </a:rPr>
              <a:t>	P(C2)</a:t>
            </a:r>
            <a:r>
              <a:rPr sz="2000" spc="-20" dirty="0">
                <a:latin typeface="Calibri"/>
                <a:cs typeface="Calibri"/>
              </a:rPr>
              <a:t> </a:t>
            </a:r>
            <a:r>
              <a:rPr sz="2000" dirty="0">
                <a:latin typeface="Calibri"/>
                <a:cs typeface="Calibri"/>
              </a:rPr>
              <a:t>=</a:t>
            </a:r>
            <a:r>
              <a:rPr sz="2000" spc="-20" dirty="0">
                <a:latin typeface="Calibri"/>
                <a:cs typeface="Calibri"/>
              </a:rPr>
              <a:t> </a:t>
            </a:r>
            <a:r>
              <a:rPr sz="2000" spc="-25" dirty="0">
                <a:latin typeface="Calibri"/>
                <a:cs typeface="Calibri"/>
              </a:rPr>
              <a:t>4/6</a:t>
            </a:r>
            <a:endParaRPr sz="2000">
              <a:latin typeface="Calibri"/>
              <a:cs typeface="Calibri"/>
            </a:endParaRPr>
          </a:p>
          <a:p>
            <a:pPr marL="139700">
              <a:lnSpc>
                <a:spcPct val="100000"/>
              </a:lnSpc>
              <a:spcBef>
                <a:spcPts val="1200"/>
              </a:spcBef>
            </a:pPr>
            <a:r>
              <a:rPr sz="2000" dirty="0">
                <a:latin typeface="Calibri"/>
                <a:cs typeface="Calibri"/>
              </a:rPr>
              <a:t>Entropy</a:t>
            </a:r>
            <a:r>
              <a:rPr sz="2000" spc="-50" dirty="0">
                <a:latin typeface="Calibri"/>
                <a:cs typeface="Calibri"/>
              </a:rPr>
              <a:t> </a:t>
            </a:r>
            <a:r>
              <a:rPr sz="2000" dirty="0">
                <a:latin typeface="Calibri"/>
                <a:cs typeface="Calibri"/>
              </a:rPr>
              <a:t>=</a:t>
            </a:r>
            <a:r>
              <a:rPr sz="2000" spc="-15" dirty="0">
                <a:latin typeface="Calibri"/>
                <a:cs typeface="Calibri"/>
              </a:rPr>
              <a:t> </a:t>
            </a:r>
            <a:r>
              <a:rPr sz="2000" dirty="0">
                <a:latin typeface="Calibri"/>
                <a:cs typeface="Calibri"/>
              </a:rPr>
              <a:t>–</a:t>
            </a:r>
            <a:r>
              <a:rPr sz="2000" spc="-20" dirty="0">
                <a:latin typeface="Calibri"/>
                <a:cs typeface="Calibri"/>
              </a:rPr>
              <a:t> </a:t>
            </a:r>
            <a:r>
              <a:rPr sz="2000" dirty="0">
                <a:latin typeface="Calibri"/>
                <a:cs typeface="Calibri"/>
              </a:rPr>
              <a:t>(2/6)</a:t>
            </a:r>
            <a:r>
              <a:rPr sz="2000" spc="-25" dirty="0">
                <a:latin typeface="Calibri"/>
                <a:cs typeface="Calibri"/>
              </a:rPr>
              <a:t> </a:t>
            </a:r>
            <a:r>
              <a:rPr sz="2000" dirty="0">
                <a:latin typeface="Calibri"/>
                <a:cs typeface="Calibri"/>
              </a:rPr>
              <a:t>log</a:t>
            </a:r>
            <a:r>
              <a:rPr sz="1950" baseline="-19230" dirty="0">
                <a:latin typeface="Calibri"/>
                <a:cs typeface="Calibri"/>
              </a:rPr>
              <a:t>2</a:t>
            </a:r>
            <a:r>
              <a:rPr sz="1950" spc="209" baseline="-19230" dirty="0">
                <a:latin typeface="Calibri"/>
                <a:cs typeface="Calibri"/>
              </a:rPr>
              <a:t> </a:t>
            </a:r>
            <a:r>
              <a:rPr sz="2000" spc="-10" dirty="0">
                <a:latin typeface="Calibri"/>
                <a:cs typeface="Calibri"/>
              </a:rPr>
              <a:t>(2/6)</a:t>
            </a:r>
            <a:r>
              <a:rPr sz="2000" spc="-150" dirty="0">
                <a:latin typeface="Calibri"/>
                <a:cs typeface="Calibri"/>
              </a:rPr>
              <a:t> </a:t>
            </a:r>
            <a:r>
              <a:rPr sz="2000" dirty="0">
                <a:latin typeface="Calibri"/>
                <a:cs typeface="Calibri"/>
              </a:rPr>
              <a:t>–</a:t>
            </a:r>
            <a:r>
              <a:rPr sz="2000" spc="-20" dirty="0">
                <a:latin typeface="Calibri"/>
                <a:cs typeface="Calibri"/>
              </a:rPr>
              <a:t> </a:t>
            </a:r>
            <a:r>
              <a:rPr sz="2000" dirty="0">
                <a:latin typeface="Calibri"/>
                <a:cs typeface="Calibri"/>
              </a:rPr>
              <a:t>(4/6)</a:t>
            </a:r>
            <a:r>
              <a:rPr sz="2000" spc="-25" dirty="0">
                <a:latin typeface="Calibri"/>
                <a:cs typeface="Calibri"/>
              </a:rPr>
              <a:t> </a:t>
            </a:r>
            <a:r>
              <a:rPr sz="2000" dirty="0">
                <a:latin typeface="Calibri"/>
                <a:cs typeface="Calibri"/>
              </a:rPr>
              <a:t>log</a:t>
            </a:r>
            <a:r>
              <a:rPr sz="1950" baseline="-19230" dirty="0">
                <a:latin typeface="Calibri"/>
                <a:cs typeface="Calibri"/>
              </a:rPr>
              <a:t>2</a:t>
            </a:r>
            <a:r>
              <a:rPr sz="1950" spc="209" baseline="-19230" dirty="0">
                <a:latin typeface="Calibri"/>
                <a:cs typeface="Calibri"/>
              </a:rPr>
              <a:t> </a:t>
            </a:r>
            <a:r>
              <a:rPr sz="2000" dirty="0">
                <a:latin typeface="Calibri"/>
                <a:cs typeface="Calibri"/>
              </a:rPr>
              <a:t>(4/6)</a:t>
            </a:r>
            <a:r>
              <a:rPr sz="2000" spc="-25" dirty="0">
                <a:latin typeface="Calibri"/>
                <a:cs typeface="Calibri"/>
              </a:rPr>
              <a:t> </a:t>
            </a:r>
            <a:r>
              <a:rPr sz="2000" dirty="0">
                <a:latin typeface="Calibri"/>
                <a:cs typeface="Calibri"/>
              </a:rPr>
              <a:t>=</a:t>
            </a:r>
            <a:r>
              <a:rPr sz="2000" spc="-20" dirty="0">
                <a:latin typeface="Calibri"/>
                <a:cs typeface="Calibri"/>
              </a:rPr>
              <a:t> 0.92</a:t>
            </a:r>
            <a:endParaRPr sz="2000">
              <a:latin typeface="Calibri"/>
              <a:cs typeface="Calibri"/>
            </a:endParaRPr>
          </a:p>
        </p:txBody>
      </p:sp>
      <p:sp>
        <p:nvSpPr>
          <p:cNvPr id="7" name="object 7"/>
          <p:cNvSpPr/>
          <p:nvPr/>
        </p:nvSpPr>
        <p:spPr>
          <a:xfrm>
            <a:off x="1758950" y="914399"/>
            <a:ext cx="5945505" cy="462280"/>
          </a:xfrm>
          <a:custGeom>
            <a:avLst/>
            <a:gdLst/>
            <a:ahLst/>
            <a:cxnLst/>
            <a:rect l="l" t="t" r="r" b="b"/>
            <a:pathLst>
              <a:path w="5945505" h="462280">
                <a:moveTo>
                  <a:pt x="5945187" y="0"/>
                </a:moveTo>
                <a:lnTo>
                  <a:pt x="0" y="0"/>
                </a:lnTo>
                <a:lnTo>
                  <a:pt x="0" y="461963"/>
                </a:lnTo>
                <a:lnTo>
                  <a:pt x="5945187" y="461963"/>
                </a:lnTo>
                <a:lnTo>
                  <a:pt x="5945187" y="0"/>
                </a:lnTo>
                <a:close/>
              </a:path>
            </a:pathLst>
          </a:custGeom>
          <a:solidFill>
            <a:srgbClr val="FFFFCC"/>
          </a:solidFill>
        </p:spPr>
        <p:txBody>
          <a:bodyPr wrap="square" lIns="0" tIns="0" rIns="0" bIns="0" rtlCol="0"/>
          <a:lstStyle/>
          <a:p>
            <a:endParaRPr/>
          </a:p>
        </p:txBody>
      </p:sp>
      <p:sp>
        <p:nvSpPr>
          <p:cNvPr id="8" name="object 8"/>
          <p:cNvSpPr txBox="1"/>
          <p:nvPr/>
        </p:nvSpPr>
        <p:spPr>
          <a:xfrm>
            <a:off x="4404223" y="1206967"/>
            <a:ext cx="53975" cy="156210"/>
          </a:xfrm>
          <a:prstGeom prst="rect">
            <a:avLst/>
          </a:prstGeom>
        </p:spPr>
        <p:txBody>
          <a:bodyPr vert="horz" wrap="square" lIns="0" tIns="13335" rIns="0" bIns="0" rtlCol="0">
            <a:spAutoFit/>
          </a:bodyPr>
          <a:lstStyle/>
          <a:p>
            <a:pPr>
              <a:lnSpc>
                <a:spcPct val="100000"/>
              </a:lnSpc>
              <a:spcBef>
                <a:spcPts val="105"/>
              </a:spcBef>
            </a:pPr>
            <a:r>
              <a:rPr sz="850" i="1" spc="30" dirty="0">
                <a:latin typeface="Times New Roman"/>
                <a:cs typeface="Times New Roman"/>
              </a:rPr>
              <a:t>j</a:t>
            </a:r>
            <a:endParaRPr sz="850">
              <a:latin typeface="Times New Roman"/>
              <a:cs typeface="Times New Roman"/>
            </a:endParaRPr>
          </a:p>
        </p:txBody>
      </p:sp>
      <p:sp>
        <p:nvSpPr>
          <p:cNvPr id="9" name="object 9"/>
          <p:cNvSpPr txBox="1"/>
          <p:nvPr/>
        </p:nvSpPr>
        <p:spPr>
          <a:xfrm>
            <a:off x="1801093" y="861063"/>
            <a:ext cx="5910580" cy="417195"/>
          </a:xfrm>
          <a:prstGeom prst="rect">
            <a:avLst/>
          </a:prstGeom>
        </p:spPr>
        <p:txBody>
          <a:bodyPr vert="horz" wrap="square" lIns="0" tIns="14604" rIns="0" bIns="0" rtlCol="0">
            <a:spAutoFit/>
          </a:bodyPr>
          <a:lstStyle/>
          <a:p>
            <a:pPr>
              <a:lnSpc>
                <a:spcPct val="100000"/>
              </a:lnSpc>
              <a:spcBef>
                <a:spcPts val="114"/>
              </a:spcBef>
              <a:tabLst>
                <a:tab pos="4784725" algn="l"/>
              </a:tabLst>
            </a:pPr>
            <a:r>
              <a:rPr sz="2550" i="1" spc="360" dirty="0">
                <a:latin typeface="Times New Roman"/>
                <a:cs typeface="Times New Roman"/>
              </a:rPr>
              <a:t>Entropy</a:t>
            </a:r>
            <a:r>
              <a:rPr sz="2550" spc="360" dirty="0">
                <a:latin typeface="Times New Roman"/>
                <a:cs typeface="Times New Roman"/>
              </a:rPr>
              <a:t>(</a:t>
            </a:r>
            <a:r>
              <a:rPr sz="2550" i="1" spc="360" dirty="0">
                <a:latin typeface="Times New Roman"/>
                <a:cs typeface="Times New Roman"/>
              </a:rPr>
              <a:t>t</a:t>
            </a:r>
            <a:r>
              <a:rPr sz="2550" spc="360" dirty="0">
                <a:latin typeface="Times New Roman"/>
                <a:cs typeface="Times New Roman"/>
              </a:rPr>
              <a:t>)</a:t>
            </a:r>
            <a:r>
              <a:rPr sz="2550" spc="105" dirty="0">
                <a:latin typeface="Times New Roman"/>
                <a:cs typeface="Times New Roman"/>
              </a:rPr>
              <a:t> </a:t>
            </a:r>
            <a:r>
              <a:rPr sz="2550" spc="490" dirty="0">
                <a:latin typeface="Symbol"/>
                <a:cs typeface="Symbol"/>
              </a:rPr>
              <a:t></a:t>
            </a:r>
            <a:r>
              <a:rPr sz="2550" spc="85" dirty="0">
                <a:latin typeface="Times New Roman"/>
                <a:cs typeface="Times New Roman"/>
              </a:rPr>
              <a:t> </a:t>
            </a:r>
            <a:r>
              <a:rPr sz="2550" spc="185" dirty="0">
                <a:latin typeface="Symbol"/>
                <a:cs typeface="Symbol"/>
              </a:rPr>
              <a:t></a:t>
            </a:r>
            <a:r>
              <a:rPr sz="2850" spc="277" baseline="1461" dirty="0">
                <a:latin typeface="Symbol"/>
                <a:cs typeface="Symbol"/>
              </a:rPr>
              <a:t></a:t>
            </a:r>
            <a:r>
              <a:rPr sz="2850" spc="532" baseline="1461" dirty="0">
                <a:latin typeface="Times New Roman"/>
                <a:cs typeface="Times New Roman"/>
              </a:rPr>
              <a:t> </a:t>
            </a:r>
            <a:r>
              <a:rPr sz="2550" i="1" spc="395" dirty="0">
                <a:latin typeface="Times New Roman"/>
                <a:cs typeface="Times New Roman"/>
              </a:rPr>
              <a:t>p</a:t>
            </a:r>
            <a:r>
              <a:rPr sz="2550" spc="395" dirty="0">
                <a:latin typeface="Times New Roman"/>
                <a:cs typeface="Times New Roman"/>
              </a:rPr>
              <a:t>(</a:t>
            </a:r>
            <a:r>
              <a:rPr sz="2550" spc="55" dirty="0">
                <a:latin typeface="Times New Roman"/>
                <a:cs typeface="Times New Roman"/>
              </a:rPr>
              <a:t> </a:t>
            </a:r>
            <a:r>
              <a:rPr sz="2550" i="1" spc="245" dirty="0">
                <a:latin typeface="Times New Roman"/>
                <a:cs typeface="Times New Roman"/>
              </a:rPr>
              <a:t>j</a:t>
            </a:r>
            <a:r>
              <a:rPr sz="2550" i="1" spc="25" dirty="0">
                <a:latin typeface="Times New Roman"/>
                <a:cs typeface="Times New Roman"/>
              </a:rPr>
              <a:t> </a:t>
            </a:r>
            <a:r>
              <a:rPr sz="2550" spc="175" dirty="0">
                <a:latin typeface="Times New Roman"/>
                <a:cs typeface="Times New Roman"/>
              </a:rPr>
              <a:t>|</a:t>
            </a:r>
            <a:r>
              <a:rPr sz="2550" spc="-120" dirty="0">
                <a:latin typeface="Times New Roman"/>
                <a:cs typeface="Times New Roman"/>
              </a:rPr>
              <a:t> </a:t>
            </a:r>
            <a:r>
              <a:rPr sz="2550" i="1" spc="370" dirty="0">
                <a:latin typeface="Times New Roman"/>
                <a:cs typeface="Times New Roman"/>
              </a:rPr>
              <a:t>t</a:t>
            </a:r>
            <a:r>
              <a:rPr sz="2550" spc="370" dirty="0">
                <a:latin typeface="Times New Roman"/>
                <a:cs typeface="Times New Roman"/>
              </a:rPr>
              <a:t>)</a:t>
            </a:r>
            <a:r>
              <a:rPr sz="2550" spc="-325" dirty="0">
                <a:latin typeface="Times New Roman"/>
                <a:cs typeface="Times New Roman"/>
              </a:rPr>
              <a:t> </a:t>
            </a:r>
            <a:r>
              <a:rPr sz="2550" spc="325" dirty="0">
                <a:latin typeface="Times New Roman"/>
                <a:cs typeface="Times New Roman"/>
              </a:rPr>
              <a:t>log</a:t>
            </a:r>
            <a:r>
              <a:rPr sz="2550" dirty="0">
                <a:latin typeface="Times New Roman"/>
                <a:cs typeface="Times New Roman"/>
              </a:rPr>
              <a:t>	</a:t>
            </a:r>
            <a:r>
              <a:rPr sz="2550" i="1" spc="395" dirty="0">
                <a:latin typeface="Times New Roman"/>
                <a:cs typeface="Times New Roman"/>
              </a:rPr>
              <a:t>p</a:t>
            </a:r>
            <a:r>
              <a:rPr sz="2550" spc="395" dirty="0">
                <a:latin typeface="Times New Roman"/>
                <a:cs typeface="Times New Roman"/>
              </a:rPr>
              <a:t>(</a:t>
            </a:r>
            <a:r>
              <a:rPr sz="2550" spc="45" dirty="0">
                <a:latin typeface="Times New Roman"/>
                <a:cs typeface="Times New Roman"/>
              </a:rPr>
              <a:t> </a:t>
            </a:r>
            <a:r>
              <a:rPr sz="2550" i="1" spc="245" dirty="0">
                <a:latin typeface="Times New Roman"/>
                <a:cs typeface="Times New Roman"/>
              </a:rPr>
              <a:t>j</a:t>
            </a:r>
            <a:r>
              <a:rPr sz="2550" i="1" spc="25" dirty="0">
                <a:latin typeface="Times New Roman"/>
                <a:cs typeface="Times New Roman"/>
              </a:rPr>
              <a:t> </a:t>
            </a:r>
            <a:r>
              <a:rPr sz="2550" spc="175" dirty="0">
                <a:latin typeface="Times New Roman"/>
                <a:cs typeface="Times New Roman"/>
              </a:rPr>
              <a:t>|</a:t>
            </a:r>
            <a:r>
              <a:rPr sz="2550" spc="-120" dirty="0">
                <a:latin typeface="Times New Roman"/>
                <a:cs typeface="Times New Roman"/>
              </a:rPr>
              <a:t> </a:t>
            </a:r>
            <a:r>
              <a:rPr sz="2550" i="1" spc="340" dirty="0">
                <a:latin typeface="Times New Roman"/>
                <a:cs typeface="Times New Roman"/>
              </a:rPr>
              <a:t>t</a:t>
            </a:r>
            <a:r>
              <a:rPr sz="2550" spc="340" dirty="0">
                <a:latin typeface="Times New Roman"/>
                <a:cs typeface="Times New Roman"/>
              </a:rPr>
              <a:t>)</a:t>
            </a:r>
            <a:endParaRPr sz="2550">
              <a:latin typeface="Times New Roman"/>
              <a:cs typeface="Times New Roman"/>
            </a:endParaRPr>
          </a:p>
        </p:txBody>
      </p:sp>
      <p:sp>
        <p:nvSpPr>
          <p:cNvPr id="10" name="object 10"/>
          <p:cNvSpPr txBox="1"/>
          <p:nvPr/>
        </p:nvSpPr>
        <p:spPr>
          <a:xfrm>
            <a:off x="6362139" y="1159828"/>
            <a:ext cx="86360" cy="156210"/>
          </a:xfrm>
          <a:prstGeom prst="rect">
            <a:avLst/>
          </a:prstGeom>
        </p:spPr>
        <p:txBody>
          <a:bodyPr vert="horz" wrap="square" lIns="0" tIns="13335" rIns="0" bIns="0" rtlCol="0">
            <a:spAutoFit/>
          </a:bodyPr>
          <a:lstStyle/>
          <a:p>
            <a:pPr>
              <a:lnSpc>
                <a:spcPct val="100000"/>
              </a:lnSpc>
              <a:spcBef>
                <a:spcPts val="105"/>
              </a:spcBef>
            </a:pPr>
            <a:r>
              <a:rPr sz="850" spc="95" dirty="0">
                <a:latin typeface="Times New Roman"/>
                <a:cs typeface="Times New Roman"/>
              </a:rPr>
              <a:t>2</a:t>
            </a:r>
            <a:endParaRPr sz="850">
              <a:latin typeface="Times New Roman"/>
              <a:cs typeface="Times New Roman"/>
            </a:endParaRPr>
          </a:p>
        </p:txBody>
      </p:sp>
      <p:sp>
        <p:nvSpPr>
          <p:cNvPr id="11" name="object 11"/>
          <p:cNvSpPr/>
          <p:nvPr/>
        </p:nvSpPr>
        <p:spPr>
          <a:xfrm>
            <a:off x="1754187" y="909637"/>
            <a:ext cx="5955030" cy="471805"/>
          </a:xfrm>
          <a:custGeom>
            <a:avLst/>
            <a:gdLst/>
            <a:ahLst/>
            <a:cxnLst/>
            <a:rect l="l" t="t" r="r" b="b"/>
            <a:pathLst>
              <a:path w="5955030" h="471805">
                <a:moveTo>
                  <a:pt x="0" y="0"/>
                </a:moveTo>
                <a:lnTo>
                  <a:pt x="5954713" y="0"/>
                </a:lnTo>
                <a:lnTo>
                  <a:pt x="5954713" y="471488"/>
                </a:lnTo>
                <a:lnTo>
                  <a:pt x="0" y="471488"/>
                </a:lnTo>
                <a:lnTo>
                  <a:pt x="0" y="0"/>
                </a:lnTo>
                <a:close/>
              </a:path>
            </a:pathLst>
          </a:custGeom>
          <a:ln w="9525">
            <a:solidFill>
              <a:srgbClr val="000000"/>
            </a:solidFill>
          </a:ln>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42</a:t>
            </a:fld>
            <a:endParaRPr spc="-25" dirty="0"/>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300" y="12700"/>
            <a:ext cx="4425315" cy="574040"/>
          </a:xfrm>
          <a:prstGeom prst="rect">
            <a:avLst/>
          </a:prstGeom>
        </p:spPr>
        <p:txBody>
          <a:bodyPr vert="horz" wrap="square" lIns="0" tIns="12700" rIns="0" bIns="0" rtlCol="0">
            <a:spAutoFit/>
          </a:bodyPr>
          <a:lstStyle/>
          <a:p>
            <a:pPr marL="12700">
              <a:lnSpc>
                <a:spcPct val="100000"/>
              </a:lnSpc>
              <a:spcBef>
                <a:spcPts val="100"/>
              </a:spcBef>
            </a:pPr>
            <a:r>
              <a:rPr sz="3600" spc="-110" dirty="0"/>
              <a:t>Splitting</a:t>
            </a:r>
            <a:r>
              <a:rPr sz="3600" spc="-160" dirty="0"/>
              <a:t> </a:t>
            </a:r>
            <a:r>
              <a:rPr sz="3600" spc="-90" dirty="0"/>
              <a:t>Based</a:t>
            </a:r>
            <a:r>
              <a:rPr sz="3600" spc="-160" dirty="0"/>
              <a:t> </a:t>
            </a:r>
            <a:r>
              <a:rPr sz="3600" spc="-25" dirty="0"/>
              <a:t>on </a:t>
            </a:r>
            <a:r>
              <a:rPr sz="3600" spc="-1135" dirty="0"/>
              <a:t>INFO...</a:t>
            </a:r>
            <a:endParaRPr sz="3600"/>
          </a:p>
        </p:txBody>
      </p:sp>
      <p:sp>
        <p:nvSpPr>
          <p:cNvPr id="3" name="object 3"/>
          <p:cNvSpPr txBox="1"/>
          <p:nvPr/>
        </p:nvSpPr>
        <p:spPr>
          <a:xfrm>
            <a:off x="368300" y="768350"/>
            <a:ext cx="2944495" cy="513080"/>
          </a:xfrm>
          <a:prstGeom prst="rect">
            <a:avLst/>
          </a:prstGeom>
        </p:spPr>
        <p:txBody>
          <a:bodyPr vert="horz" wrap="square" lIns="0" tIns="12700" rIns="0" bIns="0" rtlCol="0">
            <a:spAutoFit/>
          </a:bodyPr>
          <a:lstStyle/>
          <a:p>
            <a:pPr marL="12700">
              <a:lnSpc>
                <a:spcPct val="100000"/>
              </a:lnSpc>
              <a:spcBef>
                <a:spcPts val="100"/>
              </a:spcBef>
            </a:pPr>
            <a:r>
              <a:rPr sz="3200" spc="-150" dirty="0">
                <a:solidFill>
                  <a:srgbClr val="EE8200"/>
                </a:solidFill>
                <a:latin typeface="Garamond"/>
                <a:cs typeface="Garamond"/>
              </a:rPr>
              <a:t>Information Gain:</a:t>
            </a:r>
            <a:endParaRPr sz="3200" spc="-150" dirty="0">
              <a:latin typeface="Garamond"/>
              <a:cs typeface="Garamond"/>
            </a:endParaRPr>
          </a:p>
        </p:txBody>
      </p:sp>
      <p:sp>
        <p:nvSpPr>
          <p:cNvPr id="4" name="object 4"/>
          <p:cNvSpPr txBox="1"/>
          <p:nvPr/>
        </p:nvSpPr>
        <p:spPr>
          <a:xfrm>
            <a:off x="800100" y="2338917"/>
            <a:ext cx="7928609" cy="2252345"/>
          </a:xfrm>
          <a:prstGeom prst="rect">
            <a:avLst/>
          </a:prstGeom>
        </p:spPr>
        <p:txBody>
          <a:bodyPr vert="horz" wrap="square" lIns="0" tIns="12700" rIns="0" bIns="0" rtlCol="0">
            <a:spAutoFit/>
          </a:bodyPr>
          <a:lstStyle/>
          <a:p>
            <a:pPr marL="952500" marR="3072765">
              <a:lnSpc>
                <a:spcPct val="109700"/>
              </a:lnSpc>
              <a:spcBef>
                <a:spcPts val="100"/>
              </a:spcBef>
            </a:pPr>
            <a:r>
              <a:rPr sz="2000" dirty="0">
                <a:latin typeface="Garamond"/>
                <a:cs typeface="Garamond"/>
              </a:rPr>
              <a:t>Parent Node, p is split into k partitions; n</a:t>
            </a:r>
            <a:r>
              <a:rPr sz="1950" baseline="-19230" dirty="0">
                <a:latin typeface="Garamond"/>
                <a:cs typeface="Garamond"/>
              </a:rPr>
              <a:t>i </a:t>
            </a:r>
            <a:r>
              <a:rPr sz="2000" dirty="0">
                <a:latin typeface="Garamond"/>
                <a:cs typeface="Garamond"/>
              </a:rPr>
              <a:t>is number of records in partition i</a:t>
            </a:r>
          </a:p>
          <a:p>
            <a:pPr marL="322580" marR="314960" indent="-284480">
              <a:lnSpc>
                <a:spcPts val="2130"/>
              </a:lnSpc>
              <a:spcBef>
                <a:spcPts val="560"/>
              </a:spcBef>
              <a:buSzPct val="90000"/>
              <a:buFont typeface="Courier New"/>
              <a:buChar char="o"/>
              <a:tabLst>
                <a:tab pos="323850" algn="l"/>
              </a:tabLst>
            </a:pPr>
            <a:r>
              <a:rPr sz="2000" dirty="0">
                <a:latin typeface="Garamond"/>
                <a:cs typeface="Garamond"/>
              </a:rPr>
              <a:t>Measures Reduction in Entropy achieved because of the split. Choose 	the split that achieves most reduction (maximizes GAIN)</a:t>
            </a:r>
          </a:p>
          <a:p>
            <a:pPr marL="322580" indent="-284480">
              <a:lnSpc>
                <a:spcPct val="100000"/>
              </a:lnSpc>
              <a:spcBef>
                <a:spcPts val="245"/>
              </a:spcBef>
              <a:buSzPct val="90000"/>
              <a:buFont typeface="Courier New"/>
              <a:buChar char="o"/>
              <a:tabLst>
                <a:tab pos="322580" algn="l"/>
              </a:tabLst>
            </a:pPr>
            <a:r>
              <a:rPr sz="2000" dirty="0">
                <a:latin typeface="Garamond"/>
                <a:cs typeface="Garamond"/>
              </a:rPr>
              <a:t>Used in ID3 and C4.5</a:t>
            </a:r>
          </a:p>
          <a:p>
            <a:pPr marL="322580" marR="30480" indent="-284480">
              <a:lnSpc>
                <a:spcPts val="2170"/>
              </a:lnSpc>
              <a:spcBef>
                <a:spcPts val="500"/>
              </a:spcBef>
              <a:buSzPct val="90000"/>
              <a:buFont typeface="Courier New"/>
              <a:buChar char="o"/>
              <a:tabLst>
                <a:tab pos="323850" algn="l"/>
              </a:tabLst>
            </a:pPr>
            <a:r>
              <a:rPr sz="2000" dirty="0">
                <a:latin typeface="Garamond"/>
                <a:cs typeface="Garamond"/>
              </a:rPr>
              <a:t>Disadvantage: Tends to prefer splits that result in large number of partitions, 	each being small but pure.</a:t>
            </a:r>
          </a:p>
        </p:txBody>
      </p:sp>
      <p:grpSp>
        <p:nvGrpSpPr>
          <p:cNvPr id="5" name="object 5"/>
          <p:cNvGrpSpPr/>
          <p:nvPr/>
        </p:nvGrpSpPr>
        <p:grpSpPr>
          <a:xfrm>
            <a:off x="2133600" y="1536659"/>
            <a:ext cx="5423535" cy="683895"/>
            <a:chOff x="2133600" y="1536659"/>
            <a:chExt cx="5423535" cy="683895"/>
          </a:xfrm>
        </p:grpSpPr>
        <p:sp>
          <p:nvSpPr>
            <p:cNvPr id="6" name="object 6"/>
            <p:cNvSpPr/>
            <p:nvPr/>
          </p:nvSpPr>
          <p:spPr>
            <a:xfrm>
              <a:off x="2133600" y="1536659"/>
              <a:ext cx="5423535" cy="683895"/>
            </a:xfrm>
            <a:custGeom>
              <a:avLst/>
              <a:gdLst/>
              <a:ahLst/>
              <a:cxnLst/>
              <a:rect l="l" t="t" r="r" b="b"/>
              <a:pathLst>
                <a:path w="5423534" h="683894">
                  <a:moveTo>
                    <a:pt x="5423108" y="0"/>
                  </a:moveTo>
                  <a:lnTo>
                    <a:pt x="0" y="0"/>
                  </a:lnTo>
                  <a:lnTo>
                    <a:pt x="0" y="683692"/>
                  </a:lnTo>
                  <a:lnTo>
                    <a:pt x="5423108" y="683692"/>
                  </a:lnTo>
                  <a:lnTo>
                    <a:pt x="5423108" y="0"/>
                  </a:lnTo>
                  <a:close/>
                </a:path>
              </a:pathLst>
            </a:custGeom>
            <a:solidFill>
              <a:srgbClr val="FFFFCC"/>
            </a:solidFill>
          </p:spPr>
          <p:txBody>
            <a:bodyPr wrap="square" lIns="0" tIns="0" rIns="0" bIns="0" rtlCol="0"/>
            <a:lstStyle/>
            <a:p>
              <a:endParaRPr/>
            </a:p>
          </p:txBody>
        </p:sp>
        <p:sp>
          <p:nvSpPr>
            <p:cNvPr id="7" name="object 7"/>
            <p:cNvSpPr/>
            <p:nvPr/>
          </p:nvSpPr>
          <p:spPr>
            <a:xfrm>
              <a:off x="5749261" y="1878794"/>
              <a:ext cx="267335" cy="0"/>
            </a:xfrm>
            <a:custGeom>
              <a:avLst/>
              <a:gdLst/>
              <a:ahLst/>
              <a:cxnLst/>
              <a:rect l="l" t="t" r="r" b="b"/>
              <a:pathLst>
                <a:path w="267335">
                  <a:moveTo>
                    <a:pt x="0" y="0"/>
                  </a:moveTo>
                  <a:lnTo>
                    <a:pt x="266934" y="0"/>
                  </a:lnTo>
                </a:path>
              </a:pathLst>
            </a:custGeom>
            <a:ln w="9496">
              <a:solidFill>
                <a:srgbClr val="000000"/>
              </a:solidFill>
            </a:ln>
          </p:spPr>
          <p:txBody>
            <a:bodyPr wrap="square" lIns="0" tIns="0" rIns="0" bIns="0" rtlCol="0"/>
            <a:lstStyle/>
            <a:p>
              <a:endParaRPr/>
            </a:p>
          </p:txBody>
        </p:sp>
      </p:grpSp>
      <p:sp>
        <p:nvSpPr>
          <p:cNvPr id="8" name="object 8"/>
          <p:cNvSpPr txBox="1"/>
          <p:nvPr/>
        </p:nvSpPr>
        <p:spPr>
          <a:xfrm>
            <a:off x="5228912" y="1698588"/>
            <a:ext cx="129539" cy="299720"/>
          </a:xfrm>
          <a:prstGeom prst="rect">
            <a:avLst/>
          </a:prstGeom>
        </p:spPr>
        <p:txBody>
          <a:bodyPr vert="horz" wrap="square" lIns="0" tIns="12065" rIns="0" bIns="0" rtlCol="0">
            <a:spAutoFit/>
          </a:bodyPr>
          <a:lstStyle/>
          <a:p>
            <a:pPr>
              <a:lnSpc>
                <a:spcPct val="100000"/>
              </a:lnSpc>
              <a:spcBef>
                <a:spcPts val="95"/>
              </a:spcBef>
            </a:pPr>
            <a:r>
              <a:rPr sz="1800" spc="415" dirty="0">
                <a:latin typeface="Symbol"/>
                <a:cs typeface="Symbol"/>
              </a:rPr>
              <a:t></a:t>
            </a:r>
            <a:endParaRPr sz="1800">
              <a:latin typeface="Symbol"/>
              <a:cs typeface="Symbol"/>
            </a:endParaRPr>
          </a:p>
        </p:txBody>
      </p:sp>
      <p:sp>
        <p:nvSpPr>
          <p:cNvPr id="9" name="object 9"/>
          <p:cNvSpPr txBox="1"/>
          <p:nvPr/>
        </p:nvSpPr>
        <p:spPr>
          <a:xfrm>
            <a:off x="5378582" y="1633857"/>
            <a:ext cx="325755" cy="436245"/>
          </a:xfrm>
          <a:prstGeom prst="rect">
            <a:avLst/>
          </a:prstGeom>
        </p:spPr>
        <p:txBody>
          <a:bodyPr vert="horz" wrap="square" lIns="0" tIns="11430" rIns="0" bIns="0" rtlCol="0">
            <a:spAutoFit/>
          </a:bodyPr>
          <a:lstStyle/>
          <a:p>
            <a:pPr>
              <a:lnSpc>
                <a:spcPct val="100000"/>
              </a:lnSpc>
              <a:spcBef>
                <a:spcPts val="90"/>
              </a:spcBef>
            </a:pPr>
            <a:r>
              <a:rPr sz="2700" spc="-795" dirty="0">
                <a:latin typeface="Symbol"/>
                <a:cs typeface="Symbol"/>
              </a:rPr>
              <a:t></a:t>
            </a:r>
            <a:endParaRPr sz="2700">
              <a:latin typeface="Symbol"/>
              <a:cs typeface="Symbol"/>
            </a:endParaRPr>
          </a:p>
        </p:txBody>
      </p:sp>
      <p:sp>
        <p:nvSpPr>
          <p:cNvPr id="10" name="object 10"/>
          <p:cNvSpPr txBox="1"/>
          <p:nvPr/>
        </p:nvSpPr>
        <p:spPr>
          <a:xfrm>
            <a:off x="5495032" y="1558402"/>
            <a:ext cx="92075" cy="185420"/>
          </a:xfrm>
          <a:prstGeom prst="rect">
            <a:avLst/>
          </a:prstGeom>
        </p:spPr>
        <p:txBody>
          <a:bodyPr vert="horz" wrap="square" lIns="0" tIns="12065" rIns="0" bIns="0" rtlCol="0">
            <a:spAutoFit/>
          </a:bodyPr>
          <a:lstStyle/>
          <a:p>
            <a:pPr>
              <a:lnSpc>
                <a:spcPct val="100000"/>
              </a:lnSpc>
              <a:spcBef>
                <a:spcPts val="95"/>
              </a:spcBef>
            </a:pPr>
            <a:r>
              <a:rPr sz="1050" i="1" spc="105" dirty="0">
                <a:latin typeface="Times New Roman"/>
                <a:cs typeface="Times New Roman"/>
              </a:rPr>
              <a:t>k</a:t>
            </a:r>
            <a:endParaRPr sz="1050">
              <a:latin typeface="Times New Roman"/>
              <a:cs typeface="Times New Roman"/>
            </a:endParaRPr>
          </a:p>
        </p:txBody>
      </p:sp>
      <p:sp>
        <p:nvSpPr>
          <p:cNvPr id="11" name="object 11"/>
          <p:cNvSpPr txBox="1"/>
          <p:nvPr/>
        </p:nvSpPr>
        <p:spPr>
          <a:xfrm>
            <a:off x="2899499" y="1847084"/>
            <a:ext cx="318770" cy="185420"/>
          </a:xfrm>
          <a:prstGeom prst="rect">
            <a:avLst/>
          </a:prstGeom>
        </p:spPr>
        <p:txBody>
          <a:bodyPr vert="horz" wrap="square" lIns="0" tIns="12065" rIns="0" bIns="0" rtlCol="0">
            <a:spAutoFit/>
          </a:bodyPr>
          <a:lstStyle/>
          <a:p>
            <a:pPr>
              <a:lnSpc>
                <a:spcPct val="100000"/>
              </a:lnSpc>
              <a:spcBef>
                <a:spcPts val="95"/>
              </a:spcBef>
            </a:pPr>
            <a:r>
              <a:rPr sz="1050" i="1" spc="105" dirty="0">
                <a:latin typeface="Times New Roman"/>
                <a:cs typeface="Times New Roman"/>
              </a:rPr>
              <a:t>split</a:t>
            </a:r>
            <a:endParaRPr sz="1050">
              <a:latin typeface="Times New Roman"/>
              <a:cs typeface="Times New Roman"/>
            </a:endParaRPr>
          </a:p>
        </p:txBody>
      </p:sp>
      <p:sp>
        <p:nvSpPr>
          <p:cNvPr id="12" name="object 12"/>
          <p:cNvSpPr txBox="1"/>
          <p:nvPr/>
        </p:nvSpPr>
        <p:spPr>
          <a:xfrm>
            <a:off x="5203512" y="1505450"/>
            <a:ext cx="812800" cy="667385"/>
          </a:xfrm>
          <a:prstGeom prst="rect">
            <a:avLst/>
          </a:prstGeom>
        </p:spPr>
        <p:txBody>
          <a:bodyPr vert="horz" wrap="square" lIns="0" tIns="59055" rIns="0" bIns="0" rtlCol="0">
            <a:spAutoFit/>
          </a:bodyPr>
          <a:lstStyle/>
          <a:p>
            <a:pPr marL="25400">
              <a:lnSpc>
                <a:spcPct val="100000"/>
              </a:lnSpc>
              <a:spcBef>
                <a:spcPts val="465"/>
              </a:spcBef>
              <a:tabLst>
                <a:tab pos="565785" algn="l"/>
              </a:tabLst>
            </a:pPr>
            <a:r>
              <a:rPr sz="1800" spc="265" dirty="0">
                <a:latin typeface="Symbol"/>
                <a:cs typeface="Symbol"/>
              </a:rPr>
              <a:t></a:t>
            </a:r>
            <a:r>
              <a:rPr sz="1800" dirty="0">
                <a:latin typeface="Times New Roman"/>
                <a:cs typeface="Times New Roman"/>
              </a:rPr>
              <a:t>	</a:t>
            </a:r>
            <a:r>
              <a:rPr sz="1800" i="1" spc="145" dirty="0">
                <a:latin typeface="Times New Roman"/>
                <a:cs typeface="Times New Roman"/>
              </a:rPr>
              <a:t>n</a:t>
            </a:r>
            <a:r>
              <a:rPr sz="1575" i="1" spc="217" baseline="-23809" dirty="0">
                <a:latin typeface="Times New Roman"/>
                <a:cs typeface="Times New Roman"/>
              </a:rPr>
              <a:t>i</a:t>
            </a:r>
            <a:endParaRPr sz="1575" baseline="-23809" dirty="0">
              <a:latin typeface="Times New Roman"/>
              <a:cs typeface="Times New Roman"/>
            </a:endParaRPr>
          </a:p>
          <a:p>
            <a:pPr marR="46990" algn="r">
              <a:lnSpc>
                <a:spcPct val="100000"/>
              </a:lnSpc>
              <a:spcBef>
                <a:spcPts val="365"/>
              </a:spcBef>
            </a:pPr>
            <a:r>
              <a:rPr sz="1800" i="1" spc="245" dirty="0">
                <a:latin typeface="Times New Roman"/>
                <a:cs typeface="Times New Roman"/>
              </a:rPr>
              <a:t>n</a:t>
            </a:r>
            <a:endParaRPr sz="1800" dirty="0">
              <a:latin typeface="Times New Roman"/>
              <a:cs typeface="Times New Roman"/>
            </a:endParaRPr>
          </a:p>
        </p:txBody>
      </p:sp>
      <p:sp>
        <p:nvSpPr>
          <p:cNvPr id="13" name="object 13"/>
          <p:cNvSpPr txBox="1"/>
          <p:nvPr/>
        </p:nvSpPr>
        <p:spPr>
          <a:xfrm>
            <a:off x="5228912" y="1915990"/>
            <a:ext cx="450215" cy="299720"/>
          </a:xfrm>
          <a:prstGeom prst="rect">
            <a:avLst/>
          </a:prstGeom>
        </p:spPr>
        <p:txBody>
          <a:bodyPr vert="horz" wrap="square" lIns="0" tIns="12065" rIns="0" bIns="0" rtlCol="0">
            <a:spAutoFit/>
          </a:bodyPr>
          <a:lstStyle/>
          <a:p>
            <a:pPr>
              <a:lnSpc>
                <a:spcPct val="100000"/>
              </a:lnSpc>
              <a:spcBef>
                <a:spcPts val="95"/>
              </a:spcBef>
            </a:pPr>
            <a:r>
              <a:rPr sz="1800" spc="-640" dirty="0">
                <a:latin typeface="Symbol"/>
                <a:cs typeface="Symbol"/>
              </a:rPr>
              <a:t></a:t>
            </a:r>
            <a:r>
              <a:rPr sz="1800" spc="180" dirty="0">
                <a:latin typeface="Times New Roman"/>
                <a:cs typeface="Times New Roman"/>
              </a:rPr>
              <a:t> </a:t>
            </a:r>
            <a:r>
              <a:rPr sz="1050" i="1" spc="100" dirty="0">
                <a:latin typeface="Times New Roman"/>
                <a:cs typeface="Times New Roman"/>
              </a:rPr>
              <a:t>i</a:t>
            </a:r>
            <a:r>
              <a:rPr sz="1050" i="1" spc="-150" dirty="0">
                <a:latin typeface="Times New Roman"/>
                <a:cs typeface="Times New Roman"/>
              </a:rPr>
              <a:t> </a:t>
            </a:r>
            <a:r>
              <a:rPr sz="1050" spc="114" dirty="0">
                <a:latin typeface="Symbol"/>
                <a:cs typeface="Symbol"/>
              </a:rPr>
              <a:t></a:t>
            </a:r>
            <a:r>
              <a:rPr sz="1050" spc="114" dirty="0">
                <a:latin typeface="Times New Roman"/>
                <a:cs typeface="Times New Roman"/>
              </a:rPr>
              <a:t>1</a:t>
            </a:r>
            <a:endParaRPr sz="1050" dirty="0">
              <a:latin typeface="Times New Roman"/>
              <a:cs typeface="Times New Roman"/>
            </a:endParaRPr>
          </a:p>
        </p:txBody>
      </p:sp>
      <p:sp>
        <p:nvSpPr>
          <p:cNvPr id="14" name="object 14"/>
          <p:cNvSpPr txBox="1"/>
          <p:nvPr/>
        </p:nvSpPr>
        <p:spPr>
          <a:xfrm>
            <a:off x="6039863" y="1695035"/>
            <a:ext cx="1522095" cy="520700"/>
          </a:xfrm>
          <a:prstGeom prst="rect">
            <a:avLst/>
          </a:prstGeom>
        </p:spPr>
        <p:txBody>
          <a:bodyPr vert="horz" wrap="square" lIns="0" tIns="12065" rIns="0" bIns="0" rtlCol="0">
            <a:spAutoFit/>
          </a:bodyPr>
          <a:lstStyle/>
          <a:p>
            <a:pPr marL="38100">
              <a:lnSpc>
                <a:spcPts val="1095"/>
              </a:lnSpc>
              <a:spcBef>
                <a:spcPts val="95"/>
              </a:spcBef>
            </a:pPr>
            <a:r>
              <a:rPr sz="1800" i="1" spc="260" dirty="0">
                <a:latin typeface="Times New Roman"/>
                <a:cs typeface="Times New Roman"/>
              </a:rPr>
              <a:t>Entropy</a:t>
            </a:r>
            <a:r>
              <a:rPr sz="1800" spc="260" dirty="0">
                <a:latin typeface="Times New Roman"/>
                <a:cs typeface="Times New Roman"/>
              </a:rPr>
              <a:t>(</a:t>
            </a:r>
            <a:r>
              <a:rPr sz="1800" i="1" spc="260" dirty="0">
                <a:latin typeface="Times New Roman"/>
                <a:cs typeface="Times New Roman"/>
              </a:rPr>
              <a:t>i</a:t>
            </a:r>
            <a:r>
              <a:rPr sz="1800" spc="260" dirty="0">
                <a:latin typeface="Times New Roman"/>
                <a:cs typeface="Times New Roman"/>
              </a:rPr>
              <a:t>)</a:t>
            </a:r>
            <a:r>
              <a:rPr sz="1800" spc="-204" dirty="0">
                <a:latin typeface="Times New Roman"/>
                <a:cs typeface="Times New Roman"/>
              </a:rPr>
              <a:t> </a:t>
            </a:r>
            <a:r>
              <a:rPr sz="2700" spc="-1035" baseline="33950" dirty="0">
                <a:latin typeface="Symbol"/>
                <a:cs typeface="Symbol"/>
              </a:rPr>
              <a:t></a:t>
            </a:r>
            <a:endParaRPr sz="2700" baseline="33950">
              <a:latin typeface="Symbol"/>
              <a:cs typeface="Symbol"/>
            </a:endParaRPr>
          </a:p>
          <a:p>
            <a:pPr marL="1354455">
              <a:lnSpc>
                <a:spcPts val="869"/>
              </a:lnSpc>
            </a:pPr>
            <a:r>
              <a:rPr sz="1800" spc="-50" dirty="0">
                <a:latin typeface="Symbol"/>
                <a:cs typeface="Symbol"/>
              </a:rPr>
              <a:t></a:t>
            </a:r>
            <a:endParaRPr sz="1800">
              <a:latin typeface="Symbol"/>
              <a:cs typeface="Symbol"/>
            </a:endParaRPr>
          </a:p>
          <a:p>
            <a:pPr marL="1354455">
              <a:lnSpc>
                <a:spcPts val="1935"/>
              </a:lnSpc>
            </a:pPr>
            <a:r>
              <a:rPr sz="1800" spc="265" dirty="0">
                <a:latin typeface="Symbol"/>
                <a:cs typeface="Symbol"/>
              </a:rPr>
              <a:t></a:t>
            </a:r>
            <a:endParaRPr sz="1800">
              <a:latin typeface="Symbol"/>
              <a:cs typeface="Symbol"/>
            </a:endParaRPr>
          </a:p>
        </p:txBody>
      </p:sp>
      <p:sp>
        <p:nvSpPr>
          <p:cNvPr id="15" name="object 15"/>
          <p:cNvSpPr txBox="1"/>
          <p:nvPr/>
        </p:nvSpPr>
        <p:spPr>
          <a:xfrm>
            <a:off x="2170028" y="1695035"/>
            <a:ext cx="3029585" cy="299720"/>
          </a:xfrm>
          <a:prstGeom prst="rect">
            <a:avLst/>
          </a:prstGeom>
        </p:spPr>
        <p:txBody>
          <a:bodyPr vert="horz" wrap="square" lIns="0" tIns="12065" rIns="0" bIns="0" rtlCol="0">
            <a:spAutoFit/>
          </a:bodyPr>
          <a:lstStyle/>
          <a:p>
            <a:pPr>
              <a:lnSpc>
                <a:spcPct val="100000"/>
              </a:lnSpc>
              <a:spcBef>
                <a:spcPts val="95"/>
              </a:spcBef>
              <a:tabLst>
                <a:tab pos="1148080" algn="l"/>
              </a:tabLst>
            </a:pPr>
            <a:r>
              <a:rPr sz="1800" i="1" spc="325" dirty="0">
                <a:latin typeface="Times New Roman"/>
                <a:cs typeface="Times New Roman"/>
              </a:rPr>
              <a:t>GAIN</a:t>
            </a:r>
            <a:r>
              <a:rPr sz="1800" i="1" dirty="0">
                <a:latin typeface="Times New Roman"/>
                <a:cs typeface="Times New Roman"/>
              </a:rPr>
              <a:t>	</a:t>
            </a:r>
            <a:r>
              <a:rPr sz="1800" spc="325" dirty="0">
                <a:latin typeface="Symbol"/>
                <a:cs typeface="Symbol"/>
              </a:rPr>
              <a:t></a:t>
            </a:r>
            <a:r>
              <a:rPr sz="1800" spc="185" dirty="0">
                <a:latin typeface="Times New Roman"/>
                <a:cs typeface="Times New Roman"/>
              </a:rPr>
              <a:t> </a:t>
            </a:r>
            <a:r>
              <a:rPr sz="1800" i="1" spc="275" dirty="0">
                <a:latin typeface="Times New Roman"/>
                <a:cs typeface="Times New Roman"/>
              </a:rPr>
              <a:t>Entropy</a:t>
            </a:r>
            <a:r>
              <a:rPr sz="1800" spc="275" dirty="0">
                <a:latin typeface="Times New Roman"/>
                <a:cs typeface="Times New Roman"/>
              </a:rPr>
              <a:t>(</a:t>
            </a:r>
            <a:r>
              <a:rPr sz="1800" spc="-90" dirty="0">
                <a:latin typeface="Times New Roman"/>
                <a:cs typeface="Times New Roman"/>
              </a:rPr>
              <a:t> </a:t>
            </a:r>
            <a:r>
              <a:rPr sz="1800" i="1" spc="280" dirty="0">
                <a:latin typeface="Times New Roman"/>
                <a:cs typeface="Times New Roman"/>
              </a:rPr>
              <a:t>p</a:t>
            </a:r>
            <a:r>
              <a:rPr sz="1800" spc="280" dirty="0">
                <a:latin typeface="Times New Roman"/>
                <a:cs typeface="Times New Roman"/>
              </a:rPr>
              <a:t>)</a:t>
            </a:r>
            <a:r>
              <a:rPr sz="1800" spc="-50" dirty="0">
                <a:latin typeface="Times New Roman"/>
                <a:cs typeface="Times New Roman"/>
              </a:rPr>
              <a:t> </a:t>
            </a:r>
            <a:r>
              <a:rPr sz="1800" spc="275" dirty="0">
                <a:latin typeface="Symbol"/>
                <a:cs typeface="Symbol"/>
              </a:rPr>
              <a:t></a:t>
            </a:r>
            <a:endParaRPr sz="1800">
              <a:latin typeface="Symbol"/>
              <a:cs typeface="Symbol"/>
            </a:endParaRPr>
          </a:p>
        </p:txBody>
      </p:sp>
      <p:sp>
        <p:nvSpPr>
          <p:cNvPr id="16" name="object 16"/>
          <p:cNvSpPr/>
          <p:nvPr/>
        </p:nvSpPr>
        <p:spPr>
          <a:xfrm>
            <a:off x="2128837" y="1531896"/>
            <a:ext cx="5433060" cy="693420"/>
          </a:xfrm>
          <a:custGeom>
            <a:avLst/>
            <a:gdLst/>
            <a:ahLst/>
            <a:cxnLst/>
            <a:rect l="l" t="t" r="r" b="b"/>
            <a:pathLst>
              <a:path w="5433059" h="693419">
                <a:moveTo>
                  <a:pt x="0" y="0"/>
                </a:moveTo>
                <a:lnTo>
                  <a:pt x="5432633" y="0"/>
                </a:lnTo>
                <a:lnTo>
                  <a:pt x="5432633" y="693218"/>
                </a:lnTo>
                <a:lnTo>
                  <a:pt x="0" y="693218"/>
                </a:lnTo>
                <a:lnTo>
                  <a:pt x="0" y="0"/>
                </a:lnTo>
                <a:close/>
              </a:path>
            </a:pathLst>
          </a:custGeom>
          <a:ln w="9525">
            <a:solidFill>
              <a:srgbClr val="000000"/>
            </a:solidFill>
          </a:ln>
        </p:spPr>
        <p:txBody>
          <a:bodyPr wrap="square" lIns="0" tIns="0" rIns="0" bIns="0" rtlCol="0"/>
          <a:lstStyle/>
          <a:p>
            <a:endParaRPr/>
          </a:p>
        </p:txBody>
      </p:sp>
      <p:sp>
        <p:nvSpPr>
          <p:cNvPr id="17" name="object 17"/>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43</a:t>
            </a:fld>
            <a:endParaRPr spc="-25" dirty="0"/>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300" y="12700"/>
            <a:ext cx="4425315" cy="574040"/>
          </a:xfrm>
          <a:prstGeom prst="rect">
            <a:avLst/>
          </a:prstGeom>
        </p:spPr>
        <p:txBody>
          <a:bodyPr vert="horz" wrap="square" lIns="0" tIns="12700" rIns="0" bIns="0" rtlCol="0">
            <a:spAutoFit/>
          </a:bodyPr>
          <a:lstStyle/>
          <a:p>
            <a:pPr marL="12700">
              <a:lnSpc>
                <a:spcPct val="100000"/>
              </a:lnSpc>
              <a:spcBef>
                <a:spcPts val="100"/>
              </a:spcBef>
            </a:pPr>
            <a:r>
              <a:rPr sz="3600" spc="-110" dirty="0"/>
              <a:t>Splitting</a:t>
            </a:r>
            <a:r>
              <a:rPr sz="3600" spc="-160" dirty="0"/>
              <a:t> </a:t>
            </a:r>
            <a:r>
              <a:rPr sz="3600" spc="-90" dirty="0"/>
              <a:t>Based</a:t>
            </a:r>
            <a:r>
              <a:rPr sz="3600" spc="-160" dirty="0"/>
              <a:t> </a:t>
            </a:r>
            <a:r>
              <a:rPr sz="3600" spc="-25" dirty="0"/>
              <a:t>on </a:t>
            </a:r>
            <a:r>
              <a:rPr sz="3600" spc="-1135" dirty="0"/>
              <a:t>INFO...</a:t>
            </a:r>
            <a:endParaRPr sz="3600"/>
          </a:p>
        </p:txBody>
      </p:sp>
      <p:sp>
        <p:nvSpPr>
          <p:cNvPr id="3" name="object 3"/>
          <p:cNvSpPr txBox="1"/>
          <p:nvPr/>
        </p:nvSpPr>
        <p:spPr>
          <a:xfrm>
            <a:off x="444500" y="768350"/>
            <a:ext cx="1835150" cy="513080"/>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EE8200"/>
                </a:solidFill>
                <a:latin typeface="Garamond"/>
                <a:cs typeface="Garamond"/>
              </a:rPr>
              <a:t>Gain</a:t>
            </a:r>
            <a:r>
              <a:rPr sz="3200" spc="-30" dirty="0">
                <a:solidFill>
                  <a:srgbClr val="EE8200"/>
                </a:solidFill>
                <a:latin typeface="Garamond"/>
                <a:cs typeface="Garamond"/>
              </a:rPr>
              <a:t> </a:t>
            </a:r>
            <a:r>
              <a:rPr sz="3200" spc="-195" dirty="0">
                <a:solidFill>
                  <a:srgbClr val="EE8200"/>
                </a:solidFill>
                <a:latin typeface="Garamond"/>
                <a:cs typeface="Garamond"/>
              </a:rPr>
              <a:t>Ratio:</a:t>
            </a:r>
            <a:endParaRPr sz="3200">
              <a:latin typeface="Garamond"/>
              <a:cs typeface="Garamond"/>
            </a:endParaRPr>
          </a:p>
        </p:txBody>
      </p:sp>
      <p:sp>
        <p:nvSpPr>
          <p:cNvPr id="4" name="object 4"/>
          <p:cNvSpPr txBox="1"/>
          <p:nvPr/>
        </p:nvSpPr>
        <p:spPr>
          <a:xfrm>
            <a:off x="889000" y="2406648"/>
            <a:ext cx="7727950" cy="2587888"/>
          </a:xfrm>
          <a:prstGeom prst="rect">
            <a:avLst/>
          </a:prstGeom>
        </p:spPr>
        <p:txBody>
          <a:bodyPr vert="horz" wrap="square" lIns="0" tIns="12700" rIns="0" bIns="0" rtlCol="0">
            <a:spAutoFit/>
          </a:bodyPr>
          <a:lstStyle/>
          <a:p>
            <a:pPr marL="485775" marR="3256279">
              <a:lnSpc>
                <a:spcPct val="109700"/>
              </a:lnSpc>
              <a:spcBef>
                <a:spcPts val="100"/>
              </a:spcBef>
            </a:pPr>
            <a:r>
              <a:rPr sz="2000" dirty="0">
                <a:latin typeface="Garamond"/>
                <a:cs typeface="Garamond"/>
              </a:rPr>
              <a:t>Parent Node, p is split into k partitions n</a:t>
            </a:r>
            <a:r>
              <a:rPr sz="1950" baseline="-19230" dirty="0">
                <a:latin typeface="Garamond"/>
                <a:cs typeface="Garamond"/>
              </a:rPr>
              <a:t>i </a:t>
            </a:r>
            <a:r>
              <a:rPr sz="2000" dirty="0">
                <a:latin typeface="Garamond"/>
                <a:cs typeface="Garamond"/>
              </a:rPr>
              <a:t>is the number of records in partition i</a:t>
            </a:r>
          </a:p>
          <a:p>
            <a:pPr>
              <a:lnSpc>
                <a:spcPct val="100000"/>
              </a:lnSpc>
              <a:spcBef>
                <a:spcPts val="944"/>
              </a:spcBef>
            </a:pPr>
            <a:endParaRPr sz="2000" dirty="0">
              <a:latin typeface="Garamond"/>
              <a:cs typeface="Garamond"/>
            </a:endParaRPr>
          </a:p>
          <a:p>
            <a:pPr marL="309880" marR="17780" indent="-284480">
              <a:lnSpc>
                <a:spcPts val="2130"/>
              </a:lnSpc>
              <a:buSzPct val="90000"/>
              <a:buFont typeface="Courier New"/>
              <a:buChar char="o"/>
              <a:tabLst>
                <a:tab pos="311150" algn="l"/>
              </a:tabLst>
            </a:pPr>
            <a:r>
              <a:rPr sz="2000" dirty="0">
                <a:latin typeface="Garamond"/>
                <a:cs typeface="Garamond"/>
              </a:rPr>
              <a:t>Adjusts Information Gain by the entropy of the partitioning 	(SplitINFO). Higher entropy partitioning (large number of small 	partitions) is penalized!</a:t>
            </a:r>
          </a:p>
          <a:p>
            <a:pPr marL="309880" indent="-284480">
              <a:lnSpc>
                <a:spcPct val="100000"/>
              </a:lnSpc>
              <a:spcBef>
                <a:spcPts val="245"/>
              </a:spcBef>
              <a:buSzPct val="90000"/>
              <a:buFont typeface="Courier New"/>
              <a:buChar char="o"/>
              <a:tabLst>
                <a:tab pos="309880" algn="l"/>
              </a:tabLst>
            </a:pPr>
            <a:r>
              <a:rPr sz="2000" dirty="0">
                <a:latin typeface="Garamond"/>
                <a:cs typeface="Garamond"/>
              </a:rPr>
              <a:t>Used in C4.5</a:t>
            </a:r>
          </a:p>
          <a:p>
            <a:pPr marL="309880" indent="-284480">
              <a:lnSpc>
                <a:spcPct val="100000"/>
              </a:lnSpc>
              <a:spcBef>
                <a:spcPts val="229"/>
              </a:spcBef>
              <a:buSzPct val="90000"/>
              <a:buFont typeface="Courier New"/>
              <a:buChar char="o"/>
              <a:tabLst>
                <a:tab pos="309880" algn="l"/>
              </a:tabLst>
            </a:pPr>
            <a:r>
              <a:rPr sz="2000" dirty="0">
                <a:latin typeface="Garamond"/>
                <a:cs typeface="Garamond"/>
              </a:rPr>
              <a:t>Designed to overcome the disadvantage of Information Gain</a:t>
            </a:r>
          </a:p>
        </p:txBody>
      </p:sp>
      <p:sp>
        <p:nvSpPr>
          <p:cNvPr id="5" name="object 5"/>
          <p:cNvSpPr/>
          <p:nvPr/>
        </p:nvSpPr>
        <p:spPr>
          <a:xfrm>
            <a:off x="1158156" y="1412778"/>
            <a:ext cx="3265804" cy="575310"/>
          </a:xfrm>
          <a:custGeom>
            <a:avLst/>
            <a:gdLst/>
            <a:ahLst/>
            <a:cxnLst/>
            <a:rect l="l" t="t" r="r" b="b"/>
            <a:pathLst>
              <a:path w="3265804" h="575310">
                <a:moveTo>
                  <a:pt x="3265703" y="0"/>
                </a:moveTo>
                <a:lnTo>
                  <a:pt x="0" y="0"/>
                </a:lnTo>
                <a:lnTo>
                  <a:pt x="0" y="575046"/>
                </a:lnTo>
                <a:lnTo>
                  <a:pt x="3265703" y="575046"/>
                </a:lnTo>
                <a:lnTo>
                  <a:pt x="3265703" y="0"/>
                </a:lnTo>
                <a:close/>
              </a:path>
            </a:pathLst>
          </a:custGeom>
          <a:solidFill>
            <a:srgbClr val="FFFFCC"/>
          </a:solidFill>
        </p:spPr>
        <p:txBody>
          <a:bodyPr wrap="square" lIns="0" tIns="0" rIns="0" bIns="0" rtlCol="0"/>
          <a:lstStyle/>
          <a:p>
            <a:endParaRPr/>
          </a:p>
        </p:txBody>
      </p:sp>
      <p:sp>
        <p:nvSpPr>
          <p:cNvPr id="6" name="object 6"/>
          <p:cNvSpPr txBox="1"/>
          <p:nvPr/>
        </p:nvSpPr>
        <p:spPr>
          <a:xfrm>
            <a:off x="3248531" y="1399565"/>
            <a:ext cx="666750" cy="262255"/>
          </a:xfrm>
          <a:prstGeom prst="rect">
            <a:avLst/>
          </a:prstGeom>
        </p:spPr>
        <p:txBody>
          <a:bodyPr vert="horz" wrap="square" lIns="0" tIns="12700" rIns="0" bIns="0" rtlCol="0">
            <a:spAutoFit/>
          </a:bodyPr>
          <a:lstStyle/>
          <a:p>
            <a:pPr>
              <a:lnSpc>
                <a:spcPct val="100000"/>
              </a:lnSpc>
              <a:spcBef>
                <a:spcPts val="100"/>
              </a:spcBef>
            </a:pPr>
            <a:r>
              <a:rPr sz="1550" i="1" spc="350" dirty="0">
                <a:latin typeface="Times New Roman"/>
                <a:cs typeface="Times New Roman"/>
              </a:rPr>
              <a:t>GAIN</a:t>
            </a:r>
            <a:endParaRPr sz="1550">
              <a:latin typeface="Times New Roman"/>
              <a:cs typeface="Times New Roman"/>
            </a:endParaRPr>
          </a:p>
        </p:txBody>
      </p:sp>
      <p:sp>
        <p:nvSpPr>
          <p:cNvPr id="7" name="object 7"/>
          <p:cNvSpPr txBox="1"/>
          <p:nvPr/>
        </p:nvSpPr>
        <p:spPr>
          <a:xfrm>
            <a:off x="1191687" y="1548073"/>
            <a:ext cx="1366520" cy="262255"/>
          </a:xfrm>
          <a:prstGeom prst="rect">
            <a:avLst/>
          </a:prstGeom>
        </p:spPr>
        <p:txBody>
          <a:bodyPr vert="horz" wrap="square" lIns="0" tIns="12700" rIns="0" bIns="0" rtlCol="0">
            <a:spAutoFit/>
          </a:bodyPr>
          <a:lstStyle/>
          <a:p>
            <a:pPr>
              <a:lnSpc>
                <a:spcPct val="100000"/>
              </a:lnSpc>
              <a:spcBef>
                <a:spcPts val="100"/>
              </a:spcBef>
            </a:pPr>
            <a:r>
              <a:rPr sz="1550" i="1" spc="335" dirty="0">
                <a:latin typeface="Times New Roman"/>
                <a:cs typeface="Times New Roman"/>
              </a:rPr>
              <a:t>GainRATIO</a:t>
            </a:r>
            <a:endParaRPr sz="1550">
              <a:latin typeface="Times New Roman"/>
              <a:cs typeface="Times New Roman"/>
            </a:endParaRPr>
          </a:p>
        </p:txBody>
      </p:sp>
      <p:sp>
        <p:nvSpPr>
          <p:cNvPr id="8" name="object 8"/>
          <p:cNvSpPr txBox="1"/>
          <p:nvPr/>
        </p:nvSpPr>
        <p:spPr>
          <a:xfrm>
            <a:off x="2541280" y="1679635"/>
            <a:ext cx="294640" cy="163830"/>
          </a:xfrm>
          <a:prstGeom prst="rect">
            <a:avLst/>
          </a:prstGeom>
        </p:spPr>
        <p:txBody>
          <a:bodyPr vert="horz" wrap="square" lIns="0" tIns="13335" rIns="0" bIns="0" rtlCol="0">
            <a:spAutoFit/>
          </a:bodyPr>
          <a:lstStyle/>
          <a:p>
            <a:pPr>
              <a:lnSpc>
                <a:spcPct val="100000"/>
              </a:lnSpc>
              <a:spcBef>
                <a:spcPts val="105"/>
              </a:spcBef>
            </a:pPr>
            <a:r>
              <a:rPr sz="900" i="1" spc="120" dirty="0">
                <a:latin typeface="Times New Roman"/>
                <a:cs typeface="Times New Roman"/>
              </a:rPr>
              <a:t>split</a:t>
            </a:r>
            <a:endParaRPr sz="900">
              <a:latin typeface="Times New Roman"/>
              <a:cs typeface="Times New Roman"/>
            </a:endParaRPr>
          </a:p>
        </p:txBody>
      </p:sp>
      <p:sp>
        <p:nvSpPr>
          <p:cNvPr id="9" name="object 9"/>
          <p:cNvSpPr txBox="1"/>
          <p:nvPr/>
        </p:nvSpPr>
        <p:spPr>
          <a:xfrm>
            <a:off x="2901594" y="1432349"/>
            <a:ext cx="1497330" cy="532130"/>
          </a:xfrm>
          <a:prstGeom prst="rect">
            <a:avLst/>
          </a:prstGeom>
        </p:spPr>
        <p:txBody>
          <a:bodyPr vert="horz" wrap="square" lIns="0" tIns="29844" rIns="0" bIns="0" rtlCol="0">
            <a:spAutoFit/>
          </a:bodyPr>
          <a:lstStyle/>
          <a:p>
            <a:pPr marL="25400">
              <a:lnSpc>
                <a:spcPct val="100000"/>
              </a:lnSpc>
              <a:spcBef>
                <a:spcPts val="234"/>
              </a:spcBef>
              <a:tabLst>
                <a:tab pos="1017905" algn="l"/>
                <a:tab pos="1458595" algn="l"/>
              </a:tabLst>
            </a:pPr>
            <a:r>
              <a:rPr sz="2325" spc="532" baseline="-28673" dirty="0">
                <a:latin typeface="Symbol"/>
                <a:cs typeface="Symbol"/>
              </a:rPr>
              <a:t></a:t>
            </a:r>
            <a:r>
              <a:rPr sz="2325" spc="532" baseline="-28673" dirty="0">
                <a:latin typeface="Times New Roman"/>
                <a:cs typeface="Times New Roman"/>
              </a:rPr>
              <a:t> </a:t>
            </a:r>
            <a:r>
              <a:rPr sz="900" u="sng" dirty="0">
                <a:uFill>
                  <a:solidFill>
                    <a:srgbClr val="000000"/>
                  </a:solidFill>
                </a:uFill>
                <a:latin typeface="Times New Roman"/>
                <a:cs typeface="Times New Roman"/>
              </a:rPr>
              <a:t>	</a:t>
            </a:r>
            <a:r>
              <a:rPr sz="900" i="1" u="sng" spc="130" dirty="0">
                <a:uFill>
                  <a:solidFill>
                    <a:srgbClr val="000000"/>
                  </a:solidFill>
                </a:uFill>
                <a:latin typeface="Times New Roman"/>
                <a:cs typeface="Times New Roman"/>
              </a:rPr>
              <a:t>Split</a:t>
            </a:r>
            <a:r>
              <a:rPr sz="900" i="1" u="sng" dirty="0">
                <a:uFill>
                  <a:solidFill>
                    <a:srgbClr val="000000"/>
                  </a:solidFill>
                </a:uFill>
                <a:latin typeface="Times New Roman"/>
                <a:cs typeface="Times New Roman"/>
              </a:rPr>
              <a:t>	</a:t>
            </a:r>
            <a:endParaRPr sz="900">
              <a:latin typeface="Times New Roman"/>
              <a:cs typeface="Times New Roman"/>
            </a:endParaRPr>
          </a:p>
          <a:p>
            <a:pPr marL="271780">
              <a:lnSpc>
                <a:spcPct val="100000"/>
              </a:lnSpc>
              <a:spcBef>
                <a:spcPts val="130"/>
              </a:spcBef>
            </a:pPr>
            <a:r>
              <a:rPr sz="1550" i="1" spc="285" dirty="0">
                <a:latin typeface="Times New Roman"/>
                <a:cs typeface="Times New Roman"/>
              </a:rPr>
              <a:t>SplitINFO</a:t>
            </a:r>
            <a:endParaRPr sz="1550">
              <a:latin typeface="Times New Roman"/>
              <a:cs typeface="Times New Roman"/>
            </a:endParaRPr>
          </a:p>
        </p:txBody>
      </p:sp>
      <p:sp>
        <p:nvSpPr>
          <p:cNvPr id="10" name="object 10"/>
          <p:cNvSpPr/>
          <p:nvPr/>
        </p:nvSpPr>
        <p:spPr>
          <a:xfrm>
            <a:off x="1153393" y="1408015"/>
            <a:ext cx="3275329" cy="584835"/>
          </a:xfrm>
          <a:custGeom>
            <a:avLst/>
            <a:gdLst/>
            <a:ahLst/>
            <a:cxnLst/>
            <a:rect l="l" t="t" r="r" b="b"/>
            <a:pathLst>
              <a:path w="3275329" h="584835">
                <a:moveTo>
                  <a:pt x="0" y="0"/>
                </a:moveTo>
                <a:lnTo>
                  <a:pt x="3275228" y="0"/>
                </a:lnTo>
                <a:lnTo>
                  <a:pt x="3275228" y="584572"/>
                </a:lnTo>
                <a:lnTo>
                  <a:pt x="0" y="584572"/>
                </a:lnTo>
                <a:lnTo>
                  <a:pt x="0" y="0"/>
                </a:lnTo>
                <a:close/>
              </a:path>
            </a:pathLst>
          </a:custGeom>
          <a:ln w="9525">
            <a:solidFill>
              <a:srgbClr val="000000"/>
            </a:solidFill>
          </a:ln>
        </p:spPr>
        <p:txBody>
          <a:bodyPr wrap="square" lIns="0" tIns="0" rIns="0" bIns="0" rtlCol="0"/>
          <a:lstStyle/>
          <a:p>
            <a:endParaRPr/>
          </a:p>
        </p:txBody>
      </p:sp>
      <p:sp>
        <p:nvSpPr>
          <p:cNvPr id="11" name="object 11"/>
          <p:cNvSpPr/>
          <p:nvPr/>
        </p:nvSpPr>
        <p:spPr>
          <a:xfrm>
            <a:off x="4800601" y="1314449"/>
            <a:ext cx="4194175" cy="701675"/>
          </a:xfrm>
          <a:custGeom>
            <a:avLst/>
            <a:gdLst/>
            <a:ahLst/>
            <a:cxnLst/>
            <a:rect l="l" t="t" r="r" b="b"/>
            <a:pathLst>
              <a:path w="4194175" h="701675">
                <a:moveTo>
                  <a:pt x="4194175" y="0"/>
                </a:moveTo>
                <a:lnTo>
                  <a:pt x="0" y="0"/>
                </a:lnTo>
                <a:lnTo>
                  <a:pt x="0" y="701279"/>
                </a:lnTo>
                <a:lnTo>
                  <a:pt x="4194175" y="701279"/>
                </a:lnTo>
                <a:lnTo>
                  <a:pt x="4194175" y="0"/>
                </a:lnTo>
                <a:close/>
              </a:path>
            </a:pathLst>
          </a:custGeom>
          <a:solidFill>
            <a:srgbClr val="FFFFCC"/>
          </a:solidFill>
        </p:spPr>
        <p:txBody>
          <a:bodyPr wrap="square" lIns="0" tIns="0" rIns="0" bIns="0" rtlCol="0"/>
          <a:lstStyle/>
          <a:p>
            <a:endParaRPr/>
          </a:p>
        </p:txBody>
      </p:sp>
      <p:sp>
        <p:nvSpPr>
          <p:cNvPr id="12" name="object 12"/>
          <p:cNvSpPr txBox="1"/>
          <p:nvPr/>
        </p:nvSpPr>
        <p:spPr>
          <a:xfrm>
            <a:off x="7370871" y="1767637"/>
            <a:ext cx="205104" cy="144780"/>
          </a:xfrm>
          <a:prstGeom prst="rect">
            <a:avLst/>
          </a:prstGeom>
        </p:spPr>
        <p:txBody>
          <a:bodyPr vert="horz" wrap="square" lIns="0" tIns="16510" rIns="0" bIns="0" rtlCol="0">
            <a:spAutoFit/>
          </a:bodyPr>
          <a:lstStyle/>
          <a:p>
            <a:pPr>
              <a:lnSpc>
                <a:spcPct val="100000"/>
              </a:lnSpc>
              <a:spcBef>
                <a:spcPts val="130"/>
              </a:spcBef>
            </a:pPr>
            <a:r>
              <a:rPr sz="750" i="1" spc="140" dirty="0">
                <a:latin typeface="Times New Roman"/>
                <a:cs typeface="Times New Roman"/>
              </a:rPr>
              <a:t>i</a:t>
            </a:r>
            <a:r>
              <a:rPr sz="750" spc="140" dirty="0">
                <a:latin typeface="Symbol"/>
                <a:cs typeface="Symbol"/>
              </a:rPr>
              <a:t></a:t>
            </a:r>
            <a:r>
              <a:rPr sz="750" spc="140" dirty="0">
                <a:latin typeface="Times New Roman"/>
                <a:cs typeface="Times New Roman"/>
              </a:rPr>
              <a:t>1</a:t>
            </a:r>
            <a:endParaRPr sz="750">
              <a:latin typeface="Times New Roman"/>
              <a:cs typeface="Times New Roman"/>
            </a:endParaRPr>
          </a:p>
        </p:txBody>
      </p:sp>
      <p:sp>
        <p:nvSpPr>
          <p:cNvPr id="13" name="object 13"/>
          <p:cNvSpPr txBox="1"/>
          <p:nvPr/>
        </p:nvSpPr>
        <p:spPr>
          <a:xfrm>
            <a:off x="4798658" y="1451122"/>
            <a:ext cx="4230370" cy="612140"/>
          </a:xfrm>
          <a:prstGeom prst="rect">
            <a:avLst/>
          </a:prstGeom>
        </p:spPr>
        <p:txBody>
          <a:bodyPr vert="horz" wrap="square" lIns="0" tIns="12700" rIns="0" bIns="0" rtlCol="0">
            <a:spAutoFit/>
          </a:bodyPr>
          <a:lstStyle/>
          <a:p>
            <a:pPr marL="38100">
              <a:lnSpc>
                <a:spcPts val="2310"/>
              </a:lnSpc>
              <a:spcBef>
                <a:spcPts val="100"/>
              </a:spcBef>
              <a:tabLst>
                <a:tab pos="2846705" algn="l"/>
              </a:tabLst>
            </a:pPr>
            <a:r>
              <a:rPr sz="2350" i="1" spc="480" dirty="0">
                <a:latin typeface="Times New Roman"/>
                <a:cs typeface="Times New Roman"/>
              </a:rPr>
              <a:t>SplitINFO</a:t>
            </a:r>
            <a:r>
              <a:rPr sz="2350" i="1" spc="305" dirty="0">
                <a:latin typeface="Times New Roman"/>
                <a:cs typeface="Times New Roman"/>
              </a:rPr>
              <a:t> </a:t>
            </a:r>
            <a:r>
              <a:rPr sz="2350" spc="590" dirty="0">
                <a:latin typeface="Symbol"/>
                <a:cs typeface="Symbol"/>
              </a:rPr>
              <a:t></a:t>
            </a:r>
            <a:r>
              <a:rPr sz="2350" spc="210" dirty="0">
                <a:latin typeface="Times New Roman"/>
                <a:cs typeface="Times New Roman"/>
              </a:rPr>
              <a:t> </a:t>
            </a:r>
            <a:r>
              <a:rPr lang="en-US" sz="2350" spc="50" dirty="0">
                <a:latin typeface="Symbol"/>
                <a:cs typeface="Symbol"/>
              </a:rPr>
              <a:t></a:t>
            </a:r>
            <a:r>
              <a:rPr lang="en-US" sz="1750" spc="50" dirty="0">
                <a:latin typeface="Symbol"/>
                <a:cs typeface="Symbol"/>
              </a:rPr>
              <a:t></a:t>
            </a:r>
            <a:r>
              <a:rPr lang="en-US" sz="1125" i="1" spc="75" baseline="111111" dirty="0">
                <a:latin typeface="Times New Roman"/>
                <a:cs typeface="Times New Roman"/>
              </a:rPr>
              <a:t>k</a:t>
            </a:r>
            <a:r>
              <a:rPr sz="1125" i="1" baseline="111111" dirty="0">
                <a:latin typeface="Times New Roman"/>
                <a:cs typeface="Times New Roman"/>
              </a:rPr>
              <a:t>	</a:t>
            </a:r>
            <a:r>
              <a:rPr sz="1125" u="sng" spc="-157" baseline="62962" dirty="0">
                <a:uFill>
                  <a:solidFill>
                    <a:srgbClr val="000000"/>
                  </a:solidFill>
                </a:uFill>
                <a:latin typeface="Times New Roman"/>
                <a:cs typeface="Times New Roman"/>
              </a:rPr>
              <a:t> </a:t>
            </a:r>
            <a:r>
              <a:rPr sz="3525" i="1" spc="434" baseline="34278" dirty="0">
                <a:latin typeface="Times New Roman"/>
                <a:cs typeface="Times New Roman"/>
              </a:rPr>
              <a:t>n</a:t>
            </a:r>
            <a:r>
              <a:rPr sz="1125" i="1" u="sng" spc="434" baseline="62962" dirty="0">
                <a:uFill>
                  <a:solidFill>
                    <a:srgbClr val="000000"/>
                  </a:solidFill>
                </a:uFill>
                <a:latin typeface="Times New Roman"/>
                <a:cs typeface="Times New Roman"/>
              </a:rPr>
              <a:t>i</a:t>
            </a:r>
            <a:r>
              <a:rPr sz="1125" i="1" u="sng" spc="390" baseline="62962" dirty="0">
                <a:uFill>
                  <a:solidFill>
                    <a:srgbClr val="000000"/>
                  </a:solidFill>
                </a:uFill>
                <a:latin typeface="Times New Roman"/>
                <a:cs typeface="Times New Roman"/>
              </a:rPr>
              <a:t> </a:t>
            </a:r>
            <a:r>
              <a:rPr sz="1125" i="1" spc="442" baseline="62962" dirty="0">
                <a:latin typeface="Times New Roman"/>
                <a:cs typeface="Times New Roman"/>
              </a:rPr>
              <a:t> </a:t>
            </a:r>
            <a:r>
              <a:rPr sz="2350" spc="450" dirty="0">
                <a:latin typeface="Times New Roman"/>
                <a:cs typeface="Times New Roman"/>
              </a:rPr>
              <a:t>log</a:t>
            </a:r>
            <a:r>
              <a:rPr sz="2350" spc="-100" dirty="0">
                <a:latin typeface="Times New Roman"/>
                <a:cs typeface="Times New Roman"/>
              </a:rPr>
              <a:t> </a:t>
            </a:r>
            <a:r>
              <a:rPr sz="1125" u="sng" spc="-157" baseline="62962" dirty="0">
                <a:uFill>
                  <a:solidFill>
                    <a:srgbClr val="000000"/>
                  </a:solidFill>
                </a:uFill>
                <a:latin typeface="Times New Roman"/>
                <a:cs typeface="Times New Roman"/>
              </a:rPr>
              <a:t> </a:t>
            </a:r>
            <a:r>
              <a:rPr sz="3525" i="1" spc="442" baseline="34278" dirty="0">
                <a:latin typeface="Times New Roman"/>
                <a:cs typeface="Times New Roman"/>
              </a:rPr>
              <a:t>n</a:t>
            </a:r>
            <a:r>
              <a:rPr sz="1125" i="1" u="sng" spc="442" baseline="62962" dirty="0">
                <a:uFill>
                  <a:solidFill>
                    <a:srgbClr val="000000"/>
                  </a:solidFill>
                </a:uFill>
                <a:latin typeface="Times New Roman"/>
                <a:cs typeface="Times New Roman"/>
              </a:rPr>
              <a:t>i </a:t>
            </a:r>
            <a:endParaRPr sz="1125" baseline="62962" dirty="0">
              <a:latin typeface="Times New Roman"/>
              <a:cs typeface="Times New Roman"/>
            </a:endParaRPr>
          </a:p>
          <a:p>
            <a:pPr marR="102870" algn="r">
              <a:lnSpc>
                <a:spcPts val="2310"/>
              </a:lnSpc>
              <a:tabLst>
                <a:tab pos="998855" algn="l"/>
              </a:tabLst>
            </a:pPr>
            <a:r>
              <a:rPr sz="2350" i="1" spc="475" dirty="0">
                <a:latin typeface="Times New Roman"/>
                <a:cs typeface="Times New Roman"/>
              </a:rPr>
              <a:t>n</a:t>
            </a:r>
            <a:r>
              <a:rPr sz="2350" i="1" dirty="0">
                <a:latin typeface="Times New Roman"/>
                <a:cs typeface="Times New Roman"/>
              </a:rPr>
              <a:t>	</a:t>
            </a:r>
            <a:r>
              <a:rPr sz="2350" i="1" spc="475" dirty="0">
                <a:latin typeface="Times New Roman"/>
                <a:cs typeface="Times New Roman"/>
              </a:rPr>
              <a:t>n</a:t>
            </a:r>
            <a:endParaRPr sz="2350" dirty="0">
              <a:latin typeface="Times New Roman"/>
              <a:cs typeface="Times New Roman"/>
            </a:endParaRPr>
          </a:p>
        </p:txBody>
      </p:sp>
      <p:sp>
        <p:nvSpPr>
          <p:cNvPr id="14" name="object 14"/>
          <p:cNvSpPr/>
          <p:nvPr/>
        </p:nvSpPr>
        <p:spPr>
          <a:xfrm>
            <a:off x="4795839" y="1309687"/>
            <a:ext cx="4203700" cy="711200"/>
          </a:xfrm>
          <a:custGeom>
            <a:avLst/>
            <a:gdLst/>
            <a:ahLst/>
            <a:cxnLst/>
            <a:rect l="l" t="t" r="r" b="b"/>
            <a:pathLst>
              <a:path w="4203700" h="711200">
                <a:moveTo>
                  <a:pt x="0" y="0"/>
                </a:moveTo>
                <a:lnTo>
                  <a:pt x="4203700" y="0"/>
                </a:lnTo>
                <a:lnTo>
                  <a:pt x="4203700" y="710804"/>
                </a:lnTo>
                <a:lnTo>
                  <a:pt x="0" y="710804"/>
                </a:lnTo>
                <a:lnTo>
                  <a:pt x="0" y="0"/>
                </a:lnTo>
                <a:close/>
              </a:path>
            </a:pathLst>
          </a:custGeom>
          <a:ln w="9525">
            <a:solidFill>
              <a:srgbClr val="000000"/>
            </a:solidFill>
          </a:ln>
        </p:spPr>
        <p:txBody>
          <a:bodyPr wrap="square" lIns="0" tIns="0" rIns="0" bIns="0" rtlCol="0"/>
          <a:lstStyle/>
          <a:p>
            <a:endParaRPr/>
          </a:p>
        </p:txBody>
      </p:sp>
      <p:sp>
        <p:nvSpPr>
          <p:cNvPr id="15" name="object 15"/>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44</a:t>
            </a:fld>
            <a:endParaRPr spc="-25" dirty="0"/>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735" y="44450"/>
            <a:ext cx="8148320" cy="566822"/>
          </a:xfrm>
          <a:prstGeom prst="rect">
            <a:avLst/>
          </a:prstGeom>
        </p:spPr>
        <p:txBody>
          <a:bodyPr vert="horz" wrap="square" lIns="0" tIns="12700" rIns="0" bIns="0" rtlCol="0">
            <a:spAutoFit/>
          </a:bodyPr>
          <a:lstStyle/>
          <a:p>
            <a:pPr marL="3810">
              <a:lnSpc>
                <a:spcPct val="100000"/>
              </a:lnSpc>
              <a:spcBef>
                <a:spcPts val="100"/>
              </a:spcBef>
            </a:pPr>
            <a:r>
              <a:rPr sz="3600" spc="-150" dirty="0"/>
              <a:t>Splitting Criteria based on Classification Error</a:t>
            </a:r>
          </a:p>
        </p:txBody>
      </p:sp>
      <p:sp>
        <p:nvSpPr>
          <p:cNvPr id="3" name="object 3"/>
          <p:cNvSpPr txBox="1"/>
          <p:nvPr/>
        </p:nvSpPr>
        <p:spPr>
          <a:xfrm>
            <a:off x="574548" y="2679300"/>
            <a:ext cx="7878445" cy="2242730"/>
          </a:xfrm>
          <a:prstGeom prst="rect">
            <a:avLst/>
          </a:prstGeom>
        </p:spPr>
        <p:txBody>
          <a:bodyPr vert="horz" wrap="square" lIns="0" tIns="48895" rIns="0" bIns="0" rtlCol="0">
            <a:spAutoFit/>
          </a:bodyPr>
          <a:lstStyle/>
          <a:p>
            <a:pPr marL="38100">
              <a:lnSpc>
                <a:spcPct val="100000"/>
              </a:lnSpc>
              <a:spcBef>
                <a:spcPts val="385"/>
              </a:spcBef>
            </a:pPr>
            <a:r>
              <a:rPr sz="2400" dirty="0">
                <a:solidFill>
                  <a:srgbClr val="EE8200"/>
                </a:solidFill>
                <a:latin typeface="Garamond"/>
                <a:cs typeface="Garamond"/>
              </a:rPr>
              <a:t>Measures misclassification error made by a node.</a:t>
            </a:r>
            <a:endParaRPr sz="2400" dirty="0">
              <a:latin typeface="Garamond"/>
              <a:cs typeface="Garamond"/>
            </a:endParaRPr>
          </a:p>
          <a:p>
            <a:pPr marL="1122680" marR="30480" indent="-227329">
              <a:lnSpc>
                <a:spcPts val="2600"/>
              </a:lnSpc>
              <a:spcBef>
                <a:spcPts val="605"/>
              </a:spcBef>
              <a:buSzPct val="89583"/>
              <a:buFont typeface="Courier New"/>
              <a:buChar char="o"/>
              <a:tabLst>
                <a:tab pos="1123950" algn="l"/>
              </a:tabLst>
            </a:pPr>
            <a:r>
              <a:rPr sz="2400" dirty="0">
                <a:latin typeface="Garamond"/>
                <a:cs typeface="Garamond"/>
              </a:rPr>
              <a:t>Maximum (1 - 1/n</a:t>
            </a:r>
            <a:r>
              <a:rPr sz="2400" baseline="-19097" dirty="0">
                <a:latin typeface="Garamond"/>
                <a:cs typeface="Garamond"/>
              </a:rPr>
              <a:t>c</a:t>
            </a:r>
            <a:r>
              <a:rPr sz="2400" dirty="0">
                <a:latin typeface="Garamond"/>
                <a:cs typeface="Garamond"/>
              </a:rPr>
              <a:t>) when records are equally 	distributed among all classes, implying least 	interesting information</a:t>
            </a:r>
          </a:p>
          <a:p>
            <a:pPr marL="1122680" marR="577850" indent="-227329">
              <a:lnSpc>
                <a:spcPts val="2570"/>
              </a:lnSpc>
              <a:spcBef>
                <a:spcPts val="590"/>
              </a:spcBef>
              <a:buSzPct val="89583"/>
              <a:buFont typeface="Courier New"/>
              <a:buChar char="o"/>
              <a:tabLst>
                <a:tab pos="1123950" algn="l"/>
              </a:tabLst>
            </a:pPr>
            <a:r>
              <a:rPr sz="2400" dirty="0">
                <a:latin typeface="Garamond"/>
                <a:cs typeface="Garamond"/>
              </a:rPr>
              <a:t>Minimum (0.0) when all records belong to one 	class, implying most interesting information</a:t>
            </a:r>
          </a:p>
        </p:txBody>
      </p:sp>
      <p:sp>
        <p:nvSpPr>
          <p:cNvPr id="4" name="object 4"/>
          <p:cNvSpPr/>
          <p:nvPr/>
        </p:nvSpPr>
        <p:spPr>
          <a:xfrm>
            <a:off x="1752600" y="1772502"/>
            <a:ext cx="4953000" cy="488315"/>
          </a:xfrm>
          <a:custGeom>
            <a:avLst/>
            <a:gdLst/>
            <a:ahLst/>
            <a:cxnLst/>
            <a:rect l="l" t="t" r="r" b="b"/>
            <a:pathLst>
              <a:path w="4953000" h="488314">
                <a:moveTo>
                  <a:pt x="4953000" y="0"/>
                </a:moveTo>
                <a:lnTo>
                  <a:pt x="0" y="0"/>
                </a:lnTo>
                <a:lnTo>
                  <a:pt x="0" y="488155"/>
                </a:lnTo>
                <a:lnTo>
                  <a:pt x="4953000" y="488155"/>
                </a:lnTo>
                <a:lnTo>
                  <a:pt x="4953000" y="0"/>
                </a:lnTo>
                <a:close/>
              </a:path>
            </a:pathLst>
          </a:custGeom>
          <a:solidFill>
            <a:srgbClr val="FFFFCC"/>
          </a:solidFill>
        </p:spPr>
        <p:txBody>
          <a:bodyPr wrap="square" lIns="0" tIns="0" rIns="0" bIns="0" rtlCol="0"/>
          <a:lstStyle/>
          <a:p>
            <a:endParaRPr/>
          </a:p>
        </p:txBody>
      </p:sp>
      <p:sp>
        <p:nvSpPr>
          <p:cNvPr id="5" name="object 5"/>
          <p:cNvSpPr txBox="1"/>
          <p:nvPr/>
        </p:nvSpPr>
        <p:spPr>
          <a:xfrm>
            <a:off x="4919451" y="2090340"/>
            <a:ext cx="71120" cy="173990"/>
          </a:xfrm>
          <a:prstGeom prst="rect">
            <a:avLst/>
          </a:prstGeom>
        </p:spPr>
        <p:txBody>
          <a:bodyPr vert="horz" wrap="square" lIns="0" tIns="15240" rIns="0" bIns="0" rtlCol="0">
            <a:spAutoFit/>
          </a:bodyPr>
          <a:lstStyle/>
          <a:p>
            <a:pPr marL="12700">
              <a:lnSpc>
                <a:spcPct val="100000"/>
              </a:lnSpc>
              <a:spcBef>
                <a:spcPts val="120"/>
              </a:spcBef>
            </a:pPr>
            <a:r>
              <a:rPr sz="950" i="1" spc="40" dirty="0">
                <a:latin typeface="Times New Roman"/>
                <a:cs typeface="Times New Roman"/>
              </a:rPr>
              <a:t>i</a:t>
            </a:r>
            <a:endParaRPr sz="950">
              <a:latin typeface="Times New Roman"/>
              <a:cs typeface="Times New Roman"/>
            </a:endParaRPr>
          </a:p>
        </p:txBody>
      </p:sp>
      <p:sp>
        <p:nvSpPr>
          <p:cNvPr id="6" name="object 6"/>
          <p:cNvSpPr txBox="1"/>
          <p:nvPr/>
        </p:nvSpPr>
        <p:spPr>
          <a:xfrm>
            <a:off x="599948" y="986195"/>
            <a:ext cx="6098540" cy="1198245"/>
          </a:xfrm>
          <a:prstGeom prst="rect">
            <a:avLst/>
          </a:prstGeom>
        </p:spPr>
        <p:txBody>
          <a:bodyPr vert="horz" wrap="square" lIns="0" tIns="137795" rIns="0" bIns="0" rtlCol="0">
            <a:spAutoFit/>
          </a:bodyPr>
          <a:lstStyle/>
          <a:p>
            <a:pPr marL="12700">
              <a:lnSpc>
                <a:spcPct val="100000"/>
              </a:lnSpc>
              <a:spcBef>
                <a:spcPts val="1085"/>
              </a:spcBef>
            </a:pPr>
            <a:r>
              <a:rPr sz="3200" dirty="0">
                <a:solidFill>
                  <a:srgbClr val="EE8200"/>
                </a:solidFill>
                <a:latin typeface="Garamond"/>
                <a:cs typeface="Garamond"/>
              </a:rPr>
              <a:t>Classification</a:t>
            </a:r>
            <a:r>
              <a:rPr sz="3200" spc="-35" dirty="0">
                <a:solidFill>
                  <a:srgbClr val="EE8200"/>
                </a:solidFill>
                <a:latin typeface="Garamond"/>
                <a:cs typeface="Garamond"/>
              </a:rPr>
              <a:t> </a:t>
            </a:r>
            <a:r>
              <a:rPr sz="3200" dirty="0">
                <a:solidFill>
                  <a:srgbClr val="EE8200"/>
                </a:solidFill>
                <a:latin typeface="Garamond"/>
                <a:cs typeface="Garamond"/>
              </a:rPr>
              <a:t>error</a:t>
            </a:r>
            <a:r>
              <a:rPr sz="3200" spc="-35" dirty="0">
                <a:solidFill>
                  <a:srgbClr val="EE8200"/>
                </a:solidFill>
                <a:latin typeface="Garamond"/>
                <a:cs typeface="Garamond"/>
              </a:rPr>
              <a:t> </a:t>
            </a:r>
            <a:r>
              <a:rPr sz="3200" dirty="0">
                <a:solidFill>
                  <a:srgbClr val="EE8200"/>
                </a:solidFill>
                <a:latin typeface="Garamond"/>
                <a:cs typeface="Garamond"/>
              </a:rPr>
              <a:t>at</a:t>
            </a:r>
            <a:r>
              <a:rPr sz="3200" spc="-30" dirty="0">
                <a:solidFill>
                  <a:srgbClr val="EE8200"/>
                </a:solidFill>
                <a:latin typeface="Garamond"/>
                <a:cs typeface="Garamond"/>
              </a:rPr>
              <a:t> </a:t>
            </a:r>
            <a:r>
              <a:rPr sz="3200" dirty="0">
                <a:solidFill>
                  <a:srgbClr val="EE8200"/>
                </a:solidFill>
                <a:latin typeface="Garamond"/>
                <a:cs typeface="Garamond"/>
              </a:rPr>
              <a:t>a</a:t>
            </a:r>
            <a:r>
              <a:rPr sz="3200" spc="-35" dirty="0">
                <a:solidFill>
                  <a:srgbClr val="EE8200"/>
                </a:solidFill>
                <a:latin typeface="Garamond"/>
                <a:cs typeface="Garamond"/>
              </a:rPr>
              <a:t> </a:t>
            </a:r>
            <a:r>
              <a:rPr sz="3200" dirty="0">
                <a:solidFill>
                  <a:srgbClr val="EE8200"/>
                </a:solidFill>
                <a:latin typeface="Garamond"/>
                <a:cs typeface="Garamond"/>
              </a:rPr>
              <a:t>node</a:t>
            </a:r>
            <a:r>
              <a:rPr sz="3200" spc="-30" dirty="0">
                <a:solidFill>
                  <a:srgbClr val="EE8200"/>
                </a:solidFill>
                <a:latin typeface="Garamond"/>
                <a:cs typeface="Garamond"/>
              </a:rPr>
              <a:t> </a:t>
            </a:r>
            <a:r>
              <a:rPr sz="3200" dirty="0">
                <a:solidFill>
                  <a:srgbClr val="EE8200"/>
                </a:solidFill>
                <a:latin typeface="Garamond"/>
                <a:cs typeface="Garamond"/>
              </a:rPr>
              <a:t>t</a:t>
            </a:r>
            <a:r>
              <a:rPr sz="3200" spc="-30" dirty="0">
                <a:solidFill>
                  <a:srgbClr val="EE8200"/>
                </a:solidFill>
                <a:latin typeface="Garamond"/>
                <a:cs typeface="Garamond"/>
              </a:rPr>
              <a:t> </a:t>
            </a:r>
            <a:r>
              <a:rPr sz="3200" spc="-50" dirty="0">
                <a:solidFill>
                  <a:srgbClr val="EE8200"/>
                </a:solidFill>
                <a:latin typeface="Garamond"/>
                <a:cs typeface="Garamond"/>
              </a:rPr>
              <a:t>:</a:t>
            </a:r>
            <a:endParaRPr sz="3200">
              <a:latin typeface="Garamond"/>
              <a:cs typeface="Garamond"/>
            </a:endParaRPr>
          </a:p>
          <a:p>
            <a:pPr marL="1201420">
              <a:lnSpc>
                <a:spcPct val="100000"/>
              </a:lnSpc>
              <a:spcBef>
                <a:spcPts val="919"/>
              </a:spcBef>
            </a:pPr>
            <a:r>
              <a:rPr sz="2900" i="1" spc="420" dirty="0">
                <a:latin typeface="Times New Roman"/>
                <a:cs typeface="Times New Roman"/>
              </a:rPr>
              <a:t>Error</a:t>
            </a:r>
            <a:r>
              <a:rPr sz="2900" i="1" spc="-360" dirty="0">
                <a:latin typeface="Times New Roman"/>
                <a:cs typeface="Times New Roman"/>
              </a:rPr>
              <a:t> </a:t>
            </a:r>
            <a:r>
              <a:rPr sz="2900" spc="385" dirty="0">
                <a:latin typeface="Times New Roman"/>
                <a:cs typeface="Times New Roman"/>
              </a:rPr>
              <a:t>(</a:t>
            </a:r>
            <a:r>
              <a:rPr sz="2900" i="1" spc="385" dirty="0">
                <a:latin typeface="Times New Roman"/>
                <a:cs typeface="Times New Roman"/>
              </a:rPr>
              <a:t>t</a:t>
            </a:r>
            <a:r>
              <a:rPr sz="2900" spc="385" dirty="0">
                <a:latin typeface="Times New Roman"/>
                <a:cs typeface="Times New Roman"/>
              </a:rPr>
              <a:t>)</a:t>
            </a:r>
            <a:r>
              <a:rPr sz="2900" spc="165" dirty="0">
                <a:latin typeface="Times New Roman"/>
                <a:cs typeface="Times New Roman"/>
              </a:rPr>
              <a:t> </a:t>
            </a:r>
            <a:r>
              <a:rPr sz="2900" spc="535" dirty="0">
                <a:latin typeface="Symbol"/>
                <a:cs typeface="Symbol"/>
              </a:rPr>
              <a:t></a:t>
            </a:r>
            <a:r>
              <a:rPr sz="2900" spc="-250" dirty="0">
                <a:latin typeface="Times New Roman"/>
                <a:cs typeface="Times New Roman"/>
              </a:rPr>
              <a:t> </a:t>
            </a:r>
            <a:r>
              <a:rPr sz="2900" spc="655" dirty="0">
                <a:latin typeface="Times New Roman"/>
                <a:cs typeface="Times New Roman"/>
              </a:rPr>
              <a:t>1</a:t>
            </a:r>
            <a:r>
              <a:rPr sz="2900" spc="655" dirty="0">
                <a:latin typeface="Symbol"/>
                <a:cs typeface="Symbol"/>
              </a:rPr>
              <a:t></a:t>
            </a:r>
            <a:r>
              <a:rPr sz="2900" spc="-70" dirty="0">
                <a:latin typeface="Times New Roman"/>
                <a:cs typeface="Times New Roman"/>
              </a:rPr>
              <a:t> </a:t>
            </a:r>
            <a:r>
              <a:rPr sz="2900" spc="530" dirty="0">
                <a:latin typeface="Times New Roman"/>
                <a:cs typeface="Times New Roman"/>
              </a:rPr>
              <a:t>max</a:t>
            </a:r>
            <a:r>
              <a:rPr sz="2900" spc="10" dirty="0">
                <a:latin typeface="Times New Roman"/>
                <a:cs typeface="Times New Roman"/>
              </a:rPr>
              <a:t> </a:t>
            </a:r>
            <a:r>
              <a:rPr sz="2900" i="1" spc="425" dirty="0">
                <a:latin typeface="Times New Roman"/>
                <a:cs typeface="Times New Roman"/>
              </a:rPr>
              <a:t>P</a:t>
            </a:r>
            <a:r>
              <a:rPr sz="2900" spc="425" dirty="0">
                <a:latin typeface="Times New Roman"/>
                <a:cs typeface="Times New Roman"/>
              </a:rPr>
              <a:t>(</a:t>
            </a:r>
            <a:r>
              <a:rPr sz="2900" i="1" spc="425" dirty="0">
                <a:latin typeface="Times New Roman"/>
                <a:cs typeface="Times New Roman"/>
              </a:rPr>
              <a:t>i</a:t>
            </a:r>
            <a:r>
              <a:rPr sz="2900" i="1" spc="15" dirty="0">
                <a:latin typeface="Times New Roman"/>
                <a:cs typeface="Times New Roman"/>
              </a:rPr>
              <a:t> </a:t>
            </a:r>
            <a:r>
              <a:rPr sz="2900" spc="200" dirty="0">
                <a:latin typeface="Times New Roman"/>
                <a:cs typeface="Times New Roman"/>
              </a:rPr>
              <a:t>|</a:t>
            </a:r>
            <a:r>
              <a:rPr sz="2900" spc="-105" dirty="0">
                <a:latin typeface="Times New Roman"/>
                <a:cs typeface="Times New Roman"/>
              </a:rPr>
              <a:t> </a:t>
            </a:r>
            <a:r>
              <a:rPr sz="2900" i="1" spc="400" dirty="0">
                <a:latin typeface="Times New Roman"/>
                <a:cs typeface="Times New Roman"/>
              </a:rPr>
              <a:t>t</a:t>
            </a:r>
            <a:r>
              <a:rPr sz="2900" spc="400" dirty="0">
                <a:latin typeface="Times New Roman"/>
                <a:cs typeface="Times New Roman"/>
              </a:rPr>
              <a:t>)</a:t>
            </a:r>
            <a:endParaRPr sz="2900">
              <a:latin typeface="Times New Roman"/>
              <a:cs typeface="Times New Roman"/>
            </a:endParaRPr>
          </a:p>
        </p:txBody>
      </p:sp>
      <p:sp>
        <p:nvSpPr>
          <p:cNvPr id="7" name="object 7"/>
          <p:cNvSpPr/>
          <p:nvPr/>
        </p:nvSpPr>
        <p:spPr>
          <a:xfrm>
            <a:off x="1747837" y="1767740"/>
            <a:ext cx="4962525" cy="497840"/>
          </a:xfrm>
          <a:custGeom>
            <a:avLst/>
            <a:gdLst/>
            <a:ahLst/>
            <a:cxnLst/>
            <a:rect l="l" t="t" r="r" b="b"/>
            <a:pathLst>
              <a:path w="4962525" h="497839">
                <a:moveTo>
                  <a:pt x="0" y="0"/>
                </a:moveTo>
                <a:lnTo>
                  <a:pt x="4962525" y="0"/>
                </a:lnTo>
                <a:lnTo>
                  <a:pt x="4962525" y="497681"/>
                </a:lnTo>
                <a:lnTo>
                  <a:pt x="0" y="497681"/>
                </a:lnTo>
                <a:lnTo>
                  <a:pt x="0" y="0"/>
                </a:lnTo>
                <a:close/>
              </a:path>
            </a:pathLst>
          </a:custGeom>
          <a:ln w="9525">
            <a:solidFill>
              <a:srgbClr val="000000"/>
            </a:solidFill>
          </a:ln>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45</a:t>
            </a:fld>
            <a:endParaRPr spc="-25" dirty="0"/>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50" dirty="0"/>
              <a:t>Examples for Computing Error</a:t>
            </a:r>
          </a:p>
        </p:txBody>
      </p:sp>
      <p:graphicFrame>
        <p:nvGraphicFramePr>
          <p:cNvPr id="3" name="object 3"/>
          <p:cNvGraphicFramePr>
            <a:graphicFrameLocks noGrp="1"/>
          </p:cNvGraphicFramePr>
          <p:nvPr/>
        </p:nvGraphicFramePr>
        <p:xfrm>
          <a:off x="371433" y="1754523"/>
          <a:ext cx="2281554" cy="621665"/>
        </p:xfrm>
        <a:graphic>
          <a:graphicData uri="http://schemas.openxmlformats.org/drawingml/2006/table">
            <a:tbl>
              <a:tblPr firstRow="1" bandRow="1">
                <a:tableStyleId>{2D5ABB26-0587-4C30-8999-92F81FD0307C}</a:tableStyleId>
              </a:tblPr>
              <a:tblGrid>
                <a:gridCol w="1153160">
                  <a:extLst>
                    <a:ext uri="{9D8B030D-6E8A-4147-A177-3AD203B41FA5}">
                      <a16:colId xmlns:a16="http://schemas.microsoft.com/office/drawing/2014/main" val="20000"/>
                    </a:ext>
                  </a:extLst>
                </a:gridCol>
                <a:gridCol w="1128394">
                  <a:extLst>
                    <a:ext uri="{9D8B030D-6E8A-4147-A177-3AD203B41FA5}">
                      <a16:colId xmlns:a16="http://schemas.microsoft.com/office/drawing/2014/main" val="20001"/>
                    </a:ext>
                  </a:extLst>
                </a:gridCol>
              </a:tblGrid>
              <a:tr h="301625">
                <a:tc>
                  <a:txBody>
                    <a:bodyPr/>
                    <a:lstStyle/>
                    <a:p>
                      <a:pPr algn="ctr">
                        <a:lnSpc>
                          <a:spcPct val="100000"/>
                        </a:lnSpc>
                        <a:spcBef>
                          <a:spcPts val="30"/>
                        </a:spcBef>
                      </a:pPr>
                      <a:r>
                        <a:rPr sz="1650" spc="360" dirty="0">
                          <a:latin typeface="Tahoma"/>
                          <a:cs typeface="Tahoma"/>
                        </a:rPr>
                        <a:t>C1</a:t>
                      </a:r>
                      <a:endParaRPr sz="1650">
                        <a:latin typeface="Tahoma"/>
                        <a:cs typeface="Tahoma"/>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ct val="100000"/>
                        </a:lnSpc>
                        <a:spcBef>
                          <a:spcPts val="30"/>
                        </a:spcBef>
                      </a:pPr>
                      <a:r>
                        <a:rPr sz="1650" b="1" spc="400" dirty="0">
                          <a:latin typeface="Tahoma"/>
                          <a:cs typeface="Tahoma"/>
                        </a:rPr>
                        <a:t>0</a:t>
                      </a:r>
                      <a:endParaRPr sz="1650">
                        <a:latin typeface="Tahoma"/>
                        <a:cs typeface="Tahoma"/>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20040">
                <a:tc>
                  <a:txBody>
                    <a:bodyPr/>
                    <a:lstStyle/>
                    <a:p>
                      <a:pPr algn="ctr">
                        <a:lnSpc>
                          <a:spcPct val="100000"/>
                        </a:lnSpc>
                        <a:spcBef>
                          <a:spcPts val="30"/>
                        </a:spcBef>
                      </a:pPr>
                      <a:r>
                        <a:rPr sz="1650" spc="360" dirty="0">
                          <a:latin typeface="Tahoma"/>
                          <a:cs typeface="Tahoma"/>
                        </a:rPr>
                        <a:t>C2</a:t>
                      </a:r>
                      <a:endParaRPr sz="1650">
                        <a:latin typeface="Tahoma"/>
                        <a:cs typeface="Tahoma"/>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ct val="100000"/>
                        </a:lnSpc>
                        <a:spcBef>
                          <a:spcPts val="30"/>
                        </a:spcBef>
                      </a:pPr>
                      <a:r>
                        <a:rPr sz="1650" b="1" spc="400" dirty="0">
                          <a:latin typeface="Tahoma"/>
                          <a:cs typeface="Tahoma"/>
                        </a:rPr>
                        <a:t>6</a:t>
                      </a:r>
                      <a:endParaRPr sz="1650">
                        <a:latin typeface="Tahoma"/>
                        <a:cs typeface="Tahoma"/>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graphicFrame>
        <p:nvGraphicFramePr>
          <p:cNvPr id="4" name="object 4"/>
          <p:cNvGraphicFramePr>
            <a:graphicFrameLocks noGrp="1"/>
          </p:cNvGraphicFramePr>
          <p:nvPr/>
        </p:nvGraphicFramePr>
        <p:xfrm>
          <a:off x="445484" y="3885691"/>
          <a:ext cx="2207260" cy="608330"/>
        </p:xfrm>
        <a:graphic>
          <a:graphicData uri="http://schemas.openxmlformats.org/drawingml/2006/table">
            <a:tbl>
              <a:tblPr firstRow="1" bandRow="1">
                <a:tableStyleId>{2D5ABB26-0587-4C30-8999-92F81FD0307C}</a:tableStyleId>
              </a:tblPr>
              <a:tblGrid>
                <a:gridCol w="1115695">
                  <a:extLst>
                    <a:ext uri="{9D8B030D-6E8A-4147-A177-3AD203B41FA5}">
                      <a16:colId xmlns:a16="http://schemas.microsoft.com/office/drawing/2014/main" val="20000"/>
                    </a:ext>
                  </a:extLst>
                </a:gridCol>
                <a:gridCol w="1091565">
                  <a:extLst>
                    <a:ext uri="{9D8B030D-6E8A-4147-A177-3AD203B41FA5}">
                      <a16:colId xmlns:a16="http://schemas.microsoft.com/office/drawing/2014/main" val="20001"/>
                    </a:ext>
                  </a:extLst>
                </a:gridCol>
              </a:tblGrid>
              <a:tr h="295275">
                <a:tc>
                  <a:txBody>
                    <a:bodyPr/>
                    <a:lstStyle/>
                    <a:p>
                      <a:pPr algn="ctr">
                        <a:lnSpc>
                          <a:spcPct val="100000"/>
                        </a:lnSpc>
                        <a:spcBef>
                          <a:spcPts val="45"/>
                        </a:spcBef>
                      </a:pPr>
                      <a:r>
                        <a:rPr sz="1600" spc="340" dirty="0">
                          <a:latin typeface="Tahoma"/>
                          <a:cs typeface="Tahoma"/>
                        </a:rPr>
                        <a:t>C1</a:t>
                      </a:r>
                      <a:endParaRPr sz="1600">
                        <a:latin typeface="Tahoma"/>
                        <a:cs typeface="Tahoma"/>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5"/>
                        </a:spcBef>
                      </a:pPr>
                      <a:r>
                        <a:rPr sz="1600" b="1" spc="370" dirty="0">
                          <a:latin typeface="Tahoma"/>
                          <a:cs typeface="Tahoma"/>
                        </a:rPr>
                        <a:t>2</a:t>
                      </a:r>
                      <a:endParaRPr sz="1600">
                        <a:latin typeface="Tahoma"/>
                        <a:cs typeface="Tahoma"/>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13055">
                <a:tc>
                  <a:txBody>
                    <a:bodyPr/>
                    <a:lstStyle/>
                    <a:p>
                      <a:pPr algn="ctr">
                        <a:lnSpc>
                          <a:spcPct val="100000"/>
                        </a:lnSpc>
                        <a:spcBef>
                          <a:spcPts val="45"/>
                        </a:spcBef>
                      </a:pPr>
                      <a:r>
                        <a:rPr sz="1600" spc="340" dirty="0">
                          <a:latin typeface="Tahoma"/>
                          <a:cs typeface="Tahoma"/>
                        </a:rPr>
                        <a:t>C2</a:t>
                      </a:r>
                      <a:endParaRPr sz="1600">
                        <a:latin typeface="Tahoma"/>
                        <a:cs typeface="Tahoma"/>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5"/>
                        </a:spcBef>
                      </a:pPr>
                      <a:r>
                        <a:rPr sz="1600" b="1" spc="370" dirty="0">
                          <a:latin typeface="Tahoma"/>
                          <a:cs typeface="Tahoma"/>
                        </a:rPr>
                        <a:t>4</a:t>
                      </a:r>
                      <a:endParaRPr sz="1600">
                        <a:latin typeface="Tahoma"/>
                        <a:cs typeface="Tahoma"/>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graphicFrame>
        <p:nvGraphicFramePr>
          <p:cNvPr id="5" name="object 5"/>
          <p:cNvGraphicFramePr>
            <a:graphicFrameLocks noGrp="1"/>
          </p:cNvGraphicFramePr>
          <p:nvPr/>
        </p:nvGraphicFramePr>
        <p:xfrm>
          <a:off x="445484" y="2863009"/>
          <a:ext cx="2207260" cy="600710"/>
        </p:xfrm>
        <a:graphic>
          <a:graphicData uri="http://schemas.openxmlformats.org/drawingml/2006/table">
            <a:tbl>
              <a:tblPr firstRow="1" bandRow="1">
                <a:tableStyleId>{2D5ABB26-0587-4C30-8999-92F81FD0307C}</a:tableStyleId>
              </a:tblPr>
              <a:tblGrid>
                <a:gridCol w="1115695">
                  <a:extLst>
                    <a:ext uri="{9D8B030D-6E8A-4147-A177-3AD203B41FA5}">
                      <a16:colId xmlns:a16="http://schemas.microsoft.com/office/drawing/2014/main" val="20000"/>
                    </a:ext>
                  </a:extLst>
                </a:gridCol>
                <a:gridCol w="1091565">
                  <a:extLst>
                    <a:ext uri="{9D8B030D-6E8A-4147-A177-3AD203B41FA5}">
                      <a16:colId xmlns:a16="http://schemas.microsoft.com/office/drawing/2014/main" val="20001"/>
                    </a:ext>
                  </a:extLst>
                </a:gridCol>
              </a:tblGrid>
              <a:tr h="291465">
                <a:tc>
                  <a:txBody>
                    <a:bodyPr/>
                    <a:lstStyle/>
                    <a:p>
                      <a:pPr algn="ctr">
                        <a:lnSpc>
                          <a:spcPct val="100000"/>
                        </a:lnSpc>
                        <a:spcBef>
                          <a:spcPts val="25"/>
                        </a:spcBef>
                      </a:pPr>
                      <a:r>
                        <a:rPr sz="1600" spc="350" dirty="0">
                          <a:latin typeface="Tahoma"/>
                          <a:cs typeface="Tahoma"/>
                        </a:rPr>
                        <a:t>C1</a:t>
                      </a:r>
                      <a:endParaRPr sz="1600">
                        <a:latin typeface="Tahoma"/>
                        <a:cs typeface="Tahom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ct val="100000"/>
                        </a:lnSpc>
                        <a:spcBef>
                          <a:spcPts val="25"/>
                        </a:spcBef>
                      </a:pPr>
                      <a:r>
                        <a:rPr sz="1600" b="1" spc="380" dirty="0">
                          <a:latin typeface="Tahoma"/>
                          <a:cs typeface="Tahoma"/>
                        </a:rPr>
                        <a:t>1</a:t>
                      </a:r>
                      <a:endParaRPr sz="1600">
                        <a:latin typeface="Tahoma"/>
                        <a:cs typeface="Tahom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09245">
                <a:tc>
                  <a:txBody>
                    <a:bodyPr/>
                    <a:lstStyle/>
                    <a:p>
                      <a:pPr algn="ctr">
                        <a:lnSpc>
                          <a:spcPct val="100000"/>
                        </a:lnSpc>
                        <a:spcBef>
                          <a:spcPts val="25"/>
                        </a:spcBef>
                      </a:pPr>
                      <a:r>
                        <a:rPr sz="1600" spc="350" dirty="0">
                          <a:latin typeface="Tahoma"/>
                          <a:cs typeface="Tahoma"/>
                        </a:rPr>
                        <a:t>C2</a:t>
                      </a:r>
                      <a:endParaRPr sz="1600">
                        <a:latin typeface="Tahoma"/>
                        <a:cs typeface="Tahom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ct val="100000"/>
                        </a:lnSpc>
                        <a:spcBef>
                          <a:spcPts val="25"/>
                        </a:spcBef>
                      </a:pPr>
                      <a:r>
                        <a:rPr sz="1600" b="1" spc="380" dirty="0">
                          <a:latin typeface="Tahoma"/>
                          <a:cs typeface="Tahoma"/>
                        </a:rPr>
                        <a:t>5</a:t>
                      </a:r>
                      <a:endParaRPr sz="1600">
                        <a:latin typeface="Tahoma"/>
                        <a:cs typeface="Tahoma"/>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sp>
        <p:nvSpPr>
          <p:cNvPr id="6" name="object 6"/>
          <p:cNvSpPr txBox="1">
            <a:spLocks noGrp="1"/>
          </p:cNvSpPr>
          <p:nvPr>
            <p:ph type="body" idx="1"/>
          </p:nvPr>
        </p:nvSpPr>
        <p:spPr>
          <a:prstGeom prst="rect">
            <a:avLst/>
          </a:prstGeom>
        </p:spPr>
        <p:txBody>
          <a:bodyPr vert="horz" wrap="square" lIns="0" tIns="165100" rIns="0" bIns="0" rtlCol="0">
            <a:spAutoFit/>
          </a:bodyPr>
          <a:lstStyle/>
          <a:p>
            <a:pPr marL="12700">
              <a:lnSpc>
                <a:spcPct val="100000"/>
              </a:lnSpc>
              <a:spcBef>
                <a:spcPts val="1300"/>
              </a:spcBef>
              <a:tabLst>
                <a:tab pos="1814195" algn="l"/>
              </a:tabLst>
            </a:pPr>
            <a:r>
              <a:rPr dirty="0"/>
              <a:t>P(C1)</a:t>
            </a:r>
            <a:r>
              <a:rPr spc="-20" dirty="0"/>
              <a:t> </a:t>
            </a:r>
            <a:r>
              <a:rPr dirty="0"/>
              <a:t>=</a:t>
            </a:r>
            <a:r>
              <a:rPr spc="-20" dirty="0"/>
              <a:t> </a:t>
            </a:r>
            <a:r>
              <a:rPr dirty="0"/>
              <a:t>0/6</a:t>
            </a:r>
            <a:r>
              <a:rPr spc="-20" dirty="0"/>
              <a:t> </a:t>
            </a:r>
            <a:r>
              <a:rPr dirty="0"/>
              <a:t>=</a:t>
            </a:r>
            <a:r>
              <a:rPr spc="-20" dirty="0"/>
              <a:t> </a:t>
            </a:r>
            <a:r>
              <a:rPr spc="-50" dirty="0"/>
              <a:t>0</a:t>
            </a:r>
            <a:r>
              <a:rPr dirty="0"/>
              <a:t>	P(C2)</a:t>
            </a:r>
            <a:r>
              <a:rPr spc="-20" dirty="0"/>
              <a:t> </a:t>
            </a:r>
            <a:r>
              <a:rPr dirty="0"/>
              <a:t>=</a:t>
            </a:r>
            <a:r>
              <a:rPr spc="-20" dirty="0"/>
              <a:t> </a:t>
            </a:r>
            <a:r>
              <a:rPr dirty="0"/>
              <a:t>6/6</a:t>
            </a:r>
            <a:r>
              <a:rPr spc="-20" dirty="0"/>
              <a:t> </a:t>
            </a:r>
            <a:r>
              <a:rPr dirty="0"/>
              <a:t>=</a:t>
            </a:r>
            <a:r>
              <a:rPr spc="-20" dirty="0"/>
              <a:t> </a:t>
            </a:r>
            <a:r>
              <a:rPr spc="-50" dirty="0"/>
              <a:t>1</a:t>
            </a:r>
          </a:p>
          <a:p>
            <a:pPr marL="12700">
              <a:lnSpc>
                <a:spcPct val="100000"/>
              </a:lnSpc>
              <a:spcBef>
                <a:spcPts val="1200"/>
              </a:spcBef>
            </a:pPr>
            <a:r>
              <a:rPr dirty="0"/>
              <a:t>Error</a:t>
            </a:r>
            <a:r>
              <a:rPr spc="-20" dirty="0"/>
              <a:t> </a:t>
            </a:r>
            <a:r>
              <a:rPr dirty="0"/>
              <a:t>=</a:t>
            </a:r>
            <a:r>
              <a:rPr spc="-15" dirty="0"/>
              <a:t> </a:t>
            </a:r>
            <a:r>
              <a:rPr dirty="0"/>
              <a:t>1</a:t>
            </a:r>
            <a:r>
              <a:rPr spc="-20" dirty="0"/>
              <a:t> </a:t>
            </a:r>
            <a:r>
              <a:rPr dirty="0"/>
              <a:t>–</a:t>
            </a:r>
            <a:r>
              <a:rPr spc="-15" dirty="0"/>
              <a:t> </a:t>
            </a:r>
            <a:r>
              <a:rPr dirty="0"/>
              <a:t>max</a:t>
            </a:r>
            <a:r>
              <a:rPr spc="-30" dirty="0"/>
              <a:t> </a:t>
            </a:r>
            <a:r>
              <a:rPr dirty="0"/>
              <a:t>(0,</a:t>
            </a:r>
            <a:r>
              <a:rPr spc="-20" dirty="0"/>
              <a:t> </a:t>
            </a:r>
            <a:r>
              <a:rPr dirty="0"/>
              <a:t>1)</a:t>
            </a:r>
            <a:r>
              <a:rPr spc="-15" dirty="0"/>
              <a:t> </a:t>
            </a:r>
            <a:r>
              <a:rPr dirty="0"/>
              <a:t>=</a:t>
            </a:r>
            <a:r>
              <a:rPr spc="-15" dirty="0"/>
              <a:t> </a:t>
            </a:r>
            <a:r>
              <a:rPr dirty="0"/>
              <a:t>1</a:t>
            </a:r>
            <a:r>
              <a:rPr spc="-25" dirty="0"/>
              <a:t> </a:t>
            </a:r>
            <a:r>
              <a:rPr dirty="0"/>
              <a:t>–</a:t>
            </a:r>
            <a:r>
              <a:rPr spc="-15" dirty="0"/>
              <a:t> </a:t>
            </a:r>
            <a:r>
              <a:rPr dirty="0"/>
              <a:t>1</a:t>
            </a:r>
            <a:r>
              <a:rPr spc="-20" dirty="0"/>
              <a:t> </a:t>
            </a:r>
            <a:r>
              <a:rPr dirty="0"/>
              <a:t>=</a:t>
            </a:r>
            <a:r>
              <a:rPr spc="-15" dirty="0"/>
              <a:t> </a:t>
            </a:r>
            <a:r>
              <a:rPr spc="-50" dirty="0"/>
              <a:t>0</a:t>
            </a:r>
          </a:p>
          <a:p>
            <a:pPr marL="88900">
              <a:lnSpc>
                <a:spcPct val="100000"/>
              </a:lnSpc>
              <a:spcBef>
                <a:spcPts val="2230"/>
              </a:spcBef>
              <a:tabLst>
                <a:tab pos="1806575" algn="l"/>
              </a:tabLst>
            </a:pPr>
            <a:r>
              <a:rPr dirty="0"/>
              <a:t>P(C1)</a:t>
            </a:r>
            <a:r>
              <a:rPr spc="-20" dirty="0"/>
              <a:t> </a:t>
            </a:r>
            <a:r>
              <a:rPr dirty="0"/>
              <a:t>=</a:t>
            </a:r>
            <a:r>
              <a:rPr spc="-20" dirty="0"/>
              <a:t> </a:t>
            </a:r>
            <a:r>
              <a:rPr spc="-25" dirty="0"/>
              <a:t>1/6</a:t>
            </a:r>
            <a:r>
              <a:rPr dirty="0"/>
              <a:t>	P(C2)</a:t>
            </a:r>
            <a:r>
              <a:rPr spc="-20" dirty="0"/>
              <a:t> </a:t>
            </a:r>
            <a:r>
              <a:rPr dirty="0"/>
              <a:t>=</a:t>
            </a:r>
            <a:r>
              <a:rPr spc="-20" dirty="0"/>
              <a:t> </a:t>
            </a:r>
            <a:r>
              <a:rPr spc="-25" dirty="0"/>
              <a:t>5/6</a:t>
            </a:r>
          </a:p>
          <a:p>
            <a:pPr marL="88900">
              <a:lnSpc>
                <a:spcPct val="100000"/>
              </a:lnSpc>
              <a:spcBef>
                <a:spcPts val="1200"/>
              </a:spcBef>
            </a:pPr>
            <a:r>
              <a:rPr dirty="0"/>
              <a:t>Error</a:t>
            </a:r>
            <a:r>
              <a:rPr spc="-25" dirty="0"/>
              <a:t> </a:t>
            </a:r>
            <a:r>
              <a:rPr dirty="0"/>
              <a:t>=</a:t>
            </a:r>
            <a:r>
              <a:rPr spc="-20" dirty="0"/>
              <a:t> </a:t>
            </a:r>
            <a:r>
              <a:rPr dirty="0"/>
              <a:t>1</a:t>
            </a:r>
            <a:r>
              <a:rPr spc="-25" dirty="0"/>
              <a:t> </a:t>
            </a:r>
            <a:r>
              <a:rPr dirty="0"/>
              <a:t>–</a:t>
            </a:r>
            <a:r>
              <a:rPr spc="-20" dirty="0"/>
              <a:t> </a:t>
            </a:r>
            <a:r>
              <a:rPr dirty="0"/>
              <a:t>max</a:t>
            </a:r>
            <a:r>
              <a:rPr spc="-30" dirty="0"/>
              <a:t> </a:t>
            </a:r>
            <a:r>
              <a:rPr dirty="0"/>
              <a:t>(1/6,</a:t>
            </a:r>
            <a:r>
              <a:rPr spc="-25" dirty="0"/>
              <a:t> </a:t>
            </a:r>
            <a:r>
              <a:rPr dirty="0"/>
              <a:t>5/6)</a:t>
            </a:r>
            <a:r>
              <a:rPr spc="-20" dirty="0"/>
              <a:t> </a:t>
            </a:r>
            <a:r>
              <a:rPr dirty="0"/>
              <a:t>=</a:t>
            </a:r>
            <a:r>
              <a:rPr spc="-20" dirty="0"/>
              <a:t> </a:t>
            </a:r>
            <a:r>
              <a:rPr dirty="0"/>
              <a:t>1</a:t>
            </a:r>
            <a:r>
              <a:rPr spc="-25" dirty="0"/>
              <a:t> </a:t>
            </a:r>
            <a:r>
              <a:rPr dirty="0"/>
              <a:t>–</a:t>
            </a:r>
            <a:r>
              <a:rPr spc="-20" dirty="0"/>
              <a:t> </a:t>
            </a:r>
            <a:r>
              <a:rPr dirty="0"/>
              <a:t>5/6</a:t>
            </a:r>
            <a:r>
              <a:rPr spc="-25" dirty="0"/>
              <a:t> </a:t>
            </a:r>
            <a:r>
              <a:rPr dirty="0"/>
              <a:t>=</a:t>
            </a:r>
            <a:r>
              <a:rPr spc="-20" dirty="0"/>
              <a:t> </a:t>
            </a:r>
            <a:r>
              <a:rPr spc="-25" dirty="0"/>
              <a:t>1/6</a:t>
            </a:r>
          </a:p>
          <a:p>
            <a:pPr marL="88900">
              <a:lnSpc>
                <a:spcPct val="100000"/>
              </a:lnSpc>
              <a:spcBef>
                <a:spcPts val="2100"/>
              </a:spcBef>
              <a:tabLst>
                <a:tab pos="1806575" algn="l"/>
              </a:tabLst>
            </a:pPr>
            <a:r>
              <a:rPr dirty="0"/>
              <a:t>P(C1)</a:t>
            </a:r>
            <a:r>
              <a:rPr spc="-20" dirty="0"/>
              <a:t> </a:t>
            </a:r>
            <a:r>
              <a:rPr dirty="0"/>
              <a:t>=</a:t>
            </a:r>
            <a:r>
              <a:rPr spc="-20" dirty="0"/>
              <a:t> </a:t>
            </a:r>
            <a:r>
              <a:rPr spc="-25" dirty="0"/>
              <a:t>2/6</a:t>
            </a:r>
            <a:r>
              <a:rPr dirty="0"/>
              <a:t>	P(C2)</a:t>
            </a:r>
            <a:r>
              <a:rPr spc="-20" dirty="0"/>
              <a:t> </a:t>
            </a:r>
            <a:r>
              <a:rPr dirty="0"/>
              <a:t>=</a:t>
            </a:r>
            <a:r>
              <a:rPr spc="-20" dirty="0"/>
              <a:t> </a:t>
            </a:r>
            <a:r>
              <a:rPr spc="-25" dirty="0"/>
              <a:t>4/6</a:t>
            </a:r>
          </a:p>
          <a:p>
            <a:pPr marL="88900">
              <a:lnSpc>
                <a:spcPct val="100000"/>
              </a:lnSpc>
              <a:spcBef>
                <a:spcPts val="1200"/>
              </a:spcBef>
            </a:pPr>
            <a:r>
              <a:rPr dirty="0"/>
              <a:t>Error</a:t>
            </a:r>
            <a:r>
              <a:rPr spc="-25" dirty="0"/>
              <a:t> </a:t>
            </a:r>
            <a:r>
              <a:rPr dirty="0"/>
              <a:t>=</a:t>
            </a:r>
            <a:r>
              <a:rPr spc="-20" dirty="0"/>
              <a:t> </a:t>
            </a:r>
            <a:r>
              <a:rPr dirty="0"/>
              <a:t>1</a:t>
            </a:r>
            <a:r>
              <a:rPr spc="-25" dirty="0"/>
              <a:t> </a:t>
            </a:r>
            <a:r>
              <a:rPr dirty="0"/>
              <a:t>–</a:t>
            </a:r>
            <a:r>
              <a:rPr spc="-20" dirty="0"/>
              <a:t> </a:t>
            </a:r>
            <a:r>
              <a:rPr dirty="0"/>
              <a:t>max</a:t>
            </a:r>
            <a:r>
              <a:rPr spc="-30" dirty="0"/>
              <a:t> </a:t>
            </a:r>
            <a:r>
              <a:rPr dirty="0"/>
              <a:t>(2/6,</a:t>
            </a:r>
            <a:r>
              <a:rPr spc="-25" dirty="0"/>
              <a:t> </a:t>
            </a:r>
            <a:r>
              <a:rPr dirty="0"/>
              <a:t>4/6)</a:t>
            </a:r>
            <a:r>
              <a:rPr spc="-20" dirty="0"/>
              <a:t> </a:t>
            </a:r>
            <a:r>
              <a:rPr dirty="0"/>
              <a:t>=</a:t>
            </a:r>
            <a:r>
              <a:rPr spc="-20" dirty="0"/>
              <a:t> </a:t>
            </a:r>
            <a:r>
              <a:rPr dirty="0"/>
              <a:t>1</a:t>
            </a:r>
            <a:r>
              <a:rPr spc="-25" dirty="0"/>
              <a:t> </a:t>
            </a:r>
            <a:r>
              <a:rPr dirty="0"/>
              <a:t>–</a:t>
            </a:r>
            <a:r>
              <a:rPr spc="-20" dirty="0"/>
              <a:t> </a:t>
            </a:r>
            <a:r>
              <a:rPr dirty="0"/>
              <a:t>4/6</a:t>
            </a:r>
            <a:r>
              <a:rPr spc="-25" dirty="0"/>
              <a:t> </a:t>
            </a:r>
            <a:r>
              <a:rPr dirty="0"/>
              <a:t>=</a:t>
            </a:r>
            <a:r>
              <a:rPr spc="-20" dirty="0"/>
              <a:t> </a:t>
            </a:r>
            <a:r>
              <a:rPr spc="-25" dirty="0"/>
              <a:t>1/3</a:t>
            </a:r>
          </a:p>
        </p:txBody>
      </p:sp>
      <p:sp>
        <p:nvSpPr>
          <p:cNvPr id="7" name="object 7"/>
          <p:cNvSpPr/>
          <p:nvPr/>
        </p:nvSpPr>
        <p:spPr>
          <a:xfrm>
            <a:off x="1828800" y="914401"/>
            <a:ext cx="4953000" cy="488315"/>
          </a:xfrm>
          <a:custGeom>
            <a:avLst/>
            <a:gdLst/>
            <a:ahLst/>
            <a:cxnLst/>
            <a:rect l="l" t="t" r="r" b="b"/>
            <a:pathLst>
              <a:path w="4953000" h="488315">
                <a:moveTo>
                  <a:pt x="4953000" y="0"/>
                </a:moveTo>
                <a:lnTo>
                  <a:pt x="0" y="0"/>
                </a:lnTo>
                <a:lnTo>
                  <a:pt x="0" y="488155"/>
                </a:lnTo>
                <a:lnTo>
                  <a:pt x="4953000" y="488155"/>
                </a:lnTo>
                <a:lnTo>
                  <a:pt x="4953000" y="0"/>
                </a:lnTo>
                <a:close/>
              </a:path>
            </a:pathLst>
          </a:custGeom>
          <a:solidFill>
            <a:srgbClr val="FFFFCC"/>
          </a:solidFill>
        </p:spPr>
        <p:txBody>
          <a:bodyPr wrap="square" lIns="0" tIns="0" rIns="0" bIns="0" rtlCol="0"/>
          <a:lstStyle/>
          <a:p>
            <a:endParaRPr/>
          </a:p>
        </p:txBody>
      </p:sp>
      <p:sp>
        <p:nvSpPr>
          <p:cNvPr id="8" name="object 8"/>
          <p:cNvSpPr txBox="1"/>
          <p:nvPr/>
        </p:nvSpPr>
        <p:spPr>
          <a:xfrm>
            <a:off x="4995651" y="1232239"/>
            <a:ext cx="71120" cy="173990"/>
          </a:xfrm>
          <a:prstGeom prst="rect">
            <a:avLst/>
          </a:prstGeom>
        </p:spPr>
        <p:txBody>
          <a:bodyPr vert="horz" wrap="square" lIns="0" tIns="15240" rIns="0" bIns="0" rtlCol="0">
            <a:spAutoFit/>
          </a:bodyPr>
          <a:lstStyle/>
          <a:p>
            <a:pPr marL="12700">
              <a:lnSpc>
                <a:spcPct val="100000"/>
              </a:lnSpc>
              <a:spcBef>
                <a:spcPts val="120"/>
              </a:spcBef>
            </a:pPr>
            <a:r>
              <a:rPr sz="950" i="1" spc="40" dirty="0">
                <a:latin typeface="Times New Roman"/>
                <a:cs typeface="Times New Roman"/>
              </a:rPr>
              <a:t>i</a:t>
            </a:r>
            <a:endParaRPr sz="950">
              <a:latin typeface="Times New Roman"/>
              <a:cs typeface="Times New Roman"/>
            </a:endParaRPr>
          </a:p>
        </p:txBody>
      </p:sp>
      <p:sp>
        <p:nvSpPr>
          <p:cNvPr id="9" name="object 9"/>
          <p:cNvSpPr txBox="1"/>
          <p:nvPr/>
        </p:nvSpPr>
        <p:spPr>
          <a:xfrm>
            <a:off x="1864898" y="855022"/>
            <a:ext cx="4909820" cy="471170"/>
          </a:xfrm>
          <a:prstGeom prst="rect">
            <a:avLst/>
          </a:prstGeom>
        </p:spPr>
        <p:txBody>
          <a:bodyPr vert="horz" wrap="square" lIns="0" tIns="15240" rIns="0" bIns="0" rtlCol="0">
            <a:spAutoFit/>
          </a:bodyPr>
          <a:lstStyle/>
          <a:p>
            <a:pPr marL="12700">
              <a:lnSpc>
                <a:spcPct val="100000"/>
              </a:lnSpc>
              <a:spcBef>
                <a:spcPts val="120"/>
              </a:spcBef>
            </a:pPr>
            <a:r>
              <a:rPr sz="2900" i="1" spc="420" dirty="0">
                <a:latin typeface="Times New Roman"/>
                <a:cs typeface="Times New Roman"/>
              </a:rPr>
              <a:t>Error</a:t>
            </a:r>
            <a:r>
              <a:rPr sz="2900" i="1" spc="-360" dirty="0">
                <a:latin typeface="Times New Roman"/>
                <a:cs typeface="Times New Roman"/>
              </a:rPr>
              <a:t> </a:t>
            </a:r>
            <a:r>
              <a:rPr sz="2900" spc="385" dirty="0">
                <a:latin typeface="Times New Roman"/>
                <a:cs typeface="Times New Roman"/>
              </a:rPr>
              <a:t>(</a:t>
            </a:r>
            <a:r>
              <a:rPr sz="2900" i="1" spc="385" dirty="0">
                <a:latin typeface="Times New Roman"/>
                <a:cs typeface="Times New Roman"/>
              </a:rPr>
              <a:t>t</a:t>
            </a:r>
            <a:r>
              <a:rPr sz="2900" spc="385" dirty="0">
                <a:latin typeface="Times New Roman"/>
                <a:cs typeface="Times New Roman"/>
              </a:rPr>
              <a:t>)</a:t>
            </a:r>
            <a:r>
              <a:rPr sz="2900" spc="165" dirty="0">
                <a:latin typeface="Times New Roman"/>
                <a:cs typeface="Times New Roman"/>
              </a:rPr>
              <a:t> </a:t>
            </a:r>
            <a:r>
              <a:rPr sz="2900" spc="535" dirty="0">
                <a:latin typeface="Symbol"/>
                <a:cs typeface="Symbol"/>
              </a:rPr>
              <a:t></a:t>
            </a:r>
            <a:r>
              <a:rPr sz="2900" spc="-250" dirty="0">
                <a:latin typeface="Times New Roman"/>
                <a:cs typeface="Times New Roman"/>
              </a:rPr>
              <a:t> </a:t>
            </a:r>
            <a:r>
              <a:rPr sz="2900" spc="655" dirty="0">
                <a:latin typeface="Times New Roman"/>
                <a:cs typeface="Times New Roman"/>
              </a:rPr>
              <a:t>1</a:t>
            </a:r>
            <a:r>
              <a:rPr sz="2900" spc="655" dirty="0">
                <a:latin typeface="Symbol"/>
                <a:cs typeface="Symbol"/>
              </a:rPr>
              <a:t></a:t>
            </a:r>
            <a:r>
              <a:rPr sz="2900" spc="-70" dirty="0">
                <a:latin typeface="Times New Roman"/>
                <a:cs typeface="Times New Roman"/>
              </a:rPr>
              <a:t> </a:t>
            </a:r>
            <a:r>
              <a:rPr sz="2900" spc="530" dirty="0">
                <a:latin typeface="Times New Roman"/>
                <a:cs typeface="Times New Roman"/>
              </a:rPr>
              <a:t>max</a:t>
            </a:r>
            <a:r>
              <a:rPr sz="2900" spc="10" dirty="0">
                <a:latin typeface="Times New Roman"/>
                <a:cs typeface="Times New Roman"/>
              </a:rPr>
              <a:t> </a:t>
            </a:r>
            <a:r>
              <a:rPr sz="2900" i="1" spc="425" dirty="0">
                <a:latin typeface="Times New Roman"/>
                <a:cs typeface="Times New Roman"/>
              </a:rPr>
              <a:t>P</a:t>
            </a:r>
            <a:r>
              <a:rPr sz="2900" spc="425" dirty="0">
                <a:latin typeface="Times New Roman"/>
                <a:cs typeface="Times New Roman"/>
              </a:rPr>
              <a:t>(</a:t>
            </a:r>
            <a:r>
              <a:rPr sz="2900" i="1" spc="425" dirty="0">
                <a:latin typeface="Times New Roman"/>
                <a:cs typeface="Times New Roman"/>
              </a:rPr>
              <a:t>i</a:t>
            </a:r>
            <a:r>
              <a:rPr sz="2900" i="1" spc="15" dirty="0">
                <a:latin typeface="Times New Roman"/>
                <a:cs typeface="Times New Roman"/>
              </a:rPr>
              <a:t> </a:t>
            </a:r>
            <a:r>
              <a:rPr sz="2900" spc="200" dirty="0">
                <a:latin typeface="Times New Roman"/>
                <a:cs typeface="Times New Roman"/>
              </a:rPr>
              <a:t>|</a:t>
            </a:r>
            <a:r>
              <a:rPr sz="2900" spc="-105" dirty="0">
                <a:latin typeface="Times New Roman"/>
                <a:cs typeface="Times New Roman"/>
              </a:rPr>
              <a:t> </a:t>
            </a:r>
            <a:r>
              <a:rPr sz="2900" i="1" spc="400" dirty="0">
                <a:latin typeface="Times New Roman"/>
                <a:cs typeface="Times New Roman"/>
              </a:rPr>
              <a:t>t</a:t>
            </a:r>
            <a:r>
              <a:rPr sz="2900" spc="400" dirty="0">
                <a:latin typeface="Times New Roman"/>
                <a:cs typeface="Times New Roman"/>
              </a:rPr>
              <a:t>)</a:t>
            </a:r>
            <a:endParaRPr sz="2900">
              <a:latin typeface="Times New Roman"/>
              <a:cs typeface="Times New Roman"/>
            </a:endParaRPr>
          </a:p>
        </p:txBody>
      </p:sp>
      <p:sp>
        <p:nvSpPr>
          <p:cNvPr id="10" name="object 10"/>
          <p:cNvSpPr/>
          <p:nvPr/>
        </p:nvSpPr>
        <p:spPr>
          <a:xfrm>
            <a:off x="1824037" y="909638"/>
            <a:ext cx="4962525" cy="497840"/>
          </a:xfrm>
          <a:custGeom>
            <a:avLst/>
            <a:gdLst/>
            <a:ahLst/>
            <a:cxnLst/>
            <a:rect l="l" t="t" r="r" b="b"/>
            <a:pathLst>
              <a:path w="4962525" h="497840">
                <a:moveTo>
                  <a:pt x="0" y="0"/>
                </a:moveTo>
                <a:lnTo>
                  <a:pt x="4962525" y="0"/>
                </a:lnTo>
                <a:lnTo>
                  <a:pt x="4962525" y="497681"/>
                </a:lnTo>
                <a:lnTo>
                  <a:pt x="0" y="497681"/>
                </a:lnTo>
                <a:lnTo>
                  <a:pt x="0" y="0"/>
                </a:lnTo>
                <a:close/>
              </a:path>
            </a:pathLst>
          </a:custGeom>
          <a:ln w="9525">
            <a:solidFill>
              <a:srgbClr val="000000"/>
            </a:solidFill>
          </a:ln>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46</a:t>
            </a:fld>
            <a:endParaRPr spc="-25" dirty="0"/>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120" dirty="0"/>
              <a:t>Comparison</a:t>
            </a:r>
            <a:r>
              <a:rPr spc="-150" dirty="0"/>
              <a:t> </a:t>
            </a:r>
            <a:r>
              <a:rPr spc="-100" dirty="0"/>
              <a:t>among</a:t>
            </a:r>
            <a:r>
              <a:rPr spc="-150" dirty="0"/>
              <a:t> </a:t>
            </a:r>
            <a:r>
              <a:rPr spc="-114" dirty="0"/>
              <a:t>Splitting</a:t>
            </a:r>
            <a:r>
              <a:rPr spc="-145" dirty="0"/>
              <a:t> </a:t>
            </a:r>
            <a:r>
              <a:rPr spc="-35" dirty="0"/>
              <a:t>Criteria</a:t>
            </a:r>
          </a:p>
        </p:txBody>
      </p:sp>
      <p:pic>
        <p:nvPicPr>
          <p:cNvPr id="3" name="object 3"/>
          <p:cNvPicPr/>
          <p:nvPr/>
        </p:nvPicPr>
        <p:blipFill>
          <a:blip r:embed="rId2" cstate="print"/>
          <a:stretch>
            <a:fillRect/>
          </a:stretch>
        </p:blipFill>
        <p:spPr>
          <a:xfrm>
            <a:off x="1543216" y="1439430"/>
            <a:ext cx="6248400" cy="3514725"/>
          </a:xfrm>
          <a:prstGeom prst="rect">
            <a:avLst/>
          </a:prstGeom>
        </p:spPr>
      </p:pic>
      <p:sp>
        <p:nvSpPr>
          <p:cNvPr id="4" name="object 4"/>
          <p:cNvSpPr txBox="1"/>
          <p:nvPr/>
        </p:nvSpPr>
        <p:spPr>
          <a:xfrm>
            <a:off x="459740" y="926274"/>
            <a:ext cx="273812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For</a:t>
            </a:r>
            <a:r>
              <a:rPr sz="2400" spc="-35" dirty="0">
                <a:latin typeface="Calibri"/>
                <a:cs typeface="Calibri"/>
              </a:rPr>
              <a:t> </a:t>
            </a:r>
            <a:r>
              <a:rPr sz="2400" dirty="0">
                <a:latin typeface="Calibri"/>
                <a:cs typeface="Calibri"/>
              </a:rPr>
              <a:t>a</a:t>
            </a:r>
            <a:r>
              <a:rPr sz="2400" spc="-35" dirty="0">
                <a:latin typeface="Calibri"/>
                <a:cs typeface="Calibri"/>
              </a:rPr>
              <a:t> </a:t>
            </a:r>
            <a:r>
              <a:rPr sz="2400" spc="-10" dirty="0">
                <a:latin typeface="Calibri"/>
                <a:cs typeface="Calibri"/>
              </a:rPr>
              <a:t>2-</a:t>
            </a:r>
            <a:r>
              <a:rPr sz="2400" dirty="0">
                <a:latin typeface="Calibri"/>
                <a:cs typeface="Calibri"/>
              </a:rPr>
              <a:t>class</a:t>
            </a:r>
            <a:r>
              <a:rPr sz="2400" spc="-35" dirty="0">
                <a:latin typeface="Calibri"/>
                <a:cs typeface="Calibri"/>
              </a:rPr>
              <a:t> </a:t>
            </a:r>
            <a:r>
              <a:rPr sz="2400" spc="-10" dirty="0">
                <a:latin typeface="Calibri"/>
                <a:cs typeface="Calibri"/>
              </a:rPr>
              <a:t>problem:</a:t>
            </a:r>
            <a:endParaRPr sz="24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47</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735" y="44450"/>
            <a:ext cx="6868159" cy="756920"/>
          </a:xfrm>
          <a:prstGeom prst="rect">
            <a:avLst/>
          </a:prstGeom>
        </p:spPr>
        <p:txBody>
          <a:bodyPr vert="horz" wrap="square" lIns="0" tIns="12700" rIns="0" bIns="0" rtlCol="0">
            <a:spAutoFit/>
          </a:bodyPr>
          <a:lstStyle/>
          <a:p>
            <a:pPr marL="12700">
              <a:lnSpc>
                <a:spcPct val="100000"/>
              </a:lnSpc>
              <a:spcBef>
                <a:spcPts val="100"/>
              </a:spcBef>
            </a:pPr>
            <a:r>
              <a:rPr spc="-110" dirty="0"/>
              <a:t>Misclassification</a:t>
            </a:r>
            <a:r>
              <a:rPr spc="-200" dirty="0"/>
              <a:t> </a:t>
            </a:r>
            <a:r>
              <a:rPr spc="-60" dirty="0"/>
              <a:t>Error</a:t>
            </a:r>
            <a:r>
              <a:rPr spc="-195" dirty="0"/>
              <a:t> </a:t>
            </a:r>
            <a:r>
              <a:rPr spc="-455" dirty="0"/>
              <a:t>vs </a:t>
            </a:r>
            <a:r>
              <a:rPr spc="-20" dirty="0"/>
              <a:t>Gini</a:t>
            </a:r>
          </a:p>
        </p:txBody>
      </p:sp>
      <p:grpSp>
        <p:nvGrpSpPr>
          <p:cNvPr id="3" name="object 3"/>
          <p:cNvGrpSpPr/>
          <p:nvPr/>
        </p:nvGrpSpPr>
        <p:grpSpPr>
          <a:xfrm>
            <a:off x="3119437" y="966787"/>
            <a:ext cx="1019175" cy="350520"/>
            <a:chOff x="3119437" y="966787"/>
            <a:chExt cx="1019175" cy="350520"/>
          </a:xfrm>
        </p:grpSpPr>
        <p:sp>
          <p:nvSpPr>
            <p:cNvPr id="4" name="object 4"/>
            <p:cNvSpPr/>
            <p:nvPr/>
          </p:nvSpPr>
          <p:spPr>
            <a:xfrm>
              <a:off x="3124200" y="971550"/>
              <a:ext cx="1009650" cy="340995"/>
            </a:xfrm>
            <a:custGeom>
              <a:avLst/>
              <a:gdLst/>
              <a:ahLst/>
              <a:cxnLst/>
              <a:rect l="l" t="t" r="r" b="b"/>
              <a:pathLst>
                <a:path w="1009650" h="340994">
                  <a:moveTo>
                    <a:pt x="504825" y="0"/>
                  </a:moveTo>
                  <a:lnTo>
                    <a:pt x="436323" y="1554"/>
                  </a:lnTo>
                  <a:lnTo>
                    <a:pt x="370622" y="6081"/>
                  </a:lnTo>
                  <a:lnTo>
                    <a:pt x="308324" y="13379"/>
                  </a:lnTo>
                  <a:lnTo>
                    <a:pt x="250030" y="23245"/>
                  </a:lnTo>
                  <a:lnTo>
                    <a:pt x="196341" y="35475"/>
                  </a:lnTo>
                  <a:lnTo>
                    <a:pt x="147859" y="49867"/>
                  </a:lnTo>
                  <a:lnTo>
                    <a:pt x="105186" y="66219"/>
                  </a:lnTo>
                  <a:lnTo>
                    <a:pt x="68923" y="84326"/>
                  </a:lnTo>
                  <a:lnTo>
                    <a:pt x="18032" y="124998"/>
                  </a:lnTo>
                  <a:lnTo>
                    <a:pt x="0" y="170260"/>
                  </a:lnTo>
                  <a:lnTo>
                    <a:pt x="4608" y="193363"/>
                  </a:lnTo>
                  <a:lnTo>
                    <a:pt x="39671" y="236532"/>
                  </a:lnTo>
                  <a:lnTo>
                    <a:pt x="105186" y="274299"/>
                  </a:lnTo>
                  <a:lnTo>
                    <a:pt x="147859" y="290650"/>
                  </a:lnTo>
                  <a:lnTo>
                    <a:pt x="196341" y="305043"/>
                  </a:lnTo>
                  <a:lnTo>
                    <a:pt x="250030" y="317273"/>
                  </a:lnTo>
                  <a:lnTo>
                    <a:pt x="308324" y="327138"/>
                  </a:lnTo>
                  <a:lnTo>
                    <a:pt x="370622" y="334436"/>
                  </a:lnTo>
                  <a:lnTo>
                    <a:pt x="436323" y="338964"/>
                  </a:lnTo>
                  <a:lnTo>
                    <a:pt x="504825" y="340518"/>
                  </a:lnTo>
                  <a:lnTo>
                    <a:pt x="573326" y="338964"/>
                  </a:lnTo>
                  <a:lnTo>
                    <a:pt x="639027" y="334436"/>
                  </a:lnTo>
                  <a:lnTo>
                    <a:pt x="701325" y="327138"/>
                  </a:lnTo>
                  <a:lnTo>
                    <a:pt x="759619" y="317273"/>
                  </a:lnTo>
                  <a:lnTo>
                    <a:pt x="813308" y="305043"/>
                  </a:lnTo>
                  <a:lnTo>
                    <a:pt x="861790" y="290650"/>
                  </a:lnTo>
                  <a:lnTo>
                    <a:pt x="904463" y="274299"/>
                  </a:lnTo>
                  <a:lnTo>
                    <a:pt x="940726" y="256192"/>
                  </a:lnTo>
                  <a:lnTo>
                    <a:pt x="991617" y="215521"/>
                  </a:lnTo>
                  <a:lnTo>
                    <a:pt x="1009650" y="170260"/>
                  </a:lnTo>
                  <a:lnTo>
                    <a:pt x="1005041" y="147156"/>
                  </a:lnTo>
                  <a:lnTo>
                    <a:pt x="969978" y="103987"/>
                  </a:lnTo>
                  <a:lnTo>
                    <a:pt x="904463" y="66219"/>
                  </a:lnTo>
                  <a:lnTo>
                    <a:pt x="861790" y="49867"/>
                  </a:lnTo>
                  <a:lnTo>
                    <a:pt x="813308" y="35475"/>
                  </a:lnTo>
                  <a:lnTo>
                    <a:pt x="759619" y="23245"/>
                  </a:lnTo>
                  <a:lnTo>
                    <a:pt x="701325" y="13379"/>
                  </a:lnTo>
                  <a:lnTo>
                    <a:pt x="639027" y="6081"/>
                  </a:lnTo>
                  <a:lnTo>
                    <a:pt x="573326" y="1554"/>
                  </a:lnTo>
                  <a:lnTo>
                    <a:pt x="504825" y="0"/>
                  </a:lnTo>
                  <a:close/>
                </a:path>
              </a:pathLst>
            </a:custGeom>
            <a:solidFill>
              <a:srgbClr val="FFFFFF"/>
            </a:solidFill>
          </p:spPr>
          <p:txBody>
            <a:bodyPr wrap="square" lIns="0" tIns="0" rIns="0" bIns="0" rtlCol="0"/>
            <a:lstStyle/>
            <a:p>
              <a:endParaRPr/>
            </a:p>
          </p:txBody>
        </p:sp>
        <p:sp>
          <p:nvSpPr>
            <p:cNvPr id="5" name="object 5"/>
            <p:cNvSpPr/>
            <p:nvPr/>
          </p:nvSpPr>
          <p:spPr>
            <a:xfrm>
              <a:off x="3124200" y="971550"/>
              <a:ext cx="1009650" cy="340995"/>
            </a:xfrm>
            <a:custGeom>
              <a:avLst/>
              <a:gdLst/>
              <a:ahLst/>
              <a:cxnLst/>
              <a:rect l="l" t="t" r="r" b="b"/>
              <a:pathLst>
                <a:path w="1009650" h="340994">
                  <a:moveTo>
                    <a:pt x="0" y="170259"/>
                  </a:moveTo>
                  <a:lnTo>
                    <a:pt x="18032" y="124997"/>
                  </a:lnTo>
                  <a:lnTo>
                    <a:pt x="68923" y="84326"/>
                  </a:lnTo>
                  <a:lnTo>
                    <a:pt x="105186" y="66218"/>
                  </a:lnTo>
                  <a:lnTo>
                    <a:pt x="147859" y="49867"/>
                  </a:lnTo>
                  <a:lnTo>
                    <a:pt x="196341" y="35475"/>
                  </a:lnTo>
                  <a:lnTo>
                    <a:pt x="250030" y="23245"/>
                  </a:lnTo>
                  <a:lnTo>
                    <a:pt x="308324" y="13379"/>
                  </a:lnTo>
                  <a:lnTo>
                    <a:pt x="370622" y="6081"/>
                  </a:lnTo>
                  <a:lnTo>
                    <a:pt x="436323" y="1554"/>
                  </a:lnTo>
                  <a:lnTo>
                    <a:pt x="504825" y="0"/>
                  </a:lnTo>
                  <a:lnTo>
                    <a:pt x="573326" y="1554"/>
                  </a:lnTo>
                  <a:lnTo>
                    <a:pt x="639027" y="6081"/>
                  </a:lnTo>
                  <a:lnTo>
                    <a:pt x="701325" y="13379"/>
                  </a:lnTo>
                  <a:lnTo>
                    <a:pt x="759619" y="23245"/>
                  </a:lnTo>
                  <a:lnTo>
                    <a:pt x="813308" y="35475"/>
                  </a:lnTo>
                  <a:lnTo>
                    <a:pt x="861790" y="49867"/>
                  </a:lnTo>
                  <a:lnTo>
                    <a:pt x="904463" y="66218"/>
                  </a:lnTo>
                  <a:lnTo>
                    <a:pt x="940726" y="84326"/>
                  </a:lnTo>
                  <a:lnTo>
                    <a:pt x="991617" y="124997"/>
                  </a:lnTo>
                  <a:lnTo>
                    <a:pt x="1009650" y="170259"/>
                  </a:lnTo>
                  <a:lnTo>
                    <a:pt x="1005041" y="193362"/>
                  </a:lnTo>
                  <a:lnTo>
                    <a:pt x="969978" y="236532"/>
                  </a:lnTo>
                  <a:lnTo>
                    <a:pt x="904463" y="274299"/>
                  </a:lnTo>
                  <a:lnTo>
                    <a:pt x="861790" y="290651"/>
                  </a:lnTo>
                  <a:lnTo>
                    <a:pt x="813308" y="305043"/>
                  </a:lnTo>
                  <a:lnTo>
                    <a:pt x="759619" y="317273"/>
                  </a:lnTo>
                  <a:lnTo>
                    <a:pt x="701325" y="327139"/>
                  </a:lnTo>
                  <a:lnTo>
                    <a:pt x="639027" y="334437"/>
                  </a:lnTo>
                  <a:lnTo>
                    <a:pt x="573326" y="338964"/>
                  </a:lnTo>
                  <a:lnTo>
                    <a:pt x="504825" y="340519"/>
                  </a:lnTo>
                  <a:lnTo>
                    <a:pt x="436323" y="338964"/>
                  </a:lnTo>
                  <a:lnTo>
                    <a:pt x="370622" y="334437"/>
                  </a:lnTo>
                  <a:lnTo>
                    <a:pt x="308324" y="327139"/>
                  </a:lnTo>
                  <a:lnTo>
                    <a:pt x="250030" y="317273"/>
                  </a:lnTo>
                  <a:lnTo>
                    <a:pt x="196341" y="305043"/>
                  </a:lnTo>
                  <a:lnTo>
                    <a:pt x="147859" y="290651"/>
                  </a:lnTo>
                  <a:lnTo>
                    <a:pt x="105186" y="274299"/>
                  </a:lnTo>
                  <a:lnTo>
                    <a:pt x="68923" y="256192"/>
                  </a:lnTo>
                  <a:lnTo>
                    <a:pt x="18032" y="215521"/>
                  </a:lnTo>
                  <a:lnTo>
                    <a:pt x="0" y="170259"/>
                  </a:lnTo>
                  <a:close/>
                </a:path>
              </a:pathLst>
            </a:custGeom>
            <a:ln w="9525">
              <a:solidFill>
                <a:srgbClr val="000000"/>
              </a:solidFill>
            </a:ln>
          </p:spPr>
          <p:txBody>
            <a:bodyPr wrap="square" lIns="0" tIns="0" rIns="0" bIns="0" rtlCol="0"/>
            <a:lstStyle/>
            <a:p>
              <a:endParaRPr/>
            </a:p>
          </p:txBody>
        </p:sp>
      </p:grpSp>
      <p:sp>
        <p:nvSpPr>
          <p:cNvPr id="6" name="object 6"/>
          <p:cNvSpPr txBox="1"/>
          <p:nvPr/>
        </p:nvSpPr>
        <p:spPr>
          <a:xfrm>
            <a:off x="3467893" y="968264"/>
            <a:ext cx="323215" cy="330200"/>
          </a:xfrm>
          <a:prstGeom prst="rect">
            <a:avLst/>
          </a:prstGeom>
        </p:spPr>
        <p:txBody>
          <a:bodyPr vert="horz" wrap="square" lIns="0" tIns="12700" rIns="0" bIns="0" rtlCol="0">
            <a:spAutoFit/>
          </a:bodyPr>
          <a:lstStyle/>
          <a:p>
            <a:pPr marL="12700">
              <a:lnSpc>
                <a:spcPct val="100000"/>
              </a:lnSpc>
              <a:spcBef>
                <a:spcPts val="100"/>
              </a:spcBef>
            </a:pPr>
            <a:r>
              <a:rPr sz="2000" spc="-25" dirty="0">
                <a:latin typeface="Times New Roman"/>
                <a:cs typeface="Times New Roman"/>
              </a:rPr>
              <a:t>A?</a:t>
            </a:r>
            <a:endParaRPr sz="2000">
              <a:latin typeface="Times New Roman"/>
              <a:cs typeface="Times New Roman"/>
            </a:endParaRPr>
          </a:p>
        </p:txBody>
      </p:sp>
      <p:sp>
        <p:nvSpPr>
          <p:cNvPr id="7" name="object 7"/>
          <p:cNvSpPr/>
          <p:nvPr/>
        </p:nvSpPr>
        <p:spPr>
          <a:xfrm>
            <a:off x="2473326" y="1314450"/>
            <a:ext cx="1184275" cy="544195"/>
          </a:xfrm>
          <a:custGeom>
            <a:avLst/>
            <a:gdLst/>
            <a:ahLst/>
            <a:cxnLst/>
            <a:rect l="l" t="t" r="r" b="b"/>
            <a:pathLst>
              <a:path w="1184275" h="544194">
                <a:moveTo>
                  <a:pt x="1184275" y="0"/>
                </a:moveTo>
                <a:lnTo>
                  <a:pt x="76200" y="544116"/>
                </a:lnTo>
              </a:path>
              <a:path w="1184275" h="544194">
                <a:moveTo>
                  <a:pt x="1184275" y="0"/>
                </a:moveTo>
                <a:lnTo>
                  <a:pt x="0" y="544116"/>
                </a:lnTo>
              </a:path>
            </a:pathLst>
          </a:custGeom>
          <a:ln w="9525">
            <a:solidFill>
              <a:srgbClr val="000000"/>
            </a:solidFill>
          </a:ln>
        </p:spPr>
        <p:txBody>
          <a:bodyPr wrap="square" lIns="0" tIns="0" rIns="0" bIns="0" rtlCol="0"/>
          <a:lstStyle/>
          <a:p>
            <a:endParaRPr/>
          </a:p>
        </p:txBody>
      </p:sp>
      <p:sp>
        <p:nvSpPr>
          <p:cNvPr id="8" name="object 8"/>
          <p:cNvSpPr txBox="1"/>
          <p:nvPr/>
        </p:nvSpPr>
        <p:spPr>
          <a:xfrm>
            <a:off x="2367279" y="1380577"/>
            <a:ext cx="358775"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Times New Roman"/>
                <a:cs typeface="Times New Roman"/>
              </a:rPr>
              <a:t>Yes</a:t>
            </a:r>
            <a:endParaRPr sz="1800">
              <a:latin typeface="Times New Roman"/>
              <a:cs typeface="Times New Roman"/>
            </a:endParaRPr>
          </a:p>
        </p:txBody>
      </p:sp>
      <p:sp>
        <p:nvSpPr>
          <p:cNvPr id="16" name="object 16"/>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48</a:t>
            </a:fld>
            <a:endParaRPr spc="-25" dirty="0"/>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9" name="object 9"/>
          <p:cNvSpPr txBox="1"/>
          <p:nvPr/>
        </p:nvSpPr>
        <p:spPr>
          <a:xfrm>
            <a:off x="4845050" y="1380577"/>
            <a:ext cx="30543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imes New Roman"/>
                <a:cs typeface="Times New Roman"/>
              </a:rPr>
              <a:t>No</a:t>
            </a:r>
            <a:endParaRPr sz="1800">
              <a:latin typeface="Times New Roman"/>
              <a:cs typeface="Times New Roman"/>
            </a:endParaRPr>
          </a:p>
        </p:txBody>
      </p:sp>
      <p:sp>
        <p:nvSpPr>
          <p:cNvPr id="10" name="object 10"/>
          <p:cNvSpPr txBox="1"/>
          <p:nvPr/>
        </p:nvSpPr>
        <p:spPr>
          <a:xfrm>
            <a:off x="2133601" y="1858566"/>
            <a:ext cx="936625" cy="256540"/>
          </a:xfrm>
          <a:prstGeom prst="rect">
            <a:avLst/>
          </a:prstGeom>
          <a:solidFill>
            <a:srgbClr val="FFFFFF"/>
          </a:solidFill>
          <a:ln w="9525">
            <a:solidFill>
              <a:srgbClr val="000000"/>
            </a:solidFill>
          </a:ln>
        </p:spPr>
        <p:txBody>
          <a:bodyPr vert="horz" wrap="square" lIns="0" tIns="0" rIns="0" bIns="0" rtlCol="0">
            <a:spAutoFit/>
          </a:bodyPr>
          <a:lstStyle/>
          <a:p>
            <a:pPr marL="52069">
              <a:lnSpc>
                <a:spcPts val="2014"/>
              </a:lnSpc>
            </a:pPr>
            <a:r>
              <a:rPr sz="1800" dirty="0">
                <a:latin typeface="Times New Roman"/>
                <a:cs typeface="Times New Roman"/>
              </a:rPr>
              <a:t>Node</a:t>
            </a:r>
            <a:r>
              <a:rPr sz="1800" spc="-40" dirty="0">
                <a:latin typeface="Times New Roman"/>
                <a:cs typeface="Times New Roman"/>
              </a:rPr>
              <a:t> </a:t>
            </a:r>
            <a:r>
              <a:rPr sz="1800" spc="-25" dirty="0">
                <a:latin typeface="Times New Roman"/>
                <a:cs typeface="Times New Roman"/>
              </a:rPr>
              <a:t>N1</a:t>
            </a:r>
            <a:endParaRPr sz="1800">
              <a:latin typeface="Times New Roman"/>
              <a:cs typeface="Times New Roman"/>
            </a:endParaRPr>
          </a:p>
        </p:txBody>
      </p:sp>
      <p:sp>
        <p:nvSpPr>
          <p:cNvPr id="11" name="object 11"/>
          <p:cNvSpPr txBox="1"/>
          <p:nvPr/>
        </p:nvSpPr>
        <p:spPr>
          <a:xfrm>
            <a:off x="4321176" y="1858566"/>
            <a:ext cx="936625" cy="256540"/>
          </a:xfrm>
          <a:prstGeom prst="rect">
            <a:avLst/>
          </a:prstGeom>
          <a:solidFill>
            <a:srgbClr val="FFFFFF"/>
          </a:solidFill>
          <a:ln w="9525">
            <a:solidFill>
              <a:srgbClr val="000000"/>
            </a:solidFill>
          </a:ln>
        </p:spPr>
        <p:txBody>
          <a:bodyPr vert="horz" wrap="square" lIns="0" tIns="0" rIns="0" bIns="0" rtlCol="0">
            <a:spAutoFit/>
          </a:bodyPr>
          <a:lstStyle/>
          <a:p>
            <a:pPr marL="52069">
              <a:lnSpc>
                <a:spcPts val="2014"/>
              </a:lnSpc>
            </a:pPr>
            <a:r>
              <a:rPr sz="1800" dirty="0">
                <a:latin typeface="Times New Roman"/>
                <a:cs typeface="Times New Roman"/>
              </a:rPr>
              <a:t>Node</a:t>
            </a:r>
            <a:r>
              <a:rPr sz="1800" spc="-40" dirty="0">
                <a:latin typeface="Times New Roman"/>
                <a:cs typeface="Times New Roman"/>
              </a:rPr>
              <a:t> </a:t>
            </a:r>
            <a:r>
              <a:rPr sz="1800" spc="-25" dirty="0">
                <a:latin typeface="Times New Roman"/>
                <a:cs typeface="Times New Roman"/>
              </a:rPr>
              <a:t>N2</a:t>
            </a:r>
            <a:endParaRPr sz="1800">
              <a:latin typeface="Times New Roman"/>
              <a:cs typeface="Times New Roman"/>
            </a:endParaRPr>
          </a:p>
        </p:txBody>
      </p:sp>
      <p:graphicFrame>
        <p:nvGraphicFramePr>
          <p:cNvPr id="12" name="object 12"/>
          <p:cNvGraphicFramePr>
            <a:graphicFrameLocks noGrp="1"/>
          </p:cNvGraphicFramePr>
          <p:nvPr/>
        </p:nvGraphicFramePr>
        <p:xfrm>
          <a:off x="6299945" y="912793"/>
          <a:ext cx="1834514" cy="1202690"/>
        </p:xfrm>
        <a:graphic>
          <a:graphicData uri="http://schemas.openxmlformats.org/drawingml/2006/table">
            <a:tbl>
              <a:tblPr firstRow="1" bandRow="1">
                <a:tableStyleId>{2D5ABB26-0587-4C30-8999-92F81FD0307C}</a:tableStyleId>
              </a:tblPr>
              <a:tblGrid>
                <a:gridCol w="728980">
                  <a:extLst>
                    <a:ext uri="{9D8B030D-6E8A-4147-A177-3AD203B41FA5}">
                      <a16:colId xmlns:a16="http://schemas.microsoft.com/office/drawing/2014/main" val="20000"/>
                    </a:ext>
                  </a:extLst>
                </a:gridCol>
                <a:gridCol w="1105534">
                  <a:extLst>
                    <a:ext uri="{9D8B030D-6E8A-4147-A177-3AD203B41FA5}">
                      <a16:colId xmlns:a16="http://schemas.microsoft.com/office/drawing/2014/main" val="20001"/>
                    </a:ext>
                  </a:extLst>
                </a:gridCol>
              </a:tblGrid>
              <a:tr h="299720">
                <a:tc>
                  <a:txBody>
                    <a:bodyPr/>
                    <a:lstStyle/>
                    <a:p>
                      <a:pPr>
                        <a:lnSpc>
                          <a:spcPct val="100000"/>
                        </a:lnSpc>
                      </a:pPr>
                      <a:endParaRPr sz="18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marL="1270" algn="ctr">
                        <a:lnSpc>
                          <a:spcPct val="100000"/>
                        </a:lnSpc>
                        <a:spcBef>
                          <a:spcPts val="270"/>
                        </a:spcBef>
                      </a:pPr>
                      <a:r>
                        <a:rPr sz="1500" b="1" spc="254" dirty="0">
                          <a:latin typeface="Tahoma"/>
                          <a:cs typeface="Tahoma"/>
                        </a:rPr>
                        <a:t>Parent</a:t>
                      </a:r>
                      <a:endParaRPr sz="1500">
                        <a:latin typeface="Tahoma"/>
                        <a:cs typeface="Tahoma"/>
                      </a:endParaRPr>
                    </a:p>
                  </a:txBody>
                  <a:tcPr marL="0" marR="0" marT="3429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0"/>
                  </a:ext>
                </a:extLst>
              </a:tr>
              <a:tr h="299720">
                <a:tc>
                  <a:txBody>
                    <a:bodyPr/>
                    <a:lstStyle/>
                    <a:p>
                      <a:pPr algn="ctr">
                        <a:lnSpc>
                          <a:spcPct val="100000"/>
                        </a:lnSpc>
                        <a:spcBef>
                          <a:spcPts val="270"/>
                        </a:spcBef>
                      </a:pPr>
                      <a:r>
                        <a:rPr sz="1500" spc="250" dirty="0">
                          <a:latin typeface="Tahoma"/>
                          <a:cs typeface="Tahoma"/>
                        </a:rPr>
                        <a:t>C1</a:t>
                      </a:r>
                      <a:endParaRPr sz="1500">
                        <a:latin typeface="Tahoma"/>
                        <a:cs typeface="Tahoma"/>
                      </a:endParaRPr>
                    </a:p>
                  </a:txBody>
                  <a:tcPr marL="0" marR="0" marT="34290" marB="0">
                    <a:lnL w="6350">
                      <a:solidFill>
                        <a:srgbClr val="000000"/>
                      </a:solidFill>
                      <a:prstDash val="solid"/>
                    </a:lnL>
                    <a:lnR w="6350">
                      <a:solidFill>
                        <a:srgbClr val="000000"/>
                      </a:solidFill>
                      <a:prstDash val="solid"/>
                    </a:lnR>
                    <a:lnT w="3175">
                      <a:solidFill>
                        <a:srgbClr val="000000"/>
                      </a:solidFill>
                      <a:prstDash val="solid"/>
                    </a:lnT>
                    <a:lnB w="6350">
                      <a:solidFill>
                        <a:srgbClr val="000000"/>
                      </a:solidFill>
                      <a:prstDash val="solid"/>
                    </a:lnB>
                  </a:tcPr>
                </a:tc>
                <a:tc>
                  <a:txBody>
                    <a:bodyPr/>
                    <a:lstStyle/>
                    <a:p>
                      <a:pPr algn="ctr">
                        <a:lnSpc>
                          <a:spcPct val="100000"/>
                        </a:lnSpc>
                        <a:spcBef>
                          <a:spcPts val="270"/>
                        </a:spcBef>
                      </a:pPr>
                      <a:r>
                        <a:rPr sz="1500" b="1" spc="260" dirty="0">
                          <a:latin typeface="Tahoma"/>
                          <a:cs typeface="Tahoma"/>
                        </a:rPr>
                        <a:t>7</a:t>
                      </a:r>
                      <a:endParaRPr sz="1500">
                        <a:latin typeface="Tahoma"/>
                        <a:cs typeface="Tahoma"/>
                      </a:endParaRPr>
                    </a:p>
                  </a:txBody>
                  <a:tcPr marL="0" marR="0" marT="34290" marB="0">
                    <a:lnL w="6350">
                      <a:solidFill>
                        <a:srgbClr val="000000"/>
                      </a:solidFill>
                      <a:prstDash val="solid"/>
                    </a:lnL>
                    <a:lnR w="6350">
                      <a:solidFill>
                        <a:srgbClr val="000000"/>
                      </a:solidFill>
                      <a:prstDash val="solid"/>
                    </a:lnR>
                    <a:lnT w="3175">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317500">
                <a:tc>
                  <a:txBody>
                    <a:bodyPr/>
                    <a:lstStyle/>
                    <a:p>
                      <a:pPr algn="ctr">
                        <a:lnSpc>
                          <a:spcPct val="100000"/>
                        </a:lnSpc>
                        <a:spcBef>
                          <a:spcPts val="335"/>
                        </a:spcBef>
                      </a:pPr>
                      <a:r>
                        <a:rPr sz="1500" spc="250" dirty="0">
                          <a:latin typeface="Tahoma"/>
                          <a:cs typeface="Tahoma"/>
                        </a:rPr>
                        <a:t>C2</a:t>
                      </a:r>
                      <a:endParaRPr sz="1500">
                        <a:latin typeface="Tahoma"/>
                        <a:cs typeface="Tahoma"/>
                      </a:endParaRPr>
                    </a:p>
                  </a:txBody>
                  <a:tcPr marL="0" marR="0" marT="42545" marB="0">
                    <a:lnL w="6350">
                      <a:solidFill>
                        <a:srgbClr val="000000"/>
                      </a:solidFill>
                      <a:prstDash val="solid"/>
                    </a:lnL>
                    <a:lnR w="6350">
                      <a:solidFill>
                        <a:srgbClr val="000000"/>
                      </a:solidFill>
                      <a:prstDash val="solid"/>
                    </a:lnR>
                    <a:lnT w="6350">
                      <a:solidFill>
                        <a:srgbClr val="000000"/>
                      </a:solidFill>
                      <a:prstDash val="solid"/>
                    </a:lnT>
                    <a:lnB w="3175">
                      <a:solidFill>
                        <a:srgbClr val="000000"/>
                      </a:solidFill>
                      <a:prstDash val="solid"/>
                    </a:lnB>
                  </a:tcPr>
                </a:tc>
                <a:tc>
                  <a:txBody>
                    <a:bodyPr/>
                    <a:lstStyle/>
                    <a:p>
                      <a:pPr algn="ctr">
                        <a:lnSpc>
                          <a:spcPct val="100000"/>
                        </a:lnSpc>
                        <a:spcBef>
                          <a:spcPts val="335"/>
                        </a:spcBef>
                      </a:pPr>
                      <a:r>
                        <a:rPr sz="1500" b="1" spc="260" dirty="0">
                          <a:latin typeface="Tahoma"/>
                          <a:cs typeface="Tahoma"/>
                        </a:rPr>
                        <a:t>3</a:t>
                      </a:r>
                      <a:endParaRPr sz="1500">
                        <a:latin typeface="Tahoma"/>
                        <a:cs typeface="Tahoma"/>
                      </a:endParaRPr>
                    </a:p>
                  </a:txBody>
                  <a:tcPr marL="0" marR="0" marT="42545" marB="0">
                    <a:lnL w="6350">
                      <a:solidFill>
                        <a:srgbClr val="000000"/>
                      </a:solidFill>
                      <a:prstDash val="solid"/>
                    </a:lnL>
                    <a:lnR w="6350">
                      <a:solidFill>
                        <a:srgbClr val="000000"/>
                      </a:solidFill>
                      <a:prstDash val="solid"/>
                    </a:lnR>
                    <a:lnT w="6350">
                      <a:solidFill>
                        <a:srgbClr val="000000"/>
                      </a:solidFill>
                      <a:prstDash val="solid"/>
                    </a:lnT>
                    <a:lnB w="3175">
                      <a:solidFill>
                        <a:srgbClr val="000000"/>
                      </a:solidFill>
                      <a:prstDash val="solid"/>
                    </a:lnB>
                  </a:tcPr>
                </a:tc>
                <a:extLst>
                  <a:ext uri="{0D108BD9-81ED-4DB2-BD59-A6C34878D82A}">
                    <a16:rowId xmlns:a16="http://schemas.microsoft.com/office/drawing/2014/main" val="10002"/>
                  </a:ext>
                </a:extLst>
              </a:tr>
              <a:tr h="285750">
                <a:tc gridSpan="2">
                  <a:txBody>
                    <a:bodyPr/>
                    <a:lstStyle/>
                    <a:p>
                      <a:pPr marL="206375">
                        <a:lnSpc>
                          <a:spcPct val="100000"/>
                        </a:lnSpc>
                        <a:spcBef>
                          <a:spcPts val="215"/>
                        </a:spcBef>
                      </a:pPr>
                      <a:r>
                        <a:rPr sz="1500" b="1" spc="240" dirty="0">
                          <a:latin typeface="Tahoma"/>
                          <a:cs typeface="Tahoma"/>
                        </a:rPr>
                        <a:t>Gini</a:t>
                      </a:r>
                      <a:r>
                        <a:rPr sz="1500" b="1" spc="145" dirty="0">
                          <a:latin typeface="Tahoma"/>
                          <a:cs typeface="Tahoma"/>
                        </a:rPr>
                        <a:t> </a:t>
                      </a:r>
                      <a:r>
                        <a:rPr sz="1500" b="1" spc="390" dirty="0">
                          <a:latin typeface="Tahoma"/>
                          <a:cs typeface="Tahoma"/>
                        </a:rPr>
                        <a:t>=</a:t>
                      </a:r>
                      <a:r>
                        <a:rPr sz="1500" b="1" spc="145" dirty="0">
                          <a:latin typeface="Tahoma"/>
                          <a:cs typeface="Tahoma"/>
                        </a:rPr>
                        <a:t> </a:t>
                      </a:r>
                      <a:r>
                        <a:rPr sz="1500" b="1" spc="250" dirty="0">
                          <a:latin typeface="Tahoma"/>
                          <a:cs typeface="Tahoma"/>
                        </a:rPr>
                        <a:t>0.42</a:t>
                      </a:r>
                      <a:endParaRPr sz="1500">
                        <a:latin typeface="Tahoma"/>
                        <a:cs typeface="Tahoma"/>
                      </a:endParaRPr>
                    </a:p>
                  </a:txBody>
                  <a:tcPr marL="0" marR="0" marT="27305"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graphicFrame>
        <p:nvGraphicFramePr>
          <p:cNvPr id="13" name="object 13"/>
          <p:cNvGraphicFramePr>
            <a:graphicFrameLocks noGrp="1"/>
          </p:cNvGraphicFramePr>
          <p:nvPr/>
        </p:nvGraphicFramePr>
        <p:xfrm>
          <a:off x="3024666" y="2799964"/>
          <a:ext cx="1822450" cy="1031240"/>
        </p:xfrm>
        <a:graphic>
          <a:graphicData uri="http://schemas.openxmlformats.org/drawingml/2006/table">
            <a:tbl>
              <a:tblPr firstRow="1" bandRow="1">
                <a:tableStyleId>{2D5ABB26-0587-4C30-8999-92F81FD0307C}</a:tableStyleId>
              </a:tblPr>
              <a:tblGrid>
                <a:gridCol w="654050">
                  <a:extLst>
                    <a:ext uri="{9D8B030D-6E8A-4147-A177-3AD203B41FA5}">
                      <a16:colId xmlns:a16="http://schemas.microsoft.com/office/drawing/2014/main" val="20000"/>
                    </a:ext>
                  </a:extLst>
                </a:gridCol>
                <a:gridCol w="600710">
                  <a:extLst>
                    <a:ext uri="{9D8B030D-6E8A-4147-A177-3AD203B41FA5}">
                      <a16:colId xmlns:a16="http://schemas.microsoft.com/office/drawing/2014/main" val="20001"/>
                    </a:ext>
                  </a:extLst>
                </a:gridCol>
                <a:gridCol w="567690">
                  <a:extLst>
                    <a:ext uri="{9D8B030D-6E8A-4147-A177-3AD203B41FA5}">
                      <a16:colId xmlns:a16="http://schemas.microsoft.com/office/drawing/2014/main" val="20002"/>
                    </a:ext>
                  </a:extLst>
                </a:gridCol>
              </a:tblGrid>
              <a:tr h="250190">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marL="635" algn="ctr">
                        <a:lnSpc>
                          <a:spcPct val="100000"/>
                        </a:lnSpc>
                        <a:spcBef>
                          <a:spcPts val="185"/>
                        </a:spcBef>
                      </a:pPr>
                      <a:r>
                        <a:rPr sz="1350" b="1" spc="335" dirty="0">
                          <a:latin typeface="Tahoma"/>
                          <a:cs typeface="Tahoma"/>
                        </a:rPr>
                        <a:t>N1</a:t>
                      </a:r>
                      <a:endParaRPr sz="1350">
                        <a:latin typeface="Tahoma"/>
                        <a:cs typeface="Tahoma"/>
                      </a:endParaRPr>
                    </a:p>
                  </a:txBody>
                  <a:tcPr marL="0" marR="0" marT="23495" marB="0">
                    <a:lnL w="63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185"/>
                        </a:spcBef>
                      </a:pPr>
                      <a:r>
                        <a:rPr sz="1350" b="1" spc="335" dirty="0">
                          <a:latin typeface="Tahoma"/>
                          <a:cs typeface="Tahoma"/>
                        </a:rPr>
                        <a:t>N2</a:t>
                      </a:r>
                      <a:endParaRPr sz="1350">
                        <a:latin typeface="Tahoma"/>
                        <a:cs typeface="Tahoma"/>
                      </a:endParaRPr>
                    </a:p>
                  </a:txBody>
                  <a:tcPr marL="0" marR="0" marT="23495" marB="0">
                    <a:lnL w="190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0"/>
                  </a:ext>
                </a:extLst>
              </a:tr>
              <a:tr h="250190">
                <a:tc>
                  <a:txBody>
                    <a:bodyPr/>
                    <a:lstStyle/>
                    <a:p>
                      <a:pPr algn="ctr">
                        <a:lnSpc>
                          <a:spcPct val="100000"/>
                        </a:lnSpc>
                        <a:spcBef>
                          <a:spcPts val="185"/>
                        </a:spcBef>
                      </a:pPr>
                      <a:r>
                        <a:rPr sz="1350" spc="265" dirty="0">
                          <a:latin typeface="Tahoma"/>
                          <a:cs typeface="Tahoma"/>
                        </a:rPr>
                        <a:t>C1</a:t>
                      </a:r>
                      <a:endParaRPr sz="1350">
                        <a:latin typeface="Tahoma"/>
                        <a:cs typeface="Tahoma"/>
                      </a:endParaRPr>
                    </a:p>
                  </a:txBody>
                  <a:tcPr marL="0" marR="0" marT="23495"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185"/>
                        </a:spcBef>
                      </a:pPr>
                      <a:r>
                        <a:rPr sz="1350" b="1" spc="275" dirty="0">
                          <a:latin typeface="Tahoma"/>
                          <a:cs typeface="Tahoma"/>
                        </a:rPr>
                        <a:t>3</a:t>
                      </a:r>
                      <a:endParaRPr sz="1350">
                        <a:latin typeface="Tahoma"/>
                        <a:cs typeface="Tahoma"/>
                      </a:endParaRPr>
                    </a:p>
                  </a:txBody>
                  <a:tcPr marL="0" marR="0" marT="23495" marB="0">
                    <a:lnL w="63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185"/>
                        </a:spcBef>
                      </a:pPr>
                      <a:r>
                        <a:rPr sz="1350" b="1" spc="275" dirty="0">
                          <a:latin typeface="Tahoma"/>
                          <a:cs typeface="Tahoma"/>
                        </a:rPr>
                        <a:t>4</a:t>
                      </a:r>
                      <a:endParaRPr sz="1350">
                        <a:latin typeface="Tahoma"/>
                        <a:cs typeface="Tahoma"/>
                      </a:endParaRPr>
                    </a:p>
                  </a:txBody>
                  <a:tcPr marL="0" marR="0" marT="23495" marB="0">
                    <a:lnL w="190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1"/>
                  </a:ext>
                </a:extLst>
              </a:tr>
              <a:tr h="265430">
                <a:tc>
                  <a:txBody>
                    <a:bodyPr/>
                    <a:lstStyle/>
                    <a:p>
                      <a:pPr algn="ctr">
                        <a:lnSpc>
                          <a:spcPct val="100000"/>
                        </a:lnSpc>
                        <a:spcBef>
                          <a:spcPts val="245"/>
                        </a:spcBef>
                      </a:pPr>
                      <a:r>
                        <a:rPr sz="1350" spc="265" dirty="0">
                          <a:latin typeface="Tahoma"/>
                          <a:cs typeface="Tahoma"/>
                        </a:rPr>
                        <a:t>C2</a:t>
                      </a:r>
                      <a:endParaRPr sz="1350">
                        <a:latin typeface="Tahoma"/>
                        <a:cs typeface="Tahoma"/>
                      </a:endParaRPr>
                    </a:p>
                  </a:txBody>
                  <a:tcPr marL="0" marR="0" marT="31115"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245"/>
                        </a:spcBef>
                      </a:pPr>
                      <a:r>
                        <a:rPr sz="1350" b="1" spc="275" dirty="0">
                          <a:latin typeface="Tahoma"/>
                          <a:cs typeface="Tahoma"/>
                        </a:rPr>
                        <a:t>0</a:t>
                      </a:r>
                      <a:endParaRPr sz="1350">
                        <a:latin typeface="Tahoma"/>
                        <a:cs typeface="Tahoma"/>
                      </a:endParaRPr>
                    </a:p>
                  </a:txBody>
                  <a:tcPr marL="0" marR="0" marT="31115" marB="0">
                    <a:lnL w="6350">
                      <a:solidFill>
                        <a:srgbClr val="000000"/>
                      </a:solidFill>
                      <a:prstDash val="solid"/>
                    </a:lnL>
                    <a:lnR w="19050">
                      <a:solidFill>
                        <a:srgbClr val="000000"/>
                      </a:solidFill>
                      <a:prstDash val="solid"/>
                    </a:lnR>
                    <a:lnT w="3175">
                      <a:solidFill>
                        <a:srgbClr val="000000"/>
                      </a:solidFill>
                      <a:prstDash val="solid"/>
                    </a:lnT>
                    <a:lnB w="3175">
                      <a:solidFill>
                        <a:srgbClr val="000000"/>
                      </a:solidFill>
                      <a:prstDash val="solid"/>
                    </a:lnB>
                  </a:tcPr>
                </a:tc>
                <a:tc>
                  <a:txBody>
                    <a:bodyPr/>
                    <a:lstStyle/>
                    <a:p>
                      <a:pPr algn="ctr">
                        <a:lnSpc>
                          <a:spcPct val="100000"/>
                        </a:lnSpc>
                        <a:spcBef>
                          <a:spcPts val="245"/>
                        </a:spcBef>
                      </a:pPr>
                      <a:r>
                        <a:rPr sz="1350" b="1" spc="275" dirty="0">
                          <a:latin typeface="Tahoma"/>
                          <a:cs typeface="Tahoma"/>
                        </a:rPr>
                        <a:t>3</a:t>
                      </a:r>
                      <a:endParaRPr sz="1350">
                        <a:latin typeface="Tahoma"/>
                        <a:cs typeface="Tahoma"/>
                      </a:endParaRPr>
                    </a:p>
                  </a:txBody>
                  <a:tcPr marL="0" marR="0" marT="31115" marB="0">
                    <a:lnL w="190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2"/>
                  </a:ext>
                </a:extLst>
              </a:tr>
              <a:tr h="265430">
                <a:tc gridSpan="3">
                  <a:txBody>
                    <a:bodyPr/>
                    <a:lstStyle/>
                    <a:p>
                      <a:pPr marL="238760">
                        <a:lnSpc>
                          <a:spcPct val="100000"/>
                        </a:lnSpc>
                        <a:spcBef>
                          <a:spcPts val="240"/>
                        </a:spcBef>
                      </a:pPr>
                      <a:r>
                        <a:rPr sz="1350" b="1" spc="280" dirty="0">
                          <a:latin typeface="Tahoma"/>
                          <a:cs typeface="Tahoma"/>
                        </a:rPr>
                        <a:t>Gini=0.342</a:t>
                      </a:r>
                      <a:endParaRPr sz="1350">
                        <a:latin typeface="Tahoma"/>
                        <a:cs typeface="Tahoma"/>
                      </a:endParaRPr>
                    </a:p>
                  </a:txBody>
                  <a:tcPr marL="0" marR="0" marT="30480" marB="0">
                    <a:lnL w="6350">
                      <a:solidFill>
                        <a:srgbClr val="000000"/>
                      </a:solidFill>
                      <a:prstDash val="solid"/>
                    </a:lnL>
                    <a:lnR w="6350">
                      <a:solidFill>
                        <a:srgbClr val="000000"/>
                      </a:solidFill>
                      <a:prstDash val="solid"/>
                    </a:lnR>
                    <a:lnT w="3175">
                      <a:solidFill>
                        <a:srgbClr val="000000"/>
                      </a:solidFill>
                      <a:prstDash val="solid"/>
                    </a:lnT>
                    <a:lnB w="31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14" name="object 14"/>
          <p:cNvSpPr txBox="1"/>
          <p:nvPr/>
        </p:nvSpPr>
        <p:spPr>
          <a:xfrm>
            <a:off x="358140" y="2702116"/>
            <a:ext cx="2046605" cy="2006600"/>
          </a:xfrm>
          <a:prstGeom prst="rect">
            <a:avLst/>
          </a:prstGeom>
        </p:spPr>
        <p:txBody>
          <a:bodyPr vert="horz" wrap="square" lIns="0" tIns="12700" rIns="0" bIns="0" rtlCol="0">
            <a:spAutoFit/>
          </a:bodyPr>
          <a:lstStyle/>
          <a:p>
            <a:pPr marL="38100">
              <a:lnSpc>
                <a:spcPct val="100000"/>
              </a:lnSpc>
              <a:spcBef>
                <a:spcPts val="100"/>
              </a:spcBef>
            </a:pPr>
            <a:r>
              <a:rPr sz="2000" spc="-10" dirty="0">
                <a:latin typeface="Calibri"/>
                <a:cs typeface="Calibri"/>
              </a:rPr>
              <a:t>Gini(N1)</a:t>
            </a:r>
            <a:endParaRPr sz="2000">
              <a:latin typeface="Calibri"/>
              <a:cs typeface="Calibri"/>
            </a:endParaRPr>
          </a:p>
          <a:p>
            <a:pPr marL="38100">
              <a:lnSpc>
                <a:spcPct val="100000"/>
              </a:lnSpc>
            </a:pPr>
            <a:r>
              <a:rPr sz="2000" dirty="0">
                <a:latin typeface="Calibri"/>
                <a:cs typeface="Calibri"/>
              </a:rPr>
              <a:t>=</a:t>
            </a:r>
            <a:r>
              <a:rPr sz="2000" spc="-10" dirty="0">
                <a:latin typeface="Calibri"/>
                <a:cs typeface="Calibri"/>
              </a:rPr>
              <a:t> </a:t>
            </a:r>
            <a:r>
              <a:rPr sz="2000" dirty="0">
                <a:latin typeface="Calibri"/>
                <a:cs typeface="Calibri"/>
              </a:rPr>
              <a:t>1</a:t>
            </a:r>
            <a:r>
              <a:rPr sz="2000" spc="-15" dirty="0">
                <a:latin typeface="Calibri"/>
                <a:cs typeface="Calibri"/>
              </a:rPr>
              <a:t> </a:t>
            </a:r>
            <a:r>
              <a:rPr sz="2000" dirty="0">
                <a:latin typeface="Calibri"/>
                <a:cs typeface="Calibri"/>
              </a:rPr>
              <a:t>–</a:t>
            </a:r>
            <a:r>
              <a:rPr sz="2000" spc="-10" dirty="0">
                <a:latin typeface="Calibri"/>
                <a:cs typeface="Calibri"/>
              </a:rPr>
              <a:t> </a:t>
            </a:r>
            <a:r>
              <a:rPr sz="2000" dirty="0">
                <a:latin typeface="Calibri"/>
                <a:cs typeface="Calibri"/>
              </a:rPr>
              <a:t>(3/3)</a:t>
            </a:r>
            <a:r>
              <a:rPr sz="1950" baseline="25641" dirty="0">
                <a:latin typeface="Calibri"/>
                <a:cs typeface="Calibri"/>
              </a:rPr>
              <a:t>2</a:t>
            </a:r>
            <a:r>
              <a:rPr sz="1950" spc="-7" baseline="25641" dirty="0">
                <a:latin typeface="Calibri"/>
                <a:cs typeface="Calibri"/>
              </a:rPr>
              <a:t> </a:t>
            </a:r>
            <a:r>
              <a:rPr sz="2000" dirty="0">
                <a:latin typeface="Calibri"/>
                <a:cs typeface="Calibri"/>
              </a:rPr>
              <a:t>–</a:t>
            </a:r>
            <a:r>
              <a:rPr sz="2000" spc="-10" dirty="0">
                <a:latin typeface="Calibri"/>
                <a:cs typeface="Calibri"/>
              </a:rPr>
              <a:t> (0/3)</a:t>
            </a:r>
            <a:r>
              <a:rPr sz="1950" spc="-15" baseline="25641" dirty="0">
                <a:latin typeface="Calibri"/>
                <a:cs typeface="Calibri"/>
              </a:rPr>
              <a:t>2</a:t>
            </a:r>
            <a:endParaRPr sz="1950" baseline="25641">
              <a:latin typeface="Calibri"/>
              <a:cs typeface="Calibri"/>
            </a:endParaRPr>
          </a:p>
          <a:p>
            <a:pPr marL="38100">
              <a:lnSpc>
                <a:spcPct val="100000"/>
              </a:lnSpc>
            </a:pPr>
            <a:r>
              <a:rPr sz="2000" dirty="0">
                <a:latin typeface="Calibri"/>
                <a:cs typeface="Calibri"/>
              </a:rPr>
              <a:t>=</a:t>
            </a:r>
            <a:r>
              <a:rPr sz="2000" spc="-10" dirty="0">
                <a:latin typeface="Calibri"/>
                <a:cs typeface="Calibri"/>
              </a:rPr>
              <a:t> </a:t>
            </a:r>
            <a:r>
              <a:rPr sz="2000" spc="-50" dirty="0">
                <a:latin typeface="Calibri"/>
                <a:cs typeface="Calibri"/>
              </a:rPr>
              <a:t>0</a:t>
            </a:r>
            <a:endParaRPr sz="2000">
              <a:latin typeface="Calibri"/>
              <a:cs typeface="Calibri"/>
            </a:endParaRPr>
          </a:p>
          <a:p>
            <a:pPr marL="38100">
              <a:lnSpc>
                <a:spcPct val="100000"/>
              </a:lnSpc>
              <a:spcBef>
                <a:spcPts val="1200"/>
              </a:spcBef>
            </a:pPr>
            <a:r>
              <a:rPr sz="2000" spc="-10" dirty="0">
                <a:latin typeface="Calibri"/>
                <a:cs typeface="Calibri"/>
              </a:rPr>
              <a:t>Gini(N2)</a:t>
            </a:r>
            <a:endParaRPr sz="2000">
              <a:latin typeface="Calibri"/>
              <a:cs typeface="Calibri"/>
            </a:endParaRPr>
          </a:p>
          <a:p>
            <a:pPr marL="38100">
              <a:lnSpc>
                <a:spcPct val="100000"/>
              </a:lnSpc>
            </a:pPr>
            <a:r>
              <a:rPr sz="2000" dirty="0">
                <a:latin typeface="Calibri"/>
                <a:cs typeface="Calibri"/>
              </a:rPr>
              <a:t>=</a:t>
            </a:r>
            <a:r>
              <a:rPr sz="2000" spc="-10" dirty="0">
                <a:latin typeface="Calibri"/>
                <a:cs typeface="Calibri"/>
              </a:rPr>
              <a:t> </a:t>
            </a:r>
            <a:r>
              <a:rPr sz="2000" dirty="0">
                <a:latin typeface="Calibri"/>
                <a:cs typeface="Calibri"/>
              </a:rPr>
              <a:t>1</a:t>
            </a:r>
            <a:r>
              <a:rPr sz="2000" spc="-15" dirty="0">
                <a:latin typeface="Calibri"/>
                <a:cs typeface="Calibri"/>
              </a:rPr>
              <a:t> </a:t>
            </a:r>
            <a:r>
              <a:rPr sz="2000" dirty="0">
                <a:latin typeface="Calibri"/>
                <a:cs typeface="Calibri"/>
              </a:rPr>
              <a:t>–</a:t>
            </a:r>
            <a:r>
              <a:rPr sz="2000" spc="-10" dirty="0">
                <a:latin typeface="Calibri"/>
                <a:cs typeface="Calibri"/>
              </a:rPr>
              <a:t> </a:t>
            </a:r>
            <a:r>
              <a:rPr sz="2000" dirty="0">
                <a:latin typeface="Calibri"/>
                <a:cs typeface="Calibri"/>
              </a:rPr>
              <a:t>(4/7)</a:t>
            </a:r>
            <a:r>
              <a:rPr sz="1950" baseline="25641" dirty="0">
                <a:latin typeface="Calibri"/>
                <a:cs typeface="Calibri"/>
              </a:rPr>
              <a:t>2</a:t>
            </a:r>
            <a:r>
              <a:rPr sz="1950" spc="-7" baseline="25641" dirty="0">
                <a:latin typeface="Calibri"/>
                <a:cs typeface="Calibri"/>
              </a:rPr>
              <a:t> </a:t>
            </a:r>
            <a:r>
              <a:rPr sz="2000" dirty="0">
                <a:latin typeface="Calibri"/>
                <a:cs typeface="Calibri"/>
              </a:rPr>
              <a:t>–</a:t>
            </a:r>
            <a:r>
              <a:rPr sz="2000" spc="-10" dirty="0">
                <a:latin typeface="Calibri"/>
                <a:cs typeface="Calibri"/>
              </a:rPr>
              <a:t> (3/7)</a:t>
            </a:r>
            <a:r>
              <a:rPr sz="1950" spc="-15" baseline="25641" dirty="0">
                <a:latin typeface="Calibri"/>
                <a:cs typeface="Calibri"/>
              </a:rPr>
              <a:t>2</a:t>
            </a:r>
            <a:endParaRPr sz="1950" baseline="25641">
              <a:latin typeface="Calibri"/>
              <a:cs typeface="Calibri"/>
            </a:endParaRPr>
          </a:p>
          <a:p>
            <a:pPr marL="38100">
              <a:lnSpc>
                <a:spcPct val="100000"/>
              </a:lnSpc>
            </a:pPr>
            <a:r>
              <a:rPr sz="2000" dirty="0">
                <a:latin typeface="Calibri"/>
                <a:cs typeface="Calibri"/>
              </a:rPr>
              <a:t>=</a:t>
            </a:r>
            <a:r>
              <a:rPr sz="2000" spc="-20" dirty="0">
                <a:latin typeface="Calibri"/>
                <a:cs typeface="Calibri"/>
              </a:rPr>
              <a:t> </a:t>
            </a:r>
            <a:r>
              <a:rPr sz="2000" spc="-10" dirty="0">
                <a:latin typeface="Calibri"/>
                <a:cs typeface="Calibri"/>
              </a:rPr>
              <a:t>0.489</a:t>
            </a:r>
            <a:endParaRPr sz="2000">
              <a:latin typeface="Calibri"/>
              <a:cs typeface="Calibri"/>
            </a:endParaRPr>
          </a:p>
        </p:txBody>
      </p:sp>
      <p:sp>
        <p:nvSpPr>
          <p:cNvPr id="15" name="object 15"/>
          <p:cNvSpPr txBox="1"/>
          <p:nvPr/>
        </p:nvSpPr>
        <p:spPr>
          <a:xfrm>
            <a:off x="5717540" y="2873566"/>
            <a:ext cx="1668145" cy="1701800"/>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libri"/>
                <a:cs typeface="Calibri"/>
              </a:rPr>
              <a:t>Gini(Children)</a:t>
            </a:r>
            <a:endParaRPr sz="2000">
              <a:latin typeface="Calibri"/>
              <a:cs typeface="Calibri"/>
            </a:endParaRPr>
          </a:p>
          <a:p>
            <a:pPr marL="12700">
              <a:lnSpc>
                <a:spcPct val="100000"/>
              </a:lnSpc>
            </a:pPr>
            <a:r>
              <a:rPr sz="2000" dirty="0">
                <a:latin typeface="Calibri"/>
                <a:cs typeface="Calibri"/>
              </a:rPr>
              <a:t>=</a:t>
            </a:r>
            <a:r>
              <a:rPr sz="2000" spc="-15" dirty="0">
                <a:latin typeface="Calibri"/>
                <a:cs typeface="Calibri"/>
              </a:rPr>
              <a:t> </a:t>
            </a:r>
            <a:r>
              <a:rPr sz="2000" dirty="0">
                <a:latin typeface="Calibri"/>
                <a:cs typeface="Calibri"/>
              </a:rPr>
              <a:t>3/10</a:t>
            </a:r>
            <a:r>
              <a:rPr sz="2000" spc="-20" dirty="0">
                <a:latin typeface="Calibri"/>
                <a:cs typeface="Calibri"/>
              </a:rPr>
              <a:t> </a:t>
            </a:r>
            <a:r>
              <a:rPr sz="2000" dirty="0">
                <a:latin typeface="Calibri"/>
                <a:cs typeface="Calibri"/>
              </a:rPr>
              <a:t>*</a:t>
            </a:r>
            <a:r>
              <a:rPr sz="2000" spc="-10" dirty="0">
                <a:latin typeface="Calibri"/>
                <a:cs typeface="Calibri"/>
              </a:rPr>
              <a:t> </a:t>
            </a:r>
            <a:r>
              <a:rPr sz="2000" spc="-50" dirty="0">
                <a:latin typeface="Calibri"/>
                <a:cs typeface="Calibri"/>
              </a:rPr>
              <a:t>0</a:t>
            </a:r>
            <a:endParaRPr sz="2000">
              <a:latin typeface="Calibri"/>
              <a:cs typeface="Calibri"/>
            </a:endParaRPr>
          </a:p>
          <a:p>
            <a:pPr marL="12700">
              <a:lnSpc>
                <a:spcPct val="100000"/>
              </a:lnSpc>
            </a:pPr>
            <a:r>
              <a:rPr sz="2000" dirty="0">
                <a:latin typeface="Calibri"/>
                <a:cs typeface="Calibri"/>
              </a:rPr>
              <a:t>+</a:t>
            </a:r>
            <a:r>
              <a:rPr sz="2000" spc="-15" dirty="0">
                <a:latin typeface="Calibri"/>
                <a:cs typeface="Calibri"/>
              </a:rPr>
              <a:t> </a:t>
            </a:r>
            <a:r>
              <a:rPr sz="2000" dirty="0">
                <a:latin typeface="Calibri"/>
                <a:cs typeface="Calibri"/>
              </a:rPr>
              <a:t>7/10</a:t>
            </a:r>
            <a:r>
              <a:rPr sz="2000" spc="-20" dirty="0">
                <a:latin typeface="Calibri"/>
                <a:cs typeface="Calibri"/>
              </a:rPr>
              <a:t> </a:t>
            </a:r>
            <a:r>
              <a:rPr sz="2000" dirty="0">
                <a:latin typeface="Calibri"/>
                <a:cs typeface="Calibri"/>
              </a:rPr>
              <a:t>*</a:t>
            </a:r>
            <a:r>
              <a:rPr sz="2000" spc="-10" dirty="0">
                <a:latin typeface="Calibri"/>
                <a:cs typeface="Calibri"/>
              </a:rPr>
              <a:t> </a:t>
            </a:r>
            <a:r>
              <a:rPr sz="2000" spc="-20" dirty="0">
                <a:latin typeface="Calibri"/>
                <a:cs typeface="Calibri"/>
              </a:rPr>
              <a:t>0.489</a:t>
            </a:r>
            <a:endParaRPr sz="2000">
              <a:latin typeface="Calibri"/>
              <a:cs typeface="Calibri"/>
            </a:endParaRPr>
          </a:p>
          <a:p>
            <a:pPr marL="12700">
              <a:lnSpc>
                <a:spcPct val="100000"/>
              </a:lnSpc>
            </a:pPr>
            <a:r>
              <a:rPr sz="2000" dirty="0">
                <a:latin typeface="Calibri"/>
                <a:cs typeface="Calibri"/>
              </a:rPr>
              <a:t>=</a:t>
            </a:r>
            <a:r>
              <a:rPr sz="2000" spc="-20" dirty="0">
                <a:latin typeface="Calibri"/>
                <a:cs typeface="Calibri"/>
              </a:rPr>
              <a:t> </a:t>
            </a:r>
            <a:r>
              <a:rPr sz="2000" spc="-10" dirty="0">
                <a:latin typeface="Calibri"/>
                <a:cs typeface="Calibri"/>
              </a:rPr>
              <a:t>0.342</a:t>
            </a:r>
            <a:endParaRPr sz="2000">
              <a:latin typeface="Calibri"/>
              <a:cs typeface="Calibri"/>
            </a:endParaRPr>
          </a:p>
          <a:p>
            <a:pPr marL="12700">
              <a:lnSpc>
                <a:spcPct val="100000"/>
              </a:lnSpc>
              <a:spcBef>
                <a:spcPts val="1200"/>
              </a:spcBef>
            </a:pPr>
            <a:r>
              <a:rPr sz="2000" dirty="0">
                <a:solidFill>
                  <a:srgbClr val="FF0000"/>
                </a:solidFill>
                <a:latin typeface="Calibri"/>
                <a:cs typeface="Calibri"/>
              </a:rPr>
              <a:t>Gini</a:t>
            </a:r>
            <a:r>
              <a:rPr sz="2000" spc="-45" dirty="0">
                <a:solidFill>
                  <a:srgbClr val="FF0000"/>
                </a:solidFill>
                <a:latin typeface="Calibri"/>
                <a:cs typeface="Calibri"/>
              </a:rPr>
              <a:t> </a:t>
            </a:r>
            <a:r>
              <a:rPr sz="2000" spc="-10" dirty="0">
                <a:solidFill>
                  <a:srgbClr val="FF0000"/>
                </a:solidFill>
                <a:latin typeface="Calibri"/>
                <a:cs typeface="Calibri"/>
              </a:rPr>
              <a:t>improves</a:t>
            </a:r>
            <a:r>
              <a:rPr sz="2000" spc="-40" dirty="0">
                <a:solidFill>
                  <a:srgbClr val="FF0000"/>
                </a:solidFill>
                <a:latin typeface="Calibri"/>
                <a:cs typeface="Calibri"/>
              </a:rPr>
              <a:t> </a:t>
            </a:r>
            <a:r>
              <a:rPr sz="2000" spc="-35" dirty="0">
                <a:solidFill>
                  <a:srgbClr val="FF0000"/>
                </a:solidFill>
                <a:latin typeface="Calibri"/>
                <a:cs typeface="Calibri"/>
              </a:rPr>
              <a:t>!!</a:t>
            </a:r>
            <a:endParaRPr sz="200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50" dirty="0"/>
              <a:t>Tree Induction</a:t>
            </a:r>
          </a:p>
        </p:txBody>
      </p:sp>
      <p:sp>
        <p:nvSpPr>
          <p:cNvPr id="4" name="object 4"/>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49</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3" name="object 3"/>
          <p:cNvSpPr txBox="1"/>
          <p:nvPr/>
        </p:nvSpPr>
        <p:spPr>
          <a:xfrm>
            <a:off x="599948" y="1058974"/>
            <a:ext cx="8154034" cy="3700779"/>
          </a:xfrm>
          <a:prstGeom prst="rect">
            <a:avLst/>
          </a:prstGeom>
        </p:spPr>
        <p:txBody>
          <a:bodyPr vert="horz" wrap="square" lIns="0" tIns="64769" rIns="0" bIns="0" rtlCol="0">
            <a:spAutoFit/>
          </a:bodyPr>
          <a:lstStyle/>
          <a:p>
            <a:pPr marL="12700">
              <a:lnSpc>
                <a:spcPct val="100000"/>
              </a:lnSpc>
              <a:spcBef>
                <a:spcPts val="509"/>
              </a:spcBef>
            </a:pPr>
            <a:r>
              <a:rPr sz="3200" spc="-150" dirty="0">
                <a:solidFill>
                  <a:srgbClr val="EE8200"/>
                </a:solidFill>
                <a:latin typeface="Garamond"/>
                <a:cs typeface="Garamond"/>
              </a:rPr>
              <a:t>Greedy strategy.</a:t>
            </a:r>
            <a:endParaRPr sz="3200" spc="-150" dirty="0">
              <a:latin typeface="Garamond"/>
              <a:cs typeface="Garamond"/>
            </a:endParaRPr>
          </a:p>
          <a:p>
            <a:pPr marL="297180" marR="5080" indent="-284480">
              <a:lnSpc>
                <a:spcPts val="3030"/>
              </a:lnSpc>
              <a:spcBef>
                <a:spcPts val="735"/>
              </a:spcBef>
              <a:buSzPct val="89285"/>
              <a:buFont typeface="Courier New"/>
              <a:buChar char="o"/>
              <a:tabLst>
                <a:tab pos="297180" algn="l"/>
              </a:tabLst>
            </a:pPr>
            <a:r>
              <a:rPr sz="2800" spc="-150" dirty="0">
                <a:latin typeface="Garamond"/>
                <a:cs typeface="Garamond"/>
              </a:rPr>
              <a:t>Split the records based on an attribute test that optimizes certain criterion.</a:t>
            </a:r>
          </a:p>
          <a:p>
            <a:pPr marL="12700">
              <a:lnSpc>
                <a:spcPct val="100000"/>
              </a:lnSpc>
              <a:spcBef>
                <a:spcPts val="300"/>
              </a:spcBef>
            </a:pPr>
            <a:r>
              <a:rPr sz="3200" spc="-150" dirty="0">
                <a:solidFill>
                  <a:srgbClr val="EE8200"/>
                </a:solidFill>
                <a:latin typeface="Garamond"/>
                <a:cs typeface="Garamond"/>
              </a:rPr>
              <a:t>Issues</a:t>
            </a:r>
            <a:endParaRPr sz="3200" spc="-150" dirty="0">
              <a:latin typeface="Garamond"/>
              <a:cs typeface="Garamond"/>
            </a:endParaRPr>
          </a:p>
          <a:p>
            <a:pPr marL="296545" indent="-283845">
              <a:lnSpc>
                <a:spcPct val="100000"/>
              </a:lnSpc>
              <a:spcBef>
                <a:spcPts val="360"/>
              </a:spcBef>
              <a:buSzPct val="89285"/>
              <a:buFont typeface="Courier New"/>
              <a:buChar char="o"/>
              <a:tabLst>
                <a:tab pos="296545" algn="l"/>
              </a:tabLst>
            </a:pPr>
            <a:r>
              <a:rPr sz="2800" spc="-150" dirty="0">
                <a:latin typeface="Garamond"/>
                <a:cs typeface="Garamond"/>
              </a:rPr>
              <a:t>Determine how to split the records</a:t>
            </a:r>
          </a:p>
          <a:p>
            <a:pPr marL="528955" lvl="1" indent="-283210">
              <a:lnSpc>
                <a:spcPct val="100000"/>
              </a:lnSpc>
              <a:spcBef>
                <a:spcPts val="305"/>
              </a:spcBef>
              <a:buSzPct val="89583"/>
              <a:buFont typeface="Courier New"/>
              <a:buChar char="o"/>
              <a:tabLst>
                <a:tab pos="528955" algn="l"/>
              </a:tabLst>
            </a:pPr>
            <a:r>
              <a:rPr sz="2400" spc="-150" dirty="0">
                <a:latin typeface="Garamond"/>
                <a:cs typeface="Garamond"/>
              </a:rPr>
              <a:t>How to specify the attribute test condition?</a:t>
            </a:r>
          </a:p>
          <a:p>
            <a:pPr marL="528955" lvl="1" indent="-283210">
              <a:lnSpc>
                <a:spcPct val="100000"/>
              </a:lnSpc>
              <a:spcBef>
                <a:spcPts val="320"/>
              </a:spcBef>
              <a:buSzPct val="89583"/>
              <a:buFont typeface="Courier New"/>
              <a:buChar char="o"/>
              <a:tabLst>
                <a:tab pos="528955" algn="l"/>
              </a:tabLst>
            </a:pPr>
            <a:r>
              <a:rPr sz="2400" spc="-150" dirty="0">
                <a:latin typeface="Garamond"/>
                <a:cs typeface="Garamond"/>
              </a:rPr>
              <a:t>How to determine the best split?</a:t>
            </a:r>
          </a:p>
          <a:p>
            <a:pPr marL="296545" indent="-283845">
              <a:lnSpc>
                <a:spcPct val="100000"/>
              </a:lnSpc>
              <a:spcBef>
                <a:spcPts val="285"/>
              </a:spcBef>
              <a:buSzPct val="89285"/>
              <a:buFont typeface="Courier New"/>
              <a:buChar char="o"/>
              <a:tabLst>
                <a:tab pos="296545" algn="l"/>
              </a:tabLst>
            </a:pPr>
            <a:r>
              <a:rPr sz="2800" spc="-150" dirty="0">
                <a:solidFill>
                  <a:srgbClr val="FF0000"/>
                </a:solidFill>
                <a:latin typeface="Garamond"/>
                <a:cs typeface="Garamond"/>
              </a:rPr>
              <a:t>Determine when to stop splitting</a:t>
            </a:r>
            <a:endParaRPr sz="2800" spc="-150" dirty="0">
              <a:latin typeface="Garamond"/>
              <a:cs typeface="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735" y="219894"/>
            <a:ext cx="6158865" cy="756920"/>
          </a:xfrm>
          <a:prstGeom prst="rect">
            <a:avLst/>
          </a:prstGeom>
        </p:spPr>
        <p:txBody>
          <a:bodyPr vert="horz" wrap="square" lIns="0" tIns="12700" rIns="0" bIns="0" rtlCol="0">
            <a:spAutoFit/>
          </a:bodyPr>
          <a:lstStyle/>
          <a:p>
            <a:pPr marL="12700">
              <a:lnSpc>
                <a:spcPct val="100000"/>
              </a:lnSpc>
              <a:spcBef>
                <a:spcPts val="100"/>
              </a:spcBef>
            </a:pPr>
            <a:r>
              <a:rPr spc="-150" dirty="0"/>
              <a:t>Classification vs. Prediction</a:t>
            </a:r>
          </a:p>
        </p:txBody>
      </p:sp>
      <p:sp>
        <p:nvSpPr>
          <p:cNvPr id="4" name="object 4"/>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5</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3" name="object 3"/>
          <p:cNvSpPr txBox="1"/>
          <p:nvPr/>
        </p:nvSpPr>
        <p:spPr>
          <a:xfrm>
            <a:off x="376735" y="1072269"/>
            <a:ext cx="8246109" cy="3836670"/>
          </a:xfrm>
          <a:prstGeom prst="rect">
            <a:avLst/>
          </a:prstGeom>
        </p:spPr>
        <p:txBody>
          <a:bodyPr vert="horz" wrap="square" lIns="0" tIns="64769" rIns="0" bIns="0" rtlCol="0">
            <a:spAutoFit/>
          </a:bodyPr>
          <a:lstStyle/>
          <a:p>
            <a:pPr marL="12700">
              <a:lnSpc>
                <a:spcPct val="100000"/>
              </a:lnSpc>
              <a:spcBef>
                <a:spcPts val="509"/>
              </a:spcBef>
            </a:pPr>
            <a:r>
              <a:rPr sz="3200" dirty="0">
                <a:solidFill>
                  <a:srgbClr val="EE8200"/>
                </a:solidFill>
                <a:latin typeface="Garamond"/>
                <a:cs typeface="Garamond"/>
              </a:rPr>
              <a:t>Classification</a:t>
            </a:r>
            <a:endParaRPr sz="3200" dirty="0">
              <a:latin typeface="Garamond"/>
              <a:cs typeface="Garamond"/>
            </a:endParaRPr>
          </a:p>
          <a:p>
            <a:pPr marL="354965" indent="-342265">
              <a:lnSpc>
                <a:spcPct val="100000"/>
              </a:lnSpc>
              <a:spcBef>
                <a:spcPts val="360"/>
              </a:spcBef>
              <a:buSzPct val="89285"/>
              <a:buFont typeface="Courier New"/>
              <a:buChar char="o"/>
              <a:tabLst>
                <a:tab pos="354965" algn="l"/>
              </a:tabLst>
            </a:pPr>
            <a:r>
              <a:rPr sz="2800" dirty="0">
                <a:latin typeface="Garamond"/>
                <a:cs typeface="Garamond"/>
              </a:rPr>
              <a:t>Predicts categorical class labels</a:t>
            </a:r>
          </a:p>
          <a:p>
            <a:pPr marL="354965" indent="-342265">
              <a:lnSpc>
                <a:spcPct val="100000"/>
              </a:lnSpc>
              <a:spcBef>
                <a:spcPts val="340"/>
              </a:spcBef>
              <a:buSzPct val="89285"/>
              <a:buFont typeface="Courier New"/>
              <a:buChar char="o"/>
              <a:tabLst>
                <a:tab pos="354965" algn="l"/>
              </a:tabLst>
            </a:pPr>
            <a:r>
              <a:rPr sz="2800" dirty="0">
                <a:latin typeface="Garamond"/>
                <a:cs typeface="Garamond"/>
              </a:rPr>
              <a:t>Most suited for nominal attributes</a:t>
            </a:r>
          </a:p>
          <a:p>
            <a:pPr marL="354965" indent="-342265">
              <a:lnSpc>
                <a:spcPct val="100000"/>
              </a:lnSpc>
              <a:spcBef>
                <a:spcPts val="340"/>
              </a:spcBef>
              <a:buSzPct val="89285"/>
              <a:buFont typeface="Courier New"/>
              <a:buChar char="o"/>
              <a:tabLst>
                <a:tab pos="354965" algn="l"/>
              </a:tabLst>
            </a:pPr>
            <a:r>
              <a:rPr sz="2800" dirty="0">
                <a:latin typeface="Garamond"/>
                <a:cs typeface="Garamond"/>
              </a:rPr>
              <a:t>Less effective for ordinal attributes</a:t>
            </a:r>
          </a:p>
          <a:p>
            <a:pPr marL="12700">
              <a:lnSpc>
                <a:spcPct val="100000"/>
              </a:lnSpc>
              <a:spcBef>
                <a:spcPts val="340"/>
              </a:spcBef>
            </a:pPr>
            <a:r>
              <a:rPr sz="3200" dirty="0">
                <a:solidFill>
                  <a:srgbClr val="EE8200"/>
                </a:solidFill>
                <a:latin typeface="Garamond"/>
                <a:cs typeface="Garamond"/>
              </a:rPr>
              <a:t>Prediction</a:t>
            </a:r>
            <a:endParaRPr sz="3200" dirty="0">
              <a:latin typeface="Garamond"/>
              <a:cs typeface="Garamond"/>
            </a:endParaRPr>
          </a:p>
          <a:p>
            <a:pPr marL="355600" marR="5080" indent="-342900">
              <a:lnSpc>
                <a:spcPts val="3030"/>
              </a:lnSpc>
              <a:spcBef>
                <a:spcPts val="735"/>
              </a:spcBef>
            </a:pPr>
            <a:r>
              <a:rPr sz="2500" dirty="0">
                <a:latin typeface="Courier New"/>
                <a:cs typeface="Courier New"/>
              </a:rPr>
              <a:t>o </a:t>
            </a:r>
            <a:r>
              <a:rPr sz="2800" dirty="0">
                <a:latin typeface="Garamond"/>
                <a:cs typeface="Garamond"/>
              </a:rPr>
              <a:t>models continuous-valued functions or ordinal attributes, i.e., predicts unknown or missing values</a:t>
            </a:r>
          </a:p>
          <a:p>
            <a:pPr marL="354965" indent="-342265">
              <a:lnSpc>
                <a:spcPct val="100000"/>
              </a:lnSpc>
              <a:spcBef>
                <a:spcPts val="300"/>
              </a:spcBef>
              <a:buSzPct val="89285"/>
              <a:buFont typeface="Courier New"/>
              <a:buChar char="o"/>
              <a:tabLst>
                <a:tab pos="354965" algn="l"/>
              </a:tabLst>
            </a:pPr>
            <a:r>
              <a:rPr sz="2800" dirty="0">
                <a:latin typeface="Garamond"/>
                <a:cs typeface="Garamond"/>
              </a:rPr>
              <a:t>E.g., Linear regression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50" dirty="0"/>
              <a:t>Stopping Criteria for Tree Induction</a:t>
            </a:r>
          </a:p>
        </p:txBody>
      </p:sp>
      <p:sp>
        <p:nvSpPr>
          <p:cNvPr id="4" name="object 4"/>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50</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3" name="object 3"/>
          <p:cNvSpPr txBox="1"/>
          <p:nvPr/>
        </p:nvSpPr>
        <p:spPr>
          <a:xfrm>
            <a:off x="599948" y="1111250"/>
            <a:ext cx="7716520" cy="3416063"/>
          </a:xfrm>
          <a:prstGeom prst="rect">
            <a:avLst/>
          </a:prstGeom>
        </p:spPr>
        <p:txBody>
          <a:bodyPr vert="horz" wrap="square" lIns="0" tIns="70485" rIns="0" bIns="0" rtlCol="0">
            <a:spAutoFit/>
          </a:bodyPr>
          <a:lstStyle/>
          <a:p>
            <a:pPr marL="583565" marR="228600" indent="-571500">
              <a:lnSpc>
                <a:spcPts val="3429"/>
              </a:lnSpc>
              <a:spcBef>
                <a:spcPts val="555"/>
              </a:spcBef>
              <a:buSzPct val="89062"/>
              <a:buFont typeface="Courier New"/>
              <a:buChar char="o"/>
              <a:tabLst>
                <a:tab pos="583565" algn="l"/>
              </a:tabLst>
            </a:pPr>
            <a:r>
              <a:rPr sz="3200" dirty="0">
                <a:solidFill>
                  <a:srgbClr val="EE8200"/>
                </a:solidFill>
                <a:latin typeface="Garamond"/>
                <a:cs typeface="Garamond"/>
              </a:rPr>
              <a:t>Stop expanding a node when all the records belong to the same class</a:t>
            </a:r>
            <a:endParaRPr sz="3200" dirty="0">
              <a:latin typeface="Garamond"/>
              <a:cs typeface="Garamond"/>
            </a:endParaRPr>
          </a:p>
          <a:p>
            <a:pPr marL="583565" marR="228600" indent="-571500">
              <a:lnSpc>
                <a:spcPts val="3470"/>
              </a:lnSpc>
              <a:spcBef>
                <a:spcPts val="775"/>
              </a:spcBef>
              <a:buSzPct val="89062"/>
              <a:buFont typeface="Courier New"/>
              <a:buChar char="o"/>
              <a:tabLst>
                <a:tab pos="583565" algn="l"/>
              </a:tabLst>
            </a:pPr>
            <a:r>
              <a:rPr sz="3200" dirty="0">
                <a:solidFill>
                  <a:srgbClr val="EE8200"/>
                </a:solidFill>
                <a:latin typeface="Garamond"/>
                <a:cs typeface="Garamond"/>
              </a:rPr>
              <a:t>Stop expanding a node when all the records have similar attribute values</a:t>
            </a:r>
            <a:endParaRPr sz="3200" dirty="0">
              <a:latin typeface="Garamond"/>
              <a:cs typeface="Garamond"/>
            </a:endParaRPr>
          </a:p>
          <a:p>
            <a:pPr marL="1040765" lvl="1" indent="-571500">
              <a:lnSpc>
                <a:spcPct val="100000"/>
              </a:lnSpc>
              <a:spcBef>
                <a:spcPts val="300"/>
              </a:spcBef>
              <a:buSzPct val="89285"/>
              <a:buFont typeface="Courier New"/>
              <a:buChar char="o"/>
              <a:tabLst>
                <a:tab pos="1040765" algn="l"/>
              </a:tabLst>
            </a:pPr>
            <a:r>
              <a:rPr sz="2800" dirty="0">
                <a:latin typeface="Garamond"/>
                <a:cs typeface="Garamond"/>
              </a:rPr>
              <a:t>What to do? majority voting</a:t>
            </a:r>
          </a:p>
          <a:p>
            <a:pPr marL="583565" marR="5080" indent="-571500">
              <a:lnSpc>
                <a:spcPts val="3470"/>
              </a:lnSpc>
              <a:spcBef>
                <a:spcPts val="765"/>
              </a:spcBef>
              <a:buSzPct val="89062"/>
              <a:buFont typeface="Courier New"/>
              <a:buChar char="o"/>
              <a:tabLst>
                <a:tab pos="583565" algn="l"/>
              </a:tabLst>
            </a:pPr>
            <a:r>
              <a:rPr sz="3200" dirty="0">
                <a:solidFill>
                  <a:srgbClr val="EE8200"/>
                </a:solidFill>
                <a:latin typeface="Garamond"/>
                <a:cs typeface="Garamond"/>
              </a:rPr>
              <a:t>Early termination, e.g., when the information gain is below a threshold.</a:t>
            </a:r>
            <a:endParaRPr sz="3200" dirty="0">
              <a:latin typeface="Garamond"/>
              <a:cs typeface="Garamon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50" dirty="0"/>
              <a:t>Decision Tree Based Classification</a:t>
            </a:r>
          </a:p>
        </p:txBody>
      </p:sp>
      <p:sp>
        <p:nvSpPr>
          <p:cNvPr id="4" name="object 4"/>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51</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3" name="object 3"/>
          <p:cNvSpPr txBox="1"/>
          <p:nvPr/>
        </p:nvSpPr>
        <p:spPr>
          <a:xfrm>
            <a:off x="599948" y="1065510"/>
            <a:ext cx="7548245" cy="3176253"/>
          </a:xfrm>
          <a:prstGeom prst="rect">
            <a:avLst/>
          </a:prstGeom>
        </p:spPr>
        <p:txBody>
          <a:bodyPr vert="horz" wrap="square" lIns="0" tIns="58419" rIns="0" bIns="0" rtlCol="0">
            <a:spAutoFit/>
          </a:bodyPr>
          <a:lstStyle/>
          <a:p>
            <a:pPr marL="12700">
              <a:lnSpc>
                <a:spcPct val="100000"/>
              </a:lnSpc>
              <a:spcBef>
                <a:spcPts val="459"/>
              </a:spcBef>
            </a:pPr>
            <a:r>
              <a:rPr sz="3200" spc="-150" dirty="0">
                <a:solidFill>
                  <a:srgbClr val="EE8200"/>
                </a:solidFill>
                <a:latin typeface="Garamond"/>
                <a:cs typeface="Garamond"/>
              </a:rPr>
              <a:t>Advantages:</a:t>
            </a:r>
            <a:endParaRPr sz="3200" spc="-150" dirty="0">
              <a:latin typeface="Garamond"/>
              <a:cs typeface="Garamond"/>
            </a:endParaRPr>
          </a:p>
          <a:p>
            <a:pPr marL="296545" indent="-283845">
              <a:lnSpc>
                <a:spcPct val="100000"/>
              </a:lnSpc>
              <a:spcBef>
                <a:spcPts val="360"/>
              </a:spcBef>
              <a:buSzPct val="89062"/>
              <a:buFont typeface="Courier New"/>
              <a:buChar char="o"/>
              <a:tabLst>
                <a:tab pos="296545" algn="l"/>
              </a:tabLst>
            </a:pPr>
            <a:r>
              <a:rPr sz="3200" spc="-150" dirty="0">
                <a:latin typeface="Garamond"/>
                <a:cs typeface="Garamond"/>
              </a:rPr>
              <a:t>Inexpensive to construct</a:t>
            </a:r>
          </a:p>
          <a:p>
            <a:pPr marL="296545" indent="-283845">
              <a:lnSpc>
                <a:spcPct val="100000"/>
              </a:lnSpc>
              <a:spcBef>
                <a:spcPts val="390"/>
              </a:spcBef>
              <a:buSzPct val="89062"/>
              <a:buFont typeface="Courier New"/>
              <a:buChar char="o"/>
              <a:tabLst>
                <a:tab pos="296545" algn="l"/>
              </a:tabLst>
            </a:pPr>
            <a:r>
              <a:rPr sz="3200" spc="-150" dirty="0">
                <a:latin typeface="Garamond"/>
                <a:cs typeface="Garamond"/>
              </a:rPr>
              <a:t>Extremely fast at classifying unknown records</a:t>
            </a:r>
          </a:p>
          <a:p>
            <a:pPr marL="296545" indent="-283845">
              <a:lnSpc>
                <a:spcPct val="100000"/>
              </a:lnSpc>
              <a:spcBef>
                <a:spcPts val="395"/>
              </a:spcBef>
              <a:buSzPct val="89062"/>
              <a:buFont typeface="Courier New"/>
              <a:buChar char="o"/>
              <a:tabLst>
                <a:tab pos="296545" algn="l"/>
              </a:tabLst>
            </a:pPr>
            <a:r>
              <a:rPr sz="3200" spc="-150" dirty="0">
                <a:latin typeface="Garamond"/>
                <a:cs typeface="Garamond"/>
              </a:rPr>
              <a:t>Easy to interpret for small-sized trees</a:t>
            </a:r>
          </a:p>
          <a:p>
            <a:pPr marL="297180" marR="32384" indent="-284480">
              <a:lnSpc>
                <a:spcPts val="3429"/>
              </a:lnSpc>
              <a:spcBef>
                <a:spcPts val="850"/>
              </a:spcBef>
              <a:buSzPct val="89062"/>
              <a:buFont typeface="Courier New"/>
              <a:buChar char="o"/>
              <a:tabLst>
                <a:tab pos="297180" algn="l"/>
              </a:tabLst>
            </a:pPr>
            <a:r>
              <a:rPr sz="3200" spc="-150" dirty="0">
                <a:latin typeface="Garamond"/>
                <a:cs typeface="Garamond"/>
              </a:rPr>
              <a:t>Accuracy is comparable to other classification techniques for many simple data sets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735" y="228341"/>
            <a:ext cx="7847330" cy="695960"/>
          </a:xfrm>
          <a:prstGeom prst="rect">
            <a:avLst/>
          </a:prstGeom>
        </p:spPr>
        <p:txBody>
          <a:bodyPr vert="horz" wrap="square" lIns="0" tIns="12700" rIns="0" bIns="0" rtlCol="0">
            <a:spAutoFit/>
          </a:bodyPr>
          <a:lstStyle/>
          <a:p>
            <a:pPr marL="12700">
              <a:lnSpc>
                <a:spcPct val="100000"/>
              </a:lnSpc>
              <a:spcBef>
                <a:spcPts val="100"/>
              </a:spcBef>
            </a:pPr>
            <a:r>
              <a:rPr sz="4400" spc="-150" dirty="0"/>
              <a:t>Supervised vs. Unsupervised Learning</a:t>
            </a:r>
          </a:p>
        </p:txBody>
      </p:sp>
      <p:sp>
        <p:nvSpPr>
          <p:cNvPr id="4" name="object 4"/>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6</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3" name="object 3"/>
          <p:cNvSpPr txBox="1"/>
          <p:nvPr/>
        </p:nvSpPr>
        <p:spPr>
          <a:xfrm>
            <a:off x="376735" y="1069229"/>
            <a:ext cx="8129270" cy="4077848"/>
          </a:xfrm>
          <a:prstGeom prst="rect">
            <a:avLst/>
          </a:prstGeom>
        </p:spPr>
        <p:txBody>
          <a:bodyPr vert="horz" wrap="square" lIns="0" tIns="67945" rIns="0" bIns="0" rtlCol="0">
            <a:spAutoFit/>
          </a:bodyPr>
          <a:lstStyle/>
          <a:p>
            <a:pPr marL="12700">
              <a:lnSpc>
                <a:spcPct val="100000"/>
              </a:lnSpc>
              <a:spcBef>
                <a:spcPts val="535"/>
              </a:spcBef>
            </a:pPr>
            <a:r>
              <a:rPr sz="3200" dirty="0">
                <a:solidFill>
                  <a:srgbClr val="EE8200"/>
                </a:solidFill>
                <a:latin typeface="Garamond"/>
                <a:cs typeface="Garamond"/>
              </a:rPr>
              <a:t>Supervised learning (e.g., classification)</a:t>
            </a:r>
            <a:endParaRPr sz="3200" dirty="0">
              <a:latin typeface="Garamond"/>
              <a:cs typeface="Garamond"/>
            </a:endParaRPr>
          </a:p>
          <a:p>
            <a:pPr marL="354330" marR="5080" indent="-341630">
              <a:lnSpc>
                <a:spcPts val="2600"/>
              </a:lnSpc>
              <a:spcBef>
                <a:spcPts val="645"/>
              </a:spcBef>
              <a:buSzPct val="89583"/>
              <a:buFont typeface="Courier New"/>
              <a:buChar char="o"/>
              <a:tabLst>
                <a:tab pos="355600" algn="l"/>
              </a:tabLst>
            </a:pPr>
            <a:r>
              <a:rPr sz="2400" dirty="0">
                <a:latin typeface="Garamond"/>
                <a:cs typeface="Garamond"/>
              </a:rPr>
              <a:t>Supervision: The training data (observations, measurements, 	etc.) are accompanied by labels indicating the class of 	the observations</a:t>
            </a:r>
          </a:p>
          <a:p>
            <a:pPr marL="354330" indent="-341630">
              <a:lnSpc>
                <a:spcPct val="100000"/>
              </a:lnSpc>
              <a:spcBef>
                <a:spcPts val="250"/>
              </a:spcBef>
              <a:buSzPct val="89583"/>
              <a:buFont typeface="Courier New"/>
              <a:buChar char="o"/>
              <a:tabLst>
                <a:tab pos="354330" algn="l"/>
              </a:tabLst>
            </a:pPr>
            <a:r>
              <a:rPr sz="2400" dirty="0">
                <a:latin typeface="Garamond"/>
                <a:cs typeface="Garamond"/>
              </a:rPr>
              <a:t>New data is classified based on the training set</a:t>
            </a:r>
          </a:p>
          <a:p>
            <a:pPr marL="12700">
              <a:lnSpc>
                <a:spcPct val="100000"/>
              </a:lnSpc>
              <a:spcBef>
                <a:spcPts val="320"/>
              </a:spcBef>
            </a:pPr>
            <a:r>
              <a:rPr sz="3200" dirty="0">
                <a:solidFill>
                  <a:srgbClr val="EE8200"/>
                </a:solidFill>
                <a:latin typeface="Garamond"/>
                <a:cs typeface="Garamond"/>
              </a:rPr>
              <a:t>Unsupervised learning (e.g., clustering)</a:t>
            </a:r>
            <a:endParaRPr sz="3200" dirty="0">
              <a:latin typeface="Garamond"/>
              <a:cs typeface="Garamond"/>
            </a:endParaRPr>
          </a:p>
          <a:p>
            <a:pPr marL="354330" indent="-341630">
              <a:lnSpc>
                <a:spcPct val="100000"/>
              </a:lnSpc>
              <a:spcBef>
                <a:spcPts val="359"/>
              </a:spcBef>
              <a:buSzPct val="89583"/>
              <a:buFont typeface="Courier New"/>
              <a:buChar char="o"/>
              <a:tabLst>
                <a:tab pos="354330" algn="l"/>
              </a:tabLst>
            </a:pPr>
            <a:r>
              <a:rPr sz="2400" dirty="0">
                <a:latin typeface="Garamond"/>
                <a:cs typeface="Garamond"/>
              </a:rPr>
              <a:t>The class labels of training data is unknown</a:t>
            </a:r>
          </a:p>
          <a:p>
            <a:pPr marL="354330" marR="252095" indent="-341630">
              <a:lnSpc>
                <a:spcPts val="2600"/>
              </a:lnSpc>
              <a:spcBef>
                <a:spcPts val="605"/>
              </a:spcBef>
              <a:buSzPct val="89583"/>
              <a:buFont typeface="Courier New"/>
              <a:buChar char="o"/>
              <a:tabLst>
                <a:tab pos="355600" algn="l"/>
              </a:tabLst>
            </a:pPr>
            <a:r>
              <a:rPr sz="2400" dirty="0">
                <a:latin typeface="Garamond"/>
                <a:cs typeface="Garamond"/>
              </a:rPr>
              <a:t>Given a set of measurements, observations, etc. with the 	aim of establishing the existence of classes or clusters in 	the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735" y="44450"/>
            <a:ext cx="7090865" cy="751488"/>
          </a:xfrm>
          <a:prstGeom prst="rect">
            <a:avLst/>
          </a:prstGeom>
        </p:spPr>
        <p:txBody>
          <a:bodyPr vert="horz" wrap="square" lIns="0" tIns="12700" rIns="0" bIns="0" rtlCol="0">
            <a:spAutoFit/>
          </a:bodyPr>
          <a:lstStyle/>
          <a:p>
            <a:pPr marL="12700">
              <a:lnSpc>
                <a:spcPct val="100000"/>
              </a:lnSpc>
              <a:spcBef>
                <a:spcPts val="100"/>
              </a:spcBef>
            </a:pPr>
            <a:r>
              <a:rPr spc="-114" dirty="0"/>
              <a:t>Classification</a:t>
            </a:r>
            <a:r>
              <a:rPr spc="-175" dirty="0"/>
              <a:t> </a:t>
            </a:r>
            <a:r>
              <a:rPr lang="en-US" spc="-300" dirty="0"/>
              <a:t>methods</a:t>
            </a:r>
            <a:endParaRPr spc="-300" dirty="0"/>
          </a:p>
        </p:txBody>
      </p:sp>
      <p:sp>
        <p:nvSpPr>
          <p:cNvPr id="4" name="object 4"/>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7</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3" name="object 3"/>
          <p:cNvSpPr txBox="1"/>
          <p:nvPr/>
        </p:nvSpPr>
        <p:spPr>
          <a:xfrm>
            <a:off x="599948" y="1076537"/>
            <a:ext cx="6514465" cy="2840990"/>
          </a:xfrm>
          <a:prstGeom prst="rect">
            <a:avLst/>
          </a:prstGeom>
        </p:spPr>
        <p:txBody>
          <a:bodyPr vert="horz" wrap="square" lIns="0" tIns="55879" rIns="0" bIns="0" rtlCol="0">
            <a:spAutoFit/>
          </a:bodyPr>
          <a:lstStyle/>
          <a:p>
            <a:pPr marL="583565" indent="-570865">
              <a:lnSpc>
                <a:spcPct val="100000"/>
              </a:lnSpc>
              <a:spcBef>
                <a:spcPts val="439"/>
              </a:spcBef>
              <a:buSzPct val="89285"/>
              <a:buFont typeface="Courier New"/>
              <a:buChar char="o"/>
              <a:tabLst>
                <a:tab pos="583565" algn="l"/>
              </a:tabLst>
            </a:pPr>
            <a:r>
              <a:rPr sz="2800" dirty="0">
                <a:latin typeface="Garamond"/>
                <a:cs typeface="Garamond"/>
              </a:rPr>
              <a:t>Decision Tree based Methods</a:t>
            </a:r>
          </a:p>
          <a:p>
            <a:pPr marL="583565" indent="-570865">
              <a:lnSpc>
                <a:spcPct val="100000"/>
              </a:lnSpc>
              <a:spcBef>
                <a:spcPts val="340"/>
              </a:spcBef>
              <a:buSzPct val="89285"/>
              <a:buFont typeface="Courier New"/>
              <a:buChar char="o"/>
              <a:tabLst>
                <a:tab pos="583565" algn="l"/>
              </a:tabLst>
            </a:pPr>
            <a:r>
              <a:rPr sz="2800" dirty="0">
                <a:latin typeface="Garamond"/>
                <a:cs typeface="Garamond"/>
              </a:rPr>
              <a:t>Rule-based Methods</a:t>
            </a:r>
          </a:p>
          <a:p>
            <a:pPr marL="583565" indent="-570865">
              <a:lnSpc>
                <a:spcPct val="100000"/>
              </a:lnSpc>
              <a:spcBef>
                <a:spcPts val="340"/>
              </a:spcBef>
              <a:buSzPct val="89285"/>
              <a:buFont typeface="Courier New"/>
              <a:buChar char="o"/>
              <a:tabLst>
                <a:tab pos="583565" algn="l"/>
              </a:tabLst>
            </a:pPr>
            <a:r>
              <a:rPr sz="2800" dirty="0">
                <a:latin typeface="Garamond"/>
                <a:cs typeface="Garamond"/>
              </a:rPr>
              <a:t>Memory based reasoning</a:t>
            </a:r>
          </a:p>
          <a:p>
            <a:pPr marL="583565" indent="-570865">
              <a:lnSpc>
                <a:spcPct val="100000"/>
              </a:lnSpc>
              <a:spcBef>
                <a:spcPts val="340"/>
              </a:spcBef>
              <a:buSzPct val="89285"/>
              <a:buFont typeface="Courier New"/>
              <a:buChar char="o"/>
              <a:tabLst>
                <a:tab pos="583565" algn="l"/>
              </a:tabLst>
            </a:pPr>
            <a:r>
              <a:rPr sz="2800" dirty="0">
                <a:latin typeface="Garamond"/>
                <a:cs typeface="Garamond"/>
              </a:rPr>
              <a:t>Neural Networks</a:t>
            </a:r>
          </a:p>
          <a:p>
            <a:pPr marL="12700" indent="570865">
              <a:lnSpc>
                <a:spcPct val="100000"/>
              </a:lnSpc>
              <a:spcBef>
                <a:spcPts val="340"/>
              </a:spcBef>
              <a:buSzPct val="89285"/>
              <a:buFont typeface="Courier New"/>
              <a:buChar char="o"/>
              <a:tabLst>
                <a:tab pos="583565" algn="l"/>
                <a:tab pos="5151120" algn="l"/>
              </a:tabLst>
            </a:pPr>
            <a:r>
              <a:rPr sz="2800" dirty="0">
                <a:latin typeface="Garamond"/>
                <a:cs typeface="Garamond"/>
              </a:rPr>
              <a:t>Naïve Bayes and Bayesian Belief	Networks</a:t>
            </a:r>
          </a:p>
          <a:p>
            <a:pPr marL="583565" indent="-570865">
              <a:lnSpc>
                <a:spcPct val="100000"/>
              </a:lnSpc>
              <a:spcBef>
                <a:spcPts val="305"/>
              </a:spcBef>
              <a:buSzPct val="89285"/>
              <a:buFont typeface="Courier New"/>
              <a:buChar char="o"/>
              <a:tabLst>
                <a:tab pos="583565" algn="l"/>
              </a:tabLst>
            </a:pPr>
            <a:r>
              <a:rPr sz="2800" dirty="0">
                <a:latin typeface="Garamond"/>
                <a:cs typeface="Garamond"/>
              </a:rPr>
              <a:t>Support Vector Machines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735" y="44450"/>
            <a:ext cx="6415405" cy="756920"/>
          </a:xfrm>
          <a:prstGeom prst="rect">
            <a:avLst/>
          </a:prstGeom>
        </p:spPr>
        <p:txBody>
          <a:bodyPr vert="horz" wrap="square" lIns="0" tIns="12700" rIns="0" bIns="0" rtlCol="0">
            <a:spAutoFit/>
          </a:bodyPr>
          <a:lstStyle/>
          <a:p>
            <a:pPr marL="12700">
              <a:lnSpc>
                <a:spcPct val="100000"/>
              </a:lnSpc>
              <a:spcBef>
                <a:spcPts val="100"/>
              </a:spcBef>
            </a:pPr>
            <a:r>
              <a:rPr spc="-114" dirty="0"/>
              <a:t>Example</a:t>
            </a:r>
            <a:r>
              <a:rPr lang="en-US" spc="-229" dirty="0"/>
              <a:t>s</a:t>
            </a:r>
            <a:endParaRPr spc="-2020" dirty="0"/>
          </a:p>
        </p:txBody>
      </p:sp>
      <p:graphicFrame>
        <p:nvGraphicFramePr>
          <p:cNvPr id="3" name="object 3"/>
          <p:cNvGraphicFramePr>
            <a:graphicFrameLocks noGrp="1"/>
          </p:cNvGraphicFramePr>
          <p:nvPr/>
        </p:nvGraphicFramePr>
        <p:xfrm>
          <a:off x="287889" y="1723801"/>
          <a:ext cx="3270882" cy="2687316"/>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709295">
                  <a:extLst>
                    <a:ext uri="{9D8B030D-6E8A-4147-A177-3AD203B41FA5}">
                      <a16:colId xmlns:a16="http://schemas.microsoft.com/office/drawing/2014/main" val="20001"/>
                    </a:ext>
                  </a:extLst>
                </a:gridCol>
                <a:gridCol w="812164">
                  <a:extLst>
                    <a:ext uri="{9D8B030D-6E8A-4147-A177-3AD203B41FA5}">
                      <a16:colId xmlns:a16="http://schemas.microsoft.com/office/drawing/2014/main" val="20002"/>
                    </a:ext>
                  </a:extLst>
                </a:gridCol>
                <a:gridCol w="775969">
                  <a:extLst>
                    <a:ext uri="{9D8B030D-6E8A-4147-A177-3AD203B41FA5}">
                      <a16:colId xmlns:a16="http://schemas.microsoft.com/office/drawing/2014/main" val="20003"/>
                    </a:ext>
                  </a:extLst>
                </a:gridCol>
                <a:gridCol w="590549">
                  <a:extLst>
                    <a:ext uri="{9D8B030D-6E8A-4147-A177-3AD203B41FA5}">
                      <a16:colId xmlns:a16="http://schemas.microsoft.com/office/drawing/2014/main" val="20004"/>
                    </a:ext>
                  </a:extLst>
                </a:gridCol>
              </a:tblGrid>
              <a:tr h="384810">
                <a:tc>
                  <a:txBody>
                    <a:bodyPr/>
                    <a:lstStyle/>
                    <a:p>
                      <a:pPr marL="23495">
                        <a:lnSpc>
                          <a:spcPts val="1125"/>
                        </a:lnSpc>
                      </a:pPr>
                      <a:r>
                        <a:rPr sz="950" i="1" spc="140" dirty="0">
                          <a:solidFill>
                            <a:srgbClr val="FFFFFF"/>
                          </a:solidFill>
                          <a:latin typeface="Arial"/>
                          <a:cs typeface="Arial"/>
                        </a:rPr>
                        <a:t>Tid</a:t>
                      </a:r>
                      <a:endParaRPr sz="950">
                        <a:latin typeface="Arial"/>
                        <a:cs typeface="Arial"/>
                      </a:endParaRPr>
                    </a:p>
                  </a:txBody>
                  <a:tcPr marL="0" marR="0" marT="0" marB="0">
                    <a:lnL w="6350">
                      <a:solidFill>
                        <a:srgbClr val="000080"/>
                      </a:solidFill>
                      <a:prstDash val="solid"/>
                    </a:lnL>
                    <a:lnR w="6350">
                      <a:solidFill>
                        <a:srgbClr val="000080"/>
                      </a:solidFill>
                      <a:prstDash val="solid"/>
                    </a:lnR>
                    <a:solidFill>
                      <a:srgbClr val="000080"/>
                    </a:solidFill>
                  </a:tcPr>
                </a:tc>
                <a:tc>
                  <a:txBody>
                    <a:bodyPr/>
                    <a:lstStyle/>
                    <a:p>
                      <a:pPr marL="23495">
                        <a:lnSpc>
                          <a:spcPts val="1095"/>
                        </a:lnSpc>
                      </a:pPr>
                      <a:r>
                        <a:rPr sz="950" b="1" spc="200" dirty="0">
                          <a:solidFill>
                            <a:srgbClr val="FFFFFF"/>
                          </a:solidFill>
                          <a:latin typeface="Arial"/>
                          <a:cs typeface="Arial"/>
                        </a:rPr>
                        <a:t>Refund</a:t>
                      </a:r>
                      <a:endParaRPr sz="950">
                        <a:latin typeface="Arial"/>
                        <a:cs typeface="Arial"/>
                      </a:endParaRPr>
                    </a:p>
                  </a:txBody>
                  <a:tcPr marL="0" marR="0" marT="0" marB="0">
                    <a:lnL w="6350">
                      <a:solidFill>
                        <a:srgbClr val="000080"/>
                      </a:solidFill>
                      <a:prstDash val="solid"/>
                    </a:lnL>
                    <a:lnR w="6350">
                      <a:solidFill>
                        <a:srgbClr val="000080"/>
                      </a:solidFill>
                      <a:prstDash val="solid"/>
                    </a:lnR>
                    <a:solidFill>
                      <a:srgbClr val="000080"/>
                    </a:solidFill>
                  </a:tcPr>
                </a:tc>
                <a:tc>
                  <a:txBody>
                    <a:bodyPr/>
                    <a:lstStyle/>
                    <a:p>
                      <a:pPr marL="47625" marR="213995">
                        <a:lnSpc>
                          <a:spcPts val="1100"/>
                        </a:lnSpc>
                        <a:spcBef>
                          <a:spcPts val="20"/>
                        </a:spcBef>
                      </a:pPr>
                      <a:r>
                        <a:rPr sz="950" b="1" spc="160" dirty="0">
                          <a:solidFill>
                            <a:srgbClr val="FFFFFF"/>
                          </a:solidFill>
                          <a:latin typeface="Arial"/>
                          <a:cs typeface="Arial"/>
                        </a:rPr>
                        <a:t>Marital </a:t>
                      </a:r>
                      <a:r>
                        <a:rPr sz="950" b="1" spc="175" dirty="0">
                          <a:solidFill>
                            <a:srgbClr val="FFFFFF"/>
                          </a:solidFill>
                          <a:latin typeface="Arial"/>
                          <a:cs typeface="Arial"/>
                        </a:rPr>
                        <a:t>Status</a:t>
                      </a:r>
                      <a:endParaRPr sz="950">
                        <a:latin typeface="Arial"/>
                        <a:cs typeface="Arial"/>
                      </a:endParaRPr>
                    </a:p>
                  </a:txBody>
                  <a:tcPr marL="0" marR="0" marT="2540" marB="0">
                    <a:lnL w="6350">
                      <a:solidFill>
                        <a:srgbClr val="000080"/>
                      </a:solidFill>
                      <a:prstDash val="solid"/>
                    </a:lnL>
                    <a:lnR w="6350">
                      <a:solidFill>
                        <a:srgbClr val="000080"/>
                      </a:solidFill>
                      <a:prstDash val="solid"/>
                    </a:lnR>
                    <a:solidFill>
                      <a:srgbClr val="000080"/>
                    </a:solidFill>
                  </a:tcPr>
                </a:tc>
                <a:tc>
                  <a:txBody>
                    <a:bodyPr/>
                    <a:lstStyle/>
                    <a:p>
                      <a:pPr marL="45720" marR="97155">
                        <a:lnSpc>
                          <a:spcPts val="1100"/>
                        </a:lnSpc>
                        <a:spcBef>
                          <a:spcPts val="20"/>
                        </a:spcBef>
                      </a:pPr>
                      <a:r>
                        <a:rPr sz="950" b="1" spc="180" dirty="0">
                          <a:solidFill>
                            <a:srgbClr val="FFFFFF"/>
                          </a:solidFill>
                          <a:latin typeface="Arial"/>
                          <a:cs typeface="Arial"/>
                        </a:rPr>
                        <a:t>Taxable </a:t>
                      </a:r>
                      <a:r>
                        <a:rPr sz="950" b="1" spc="200" dirty="0">
                          <a:solidFill>
                            <a:srgbClr val="FFFFFF"/>
                          </a:solidFill>
                          <a:latin typeface="Arial"/>
                          <a:cs typeface="Arial"/>
                        </a:rPr>
                        <a:t>Income</a:t>
                      </a:r>
                      <a:endParaRPr sz="950">
                        <a:latin typeface="Arial"/>
                        <a:cs typeface="Arial"/>
                      </a:endParaRPr>
                    </a:p>
                  </a:txBody>
                  <a:tcPr marL="0" marR="0" marT="2540" marB="0">
                    <a:lnL w="6350">
                      <a:solidFill>
                        <a:srgbClr val="000080"/>
                      </a:solidFill>
                      <a:prstDash val="solid"/>
                    </a:lnL>
                    <a:lnR w="6350">
                      <a:solidFill>
                        <a:srgbClr val="000080"/>
                      </a:solidFill>
                      <a:prstDash val="solid"/>
                    </a:lnR>
                    <a:solidFill>
                      <a:srgbClr val="000080"/>
                    </a:solidFill>
                  </a:tcPr>
                </a:tc>
                <a:tc>
                  <a:txBody>
                    <a:bodyPr/>
                    <a:lstStyle/>
                    <a:p>
                      <a:pPr marL="47625">
                        <a:lnSpc>
                          <a:spcPct val="100000"/>
                        </a:lnSpc>
                        <a:spcBef>
                          <a:spcPts val="894"/>
                        </a:spcBef>
                      </a:pPr>
                      <a:r>
                        <a:rPr sz="950" b="1" spc="190" dirty="0">
                          <a:solidFill>
                            <a:srgbClr val="FFFFFF"/>
                          </a:solidFill>
                          <a:latin typeface="Arial"/>
                          <a:cs typeface="Arial"/>
                        </a:rPr>
                        <a:t>Cheat</a:t>
                      </a:r>
                      <a:endParaRPr sz="950">
                        <a:latin typeface="Arial"/>
                        <a:cs typeface="Arial"/>
                      </a:endParaRPr>
                    </a:p>
                  </a:txBody>
                  <a:tcPr marL="0" marR="0" marT="113664" marB="0">
                    <a:lnL w="6350">
                      <a:solidFill>
                        <a:srgbClr val="000080"/>
                      </a:solidFill>
                      <a:prstDash val="solid"/>
                    </a:lnL>
                    <a:lnR w="6350">
                      <a:solidFill>
                        <a:srgbClr val="000080"/>
                      </a:solidFill>
                      <a:prstDash val="solid"/>
                    </a:lnR>
                    <a:solidFill>
                      <a:srgbClr val="000080"/>
                    </a:solidFill>
                  </a:tcPr>
                </a:tc>
                <a:extLst>
                  <a:ext uri="{0D108BD9-81ED-4DB2-BD59-A6C34878D82A}">
                    <a16:rowId xmlns:a16="http://schemas.microsoft.com/office/drawing/2014/main" val="10000"/>
                  </a:ext>
                </a:extLst>
              </a:tr>
              <a:tr h="229235">
                <a:tc>
                  <a:txBody>
                    <a:bodyPr/>
                    <a:lstStyle/>
                    <a:p>
                      <a:pPr marL="45720">
                        <a:lnSpc>
                          <a:spcPct val="100000"/>
                        </a:lnSpc>
                        <a:spcBef>
                          <a:spcPts val="300"/>
                        </a:spcBef>
                      </a:pPr>
                      <a:r>
                        <a:rPr sz="950" spc="150" dirty="0">
                          <a:solidFill>
                            <a:srgbClr val="010000"/>
                          </a:solidFill>
                          <a:latin typeface="Arial"/>
                          <a:cs typeface="Arial"/>
                        </a:rPr>
                        <a:t>1</a:t>
                      </a:r>
                      <a:endParaRPr sz="950">
                        <a:latin typeface="Arial"/>
                        <a:cs typeface="Arial"/>
                      </a:endParaRPr>
                    </a:p>
                  </a:txBody>
                  <a:tcPr marL="0" marR="0" marT="3810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00"/>
                        </a:spcBef>
                      </a:pPr>
                      <a:r>
                        <a:rPr sz="950" spc="180" dirty="0">
                          <a:solidFill>
                            <a:srgbClr val="010000"/>
                          </a:solidFill>
                          <a:latin typeface="Arial"/>
                          <a:cs typeface="Arial"/>
                        </a:rPr>
                        <a:t>Yes</a:t>
                      </a:r>
                      <a:endParaRPr sz="950">
                        <a:latin typeface="Arial"/>
                        <a:cs typeface="Arial"/>
                      </a:endParaRPr>
                    </a:p>
                  </a:txBody>
                  <a:tcPr marL="0" marR="0" marT="3810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00"/>
                        </a:spcBef>
                      </a:pPr>
                      <a:r>
                        <a:rPr sz="950" spc="150" dirty="0">
                          <a:solidFill>
                            <a:srgbClr val="010000"/>
                          </a:solidFill>
                          <a:latin typeface="Arial"/>
                          <a:cs typeface="Arial"/>
                        </a:rPr>
                        <a:t>Single</a:t>
                      </a:r>
                      <a:endParaRPr sz="950">
                        <a:latin typeface="Arial"/>
                        <a:cs typeface="Arial"/>
                      </a:endParaRPr>
                    </a:p>
                  </a:txBody>
                  <a:tcPr marL="0" marR="0" marT="3810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00"/>
                        </a:spcBef>
                      </a:pPr>
                      <a:r>
                        <a:rPr sz="950" spc="190" dirty="0">
                          <a:solidFill>
                            <a:srgbClr val="010000"/>
                          </a:solidFill>
                          <a:latin typeface="Arial"/>
                          <a:cs typeface="Arial"/>
                        </a:rPr>
                        <a:t>125K</a:t>
                      </a:r>
                      <a:endParaRPr sz="950">
                        <a:latin typeface="Arial"/>
                        <a:cs typeface="Arial"/>
                      </a:endParaRPr>
                    </a:p>
                  </a:txBody>
                  <a:tcPr marL="0" marR="0" marT="3810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54"/>
                        </a:spcBef>
                      </a:pPr>
                      <a:r>
                        <a:rPr sz="950" b="1" spc="220" dirty="0">
                          <a:solidFill>
                            <a:srgbClr val="FF0000"/>
                          </a:solidFill>
                          <a:latin typeface="Arial"/>
                          <a:cs typeface="Arial"/>
                        </a:rPr>
                        <a:t>No</a:t>
                      </a:r>
                      <a:endParaRPr sz="950">
                        <a:latin typeface="Arial"/>
                        <a:cs typeface="Arial"/>
                      </a:endParaRPr>
                    </a:p>
                  </a:txBody>
                  <a:tcPr marL="0" marR="0" marT="32384"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1"/>
                  </a:ext>
                </a:extLst>
              </a:tr>
              <a:tr h="230504">
                <a:tc>
                  <a:txBody>
                    <a:bodyPr/>
                    <a:lstStyle/>
                    <a:p>
                      <a:pPr marL="45720">
                        <a:lnSpc>
                          <a:spcPct val="100000"/>
                        </a:lnSpc>
                        <a:spcBef>
                          <a:spcPts val="310"/>
                        </a:spcBef>
                      </a:pPr>
                      <a:r>
                        <a:rPr sz="950" spc="150" dirty="0">
                          <a:solidFill>
                            <a:srgbClr val="010000"/>
                          </a:solidFill>
                          <a:latin typeface="Arial"/>
                          <a:cs typeface="Arial"/>
                        </a:rPr>
                        <a:t>2</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200" dirty="0">
                          <a:solidFill>
                            <a:srgbClr val="010000"/>
                          </a:solidFill>
                          <a:latin typeface="Arial"/>
                          <a:cs typeface="Arial"/>
                        </a:rPr>
                        <a:t>No</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10"/>
                        </a:spcBef>
                      </a:pPr>
                      <a:r>
                        <a:rPr sz="950" spc="160" dirty="0">
                          <a:solidFill>
                            <a:srgbClr val="010000"/>
                          </a:solidFill>
                          <a:latin typeface="Arial"/>
                          <a:cs typeface="Arial"/>
                        </a:rPr>
                        <a:t>Married</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90" dirty="0">
                          <a:solidFill>
                            <a:srgbClr val="010000"/>
                          </a:solidFill>
                          <a:latin typeface="Arial"/>
                          <a:cs typeface="Arial"/>
                        </a:rPr>
                        <a:t>100K</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5"/>
                        </a:spcBef>
                      </a:pPr>
                      <a:r>
                        <a:rPr sz="950" b="1" spc="220" dirty="0">
                          <a:solidFill>
                            <a:srgbClr val="FF0000"/>
                          </a:solidFill>
                          <a:latin typeface="Arial"/>
                          <a:cs typeface="Arial"/>
                        </a:rPr>
                        <a:t>No</a:t>
                      </a:r>
                      <a:endParaRPr sz="950">
                        <a:latin typeface="Arial"/>
                        <a:cs typeface="Arial"/>
                      </a:endParaRPr>
                    </a:p>
                  </a:txBody>
                  <a:tcPr marL="0" marR="0" marT="3365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2"/>
                  </a:ext>
                </a:extLst>
              </a:tr>
              <a:tr h="229870">
                <a:tc>
                  <a:txBody>
                    <a:bodyPr/>
                    <a:lstStyle/>
                    <a:p>
                      <a:pPr marL="45720">
                        <a:lnSpc>
                          <a:spcPct val="100000"/>
                        </a:lnSpc>
                        <a:spcBef>
                          <a:spcPts val="310"/>
                        </a:spcBef>
                      </a:pPr>
                      <a:r>
                        <a:rPr sz="950" spc="150" dirty="0">
                          <a:solidFill>
                            <a:srgbClr val="010000"/>
                          </a:solidFill>
                          <a:latin typeface="Arial"/>
                          <a:cs typeface="Arial"/>
                        </a:rPr>
                        <a:t>3</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200" dirty="0">
                          <a:solidFill>
                            <a:srgbClr val="010000"/>
                          </a:solidFill>
                          <a:latin typeface="Arial"/>
                          <a:cs typeface="Arial"/>
                        </a:rPr>
                        <a:t>No</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10"/>
                        </a:spcBef>
                      </a:pPr>
                      <a:r>
                        <a:rPr sz="950" spc="150" dirty="0">
                          <a:solidFill>
                            <a:srgbClr val="010000"/>
                          </a:solidFill>
                          <a:latin typeface="Arial"/>
                          <a:cs typeface="Arial"/>
                        </a:rPr>
                        <a:t>Single</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85" dirty="0">
                          <a:solidFill>
                            <a:srgbClr val="010000"/>
                          </a:solidFill>
                          <a:latin typeface="Arial"/>
                          <a:cs typeface="Arial"/>
                        </a:rPr>
                        <a:t>70K</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5"/>
                        </a:spcBef>
                      </a:pPr>
                      <a:r>
                        <a:rPr sz="950" b="1" spc="220" dirty="0">
                          <a:solidFill>
                            <a:srgbClr val="FF0000"/>
                          </a:solidFill>
                          <a:latin typeface="Arial"/>
                          <a:cs typeface="Arial"/>
                        </a:rPr>
                        <a:t>No</a:t>
                      </a:r>
                      <a:endParaRPr sz="950">
                        <a:latin typeface="Arial"/>
                        <a:cs typeface="Arial"/>
                      </a:endParaRPr>
                    </a:p>
                  </a:txBody>
                  <a:tcPr marL="0" marR="0" marT="3365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3"/>
                  </a:ext>
                </a:extLst>
              </a:tr>
              <a:tr h="229870">
                <a:tc>
                  <a:txBody>
                    <a:bodyPr/>
                    <a:lstStyle/>
                    <a:p>
                      <a:pPr marL="45720">
                        <a:lnSpc>
                          <a:spcPct val="100000"/>
                        </a:lnSpc>
                        <a:spcBef>
                          <a:spcPts val="305"/>
                        </a:spcBef>
                      </a:pPr>
                      <a:r>
                        <a:rPr sz="950" spc="150" dirty="0">
                          <a:solidFill>
                            <a:srgbClr val="010000"/>
                          </a:solidFill>
                          <a:latin typeface="Arial"/>
                          <a:cs typeface="Arial"/>
                        </a:rPr>
                        <a:t>4</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05"/>
                        </a:spcBef>
                      </a:pPr>
                      <a:r>
                        <a:rPr sz="950" spc="180" dirty="0">
                          <a:solidFill>
                            <a:srgbClr val="010000"/>
                          </a:solidFill>
                          <a:latin typeface="Arial"/>
                          <a:cs typeface="Arial"/>
                        </a:rPr>
                        <a:t>Yes</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05"/>
                        </a:spcBef>
                      </a:pPr>
                      <a:r>
                        <a:rPr sz="950" spc="160" dirty="0">
                          <a:solidFill>
                            <a:srgbClr val="010000"/>
                          </a:solidFill>
                          <a:latin typeface="Arial"/>
                          <a:cs typeface="Arial"/>
                        </a:rPr>
                        <a:t>Married</a:t>
                      </a:r>
                      <a:endParaRPr sz="950" dirty="0">
                        <a:latin typeface="Arial"/>
                        <a:cs typeface="Arial"/>
                      </a:endParaRPr>
                    </a:p>
                  </a:txBody>
                  <a:tcPr marL="0" marR="0" marT="38735"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05"/>
                        </a:spcBef>
                      </a:pPr>
                      <a:r>
                        <a:rPr sz="950" spc="190" dirty="0">
                          <a:solidFill>
                            <a:srgbClr val="010000"/>
                          </a:solidFill>
                          <a:latin typeface="Arial"/>
                          <a:cs typeface="Arial"/>
                        </a:rPr>
                        <a:t>120K</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0"/>
                        </a:spcBef>
                      </a:pPr>
                      <a:r>
                        <a:rPr sz="950" b="1" spc="220" dirty="0">
                          <a:solidFill>
                            <a:srgbClr val="FF0000"/>
                          </a:solidFill>
                          <a:latin typeface="Arial"/>
                          <a:cs typeface="Arial"/>
                        </a:rPr>
                        <a:t>No</a:t>
                      </a:r>
                      <a:endParaRPr sz="950">
                        <a:latin typeface="Arial"/>
                        <a:cs typeface="Arial"/>
                      </a:endParaRPr>
                    </a:p>
                  </a:txBody>
                  <a:tcPr marL="0" marR="0" marT="33020"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4"/>
                  </a:ext>
                </a:extLst>
              </a:tr>
              <a:tr h="230504">
                <a:tc>
                  <a:txBody>
                    <a:bodyPr/>
                    <a:lstStyle/>
                    <a:p>
                      <a:pPr marL="45720">
                        <a:lnSpc>
                          <a:spcPct val="100000"/>
                        </a:lnSpc>
                        <a:spcBef>
                          <a:spcPts val="310"/>
                        </a:spcBef>
                      </a:pPr>
                      <a:r>
                        <a:rPr sz="950" spc="150" dirty="0">
                          <a:solidFill>
                            <a:srgbClr val="010000"/>
                          </a:solidFill>
                          <a:latin typeface="Arial"/>
                          <a:cs typeface="Arial"/>
                        </a:rPr>
                        <a:t>5</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200" dirty="0">
                          <a:solidFill>
                            <a:srgbClr val="010000"/>
                          </a:solidFill>
                          <a:latin typeface="Arial"/>
                          <a:cs typeface="Arial"/>
                        </a:rPr>
                        <a:t>No</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10"/>
                        </a:spcBef>
                      </a:pPr>
                      <a:r>
                        <a:rPr sz="950" spc="165" dirty="0">
                          <a:solidFill>
                            <a:srgbClr val="010000"/>
                          </a:solidFill>
                          <a:latin typeface="Arial"/>
                          <a:cs typeface="Arial"/>
                        </a:rPr>
                        <a:t>Divorced</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85" dirty="0">
                          <a:solidFill>
                            <a:srgbClr val="010000"/>
                          </a:solidFill>
                          <a:latin typeface="Arial"/>
                          <a:cs typeface="Arial"/>
                        </a:rPr>
                        <a:t>95K</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5"/>
                        </a:spcBef>
                      </a:pPr>
                      <a:r>
                        <a:rPr sz="950" b="1" spc="185" dirty="0">
                          <a:solidFill>
                            <a:srgbClr val="FF0000"/>
                          </a:solidFill>
                          <a:latin typeface="Arial"/>
                          <a:cs typeface="Arial"/>
                        </a:rPr>
                        <a:t>Yes</a:t>
                      </a:r>
                      <a:endParaRPr sz="950">
                        <a:latin typeface="Arial"/>
                        <a:cs typeface="Arial"/>
                      </a:endParaRPr>
                    </a:p>
                  </a:txBody>
                  <a:tcPr marL="0" marR="0" marT="3365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5"/>
                  </a:ext>
                </a:extLst>
              </a:tr>
              <a:tr h="230504">
                <a:tc>
                  <a:txBody>
                    <a:bodyPr/>
                    <a:lstStyle/>
                    <a:p>
                      <a:pPr marL="45720">
                        <a:lnSpc>
                          <a:spcPct val="100000"/>
                        </a:lnSpc>
                        <a:spcBef>
                          <a:spcPts val="310"/>
                        </a:spcBef>
                      </a:pPr>
                      <a:r>
                        <a:rPr sz="950" spc="150" dirty="0">
                          <a:solidFill>
                            <a:srgbClr val="010000"/>
                          </a:solidFill>
                          <a:latin typeface="Arial"/>
                          <a:cs typeface="Arial"/>
                        </a:rPr>
                        <a:t>6</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200" dirty="0">
                          <a:solidFill>
                            <a:srgbClr val="010000"/>
                          </a:solidFill>
                          <a:latin typeface="Arial"/>
                          <a:cs typeface="Arial"/>
                        </a:rPr>
                        <a:t>No</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10"/>
                        </a:spcBef>
                      </a:pPr>
                      <a:r>
                        <a:rPr sz="950" spc="160" dirty="0">
                          <a:solidFill>
                            <a:srgbClr val="010000"/>
                          </a:solidFill>
                          <a:latin typeface="Arial"/>
                          <a:cs typeface="Arial"/>
                        </a:rPr>
                        <a:t>Married</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85" dirty="0">
                          <a:solidFill>
                            <a:srgbClr val="010000"/>
                          </a:solidFill>
                          <a:latin typeface="Arial"/>
                          <a:cs typeface="Arial"/>
                        </a:rPr>
                        <a:t>60K</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5"/>
                        </a:spcBef>
                      </a:pPr>
                      <a:r>
                        <a:rPr sz="950" b="1" spc="220" dirty="0">
                          <a:solidFill>
                            <a:srgbClr val="FF0000"/>
                          </a:solidFill>
                          <a:latin typeface="Arial"/>
                          <a:cs typeface="Arial"/>
                        </a:rPr>
                        <a:t>No</a:t>
                      </a:r>
                      <a:endParaRPr sz="950">
                        <a:latin typeface="Arial"/>
                        <a:cs typeface="Arial"/>
                      </a:endParaRPr>
                    </a:p>
                  </a:txBody>
                  <a:tcPr marL="0" marR="0" marT="3365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6"/>
                  </a:ext>
                </a:extLst>
              </a:tr>
              <a:tr h="229870">
                <a:tc>
                  <a:txBody>
                    <a:bodyPr/>
                    <a:lstStyle/>
                    <a:p>
                      <a:pPr marL="45720">
                        <a:lnSpc>
                          <a:spcPct val="100000"/>
                        </a:lnSpc>
                        <a:spcBef>
                          <a:spcPts val="310"/>
                        </a:spcBef>
                      </a:pPr>
                      <a:r>
                        <a:rPr sz="950" spc="150" dirty="0">
                          <a:solidFill>
                            <a:srgbClr val="010000"/>
                          </a:solidFill>
                          <a:latin typeface="Arial"/>
                          <a:cs typeface="Arial"/>
                        </a:rPr>
                        <a:t>7</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80" dirty="0">
                          <a:solidFill>
                            <a:srgbClr val="010000"/>
                          </a:solidFill>
                          <a:latin typeface="Arial"/>
                          <a:cs typeface="Arial"/>
                        </a:rPr>
                        <a:t>Yes</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10"/>
                        </a:spcBef>
                      </a:pPr>
                      <a:r>
                        <a:rPr sz="950" spc="165" dirty="0">
                          <a:solidFill>
                            <a:srgbClr val="010000"/>
                          </a:solidFill>
                          <a:latin typeface="Arial"/>
                          <a:cs typeface="Arial"/>
                        </a:rPr>
                        <a:t>Divorced</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90" dirty="0">
                          <a:solidFill>
                            <a:srgbClr val="010000"/>
                          </a:solidFill>
                          <a:latin typeface="Arial"/>
                          <a:cs typeface="Arial"/>
                        </a:rPr>
                        <a:t>220K</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5"/>
                        </a:spcBef>
                      </a:pPr>
                      <a:r>
                        <a:rPr sz="950" b="1" spc="220" dirty="0">
                          <a:solidFill>
                            <a:srgbClr val="FF0000"/>
                          </a:solidFill>
                          <a:latin typeface="Arial"/>
                          <a:cs typeface="Arial"/>
                        </a:rPr>
                        <a:t>No</a:t>
                      </a:r>
                      <a:endParaRPr sz="950">
                        <a:latin typeface="Arial"/>
                        <a:cs typeface="Arial"/>
                      </a:endParaRPr>
                    </a:p>
                  </a:txBody>
                  <a:tcPr marL="0" marR="0" marT="3365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7"/>
                  </a:ext>
                </a:extLst>
              </a:tr>
              <a:tr h="229870">
                <a:tc>
                  <a:txBody>
                    <a:bodyPr/>
                    <a:lstStyle/>
                    <a:p>
                      <a:pPr marL="45720">
                        <a:lnSpc>
                          <a:spcPct val="100000"/>
                        </a:lnSpc>
                        <a:spcBef>
                          <a:spcPts val="305"/>
                        </a:spcBef>
                      </a:pPr>
                      <a:r>
                        <a:rPr sz="950" spc="150" dirty="0">
                          <a:solidFill>
                            <a:srgbClr val="010000"/>
                          </a:solidFill>
                          <a:latin typeface="Arial"/>
                          <a:cs typeface="Arial"/>
                        </a:rPr>
                        <a:t>8</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05"/>
                        </a:spcBef>
                      </a:pPr>
                      <a:r>
                        <a:rPr sz="950" spc="200" dirty="0">
                          <a:solidFill>
                            <a:srgbClr val="010000"/>
                          </a:solidFill>
                          <a:latin typeface="Arial"/>
                          <a:cs typeface="Arial"/>
                        </a:rPr>
                        <a:t>No</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05"/>
                        </a:spcBef>
                      </a:pPr>
                      <a:r>
                        <a:rPr sz="950" spc="150" dirty="0">
                          <a:solidFill>
                            <a:srgbClr val="010000"/>
                          </a:solidFill>
                          <a:latin typeface="Arial"/>
                          <a:cs typeface="Arial"/>
                        </a:rPr>
                        <a:t>Single</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05"/>
                        </a:spcBef>
                      </a:pPr>
                      <a:r>
                        <a:rPr sz="950" spc="185" dirty="0">
                          <a:solidFill>
                            <a:srgbClr val="010000"/>
                          </a:solidFill>
                          <a:latin typeface="Arial"/>
                          <a:cs typeface="Arial"/>
                        </a:rPr>
                        <a:t>85K</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0"/>
                        </a:spcBef>
                      </a:pPr>
                      <a:r>
                        <a:rPr sz="950" b="1" spc="185" dirty="0">
                          <a:solidFill>
                            <a:srgbClr val="FF0000"/>
                          </a:solidFill>
                          <a:latin typeface="Arial"/>
                          <a:cs typeface="Arial"/>
                        </a:rPr>
                        <a:t>Yes</a:t>
                      </a:r>
                      <a:endParaRPr sz="950" dirty="0">
                        <a:latin typeface="Arial"/>
                        <a:cs typeface="Arial"/>
                      </a:endParaRPr>
                    </a:p>
                  </a:txBody>
                  <a:tcPr marL="0" marR="0" marT="33020"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8"/>
                  </a:ext>
                </a:extLst>
              </a:tr>
              <a:tr h="230504">
                <a:tc>
                  <a:txBody>
                    <a:bodyPr/>
                    <a:lstStyle/>
                    <a:p>
                      <a:pPr marL="45720">
                        <a:lnSpc>
                          <a:spcPct val="100000"/>
                        </a:lnSpc>
                        <a:spcBef>
                          <a:spcPts val="310"/>
                        </a:spcBef>
                      </a:pPr>
                      <a:r>
                        <a:rPr sz="950" spc="150" dirty="0">
                          <a:solidFill>
                            <a:srgbClr val="010000"/>
                          </a:solidFill>
                          <a:latin typeface="Arial"/>
                          <a:cs typeface="Arial"/>
                        </a:rPr>
                        <a:t>9</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200" dirty="0">
                          <a:solidFill>
                            <a:srgbClr val="010000"/>
                          </a:solidFill>
                          <a:latin typeface="Arial"/>
                          <a:cs typeface="Arial"/>
                        </a:rPr>
                        <a:t>No</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10"/>
                        </a:spcBef>
                      </a:pPr>
                      <a:r>
                        <a:rPr sz="950" spc="160" dirty="0">
                          <a:solidFill>
                            <a:srgbClr val="010000"/>
                          </a:solidFill>
                          <a:latin typeface="Arial"/>
                          <a:cs typeface="Arial"/>
                        </a:rPr>
                        <a:t>Married</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85" dirty="0">
                          <a:solidFill>
                            <a:srgbClr val="010000"/>
                          </a:solidFill>
                          <a:latin typeface="Arial"/>
                          <a:cs typeface="Arial"/>
                        </a:rPr>
                        <a:t>75K</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5"/>
                        </a:spcBef>
                      </a:pPr>
                      <a:r>
                        <a:rPr sz="950" b="1" spc="220" dirty="0">
                          <a:solidFill>
                            <a:srgbClr val="FF0000"/>
                          </a:solidFill>
                          <a:latin typeface="Arial"/>
                          <a:cs typeface="Arial"/>
                        </a:rPr>
                        <a:t>No</a:t>
                      </a:r>
                      <a:endParaRPr sz="950">
                        <a:latin typeface="Arial"/>
                        <a:cs typeface="Arial"/>
                      </a:endParaRPr>
                    </a:p>
                  </a:txBody>
                  <a:tcPr marL="0" marR="0" marT="3365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9"/>
                  </a:ext>
                </a:extLst>
              </a:tr>
              <a:tr h="231775">
                <a:tc>
                  <a:txBody>
                    <a:bodyPr/>
                    <a:lstStyle/>
                    <a:p>
                      <a:pPr marL="45720">
                        <a:lnSpc>
                          <a:spcPct val="100000"/>
                        </a:lnSpc>
                        <a:spcBef>
                          <a:spcPts val="310"/>
                        </a:spcBef>
                      </a:pPr>
                      <a:r>
                        <a:rPr sz="950" spc="170" dirty="0">
                          <a:solidFill>
                            <a:srgbClr val="010000"/>
                          </a:solidFill>
                          <a:latin typeface="Arial"/>
                          <a:cs typeface="Arial"/>
                        </a:rPr>
                        <a:t>10</a:t>
                      </a:r>
                      <a:endParaRPr sz="950">
                        <a:latin typeface="Arial"/>
                        <a:cs typeface="Arial"/>
                      </a:endParaRPr>
                    </a:p>
                  </a:txBody>
                  <a:tcPr marL="0" marR="0" marT="39370"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tc>
                  <a:txBody>
                    <a:bodyPr/>
                    <a:lstStyle/>
                    <a:p>
                      <a:pPr marL="45720">
                        <a:lnSpc>
                          <a:spcPct val="100000"/>
                        </a:lnSpc>
                        <a:spcBef>
                          <a:spcPts val="310"/>
                        </a:spcBef>
                      </a:pPr>
                      <a:r>
                        <a:rPr sz="950" spc="200" dirty="0">
                          <a:solidFill>
                            <a:srgbClr val="010000"/>
                          </a:solidFill>
                          <a:latin typeface="Arial"/>
                          <a:cs typeface="Arial"/>
                        </a:rPr>
                        <a:t>No</a:t>
                      </a:r>
                      <a:endParaRPr sz="950">
                        <a:latin typeface="Arial"/>
                        <a:cs typeface="Arial"/>
                      </a:endParaRPr>
                    </a:p>
                  </a:txBody>
                  <a:tcPr marL="0" marR="0" marT="39370" marB="0">
                    <a:lnL w="9525">
                      <a:solidFill>
                        <a:srgbClr val="000080"/>
                      </a:solidFill>
                      <a:prstDash val="solid"/>
                    </a:lnL>
                    <a:lnR w="9525">
                      <a:solidFill>
                        <a:srgbClr val="000080"/>
                      </a:solidFill>
                      <a:prstDash val="solid"/>
                    </a:lnR>
                    <a:lnB w="6350">
                      <a:solidFill>
                        <a:srgbClr val="000080"/>
                      </a:solidFill>
                      <a:prstDash val="solid"/>
                    </a:lnB>
                    <a:solidFill>
                      <a:srgbClr val="E5E5E5"/>
                    </a:solidFill>
                  </a:tcPr>
                </a:tc>
                <a:tc>
                  <a:txBody>
                    <a:bodyPr/>
                    <a:lstStyle/>
                    <a:p>
                      <a:pPr marL="47625">
                        <a:lnSpc>
                          <a:spcPct val="100000"/>
                        </a:lnSpc>
                        <a:spcBef>
                          <a:spcPts val="310"/>
                        </a:spcBef>
                      </a:pPr>
                      <a:r>
                        <a:rPr sz="950" spc="150" dirty="0">
                          <a:solidFill>
                            <a:srgbClr val="010000"/>
                          </a:solidFill>
                          <a:latin typeface="Arial"/>
                          <a:cs typeface="Arial"/>
                        </a:rPr>
                        <a:t>Single</a:t>
                      </a:r>
                      <a:endParaRPr sz="950">
                        <a:latin typeface="Arial"/>
                        <a:cs typeface="Arial"/>
                      </a:endParaRPr>
                    </a:p>
                  </a:txBody>
                  <a:tcPr marL="0" marR="0" marT="39370"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tc>
                  <a:txBody>
                    <a:bodyPr/>
                    <a:lstStyle/>
                    <a:p>
                      <a:pPr marL="45720">
                        <a:lnSpc>
                          <a:spcPct val="100000"/>
                        </a:lnSpc>
                        <a:spcBef>
                          <a:spcPts val="310"/>
                        </a:spcBef>
                      </a:pPr>
                      <a:r>
                        <a:rPr sz="950" spc="185" dirty="0">
                          <a:solidFill>
                            <a:srgbClr val="010000"/>
                          </a:solidFill>
                          <a:latin typeface="Arial"/>
                          <a:cs typeface="Arial"/>
                        </a:rPr>
                        <a:t>90K</a:t>
                      </a:r>
                      <a:endParaRPr sz="950">
                        <a:latin typeface="Arial"/>
                        <a:cs typeface="Arial"/>
                      </a:endParaRPr>
                    </a:p>
                  </a:txBody>
                  <a:tcPr marL="0" marR="0" marT="39370" marB="0">
                    <a:lnL w="9525">
                      <a:solidFill>
                        <a:srgbClr val="000080"/>
                      </a:solidFill>
                      <a:prstDash val="solid"/>
                    </a:lnL>
                    <a:lnR w="9525">
                      <a:solidFill>
                        <a:srgbClr val="000080"/>
                      </a:solidFill>
                      <a:prstDash val="solid"/>
                    </a:lnR>
                    <a:lnB w="6350">
                      <a:solidFill>
                        <a:srgbClr val="000080"/>
                      </a:solidFill>
                      <a:prstDash val="solid"/>
                    </a:lnB>
                    <a:solidFill>
                      <a:srgbClr val="E5E5E5"/>
                    </a:solidFill>
                  </a:tcPr>
                </a:tc>
                <a:tc>
                  <a:txBody>
                    <a:bodyPr/>
                    <a:lstStyle/>
                    <a:p>
                      <a:pPr marL="47625">
                        <a:lnSpc>
                          <a:spcPct val="100000"/>
                        </a:lnSpc>
                        <a:spcBef>
                          <a:spcPts val="265"/>
                        </a:spcBef>
                      </a:pPr>
                      <a:r>
                        <a:rPr sz="950" b="1" spc="185" dirty="0">
                          <a:solidFill>
                            <a:srgbClr val="FF0000"/>
                          </a:solidFill>
                          <a:latin typeface="Arial"/>
                          <a:cs typeface="Arial"/>
                        </a:rPr>
                        <a:t>Yes</a:t>
                      </a:r>
                      <a:endParaRPr sz="950" dirty="0">
                        <a:latin typeface="Arial"/>
                        <a:cs typeface="Arial"/>
                      </a:endParaRPr>
                    </a:p>
                  </a:txBody>
                  <a:tcPr marL="0" marR="0" marT="33655"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extLst>
                  <a:ext uri="{0D108BD9-81ED-4DB2-BD59-A6C34878D82A}">
                    <a16:rowId xmlns:a16="http://schemas.microsoft.com/office/drawing/2014/main" val="10010"/>
                  </a:ext>
                </a:extLst>
              </a:tr>
            </a:tbl>
          </a:graphicData>
        </a:graphic>
      </p:graphicFrame>
      <p:sp>
        <p:nvSpPr>
          <p:cNvPr id="4" name="object 4"/>
          <p:cNvSpPr txBox="1"/>
          <p:nvPr/>
        </p:nvSpPr>
        <p:spPr>
          <a:xfrm>
            <a:off x="264164" y="4405395"/>
            <a:ext cx="33655" cy="33020"/>
          </a:xfrm>
          <a:prstGeom prst="rect">
            <a:avLst/>
          </a:prstGeom>
        </p:spPr>
        <p:txBody>
          <a:bodyPr vert="horz" wrap="square" lIns="0" tIns="12065" rIns="0" bIns="0" rtlCol="0">
            <a:spAutoFit/>
          </a:bodyPr>
          <a:lstStyle/>
          <a:p>
            <a:pPr algn="ctr">
              <a:lnSpc>
                <a:spcPct val="100000"/>
              </a:lnSpc>
              <a:spcBef>
                <a:spcPts val="95"/>
              </a:spcBef>
            </a:pPr>
            <a:r>
              <a:rPr sz="100" spc="-25" dirty="0">
                <a:solidFill>
                  <a:srgbClr val="010000"/>
                </a:solidFill>
                <a:latin typeface="Arial"/>
                <a:cs typeface="Arial"/>
              </a:rPr>
              <a:t>10</a:t>
            </a:r>
            <a:endParaRPr sz="100">
              <a:latin typeface="Arial"/>
              <a:cs typeface="Arial"/>
            </a:endParaRPr>
          </a:p>
        </p:txBody>
      </p:sp>
      <p:pic>
        <p:nvPicPr>
          <p:cNvPr id="5" name="object 5"/>
          <p:cNvPicPr/>
          <p:nvPr/>
        </p:nvPicPr>
        <p:blipFill>
          <a:blip r:embed="rId2" cstate="print"/>
          <a:stretch>
            <a:fillRect/>
          </a:stretch>
        </p:blipFill>
        <p:spPr>
          <a:xfrm>
            <a:off x="1097025" y="938289"/>
            <a:ext cx="1468357" cy="713739"/>
          </a:xfrm>
          <a:prstGeom prst="rect">
            <a:avLst/>
          </a:prstGeom>
        </p:spPr>
      </p:pic>
      <p:pic>
        <p:nvPicPr>
          <p:cNvPr id="6" name="object 6"/>
          <p:cNvPicPr/>
          <p:nvPr/>
        </p:nvPicPr>
        <p:blipFill>
          <a:blip r:embed="rId3" cstate="print"/>
          <a:stretch>
            <a:fillRect/>
          </a:stretch>
        </p:blipFill>
        <p:spPr>
          <a:xfrm>
            <a:off x="2630478" y="978929"/>
            <a:ext cx="1046542" cy="673100"/>
          </a:xfrm>
          <a:prstGeom prst="rect">
            <a:avLst/>
          </a:prstGeom>
        </p:spPr>
      </p:pic>
      <p:sp>
        <p:nvSpPr>
          <p:cNvPr id="7" name="object 7"/>
          <p:cNvSpPr/>
          <p:nvPr/>
        </p:nvSpPr>
        <p:spPr>
          <a:xfrm>
            <a:off x="6960539" y="3375670"/>
            <a:ext cx="248920" cy="398780"/>
          </a:xfrm>
          <a:custGeom>
            <a:avLst/>
            <a:gdLst/>
            <a:ahLst/>
            <a:cxnLst/>
            <a:rect l="l" t="t" r="r" b="b"/>
            <a:pathLst>
              <a:path w="248920" h="398779">
                <a:moveTo>
                  <a:pt x="10820" y="0"/>
                </a:moveTo>
                <a:lnTo>
                  <a:pt x="0" y="6648"/>
                </a:lnTo>
                <a:lnTo>
                  <a:pt x="202995" y="337013"/>
                </a:lnTo>
                <a:lnTo>
                  <a:pt x="175944" y="353635"/>
                </a:lnTo>
                <a:lnTo>
                  <a:pt x="248297" y="398612"/>
                </a:lnTo>
                <a:lnTo>
                  <a:pt x="240866" y="313742"/>
                </a:lnTo>
                <a:lnTo>
                  <a:pt x="213815" y="330363"/>
                </a:lnTo>
                <a:lnTo>
                  <a:pt x="10820" y="0"/>
                </a:lnTo>
                <a:close/>
              </a:path>
            </a:pathLst>
          </a:custGeom>
          <a:solidFill>
            <a:srgbClr val="000000"/>
          </a:solidFill>
        </p:spPr>
        <p:txBody>
          <a:bodyPr wrap="square" lIns="0" tIns="0" rIns="0" bIns="0" rtlCol="0"/>
          <a:lstStyle/>
          <a:p>
            <a:endParaRPr/>
          </a:p>
        </p:txBody>
      </p:sp>
      <p:sp>
        <p:nvSpPr>
          <p:cNvPr id="8" name="object 8"/>
          <p:cNvSpPr/>
          <p:nvPr/>
        </p:nvSpPr>
        <p:spPr>
          <a:xfrm>
            <a:off x="5835650" y="3374969"/>
            <a:ext cx="328930" cy="399415"/>
          </a:xfrm>
          <a:custGeom>
            <a:avLst/>
            <a:gdLst/>
            <a:ahLst/>
            <a:cxnLst/>
            <a:rect l="l" t="t" r="r" b="b"/>
            <a:pathLst>
              <a:path w="328929" h="399414">
                <a:moveTo>
                  <a:pt x="318937" y="0"/>
                </a:moveTo>
                <a:lnTo>
                  <a:pt x="43379" y="336344"/>
                </a:lnTo>
                <a:lnTo>
                  <a:pt x="18818" y="316223"/>
                </a:lnTo>
                <a:lnTo>
                  <a:pt x="0" y="399313"/>
                </a:lnTo>
                <a:lnTo>
                  <a:pt x="77763" y="364514"/>
                </a:lnTo>
                <a:lnTo>
                  <a:pt x="53202" y="344393"/>
                </a:lnTo>
                <a:lnTo>
                  <a:pt x="328762" y="8049"/>
                </a:lnTo>
                <a:lnTo>
                  <a:pt x="318937" y="0"/>
                </a:lnTo>
                <a:close/>
              </a:path>
            </a:pathLst>
          </a:custGeom>
          <a:solidFill>
            <a:srgbClr val="000000"/>
          </a:solidFill>
        </p:spPr>
        <p:txBody>
          <a:bodyPr wrap="square" lIns="0" tIns="0" rIns="0" bIns="0" rtlCol="0"/>
          <a:lstStyle/>
          <a:p>
            <a:endParaRPr/>
          </a:p>
        </p:txBody>
      </p:sp>
      <p:sp>
        <p:nvSpPr>
          <p:cNvPr id="9" name="object 9"/>
          <p:cNvSpPr/>
          <p:nvPr/>
        </p:nvSpPr>
        <p:spPr>
          <a:xfrm>
            <a:off x="6481762" y="2779153"/>
            <a:ext cx="408305" cy="401320"/>
          </a:xfrm>
          <a:custGeom>
            <a:avLst/>
            <a:gdLst/>
            <a:ahLst/>
            <a:cxnLst/>
            <a:rect l="l" t="t" r="r" b="b"/>
            <a:pathLst>
              <a:path w="408304" h="401319">
                <a:moveTo>
                  <a:pt x="398773" y="0"/>
                </a:moveTo>
                <a:lnTo>
                  <a:pt x="49883" y="343053"/>
                </a:lnTo>
                <a:lnTo>
                  <a:pt x="27622" y="320414"/>
                </a:lnTo>
                <a:lnTo>
                  <a:pt x="0" y="401006"/>
                </a:lnTo>
                <a:lnTo>
                  <a:pt x="81047" y="374747"/>
                </a:lnTo>
                <a:lnTo>
                  <a:pt x="58787" y="352108"/>
                </a:lnTo>
                <a:lnTo>
                  <a:pt x="407677" y="9055"/>
                </a:lnTo>
                <a:lnTo>
                  <a:pt x="398773" y="0"/>
                </a:lnTo>
                <a:close/>
              </a:path>
            </a:pathLst>
          </a:custGeom>
          <a:solidFill>
            <a:srgbClr val="000000"/>
          </a:solidFill>
        </p:spPr>
        <p:txBody>
          <a:bodyPr wrap="square" lIns="0" tIns="0" rIns="0" bIns="0" rtlCol="0"/>
          <a:lstStyle/>
          <a:p>
            <a:endParaRPr/>
          </a:p>
        </p:txBody>
      </p:sp>
      <p:sp>
        <p:nvSpPr>
          <p:cNvPr id="10" name="object 10"/>
          <p:cNvSpPr/>
          <p:nvPr/>
        </p:nvSpPr>
        <p:spPr>
          <a:xfrm>
            <a:off x="7689001" y="2778767"/>
            <a:ext cx="488315" cy="401955"/>
          </a:xfrm>
          <a:custGeom>
            <a:avLst/>
            <a:gdLst/>
            <a:ahLst/>
            <a:cxnLst/>
            <a:rect l="l" t="t" r="r" b="b"/>
            <a:pathLst>
              <a:path w="488315" h="401955">
                <a:moveTo>
                  <a:pt x="8046" y="0"/>
                </a:moveTo>
                <a:lnTo>
                  <a:pt x="0" y="9825"/>
                </a:lnTo>
                <a:lnTo>
                  <a:pt x="425232" y="358029"/>
                </a:lnTo>
                <a:lnTo>
                  <a:pt x="405117" y="382593"/>
                </a:lnTo>
                <a:lnTo>
                  <a:pt x="488210" y="401392"/>
                </a:lnTo>
                <a:lnTo>
                  <a:pt x="453393" y="323637"/>
                </a:lnTo>
                <a:lnTo>
                  <a:pt x="433278" y="348203"/>
                </a:lnTo>
                <a:lnTo>
                  <a:pt x="8046" y="0"/>
                </a:lnTo>
                <a:close/>
              </a:path>
            </a:pathLst>
          </a:custGeom>
          <a:solidFill>
            <a:srgbClr val="000000"/>
          </a:solidFill>
        </p:spPr>
        <p:txBody>
          <a:bodyPr wrap="square" lIns="0" tIns="0" rIns="0" bIns="0" rtlCol="0"/>
          <a:lstStyle/>
          <a:p>
            <a:endParaRPr/>
          </a:p>
        </p:txBody>
      </p:sp>
      <p:sp>
        <p:nvSpPr>
          <p:cNvPr id="11" name="object 11"/>
          <p:cNvSpPr/>
          <p:nvPr/>
        </p:nvSpPr>
        <p:spPr>
          <a:xfrm>
            <a:off x="6640361" y="2232966"/>
            <a:ext cx="568960" cy="353695"/>
          </a:xfrm>
          <a:custGeom>
            <a:avLst/>
            <a:gdLst/>
            <a:ahLst/>
            <a:cxnLst/>
            <a:rect l="l" t="t" r="r" b="b"/>
            <a:pathLst>
              <a:path w="568959" h="353694">
                <a:moveTo>
                  <a:pt x="6653" y="0"/>
                </a:moveTo>
                <a:lnTo>
                  <a:pt x="0" y="10817"/>
                </a:lnTo>
                <a:lnTo>
                  <a:pt x="500246" y="318554"/>
                </a:lnTo>
                <a:lnTo>
                  <a:pt x="483610" y="345597"/>
                </a:lnTo>
                <a:lnTo>
                  <a:pt x="568476" y="353071"/>
                </a:lnTo>
                <a:lnTo>
                  <a:pt x="523537" y="280694"/>
                </a:lnTo>
                <a:lnTo>
                  <a:pt x="506901" y="307737"/>
                </a:lnTo>
                <a:lnTo>
                  <a:pt x="6653" y="0"/>
                </a:lnTo>
                <a:close/>
              </a:path>
            </a:pathLst>
          </a:custGeom>
          <a:solidFill>
            <a:srgbClr val="000000"/>
          </a:solidFill>
        </p:spPr>
        <p:txBody>
          <a:bodyPr wrap="square" lIns="0" tIns="0" rIns="0" bIns="0" rtlCol="0"/>
          <a:lstStyle/>
          <a:p>
            <a:endParaRPr/>
          </a:p>
        </p:txBody>
      </p:sp>
      <p:sp>
        <p:nvSpPr>
          <p:cNvPr id="12" name="object 12"/>
          <p:cNvSpPr/>
          <p:nvPr/>
        </p:nvSpPr>
        <p:spPr>
          <a:xfrm>
            <a:off x="5270500" y="2232966"/>
            <a:ext cx="568960" cy="353695"/>
          </a:xfrm>
          <a:custGeom>
            <a:avLst/>
            <a:gdLst/>
            <a:ahLst/>
            <a:cxnLst/>
            <a:rect l="l" t="t" r="r" b="b"/>
            <a:pathLst>
              <a:path w="568960" h="353694">
                <a:moveTo>
                  <a:pt x="561822" y="0"/>
                </a:moveTo>
                <a:lnTo>
                  <a:pt x="61575" y="307737"/>
                </a:lnTo>
                <a:lnTo>
                  <a:pt x="44938" y="280694"/>
                </a:lnTo>
                <a:lnTo>
                  <a:pt x="0" y="353071"/>
                </a:lnTo>
                <a:lnTo>
                  <a:pt x="84865" y="345597"/>
                </a:lnTo>
                <a:lnTo>
                  <a:pt x="68229" y="318554"/>
                </a:lnTo>
                <a:lnTo>
                  <a:pt x="568477" y="10817"/>
                </a:lnTo>
                <a:lnTo>
                  <a:pt x="561822" y="0"/>
                </a:lnTo>
                <a:close/>
              </a:path>
            </a:pathLst>
          </a:custGeom>
          <a:solidFill>
            <a:srgbClr val="000000"/>
          </a:solidFill>
        </p:spPr>
        <p:txBody>
          <a:bodyPr wrap="square" lIns="0" tIns="0" rIns="0" bIns="0" rtlCol="0"/>
          <a:lstStyle/>
          <a:p>
            <a:endParaRPr/>
          </a:p>
        </p:txBody>
      </p:sp>
      <p:sp>
        <p:nvSpPr>
          <p:cNvPr id="13" name="object 13"/>
          <p:cNvSpPr txBox="1"/>
          <p:nvPr/>
        </p:nvSpPr>
        <p:spPr>
          <a:xfrm>
            <a:off x="5788026" y="2040731"/>
            <a:ext cx="936625" cy="339090"/>
          </a:xfrm>
          <a:prstGeom prst="rect">
            <a:avLst/>
          </a:prstGeom>
          <a:solidFill>
            <a:srgbClr val="FFFF00"/>
          </a:solidFill>
          <a:ln w="12700">
            <a:solidFill>
              <a:srgbClr val="0000FF"/>
            </a:solidFill>
          </a:ln>
        </p:spPr>
        <p:txBody>
          <a:bodyPr vert="horz" wrap="square" lIns="0" tIns="41275" rIns="0" bIns="0" rtlCol="0">
            <a:spAutoFit/>
          </a:bodyPr>
          <a:lstStyle/>
          <a:p>
            <a:pPr marL="140970">
              <a:lnSpc>
                <a:spcPct val="100000"/>
              </a:lnSpc>
              <a:spcBef>
                <a:spcPts val="325"/>
              </a:spcBef>
            </a:pPr>
            <a:r>
              <a:rPr sz="1600" spc="-10" dirty="0">
                <a:solidFill>
                  <a:srgbClr val="2D1993"/>
                </a:solidFill>
                <a:latin typeface="Arial"/>
                <a:cs typeface="Arial"/>
              </a:rPr>
              <a:t>Refund</a:t>
            </a:r>
            <a:endParaRPr sz="1600">
              <a:latin typeface="Arial"/>
              <a:cs typeface="Arial"/>
            </a:endParaRPr>
          </a:p>
        </p:txBody>
      </p:sp>
      <p:sp>
        <p:nvSpPr>
          <p:cNvPr id="14" name="object 14"/>
          <p:cNvSpPr txBox="1"/>
          <p:nvPr/>
        </p:nvSpPr>
        <p:spPr>
          <a:xfrm>
            <a:off x="6804025" y="2586037"/>
            <a:ext cx="935355" cy="339090"/>
          </a:xfrm>
          <a:prstGeom prst="rect">
            <a:avLst/>
          </a:prstGeom>
          <a:solidFill>
            <a:srgbClr val="FFFF00"/>
          </a:solidFill>
          <a:ln w="12700">
            <a:solidFill>
              <a:srgbClr val="0000FF"/>
            </a:solidFill>
          </a:ln>
        </p:spPr>
        <p:txBody>
          <a:bodyPr vert="horz" wrap="square" lIns="0" tIns="41275" rIns="0" bIns="0" rtlCol="0">
            <a:spAutoFit/>
          </a:bodyPr>
          <a:lstStyle/>
          <a:p>
            <a:pPr marL="195580">
              <a:lnSpc>
                <a:spcPct val="100000"/>
              </a:lnSpc>
              <a:spcBef>
                <a:spcPts val="325"/>
              </a:spcBef>
            </a:pPr>
            <a:r>
              <a:rPr sz="1600" spc="-10" dirty="0">
                <a:solidFill>
                  <a:srgbClr val="2D1993"/>
                </a:solidFill>
                <a:latin typeface="Arial"/>
                <a:cs typeface="Arial"/>
              </a:rPr>
              <a:t>MarSt</a:t>
            </a:r>
            <a:endParaRPr sz="1600">
              <a:latin typeface="Arial"/>
              <a:cs typeface="Arial"/>
            </a:endParaRPr>
          </a:p>
        </p:txBody>
      </p:sp>
      <p:sp>
        <p:nvSpPr>
          <p:cNvPr id="15" name="object 15"/>
          <p:cNvSpPr txBox="1"/>
          <p:nvPr/>
        </p:nvSpPr>
        <p:spPr>
          <a:xfrm>
            <a:off x="6078538" y="3180159"/>
            <a:ext cx="968375" cy="339090"/>
          </a:xfrm>
          <a:prstGeom prst="rect">
            <a:avLst/>
          </a:prstGeom>
          <a:solidFill>
            <a:srgbClr val="FFFF00"/>
          </a:solidFill>
          <a:ln w="12700">
            <a:solidFill>
              <a:srgbClr val="0000FF"/>
            </a:solidFill>
          </a:ln>
        </p:spPr>
        <p:txBody>
          <a:bodyPr vert="horz" wrap="square" lIns="0" tIns="41275" rIns="0" bIns="0" rtlCol="0">
            <a:spAutoFit/>
          </a:bodyPr>
          <a:lstStyle/>
          <a:p>
            <a:pPr marL="190500">
              <a:lnSpc>
                <a:spcPct val="100000"/>
              </a:lnSpc>
              <a:spcBef>
                <a:spcPts val="325"/>
              </a:spcBef>
            </a:pPr>
            <a:r>
              <a:rPr sz="1600" spc="-10" dirty="0">
                <a:solidFill>
                  <a:srgbClr val="2D1993"/>
                </a:solidFill>
                <a:latin typeface="Arial"/>
                <a:cs typeface="Arial"/>
              </a:rPr>
              <a:t>TaxInc</a:t>
            </a:r>
            <a:endParaRPr sz="1600">
              <a:latin typeface="Arial"/>
              <a:cs typeface="Arial"/>
            </a:endParaRPr>
          </a:p>
        </p:txBody>
      </p:sp>
      <p:sp>
        <p:nvSpPr>
          <p:cNvPr id="16" name="object 16"/>
          <p:cNvSpPr/>
          <p:nvPr/>
        </p:nvSpPr>
        <p:spPr>
          <a:xfrm>
            <a:off x="7005637" y="3771900"/>
            <a:ext cx="627380" cy="275590"/>
          </a:xfrm>
          <a:custGeom>
            <a:avLst/>
            <a:gdLst/>
            <a:ahLst/>
            <a:cxnLst/>
            <a:rect l="l" t="t" r="r" b="b"/>
            <a:pathLst>
              <a:path w="627379" h="275589">
                <a:moveTo>
                  <a:pt x="580942" y="0"/>
                </a:moveTo>
                <a:lnTo>
                  <a:pt x="46121" y="0"/>
                </a:lnTo>
                <a:lnTo>
                  <a:pt x="28168" y="3624"/>
                </a:lnTo>
                <a:lnTo>
                  <a:pt x="13508" y="13508"/>
                </a:lnTo>
                <a:lnTo>
                  <a:pt x="3624" y="28168"/>
                </a:lnTo>
                <a:lnTo>
                  <a:pt x="0" y="46120"/>
                </a:lnTo>
                <a:lnTo>
                  <a:pt x="0" y="228914"/>
                </a:lnTo>
                <a:lnTo>
                  <a:pt x="3624" y="246866"/>
                </a:lnTo>
                <a:lnTo>
                  <a:pt x="13508" y="261526"/>
                </a:lnTo>
                <a:lnTo>
                  <a:pt x="28168" y="271410"/>
                </a:lnTo>
                <a:lnTo>
                  <a:pt x="46121" y="275035"/>
                </a:lnTo>
                <a:lnTo>
                  <a:pt x="580942" y="275035"/>
                </a:lnTo>
                <a:lnTo>
                  <a:pt x="598894" y="271410"/>
                </a:lnTo>
                <a:lnTo>
                  <a:pt x="613554" y="261526"/>
                </a:lnTo>
                <a:lnTo>
                  <a:pt x="623438" y="246866"/>
                </a:lnTo>
                <a:lnTo>
                  <a:pt x="627062" y="228914"/>
                </a:lnTo>
                <a:lnTo>
                  <a:pt x="627062" y="46120"/>
                </a:lnTo>
                <a:lnTo>
                  <a:pt x="623438" y="28168"/>
                </a:lnTo>
                <a:lnTo>
                  <a:pt x="613554" y="13508"/>
                </a:lnTo>
                <a:lnTo>
                  <a:pt x="598894" y="3624"/>
                </a:lnTo>
                <a:lnTo>
                  <a:pt x="580942" y="0"/>
                </a:lnTo>
                <a:close/>
              </a:path>
            </a:pathLst>
          </a:custGeom>
          <a:solidFill>
            <a:srgbClr val="33CCFF"/>
          </a:solidFill>
        </p:spPr>
        <p:txBody>
          <a:bodyPr wrap="square" lIns="0" tIns="0" rIns="0" bIns="0" rtlCol="0"/>
          <a:lstStyle/>
          <a:p>
            <a:endParaRPr/>
          </a:p>
        </p:txBody>
      </p:sp>
      <p:sp>
        <p:nvSpPr>
          <p:cNvPr id="17" name="object 17"/>
          <p:cNvSpPr/>
          <p:nvPr/>
        </p:nvSpPr>
        <p:spPr>
          <a:xfrm>
            <a:off x="5513387" y="3784997"/>
            <a:ext cx="654050" cy="273050"/>
          </a:xfrm>
          <a:custGeom>
            <a:avLst/>
            <a:gdLst/>
            <a:ahLst/>
            <a:cxnLst/>
            <a:rect l="l" t="t" r="r" b="b"/>
            <a:pathLst>
              <a:path w="654050" h="273050">
                <a:moveTo>
                  <a:pt x="608606" y="0"/>
                </a:moveTo>
                <a:lnTo>
                  <a:pt x="45443" y="0"/>
                </a:lnTo>
                <a:lnTo>
                  <a:pt x="27755" y="3571"/>
                </a:lnTo>
                <a:lnTo>
                  <a:pt x="13310" y="13309"/>
                </a:lnTo>
                <a:lnTo>
                  <a:pt x="3571" y="27754"/>
                </a:lnTo>
                <a:lnTo>
                  <a:pt x="0" y="45443"/>
                </a:lnTo>
                <a:lnTo>
                  <a:pt x="0" y="227210"/>
                </a:lnTo>
                <a:lnTo>
                  <a:pt x="3571" y="244898"/>
                </a:lnTo>
                <a:lnTo>
                  <a:pt x="13310" y="259343"/>
                </a:lnTo>
                <a:lnTo>
                  <a:pt x="27755" y="269082"/>
                </a:lnTo>
                <a:lnTo>
                  <a:pt x="45443" y="272653"/>
                </a:lnTo>
                <a:lnTo>
                  <a:pt x="608606" y="272653"/>
                </a:lnTo>
                <a:lnTo>
                  <a:pt x="626295" y="269082"/>
                </a:lnTo>
                <a:lnTo>
                  <a:pt x="640740" y="259343"/>
                </a:lnTo>
                <a:lnTo>
                  <a:pt x="650478" y="244898"/>
                </a:lnTo>
                <a:lnTo>
                  <a:pt x="654050" y="227210"/>
                </a:lnTo>
                <a:lnTo>
                  <a:pt x="654050" y="45443"/>
                </a:lnTo>
                <a:lnTo>
                  <a:pt x="650478" y="27754"/>
                </a:lnTo>
                <a:lnTo>
                  <a:pt x="640740" y="13309"/>
                </a:lnTo>
                <a:lnTo>
                  <a:pt x="626295" y="3571"/>
                </a:lnTo>
                <a:lnTo>
                  <a:pt x="608606" y="0"/>
                </a:lnTo>
                <a:close/>
              </a:path>
            </a:pathLst>
          </a:custGeom>
          <a:solidFill>
            <a:srgbClr val="33CCFF"/>
          </a:solidFill>
        </p:spPr>
        <p:txBody>
          <a:bodyPr wrap="square" lIns="0" tIns="0" rIns="0" bIns="0" rtlCol="0"/>
          <a:lstStyle/>
          <a:p>
            <a:endParaRPr/>
          </a:p>
        </p:txBody>
      </p:sp>
      <p:sp>
        <p:nvSpPr>
          <p:cNvPr id="18" name="object 18"/>
          <p:cNvSpPr/>
          <p:nvPr/>
        </p:nvSpPr>
        <p:spPr>
          <a:xfrm>
            <a:off x="4948237" y="2596753"/>
            <a:ext cx="685800" cy="260985"/>
          </a:xfrm>
          <a:custGeom>
            <a:avLst/>
            <a:gdLst/>
            <a:ahLst/>
            <a:cxnLst/>
            <a:rect l="l" t="t" r="r" b="b"/>
            <a:pathLst>
              <a:path w="685800" h="260985">
                <a:moveTo>
                  <a:pt x="642341" y="0"/>
                </a:moveTo>
                <a:lnTo>
                  <a:pt x="43459" y="0"/>
                </a:lnTo>
                <a:lnTo>
                  <a:pt x="26543" y="3415"/>
                </a:lnTo>
                <a:lnTo>
                  <a:pt x="12729" y="12728"/>
                </a:lnTo>
                <a:lnTo>
                  <a:pt x="3415" y="26542"/>
                </a:lnTo>
                <a:lnTo>
                  <a:pt x="0" y="43458"/>
                </a:lnTo>
                <a:lnTo>
                  <a:pt x="0" y="217288"/>
                </a:lnTo>
                <a:lnTo>
                  <a:pt x="3415" y="234203"/>
                </a:lnTo>
                <a:lnTo>
                  <a:pt x="12729" y="248017"/>
                </a:lnTo>
                <a:lnTo>
                  <a:pt x="26543" y="257330"/>
                </a:lnTo>
                <a:lnTo>
                  <a:pt x="43459" y="260746"/>
                </a:lnTo>
                <a:lnTo>
                  <a:pt x="642341" y="260746"/>
                </a:lnTo>
                <a:lnTo>
                  <a:pt x="659257" y="257330"/>
                </a:lnTo>
                <a:lnTo>
                  <a:pt x="673071" y="248017"/>
                </a:lnTo>
                <a:lnTo>
                  <a:pt x="682384" y="234203"/>
                </a:lnTo>
                <a:lnTo>
                  <a:pt x="685800" y="217288"/>
                </a:lnTo>
                <a:lnTo>
                  <a:pt x="685800" y="43458"/>
                </a:lnTo>
                <a:lnTo>
                  <a:pt x="682384" y="26542"/>
                </a:lnTo>
                <a:lnTo>
                  <a:pt x="673071" y="12728"/>
                </a:lnTo>
                <a:lnTo>
                  <a:pt x="659257" y="3415"/>
                </a:lnTo>
                <a:lnTo>
                  <a:pt x="642341" y="0"/>
                </a:lnTo>
                <a:close/>
              </a:path>
            </a:pathLst>
          </a:custGeom>
          <a:solidFill>
            <a:srgbClr val="33CCFF"/>
          </a:solidFill>
        </p:spPr>
        <p:txBody>
          <a:bodyPr wrap="square" lIns="0" tIns="0" rIns="0" bIns="0" rtlCol="0"/>
          <a:lstStyle/>
          <a:p>
            <a:endParaRPr/>
          </a:p>
        </p:txBody>
      </p:sp>
      <p:sp>
        <p:nvSpPr>
          <p:cNvPr id="19" name="object 19"/>
          <p:cNvSpPr/>
          <p:nvPr/>
        </p:nvSpPr>
        <p:spPr>
          <a:xfrm>
            <a:off x="7843837" y="3200400"/>
            <a:ext cx="685800" cy="285750"/>
          </a:xfrm>
          <a:custGeom>
            <a:avLst/>
            <a:gdLst/>
            <a:ahLst/>
            <a:cxnLst/>
            <a:rect l="l" t="t" r="r" b="b"/>
            <a:pathLst>
              <a:path w="685800" h="285750">
                <a:moveTo>
                  <a:pt x="638175" y="0"/>
                </a:moveTo>
                <a:lnTo>
                  <a:pt x="47626" y="0"/>
                </a:lnTo>
                <a:lnTo>
                  <a:pt x="29088" y="3742"/>
                </a:lnTo>
                <a:lnTo>
                  <a:pt x="13949" y="13949"/>
                </a:lnTo>
                <a:lnTo>
                  <a:pt x="3742" y="29088"/>
                </a:lnTo>
                <a:lnTo>
                  <a:pt x="0" y="47626"/>
                </a:lnTo>
                <a:lnTo>
                  <a:pt x="0" y="238123"/>
                </a:lnTo>
                <a:lnTo>
                  <a:pt x="3742" y="256661"/>
                </a:lnTo>
                <a:lnTo>
                  <a:pt x="13949" y="271800"/>
                </a:lnTo>
                <a:lnTo>
                  <a:pt x="29088" y="282007"/>
                </a:lnTo>
                <a:lnTo>
                  <a:pt x="47626" y="285750"/>
                </a:lnTo>
                <a:lnTo>
                  <a:pt x="638175" y="285750"/>
                </a:lnTo>
                <a:lnTo>
                  <a:pt x="656712" y="282007"/>
                </a:lnTo>
                <a:lnTo>
                  <a:pt x="671851" y="271800"/>
                </a:lnTo>
                <a:lnTo>
                  <a:pt x="682057" y="256661"/>
                </a:lnTo>
                <a:lnTo>
                  <a:pt x="685800" y="238123"/>
                </a:lnTo>
                <a:lnTo>
                  <a:pt x="685800" y="47626"/>
                </a:lnTo>
                <a:lnTo>
                  <a:pt x="682057" y="29088"/>
                </a:lnTo>
                <a:lnTo>
                  <a:pt x="671851" y="13949"/>
                </a:lnTo>
                <a:lnTo>
                  <a:pt x="656712" y="3742"/>
                </a:lnTo>
                <a:lnTo>
                  <a:pt x="638175" y="0"/>
                </a:lnTo>
                <a:close/>
              </a:path>
            </a:pathLst>
          </a:custGeom>
          <a:solidFill>
            <a:srgbClr val="33CCFF"/>
          </a:solidFill>
        </p:spPr>
        <p:txBody>
          <a:bodyPr wrap="square" lIns="0" tIns="0" rIns="0" bIns="0" rtlCol="0"/>
          <a:lstStyle/>
          <a:p>
            <a:endParaRPr/>
          </a:p>
        </p:txBody>
      </p:sp>
      <p:sp>
        <p:nvSpPr>
          <p:cNvPr id="20" name="object 20"/>
          <p:cNvSpPr txBox="1"/>
          <p:nvPr/>
        </p:nvSpPr>
        <p:spPr>
          <a:xfrm>
            <a:off x="5122862" y="2163317"/>
            <a:ext cx="392430" cy="720725"/>
          </a:xfrm>
          <a:prstGeom prst="rect">
            <a:avLst/>
          </a:prstGeom>
        </p:spPr>
        <p:txBody>
          <a:bodyPr vert="horz" wrap="square" lIns="0" tIns="12700" rIns="0" bIns="0" rtlCol="0">
            <a:spAutoFit/>
          </a:bodyPr>
          <a:lstStyle/>
          <a:p>
            <a:pPr marL="12700" marR="5080" indent="35560">
              <a:lnSpc>
                <a:spcPct val="142600"/>
              </a:lnSpc>
              <a:spcBef>
                <a:spcPts val="100"/>
              </a:spcBef>
            </a:pPr>
            <a:r>
              <a:rPr sz="1600" spc="-60" dirty="0">
                <a:latin typeface="Arial"/>
                <a:cs typeface="Arial"/>
              </a:rPr>
              <a:t>Yes </a:t>
            </a:r>
            <a:r>
              <a:rPr sz="1600" spc="-25" dirty="0">
                <a:solidFill>
                  <a:srgbClr val="800000"/>
                </a:solidFill>
                <a:latin typeface="Arial"/>
                <a:cs typeface="Arial"/>
              </a:rPr>
              <a:t>NO</a:t>
            </a:r>
            <a:endParaRPr sz="1600">
              <a:latin typeface="Arial"/>
              <a:cs typeface="Arial"/>
            </a:endParaRPr>
          </a:p>
        </p:txBody>
      </p:sp>
      <p:sp>
        <p:nvSpPr>
          <p:cNvPr id="21" name="object 21"/>
          <p:cNvSpPr txBox="1"/>
          <p:nvPr/>
        </p:nvSpPr>
        <p:spPr>
          <a:xfrm>
            <a:off x="7005134" y="2267140"/>
            <a:ext cx="283845" cy="269240"/>
          </a:xfrm>
          <a:prstGeom prst="rect">
            <a:avLst/>
          </a:prstGeom>
        </p:spPr>
        <p:txBody>
          <a:bodyPr vert="horz" wrap="square" lIns="0" tIns="12700" rIns="0" bIns="0" rtlCol="0">
            <a:spAutoFit/>
          </a:bodyPr>
          <a:lstStyle/>
          <a:p>
            <a:pPr marL="12700">
              <a:lnSpc>
                <a:spcPct val="100000"/>
              </a:lnSpc>
              <a:spcBef>
                <a:spcPts val="100"/>
              </a:spcBef>
            </a:pPr>
            <a:r>
              <a:rPr sz="1600" spc="-25" dirty="0">
                <a:latin typeface="Arial"/>
                <a:cs typeface="Arial"/>
              </a:rPr>
              <a:t>No</a:t>
            </a:r>
            <a:endParaRPr sz="1600">
              <a:latin typeface="Arial"/>
              <a:cs typeface="Arial"/>
            </a:endParaRPr>
          </a:p>
        </p:txBody>
      </p:sp>
      <p:sp>
        <p:nvSpPr>
          <p:cNvPr id="22" name="object 22"/>
          <p:cNvSpPr txBox="1"/>
          <p:nvPr/>
        </p:nvSpPr>
        <p:spPr>
          <a:xfrm>
            <a:off x="7987802" y="2841021"/>
            <a:ext cx="715010" cy="65786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Arial"/>
                <a:cs typeface="Arial"/>
              </a:rPr>
              <a:t>Married</a:t>
            </a:r>
            <a:endParaRPr sz="1600">
              <a:latin typeface="Arial"/>
              <a:cs typeface="Arial"/>
            </a:endParaRPr>
          </a:p>
          <a:p>
            <a:pPr marL="24130">
              <a:lnSpc>
                <a:spcPct val="100000"/>
              </a:lnSpc>
              <a:spcBef>
                <a:spcPts val="1135"/>
              </a:spcBef>
            </a:pPr>
            <a:r>
              <a:rPr sz="1600" spc="-25" dirty="0">
                <a:solidFill>
                  <a:srgbClr val="800000"/>
                </a:solidFill>
                <a:latin typeface="Arial"/>
                <a:cs typeface="Arial"/>
              </a:rPr>
              <a:t>NO</a:t>
            </a:r>
            <a:endParaRPr sz="1600">
              <a:latin typeface="Arial"/>
              <a:cs typeface="Arial"/>
            </a:endParaRPr>
          </a:p>
        </p:txBody>
      </p:sp>
      <p:sp>
        <p:nvSpPr>
          <p:cNvPr id="23" name="object 23"/>
          <p:cNvSpPr txBox="1"/>
          <p:nvPr/>
        </p:nvSpPr>
        <p:spPr>
          <a:xfrm>
            <a:off x="5772457" y="2862452"/>
            <a:ext cx="150241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Single,</a:t>
            </a:r>
            <a:r>
              <a:rPr sz="1600" spc="-35" dirty="0">
                <a:latin typeface="Arial"/>
                <a:cs typeface="Arial"/>
              </a:rPr>
              <a:t> </a:t>
            </a:r>
            <a:r>
              <a:rPr sz="1600" spc="-10" dirty="0">
                <a:latin typeface="Arial"/>
                <a:cs typeface="Arial"/>
              </a:rPr>
              <a:t>Divorced</a:t>
            </a:r>
            <a:endParaRPr sz="1600">
              <a:latin typeface="Arial"/>
              <a:cs typeface="Arial"/>
            </a:endParaRPr>
          </a:p>
        </p:txBody>
      </p:sp>
      <p:sp>
        <p:nvSpPr>
          <p:cNvPr id="24" name="object 24"/>
          <p:cNvSpPr txBox="1"/>
          <p:nvPr/>
        </p:nvSpPr>
        <p:spPr>
          <a:xfrm>
            <a:off x="5392697" y="3353944"/>
            <a:ext cx="626110" cy="718820"/>
          </a:xfrm>
          <a:prstGeom prst="rect">
            <a:avLst/>
          </a:prstGeom>
        </p:spPr>
        <p:txBody>
          <a:bodyPr vert="horz" wrap="square" lIns="0" tIns="114935" rIns="0" bIns="0" rtlCol="0">
            <a:spAutoFit/>
          </a:bodyPr>
          <a:lstStyle/>
          <a:p>
            <a:pPr marL="12700">
              <a:lnSpc>
                <a:spcPct val="100000"/>
              </a:lnSpc>
              <a:spcBef>
                <a:spcPts val="905"/>
              </a:spcBef>
            </a:pPr>
            <a:r>
              <a:rPr sz="1600" dirty="0">
                <a:latin typeface="Arial"/>
                <a:cs typeface="Arial"/>
              </a:rPr>
              <a:t>&lt;</a:t>
            </a:r>
            <a:r>
              <a:rPr sz="1600" spc="-5" dirty="0">
                <a:latin typeface="Arial"/>
                <a:cs typeface="Arial"/>
              </a:rPr>
              <a:t> </a:t>
            </a:r>
            <a:r>
              <a:rPr sz="1600" spc="-25" dirty="0">
                <a:latin typeface="Arial"/>
                <a:cs typeface="Arial"/>
              </a:rPr>
              <a:t>80K</a:t>
            </a:r>
            <a:endParaRPr sz="1600">
              <a:latin typeface="Arial"/>
              <a:cs typeface="Arial"/>
            </a:endParaRPr>
          </a:p>
          <a:p>
            <a:pPr marL="309245">
              <a:lnSpc>
                <a:spcPct val="100000"/>
              </a:lnSpc>
              <a:spcBef>
                <a:spcPts val="810"/>
              </a:spcBef>
            </a:pPr>
            <a:r>
              <a:rPr sz="1600" spc="-25" dirty="0">
                <a:solidFill>
                  <a:srgbClr val="800000"/>
                </a:solidFill>
                <a:latin typeface="Arial"/>
                <a:cs typeface="Arial"/>
              </a:rPr>
              <a:t>NO</a:t>
            </a:r>
            <a:endParaRPr sz="1600">
              <a:latin typeface="Arial"/>
              <a:cs typeface="Arial"/>
            </a:endParaRPr>
          </a:p>
        </p:txBody>
      </p:sp>
      <p:sp>
        <p:nvSpPr>
          <p:cNvPr id="25" name="object 25"/>
          <p:cNvSpPr txBox="1"/>
          <p:nvPr/>
        </p:nvSpPr>
        <p:spPr>
          <a:xfrm>
            <a:off x="7057231" y="3356325"/>
            <a:ext cx="673100" cy="713740"/>
          </a:xfrm>
          <a:prstGeom prst="rect">
            <a:avLst/>
          </a:prstGeom>
        </p:spPr>
        <p:txBody>
          <a:bodyPr vert="horz" wrap="square" lIns="0" tIns="12700" rIns="0" bIns="0" rtlCol="0">
            <a:spAutoFit/>
          </a:bodyPr>
          <a:lstStyle/>
          <a:p>
            <a:pPr marL="12700" marR="5080" indent="109855">
              <a:lnSpc>
                <a:spcPct val="141100"/>
              </a:lnSpc>
              <a:spcBef>
                <a:spcPts val="100"/>
              </a:spcBef>
            </a:pPr>
            <a:r>
              <a:rPr sz="1600" dirty="0">
                <a:latin typeface="Arial"/>
                <a:cs typeface="Arial"/>
              </a:rPr>
              <a:t>&gt;</a:t>
            </a:r>
            <a:r>
              <a:rPr sz="1600" spc="-5" dirty="0">
                <a:latin typeface="Arial"/>
                <a:cs typeface="Arial"/>
              </a:rPr>
              <a:t> </a:t>
            </a:r>
            <a:r>
              <a:rPr sz="1600" spc="-25" dirty="0">
                <a:latin typeface="Arial"/>
                <a:cs typeface="Arial"/>
              </a:rPr>
              <a:t>80K </a:t>
            </a:r>
            <a:r>
              <a:rPr sz="1600" spc="-25" dirty="0">
                <a:solidFill>
                  <a:srgbClr val="800000"/>
                </a:solidFill>
                <a:latin typeface="Arial"/>
                <a:cs typeface="Arial"/>
              </a:rPr>
              <a:t>YES</a:t>
            </a:r>
            <a:endParaRPr sz="1600">
              <a:latin typeface="Arial"/>
              <a:cs typeface="Arial"/>
            </a:endParaRPr>
          </a:p>
        </p:txBody>
      </p:sp>
      <p:sp>
        <p:nvSpPr>
          <p:cNvPr id="26" name="object 26"/>
          <p:cNvSpPr txBox="1"/>
          <p:nvPr/>
        </p:nvSpPr>
        <p:spPr>
          <a:xfrm>
            <a:off x="6732079" y="1353931"/>
            <a:ext cx="1859280" cy="299720"/>
          </a:xfrm>
          <a:prstGeom prst="rect">
            <a:avLst/>
          </a:prstGeom>
        </p:spPr>
        <p:txBody>
          <a:bodyPr vert="horz" wrap="square" lIns="0" tIns="12700" rIns="0" bIns="0" rtlCol="0">
            <a:spAutoFit/>
          </a:bodyPr>
          <a:lstStyle/>
          <a:p>
            <a:pPr marL="12700">
              <a:lnSpc>
                <a:spcPct val="100000"/>
              </a:lnSpc>
              <a:spcBef>
                <a:spcPts val="100"/>
              </a:spcBef>
            </a:pPr>
            <a:r>
              <a:rPr sz="1800" i="1" dirty="0">
                <a:solidFill>
                  <a:srgbClr val="FF0000"/>
                </a:solidFill>
                <a:latin typeface="Arial"/>
                <a:cs typeface="Arial"/>
              </a:rPr>
              <a:t>Splitting</a:t>
            </a:r>
            <a:r>
              <a:rPr sz="1800" i="1" spc="-100" dirty="0">
                <a:solidFill>
                  <a:srgbClr val="FF0000"/>
                </a:solidFill>
                <a:latin typeface="Arial"/>
                <a:cs typeface="Arial"/>
              </a:rPr>
              <a:t> </a:t>
            </a:r>
            <a:r>
              <a:rPr sz="1800" i="1" spc="-10" dirty="0">
                <a:solidFill>
                  <a:srgbClr val="FF0000"/>
                </a:solidFill>
                <a:latin typeface="Arial"/>
                <a:cs typeface="Arial"/>
              </a:rPr>
              <a:t>Attributes</a:t>
            </a:r>
            <a:endParaRPr sz="1800">
              <a:latin typeface="Arial"/>
              <a:cs typeface="Arial"/>
            </a:endParaRPr>
          </a:p>
        </p:txBody>
      </p:sp>
      <p:sp>
        <p:nvSpPr>
          <p:cNvPr id="27" name="object 27"/>
          <p:cNvSpPr/>
          <p:nvPr/>
        </p:nvSpPr>
        <p:spPr>
          <a:xfrm>
            <a:off x="6805614" y="1604559"/>
            <a:ext cx="541655" cy="407670"/>
          </a:xfrm>
          <a:custGeom>
            <a:avLst/>
            <a:gdLst/>
            <a:ahLst/>
            <a:cxnLst/>
            <a:rect l="l" t="t" r="r" b="b"/>
            <a:pathLst>
              <a:path w="541654" h="407669">
                <a:moveTo>
                  <a:pt x="38209" y="331450"/>
                </a:moveTo>
                <a:lnTo>
                  <a:pt x="0" y="407597"/>
                </a:lnTo>
                <a:lnTo>
                  <a:pt x="83841" y="392475"/>
                </a:lnTo>
                <a:lnTo>
                  <a:pt x="65778" y="368320"/>
                </a:lnTo>
                <a:lnTo>
                  <a:pt x="82779" y="355607"/>
                </a:lnTo>
                <a:lnTo>
                  <a:pt x="56271" y="355607"/>
                </a:lnTo>
                <a:lnTo>
                  <a:pt x="38209" y="331450"/>
                </a:lnTo>
                <a:close/>
              </a:path>
              <a:path w="541654" h="407669">
                <a:moveTo>
                  <a:pt x="86847" y="332742"/>
                </a:moveTo>
                <a:lnTo>
                  <a:pt x="56271" y="355607"/>
                </a:lnTo>
                <a:lnTo>
                  <a:pt x="82779" y="355607"/>
                </a:lnTo>
                <a:lnTo>
                  <a:pt x="96354" y="345456"/>
                </a:lnTo>
                <a:lnTo>
                  <a:pt x="86847" y="332742"/>
                </a:lnTo>
                <a:close/>
              </a:path>
              <a:path w="541654" h="407669">
                <a:moveTo>
                  <a:pt x="175842" y="266194"/>
                </a:moveTo>
                <a:lnTo>
                  <a:pt x="124988" y="304222"/>
                </a:lnTo>
                <a:lnTo>
                  <a:pt x="134495" y="316936"/>
                </a:lnTo>
                <a:lnTo>
                  <a:pt x="185350" y="278907"/>
                </a:lnTo>
                <a:lnTo>
                  <a:pt x="175842" y="266194"/>
                </a:lnTo>
                <a:close/>
              </a:path>
              <a:path w="541654" h="407669">
                <a:moveTo>
                  <a:pt x="264838" y="199645"/>
                </a:moveTo>
                <a:lnTo>
                  <a:pt x="213983" y="237672"/>
                </a:lnTo>
                <a:lnTo>
                  <a:pt x="223490" y="250386"/>
                </a:lnTo>
                <a:lnTo>
                  <a:pt x="274344" y="212359"/>
                </a:lnTo>
                <a:lnTo>
                  <a:pt x="264838" y="199645"/>
                </a:lnTo>
                <a:close/>
              </a:path>
              <a:path w="541654" h="407669">
                <a:moveTo>
                  <a:pt x="353832" y="133097"/>
                </a:moveTo>
                <a:lnTo>
                  <a:pt x="302977" y="171124"/>
                </a:lnTo>
                <a:lnTo>
                  <a:pt x="312484" y="183838"/>
                </a:lnTo>
                <a:lnTo>
                  <a:pt x="363339" y="145811"/>
                </a:lnTo>
                <a:lnTo>
                  <a:pt x="353832" y="133097"/>
                </a:lnTo>
                <a:close/>
              </a:path>
              <a:path w="541654" h="407669">
                <a:moveTo>
                  <a:pt x="442827" y="66549"/>
                </a:moveTo>
                <a:lnTo>
                  <a:pt x="391972" y="104576"/>
                </a:lnTo>
                <a:lnTo>
                  <a:pt x="401480" y="117289"/>
                </a:lnTo>
                <a:lnTo>
                  <a:pt x="452333" y="79261"/>
                </a:lnTo>
                <a:lnTo>
                  <a:pt x="442827" y="66549"/>
                </a:lnTo>
                <a:close/>
              </a:path>
              <a:path w="541654" h="407669">
                <a:moveTo>
                  <a:pt x="531821" y="0"/>
                </a:moveTo>
                <a:lnTo>
                  <a:pt x="480968" y="38027"/>
                </a:lnTo>
                <a:lnTo>
                  <a:pt x="490474" y="50741"/>
                </a:lnTo>
                <a:lnTo>
                  <a:pt x="541328" y="12713"/>
                </a:lnTo>
                <a:lnTo>
                  <a:pt x="531821" y="0"/>
                </a:lnTo>
                <a:close/>
              </a:path>
            </a:pathLst>
          </a:custGeom>
          <a:solidFill>
            <a:srgbClr val="FF0000"/>
          </a:solidFill>
        </p:spPr>
        <p:txBody>
          <a:bodyPr wrap="square" lIns="0" tIns="0" rIns="0" bIns="0" rtlCol="0"/>
          <a:lstStyle/>
          <a:p>
            <a:endParaRPr/>
          </a:p>
        </p:txBody>
      </p:sp>
      <p:grpSp>
        <p:nvGrpSpPr>
          <p:cNvPr id="28" name="object 28"/>
          <p:cNvGrpSpPr/>
          <p:nvPr/>
        </p:nvGrpSpPr>
        <p:grpSpPr>
          <a:xfrm>
            <a:off x="3803650" y="2851150"/>
            <a:ext cx="927100" cy="233045"/>
            <a:chOff x="3803650" y="2851150"/>
            <a:chExt cx="927100" cy="233045"/>
          </a:xfrm>
        </p:grpSpPr>
        <p:sp>
          <p:nvSpPr>
            <p:cNvPr id="29" name="object 29"/>
            <p:cNvSpPr/>
            <p:nvPr/>
          </p:nvSpPr>
          <p:spPr>
            <a:xfrm>
              <a:off x="3810000" y="2857500"/>
              <a:ext cx="914400" cy="220345"/>
            </a:xfrm>
            <a:custGeom>
              <a:avLst/>
              <a:gdLst/>
              <a:ahLst/>
              <a:cxnLst/>
              <a:rect l="l" t="t" r="r" b="b"/>
              <a:pathLst>
                <a:path w="914400" h="220344">
                  <a:moveTo>
                    <a:pt x="742948" y="0"/>
                  </a:moveTo>
                  <a:lnTo>
                    <a:pt x="742948" y="55067"/>
                  </a:lnTo>
                  <a:lnTo>
                    <a:pt x="0" y="55067"/>
                  </a:lnTo>
                  <a:lnTo>
                    <a:pt x="0" y="165200"/>
                  </a:lnTo>
                  <a:lnTo>
                    <a:pt x="742948" y="165200"/>
                  </a:lnTo>
                  <a:lnTo>
                    <a:pt x="742948" y="220266"/>
                  </a:lnTo>
                  <a:lnTo>
                    <a:pt x="914400" y="110133"/>
                  </a:lnTo>
                  <a:lnTo>
                    <a:pt x="742948" y="0"/>
                  </a:lnTo>
                  <a:close/>
                </a:path>
              </a:pathLst>
            </a:custGeom>
            <a:solidFill>
              <a:srgbClr val="CC0000"/>
            </a:solidFill>
          </p:spPr>
          <p:txBody>
            <a:bodyPr wrap="square" lIns="0" tIns="0" rIns="0" bIns="0" rtlCol="0"/>
            <a:lstStyle/>
            <a:p>
              <a:endParaRPr/>
            </a:p>
          </p:txBody>
        </p:sp>
        <p:sp>
          <p:nvSpPr>
            <p:cNvPr id="30" name="object 30"/>
            <p:cNvSpPr/>
            <p:nvPr/>
          </p:nvSpPr>
          <p:spPr>
            <a:xfrm>
              <a:off x="3810000" y="2857500"/>
              <a:ext cx="914400" cy="220345"/>
            </a:xfrm>
            <a:custGeom>
              <a:avLst/>
              <a:gdLst/>
              <a:ahLst/>
              <a:cxnLst/>
              <a:rect l="l" t="t" r="r" b="b"/>
              <a:pathLst>
                <a:path w="914400" h="220344">
                  <a:moveTo>
                    <a:pt x="0" y="55067"/>
                  </a:moveTo>
                  <a:lnTo>
                    <a:pt x="742949" y="55067"/>
                  </a:lnTo>
                  <a:lnTo>
                    <a:pt x="742949" y="0"/>
                  </a:lnTo>
                  <a:lnTo>
                    <a:pt x="914400" y="110133"/>
                  </a:lnTo>
                  <a:lnTo>
                    <a:pt x="742949" y="220266"/>
                  </a:lnTo>
                  <a:lnTo>
                    <a:pt x="742949" y="165200"/>
                  </a:lnTo>
                  <a:lnTo>
                    <a:pt x="0" y="165200"/>
                  </a:lnTo>
                  <a:lnTo>
                    <a:pt x="0" y="55067"/>
                  </a:lnTo>
                  <a:close/>
                </a:path>
              </a:pathLst>
            </a:custGeom>
            <a:ln w="12700">
              <a:solidFill>
                <a:srgbClr val="CC0000"/>
              </a:solidFill>
            </a:ln>
          </p:spPr>
          <p:txBody>
            <a:bodyPr wrap="square" lIns="0" tIns="0" rIns="0" bIns="0" rtlCol="0"/>
            <a:lstStyle/>
            <a:p>
              <a:endParaRPr/>
            </a:p>
          </p:txBody>
        </p:sp>
      </p:grpSp>
      <p:sp>
        <p:nvSpPr>
          <p:cNvPr id="31" name="object 31"/>
          <p:cNvSpPr/>
          <p:nvPr/>
        </p:nvSpPr>
        <p:spPr>
          <a:xfrm>
            <a:off x="7410481" y="1610215"/>
            <a:ext cx="115570" cy="859155"/>
          </a:xfrm>
          <a:custGeom>
            <a:avLst/>
            <a:gdLst/>
            <a:ahLst/>
            <a:cxnLst/>
            <a:rect l="l" t="t" r="r" b="b"/>
            <a:pathLst>
              <a:path w="115570" h="859155">
                <a:moveTo>
                  <a:pt x="84590" y="774828"/>
                </a:moveTo>
                <a:lnTo>
                  <a:pt x="68778" y="776231"/>
                </a:lnTo>
                <a:lnTo>
                  <a:pt x="69462" y="783941"/>
                </a:lnTo>
                <a:lnTo>
                  <a:pt x="39418" y="786608"/>
                </a:lnTo>
                <a:lnTo>
                  <a:pt x="84105" y="859142"/>
                </a:lnTo>
                <a:lnTo>
                  <a:pt x="114269" y="782538"/>
                </a:lnTo>
                <a:lnTo>
                  <a:pt x="85275" y="782538"/>
                </a:lnTo>
                <a:lnTo>
                  <a:pt x="84590" y="774828"/>
                </a:lnTo>
                <a:close/>
              </a:path>
              <a:path w="115570" h="859155">
                <a:moveTo>
                  <a:pt x="115319" y="779871"/>
                </a:moveTo>
                <a:lnTo>
                  <a:pt x="85275" y="782538"/>
                </a:lnTo>
                <a:lnTo>
                  <a:pt x="114269" y="782538"/>
                </a:lnTo>
                <a:lnTo>
                  <a:pt x="115319" y="779871"/>
                </a:lnTo>
                <a:close/>
              </a:path>
              <a:path w="115570" h="859155">
                <a:moveTo>
                  <a:pt x="74764" y="664138"/>
                </a:moveTo>
                <a:lnTo>
                  <a:pt x="58952" y="665542"/>
                </a:lnTo>
                <a:lnTo>
                  <a:pt x="64566" y="728793"/>
                </a:lnTo>
                <a:lnTo>
                  <a:pt x="80379" y="727389"/>
                </a:lnTo>
                <a:lnTo>
                  <a:pt x="74764" y="664138"/>
                </a:lnTo>
                <a:close/>
              </a:path>
              <a:path w="115570" h="859155">
                <a:moveTo>
                  <a:pt x="64940" y="553449"/>
                </a:moveTo>
                <a:lnTo>
                  <a:pt x="49127" y="554852"/>
                </a:lnTo>
                <a:lnTo>
                  <a:pt x="54742" y="618103"/>
                </a:lnTo>
                <a:lnTo>
                  <a:pt x="70554" y="616700"/>
                </a:lnTo>
                <a:lnTo>
                  <a:pt x="64940" y="553449"/>
                </a:lnTo>
                <a:close/>
              </a:path>
              <a:path w="115570" h="859155">
                <a:moveTo>
                  <a:pt x="55114" y="442758"/>
                </a:moveTo>
                <a:lnTo>
                  <a:pt x="39301" y="444162"/>
                </a:lnTo>
                <a:lnTo>
                  <a:pt x="44916" y="507414"/>
                </a:lnTo>
                <a:lnTo>
                  <a:pt x="60728" y="506009"/>
                </a:lnTo>
                <a:lnTo>
                  <a:pt x="55114" y="442758"/>
                </a:lnTo>
                <a:close/>
              </a:path>
              <a:path w="115570" h="859155">
                <a:moveTo>
                  <a:pt x="45289" y="332069"/>
                </a:moveTo>
                <a:lnTo>
                  <a:pt x="29476" y="333472"/>
                </a:lnTo>
                <a:lnTo>
                  <a:pt x="35091" y="396723"/>
                </a:lnTo>
                <a:lnTo>
                  <a:pt x="50904" y="395320"/>
                </a:lnTo>
                <a:lnTo>
                  <a:pt x="45289" y="332069"/>
                </a:lnTo>
                <a:close/>
              </a:path>
              <a:path w="115570" h="859155">
                <a:moveTo>
                  <a:pt x="35463" y="221380"/>
                </a:moveTo>
                <a:lnTo>
                  <a:pt x="19650" y="222783"/>
                </a:lnTo>
                <a:lnTo>
                  <a:pt x="25265" y="286034"/>
                </a:lnTo>
                <a:lnTo>
                  <a:pt x="41078" y="284631"/>
                </a:lnTo>
                <a:lnTo>
                  <a:pt x="35463" y="221380"/>
                </a:lnTo>
                <a:close/>
              </a:path>
              <a:path w="115570" h="859155">
                <a:moveTo>
                  <a:pt x="25638" y="110689"/>
                </a:moveTo>
                <a:lnTo>
                  <a:pt x="9824" y="112094"/>
                </a:lnTo>
                <a:lnTo>
                  <a:pt x="15439" y="175345"/>
                </a:lnTo>
                <a:lnTo>
                  <a:pt x="31252" y="173940"/>
                </a:lnTo>
                <a:lnTo>
                  <a:pt x="25638" y="110689"/>
                </a:lnTo>
                <a:close/>
              </a:path>
              <a:path w="115570" h="859155">
                <a:moveTo>
                  <a:pt x="15812" y="0"/>
                </a:moveTo>
                <a:lnTo>
                  <a:pt x="0" y="1403"/>
                </a:lnTo>
                <a:lnTo>
                  <a:pt x="5614" y="64654"/>
                </a:lnTo>
                <a:lnTo>
                  <a:pt x="21427" y="63251"/>
                </a:lnTo>
                <a:lnTo>
                  <a:pt x="15812" y="0"/>
                </a:lnTo>
                <a:close/>
              </a:path>
            </a:pathLst>
          </a:custGeom>
          <a:solidFill>
            <a:srgbClr val="FF0000"/>
          </a:solidFill>
        </p:spPr>
        <p:txBody>
          <a:bodyPr wrap="square" lIns="0" tIns="0" rIns="0" bIns="0" rtlCol="0"/>
          <a:lstStyle/>
          <a:p>
            <a:endParaRPr/>
          </a:p>
        </p:txBody>
      </p:sp>
      <p:sp>
        <p:nvSpPr>
          <p:cNvPr id="32" name="object 32"/>
          <p:cNvSpPr txBox="1"/>
          <p:nvPr/>
        </p:nvSpPr>
        <p:spPr>
          <a:xfrm>
            <a:off x="1248504" y="4502975"/>
            <a:ext cx="1543050"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3F3F3F"/>
                </a:solidFill>
                <a:latin typeface="Arial"/>
                <a:cs typeface="Arial"/>
              </a:rPr>
              <a:t>Training</a:t>
            </a:r>
            <a:r>
              <a:rPr sz="2000" spc="-140" dirty="0">
                <a:solidFill>
                  <a:srgbClr val="3F3F3F"/>
                </a:solidFill>
                <a:latin typeface="Arial"/>
                <a:cs typeface="Arial"/>
              </a:rPr>
              <a:t> </a:t>
            </a:r>
            <a:r>
              <a:rPr sz="2000" spc="-20" dirty="0">
                <a:solidFill>
                  <a:srgbClr val="3F3F3F"/>
                </a:solidFill>
                <a:latin typeface="Arial"/>
                <a:cs typeface="Arial"/>
              </a:rPr>
              <a:t>Data</a:t>
            </a:r>
            <a:endParaRPr sz="2000">
              <a:latin typeface="Arial"/>
              <a:cs typeface="Arial"/>
            </a:endParaRPr>
          </a:p>
        </p:txBody>
      </p:sp>
      <p:sp>
        <p:nvSpPr>
          <p:cNvPr id="34" name="object 34"/>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8</a:t>
            </a:fld>
            <a:endParaRPr spc="-25" dirty="0"/>
          </a:p>
        </p:txBody>
      </p:sp>
      <p:sp>
        <p:nvSpPr>
          <p:cNvPr id="35" name="object 35"/>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33" name="object 33"/>
          <p:cNvSpPr txBox="1"/>
          <p:nvPr/>
        </p:nvSpPr>
        <p:spPr>
          <a:xfrm>
            <a:off x="5350509" y="4342002"/>
            <a:ext cx="2481580" cy="330200"/>
          </a:xfrm>
          <a:prstGeom prst="rect">
            <a:avLst/>
          </a:prstGeom>
        </p:spPr>
        <p:txBody>
          <a:bodyPr vert="horz" wrap="square" lIns="0" tIns="12700" rIns="0" bIns="0" rtlCol="0">
            <a:spAutoFit/>
          </a:bodyPr>
          <a:lstStyle/>
          <a:p>
            <a:pPr marL="12700">
              <a:lnSpc>
                <a:spcPct val="100000"/>
              </a:lnSpc>
              <a:spcBef>
                <a:spcPts val="100"/>
              </a:spcBef>
              <a:tabLst>
                <a:tab pos="913765" algn="l"/>
              </a:tabLst>
            </a:pPr>
            <a:r>
              <a:rPr sz="2000" spc="-10" dirty="0">
                <a:solidFill>
                  <a:srgbClr val="3F3F3F"/>
                </a:solidFill>
                <a:latin typeface="Arial"/>
                <a:cs typeface="Arial"/>
              </a:rPr>
              <a:t>Model:</a:t>
            </a:r>
            <a:r>
              <a:rPr sz="2000" dirty="0">
                <a:solidFill>
                  <a:srgbClr val="3F3F3F"/>
                </a:solidFill>
                <a:latin typeface="Arial"/>
                <a:cs typeface="Arial"/>
              </a:rPr>
              <a:t>	Decision</a:t>
            </a:r>
            <a:r>
              <a:rPr sz="2000" spc="-120" dirty="0">
                <a:solidFill>
                  <a:srgbClr val="3F3F3F"/>
                </a:solidFill>
                <a:latin typeface="Arial"/>
                <a:cs typeface="Arial"/>
              </a:rPr>
              <a:t> </a:t>
            </a:r>
            <a:r>
              <a:rPr sz="2000" spc="-20" dirty="0">
                <a:solidFill>
                  <a:srgbClr val="3F3F3F"/>
                </a:solidFill>
                <a:latin typeface="Arial"/>
                <a:cs typeface="Arial"/>
              </a:rPr>
              <a:t>Tree</a:t>
            </a:r>
            <a:endParaRPr sz="20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20" dirty="0"/>
              <a:t>Another</a:t>
            </a:r>
            <a:r>
              <a:rPr spc="-204" dirty="0"/>
              <a:t> </a:t>
            </a:r>
            <a:r>
              <a:rPr spc="-90" dirty="0"/>
              <a:t>Example</a:t>
            </a:r>
            <a:r>
              <a:rPr spc="-210" dirty="0"/>
              <a:t> </a:t>
            </a:r>
            <a:r>
              <a:rPr dirty="0"/>
              <a:t>of</a:t>
            </a:r>
            <a:r>
              <a:rPr spc="360" dirty="0"/>
              <a:t> </a:t>
            </a:r>
            <a:r>
              <a:rPr spc="-155" dirty="0"/>
              <a:t>Decision </a:t>
            </a:r>
            <a:r>
              <a:rPr spc="-20" dirty="0"/>
              <a:t>Tree</a:t>
            </a:r>
          </a:p>
        </p:txBody>
      </p:sp>
      <p:graphicFrame>
        <p:nvGraphicFramePr>
          <p:cNvPr id="3" name="object 3"/>
          <p:cNvGraphicFramePr>
            <a:graphicFrameLocks noGrp="1"/>
          </p:cNvGraphicFramePr>
          <p:nvPr/>
        </p:nvGraphicFramePr>
        <p:xfrm>
          <a:off x="516490" y="1756900"/>
          <a:ext cx="3270882" cy="2687316"/>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709295">
                  <a:extLst>
                    <a:ext uri="{9D8B030D-6E8A-4147-A177-3AD203B41FA5}">
                      <a16:colId xmlns:a16="http://schemas.microsoft.com/office/drawing/2014/main" val="20001"/>
                    </a:ext>
                  </a:extLst>
                </a:gridCol>
                <a:gridCol w="812164">
                  <a:extLst>
                    <a:ext uri="{9D8B030D-6E8A-4147-A177-3AD203B41FA5}">
                      <a16:colId xmlns:a16="http://schemas.microsoft.com/office/drawing/2014/main" val="20002"/>
                    </a:ext>
                  </a:extLst>
                </a:gridCol>
                <a:gridCol w="775969">
                  <a:extLst>
                    <a:ext uri="{9D8B030D-6E8A-4147-A177-3AD203B41FA5}">
                      <a16:colId xmlns:a16="http://schemas.microsoft.com/office/drawing/2014/main" val="20003"/>
                    </a:ext>
                  </a:extLst>
                </a:gridCol>
                <a:gridCol w="590549">
                  <a:extLst>
                    <a:ext uri="{9D8B030D-6E8A-4147-A177-3AD203B41FA5}">
                      <a16:colId xmlns:a16="http://schemas.microsoft.com/office/drawing/2014/main" val="20004"/>
                    </a:ext>
                  </a:extLst>
                </a:gridCol>
              </a:tblGrid>
              <a:tr h="384810">
                <a:tc>
                  <a:txBody>
                    <a:bodyPr/>
                    <a:lstStyle/>
                    <a:p>
                      <a:pPr marL="23495">
                        <a:lnSpc>
                          <a:spcPts val="1125"/>
                        </a:lnSpc>
                      </a:pPr>
                      <a:r>
                        <a:rPr sz="950" i="1" spc="140" dirty="0">
                          <a:solidFill>
                            <a:srgbClr val="FFFFFF"/>
                          </a:solidFill>
                          <a:latin typeface="Arial"/>
                          <a:cs typeface="Arial"/>
                        </a:rPr>
                        <a:t>Tid</a:t>
                      </a:r>
                      <a:endParaRPr sz="950">
                        <a:latin typeface="Arial"/>
                        <a:cs typeface="Arial"/>
                      </a:endParaRPr>
                    </a:p>
                  </a:txBody>
                  <a:tcPr marL="0" marR="0" marT="0" marB="0">
                    <a:lnL w="6350">
                      <a:solidFill>
                        <a:srgbClr val="000080"/>
                      </a:solidFill>
                      <a:prstDash val="solid"/>
                    </a:lnL>
                    <a:lnR w="6350">
                      <a:solidFill>
                        <a:srgbClr val="000080"/>
                      </a:solidFill>
                      <a:prstDash val="solid"/>
                    </a:lnR>
                    <a:lnT w="3175">
                      <a:solidFill>
                        <a:srgbClr val="000080"/>
                      </a:solidFill>
                      <a:prstDash val="solid"/>
                    </a:lnT>
                    <a:solidFill>
                      <a:srgbClr val="000080"/>
                    </a:solidFill>
                  </a:tcPr>
                </a:tc>
                <a:tc>
                  <a:txBody>
                    <a:bodyPr/>
                    <a:lstStyle/>
                    <a:p>
                      <a:pPr marL="23495">
                        <a:lnSpc>
                          <a:spcPts val="1095"/>
                        </a:lnSpc>
                      </a:pPr>
                      <a:r>
                        <a:rPr sz="950" b="1" spc="200" dirty="0">
                          <a:solidFill>
                            <a:srgbClr val="FFFFFF"/>
                          </a:solidFill>
                          <a:latin typeface="Arial"/>
                          <a:cs typeface="Arial"/>
                        </a:rPr>
                        <a:t>Refund</a:t>
                      </a:r>
                      <a:endParaRPr sz="950">
                        <a:latin typeface="Arial"/>
                        <a:cs typeface="Arial"/>
                      </a:endParaRPr>
                    </a:p>
                  </a:txBody>
                  <a:tcPr marL="0" marR="0" marT="0" marB="0">
                    <a:lnL w="6350">
                      <a:solidFill>
                        <a:srgbClr val="000080"/>
                      </a:solidFill>
                      <a:prstDash val="solid"/>
                    </a:lnL>
                    <a:lnR w="6350">
                      <a:solidFill>
                        <a:srgbClr val="000080"/>
                      </a:solidFill>
                      <a:prstDash val="solid"/>
                    </a:lnR>
                    <a:lnT w="3175">
                      <a:solidFill>
                        <a:srgbClr val="000080"/>
                      </a:solidFill>
                      <a:prstDash val="solid"/>
                    </a:lnT>
                    <a:solidFill>
                      <a:srgbClr val="000080"/>
                    </a:solidFill>
                  </a:tcPr>
                </a:tc>
                <a:tc>
                  <a:txBody>
                    <a:bodyPr/>
                    <a:lstStyle/>
                    <a:p>
                      <a:pPr marL="47625" marR="213995">
                        <a:lnSpc>
                          <a:spcPts val="1100"/>
                        </a:lnSpc>
                        <a:spcBef>
                          <a:spcPts val="20"/>
                        </a:spcBef>
                      </a:pPr>
                      <a:r>
                        <a:rPr sz="950" b="1" spc="160" dirty="0">
                          <a:solidFill>
                            <a:srgbClr val="FFFFFF"/>
                          </a:solidFill>
                          <a:latin typeface="Arial"/>
                          <a:cs typeface="Arial"/>
                        </a:rPr>
                        <a:t>Marital </a:t>
                      </a:r>
                      <a:r>
                        <a:rPr sz="950" b="1" spc="175" dirty="0">
                          <a:solidFill>
                            <a:srgbClr val="FFFFFF"/>
                          </a:solidFill>
                          <a:latin typeface="Arial"/>
                          <a:cs typeface="Arial"/>
                        </a:rPr>
                        <a:t>Status</a:t>
                      </a:r>
                      <a:endParaRPr sz="950">
                        <a:latin typeface="Arial"/>
                        <a:cs typeface="Arial"/>
                      </a:endParaRPr>
                    </a:p>
                  </a:txBody>
                  <a:tcPr marL="0" marR="0" marT="2540" marB="0">
                    <a:lnL w="6350">
                      <a:solidFill>
                        <a:srgbClr val="000080"/>
                      </a:solidFill>
                      <a:prstDash val="solid"/>
                    </a:lnL>
                    <a:lnR w="6350">
                      <a:solidFill>
                        <a:srgbClr val="000080"/>
                      </a:solidFill>
                      <a:prstDash val="solid"/>
                    </a:lnR>
                    <a:lnT w="3175">
                      <a:solidFill>
                        <a:srgbClr val="000080"/>
                      </a:solidFill>
                      <a:prstDash val="solid"/>
                    </a:lnT>
                    <a:solidFill>
                      <a:srgbClr val="000080"/>
                    </a:solidFill>
                  </a:tcPr>
                </a:tc>
                <a:tc>
                  <a:txBody>
                    <a:bodyPr/>
                    <a:lstStyle/>
                    <a:p>
                      <a:pPr marL="45720" marR="97155">
                        <a:lnSpc>
                          <a:spcPts val="1100"/>
                        </a:lnSpc>
                        <a:spcBef>
                          <a:spcPts val="20"/>
                        </a:spcBef>
                      </a:pPr>
                      <a:r>
                        <a:rPr sz="950" b="1" spc="180" dirty="0">
                          <a:solidFill>
                            <a:srgbClr val="FFFFFF"/>
                          </a:solidFill>
                          <a:latin typeface="Arial"/>
                          <a:cs typeface="Arial"/>
                        </a:rPr>
                        <a:t>Taxable </a:t>
                      </a:r>
                      <a:r>
                        <a:rPr sz="950" b="1" spc="200" dirty="0">
                          <a:solidFill>
                            <a:srgbClr val="FFFFFF"/>
                          </a:solidFill>
                          <a:latin typeface="Arial"/>
                          <a:cs typeface="Arial"/>
                        </a:rPr>
                        <a:t>Income</a:t>
                      </a:r>
                      <a:endParaRPr sz="950">
                        <a:latin typeface="Arial"/>
                        <a:cs typeface="Arial"/>
                      </a:endParaRPr>
                    </a:p>
                  </a:txBody>
                  <a:tcPr marL="0" marR="0" marT="2540" marB="0">
                    <a:lnL w="6350">
                      <a:solidFill>
                        <a:srgbClr val="000080"/>
                      </a:solidFill>
                      <a:prstDash val="solid"/>
                    </a:lnL>
                    <a:lnR w="6350">
                      <a:solidFill>
                        <a:srgbClr val="000080"/>
                      </a:solidFill>
                      <a:prstDash val="solid"/>
                    </a:lnR>
                    <a:lnT w="3175">
                      <a:solidFill>
                        <a:srgbClr val="000080"/>
                      </a:solidFill>
                      <a:prstDash val="solid"/>
                    </a:lnT>
                    <a:solidFill>
                      <a:srgbClr val="000080"/>
                    </a:solidFill>
                  </a:tcPr>
                </a:tc>
                <a:tc>
                  <a:txBody>
                    <a:bodyPr/>
                    <a:lstStyle/>
                    <a:p>
                      <a:pPr marL="47625">
                        <a:lnSpc>
                          <a:spcPct val="100000"/>
                        </a:lnSpc>
                        <a:spcBef>
                          <a:spcPts val="894"/>
                        </a:spcBef>
                      </a:pPr>
                      <a:r>
                        <a:rPr sz="950" b="1" spc="190" dirty="0">
                          <a:solidFill>
                            <a:srgbClr val="FFFFFF"/>
                          </a:solidFill>
                          <a:latin typeface="Arial"/>
                          <a:cs typeface="Arial"/>
                        </a:rPr>
                        <a:t>Cheat</a:t>
                      </a:r>
                      <a:endParaRPr sz="950">
                        <a:latin typeface="Arial"/>
                        <a:cs typeface="Arial"/>
                      </a:endParaRPr>
                    </a:p>
                  </a:txBody>
                  <a:tcPr marL="0" marR="0" marT="113664" marB="0">
                    <a:lnL w="6350">
                      <a:solidFill>
                        <a:srgbClr val="000080"/>
                      </a:solidFill>
                      <a:prstDash val="solid"/>
                    </a:lnL>
                    <a:lnR w="6350">
                      <a:solidFill>
                        <a:srgbClr val="000080"/>
                      </a:solidFill>
                      <a:prstDash val="solid"/>
                    </a:lnR>
                    <a:lnT w="3175">
                      <a:solidFill>
                        <a:srgbClr val="000080"/>
                      </a:solidFill>
                      <a:prstDash val="solid"/>
                    </a:lnT>
                    <a:solidFill>
                      <a:srgbClr val="000080"/>
                    </a:solidFill>
                  </a:tcPr>
                </a:tc>
                <a:extLst>
                  <a:ext uri="{0D108BD9-81ED-4DB2-BD59-A6C34878D82A}">
                    <a16:rowId xmlns:a16="http://schemas.microsoft.com/office/drawing/2014/main" val="10000"/>
                  </a:ext>
                </a:extLst>
              </a:tr>
              <a:tr h="229235">
                <a:tc>
                  <a:txBody>
                    <a:bodyPr/>
                    <a:lstStyle/>
                    <a:p>
                      <a:pPr marL="45720">
                        <a:lnSpc>
                          <a:spcPct val="100000"/>
                        </a:lnSpc>
                        <a:spcBef>
                          <a:spcPts val="300"/>
                        </a:spcBef>
                      </a:pPr>
                      <a:r>
                        <a:rPr sz="950" spc="150" dirty="0">
                          <a:solidFill>
                            <a:srgbClr val="010000"/>
                          </a:solidFill>
                          <a:latin typeface="Arial"/>
                          <a:cs typeface="Arial"/>
                        </a:rPr>
                        <a:t>1</a:t>
                      </a:r>
                      <a:endParaRPr sz="950">
                        <a:latin typeface="Arial"/>
                        <a:cs typeface="Arial"/>
                      </a:endParaRPr>
                    </a:p>
                  </a:txBody>
                  <a:tcPr marL="0" marR="0" marT="3810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00"/>
                        </a:spcBef>
                      </a:pPr>
                      <a:r>
                        <a:rPr sz="950" spc="180" dirty="0">
                          <a:solidFill>
                            <a:srgbClr val="010000"/>
                          </a:solidFill>
                          <a:latin typeface="Arial"/>
                          <a:cs typeface="Arial"/>
                        </a:rPr>
                        <a:t>Yes</a:t>
                      </a:r>
                      <a:endParaRPr sz="950">
                        <a:latin typeface="Arial"/>
                        <a:cs typeface="Arial"/>
                      </a:endParaRPr>
                    </a:p>
                  </a:txBody>
                  <a:tcPr marL="0" marR="0" marT="3810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00"/>
                        </a:spcBef>
                      </a:pPr>
                      <a:r>
                        <a:rPr sz="950" spc="150" dirty="0">
                          <a:solidFill>
                            <a:srgbClr val="010000"/>
                          </a:solidFill>
                          <a:latin typeface="Arial"/>
                          <a:cs typeface="Arial"/>
                        </a:rPr>
                        <a:t>Single</a:t>
                      </a:r>
                      <a:endParaRPr sz="950">
                        <a:latin typeface="Arial"/>
                        <a:cs typeface="Arial"/>
                      </a:endParaRPr>
                    </a:p>
                  </a:txBody>
                  <a:tcPr marL="0" marR="0" marT="3810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00"/>
                        </a:spcBef>
                      </a:pPr>
                      <a:r>
                        <a:rPr sz="950" spc="190" dirty="0">
                          <a:solidFill>
                            <a:srgbClr val="010000"/>
                          </a:solidFill>
                          <a:latin typeface="Arial"/>
                          <a:cs typeface="Arial"/>
                        </a:rPr>
                        <a:t>125K</a:t>
                      </a:r>
                      <a:endParaRPr sz="950">
                        <a:latin typeface="Arial"/>
                        <a:cs typeface="Arial"/>
                      </a:endParaRPr>
                    </a:p>
                  </a:txBody>
                  <a:tcPr marL="0" marR="0" marT="3810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54"/>
                        </a:spcBef>
                      </a:pPr>
                      <a:r>
                        <a:rPr sz="950" b="1" spc="220" dirty="0">
                          <a:solidFill>
                            <a:srgbClr val="FF0000"/>
                          </a:solidFill>
                          <a:latin typeface="Arial"/>
                          <a:cs typeface="Arial"/>
                        </a:rPr>
                        <a:t>No</a:t>
                      </a:r>
                      <a:endParaRPr sz="950">
                        <a:latin typeface="Arial"/>
                        <a:cs typeface="Arial"/>
                      </a:endParaRPr>
                    </a:p>
                  </a:txBody>
                  <a:tcPr marL="0" marR="0" marT="32384"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1"/>
                  </a:ext>
                </a:extLst>
              </a:tr>
              <a:tr h="230504">
                <a:tc>
                  <a:txBody>
                    <a:bodyPr/>
                    <a:lstStyle/>
                    <a:p>
                      <a:pPr marL="45720">
                        <a:lnSpc>
                          <a:spcPct val="100000"/>
                        </a:lnSpc>
                        <a:spcBef>
                          <a:spcPts val="310"/>
                        </a:spcBef>
                      </a:pPr>
                      <a:r>
                        <a:rPr sz="950" spc="150" dirty="0">
                          <a:solidFill>
                            <a:srgbClr val="010000"/>
                          </a:solidFill>
                          <a:latin typeface="Arial"/>
                          <a:cs typeface="Arial"/>
                        </a:rPr>
                        <a:t>2</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200" dirty="0">
                          <a:solidFill>
                            <a:srgbClr val="010000"/>
                          </a:solidFill>
                          <a:latin typeface="Arial"/>
                          <a:cs typeface="Arial"/>
                        </a:rPr>
                        <a:t>No</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10"/>
                        </a:spcBef>
                      </a:pPr>
                      <a:r>
                        <a:rPr sz="950" spc="160" dirty="0">
                          <a:solidFill>
                            <a:srgbClr val="010000"/>
                          </a:solidFill>
                          <a:latin typeface="Arial"/>
                          <a:cs typeface="Arial"/>
                        </a:rPr>
                        <a:t>Married</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90" dirty="0">
                          <a:solidFill>
                            <a:srgbClr val="010000"/>
                          </a:solidFill>
                          <a:latin typeface="Arial"/>
                          <a:cs typeface="Arial"/>
                        </a:rPr>
                        <a:t>100K</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5"/>
                        </a:spcBef>
                      </a:pPr>
                      <a:r>
                        <a:rPr sz="950" b="1" spc="220" dirty="0">
                          <a:solidFill>
                            <a:srgbClr val="FF0000"/>
                          </a:solidFill>
                          <a:latin typeface="Arial"/>
                          <a:cs typeface="Arial"/>
                        </a:rPr>
                        <a:t>No</a:t>
                      </a:r>
                      <a:endParaRPr sz="950">
                        <a:latin typeface="Arial"/>
                        <a:cs typeface="Arial"/>
                      </a:endParaRPr>
                    </a:p>
                  </a:txBody>
                  <a:tcPr marL="0" marR="0" marT="3365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2"/>
                  </a:ext>
                </a:extLst>
              </a:tr>
              <a:tr h="229870">
                <a:tc>
                  <a:txBody>
                    <a:bodyPr/>
                    <a:lstStyle/>
                    <a:p>
                      <a:pPr marL="45720">
                        <a:lnSpc>
                          <a:spcPct val="100000"/>
                        </a:lnSpc>
                        <a:spcBef>
                          <a:spcPts val="310"/>
                        </a:spcBef>
                      </a:pPr>
                      <a:r>
                        <a:rPr sz="950" spc="150" dirty="0">
                          <a:solidFill>
                            <a:srgbClr val="010000"/>
                          </a:solidFill>
                          <a:latin typeface="Arial"/>
                          <a:cs typeface="Arial"/>
                        </a:rPr>
                        <a:t>3</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200" dirty="0">
                          <a:solidFill>
                            <a:srgbClr val="010000"/>
                          </a:solidFill>
                          <a:latin typeface="Arial"/>
                          <a:cs typeface="Arial"/>
                        </a:rPr>
                        <a:t>No</a:t>
                      </a:r>
                      <a:endParaRPr sz="950" dirty="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10"/>
                        </a:spcBef>
                      </a:pPr>
                      <a:r>
                        <a:rPr sz="950" spc="150" dirty="0">
                          <a:solidFill>
                            <a:srgbClr val="010000"/>
                          </a:solidFill>
                          <a:latin typeface="Arial"/>
                          <a:cs typeface="Arial"/>
                        </a:rPr>
                        <a:t>Single</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85" dirty="0">
                          <a:solidFill>
                            <a:srgbClr val="010000"/>
                          </a:solidFill>
                          <a:latin typeface="Arial"/>
                          <a:cs typeface="Arial"/>
                        </a:rPr>
                        <a:t>70K</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5"/>
                        </a:spcBef>
                      </a:pPr>
                      <a:r>
                        <a:rPr sz="950" b="1" spc="220" dirty="0">
                          <a:solidFill>
                            <a:srgbClr val="FF0000"/>
                          </a:solidFill>
                          <a:latin typeface="Arial"/>
                          <a:cs typeface="Arial"/>
                        </a:rPr>
                        <a:t>No</a:t>
                      </a:r>
                      <a:endParaRPr sz="950">
                        <a:latin typeface="Arial"/>
                        <a:cs typeface="Arial"/>
                      </a:endParaRPr>
                    </a:p>
                  </a:txBody>
                  <a:tcPr marL="0" marR="0" marT="3365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3"/>
                  </a:ext>
                </a:extLst>
              </a:tr>
              <a:tr h="229870">
                <a:tc>
                  <a:txBody>
                    <a:bodyPr/>
                    <a:lstStyle/>
                    <a:p>
                      <a:pPr marL="45720">
                        <a:lnSpc>
                          <a:spcPct val="100000"/>
                        </a:lnSpc>
                        <a:spcBef>
                          <a:spcPts val="305"/>
                        </a:spcBef>
                      </a:pPr>
                      <a:r>
                        <a:rPr sz="950" spc="150" dirty="0">
                          <a:solidFill>
                            <a:srgbClr val="010000"/>
                          </a:solidFill>
                          <a:latin typeface="Arial"/>
                          <a:cs typeface="Arial"/>
                        </a:rPr>
                        <a:t>4</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05"/>
                        </a:spcBef>
                      </a:pPr>
                      <a:r>
                        <a:rPr sz="950" spc="180" dirty="0">
                          <a:solidFill>
                            <a:srgbClr val="010000"/>
                          </a:solidFill>
                          <a:latin typeface="Arial"/>
                          <a:cs typeface="Arial"/>
                        </a:rPr>
                        <a:t>Yes</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05"/>
                        </a:spcBef>
                      </a:pPr>
                      <a:r>
                        <a:rPr sz="950" spc="160" dirty="0">
                          <a:solidFill>
                            <a:srgbClr val="010000"/>
                          </a:solidFill>
                          <a:latin typeface="Arial"/>
                          <a:cs typeface="Arial"/>
                        </a:rPr>
                        <a:t>Married</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05"/>
                        </a:spcBef>
                      </a:pPr>
                      <a:r>
                        <a:rPr sz="950" spc="190" dirty="0">
                          <a:solidFill>
                            <a:srgbClr val="010000"/>
                          </a:solidFill>
                          <a:latin typeface="Arial"/>
                          <a:cs typeface="Arial"/>
                        </a:rPr>
                        <a:t>120K</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0"/>
                        </a:spcBef>
                      </a:pPr>
                      <a:r>
                        <a:rPr sz="950" b="1" spc="220" dirty="0">
                          <a:solidFill>
                            <a:srgbClr val="FF0000"/>
                          </a:solidFill>
                          <a:latin typeface="Arial"/>
                          <a:cs typeface="Arial"/>
                        </a:rPr>
                        <a:t>No</a:t>
                      </a:r>
                      <a:endParaRPr sz="950">
                        <a:latin typeface="Arial"/>
                        <a:cs typeface="Arial"/>
                      </a:endParaRPr>
                    </a:p>
                  </a:txBody>
                  <a:tcPr marL="0" marR="0" marT="33020"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4"/>
                  </a:ext>
                </a:extLst>
              </a:tr>
              <a:tr h="230504">
                <a:tc>
                  <a:txBody>
                    <a:bodyPr/>
                    <a:lstStyle/>
                    <a:p>
                      <a:pPr marL="45720">
                        <a:lnSpc>
                          <a:spcPct val="100000"/>
                        </a:lnSpc>
                        <a:spcBef>
                          <a:spcPts val="310"/>
                        </a:spcBef>
                      </a:pPr>
                      <a:r>
                        <a:rPr sz="950" spc="150" dirty="0">
                          <a:solidFill>
                            <a:srgbClr val="010000"/>
                          </a:solidFill>
                          <a:latin typeface="Arial"/>
                          <a:cs typeface="Arial"/>
                        </a:rPr>
                        <a:t>5</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200" dirty="0">
                          <a:solidFill>
                            <a:srgbClr val="010000"/>
                          </a:solidFill>
                          <a:latin typeface="Arial"/>
                          <a:cs typeface="Arial"/>
                        </a:rPr>
                        <a:t>No</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10"/>
                        </a:spcBef>
                      </a:pPr>
                      <a:r>
                        <a:rPr sz="950" spc="165" dirty="0">
                          <a:solidFill>
                            <a:srgbClr val="010000"/>
                          </a:solidFill>
                          <a:latin typeface="Arial"/>
                          <a:cs typeface="Arial"/>
                        </a:rPr>
                        <a:t>Divorced</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85" dirty="0">
                          <a:solidFill>
                            <a:srgbClr val="010000"/>
                          </a:solidFill>
                          <a:latin typeface="Arial"/>
                          <a:cs typeface="Arial"/>
                        </a:rPr>
                        <a:t>95K</a:t>
                      </a:r>
                      <a:endParaRPr sz="950" dirty="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5"/>
                        </a:spcBef>
                      </a:pPr>
                      <a:r>
                        <a:rPr sz="950" b="1" spc="185" dirty="0">
                          <a:solidFill>
                            <a:srgbClr val="FF0000"/>
                          </a:solidFill>
                          <a:latin typeface="Arial"/>
                          <a:cs typeface="Arial"/>
                        </a:rPr>
                        <a:t>Yes</a:t>
                      </a:r>
                      <a:endParaRPr sz="950">
                        <a:latin typeface="Arial"/>
                        <a:cs typeface="Arial"/>
                      </a:endParaRPr>
                    </a:p>
                  </a:txBody>
                  <a:tcPr marL="0" marR="0" marT="3365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5"/>
                  </a:ext>
                </a:extLst>
              </a:tr>
              <a:tr h="230504">
                <a:tc>
                  <a:txBody>
                    <a:bodyPr/>
                    <a:lstStyle/>
                    <a:p>
                      <a:pPr marL="45720">
                        <a:lnSpc>
                          <a:spcPct val="100000"/>
                        </a:lnSpc>
                        <a:spcBef>
                          <a:spcPts val="310"/>
                        </a:spcBef>
                      </a:pPr>
                      <a:r>
                        <a:rPr sz="950" spc="150" dirty="0">
                          <a:solidFill>
                            <a:srgbClr val="010000"/>
                          </a:solidFill>
                          <a:latin typeface="Arial"/>
                          <a:cs typeface="Arial"/>
                        </a:rPr>
                        <a:t>6</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200" dirty="0">
                          <a:solidFill>
                            <a:srgbClr val="010000"/>
                          </a:solidFill>
                          <a:latin typeface="Arial"/>
                          <a:cs typeface="Arial"/>
                        </a:rPr>
                        <a:t>No</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10"/>
                        </a:spcBef>
                      </a:pPr>
                      <a:r>
                        <a:rPr sz="950" spc="160" dirty="0">
                          <a:solidFill>
                            <a:srgbClr val="010000"/>
                          </a:solidFill>
                          <a:latin typeface="Arial"/>
                          <a:cs typeface="Arial"/>
                        </a:rPr>
                        <a:t>Married</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85" dirty="0">
                          <a:solidFill>
                            <a:srgbClr val="010000"/>
                          </a:solidFill>
                          <a:latin typeface="Arial"/>
                          <a:cs typeface="Arial"/>
                        </a:rPr>
                        <a:t>60K</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5"/>
                        </a:spcBef>
                      </a:pPr>
                      <a:r>
                        <a:rPr sz="950" b="1" spc="220" dirty="0">
                          <a:solidFill>
                            <a:srgbClr val="FF0000"/>
                          </a:solidFill>
                          <a:latin typeface="Arial"/>
                          <a:cs typeface="Arial"/>
                        </a:rPr>
                        <a:t>No</a:t>
                      </a:r>
                      <a:endParaRPr sz="950">
                        <a:latin typeface="Arial"/>
                        <a:cs typeface="Arial"/>
                      </a:endParaRPr>
                    </a:p>
                  </a:txBody>
                  <a:tcPr marL="0" marR="0" marT="3365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6"/>
                  </a:ext>
                </a:extLst>
              </a:tr>
              <a:tr h="229870">
                <a:tc>
                  <a:txBody>
                    <a:bodyPr/>
                    <a:lstStyle/>
                    <a:p>
                      <a:pPr marL="45720">
                        <a:lnSpc>
                          <a:spcPct val="100000"/>
                        </a:lnSpc>
                        <a:spcBef>
                          <a:spcPts val="310"/>
                        </a:spcBef>
                      </a:pPr>
                      <a:r>
                        <a:rPr sz="950" spc="150" dirty="0">
                          <a:solidFill>
                            <a:srgbClr val="010000"/>
                          </a:solidFill>
                          <a:latin typeface="Arial"/>
                          <a:cs typeface="Arial"/>
                        </a:rPr>
                        <a:t>7</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80" dirty="0">
                          <a:solidFill>
                            <a:srgbClr val="010000"/>
                          </a:solidFill>
                          <a:latin typeface="Arial"/>
                          <a:cs typeface="Arial"/>
                        </a:rPr>
                        <a:t>Yes</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10"/>
                        </a:spcBef>
                      </a:pPr>
                      <a:r>
                        <a:rPr sz="950" spc="165" dirty="0">
                          <a:solidFill>
                            <a:srgbClr val="010000"/>
                          </a:solidFill>
                          <a:latin typeface="Arial"/>
                          <a:cs typeface="Arial"/>
                        </a:rPr>
                        <a:t>Divorced</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90" dirty="0">
                          <a:solidFill>
                            <a:srgbClr val="010000"/>
                          </a:solidFill>
                          <a:latin typeface="Arial"/>
                          <a:cs typeface="Arial"/>
                        </a:rPr>
                        <a:t>220K</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5"/>
                        </a:spcBef>
                      </a:pPr>
                      <a:r>
                        <a:rPr sz="950" b="1" spc="220" dirty="0">
                          <a:solidFill>
                            <a:srgbClr val="FF0000"/>
                          </a:solidFill>
                          <a:latin typeface="Arial"/>
                          <a:cs typeface="Arial"/>
                        </a:rPr>
                        <a:t>No</a:t>
                      </a:r>
                      <a:endParaRPr sz="950">
                        <a:latin typeface="Arial"/>
                        <a:cs typeface="Arial"/>
                      </a:endParaRPr>
                    </a:p>
                  </a:txBody>
                  <a:tcPr marL="0" marR="0" marT="3365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7"/>
                  </a:ext>
                </a:extLst>
              </a:tr>
              <a:tr h="229870">
                <a:tc>
                  <a:txBody>
                    <a:bodyPr/>
                    <a:lstStyle/>
                    <a:p>
                      <a:pPr marL="45720">
                        <a:lnSpc>
                          <a:spcPct val="100000"/>
                        </a:lnSpc>
                        <a:spcBef>
                          <a:spcPts val="305"/>
                        </a:spcBef>
                      </a:pPr>
                      <a:r>
                        <a:rPr sz="950" spc="150" dirty="0">
                          <a:solidFill>
                            <a:srgbClr val="010000"/>
                          </a:solidFill>
                          <a:latin typeface="Arial"/>
                          <a:cs typeface="Arial"/>
                        </a:rPr>
                        <a:t>8</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05"/>
                        </a:spcBef>
                      </a:pPr>
                      <a:r>
                        <a:rPr sz="950" spc="200" dirty="0">
                          <a:solidFill>
                            <a:srgbClr val="010000"/>
                          </a:solidFill>
                          <a:latin typeface="Arial"/>
                          <a:cs typeface="Arial"/>
                        </a:rPr>
                        <a:t>No</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05"/>
                        </a:spcBef>
                      </a:pPr>
                      <a:r>
                        <a:rPr sz="950" spc="150" dirty="0">
                          <a:solidFill>
                            <a:srgbClr val="010000"/>
                          </a:solidFill>
                          <a:latin typeface="Arial"/>
                          <a:cs typeface="Arial"/>
                        </a:rPr>
                        <a:t>Single</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05"/>
                        </a:spcBef>
                      </a:pPr>
                      <a:r>
                        <a:rPr sz="950" spc="185" dirty="0">
                          <a:solidFill>
                            <a:srgbClr val="010000"/>
                          </a:solidFill>
                          <a:latin typeface="Arial"/>
                          <a:cs typeface="Arial"/>
                        </a:rPr>
                        <a:t>85K</a:t>
                      </a:r>
                      <a:endParaRPr sz="950">
                        <a:latin typeface="Arial"/>
                        <a:cs typeface="Arial"/>
                      </a:endParaRPr>
                    </a:p>
                  </a:txBody>
                  <a:tcPr marL="0" marR="0" marT="38735"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0"/>
                        </a:spcBef>
                      </a:pPr>
                      <a:r>
                        <a:rPr sz="950" b="1" spc="185" dirty="0">
                          <a:solidFill>
                            <a:srgbClr val="FF0000"/>
                          </a:solidFill>
                          <a:latin typeface="Arial"/>
                          <a:cs typeface="Arial"/>
                        </a:rPr>
                        <a:t>Yes</a:t>
                      </a:r>
                      <a:endParaRPr sz="950">
                        <a:latin typeface="Arial"/>
                        <a:cs typeface="Arial"/>
                      </a:endParaRPr>
                    </a:p>
                  </a:txBody>
                  <a:tcPr marL="0" marR="0" marT="33020"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8"/>
                  </a:ext>
                </a:extLst>
              </a:tr>
              <a:tr h="230504">
                <a:tc>
                  <a:txBody>
                    <a:bodyPr/>
                    <a:lstStyle/>
                    <a:p>
                      <a:pPr marL="45720">
                        <a:lnSpc>
                          <a:spcPct val="100000"/>
                        </a:lnSpc>
                        <a:spcBef>
                          <a:spcPts val="310"/>
                        </a:spcBef>
                      </a:pPr>
                      <a:r>
                        <a:rPr sz="950" spc="150" dirty="0">
                          <a:solidFill>
                            <a:srgbClr val="010000"/>
                          </a:solidFill>
                          <a:latin typeface="Arial"/>
                          <a:cs typeface="Arial"/>
                        </a:rPr>
                        <a:t>9</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200" dirty="0">
                          <a:solidFill>
                            <a:srgbClr val="010000"/>
                          </a:solidFill>
                          <a:latin typeface="Arial"/>
                          <a:cs typeface="Arial"/>
                        </a:rPr>
                        <a:t>No</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310"/>
                        </a:spcBef>
                      </a:pPr>
                      <a:r>
                        <a:rPr sz="950" spc="160" dirty="0">
                          <a:solidFill>
                            <a:srgbClr val="010000"/>
                          </a:solidFill>
                          <a:latin typeface="Arial"/>
                          <a:cs typeface="Arial"/>
                        </a:rPr>
                        <a:t>Married</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C0C0C0"/>
                    </a:solidFill>
                  </a:tcPr>
                </a:tc>
                <a:tc>
                  <a:txBody>
                    <a:bodyPr/>
                    <a:lstStyle/>
                    <a:p>
                      <a:pPr marL="45720">
                        <a:lnSpc>
                          <a:spcPct val="100000"/>
                        </a:lnSpc>
                        <a:spcBef>
                          <a:spcPts val="310"/>
                        </a:spcBef>
                      </a:pPr>
                      <a:r>
                        <a:rPr sz="950" spc="185" dirty="0">
                          <a:solidFill>
                            <a:srgbClr val="010000"/>
                          </a:solidFill>
                          <a:latin typeface="Arial"/>
                          <a:cs typeface="Arial"/>
                        </a:rPr>
                        <a:t>75K</a:t>
                      </a:r>
                      <a:endParaRPr sz="950">
                        <a:latin typeface="Arial"/>
                        <a:cs typeface="Arial"/>
                      </a:endParaRPr>
                    </a:p>
                  </a:txBody>
                  <a:tcPr marL="0" marR="0" marT="39370" marB="0">
                    <a:lnL w="9525">
                      <a:solidFill>
                        <a:srgbClr val="000080"/>
                      </a:solidFill>
                      <a:prstDash val="solid"/>
                    </a:lnL>
                    <a:lnR w="9525">
                      <a:solidFill>
                        <a:srgbClr val="000080"/>
                      </a:solidFill>
                      <a:prstDash val="solid"/>
                    </a:lnR>
                    <a:solidFill>
                      <a:srgbClr val="E5E5E5"/>
                    </a:solidFill>
                  </a:tcPr>
                </a:tc>
                <a:tc>
                  <a:txBody>
                    <a:bodyPr/>
                    <a:lstStyle/>
                    <a:p>
                      <a:pPr marL="47625">
                        <a:lnSpc>
                          <a:spcPct val="100000"/>
                        </a:lnSpc>
                        <a:spcBef>
                          <a:spcPts val="265"/>
                        </a:spcBef>
                      </a:pPr>
                      <a:r>
                        <a:rPr sz="950" b="1" spc="220" dirty="0">
                          <a:solidFill>
                            <a:srgbClr val="FF0000"/>
                          </a:solidFill>
                          <a:latin typeface="Arial"/>
                          <a:cs typeface="Arial"/>
                        </a:rPr>
                        <a:t>No</a:t>
                      </a:r>
                      <a:endParaRPr sz="950">
                        <a:latin typeface="Arial"/>
                        <a:cs typeface="Arial"/>
                      </a:endParaRPr>
                    </a:p>
                  </a:txBody>
                  <a:tcPr marL="0" marR="0" marT="33655" marB="0">
                    <a:lnL w="9525">
                      <a:solidFill>
                        <a:srgbClr val="000080"/>
                      </a:solidFill>
                      <a:prstDash val="solid"/>
                    </a:lnL>
                    <a:lnR w="9525">
                      <a:solidFill>
                        <a:srgbClr val="000080"/>
                      </a:solidFill>
                      <a:prstDash val="solid"/>
                    </a:lnR>
                    <a:solidFill>
                      <a:srgbClr val="C0C0C0"/>
                    </a:solidFill>
                  </a:tcPr>
                </a:tc>
                <a:extLst>
                  <a:ext uri="{0D108BD9-81ED-4DB2-BD59-A6C34878D82A}">
                    <a16:rowId xmlns:a16="http://schemas.microsoft.com/office/drawing/2014/main" val="10009"/>
                  </a:ext>
                </a:extLst>
              </a:tr>
              <a:tr h="231775">
                <a:tc>
                  <a:txBody>
                    <a:bodyPr/>
                    <a:lstStyle/>
                    <a:p>
                      <a:pPr marL="45720">
                        <a:lnSpc>
                          <a:spcPct val="100000"/>
                        </a:lnSpc>
                        <a:spcBef>
                          <a:spcPts val="310"/>
                        </a:spcBef>
                      </a:pPr>
                      <a:r>
                        <a:rPr sz="950" spc="170" dirty="0">
                          <a:solidFill>
                            <a:srgbClr val="010000"/>
                          </a:solidFill>
                          <a:latin typeface="Arial"/>
                          <a:cs typeface="Arial"/>
                        </a:rPr>
                        <a:t>10</a:t>
                      </a:r>
                      <a:endParaRPr sz="950">
                        <a:latin typeface="Arial"/>
                        <a:cs typeface="Arial"/>
                      </a:endParaRPr>
                    </a:p>
                  </a:txBody>
                  <a:tcPr marL="0" marR="0" marT="39370"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tc>
                  <a:txBody>
                    <a:bodyPr/>
                    <a:lstStyle/>
                    <a:p>
                      <a:pPr marL="45720">
                        <a:lnSpc>
                          <a:spcPct val="100000"/>
                        </a:lnSpc>
                        <a:spcBef>
                          <a:spcPts val="310"/>
                        </a:spcBef>
                      </a:pPr>
                      <a:r>
                        <a:rPr sz="950" spc="200" dirty="0">
                          <a:solidFill>
                            <a:srgbClr val="010000"/>
                          </a:solidFill>
                          <a:latin typeface="Arial"/>
                          <a:cs typeface="Arial"/>
                        </a:rPr>
                        <a:t>No</a:t>
                      </a:r>
                      <a:endParaRPr sz="950">
                        <a:latin typeface="Arial"/>
                        <a:cs typeface="Arial"/>
                      </a:endParaRPr>
                    </a:p>
                  </a:txBody>
                  <a:tcPr marL="0" marR="0" marT="39370" marB="0">
                    <a:lnL w="9525">
                      <a:solidFill>
                        <a:srgbClr val="000080"/>
                      </a:solidFill>
                      <a:prstDash val="solid"/>
                    </a:lnL>
                    <a:lnR w="9525">
                      <a:solidFill>
                        <a:srgbClr val="000080"/>
                      </a:solidFill>
                      <a:prstDash val="solid"/>
                    </a:lnR>
                    <a:lnB w="6350">
                      <a:solidFill>
                        <a:srgbClr val="000080"/>
                      </a:solidFill>
                      <a:prstDash val="solid"/>
                    </a:lnB>
                    <a:solidFill>
                      <a:srgbClr val="E5E5E5"/>
                    </a:solidFill>
                  </a:tcPr>
                </a:tc>
                <a:tc>
                  <a:txBody>
                    <a:bodyPr/>
                    <a:lstStyle/>
                    <a:p>
                      <a:pPr marL="47625">
                        <a:lnSpc>
                          <a:spcPct val="100000"/>
                        </a:lnSpc>
                        <a:spcBef>
                          <a:spcPts val="310"/>
                        </a:spcBef>
                      </a:pPr>
                      <a:r>
                        <a:rPr sz="950" spc="150" dirty="0">
                          <a:solidFill>
                            <a:srgbClr val="010000"/>
                          </a:solidFill>
                          <a:latin typeface="Arial"/>
                          <a:cs typeface="Arial"/>
                        </a:rPr>
                        <a:t>Single</a:t>
                      </a:r>
                      <a:endParaRPr sz="950">
                        <a:latin typeface="Arial"/>
                        <a:cs typeface="Arial"/>
                      </a:endParaRPr>
                    </a:p>
                  </a:txBody>
                  <a:tcPr marL="0" marR="0" marT="39370"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tc>
                  <a:txBody>
                    <a:bodyPr/>
                    <a:lstStyle/>
                    <a:p>
                      <a:pPr marL="45720">
                        <a:lnSpc>
                          <a:spcPct val="100000"/>
                        </a:lnSpc>
                        <a:spcBef>
                          <a:spcPts val="310"/>
                        </a:spcBef>
                      </a:pPr>
                      <a:r>
                        <a:rPr sz="950" spc="185" dirty="0">
                          <a:solidFill>
                            <a:srgbClr val="010000"/>
                          </a:solidFill>
                          <a:latin typeface="Arial"/>
                          <a:cs typeface="Arial"/>
                        </a:rPr>
                        <a:t>90K</a:t>
                      </a:r>
                      <a:endParaRPr sz="950">
                        <a:latin typeface="Arial"/>
                        <a:cs typeface="Arial"/>
                      </a:endParaRPr>
                    </a:p>
                  </a:txBody>
                  <a:tcPr marL="0" marR="0" marT="39370" marB="0">
                    <a:lnL w="9525">
                      <a:solidFill>
                        <a:srgbClr val="000080"/>
                      </a:solidFill>
                      <a:prstDash val="solid"/>
                    </a:lnL>
                    <a:lnR w="9525">
                      <a:solidFill>
                        <a:srgbClr val="000080"/>
                      </a:solidFill>
                      <a:prstDash val="solid"/>
                    </a:lnR>
                    <a:lnB w="6350">
                      <a:solidFill>
                        <a:srgbClr val="000080"/>
                      </a:solidFill>
                      <a:prstDash val="solid"/>
                    </a:lnB>
                    <a:solidFill>
                      <a:srgbClr val="E5E5E5"/>
                    </a:solidFill>
                  </a:tcPr>
                </a:tc>
                <a:tc>
                  <a:txBody>
                    <a:bodyPr/>
                    <a:lstStyle/>
                    <a:p>
                      <a:pPr marL="47625">
                        <a:lnSpc>
                          <a:spcPct val="100000"/>
                        </a:lnSpc>
                        <a:spcBef>
                          <a:spcPts val="265"/>
                        </a:spcBef>
                      </a:pPr>
                      <a:r>
                        <a:rPr sz="950" b="1" spc="185" dirty="0">
                          <a:solidFill>
                            <a:srgbClr val="FF0000"/>
                          </a:solidFill>
                          <a:latin typeface="Arial"/>
                          <a:cs typeface="Arial"/>
                        </a:rPr>
                        <a:t>Yes</a:t>
                      </a:r>
                      <a:endParaRPr sz="950" dirty="0">
                        <a:latin typeface="Arial"/>
                        <a:cs typeface="Arial"/>
                      </a:endParaRPr>
                    </a:p>
                  </a:txBody>
                  <a:tcPr marL="0" marR="0" marT="33655" marB="0">
                    <a:lnL w="9525">
                      <a:solidFill>
                        <a:srgbClr val="000080"/>
                      </a:solidFill>
                      <a:prstDash val="solid"/>
                    </a:lnL>
                    <a:lnR w="9525">
                      <a:solidFill>
                        <a:srgbClr val="000080"/>
                      </a:solidFill>
                      <a:prstDash val="solid"/>
                    </a:lnR>
                    <a:lnB w="6350">
                      <a:solidFill>
                        <a:srgbClr val="000080"/>
                      </a:solidFill>
                      <a:prstDash val="solid"/>
                    </a:lnB>
                    <a:solidFill>
                      <a:srgbClr val="C0C0C0"/>
                    </a:solidFill>
                  </a:tcPr>
                </a:tc>
                <a:extLst>
                  <a:ext uri="{0D108BD9-81ED-4DB2-BD59-A6C34878D82A}">
                    <a16:rowId xmlns:a16="http://schemas.microsoft.com/office/drawing/2014/main" val="10010"/>
                  </a:ext>
                </a:extLst>
              </a:tr>
            </a:tbl>
          </a:graphicData>
        </a:graphic>
      </p:graphicFrame>
      <p:sp>
        <p:nvSpPr>
          <p:cNvPr id="4" name="object 4"/>
          <p:cNvSpPr txBox="1"/>
          <p:nvPr/>
        </p:nvSpPr>
        <p:spPr>
          <a:xfrm>
            <a:off x="492765" y="4438491"/>
            <a:ext cx="33655" cy="33020"/>
          </a:xfrm>
          <a:prstGeom prst="rect">
            <a:avLst/>
          </a:prstGeom>
        </p:spPr>
        <p:txBody>
          <a:bodyPr vert="horz" wrap="square" lIns="0" tIns="12065" rIns="0" bIns="0" rtlCol="0">
            <a:spAutoFit/>
          </a:bodyPr>
          <a:lstStyle/>
          <a:p>
            <a:pPr algn="ctr">
              <a:lnSpc>
                <a:spcPct val="100000"/>
              </a:lnSpc>
              <a:spcBef>
                <a:spcPts val="95"/>
              </a:spcBef>
            </a:pPr>
            <a:r>
              <a:rPr sz="100" spc="-25" dirty="0">
                <a:solidFill>
                  <a:srgbClr val="010000"/>
                </a:solidFill>
                <a:latin typeface="Arial"/>
                <a:cs typeface="Arial"/>
              </a:rPr>
              <a:t>10</a:t>
            </a:r>
            <a:endParaRPr sz="100">
              <a:latin typeface="Arial"/>
              <a:cs typeface="Arial"/>
            </a:endParaRPr>
          </a:p>
        </p:txBody>
      </p:sp>
      <p:pic>
        <p:nvPicPr>
          <p:cNvPr id="5" name="object 5"/>
          <p:cNvPicPr/>
          <p:nvPr/>
        </p:nvPicPr>
        <p:blipFill>
          <a:blip r:embed="rId2" cstate="print"/>
          <a:stretch>
            <a:fillRect/>
          </a:stretch>
        </p:blipFill>
        <p:spPr>
          <a:xfrm>
            <a:off x="1325490" y="896936"/>
            <a:ext cx="1468357" cy="713739"/>
          </a:xfrm>
          <a:prstGeom prst="rect">
            <a:avLst/>
          </a:prstGeom>
        </p:spPr>
      </p:pic>
      <p:pic>
        <p:nvPicPr>
          <p:cNvPr id="6" name="object 6"/>
          <p:cNvPicPr/>
          <p:nvPr/>
        </p:nvPicPr>
        <p:blipFill>
          <a:blip r:embed="rId3" cstate="print"/>
          <a:stretch>
            <a:fillRect/>
          </a:stretch>
        </p:blipFill>
        <p:spPr>
          <a:xfrm>
            <a:off x="2859737" y="937576"/>
            <a:ext cx="1045747" cy="673100"/>
          </a:xfrm>
          <a:prstGeom prst="rect">
            <a:avLst/>
          </a:prstGeom>
        </p:spPr>
      </p:pic>
      <p:sp>
        <p:nvSpPr>
          <p:cNvPr id="7" name="object 7"/>
          <p:cNvSpPr/>
          <p:nvPr/>
        </p:nvSpPr>
        <p:spPr>
          <a:xfrm>
            <a:off x="8000351" y="2619622"/>
            <a:ext cx="248920" cy="398780"/>
          </a:xfrm>
          <a:custGeom>
            <a:avLst/>
            <a:gdLst/>
            <a:ahLst/>
            <a:cxnLst/>
            <a:rect l="l" t="t" r="r" b="b"/>
            <a:pathLst>
              <a:path w="248920" h="398780">
                <a:moveTo>
                  <a:pt x="10820" y="0"/>
                </a:moveTo>
                <a:lnTo>
                  <a:pt x="0" y="6648"/>
                </a:lnTo>
                <a:lnTo>
                  <a:pt x="202995" y="337013"/>
                </a:lnTo>
                <a:lnTo>
                  <a:pt x="175943" y="353635"/>
                </a:lnTo>
                <a:lnTo>
                  <a:pt x="248297" y="398612"/>
                </a:lnTo>
                <a:lnTo>
                  <a:pt x="240866" y="313743"/>
                </a:lnTo>
                <a:lnTo>
                  <a:pt x="213815" y="330365"/>
                </a:lnTo>
                <a:lnTo>
                  <a:pt x="10820" y="0"/>
                </a:lnTo>
                <a:close/>
              </a:path>
            </a:pathLst>
          </a:custGeom>
          <a:solidFill>
            <a:srgbClr val="000000"/>
          </a:solidFill>
        </p:spPr>
        <p:txBody>
          <a:bodyPr wrap="square" lIns="0" tIns="0" rIns="0" bIns="0" rtlCol="0"/>
          <a:lstStyle/>
          <a:p>
            <a:endParaRPr/>
          </a:p>
        </p:txBody>
      </p:sp>
      <p:sp>
        <p:nvSpPr>
          <p:cNvPr id="8" name="object 8"/>
          <p:cNvSpPr/>
          <p:nvPr/>
        </p:nvSpPr>
        <p:spPr>
          <a:xfrm>
            <a:off x="6875462" y="2618922"/>
            <a:ext cx="328930" cy="399415"/>
          </a:xfrm>
          <a:custGeom>
            <a:avLst/>
            <a:gdLst/>
            <a:ahLst/>
            <a:cxnLst/>
            <a:rect l="l" t="t" r="r" b="b"/>
            <a:pathLst>
              <a:path w="328929" h="399414">
                <a:moveTo>
                  <a:pt x="318938" y="0"/>
                </a:moveTo>
                <a:lnTo>
                  <a:pt x="43379" y="336344"/>
                </a:lnTo>
                <a:lnTo>
                  <a:pt x="18820" y="316222"/>
                </a:lnTo>
                <a:lnTo>
                  <a:pt x="0" y="399312"/>
                </a:lnTo>
                <a:lnTo>
                  <a:pt x="77763" y="364514"/>
                </a:lnTo>
                <a:lnTo>
                  <a:pt x="53204" y="344392"/>
                </a:lnTo>
                <a:lnTo>
                  <a:pt x="328762" y="8047"/>
                </a:lnTo>
                <a:lnTo>
                  <a:pt x="318938" y="0"/>
                </a:lnTo>
                <a:close/>
              </a:path>
            </a:pathLst>
          </a:custGeom>
          <a:solidFill>
            <a:srgbClr val="000000"/>
          </a:solidFill>
        </p:spPr>
        <p:txBody>
          <a:bodyPr wrap="square" lIns="0" tIns="0" rIns="0" bIns="0" rtlCol="0"/>
          <a:lstStyle/>
          <a:p>
            <a:endParaRPr/>
          </a:p>
        </p:txBody>
      </p:sp>
      <p:sp>
        <p:nvSpPr>
          <p:cNvPr id="9" name="object 9"/>
          <p:cNvSpPr/>
          <p:nvPr/>
        </p:nvSpPr>
        <p:spPr>
          <a:xfrm>
            <a:off x="5881688" y="2045728"/>
            <a:ext cx="408305" cy="401320"/>
          </a:xfrm>
          <a:custGeom>
            <a:avLst/>
            <a:gdLst/>
            <a:ahLst/>
            <a:cxnLst/>
            <a:rect l="l" t="t" r="r" b="b"/>
            <a:pathLst>
              <a:path w="408304" h="401319">
                <a:moveTo>
                  <a:pt x="398773" y="0"/>
                </a:moveTo>
                <a:lnTo>
                  <a:pt x="49881" y="343053"/>
                </a:lnTo>
                <a:lnTo>
                  <a:pt x="27622" y="320414"/>
                </a:lnTo>
                <a:lnTo>
                  <a:pt x="0" y="401006"/>
                </a:lnTo>
                <a:lnTo>
                  <a:pt x="81047" y="374747"/>
                </a:lnTo>
                <a:lnTo>
                  <a:pt x="58787" y="352108"/>
                </a:lnTo>
                <a:lnTo>
                  <a:pt x="407677" y="9055"/>
                </a:lnTo>
                <a:lnTo>
                  <a:pt x="398773" y="0"/>
                </a:lnTo>
                <a:close/>
              </a:path>
            </a:pathLst>
          </a:custGeom>
          <a:solidFill>
            <a:srgbClr val="000000"/>
          </a:solidFill>
        </p:spPr>
        <p:txBody>
          <a:bodyPr wrap="square" lIns="0" tIns="0" rIns="0" bIns="0" rtlCol="0"/>
          <a:lstStyle/>
          <a:p>
            <a:endParaRPr/>
          </a:p>
        </p:txBody>
      </p:sp>
      <p:sp>
        <p:nvSpPr>
          <p:cNvPr id="10" name="object 10"/>
          <p:cNvSpPr/>
          <p:nvPr/>
        </p:nvSpPr>
        <p:spPr>
          <a:xfrm>
            <a:off x="7088926" y="2045342"/>
            <a:ext cx="488315" cy="401955"/>
          </a:xfrm>
          <a:custGeom>
            <a:avLst/>
            <a:gdLst/>
            <a:ahLst/>
            <a:cxnLst/>
            <a:rect l="l" t="t" r="r" b="b"/>
            <a:pathLst>
              <a:path w="488315" h="401955">
                <a:moveTo>
                  <a:pt x="8046" y="0"/>
                </a:moveTo>
                <a:lnTo>
                  <a:pt x="0" y="9825"/>
                </a:lnTo>
                <a:lnTo>
                  <a:pt x="425232" y="358029"/>
                </a:lnTo>
                <a:lnTo>
                  <a:pt x="405117" y="382593"/>
                </a:lnTo>
                <a:lnTo>
                  <a:pt x="488210" y="401392"/>
                </a:lnTo>
                <a:lnTo>
                  <a:pt x="453393" y="323637"/>
                </a:lnTo>
                <a:lnTo>
                  <a:pt x="433278" y="348203"/>
                </a:lnTo>
                <a:lnTo>
                  <a:pt x="8046" y="0"/>
                </a:lnTo>
                <a:close/>
              </a:path>
            </a:pathLst>
          </a:custGeom>
          <a:solidFill>
            <a:srgbClr val="000000"/>
          </a:solidFill>
        </p:spPr>
        <p:txBody>
          <a:bodyPr wrap="square" lIns="0" tIns="0" rIns="0" bIns="0" rtlCol="0"/>
          <a:lstStyle/>
          <a:p>
            <a:endParaRPr/>
          </a:p>
        </p:txBody>
      </p:sp>
      <p:sp>
        <p:nvSpPr>
          <p:cNvPr id="11" name="object 11"/>
          <p:cNvSpPr/>
          <p:nvPr/>
        </p:nvSpPr>
        <p:spPr>
          <a:xfrm>
            <a:off x="6040286" y="1499541"/>
            <a:ext cx="568960" cy="353695"/>
          </a:xfrm>
          <a:custGeom>
            <a:avLst/>
            <a:gdLst/>
            <a:ahLst/>
            <a:cxnLst/>
            <a:rect l="l" t="t" r="r" b="b"/>
            <a:pathLst>
              <a:path w="568959" h="353694">
                <a:moveTo>
                  <a:pt x="6653" y="0"/>
                </a:moveTo>
                <a:lnTo>
                  <a:pt x="0" y="10817"/>
                </a:lnTo>
                <a:lnTo>
                  <a:pt x="500246" y="318554"/>
                </a:lnTo>
                <a:lnTo>
                  <a:pt x="483610" y="345597"/>
                </a:lnTo>
                <a:lnTo>
                  <a:pt x="568476" y="353071"/>
                </a:lnTo>
                <a:lnTo>
                  <a:pt x="523537" y="280694"/>
                </a:lnTo>
                <a:lnTo>
                  <a:pt x="506901" y="307737"/>
                </a:lnTo>
                <a:lnTo>
                  <a:pt x="6653" y="0"/>
                </a:lnTo>
                <a:close/>
              </a:path>
            </a:pathLst>
          </a:custGeom>
          <a:solidFill>
            <a:srgbClr val="000000"/>
          </a:solidFill>
        </p:spPr>
        <p:txBody>
          <a:bodyPr wrap="square" lIns="0" tIns="0" rIns="0" bIns="0" rtlCol="0"/>
          <a:lstStyle/>
          <a:p>
            <a:endParaRPr/>
          </a:p>
        </p:txBody>
      </p:sp>
      <p:sp>
        <p:nvSpPr>
          <p:cNvPr id="12" name="object 12"/>
          <p:cNvSpPr/>
          <p:nvPr/>
        </p:nvSpPr>
        <p:spPr>
          <a:xfrm>
            <a:off x="4670425" y="1499541"/>
            <a:ext cx="568960" cy="353695"/>
          </a:xfrm>
          <a:custGeom>
            <a:avLst/>
            <a:gdLst/>
            <a:ahLst/>
            <a:cxnLst/>
            <a:rect l="l" t="t" r="r" b="b"/>
            <a:pathLst>
              <a:path w="568960" h="353694">
                <a:moveTo>
                  <a:pt x="561822" y="0"/>
                </a:moveTo>
                <a:lnTo>
                  <a:pt x="61575" y="307737"/>
                </a:lnTo>
                <a:lnTo>
                  <a:pt x="44938" y="280694"/>
                </a:lnTo>
                <a:lnTo>
                  <a:pt x="0" y="353071"/>
                </a:lnTo>
                <a:lnTo>
                  <a:pt x="84865" y="345597"/>
                </a:lnTo>
                <a:lnTo>
                  <a:pt x="68229" y="318554"/>
                </a:lnTo>
                <a:lnTo>
                  <a:pt x="568477" y="10817"/>
                </a:lnTo>
                <a:lnTo>
                  <a:pt x="561822" y="0"/>
                </a:lnTo>
                <a:close/>
              </a:path>
            </a:pathLst>
          </a:custGeom>
          <a:solidFill>
            <a:srgbClr val="000000"/>
          </a:solidFill>
        </p:spPr>
        <p:txBody>
          <a:bodyPr wrap="square" lIns="0" tIns="0" rIns="0" bIns="0" rtlCol="0"/>
          <a:lstStyle/>
          <a:p>
            <a:endParaRPr/>
          </a:p>
        </p:txBody>
      </p:sp>
      <p:sp>
        <p:nvSpPr>
          <p:cNvPr id="13" name="object 13"/>
          <p:cNvSpPr txBox="1"/>
          <p:nvPr/>
        </p:nvSpPr>
        <p:spPr>
          <a:xfrm>
            <a:off x="5187951" y="1307306"/>
            <a:ext cx="936625" cy="339090"/>
          </a:xfrm>
          <a:prstGeom prst="rect">
            <a:avLst/>
          </a:prstGeom>
          <a:solidFill>
            <a:srgbClr val="FFFF00"/>
          </a:solidFill>
          <a:ln w="12700">
            <a:solidFill>
              <a:srgbClr val="0000FF"/>
            </a:solidFill>
          </a:ln>
        </p:spPr>
        <p:txBody>
          <a:bodyPr vert="horz" wrap="square" lIns="0" tIns="41275" rIns="0" bIns="0" rtlCol="0">
            <a:spAutoFit/>
          </a:bodyPr>
          <a:lstStyle/>
          <a:p>
            <a:pPr marL="196850">
              <a:lnSpc>
                <a:spcPct val="100000"/>
              </a:lnSpc>
              <a:spcBef>
                <a:spcPts val="325"/>
              </a:spcBef>
            </a:pPr>
            <a:r>
              <a:rPr sz="1600" spc="-10" dirty="0">
                <a:solidFill>
                  <a:srgbClr val="2D1993"/>
                </a:solidFill>
                <a:latin typeface="Arial"/>
                <a:cs typeface="Arial"/>
              </a:rPr>
              <a:t>MarSt</a:t>
            </a:r>
            <a:endParaRPr sz="1600">
              <a:latin typeface="Arial"/>
              <a:cs typeface="Arial"/>
            </a:endParaRPr>
          </a:p>
        </p:txBody>
      </p:sp>
      <p:sp>
        <p:nvSpPr>
          <p:cNvPr id="14" name="object 14"/>
          <p:cNvSpPr txBox="1"/>
          <p:nvPr/>
        </p:nvSpPr>
        <p:spPr>
          <a:xfrm>
            <a:off x="6203950" y="1852612"/>
            <a:ext cx="935355" cy="339090"/>
          </a:xfrm>
          <a:prstGeom prst="rect">
            <a:avLst/>
          </a:prstGeom>
          <a:solidFill>
            <a:srgbClr val="FFFF00"/>
          </a:solidFill>
          <a:ln w="12700">
            <a:solidFill>
              <a:srgbClr val="0000FF"/>
            </a:solidFill>
          </a:ln>
        </p:spPr>
        <p:txBody>
          <a:bodyPr vert="horz" wrap="square" lIns="0" tIns="41275" rIns="0" bIns="0" rtlCol="0">
            <a:spAutoFit/>
          </a:bodyPr>
          <a:lstStyle/>
          <a:p>
            <a:pPr marL="140335">
              <a:lnSpc>
                <a:spcPct val="100000"/>
              </a:lnSpc>
              <a:spcBef>
                <a:spcPts val="325"/>
              </a:spcBef>
            </a:pPr>
            <a:r>
              <a:rPr sz="1600" spc="-10" dirty="0">
                <a:solidFill>
                  <a:srgbClr val="2D1993"/>
                </a:solidFill>
                <a:latin typeface="Arial"/>
                <a:cs typeface="Arial"/>
              </a:rPr>
              <a:t>Refund</a:t>
            </a:r>
            <a:endParaRPr sz="1600">
              <a:latin typeface="Arial"/>
              <a:cs typeface="Arial"/>
            </a:endParaRPr>
          </a:p>
        </p:txBody>
      </p:sp>
      <p:sp>
        <p:nvSpPr>
          <p:cNvPr id="15" name="object 15"/>
          <p:cNvSpPr txBox="1"/>
          <p:nvPr/>
        </p:nvSpPr>
        <p:spPr>
          <a:xfrm>
            <a:off x="7118351" y="2424112"/>
            <a:ext cx="968375" cy="339090"/>
          </a:xfrm>
          <a:prstGeom prst="rect">
            <a:avLst/>
          </a:prstGeom>
          <a:solidFill>
            <a:srgbClr val="FFFF00"/>
          </a:solidFill>
          <a:ln w="12700">
            <a:solidFill>
              <a:srgbClr val="0000FF"/>
            </a:solidFill>
          </a:ln>
        </p:spPr>
        <p:txBody>
          <a:bodyPr vert="horz" wrap="square" lIns="0" tIns="41275" rIns="0" bIns="0" rtlCol="0">
            <a:spAutoFit/>
          </a:bodyPr>
          <a:lstStyle/>
          <a:p>
            <a:pPr marL="190500">
              <a:lnSpc>
                <a:spcPct val="100000"/>
              </a:lnSpc>
              <a:spcBef>
                <a:spcPts val="325"/>
              </a:spcBef>
            </a:pPr>
            <a:r>
              <a:rPr sz="1600" spc="-10" dirty="0">
                <a:solidFill>
                  <a:srgbClr val="2D1993"/>
                </a:solidFill>
                <a:latin typeface="Arial"/>
                <a:cs typeface="Arial"/>
              </a:rPr>
              <a:t>TaxInc</a:t>
            </a:r>
            <a:endParaRPr sz="1600">
              <a:latin typeface="Arial"/>
              <a:cs typeface="Arial"/>
            </a:endParaRPr>
          </a:p>
        </p:txBody>
      </p:sp>
      <p:sp>
        <p:nvSpPr>
          <p:cNvPr id="16" name="object 16"/>
          <p:cNvSpPr/>
          <p:nvPr/>
        </p:nvSpPr>
        <p:spPr>
          <a:xfrm>
            <a:off x="8045451" y="3015853"/>
            <a:ext cx="627380" cy="275590"/>
          </a:xfrm>
          <a:custGeom>
            <a:avLst/>
            <a:gdLst/>
            <a:ahLst/>
            <a:cxnLst/>
            <a:rect l="l" t="t" r="r" b="b"/>
            <a:pathLst>
              <a:path w="627379" h="275589">
                <a:moveTo>
                  <a:pt x="580942" y="0"/>
                </a:moveTo>
                <a:lnTo>
                  <a:pt x="46120" y="0"/>
                </a:lnTo>
                <a:lnTo>
                  <a:pt x="28168" y="3624"/>
                </a:lnTo>
                <a:lnTo>
                  <a:pt x="13508" y="13508"/>
                </a:lnTo>
                <a:lnTo>
                  <a:pt x="3624" y="28168"/>
                </a:lnTo>
                <a:lnTo>
                  <a:pt x="0" y="46120"/>
                </a:lnTo>
                <a:lnTo>
                  <a:pt x="0" y="228916"/>
                </a:lnTo>
                <a:lnTo>
                  <a:pt x="3624" y="246868"/>
                </a:lnTo>
                <a:lnTo>
                  <a:pt x="13508" y="261527"/>
                </a:lnTo>
                <a:lnTo>
                  <a:pt x="28168" y="271411"/>
                </a:lnTo>
                <a:lnTo>
                  <a:pt x="46120" y="275036"/>
                </a:lnTo>
                <a:lnTo>
                  <a:pt x="580942" y="275036"/>
                </a:lnTo>
                <a:lnTo>
                  <a:pt x="598894" y="271411"/>
                </a:lnTo>
                <a:lnTo>
                  <a:pt x="613554" y="261527"/>
                </a:lnTo>
                <a:lnTo>
                  <a:pt x="623438" y="246868"/>
                </a:lnTo>
                <a:lnTo>
                  <a:pt x="627062" y="228916"/>
                </a:lnTo>
                <a:lnTo>
                  <a:pt x="627062" y="46120"/>
                </a:lnTo>
                <a:lnTo>
                  <a:pt x="623438" y="28168"/>
                </a:lnTo>
                <a:lnTo>
                  <a:pt x="613554" y="13508"/>
                </a:lnTo>
                <a:lnTo>
                  <a:pt x="598894" y="3624"/>
                </a:lnTo>
                <a:lnTo>
                  <a:pt x="580942" y="0"/>
                </a:lnTo>
                <a:close/>
              </a:path>
            </a:pathLst>
          </a:custGeom>
          <a:solidFill>
            <a:srgbClr val="33CCFF"/>
          </a:solidFill>
        </p:spPr>
        <p:txBody>
          <a:bodyPr wrap="square" lIns="0" tIns="0" rIns="0" bIns="0" rtlCol="0"/>
          <a:lstStyle/>
          <a:p>
            <a:endParaRPr/>
          </a:p>
        </p:txBody>
      </p:sp>
      <p:sp>
        <p:nvSpPr>
          <p:cNvPr id="17" name="object 17"/>
          <p:cNvSpPr/>
          <p:nvPr/>
        </p:nvSpPr>
        <p:spPr>
          <a:xfrm>
            <a:off x="6553200" y="3028950"/>
            <a:ext cx="654050" cy="273050"/>
          </a:xfrm>
          <a:custGeom>
            <a:avLst/>
            <a:gdLst/>
            <a:ahLst/>
            <a:cxnLst/>
            <a:rect l="l" t="t" r="r" b="b"/>
            <a:pathLst>
              <a:path w="654050" h="273050">
                <a:moveTo>
                  <a:pt x="608606" y="0"/>
                </a:moveTo>
                <a:lnTo>
                  <a:pt x="45443" y="0"/>
                </a:lnTo>
                <a:lnTo>
                  <a:pt x="27754" y="3571"/>
                </a:lnTo>
                <a:lnTo>
                  <a:pt x="13309" y="13309"/>
                </a:lnTo>
                <a:lnTo>
                  <a:pt x="3571" y="27754"/>
                </a:lnTo>
                <a:lnTo>
                  <a:pt x="0" y="45443"/>
                </a:lnTo>
                <a:lnTo>
                  <a:pt x="0" y="227209"/>
                </a:lnTo>
                <a:lnTo>
                  <a:pt x="3571" y="244897"/>
                </a:lnTo>
                <a:lnTo>
                  <a:pt x="13309" y="259342"/>
                </a:lnTo>
                <a:lnTo>
                  <a:pt x="27754" y="269081"/>
                </a:lnTo>
                <a:lnTo>
                  <a:pt x="45443" y="272652"/>
                </a:lnTo>
                <a:lnTo>
                  <a:pt x="608606" y="272652"/>
                </a:lnTo>
                <a:lnTo>
                  <a:pt x="626295" y="269081"/>
                </a:lnTo>
                <a:lnTo>
                  <a:pt x="640740" y="259342"/>
                </a:lnTo>
                <a:lnTo>
                  <a:pt x="650478" y="244897"/>
                </a:lnTo>
                <a:lnTo>
                  <a:pt x="654050" y="227209"/>
                </a:lnTo>
                <a:lnTo>
                  <a:pt x="654050" y="45443"/>
                </a:lnTo>
                <a:lnTo>
                  <a:pt x="650478" y="27754"/>
                </a:lnTo>
                <a:lnTo>
                  <a:pt x="640740" y="13309"/>
                </a:lnTo>
                <a:lnTo>
                  <a:pt x="626295" y="3571"/>
                </a:lnTo>
                <a:lnTo>
                  <a:pt x="608606" y="0"/>
                </a:lnTo>
                <a:close/>
              </a:path>
            </a:pathLst>
          </a:custGeom>
          <a:solidFill>
            <a:srgbClr val="33CCFF"/>
          </a:solidFill>
        </p:spPr>
        <p:txBody>
          <a:bodyPr wrap="square" lIns="0" tIns="0" rIns="0" bIns="0" rtlCol="0"/>
          <a:lstStyle/>
          <a:p>
            <a:endParaRPr/>
          </a:p>
        </p:txBody>
      </p:sp>
      <p:sp>
        <p:nvSpPr>
          <p:cNvPr id="18" name="object 18"/>
          <p:cNvSpPr/>
          <p:nvPr/>
        </p:nvSpPr>
        <p:spPr>
          <a:xfrm>
            <a:off x="4348162" y="1863327"/>
            <a:ext cx="685800" cy="260985"/>
          </a:xfrm>
          <a:custGeom>
            <a:avLst/>
            <a:gdLst/>
            <a:ahLst/>
            <a:cxnLst/>
            <a:rect l="l" t="t" r="r" b="b"/>
            <a:pathLst>
              <a:path w="685800" h="260985">
                <a:moveTo>
                  <a:pt x="642341" y="0"/>
                </a:moveTo>
                <a:lnTo>
                  <a:pt x="43459" y="0"/>
                </a:lnTo>
                <a:lnTo>
                  <a:pt x="26543" y="3415"/>
                </a:lnTo>
                <a:lnTo>
                  <a:pt x="12729" y="12729"/>
                </a:lnTo>
                <a:lnTo>
                  <a:pt x="3415" y="26543"/>
                </a:lnTo>
                <a:lnTo>
                  <a:pt x="0" y="43459"/>
                </a:lnTo>
                <a:lnTo>
                  <a:pt x="0" y="217288"/>
                </a:lnTo>
                <a:lnTo>
                  <a:pt x="3415" y="234204"/>
                </a:lnTo>
                <a:lnTo>
                  <a:pt x="12729" y="248018"/>
                </a:lnTo>
                <a:lnTo>
                  <a:pt x="26543" y="257332"/>
                </a:lnTo>
                <a:lnTo>
                  <a:pt x="43459" y="260747"/>
                </a:lnTo>
                <a:lnTo>
                  <a:pt x="642341" y="260747"/>
                </a:lnTo>
                <a:lnTo>
                  <a:pt x="659257" y="257332"/>
                </a:lnTo>
                <a:lnTo>
                  <a:pt x="673071" y="248018"/>
                </a:lnTo>
                <a:lnTo>
                  <a:pt x="682384" y="234204"/>
                </a:lnTo>
                <a:lnTo>
                  <a:pt x="685800" y="217288"/>
                </a:lnTo>
                <a:lnTo>
                  <a:pt x="685800" y="43459"/>
                </a:lnTo>
                <a:lnTo>
                  <a:pt x="682384" y="26543"/>
                </a:lnTo>
                <a:lnTo>
                  <a:pt x="673071" y="12729"/>
                </a:lnTo>
                <a:lnTo>
                  <a:pt x="659257" y="3415"/>
                </a:lnTo>
                <a:lnTo>
                  <a:pt x="642341" y="0"/>
                </a:lnTo>
                <a:close/>
              </a:path>
            </a:pathLst>
          </a:custGeom>
          <a:solidFill>
            <a:srgbClr val="33CCFF"/>
          </a:solidFill>
        </p:spPr>
        <p:txBody>
          <a:bodyPr wrap="square" lIns="0" tIns="0" rIns="0" bIns="0" rtlCol="0"/>
          <a:lstStyle/>
          <a:p>
            <a:endParaRPr/>
          </a:p>
        </p:txBody>
      </p:sp>
      <p:sp>
        <p:nvSpPr>
          <p:cNvPr id="19" name="object 19"/>
          <p:cNvSpPr/>
          <p:nvPr/>
        </p:nvSpPr>
        <p:spPr>
          <a:xfrm>
            <a:off x="5594350" y="2424116"/>
            <a:ext cx="685800" cy="285750"/>
          </a:xfrm>
          <a:custGeom>
            <a:avLst/>
            <a:gdLst/>
            <a:ahLst/>
            <a:cxnLst/>
            <a:rect l="l" t="t" r="r" b="b"/>
            <a:pathLst>
              <a:path w="685800" h="285750">
                <a:moveTo>
                  <a:pt x="638173" y="0"/>
                </a:moveTo>
                <a:lnTo>
                  <a:pt x="47626" y="0"/>
                </a:lnTo>
                <a:lnTo>
                  <a:pt x="29088" y="3742"/>
                </a:lnTo>
                <a:lnTo>
                  <a:pt x="13949" y="13949"/>
                </a:lnTo>
                <a:lnTo>
                  <a:pt x="3742" y="29088"/>
                </a:lnTo>
                <a:lnTo>
                  <a:pt x="0" y="47626"/>
                </a:lnTo>
                <a:lnTo>
                  <a:pt x="0" y="238125"/>
                </a:lnTo>
                <a:lnTo>
                  <a:pt x="3742" y="256662"/>
                </a:lnTo>
                <a:lnTo>
                  <a:pt x="13949" y="271801"/>
                </a:lnTo>
                <a:lnTo>
                  <a:pt x="29088" y="282007"/>
                </a:lnTo>
                <a:lnTo>
                  <a:pt x="47626" y="285750"/>
                </a:lnTo>
                <a:lnTo>
                  <a:pt x="638173" y="285750"/>
                </a:lnTo>
                <a:lnTo>
                  <a:pt x="656711" y="282007"/>
                </a:lnTo>
                <a:lnTo>
                  <a:pt x="671850" y="271801"/>
                </a:lnTo>
                <a:lnTo>
                  <a:pt x="682057" y="256662"/>
                </a:lnTo>
                <a:lnTo>
                  <a:pt x="685800" y="238125"/>
                </a:lnTo>
                <a:lnTo>
                  <a:pt x="685800" y="47626"/>
                </a:lnTo>
                <a:lnTo>
                  <a:pt x="682057" y="29088"/>
                </a:lnTo>
                <a:lnTo>
                  <a:pt x="671850" y="13949"/>
                </a:lnTo>
                <a:lnTo>
                  <a:pt x="656711" y="3742"/>
                </a:lnTo>
                <a:lnTo>
                  <a:pt x="638173" y="0"/>
                </a:lnTo>
                <a:close/>
              </a:path>
            </a:pathLst>
          </a:custGeom>
          <a:solidFill>
            <a:srgbClr val="33CCFF"/>
          </a:solidFill>
        </p:spPr>
        <p:txBody>
          <a:bodyPr wrap="square" lIns="0" tIns="0" rIns="0" bIns="0" rtlCol="0"/>
          <a:lstStyle/>
          <a:p>
            <a:endParaRPr/>
          </a:p>
        </p:txBody>
      </p:sp>
      <p:sp>
        <p:nvSpPr>
          <p:cNvPr id="20" name="object 20"/>
          <p:cNvSpPr txBox="1"/>
          <p:nvPr/>
        </p:nvSpPr>
        <p:spPr>
          <a:xfrm>
            <a:off x="5616006" y="2010912"/>
            <a:ext cx="462915" cy="711835"/>
          </a:xfrm>
          <a:prstGeom prst="rect">
            <a:avLst/>
          </a:prstGeom>
        </p:spPr>
        <p:txBody>
          <a:bodyPr vert="horz" wrap="square" lIns="0" tIns="111760" rIns="0" bIns="0" rtlCol="0">
            <a:spAutoFit/>
          </a:bodyPr>
          <a:lstStyle/>
          <a:p>
            <a:pPr marL="12700">
              <a:lnSpc>
                <a:spcPct val="100000"/>
              </a:lnSpc>
              <a:spcBef>
                <a:spcPts val="880"/>
              </a:spcBef>
            </a:pPr>
            <a:r>
              <a:rPr sz="1600" spc="-25" dirty="0">
                <a:latin typeface="Arial"/>
                <a:cs typeface="Arial"/>
              </a:rPr>
              <a:t>Yes</a:t>
            </a:r>
            <a:endParaRPr sz="1600">
              <a:latin typeface="Arial"/>
              <a:cs typeface="Arial"/>
            </a:endParaRPr>
          </a:p>
          <a:p>
            <a:pPr marL="146050">
              <a:lnSpc>
                <a:spcPct val="100000"/>
              </a:lnSpc>
              <a:spcBef>
                <a:spcPts val="780"/>
              </a:spcBef>
            </a:pPr>
            <a:r>
              <a:rPr sz="1600" spc="-25" dirty="0">
                <a:solidFill>
                  <a:srgbClr val="800000"/>
                </a:solidFill>
                <a:latin typeface="Arial"/>
                <a:cs typeface="Arial"/>
              </a:rPr>
              <a:t>NO</a:t>
            </a:r>
            <a:endParaRPr sz="1600">
              <a:latin typeface="Arial"/>
              <a:cs typeface="Arial"/>
            </a:endParaRPr>
          </a:p>
        </p:txBody>
      </p:sp>
      <p:sp>
        <p:nvSpPr>
          <p:cNvPr id="27" name="object 27"/>
          <p:cNvSpPr txBox="1">
            <a:spLocks noGrp="1"/>
          </p:cNvSpPr>
          <p:nvPr>
            <p:ph type="sldNum" sz="quarter" idx="7"/>
          </p:nvPr>
        </p:nvSpPr>
        <p:spPr>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pc="-25" dirty="0"/>
              <a:t>9</a:t>
            </a:fld>
            <a:endParaRPr spc="-25" dirty="0"/>
          </a:p>
        </p:txBody>
      </p:sp>
      <p:sp>
        <p:nvSpPr>
          <p:cNvPr id="28" name="object 28"/>
          <p:cNvSpPr txBox="1">
            <a:spLocks noGrp="1"/>
          </p:cNvSpPr>
          <p:nvPr>
            <p:ph type="ftr" sz="quarter" idx="5"/>
          </p:nvPr>
        </p:nvSpPr>
        <p:spPr>
          <a:prstGeom prst="rect">
            <a:avLst/>
          </a:prstGeom>
        </p:spPr>
        <p:txBody>
          <a:bodyPr vert="horz" wrap="square" lIns="0" tIns="0" rIns="0" bIns="0" rtlCol="0">
            <a:spAutoFit/>
          </a:bodyPr>
          <a:lstStyle/>
          <a:p>
            <a:pPr marL="12700">
              <a:lnSpc>
                <a:spcPts val="1160"/>
              </a:lnSpc>
            </a:pPr>
            <a:r>
              <a:rPr dirty="0"/>
              <a:t>Copyright</a:t>
            </a:r>
            <a:r>
              <a:rPr spc="-30" dirty="0"/>
              <a:t> </a:t>
            </a:r>
            <a:r>
              <a:rPr spc="-10" dirty="0"/>
              <a:t>©2007-</a:t>
            </a:r>
            <a:r>
              <a:rPr dirty="0"/>
              <a:t>2017</a:t>
            </a:r>
            <a:r>
              <a:rPr spc="-20" dirty="0"/>
              <a:t> </a:t>
            </a:r>
            <a:r>
              <a:rPr dirty="0"/>
              <a:t>The</a:t>
            </a:r>
            <a:r>
              <a:rPr spc="-25" dirty="0"/>
              <a:t> </a:t>
            </a:r>
            <a:r>
              <a:rPr dirty="0"/>
              <a:t>University</a:t>
            </a:r>
            <a:r>
              <a:rPr spc="-30" dirty="0"/>
              <a:t> </a:t>
            </a:r>
            <a:r>
              <a:rPr dirty="0"/>
              <a:t>of</a:t>
            </a:r>
            <a:r>
              <a:rPr spc="-25" dirty="0"/>
              <a:t> </a:t>
            </a:r>
            <a:r>
              <a:rPr dirty="0"/>
              <a:t>Texas</a:t>
            </a:r>
            <a:r>
              <a:rPr spc="-25" dirty="0"/>
              <a:t> </a:t>
            </a:r>
            <a:r>
              <a:rPr dirty="0"/>
              <a:t>at</a:t>
            </a:r>
            <a:r>
              <a:rPr spc="-30" dirty="0"/>
              <a:t> </a:t>
            </a:r>
            <a:r>
              <a:rPr dirty="0"/>
              <a:t>Arlington.</a:t>
            </a:r>
            <a:r>
              <a:rPr spc="-20" dirty="0"/>
              <a:t> </a:t>
            </a:r>
            <a:r>
              <a:rPr dirty="0"/>
              <a:t>All</a:t>
            </a:r>
            <a:r>
              <a:rPr spc="-25" dirty="0"/>
              <a:t> </a:t>
            </a:r>
            <a:r>
              <a:rPr spc="-95" dirty="0"/>
              <a:t>Rights</a:t>
            </a:r>
            <a:r>
              <a:rPr spc="-10" dirty="0"/>
              <a:t> Reserved.</a:t>
            </a:r>
          </a:p>
        </p:txBody>
      </p:sp>
      <p:sp>
        <p:nvSpPr>
          <p:cNvPr id="21" name="object 21"/>
          <p:cNvSpPr txBox="1"/>
          <p:nvPr/>
        </p:nvSpPr>
        <p:spPr>
          <a:xfrm>
            <a:off x="7349624" y="2052827"/>
            <a:ext cx="283845" cy="269240"/>
          </a:xfrm>
          <a:prstGeom prst="rect">
            <a:avLst/>
          </a:prstGeom>
        </p:spPr>
        <p:txBody>
          <a:bodyPr vert="horz" wrap="square" lIns="0" tIns="12700" rIns="0" bIns="0" rtlCol="0">
            <a:spAutoFit/>
          </a:bodyPr>
          <a:lstStyle/>
          <a:p>
            <a:pPr marL="12700">
              <a:lnSpc>
                <a:spcPct val="100000"/>
              </a:lnSpc>
              <a:spcBef>
                <a:spcPts val="100"/>
              </a:spcBef>
            </a:pPr>
            <a:r>
              <a:rPr sz="1600" spc="-25" dirty="0">
                <a:latin typeface="Arial"/>
                <a:cs typeface="Arial"/>
              </a:rPr>
              <a:t>No</a:t>
            </a:r>
            <a:endParaRPr sz="1600">
              <a:latin typeface="Arial"/>
              <a:cs typeface="Arial"/>
            </a:endParaRPr>
          </a:p>
        </p:txBody>
      </p:sp>
      <p:sp>
        <p:nvSpPr>
          <p:cNvPr id="22" name="object 22"/>
          <p:cNvSpPr txBox="1"/>
          <p:nvPr/>
        </p:nvSpPr>
        <p:spPr>
          <a:xfrm>
            <a:off x="4225426" y="1481328"/>
            <a:ext cx="715010" cy="66929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Arial"/>
                <a:cs typeface="Arial"/>
              </a:rPr>
              <a:t>Married</a:t>
            </a:r>
            <a:endParaRPr sz="1600">
              <a:latin typeface="Arial"/>
              <a:cs typeface="Arial"/>
            </a:endParaRPr>
          </a:p>
          <a:p>
            <a:pPr marL="309880">
              <a:lnSpc>
                <a:spcPct val="100000"/>
              </a:lnSpc>
              <a:spcBef>
                <a:spcPts val="1230"/>
              </a:spcBef>
            </a:pPr>
            <a:r>
              <a:rPr sz="1600" spc="-25" dirty="0">
                <a:solidFill>
                  <a:srgbClr val="800000"/>
                </a:solidFill>
                <a:latin typeface="Arial"/>
                <a:cs typeface="Arial"/>
              </a:rPr>
              <a:t>NO</a:t>
            </a:r>
            <a:endParaRPr sz="1600">
              <a:latin typeface="Arial"/>
              <a:cs typeface="Arial"/>
            </a:endParaRPr>
          </a:p>
        </p:txBody>
      </p:sp>
      <p:sp>
        <p:nvSpPr>
          <p:cNvPr id="23" name="object 23"/>
          <p:cNvSpPr txBox="1"/>
          <p:nvPr/>
        </p:nvSpPr>
        <p:spPr>
          <a:xfrm>
            <a:off x="6239827" y="1309878"/>
            <a:ext cx="826135" cy="510540"/>
          </a:xfrm>
          <a:prstGeom prst="rect">
            <a:avLst/>
          </a:prstGeom>
        </p:spPr>
        <p:txBody>
          <a:bodyPr vert="horz" wrap="square" lIns="0" tIns="22860" rIns="0" bIns="0" rtlCol="0">
            <a:spAutoFit/>
          </a:bodyPr>
          <a:lstStyle/>
          <a:p>
            <a:pPr marL="12700" marR="5080" indent="180975">
              <a:lnSpc>
                <a:spcPts val="1900"/>
              </a:lnSpc>
              <a:spcBef>
                <a:spcPts val="180"/>
              </a:spcBef>
            </a:pPr>
            <a:r>
              <a:rPr sz="1600" spc="-10" dirty="0">
                <a:latin typeface="Arial"/>
                <a:cs typeface="Arial"/>
              </a:rPr>
              <a:t>Single, Divorced</a:t>
            </a:r>
            <a:endParaRPr sz="1600">
              <a:latin typeface="Arial"/>
              <a:cs typeface="Arial"/>
            </a:endParaRPr>
          </a:p>
        </p:txBody>
      </p:sp>
      <p:sp>
        <p:nvSpPr>
          <p:cNvPr id="24" name="object 24"/>
          <p:cNvSpPr txBox="1"/>
          <p:nvPr/>
        </p:nvSpPr>
        <p:spPr>
          <a:xfrm>
            <a:off x="6432510" y="2597895"/>
            <a:ext cx="626110" cy="718820"/>
          </a:xfrm>
          <a:prstGeom prst="rect">
            <a:avLst/>
          </a:prstGeom>
        </p:spPr>
        <p:txBody>
          <a:bodyPr vert="horz" wrap="square" lIns="0" tIns="114935" rIns="0" bIns="0" rtlCol="0">
            <a:spAutoFit/>
          </a:bodyPr>
          <a:lstStyle/>
          <a:p>
            <a:pPr marL="12700">
              <a:lnSpc>
                <a:spcPct val="100000"/>
              </a:lnSpc>
              <a:spcBef>
                <a:spcPts val="905"/>
              </a:spcBef>
            </a:pPr>
            <a:r>
              <a:rPr sz="1600" dirty="0">
                <a:latin typeface="Arial"/>
                <a:cs typeface="Arial"/>
              </a:rPr>
              <a:t>&lt;</a:t>
            </a:r>
            <a:r>
              <a:rPr sz="1600" spc="-5" dirty="0">
                <a:latin typeface="Arial"/>
                <a:cs typeface="Arial"/>
              </a:rPr>
              <a:t> </a:t>
            </a:r>
            <a:r>
              <a:rPr sz="1600" spc="-25" dirty="0">
                <a:latin typeface="Arial"/>
                <a:cs typeface="Arial"/>
              </a:rPr>
              <a:t>80K</a:t>
            </a:r>
            <a:endParaRPr sz="1600">
              <a:latin typeface="Arial"/>
              <a:cs typeface="Arial"/>
            </a:endParaRPr>
          </a:p>
          <a:p>
            <a:pPr marL="309245">
              <a:lnSpc>
                <a:spcPct val="100000"/>
              </a:lnSpc>
              <a:spcBef>
                <a:spcPts val="810"/>
              </a:spcBef>
            </a:pPr>
            <a:r>
              <a:rPr sz="1600" spc="-25" dirty="0">
                <a:solidFill>
                  <a:srgbClr val="800000"/>
                </a:solidFill>
                <a:latin typeface="Arial"/>
                <a:cs typeface="Arial"/>
              </a:rPr>
              <a:t>NO</a:t>
            </a:r>
            <a:endParaRPr sz="1600">
              <a:latin typeface="Arial"/>
              <a:cs typeface="Arial"/>
            </a:endParaRPr>
          </a:p>
        </p:txBody>
      </p:sp>
      <p:sp>
        <p:nvSpPr>
          <p:cNvPr id="25" name="object 25"/>
          <p:cNvSpPr txBox="1"/>
          <p:nvPr/>
        </p:nvSpPr>
        <p:spPr>
          <a:xfrm>
            <a:off x="8097043" y="2600277"/>
            <a:ext cx="673100" cy="713740"/>
          </a:xfrm>
          <a:prstGeom prst="rect">
            <a:avLst/>
          </a:prstGeom>
        </p:spPr>
        <p:txBody>
          <a:bodyPr vert="horz" wrap="square" lIns="0" tIns="12700" rIns="0" bIns="0" rtlCol="0">
            <a:spAutoFit/>
          </a:bodyPr>
          <a:lstStyle/>
          <a:p>
            <a:pPr marL="12700" marR="5080" indent="109855">
              <a:lnSpc>
                <a:spcPct val="141100"/>
              </a:lnSpc>
              <a:spcBef>
                <a:spcPts val="100"/>
              </a:spcBef>
            </a:pPr>
            <a:r>
              <a:rPr sz="1600" dirty="0">
                <a:latin typeface="Arial"/>
                <a:cs typeface="Arial"/>
              </a:rPr>
              <a:t>&gt;</a:t>
            </a:r>
            <a:r>
              <a:rPr sz="1600" spc="-5" dirty="0">
                <a:latin typeface="Arial"/>
                <a:cs typeface="Arial"/>
              </a:rPr>
              <a:t> </a:t>
            </a:r>
            <a:r>
              <a:rPr sz="1600" spc="-25" dirty="0">
                <a:latin typeface="Arial"/>
                <a:cs typeface="Arial"/>
              </a:rPr>
              <a:t>80K </a:t>
            </a:r>
            <a:r>
              <a:rPr sz="1600" spc="-25" dirty="0">
                <a:solidFill>
                  <a:srgbClr val="800000"/>
                </a:solidFill>
                <a:latin typeface="Arial"/>
                <a:cs typeface="Arial"/>
              </a:rPr>
              <a:t>YES</a:t>
            </a:r>
            <a:endParaRPr sz="1600">
              <a:latin typeface="Arial"/>
              <a:cs typeface="Arial"/>
            </a:endParaRPr>
          </a:p>
        </p:txBody>
      </p:sp>
      <p:sp>
        <p:nvSpPr>
          <p:cNvPr id="26" name="object 26"/>
          <p:cNvSpPr txBox="1"/>
          <p:nvPr/>
        </p:nvSpPr>
        <p:spPr>
          <a:xfrm>
            <a:off x="4422140" y="3792220"/>
            <a:ext cx="4052570" cy="570865"/>
          </a:xfrm>
          <a:prstGeom prst="rect">
            <a:avLst/>
          </a:prstGeom>
        </p:spPr>
        <p:txBody>
          <a:bodyPr vert="horz" wrap="square" lIns="0" tIns="24765" rIns="0" bIns="0" rtlCol="0">
            <a:spAutoFit/>
          </a:bodyPr>
          <a:lstStyle/>
          <a:p>
            <a:pPr marL="12700" marR="5080">
              <a:lnSpc>
                <a:spcPts val="2130"/>
              </a:lnSpc>
              <a:spcBef>
                <a:spcPts val="195"/>
              </a:spcBef>
            </a:pPr>
            <a:r>
              <a:rPr sz="1800" dirty="0">
                <a:solidFill>
                  <a:srgbClr val="CC3300"/>
                </a:solidFill>
                <a:latin typeface="Calibri"/>
                <a:cs typeface="Calibri"/>
              </a:rPr>
              <a:t>There</a:t>
            </a:r>
            <a:r>
              <a:rPr sz="1800" spc="-35" dirty="0">
                <a:solidFill>
                  <a:srgbClr val="CC3300"/>
                </a:solidFill>
                <a:latin typeface="Calibri"/>
                <a:cs typeface="Calibri"/>
              </a:rPr>
              <a:t> </a:t>
            </a:r>
            <a:r>
              <a:rPr sz="1800" dirty="0">
                <a:solidFill>
                  <a:srgbClr val="CC3300"/>
                </a:solidFill>
                <a:latin typeface="Calibri"/>
                <a:cs typeface="Calibri"/>
              </a:rPr>
              <a:t>could</a:t>
            </a:r>
            <a:r>
              <a:rPr sz="1800" spc="-35" dirty="0">
                <a:solidFill>
                  <a:srgbClr val="CC3300"/>
                </a:solidFill>
                <a:latin typeface="Calibri"/>
                <a:cs typeface="Calibri"/>
              </a:rPr>
              <a:t> </a:t>
            </a:r>
            <a:r>
              <a:rPr sz="1800" dirty="0">
                <a:solidFill>
                  <a:srgbClr val="CC3300"/>
                </a:solidFill>
                <a:latin typeface="Calibri"/>
                <a:cs typeface="Calibri"/>
              </a:rPr>
              <a:t>be</a:t>
            </a:r>
            <a:r>
              <a:rPr sz="1800" spc="-35" dirty="0">
                <a:solidFill>
                  <a:srgbClr val="CC3300"/>
                </a:solidFill>
                <a:latin typeface="Calibri"/>
                <a:cs typeface="Calibri"/>
              </a:rPr>
              <a:t> </a:t>
            </a:r>
            <a:r>
              <a:rPr sz="1800" dirty="0">
                <a:solidFill>
                  <a:srgbClr val="CC3300"/>
                </a:solidFill>
                <a:latin typeface="Calibri"/>
                <a:cs typeface="Calibri"/>
              </a:rPr>
              <a:t>more</a:t>
            </a:r>
            <a:r>
              <a:rPr sz="1800" spc="-35" dirty="0">
                <a:solidFill>
                  <a:srgbClr val="CC3300"/>
                </a:solidFill>
                <a:latin typeface="Calibri"/>
                <a:cs typeface="Calibri"/>
              </a:rPr>
              <a:t> </a:t>
            </a:r>
            <a:r>
              <a:rPr sz="1800" dirty="0">
                <a:solidFill>
                  <a:srgbClr val="CC3300"/>
                </a:solidFill>
                <a:latin typeface="Calibri"/>
                <a:cs typeface="Calibri"/>
              </a:rPr>
              <a:t>than</a:t>
            </a:r>
            <a:r>
              <a:rPr sz="1800" spc="-35" dirty="0">
                <a:solidFill>
                  <a:srgbClr val="CC3300"/>
                </a:solidFill>
                <a:latin typeface="Calibri"/>
                <a:cs typeface="Calibri"/>
              </a:rPr>
              <a:t> </a:t>
            </a:r>
            <a:r>
              <a:rPr sz="1800" dirty="0">
                <a:solidFill>
                  <a:srgbClr val="CC3300"/>
                </a:solidFill>
                <a:latin typeface="Calibri"/>
                <a:cs typeface="Calibri"/>
              </a:rPr>
              <a:t>one</a:t>
            </a:r>
            <a:r>
              <a:rPr sz="1800" spc="-30" dirty="0">
                <a:solidFill>
                  <a:srgbClr val="CC3300"/>
                </a:solidFill>
                <a:latin typeface="Calibri"/>
                <a:cs typeface="Calibri"/>
              </a:rPr>
              <a:t> </a:t>
            </a:r>
            <a:r>
              <a:rPr sz="1800" dirty="0">
                <a:solidFill>
                  <a:srgbClr val="CC3300"/>
                </a:solidFill>
                <a:latin typeface="Calibri"/>
                <a:cs typeface="Calibri"/>
              </a:rPr>
              <a:t>tree</a:t>
            </a:r>
            <a:r>
              <a:rPr sz="1800" spc="-35" dirty="0">
                <a:solidFill>
                  <a:srgbClr val="CC3300"/>
                </a:solidFill>
                <a:latin typeface="Calibri"/>
                <a:cs typeface="Calibri"/>
              </a:rPr>
              <a:t> </a:t>
            </a:r>
            <a:r>
              <a:rPr sz="1800" dirty="0">
                <a:solidFill>
                  <a:srgbClr val="CC3300"/>
                </a:solidFill>
                <a:latin typeface="Calibri"/>
                <a:cs typeface="Calibri"/>
              </a:rPr>
              <a:t>that</a:t>
            </a:r>
            <a:r>
              <a:rPr sz="1800" spc="-45" dirty="0">
                <a:solidFill>
                  <a:srgbClr val="CC3300"/>
                </a:solidFill>
                <a:latin typeface="Calibri"/>
                <a:cs typeface="Calibri"/>
              </a:rPr>
              <a:t> </a:t>
            </a:r>
            <a:r>
              <a:rPr sz="1800" spc="-20" dirty="0">
                <a:solidFill>
                  <a:srgbClr val="CC3300"/>
                </a:solidFill>
                <a:latin typeface="Calibri"/>
                <a:cs typeface="Calibri"/>
              </a:rPr>
              <a:t>fits </a:t>
            </a:r>
            <a:r>
              <a:rPr sz="1800" dirty="0">
                <a:solidFill>
                  <a:srgbClr val="CC3300"/>
                </a:solidFill>
                <a:latin typeface="Calibri"/>
                <a:cs typeface="Calibri"/>
              </a:rPr>
              <a:t>the</a:t>
            </a:r>
            <a:r>
              <a:rPr sz="1800" spc="-15" dirty="0">
                <a:solidFill>
                  <a:srgbClr val="CC3300"/>
                </a:solidFill>
                <a:latin typeface="Calibri"/>
                <a:cs typeface="Calibri"/>
              </a:rPr>
              <a:t> </a:t>
            </a:r>
            <a:r>
              <a:rPr sz="1800" dirty="0">
                <a:solidFill>
                  <a:srgbClr val="CC3300"/>
                </a:solidFill>
                <a:latin typeface="Calibri"/>
                <a:cs typeface="Calibri"/>
              </a:rPr>
              <a:t>same</a:t>
            </a:r>
            <a:r>
              <a:rPr sz="1800" spc="-10" dirty="0">
                <a:solidFill>
                  <a:srgbClr val="CC3300"/>
                </a:solidFill>
                <a:latin typeface="Calibri"/>
                <a:cs typeface="Calibri"/>
              </a:rPr>
              <a:t> </a:t>
            </a:r>
            <a:r>
              <a:rPr sz="1800" spc="-20" dirty="0">
                <a:solidFill>
                  <a:srgbClr val="CC3300"/>
                </a:solidFill>
                <a:latin typeface="Calibri"/>
                <a:cs typeface="Calibri"/>
              </a:rPr>
              <a:t>data!</a:t>
            </a:r>
            <a:endParaRPr sz="18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0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62</TotalTime>
  <Words>4563</Words>
  <Application>Microsoft Office PowerPoint</Application>
  <PresentationFormat>On-screen Show (16:9)</PresentationFormat>
  <Paragraphs>1577</Paragraphs>
  <Slides>51</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51</vt:i4>
      </vt:variant>
    </vt:vector>
  </HeadingPairs>
  <TitlesOfParts>
    <vt:vector size="63" baseType="lpstr">
      <vt:lpstr>Aptos</vt:lpstr>
      <vt:lpstr>Arial</vt:lpstr>
      <vt:lpstr>Calibri</vt:lpstr>
      <vt:lpstr>Courier New</vt:lpstr>
      <vt:lpstr>Garamond</vt:lpstr>
      <vt:lpstr>Garamond Bold</vt:lpstr>
      <vt:lpstr>Garamond Italic</vt:lpstr>
      <vt:lpstr>Minion Pro</vt:lpstr>
      <vt:lpstr>Symbol</vt:lpstr>
      <vt:lpstr>Tahoma</vt:lpstr>
      <vt:lpstr>Times New Roman</vt:lpstr>
      <vt:lpstr>Office Theme</vt:lpstr>
      <vt:lpstr>CSE5334 Data Mining</vt:lpstr>
      <vt:lpstr>Classification: Definition</vt:lpstr>
      <vt:lpstr>Illustrating Classification Task</vt:lpstr>
      <vt:lpstr>Examples of Classification Task</vt:lpstr>
      <vt:lpstr>Classification vs. Prediction</vt:lpstr>
      <vt:lpstr>Supervised vs. Unsupervised Learning</vt:lpstr>
      <vt:lpstr>Classification methods</vt:lpstr>
      <vt:lpstr>Examples</vt:lpstr>
      <vt:lpstr>Another Example of Decision Tree</vt:lpstr>
      <vt:lpstr>Decision Tree Classification Task</vt:lpstr>
      <vt:lpstr>Apply Model to Test Data</vt:lpstr>
      <vt:lpstr>Apply Model to Test Data Test Data</vt:lpstr>
      <vt:lpstr>Apply Model to Test Data Test Data</vt:lpstr>
      <vt:lpstr>Apply Model to Test Data Test Data</vt:lpstr>
      <vt:lpstr>Apply Model to Test Data Test Data</vt:lpstr>
      <vt:lpstr>Apply Model to Test Data Test Data</vt:lpstr>
      <vt:lpstr>Decision Tree Classification Task</vt:lpstr>
      <vt:lpstr>Decision Tree Induction</vt:lpstr>
      <vt:lpstr>Decision Tree Induction</vt:lpstr>
      <vt:lpstr>General Structure of Hunt’s Algorithm</vt:lpstr>
      <vt:lpstr>Hunt’s Algorithm</vt:lpstr>
      <vt:lpstr>Tree Induction</vt:lpstr>
      <vt:lpstr>Tree Induction</vt:lpstr>
      <vt:lpstr>How to Specify Test Condition?</vt:lpstr>
      <vt:lpstr>Splitting Based on Nominal Attributes</vt:lpstr>
      <vt:lpstr>Splitting Based on Ordinal Attributes</vt:lpstr>
      <vt:lpstr>Splitting Based on Continuous Attributes</vt:lpstr>
      <vt:lpstr>Splitting Based on Continuous Attributes</vt:lpstr>
      <vt:lpstr>Tree Induction</vt:lpstr>
      <vt:lpstr>How to determine the Best Split</vt:lpstr>
      <vt:lpstr>How to determine the Best Split</vt:lpstr>
      <vt:lpstr>Measures of Node Impurity</vt:lpstr>
      <vt:lpstr>How to Find the Best Split</vt:lpstr>
      <vt:lpstr>Measure of Impurity: GINI</vt:lpstr>
      <vt:lpstr>Examples for computing GINI</vt:lpstr>
      <vt:lpstr>Splitting Based on GINI</vt:lpstr>
      <vt:lpstr>Binary Attributes: Computing GINI Index</vt:lpstr>
      <vt:lpstr>Categorical Attributes: Computing Gini Index</vt:lpstr>
      <vt:lpstr>Continuous Attributes: Computing Gini Index</vt:lpstr>
      <vt:lpstr>Continuous Attributes: Computing Gini Index...</vt:lpstr>
      <vt:lpstr>Alternative Splitting Criteria based on INFO</vt:lpstr>
      <vt:lpstr>Examples for computing Entropy</vt:lpstr>
      <vt:lpstr>Splitting Based on INFO...</vt:lpstr>
      <vt:lpstr>Splitting Based on INFO...</vt:lpstr>
      <vt:lpstr>Splitting Criteria based on Classification Error</vt:lpstr>
      <vt:lpstr>Examples for Computing Error</vt:lpstr>
      <vt:lpstr>Comparison among Splitting Criteria</vt:lpstr>
      <vt:lpstr>Misclassification Error vs Gini</vt:lpstr>
      <vt:lpstr>Tree Induction</vt:lpstr>
      <vt:lpstr>Stopping Criteria for Tree Induction</vt:lpstr>
      <vt:lpstr>Decision Tree Based Classification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CSE5334 Data Mining</dc:title>
  <cp:lastModifiedBy>Srinivasa Sai Abhijit Challapalli</cp:lastModifiedBy>
  <cp:revision>9</cp:revision>
  <dcterms:created xsi:type="dcterms:W3CDTF">2024-03-28T04:54:44Z</dcterms:created>
  <dcterms:modified xsi:type="dcterms:W3CDTF">2024-03-28T19:13:15Z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2020-10-01T00:00:00Z</vt:filetime>
  </property>
  <property fmtid="{D5CDD505-2E9C-101B-9397-08002B2CF9AE}" pid="3" name="LastSaved">
    <vt:filetime>2024-03-28T00:00:00Z</vt:filetime>
  </property>
  <property fmtid="{D5CDD505-2E9C-101B-9397-08002B2CF9AE}" pid="4" name="Producer">
    <vt:lpwstr>www.ilovepdf.com</vt:lpwstr>
  </property>
</Properties>
</file>