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0" r:id="rId3"/>
    <p:sldId id="261" r:id="rId4"/>
    <p:sldId id="274" r:id="rId5"/>
    <p:sldId id="265" r:id="rId6"/>
    <p:sldId id="275" r:id="rId7"/>
    <p:sldId id="264" r:id="rId8"/>
    <p:sldId id="267" r:id="rId9"/>
    <p:sldId id="271" r:id="rId10"/>
    <p:sldId id="272" r:id="rId11"/>
    <p:sldId id="273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110F2-A8CD-EBEE-C8E3-955B991A6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BD18C8-99C1-D93C-BCBA-C17770DD1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80A58B-2034-74E9-A222-81AEC08A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98BF0D-1ED5-9194-FFDE-4C5500E2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3AC90-DE1F-EE7F-41B0-61BF032D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F98C2-0A1E-CA4A-FEC8-04E16746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4B7B01-4E1F-FA3D-3514-4821A50C7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942FF-B052-B610-D8C1-44C1F5A8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61785-B583-097C-958F-D7A1D67D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A5568-07B2-1C32-B08B-A77F9AA7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4220285-F71D-4920-25E6-8DBCDC0AA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9AA97F-A67E-35AC-0C1E-A850DD342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7749-16FA-8710-6AF7-57E3FB78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1ADA0-A4DF-531D-74CF-9F50A9CB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4C816-9486-D0E6-E72C-FB191A5B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68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734FE-96D4-B187-AB81-50A7BBE2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729AA-5CB5-C18D-38AD-38BA7890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595FE-C46A-F43C-D599-58A4081E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0DB8B-8085-4BC1-0621-40DC4BFC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CB0DB-2BD0-50D0-7CC8-B007ADE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75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CF446-0F9A-E39F-A345-3CE38D082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CD5373-C101-2B1A-0115-98E5D260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3C7AE-B821-AB24-B039-B1D7FD3B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1E295-F230-13C8-B716-A6371856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ACF2E-F58A-B1D1-0FA4-CAA05DBE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3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526FE-694D-FFFA-1324-51D44CAA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07FE9-F9C8-1F8B-2555-E95825075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E6DA5-2B2B-0197-B3B7-DCEE9D2BC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3C725-C4D3-8407-8683-A4678F756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2CDCF-E7A9-6C15-A006-C65007EE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0FE399-E5F9-DF60-D75D-7BCC08A6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8FADB-DF21-242B-24B9-61F8ABB0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57338-576F-75BA-43A3-75E61CDE2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C714B4-A208-0C2B-91F8-46EEEF4E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EC2FAA-89F7-10FC-B04E-C734437C5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2CA362-7399-5CFB-2328-0AC719607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F769BE-0FDA-BEB6-5D4A-86ABBA1A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84EB07D-F65C-33B8-BB25-5115C6B6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F69A5C-8CD3-B8CD-6B63-06264F16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8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F2BB3-1449-0926-20C7-24502F55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606F4E-6A85-9F82-D878-C02EDF87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82C91-DD1C-0E51-EA0F-FDCDDDE6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0ADC7B-06EF-6E99-7B42-6E6D134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60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43F85-15A8-9A26-EA08-8219CFA0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089C22-3155-B843-8477-1F5AF455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7D24E-144B-4BB8-CC4F-48385BA4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DC7DC-C600-E9BF-4585-D28E8E9D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638DF-5E80-7B5B-DE50-5342A6F09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0D46D-54A6-DB50-5183-5D10295D4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F34669-EDF2-9C69-AB16-E4647415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8EAEB-ED1D-0AFA-2182-CB2360AC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819CE-04FE-9E3B-9E96-AD3300E7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1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EDE90-79C4-5BB1-2CDD-D964AFC9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14915F-F8AB-8281-5F85-7428AFD49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A2E476-6ABF-7B47-0BF7-15FB517E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56C9D4-57FA-87E3-E71D-8741993F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6AA50B-76B0-1F03-3C0F-C91A184C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CE0CDF-C6A9-4DB7-D0C6-388469D5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112E63-6060-4B7B-D475-23D2E0C6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1B1298-ABD5-4D9E-95F3-691AE4DB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ED6E99-BFA6-D47C-93FD-58151E4B8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FA48D-D231-464E-B699-17CE6492A48E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BC8941-703D-CA6C-CD13-22F54FDF7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8F84B-CF1D-083D-FBDD-F39852183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B46D9E-FAC0-4A51-A353-EADA6A450D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3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>
                <a:solidFill>
                  <a:srgbClr val="002C62"/>
                </a:solidFill>
              </a:rPr>
              <a:t>C3110703 </a:t>
            </a:r>
            <a:r>
              <a:rPr lang="ko-KR" altLang="en-US" sz="2000" b="1">
                <a:solidFill>
                  <a:srgbClr val="002C62"/>
                </a:solidFill>
              </a:rPr>
              <a:t>김지윤</a:t>
            </a:r>
            <a:endParaRPr lang="ko-KR" altLang="en-US" sz="2000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5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13</a:t>
            </a:r>
            <a:r>
              <a:rPr lang="ko-KR" altLang="en-US" sz="1600" b="1" dirty="0">
                <a:solidFill>
                  <a:srgbClr val="002C62"/>
                </a:solidFill>
              </a:rPr>
              <a:t>일 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25399" y="2582972"/>
            <a:ext cx="12382501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</a:rPr>
              <a:t>Towards Deep Learning </a:t>
            </a:r>
            <a:r>
              <a:rPr kumimoji="1" lang="en-US" altLang="ko-KR" sz="2400">
                <a:solidFill>
                  <a:schemeClr val="bg1"/>
                </a:solidFill>
              </a:rPr>
              <a:t>Models Resistant to </a:t>
            </a:r>
            <a:r>
              <a:rPr kumimoji="1" lang="en-US" altLang="ko-KR" sz="2400" dirty="0">
                <a:solidFill>
                  <a:schemeClr val="bg1"/>
                </a:solidFill>
              </a:rPr>
              <a:t>Adversarial Attacks </a:t>
            </a:r>
            <a:r>
              <a:rPr kumimoji="1" lang="en-US" altLang="ko-KR" sz="2400">
                <a:solidFill>
                  <a:schemeClr val="bg1"/>
                </a:solidFill>
              </a:rPr>
              <a:t>(ICLR’18)</a:t>
            </a:r>
            <a:endParaRPr kumimoji="1" lang="en-US" altLang="ko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55A1D-461C-0DC9-0D04-FEA5853C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C8DBB-E931-4C33-62EF-BB9C4A1B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2226592"/>
            <a:ext cx="5191125" cy="4351338"/>
          </a:xfrm>
        </p:spPr>
        <p:txBody>
          <a:bodyPr/>
          <a:lstStyle/>
          <a:p>
            <a:r>
              <a:rPr lang="ko-KR" altLang="en-US" sz="1400"/>
              <a:t>각기 다른 </a:t>
            </a:r>
            <a:r>
              <a:rPr lang="af-ZA" altLang="ko-KR" sz="1400"/>
              <a:t>Model Capacity</a:t>
            </a:r>
            <a:r>
              <a:rPr lang="ko-KR" altLang="en-US" sz="1400"/>
              <a:t>에 따른 </a:t>
            </a:r>
            <a:r>
              <a:rPr lang="af-ZA" altLang="ko-KR" sz="1400"/>
              <a:t>MNIST , CIFAR10 Datasets</a:t>
            </a:r>
            <a:r>
              <a:rPr lang="ko-KR" altLang="en-US" sz="1400"/>
              <a:t> 실험 결과를 각각 그래프와 표로 나타냄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Capacity</a:t>
            </a:r>
            <a:r>
              <a:rPr lang="ko-KR" altLang="en-US" sz="1400"/>
              <a:t>가 큰 </a:t>
            </a:r>
            <a:r>
              <a:rPr lang="en-US" altLang="ko-KR" sz="1400"/>
              <a:t>Wide </a:t>
            </a:r>
            <a:r>
              <a:rPr lang="ko-KR" altLang="en-US" sz="1400"/>
              <a:t>모델이 </a:t>
            </a:r>
            <a:r>
              <a:rPr lang="en-US" altLang="ko-KR" sz="1400"/>
              <a:t>Accuracy</a:t>
            </a:r>
            <a:r>
              <a:rPr lang="ko-KR" altLang="en-US" sz="1400"/>
              <a:t>가 비교적 높음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(b)</a:t>
            </a:r>
            <a:r>
              <a:rPr lang="ko-KR" altLang="en-US" sz="1400"/>
              <a:t> 기존 </a:t>
            </a:r>
            <a:r>
              <a:rPr lang="en-US" altLang="ko-KR" sz="1400"/>
              <a:t>FGSM Training </a:t>
            </a:r>
            <a:r>
              <a:rPr lang="ko-KR" altLang="en-US" sz="1400"/>
              <a:t>시</a:t>
            </a:r>
            <a:r>
              <a:rPr lang="en-US" altLang="ko-KR" sz="1400"/>
              <a:t>, PGD</a:t>
            </a:r>
            <a:r>
              <a:rPr lang="ko-KR" altLang="en-US" sz="1400"/>
              <a:t>를 전혀 방어하지 못함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(c) PGD Training </a:t>
            </a:r>
            <a:r>
              <a:rPr lang="ko-KR" altLang="en-US" sz="1400"/>
              <a:t>시 두 공격 기법에 모두 강건함</a:t>
            </a:r>
            <a:endParaRPr lang="en-US" altLang="ko-KR" sz="1400"/>
          </a:p>
          <a:p>
            <a:endParaRPr lang="en-US" altLang="ko-KR" sz="1400"/>
          </a:p>
          <a:p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52609-6DF3-6B60-A4FC-E7F1B2F376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62"/>
          <a:stretch/>
        </p:blipFill>
        <p:spPr>
          <a:xfrm>
            <a:off x="7079796" y="1893263"/>
            <a:ext cx="4039961" cy="2744084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31F6513-B4DF-ED33-0318-C7DA30EDA74E}"/>
              </a:ext>
            </a:extLst>
          </p:cNvPr>
          <p:cNvSpPr/>
          <p:nvPr/>
        </p:nvSpPr>
        <p:spPr>
          <a:xfrm>
            <a:off x="8272300" y="3506833"/>
            <a:ext cx="433943" cy="7351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99955F-B931-0C2E-1737-3D10BF971C73}"/>
              </a:ext>
            </a:extLst>
          </p:cNvPr>
          <p:cNvSpPr/>
          <p:nvPr/>
        </p:nvSpPr>
        <p:spPr>
          <a:xfrm>
            <a:off x="10512580" y="3506833"/>
            <a:ext cx="410689" cy="7884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E2BC026-5768-E5E8-99FA-661325F7E7EC}"/>
              </a:ext>
            </a:extLst>
          </p:cNvPr>
          <p:cNvSpPr/>
          <p:nvPr/>
        </p:nvSpPr>
        <p:spPr>
          <a:xfrm>
            <a:off x="8902732" y="4100444"/>
            <a:ext cx="820932" cy="155121"/>
          </a:xfrm>
          <a:prstGeom prst="round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3E617B-52C9-4BFD-91F5-2C182BC1B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1" t="3678" r="3654" b="6526"/>
          <a:stretch/>
        </p:blipFill>
        <p:spPr>
          <a:xfrm>
            <a:off x="11159898" y="2226592"/>
            <a:ext cx="486456" cy="3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83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B1D05-B008-E450-3840-4DB20DB3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6C2C1-24CA-6D3A-8185-CF3EF81F0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337"/>
            <a:ext cx="10515600" cy="4351338"/>
          </a:xfrm>
        </p:spPr>
        <p:txBody>
          <a:bodyPr>
            <a:normAutofit/>
          </a:bodyPr>
          <a:lstStyle/>
          <a:p>
            <a:endParaRPr lang="en-US" altLang="ko-KR" sz="1800"/>
          </a:p>
          <a:p>
            <a:endParaRPr lang="ko-KR" altLang="en-US" sz="1800" dirty="0"/>
          </a:p>
          <a:p>
            <a:r>
              <a:rPr lang="en-US" altLang="ko-KR" sz="1800"/>
              <a:t>PGD</a:t>
            </a:r>
            <a:r>
              <a:rPr lang="ko-KR" altLang="en-US" sz="1800"/>
              <a:t>는 기존 </a:t>
            </a:r>
            <a:r>
              <a:rPr lang="en-US" altLang="ko-KR" sz="1800"/>
              <a:t>FGSM </a:t>
            </a:r>
            <a:r>
              <a:rPr lang="ko-KR" altLang="en-US" sz="1800"/>
              <a:t>방식에 비해 보다 정교한 </a:t>
            </a:r>
            <a:r>
              <a:rPr lang="af-ZA" altLang="ko-KR" sz="1800"/>
              <a:t>Adversarial Attack</a:t>
            </a:r>
            <a:r>
              <a:rPr lang="ko-KR" altLang="en-US" sz="1800"/>
              <a:t>임</a:t>
            </a:r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PGD</a:t>
            </a:r>
            <a:r>
              <a:rPr lang="ko-KR" altLang="en-US" sz="1800"/>
              <a:t>는 여러 번의 단계</a:t>
            </a:r>
            <a:r>
              <a:rPr lang="en-US" altLang="ko-KR" sz="1800"/>
              <a:t>(Step)</a:t>
            </a:r>
            <a:r>
              <a:rPr lang="ko-KR" altLang="en-US" sz="1800"/>
              <a:t>로 나누어 데이터에 노이즈</a:t>
            </a:r>
            <a:r>
              <a:rPr lang="en-US" altLang="ko-KR" sz="1800"/>
              <a:t>(Perturbation)</a:t>
            </a:r>
            <a:r>
              <a:rPr lang="ko-KR" altLang="en-US" sz="1800"/>
              <a:t>를 추가함</a:t>
            </a:r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r>
              <a:rPr lang="en-US" altLang="ko-KR" sz="1800"/>
              <a:t>PGD</a:t>
            </a:r>
            <a:r>
              <a:rPr lang="ko-KR" altLang="en-US" sz="1800"/>
              <a:t> 기반의 </a:t>
            </a:r>
            <a:r>
              <a:rPr lang="en-US" altLang="ko-KR" sz="1800"/>
              <a:t>Adversarial Training</a:t>
            </a:r>
            <a:r>
              <a:rPr lang="ko-KR" altLang="en-US" sz="1800"/>
              <a:t> 시</a:t>
            </a:r>
            <a:r>
              <a:rPr lang="en-US" altLang="ko-KR" sz="1800"/>
              <a:t>,</a:t>
            </a:r>
            <a:r>
              <a:rPr lang="ko-KR" altLang="en-US" sz="1800"/>
              <a:t> 두 공격 기법 모두에 대해 모델 방어 성능이 높음 </a:t>
            </a:r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1305575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6BD12-0F55-632A-A9D0-5B038ADA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/>
              <a:t>. Progress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89284-E3C1-5860-8FFF-3DC1CBEF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/>
              <a:t>연구 주제</a:t>
            </a:r>
            <a:endParaRPr lang="en-US" altLang="ko-KR" sz="2000"/>
          </a:p>
          <a:p>
            <a:r>
              <a:rPr lang="en-US" altLang="ko-KR" sz="2000"/>
              <a:t>Adversarial Attack</a:t>
            </a:r>
            <a:r>
              <a:rPr lang="ko-KR" altLang="en-US" sz="2000"/>
              <a:t>에 대한 </a:t>
            </a:r>
            <a:r>
              <a:rPr lang="en-US" altLang="ko-KR" sz="2000"/>
              <a:t>BNN </a:t>
            </a:r>
            <a:r>
              <a:rPr lang="ko-KR" altLang="en-US" sz="2000"/>
              <a:t>강건성 강화</a:t>
            </a:r>
            <a:endParaRPr lang="en-US" altLang="ko-KR" sz="2000"/>
          </a:p>
          <a:p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Progress</a:t>
            </a:r>
          </a:p>
          <a:p>
            <a:r>
              <a:rPr lang="af-ZA" altLang="ko-KR" sz="2000"/>
              <a:t>Stochastic</a:t>
            </a:r>
            <a:r>
              <a:rPr lang="ko-KR" altLang="en-US" sz="2000"/>
              <a:t> </a:t>
            </a:r>
            <a:r>
              <a:rPr lang="en-US" altLang="ko-KR" sz="2000"/>
              <a:t>Binarization - BinnaryConnect</a:t>
            </a:r>
          </a:p>
          <a:p>
            <a:r>
              <a:rPr lang="en-US" altLang="ko-KR" sz="1800"/>
              <a:t>Improved Gradient-Based Adversarial Attacks for Quantized Networks </a:t>
            </a:r>
            <a:r>
              <a:rPr lang="ko-KR" altLang="en-US" sz="1800"/>
              <a:t>리뷰 및 코드 분석</a:t>
            </a:r>
            <a:endParaRPr lang="en-US" altLang="ko-KR" sz="1800"/>
          </a:p>
          <a:p>
            <a:r>
              <a:rPr lang="af-ZA" altLang="ko-KR" sz="105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Ref. </a:t>
            </a:r>
            <a:r>
              <a:rPr lang="af-ZA" altLang="ko-KR" sz="105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Gupta, Kartik, and Thalaiyasingam Ajanthan. "Improved gradient-based adversarial attacks for quantized networks." </a:t>
            </a:r>
            <a:r>
              <a:rPr lang="af-ZA" altLang="ko-KR" sz="1050" b="0" i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Proceedings of the AAAI Conference on Artificial Intelligence</a:t>
            </a:r>
            <a:r>
              <a:rPr lang="af-ZA" altLang="ko-KR" sz="1050" b="0" i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Vol. 36. No. 6. 2022.</a:t>
            </a:r>
          </a:p>
          <a:p>
            <a:endParaRPr lang="af-ZA" altLang="ko-KR" sz="105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/>
              <a:t>To-Do</a:t>
            </a:r>
          </a:p>
          <a:p>
            <a:r>
              <a:rPr lang="af-ZA" altLang="ko-KR" sz="2000"/>
              <a:t>Stochastic</a:t>
            </a:r>
            <a:r>
              <a:rPr lang="ko-KR" altLang="en-US" sz="2000"/>
              <a:t> </a:t>
            </a:r>
            <a:r>
              <a:rPr lang="en-US" altLang="ko-KR" sz="2000"/>
              <a:t>Binarization</a:t>
            </a:r>
            <a:r>
              <a:rPr lang="ko-KR" altLang="en-US" sz="2000"/>
              <a:t>와 </a:t>
            </a:r>
            <a:r>
              <a:rPr lang="en-US" altLang="ko-KR" sz="2000"/>
              <a:t>Dropout</a:t>
            </a:r>
            <a:r>
              <a:rPr lang="ko-KR" altLang="en-US" sz="2000"/>
              <a:t> 정규화 효과 비교</a:t>
            </a:r>
            <a:endParaRPr lang="en-US" altLang="ko-KR" sz="2000"/>
          </a:p>
          <a:p>
            <a:r>
              <a:rPr lang="ko-KR" altLang="en-US" sz="2000"/>
              <a:t>실험 환경 구축 및 </a:t>
            </a:r>
            <a:r>
              <a:rPr lang="en-US" altLang="ko-KR" sz="2000"/>
              <a:t>BinnaryConnect Method</a:t>
            </a:r>
            <a:r>
              <a:rPr lang="ko-KR" altLang="en-US" sz="2000"/>
              <a:t> 적용</a:t>
            </a:r>
            <a:endParaRPr lang="en-US" altLang="ko-KR" sz="2000"/>
          </a:p>
          <a:p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376586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3C1E9-CFDB-53A5-D427-D1069253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768AB-493E-46A5-1253-D62BE8D7A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0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1. Introduction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/>
              <a:t>. Background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/>
              <a:t>Main Idea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/>
              <a:t>. Experiments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/>
              <a:t>. Conclusion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6. Progress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057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B03FF-9703-6224-9F3F-1A7B2E39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5A312A-E69A-4616-F339-328A83F0B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9736" cy="4351338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Adversarial Attack(</a:t>
            </a:r>
            <a:r>
              <a:rPr lang="ko-KR" altLang="en-US" sz="1600" dirty="0"/>
              <a:t>적대적 공격</a:t>
            </a:r>
            <a:r>
              <a:rPr lang="en-US" altLang="ko-KR" sz="1600" dirty="0"/>
              <a:t>) :</a:t>
            </a:r>
            <a:r>
              <a:rPr lang="ko-KR" altLang="en-US" sz="1600" dirty="0"/>
              <a:t> 딥러닝 모델의 예측 성능을 떨어뜨리기 위해 의도적으로 설계된 입력 데이터를 이용하는 공격 방법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Adversarial Example(</a:t>
            </a:r>
            <a:r>
              <a:rPr lang="ko-KR" altLang="en-US" sz="1600" dirty="0"/>
              <a:t>적대적 예제</a:t>
            </a:r>
            <a:r>
              <a:rPr lang="en-US" altLang="ko-KR" sz="1600" dirty="0"/>
              <a:t>) : </a:t>
            </a:r>
            <a:r>
              <a:rPr lang="ko-KR" altLang="en-US" sz="1600" dirty="0"/>
              <a:t>모델을 속이기 위해 생성된 입력 데이터</a:t>
            </a:r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91505F-4780-AB1A-1714-04F6DFE8D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994"/>
          <a:stretch/>
        </p:blipFill>
        <p:spPr>
          <a:xfrm>
            <a:off x="6761018" y="1911495"/>
            <a:ext cx="4958108" cy="1313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0DBF25-CE41-D8FB-2245-1505D0B47A93}"/>
              </a:ext>
            </a:extLst>
          </p:cNvPr>
          <p:cNvSpPr txBox="1"/>
          <p:nvPr/>
        </p:nvSpPr>
        <p:spPr>
          <a:xfrm>
            <a:off x="110836" y="6563757"/>
            <a:ext cx="10221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Goodfellow, Ian J., Jonathon </a:t>
            </a:r>
            <a:r>
              <a:rPr lang="en-US" altLang="ko-KR" sz="1100" dirty="0" err="1"/>
              <a:t>Shlens</a:t>
            </a:r>
            <a:r>
              <a:rPr lang="en-US" altLang="ko-KR" sz="1100" dirty="0"/>
              <a:t>, and Christian </a:t>
            </a:r>
            <a:r>
              <a:rPr lang="en-US" altLang="ko-KR" sz="1100" dirty="0" err="1"/>
              <a:t>Szegedy</a:t>
            </a:r>
            <a:r>
              <a:rPr lang="en-US" altLang="ko-KR" sz="1100" dirty="0"/>
              <a:t>. "Explaining and harnessing adversarial examples."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 preprint arXiv:1412.6572 (2014).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B94DE-4665-D999-D006-370F956FAEF9}"/>
              </a:ext>
            </a:extLst>
          </p:cNvPr>
          <p:cNvSpPr txBox="1"/>
          <p:nvPr/>
        </p:nvSpPr>
        <p:spPr>
          <a:xfrm>
            <a:off x="6761018" y="3885223"/>
            <a:ext cx="491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기존 입력에 아주 작은 노이즈 값을 더하는 것만으로 높은 신뢰도</a:t>
            </a:r>
            <a:r>
              <a:rPr lang="en-US" altLang="ko-KR" sz="1400" dirty="0"/>
              <a:t>(Confidence)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오분류</a:t>
            </a:r>
            <a:r>
              <a:rPr lang="ko-KR" altLang="en-US" sz="1400" dirty="0"/>
              <a:t> 하도록 유도할 수 있음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57D4C8-AC4E-2635-AA56-BA0E3CAC4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25" y="3225339"/>
            <a:ext cx="1581842" cy="4988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6B602B-0993-084C-D866-B28F4D6F4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409" y="3342932"/>
            <a:ext cx="1494061" cy="4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3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31F2-41A4-57A9-F335-8CAE54B5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8F4D72-757D-6F71-E831-2A03E472E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348144" cy="4351338"/>
              </a:xfrm>
            </p:spPr>
            <p:txBody>
              <a:bodyPr>
                <a:normAutofit/>
              </a:bodyPr>
              <a:lstStyle/>
              <a:p>
                <a:endParaRPr lang="en-US" altLang="ko-KR" sz="1600" dirty="0"/>
              </a:p>
              <a:p>
                <a:r>
                  <a:rPr lang="en-US" altLang="ko-KR" sz="1600" dirty="0"/>
                  <a:t>FGSM (Fast Gradient Sign Method)</a:t>
                </a:r>
              </a:p>
              <a:p>
                <a:pPr marL="0" indent="0">
                  <a:buNone/>
                </a:pPr>
                <a:r>
                  <a:rPr lang="ko-KR" altLang="en-US" sz="1200" dirty="0"/>
                  <a:t>손실 함수의 기울기에 따라 원래 입력에 작은 노이즈</a:t>
                </a:r>
                <a:r>
                  <a:rPr lang="en-US" altLang="ko-KR" sz="1200" dirty="0"/>
                  <a:t>(Perturbation)</a:t>
                </a:r>
                <a:r>
                  <a:rPr lang="ko-KR" altLang="en-US" sz="1200"/>
                  <a:t>를 더하는</a:t>
                </a:r>
                <a:endParaRPr lang="en-US" altLang="ko-KR" sz="1200"/>
              </a:p>
              <a:p>
                <a:pPr marL="0" indent="0">
                  <a:buNone/>
                </a:pPr>
                <a:r>
                  <a:rPr lang="ko-KR" altLang="en-US" sz="1200"/>
                  <a:t>공격</a:t>
                </a:r>
                <a:endParaRPr lang="en-US" altLang="ko-KR" sz="1200" dirty="0"/>
              </a:p>
              <a:p>
                <a:pPr>
                  <a:buFontTx/>
                  <a:buChar char="-"/>
                </a:pPr>
                <a:r>
                  <a:rPr lang="en-US" altLang="ko-KR" sz="1200" dirty="0"/>
                  <a:t>Input</a:t>
                </a:r>
                <a:r>
                  <a:rPr lang="ko-KR" altLang="en-US" sz="1200" dirty="0"/>
                  <a:t>을 </a:t>
                </a:r>
                <a:r>
                  <a:rPr lang="en-US" altLang="ko-KR" sz="1200" dirty="0"/>
                  <a:t>loss</a:t>
                </a:r>
                <a:r>
                  <a:rPr lang="ko-KR" altLang="en-US" sz="1200" dirty="0"/>
                  <a:t>를 증가시키는 방향으로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200" dirty="0"/>
                  <a:t>만큼 </a:t>
                </a:r>
                <a:r>
                  <a:rPr lang="en-US" altLang="ko-KR" sz="1200" dirty="0"/>
                  <a:t>‘</a:t>
                </a:r>
                <a:r>
                  <a:rPr lang="ko-KR" altLang="en-US" sz="1200" dirty="0"/>
                  <a:t>한번</a:t>
                </a:r>
                <a:r>
                  <a:rPr lang="en-US" altLang="ko-KR" sz="1200" dirty="0"/>
                  <a:t>’ </a:t>
                </a:r>
                <a:r>
                  <a:rPr lang="ko-KR" altLang="en-US" sz="1200" dirty="0"/>
                  <a:t>이동함 </a:t>
                </a:r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r>
                  <a:rPr lang="ko-KR" altLang="en-US" sz="1600"/>
                  <a:t>오른쪽 이미지를 보면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600" dirty="0"/>
                  <a:t>을 </a:t>
                </a:r>
                <a:r>
                  <a:rPr lang="ko-KR" altLang="en-US" sz="1600"/>
                  <a:t>크게 만들수록 이미지가</a:t>
                </a:r>
                <a:endParaRPr lang="en-US" altLang="ko-KR" sz="1600"/>
              </a:p>
              <a:p>
                <a:pPr marL="0" indent="0">
                  <a:buNone/>
                </a:pPr>
                <a:r>
                  <a:rPr lang="ko-KR" altLang="en-US" sz="1600"/>
                  <a:t>서서히 왜곡되는 것을 확인할 수 있음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8F4D72-757D-6F71-E831-2A03E472E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348144" cy="4351338"/>
              </a:xfrm>
              <a:blipFill>
                <a:blip r:embed="rId2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BF9AA2-EC94-9545-700F-CC8812E56EF1}"/>
              </a:ext>
            </a:extLst>
          </p:cNvPr>
          <p:cNvSpPr txBox="1"/>
          <p:nvPr/>
        </p:nvSpPr>
        <p:spPr>
          <a:xfrm>
            <a:off x="110836" y="6563757"/>
            <a:ext cx="10221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Goodfellow, Ian J., Jonathon </a:t>
            </a:r>
            <a:r>
              <a:rPr lang="en-US" altLang="ko-KR" sz="1100" dirty="0" err="1"/>
              <a:t>Shlens</a:t>
            </a:r>
            <a:r>
              <a:rPr lang="en-US" altLang="ko-KR" sz="1100" dirty="0"/>
              <a:t>, and Christian </a:t>
            </a:r>
            <a:r>
              <a:rPr lang="en-US" altLang="ko-KR" sz="1100" dirty="0" err="1"/>
              <a:t>Szegedy</a:t>
            </a:r>
            <a:r>
              <a:rPr lang="en-US" altLang="ko-KR" sz="1100" dirty="0"/>
              <a:t>. "Explaining and harnessing adversarial examples."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 preprint arXiv:1412.6572 (2014).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21783B-7933-8BD3-EF08-C4449D38E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79" y="3562905"/>
            <a:ext cx="2558184" cy="5814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C39F63-6394-7148-8B4A-3BC91177E928}"/>
              </a:ext>
            </a:extLst>
          </p:cNvPr>
          <p:cNvCxnSpPr/>
          <p:nvPr/>
        </p:nvCxnSpPr>
        <p:spPr>
          <a:xfrm>
            <a:off x="1641021" y="4081302"/>
            <a:ext cx="1551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419969F-8C63-F20B-007F-CE436FC11047}"/>
              </a:ext>
            </a:extLst>
          </p:cNvPr>
          <p:cNvCxnSpPr>
            <a:cxnSpLocks/>
          </p:cNvCxnSpPr>
          <p:nvPr/>
        </p:nvCxnSpPr>
        <p:spPr>
          <a:xfrm>
            <a:off x="2026103" y="4081302"/>
            <a:ext cx="1778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F85ECF-A188-81A1-145A-ACCE9532F51D}"/>
                  </a:ext>
                </a:extLst>
              </p:cNvPr>
              <p:cNvSpPr txBox="1"/>
              <p:nvPr/>
            </p:nvSpPr>
            <p:spPr>
              <a:xfrm>
                <a:off x="2314576" y="4108518"/>
                <a:ext cx="15797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노이즈</a:t>
                </a:r>
                <a:r>
                  <a:rPr lang="en-US" altLang="ko-KR" sz="800" dirty="0"/>
                  <a:t>(Perturbation) =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ko-KR" altLang="en-US" sz="8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F85ECF-A188-81A1-145A-ACCE9532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6" y="4108518"/>
                <a:ext cx="1579789" cy="215444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656733-5B56-F228-62D0-7177D1D16487}"/>
              </a:ext>
            </a:extLst>
          </p:cNvPr>
          <p:cNvSpPr txBox="1"/>
          <p:nvPr/>
        </p:nvSpPr>
        <p:spPr>
          <a:xfrm>
            <a:off x="1398134" y="4081302"/>
            <a:ext cx="1579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입력</a:t>
            </a:r>
            <a:r>
              <a:rPr lang="en-US" altLang="ko-KR" sz="800" dirty="0"/>
              <a:t>(Input)</a:t>
            </a:r>
            <a:endParaRPr lang="ko-KR" altLang="en-US" sz="800" dirty="0"/>
          </a:p>
        </p:txBody>
      </p:sp>
      <p:pic>
        <p:nvPicPr>
          <p:cNvPr id="5" name="Picture 2" descr="1 -&gt; 1, 8 -&gt; 8, 3 -&gt; 3, 7 -&gt; 7, 1 -&gt; 1, 9 -&gt; 4, 7 -&gt; 5, 5 -&gt; 8, 1 -&gt; 8, 9 -&gt; 8, 2 -&gt; 3, 7 -&gt; 8, 7 -&gt; 2, 9 -&gt; 3, 9 -&gt; 4, 0 -&gt; 8, 9 -&gt; 7, 8 -&gt; 4, 2 -&gt; 8, 6 -&gt; 8, 7 -&gt; 8, 4 -&gt; 9, 3 -&gt; 8, 2 -&gt; 8, 8 -&gt; 5, 9 -&gt; 8, 4 -&gt; 9, 8 -&gt; 5, 6 -&gt; 8, 1 -&gt; 8, 8 -&gt; 6, 4 -&gt; 8, 9 -&gt; 8, 1 -&gt; 8, 9 -&gt; 2">
            <a:extLst>
              <a:ext uri="{FF2B5EF4-FFF2-40B4-BE49-F238E27FC236}">
                <a16:creationId xmlns:a16="http://schemas.microsoft.com/office/drawing/2014/main" id="{FC986418-9641-D1F0-D89F-1AF15FDA0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717" y="504825"/>
            <a:ext cx="44196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430AD0D-9431-C1DC-F786-442AF7AA0FD1}"/>
              </a:ext>
            </a:extLst>
          </p:cNvPr>
          <p:cNvCxnSpPr/>
          <p:nvPr/>
        </p:nvCxnSpPr>
        <p:spPr>
          <a:xfrm>
            <a:off x="6858000" y="1409700"/>
            <a:ext cx="0" cy="408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3CEF44-9698-66A0-EE08-63BB1986BC2E}"/>
                  </a:ext>
                </a:extLst>
              </p:cNvPr>
              <p:cNvSpPr txBox="1"/>
              <p:nvPr/>
            </p:nvSpPr>
            <p:spPr>
              <a:xfrm>
                <a:off x="6400800" y="5630862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증</m:t>
                    </m:r>
                  </m:oMath>
                </a14:m>
                <a:r>
                  <a:rPr lang="ko-KR" altLang="en-US"/>
                  <a:t>가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33CEF44-9698-66A0-EE08-63BB1986B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5630862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47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631F2-41A4-57A9-F335-8CAE54B5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8F4D72-757D-6F71-E831-2A03E472E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348144" cy="4351338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ko-KR" sz="1600" dirty="0"/>
              </a:p>
              <a:p>
                <a:r>
                  <a:rPr lang="en-US" altLang="ko-KR" sz="1600" dirty="0"/>
                  <a:t>FGSM (Fast Gradient Sign Method)</a:t>
                </a:r>
              </a:p>
              <a:p>
                <a:pPr marL="0" indent="0">
                  <a:buNone/>
                </a:pPr>
                <a:r>
                  <a:rPr lang="ko-KR" altLang="en-US" sz="1200" dirty="0"/>
                  <a:t>손실 함수의 기울기에 따라 원래 입력에 작은 노이즈</a:t>
                </a:r>
                <a:r>
                  <a:rPr lang="en-US" altLang="ko-KR" sz="1200" dirty="0"/>
                  <a:t>(Perturbation)</a:t>
                </a:r>
                <a:r>
                  <a:rPr lang="ko-KR" altLang="en-US" sz="1200"/>
                  <a:t>를 더하는</a:t>
                </a:r>
                <a:endParaRPr lang="en-US" altLang="ko-KR" sz="1200"/>
              </a:p>
              <a:p>
                <a:pPr marL="0" indent="0">
                  <a:buNone/>
                </a:pPr>
                <a:r>
                  <a:rPr lang="ko-KR" altLang="en-US" sz="1200"/>
                  <a:t>공격</a:t>
                </a:r>
                <a:endParaRPr lang="en-US" altLang="ko-KR" sz="1200" dirty="0"/>
              </a:p>
              <a:p>
                <a:pPr>
                  <a:buFontTx/>
                  <a:buChar char="-"/>
                </a:pPr>
                <a:r>
                  <a:rPr lang="en-US" altLang="ko-KR" sz="1200" dirty="0"/>
                  <a:t>Input</a:t>
                </a:r>
                <a:r>
                  <a:rPr lang="ko-KR" altLang="en-US" sz="1200" dirty="0"/>
                  <a:t>을 </a:t>
                </a:r>
                <a:r>
                  <a:rPr lang="en-US" altLang="ko-KR" sz="1200" dirty="0"/>
                  <a:t>loss</a:t>
                </a:r>
                <a:r>
                  <a:rPr lang="ko-KR" altLang="en-US" sz="1200" dirty="0"/>
                  <a:t>를 증가시키는 방향으로 </a:t>
                </a: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ko-KR" altLang="en-US" sz="1200" dirty="0"/>
                  <a:t>만큼 </a:t>
                </a:r>
                <a:r>
                  <a:rPr lang="en-US" altLang="ko-KR" sz="1200" dirty="0"/>
                  <a:t>‘</a:t>
                </a:r>
                <a:r>
                  <a:rPr lang="ko-KR" altLang="en-US" sz="1200" dirty="0"/>
                  <a:t>한번</a:t>
                </a:r>
                <a:r>
                  <a:rPr lang="en-US" altLang="ko-KR" sz="1200" dirty="0"/>
                  <a:t>’ </a:t>
                </a:r>
                <a:r>
                  <a:rPr lang="ko-KR" altLang="en-US" sz="1200" dirty="0"/>
                  <a:t>이동함 </a:t>
                </a:r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:r>
                  <a:rPr lang="ko-KR" altLang="en-US" sz="1600" dirty="0"/>
                  <a:t>특정 모델을 기반으로 생성한 적대적 예시를 다른 모델에도 적용 가능함</a:t>
                </a:r>
                <a:r>
                  <a:rPr lang="en-US" altLang="ko-KR" sz="1600" dirty="0"/>
                  <a:t> -&gt;</a:t>
                </a:r>
                <a:r>
                  <a:rPr lang="ko-KR" altLang="en-US" sz="1600" dirty="0" err="1"/>
                  <a:t>전이성</a:t>
                </a:r>
                <a:r>
                  <a:rPr lang="en-US" altLang="ko-KR" sz="1600" dirty="0"/>
                  <a:t>, Transferability</a:t>
                </a:r>
              </a:p>
              <a:p>
                <a:endParaRPr lang="en-US" altLang="ko-KR" sz="1600" dirty="0"/>
              </a:p>
              <a:p>
                <a:r>
                  <a:rPr lang="ko-KR" altLang="en-US" sz="1600"/>
                  <a:t>데이터의 차원이 클 경우</a:t>
                </a:r>
                <a:r>
                  <a:rPr lang="en-US" altLang="ko-KR" sz="1600"/>
                  <a:t>,</a:t>
                </a:r>
                <a:r>
                  <a:rPr lang="ko-KR" altLang="en-US" sz="1600"/>
                  <a:t> 동일한 노이즈라도 이에 따른 영향력이 더 큼</a:t>
                </a:r>
                <a:r>
                  <a:rPr lang="en-US" altLang="ko-KR" sz="1600"/>
                  <a:t>(Ex. </a:t>
                </a:r>
                <a:r>
                  <a:rPr lang="ko-KR" altLang="en-US" sz="1600"/>
                  <a:t>간단하게 </a:t>
                </a:r>
                <a:r>
                  <a:rPr lang="en-US" altLang="ko-KR" sz="1600"/>
                  <a:t>Input image – 5x5 </a:t>
                </a:r>
                <a:r>
                  <a:rPr lang="ko-KR" altLang="en-US" sz="1600"/>
                  <a:t>일때와 </a:t>
                </a:r>
                <a:r>
                  <a:rPr lang="en-US" altLang="ko-KR" sz="1600"/>
                  <a:t>28x28x3 </a:t>
                </a:r>
                <a:r>
                  <a:rPr lang="ko-KR" altLang="en-US" sz="1600"/>
                  <a:t>비교하여 생각</a:t>
                </a:r>
                <a:r>
                  <a:rPr lang="en-US" altLang="ko-KR" sz="1600"/>
                  <a:t>)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C8F4D72-757D-6F71-E831-2A03E472E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348144" cy="4351338"/>
              </a:xfrm>
              <a:blipFill>
                <a:blip r:embed="rId2"/>
                <a:stretch>
                  <a:fillRect l="-1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BF9AA2-EC94-9545-700F-CC8812E56EF1}"/>
              </a:ext>
            </a:extLst>
          </p:cNvPr>
          <p:cNvSpPr txBox="1"/>
          <p:nvPr/>
        </p:nvSpPr>
        <p:spPr>
          <a:xfrm>
            <a:off x="110836" y="6563757"/>
            <a:ext cx="10221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Goodfellow, Ian J., Jonathon </a:t>
            </a:r>
            <a:r>
              <a:rPr lang="en-US" altLang="ko-KR" sz="1100" dirty="0" err="1"/>
              <a:t>Shlens</a:t>
            </a:r>
            <a:r>
              <a:rPr lang="en-US" altLang="ko-KR" sz="1100" dirty="0"/>
              <a:t>, and Christian </a:t>
            </a:r>
            <a:r>
              <a:rPr lang="en-US" altLang="ko-KR" sz="1100" dirty="0" err="1"/>
              <a:t>Szegedy</a:t>
            </a:r>
            <a:r>
              <a:rPr lang="en-US" altLang="ko-KR" sz="1100" dirty="0"/>
              <a:t>. "Explaining and harnessing adversarial examples." </a:t>
            </a:r>
            <a:r>
              <a:rPr lang="en-US" altLang="ko-KR" sz="1100" dirty="0" err="1"/>
              <a:t>arXiv</a:t>
            </a:r>
            <a:r>
              <a:rPr lang="en-US" altLang="ko-KR" sz="1100" dirty="0"/>
              <a:t> preprint arXiv:1412.6572 (2014).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21783B-7933-8BD3-EF08-C4449D38E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079" y="3562905"/>
            <a:ext cx="2558184" cy="58140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C39F63-6394-7148-8B4A-3BC91177E928}"/>
              </a:ext>
            </a:extLst>
          </p:cNvPr>
          <p:cNvCxnSpPr/>
          <p:nvPr/>
        </p:nvCxnSpPr>
        <p:spPr>
          <a:xfrm>
            <a:off x="1641021" y="4081302"/>
            <a:ext cx="1551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419969F-8C63-F20B-007F-CE436FC11047}"/>
              </a:ext>
            </a:extLst>
          </p:cNvPr>
          <p:cNvCxnSpPr>
            <a:cxnSpLocks/>
          </p:cNvCxnSpPr>
          <p:nvPr/>
        </p:nvCxnSpPr>
        <p:spPr>
          <a:xfrm>
            <a:off x="2026103" y="4081302"/>
            <a:ext cx="17784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F85ECF-A188-81A1-145A-ACCE9532F51D}"/>
                  </a:ext>
                </a:extLst>
              </p:cNvPr>
              <p:cNvSpPr txBox="1"/>
              <p:nvPr/>
            </p:nvSpPr>
            <p:spPr>
              <a:xfrm>
                <a:off x="2314576" y="4108518"/>
                <a:ext cx="157978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노이즈</a:t>
                </a:r>
                <a:r>
                  <a:rPr lang="en-US" altLang="ko-KR" sz="800" dirty="0"/>
                  <a:t>(Perturbation) =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ko-KR" altLang="en-US" sz="8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ko-KR" alt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F85ECF-A188-81A1-145A-ACCE9532F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6" y="4108518"/>
                <a:ext cx="1579789" cy="215444"/>
              </a:xfrm>
              <a:prstGeom prst="rect">
                <a:avLst/>
              </a:prstGeom>
              <a:blipFill>
                <a:blip r:embed="rId5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656733-5B56-F228-62D0-7177D1D16487}"/>
              </a:ext>
            </a:extLst>
          </p:cNvPr>
          <p:cNvSpPr txBox="1"/>
          <p:nvPr/>
        </p:nvSpPr>
        <p:spPr>
          <a:xfrm>
            <a:off x="1398134" y="4081302"/>
            <a:ext cx="1579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입력</a:t>
            </a:r>
            <a:r>
              <a:rPr lang="en-US" altLang="ko-KR" sz="800" dirty="0"/>
              <a:t>(Input)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374487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63676-9B31-F11F-353E-71AB841B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40C6B-EA51-D168-CE6C-8070CC7F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rmAutofit/>
          </a:bodyPr>
          <a:lstStyle/>
          <a:p>
            <a:r>
              <a:rPr lang="en-US" altLang="ko-KR" sz="2000"/>
              <a:t>PGD </a:t>
            </a:r>
            <a:r>
              <a:rPr lang="en-US" altLang="ko-KR" sz="2000" dirty="0"/>
              <a:t>(Projected Gradient Descent)</a:t>
            </a:r>
          </a:p>
          <a:p>
            <a:pPr marL="0" indent="0">
              <a:buNone/>
            </a:pPr>
            <a:r>
              <a:rPr lang="en-US" altLang="ko-KR" sz="2000" dirty="0"/>
              <a:t>FGSM</a:t>
            </a:r>
            <a:r>
              <a:rPr lang="ko-KR" altLang="en-US" sz="2000" dirty="0"/>
              <a:t>의 확장 버전으로 여러 번 작은 단계</a:t>
            </a:r>
            <a:r>
              <a:rPr lang="en-US" altLang="ko-KR" sz="2000" dirty="0"/>
              <a:t>(Step)</a:t>
            </a:r>
            <a:r>
              <a:rPr lang="ko-KR" altLang="en-US" sz="2000" dirty="0"/>
              <a:t>로 나누어 데이터에 노이즈</a:t>
            </a:r>
            <a:r>
              <a:rPr lang="en-US" altLang="ko-KR" sz="2000" dirty="0"/>
              <a:t>(Perturbation)</a:t>
            </a:r>
            <a:r>
              <a:rPr lang="ko-KR" altLang="en-US" sz="2000"/>
              <a:t>를 추가함</a:t>
            </a:r>
            <a:endParaRPr lang="en-US" altLang="ko-KR" sz="200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/>
          </a:p>
          <a:p>
            <a:endParaRPr lang="en-US" altLang="ko-KR" sz="1800" dirty="0"/>
          </a:p>
          <a:p>
            <a:r>
              <a:rPr lang="en-US" altLang="ko-KR" sz="1800" dirty="0"/>
              <a:t>Random Perturbation(</a:t>
            </a:r>
            <a:r>
              <a:rPr lang="ko-KR" altLang="en-US" sz="1800" dirty="0"/>
              <a:t>무작위 </a:t>
            </a:r>
            <a:r>
              <a:rPr lang="ko-KR" altLang="en-US" sz="1800"/>
              <a:t>교란</a:t>
            </a:r>
            <a:r>
              <a:rPr lang="en-US" altLang="ko-KR" sz="1800"/>
              <a:t>)</a:t>
            </a:r>
            <a:endParaRPr lang="en-US" altLang="ko-KR" sz="1800" dirty="0"/>
          </a:p>
          <a:p>
            <a:r>
              <a:rPr lang="en-US" altLang="ko-KR" sz="1800" dirty="0"/>
              <a:t>1</a:t>
            </a:r>
            <a:r>
              <a:rPr lang="en-US" altLang="ko-KR" sz="1800"/>
              <a:t>. </a:t>
            </a:r>
            <a:r>
              <a:rPr lang="ko-KR" altLang="en-US" sz="1800"/>
              <a:t>입력데이터에 </a:t>
            </a:r>
            <a:r>
              <a:rPr lang="ko-KR" altLang="en-US" sz="1800" dirty="0"/>
              <a:t>작은 랜덤 노이즈를 추가함</a:t>
            </a:r>
            <a:endParaRPr lang="en-US" altLang="ko-KR" sz="1800" dirty="0"/>
          </a:p>
          <a:p>
            <a:r>
              <a:rPr lang="en-US" altLang="ko-KR" sz="1800" dirty="0"/>
              <a:t>2. </a:t>
            </a:r>
            <a:r>
              <a:rPr lang="ko-KR" altLang="en-US" sz="1800" dirty="0"/>
              <a:t>각 </a:t>
            </a:r>
            <a:r>
              <a:rPr lang="ko-KR" altLang="en-US" sz="1800"/>
              <a:t>반복에서 데이터가 </a:t>
            </a:r>
            <a:r>
              <a:rPr lang="ko-KR" altLang="en-US" sz="1800" dirty="0"/>
              <a:t>제약조건</a:t>
            </a:r>
            <a:r>
              <a:rPr lang="en-US" altLang="ko-KR" sz="1800" dirty="0"/>
              <a:t>(Constraints)</a:t>
            </a:r>
            <a:r>
              <a:rPr lang="ko-KR" altLang="en-US" sz="1800"/>
              <a:t>을 벗어나면 </a:t>
            </a:r>
            <a:r>
              <a:rPr lang="ko-KR" altLang="en-US" sz="1800" dirty="0"/>
              <a:t>설정된 </a:t>
            </a:r>
            <a:r>
              <a:rPr lang="ko-KR" altLang="en-US" sz="1800"/>
              <a:t>범위 내로 </a:t>
            </a:r>
            <a:r>
              <a:rPr lang="en-US" altLang="ko-KR" sz="1800"/>
              <a:t>Projection </a:t>
            </a:r>
            <a:r>
              <a:rPr lang="ko-KR" altLang="en-US" sz="1800"/>
              <a:t>함</a:t>
            </a:r>
            <a:endParaRPr lang="en-US" altLang="ko-KR" sz="1800" dirty="0"/>
          </a:p>
          <a:p>
            <a:r>
              <a:rPr lang="en-US" altLang="ko-KR" sz="1800" dirty="0"/>
              <a:t>3</a:t>
            </a:r>
            <a:r>
              <a:rPr lang="en-US" altLang="ko-KR" sz="1800"/>
              <a:t>. </a:t>
            </a:r>
            <a:r>
              <a:rPr lang="ko-KR" altLang="en-US" sz="1800"/>
              <a:t>지정된 </a:t>
            </a:r>
            <a:r>
              <a:rPr lang="ko-KR" altLang="en-US" sz="1800" dirty="0"/>
              <a:t>반복 횟수를 달성하면</a:t>
            </a:r>
            <a:r>
              <a:rPr lang="en-US" altLang="ko-KR" sz="1800" dirty="0"/>
              <a:t> </a:t>
            </a:r>
            <a:r>
              <a:rPr lang="ko-KR" altLang="en-US" sz="1800" dirty="0"/>
              <a:t>최종적으로 적대적 예제로 사용</a:t>
            </a:r>
            <a:endParaRPr lang="en-US" altLang="ko-KR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E63F870-0F98-FA40-96A2-422A8CB68C9E}"/>
              </a:ext>
            </a:extLst>
          </p:cNvPr>
          <p:cNvSpPr/>
          <p:nvPr/>
        </p:nvSpPr>
        <p:spPr>
          <a:xfrm>
            <a:off x="8128981" y="2791863"/>
            <a:ext cx="2693324" cy="17124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3A67F83-8E2B-AE64-A085-B8556D35B57E}"/>
              </a:ext>
            </a:extLst>
          </p:cNvPr>
          <p:cNvSpPr/>
          <p:nvPr/>
        </p:nvSpPr>
        <p:spPr>
          <a:xfrm>
            <a:off x="9470501" y="3580630"/>
            <a:ext cx="179110" cy="18853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6621A56-73D6-CA16-55AB-FFAADC85466C}"/>
              </a:ext>
            </a:extLst>
          </p:cNvPr>
          <p:cNvSpPr/>
          <p:nvPr/>
        </p:nvSpPr>
        <p:spPr>
          <a:xfrm>
            <a:off x="10589375" y="4469931"/>
            <a:ext cx="179110" cy="18853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5D722F-09D2-BCF9-3E18-3624E309906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649611" y="3754342"/>
            <a:ext cx="965994" cy="74319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97AA41B-C2AA-B18A-F812-397148A363CF}"/>
              </a:ext>
            </a:extLst>
          </p:cNvPr>
          <p:cNvCxnSpPr>
            <a:cxnSpLocks/>
          </p:cNvCxnSpPr>
          <p:nvPr/>
        </p:nvCxnSpPr>
        <p:spPr>
          <a:xfrm flipH="1" flipV="1">
            <a:off x="10678930" y="4026633"/>
            <a:ext cx="19632" cy="44329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0C0D28-F6A7-BF8E-76B5-38931F483090}"/>
              </a:ext>
            </a:extLst>
          </p:cNvPr>
          <p:cNvSpPr txBox="1"/>
          <p:nvPr/>
        </p:nvSpPr>
        <p:spPr>
          <a:xfrm>
            <a:off x="9748651" y="3580630"/>
            <a:ext cx="9863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Gradient Step</a:t>
            </a:r>
            <a:endParaRPr lang="ko-KR" altLang="en-US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A4F67C-D4E8-2A26-16C9-325575ADC3D2}"/>
              </a:ext>
            </a:extLst>
          </p:cNvPr>
          <p:cNvSpPr txBox="1"/>
          <p:nvPr/>
        </p:nvSpPr>
        <p:spPr>
          <a:xfrm>
            <a:off x="10761887" y="3906354"/>
            <a:ext cx="98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Projection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9C99D66-A1E5-C173-E3B4-DD883F559CF3}"/>
              </a:ext>
            </a:extLst>
          </p:cNvPr>
          <p:cNvSpPr/>
          <p:nvPr/>
        </p:nvSpPr>
        <p:spPr>
          <a:xfrm>
            <a:off x="10548846" y="3838097"/>
            <a:ext cx="179110" cy="188536"/>
          </a:xfrm>
          <a:prstGeom prst="ellipse">
            <a:avLst/>
          </a:prstGeom>
          <a:solidFill>
            <a:srgbClr val="4E95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862EA8-CD4B-B2C4-9C90-7C7632B64151}"/>
              </a:ext>
            </a:extLst>
          </p:cNvPr>
          <p:cNvSpPr txBox="1"/>
          <p:nvPr/>
        </p:nvSpPr>
        <p:spPr>
          <a:xfrm>
            <a:off x="7776203" y="2800274"/>
            <a:ext cx="986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Constraints</a:t>
            </a:r>
            <a:endParaRPr lang="ko-KR" altLang="en-US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1CC709-74E2-B4E7-C7AE-A26387D7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9" y="3052923"/>
            <a:ext cx="4778422" cy="673204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DC04C25-547D-9373-2EDC-E259F3933407}"/>
              </a:ext>
            </a:extLst>
          </p:cNvPr>
          <p:cNvCxnSpPr>
            <a:cxnSpLocks/>
          </p:cNvCxnSpPr>
          <p:nvPr/>
        </p:nvCxnSpPr>
        <p:spPr>
          <a:xfrm>
            <a:off x="2860221" y="3623332"/>
            <a:ext cx="4925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38D810-391B-C401-0624-488ECDE710F7}"/>
              </a:ext>
            </a:extLst>
          </p:cNvPr>
          <p:cNvSpPr txBox="1"/>
          <p:nvPr/>
        </p:nvSpPr>
        <p:spPr>
          <a:xfrm>
            <a:off x="2542389" y="3616960"/>
            <a:ext cx="15797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직전 </a:t>
            </a:r>
            <a:r>
              <a:rPr lang="en-US" altLang="ko-KR" sz="800"/>
              <a:t>Step</a:t>
            </a:r>
            <a:r>
              <a:rPr lang="ko-KR" altLang="en-US" sz="800"/>
              <a:t>에서 얻은 값</a:t>
            </a:r>
            <a:endParaRPr lang="ko-KR" altLang="en-US" sz="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85D08D1-873C-2D10-AAE6-D1086E437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4181" y="4397572"/>
            <a:ext cx="270463" cy="2638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F737361-3674-8FDE-87E9-4EDA9F6AA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479" y="3389525"/>
            <a:ext cx="119483" cy="15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D04AC-A42D-EF35-5E91-D14A476B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68407-365E-9588-AAEB-5C9E931B2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/>
              <a:t>Adversarial Training</a:t>
            </a:r>
            <a:r>
              <a:rPr lang="ko-KR" altLang="en-US" sz="1400"/>
              <a:t>은</a:t>
            </a:r>
            <a:r>
              <a:rPr lang="en-US" altLang="ko-KR" sz="1400"/>
              <a:t> Adversarial Example</a:t>
            </a:r>
            <a:r>
              <a:rPr lang="ko-KR" altLang="en-US" sz="1400"/>
              <a:t>로 훈련하는 것을 의미함</a:t>
            </a: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r>
              <a:rPr lang="en-US" altLang="ko-KR" sz="1400"/>
              <a:t>Model Capacity</a:t>
            </a:r>
            <a:r>
              <a:rPr lang="ko-KR" altLang="en-US" sz="1400"/>
              <a:t>란 모델이 데이터의 </a:t>
            </a:r>
            <a:r>
              <a:rPr lang="en-US" altLang="ko-KR" sz="1400"/>
              <a:t>feature</a:t>
            </a:r>
            <a:r>
              <a:rPr lang="ko-KR" altLang="en-US" sz="1400"/>
              <a:t>을 얼마나 잘 표현하는가를 의미함</a:t>
            </a:r>
            <a:endParaRPr lang="en-US" altLang="ko-KR" sz="1400" dirty="0"/>
          </a:p>
          <a:p>
            <a:r>
              <a:rPr lang="en-US" altLang="ko-KR" sz="1400"/>
              <a:t>Model Capacity</a:t>
            </a:r>
            <a:r>
              <a:rPr lang="ko-KR" altLang="en-US" sz="1400"/>
              <a:t>가 높을수록 </a:t>
            </a:r>
            <a:r>
              <a:rPr lang="en-US" altLang="ko-KR" sz="1400"/>
              <a:t>Adversarial Training</a:t>
            </a:r>
            <a:r>
              <a:rPr lang="ko-KR" altLang="en-US" sz="1400"/>
              <a:t>이 더욱 효과적임</a:t>
            </a:r>
            <a:endParaRPr lang="en-US" altLang="ko-KR" sz="1400"/>
          </a:p>
          <a:p>
            <a:r>
              <a:rPr lang="ko-KR" altLang="en-US" sz="1400"/>
              <a:t>따라서 </a:t>
            </a:r>
            <a:r>
              <a:rPr lang="en-US" altLang="ko-KR" sz="1400"/>
              <a:t>Model </a:t>
            </a:r>
            <a:r>
              <a:rPr lang="en-US" altLang="ko-KR" sz="1400" dirty="0"/>
              <a:t>Capacity</a:t>
            </a:r>
            <a:r>
              <a:rPr lang="ko-KR" altLang="en-US" sz="1400" dirty="0"/>
              <a:t>가 </a:t>
            </a:r>
            <a:r>
              <a:rPr lang="en-US" altLang="ko-KR" sz="1400" dirty="0"/>
              <a:t>Adversarial robustness(</a:t>
            </a:r>
            <a:r>
              <a:rPr lang="ko-KR" altLang="en-US" sz="1400" dirty="0"/>
              <a:t>강건함</a:t>
            </a:r>
            <a:r>
              <a:rPr lang="en-US" altLang="ko-KR" sz="1400"/>
              <a:t>)</a:t>
            </a:r>
            <a:r>
              <a:rPr lang="ko-KR" altLang="en-US" sz="1400"/>
              <a:t>에 중요한 영향을 끼침</a:t>
            </a:r>
            <a:endParaRPr lang="en-US" altLang="ko-KR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FCFF26-8084-9CAA-4B4D-C273574EE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51" y="4001294"/>
            <a:ext cx="6348265" cy="1968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105227-B663-27C2-73B7-386A5840DF84}"/>
              </a:ext>
            </a:extLst>
          </p:cNvPr>
          <p:cNvSpPr txBox="1"/>
          <p:nvPr/>
        </p:nvSpPr>
        <p:spPr>
          <a:xfrm>
            <a:off x="1543160" y="5992953"/>
            <a:ext cx="265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/>
              <a:t>Standard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A6379-C33F-CF55-0D82-2A6C744E2EC3}"/>
              </a:ext>
            </a:extLst>
          </p:cNvPr>
          <p:cNvSpPr txBox="1"/>
          <p:nvPr/>
        </p:nvSpPr>
        <p:spPr>
          <a:xfrm>
            <a:off x="4193278" y="5994576"/>
            <a:ext cx="494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ko-KR"/>
              <a:t>Adversarial Decision Boundaries</a:t>
            </a:r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94D3F9-0564-F13A-2A74-42470C91A1A3}"/>
              </a:ext>
            </a:extLst>
          </p:cNvPr>
          <p:cNvCxnSpPr>
            <a:cxnSpLocks/>
          </p:cNvCxnSpPr>
          <p:nvPr/>
        </p:nvCxnSpPr>
        <p:spPr>
          <a:xfrm flipV="1">
            <a:off x="4816929" y="4135211"/>
            <a:ext cx="522514" cy="34290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7068A5A-9958-15B4-13ED-F4FE575501DF}"/>
              </a:ext>
            </a:extLst>
          </p:cNvPr>
          <p:cNvSpPr txBox="1"/>
          <p:nvPr/>
        </p:nvSpPr>
        <p:spPr>
          <a:xfrm>
            <a:off x="5095047" y="3864384"/>
            <a:ext cx="18992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Adversarial Example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1143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55A1D-461C-0DC9-0D04-FEA5853C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C8DBB-E931-4C33-62EF-BB9C4A1BE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5685" cy="4848552"/>
          </a:xfrm>
        </p:spPr>
        <p:txBody>
          <a:bodyPr>
            <a:normAutofit/>
          </a:bodyPr>
          <a:lstStyle/>
          <a:p>
            <a:r>
              <a:rPr lang="en-US" altLang="ko-KR" sz="1600"/>
              <a:t>MNIST </a:t>
            </a:r>
            <a:r>
              <a:rPr lang="ko-KR" altLang="en-US" sz="1600"/>
              <a:t>및 </a:t>
            </a:r>
            <a:r>
              <a:rPr lang="en-US" altLang="ko-KR" sz="1600"/>
              <a:t>CIFAR10 Evaluation Datasets</a:t>
            </a:r>
            <a:r>
              <a:rPr lang="ko-KR" altLang="en-US" sz="1600"/>
              <a:t>에서 </a:t>
            </a:r>
            <a:r>
              <a:rPr lang="en-US" altLang="ko-KR" sz="1600"/>
              <a:t>Adversarial Attack </a:t>
            </a:r>
            <a:r>
              <a:rPr lang="ko-KR" altLang="en-US" sz="1600"/>
              <a:t>수행 시</a:t>
            </a:r>
            <a:r>
              <a:rPr lang="en-US" altLang="ko-KR" sz="1600"/>
              <a:t> Loss</a:t>
            </a:r>
            <a:r>
              <a:rPr lang="ko-KR" altLang="en-US" sz="1600"/>
              <a:t> </a:t>
            </a:r>
            <a:r>
              <a:rPr lang="en-US" altLang="ko-KR" sz="1600"/>
              <a:t>Value</a:t>
            </a:r>
            <a:r>
              <a:rPr lang="ko-KR" altLang="en-US" sz="1600"/>
              <a:t>를 나타냄</a:t>
            </a:r>
            <a:endParaRPr lang="en-US" altLang="ko-KR" sz="1600"/>
          </a:p>
          <a:p>
            <a:r>
              <a:rPr lang="en-US" altLang="ko-KR" sz="1600"/>
              <a:t>Adversarial</a:t>
            </a:r>
            <a:r>
              <a:rPr lang="ko-KR" altLang="en-US" sz="1600"/>
              <a:t> </a:t>
            </a:r>
            <a:r>
              <a:rPr lang="en-US" altLang="ko-KR" sz="1600"/>
              <a:t>Training</a:t>
            </a:r>
            <a:r>
              <a:rPr lang="ko-KR" altLang="en-US" sz="1600"/>
              <a:t> </a:t>
            </a:r>
            <a:r>
              <a:rPr lang="ko-KR" altLang="en-US" sz="1600" dirty="0"/>
              <a:t>시 </a:t>
            </a:r>
            <a:r>
              <a:rPr lang="en-US" altLang="ko-KR" sz="1600"/>
              <a:t>Adversarial Example</a:t>
            </a:r>
            <a:r>
              <a:rPr lang="ko-KR" altLang="en-US" sz="1600"/>
              <a:t>만을 사용하여 훈련함</a:t>
            </a:r>
            <a:endParaRPr lang="en-US" altLang="ko-KR" sz="1600" dirty="0"/>
          </a:p>
          <a:p>
            <a:r>
              <a:rPr lang="en-US" altLang="ko-KR" sz="1600"/>
              <a:t>Random Perturbation</a:t>
            </a:r>
          </a:p>
          <a:p>
            <a:endParaRPr lang="en-US" altLang="ko-KR" sz="1600"/>
          </a:p>
          <a:p>
            <a:r>
              <a:rPr lang="en-US" altLang="ko-KR" sz="1600"/>
              <a:t>Adversarial</a:t>
            </a:r>
            <a:r>
              <a:rPr lang="ko-KR" altLang="en-US" sz="1600"/>
              <a:t> </a:t>
            </a:r>
            <a:r>
              <a:rPr lang="en-US" altLang="ko-KR" sz="1600"/>
              <a:t>Training</a:t>
            </a:r>
            <a:r>
              <a:rPr lang="ko-KR" altLang="en-US" sz="1600"/>
              <a:t> 시 </a:t>
            </a:r>
            <a:r>
              <a:rPr lang="en-US" altLang="ko-KR" sz="1600"/>
              <a:t>Loss Value </a:t>
            </a:r>
            <a:r>
              <a:rPr lang="ko-KR" altLang="en-US" sz="1600"/>
              <a:t>크게 감소 </a:t>
            </a:r>
            <a:r>
              <a:rPr lang="en-US" altLang="ko-KR" sz="1600"/>
              <a:t>(loss </a:t>
            </a:r>
            <a:r>
              <a:rPr lang="ko-KR" altLang="en-US" sz="1600"/>
              <a:t>값이 감소한다는 것은 </a:t>
            </a:r>
            <a:r>
              <a:rPr lang="en-US" altLang="ko-KR" sz="1600"/>
              <a:t>Adversarial Attack</a:t>
            </a:r>
            <a:r>
              <a:rPr lang="ko-KR" altLang="en-US" sz="1600"/>
              <a:t>을 잘 방어하고 있다는 것임</a:t>
            </a:r>
            <a:r>
              <a:rPr lang="en-US" altLang="ko-KR" sz="1600"/>
              <a:t>)</a:t>
            </a:r>
            <a:r>
              <a:rPr lang="ko-KR" altLang="en-US" sz="1600"/>
              <a:t> </a:t>
            </a:r>
            <a:endParaRPr lang="en-US" altLang="ko-KR" sz="16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30F29B-422B-2D34-9FA3-1E6C93640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70"/>
          <a:stretch/>
        </p:blipFill>
        <p:spPr>
          <a:xfrm>
            <a:off x="1055802" y="4170864"/>
            <a:ext cx="8219409" cy="2033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C25762-3CE2-CD71-6D36-2FA39B9B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190" y="6204857"/>
            <a:ext cx="1695462" cy="2286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F48B21-F282-72DF-DBD4-4915E78A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059" y="6204857"/>
            <a:ext cx="1695462" cy="2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5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55A1D-461C-0DC9-0D04-FEA5853C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FC8DBB-E931-4C33-62EF-BB9C4A1BE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600" dirty="0"/>
                  <a:t>MNIST , </a:t>
                </a:r>
                <a:r>
                  <a:rPr lang="en-US" altLang="ko-KR" sz="1600"/>
                  <a:t>CIFAR10 Datasets</a:t>
                </a:r>
                <a:endParaRPr lang="en-US" altLang="ko-KR" sz="1600" dirty="0"/>
              </a:p>
              <a:p>
                <a:r>
                  <a:rPr lang="ko-KR" altLang="en-US" sz="1600"/>
                  <a:t>각기다른 다섯개의 예시에 </a:t>
                </a:r>
                <a:r>
                  <a:rPr lang="en-US" altLang="ko-KR" sz="1600" dirty="0"/>
                  <a:t>PGD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ko-KR" altLang="en-US" sz="1600"/>
                  <a:t>번 수행했을 때</a:t>
                </a:r>
                <a:r>
                  <a:rPr lang="en-US" altLang="ko-KR" sz="1600"/>
                  <a:t>, loss </a:t>
                </a:r>
                <a:r>
                  <a:rPr lang="ko-KR" altLang="en-US" sz="1600"/>
                  <a:t>값의 분포</a:t>
                </a:r>
                <a:endParaRPr lang="en-US" altLang="ko-KR" sz="1600" dirty="0"/>
              </a:p>
              <a:p>
                <a:r>
                  <a:rPr lang="en-US" altLang="ko-KR" sz="160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Blue Histogram </a:t>
                </a:r>
                <a:r>
                  <a:rPr lang="en-US" altLang="ko-KR" sz="1600" dirty="0"/>
                  <a:t>-  Standard Training /  </a:t>
                </a:r>
                <a:r>
                  <a:rPr lang="en-US" altLang="ko-KR" sz="1600">
                    <a:solidFill>
                      <a:srgbClr val="FF0000"/>
                    </a:solidFill>
                  </a:rPr>
                  <a:t>Red Histogram </a:t>
                </a:r>
                <a:r>
                  <a:rPr lang="en-US" altLang="ko-KR" sz="1600" dirty="0"/>
                  <a:t>– Adversarial Training</a:t>
                </a:r>
              </a:p>
              <a:p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FC8DBB-E931-4C33-62EF-BB9C4A1BE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82B2A20-0643-61D6-CFEE-A1D76AE3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798" y="3097642"/>
            <a:ext cx="7159179" cy="307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9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2528</TotalTime>
  <Words>711</Words>
  <Application>Microsoft Office PowerPoint</Application>
  <PresentationFormat>와이드스크린</PresentationFormat>
  <Paragraphs>113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PowerPoint 프레젠테이션</vt:lpstr>
      <vt:lpstr>Contents</vt:lpstr>
      <vt:lpstr>1. Introduction</vt:lpstr>
      <vt:lpstr>2. Background</vt:lpstr>
      <vt:lpstr>2. Background</vt:lpstr>
      <vt:lpstr>3. Main Idea</vt:lpstr>
      <vt:lpstr>3. Main Idea</vt:lpstr>
      <vt:lpstr>4. Experiments</vt:lpstr>
      <vt:lpstr>4. Experiments</vt:lpstr>
      <vt:lpstr>4. Experiments</vt:lpstr>
      <vt:lpstr>5. Conclusion</vt:lpstr>
      <vt:lpstr>6.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김지윤</dc:creator>
  <cp:lastModifiedBy>김지윤</cp:lastModifiedBy>
  <cp:revision>80</cp:revision>
  <dcterms:created xsi:type="dcterms:W3CDTF">2024-03-20T02:04:27Z</dcterms:created>
  <dcterms:modified xsi:type="dcterms:W3CDTF">2024-05-13T10:18:33Z</dcterms:modified>
</cp:coreProperties>
</file>