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0" r:id="rId5"/>
    <p:sldId id="277" r:id="rId6"/>
    <p:sldId id="278" r:id="rId7"/>
    <p:sldId id="267" r:id="rId8"/>
    <p:sldId id="279" r:id="rId9"/>
    <p:sldId id="280" r:id="rId10"/>
    <p:sldId id="289" r:id="rId11"/>
    <p:sldId id="283" r:id="rId12"/>
    <p:sldId id="284" r:id="rId13"/>
    <p:sldId id="285" r:id="rId14"/>
    <p:sldId id="286" r:id="rId15"/>
    <p:sldId id="287" r:id="rId16"/>
    <p:sldId id="29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803" autoAdjust="0"/>
    <p:restoredTop sz="84252" autoAdjust="0"/>
  </p:normalViewPr>
  <p:slideViewPr>
    <p:cSldViewPr snapToGrid="0">
      <p:cViewPr>
        <p:scale>
          <a:sx n="60" d="100"/>
          <a:sy n="60" d="100"/>
        </p:scale>
        <p:origin x="1152" y="125"/>
      </p:cViewPr>
      <p:guideLst>
        <p:guide orient="horz" pos="2159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23CF5D-32DD-430B-AD8A-0399F706F811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3248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3450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71394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6691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컴퓨터공학과</a:t>
            </a:r>
            <a:endParaRPr lang="ko-KR" altLang="en-US" b="1">
              <a:solidFill>
                <a:srgbClr val="002c62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B835298</a:t>
            </a:r>
            <a:r>
              <a:rPr lang="ko-KR" altLang="en-US" b="1">
                <a:solidFill>
                  <a:srgbClr val="002c62"/>
                </a:solidFill>
              </a:rPr>
              <a:t> 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4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29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98" y="2774832"/>
            <a:ext cx="11739596" cy="118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bg1"/>
                </a:solidFill>
              </a:rPr>
              <a:t>Prompt Engineering - Principled Instructions Are All You Need for Questioning LLaMA-1/2, GPT-3.5/4</a:t>
            </a:r>
            <a:endParaRPr lang="en-US" altLang="ko-KR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4364246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Integrate the intended audience in the prompt.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don’t’.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부정적인 언어 피하고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‘do‘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긍정적인 지시어 사용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“think step by step.”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같은 유도하는 단어 사용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프롬프트 서식 지정 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‘###Instruction###’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시작해서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‘###Example###’ or ‘###Question###’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 해당하는 것 사용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이후에 내용을 제시하여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instruction, example, question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구분 및 재사용 가능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structure and clarity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0334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3766287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예제 중심의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prompting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few-shot prompting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아이디어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정보의 명확성이나 깊은 이해가 필요 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explain to me ( like i’m 5 years old ) / ( as if i’m a beginner in [field])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프롬프트에 구문 추가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“Ensure that your answer is unbiased and avoids relying on stereotypes.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등등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Specificity and information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912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4179038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모델이 필요한 출력을 제공할 수 있을 만큼 충분한 정보를 얻을 대까지 정확한 세부사항과 요구사항을 추출할 수 있도록 하기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  </a:t>
            </a:r>
            <a:r>
              <a:rPr lang="en-US" altLang="ko-KR" sz="2200" baseline="0">
                <a:solidFill>
                  <a:srgbClr val="000000"/>
                </a:solidFill>
              </a:rPr>
              <a:t>“From now on, I would like you to ask me questions to ...”</a:t>
            </a:r>
            <a:endParaRPr lang="en-US" altLang="ko-KR" sz="22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endParaRPr lang="en-US" altLang="ko-KR" sz="22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상세한 에세이</a:t>
            </a:r>
            <a:r>
              <a:rPr lang="en-US" altLang="ko-KR" sz="2200" baseline="0">
                <a:solidFill>
                  <a:srgbClr val="000000"/>
                </a:solidFill>
              </a:rPr>
              <a:t>/</a:t>
            </a:r>
            <a:r>
              <a:rPr lang="ko-KR" altLang="en-US" sz="2200" baseline="0">
                <a:solidFill>
                  <a:srgbClr val="000000"/>
                </a:solidFill>
              </a:rPr>
              <a:t>텍스트</a:t>
            </a:r>
            <a:r>
              <a:rPr lang="en-US" altLang="ko-KR" sz="2200" baseline="0">
                <a:solidFill>
                  <a:srgbClr val="000000"/>
                </a:solidFill>
              </a:rPr>
              <a:t>/paragraph/article</a:t>
            </a:r>
            <a:r>
              <a:rPr lang="ko-KR" altLang="en-US" sz="2200" baseline="0">
                <a:solidFill>
                  <a:srgbClr val="000000"/>
                </a:solidFill>
              </a:rPr>
              <a:t> 혹은 어떤 타입의 </a:t>
            </a:r>
            <a:r>
              <a:rPr lang="en-US" altLang="ko-KR" sz="2200" baseline="0">
                <a:solidFill>
                  <a:srgbClr val="000000"/>
                </a:solidFill>
              </a:rPr>
              <a:t>text</a:t>
            </a:r>
            <a:r>
              <a:rPr lang="ko-KR" altLang="en-US" sz="2200" baseline="0">
                <a:solidFill>
                  <a:srgbClr val="000000"/>
                </a:solidFill>
              </a:rPr>
              <a:t>를 작성 시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 </a:t>
            </a:r>
            <a:r>
              <a:rPr lang="en-US" altLang="ko-KR" sz="2200" baseline="0">
                <a:solidFill>
                  <a:srgbClr val="000000"/>
                </a:solidFill>
              </a:rPr>
              <a:t>“[topic]</a:t>
            </a:r>
            <a:r>
              <a:rPr lang="ko-KR" altLang="en-US" sz="2200" baseline="0">
                <a:solidFill>
                  <a:srgbClr val="000000"/>
                </a:solidFill>
              </a:rPr>
              <a:t>에</a:t>
            </a:r>
            <a:r>
              <a:rPr lang="en-US" altLang="ko-KR" sz="2200" baseline="0">
                <a:solidFill>
                  <a:srgbClr val="000000"/>
                </a:solidFill>
              </a:rPr>
              <a:t> </a:t>
            </a:r>
            <a:r>
              <a:rPr lang="ko-KR" altLang="en-US" sz="2200" baseline="0">
                <a:solidFill>
                  <a:srgbClr val="000000"/>
                </a:solidFill>
              </a:rPr>
              <a:t>필요한</a:t>
            </a:r>
            <a:r>
              <a:rPr lang="en-US" altLang="ko-KR" sz="2200" baseline="0">
                <a:solidFill>
                  <a:srgbClr val="000000"/>
                </a:solidFill>
              </a:rPr>
              <a:t> </a:t>
            </a:r>
            <a:r>
              <a:rPr lang="ko-KR" altLang="en-US" sz="2200" baseline="0">
                <a:solidFill>
                  <a:srgbClr val="000000"/>
                </a:solidFill>
              </a:rPr>
              <a:t>모든 정보를 추가하여 자세히 설명하는 </a:t>
            </a:r>
            <a:r>
              <a:rPr lang="en-US" altLang="ko-KR" sz="2200" baseline="0">
                <a:solidFill>
                  <a:srgbClr val="000000"/>
                </a:solidFill>
              </a:rPr>
              <a:t>[</a:t>
            </a:r>
            <a:r>
              <a:rPr lang="ko-KR" altLang="en-US" sz="2200" baseline="0">
                <a:solidFill>
                  <a:srgbClr val="000000"/>
                </a:solidFill>
              </a:rPr>
              <a:t>에세이</a:t>
            </a:r>
            <a:r>
              <a:rPr lang="en-US" altLang="ko-KR" sz="2200" baseline="0">
                <a:solidFill>
                  <a:srgbClr val="000000"/>
                </a:solidFill>
              </a:rPr>
              <a:t>/</a:t>
            </a:r>
            <a:r>
              <a:rPr lang="ko-KR" altLang="en-US" sz="2200" baseline="0">
                <a:solidFill>
                  <a:srgbClr val="000000"/>
                </a:solidFill>
              </a:rPr>
              <a:t>텍스트</a:t>
            </a:r>
            <a:r>
              <a:rPr lang="en-US" altLang="ko-KR" sz="2200" baseline="0">
                <a:solidFill>
                  <a:srgbClr val="000000"/>
                </a:solidFill>
              </a:rPr>
              <a:t>/paragraph]</a:t>
            </a:r>
            <a:r>
              <a:rPr lang="ko-KR" altLang="en-US" sz="2200" baseline="0">
                <a:solidFill>
                  <a:srgbClr val="000000"/>
                </a:solidFill>
              </a:rPr>
              <a:t>를 작성하라고 요청</a:t>
            </a:r>
            <a:endParaRPr lang="ko-KR" altLang="en-US" sz="2200" baseline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 Interaction and Engagement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26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4286634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조건 상세히 명시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en-US" altLang="ko-KR" sz="2200" baseline="0">
                <a:solidFill>
                  <a:srgbClr val="000000"/>
                </a:solidFill>
              </a:rPr>
              <a:t>“Your task is” and “You MUST.”,</a:t>
            </a:r>
            <a:r>
              <a:rPr lang="ko-KR" altLang="en-US" sz="2200" baseline="0">
                <a:solidFill>
                  <a:srgbClr val="000000"/>
                </a:solidFill>
              </a:rPr>
              <a:t> </a:t>
            </a:r>
            <a:r>
              <a:rPr lang="en-US" altLang="ko-KR" sz="2200" baseline="0">
                <a:solidFill>
                  <a:srgbClr val="000000"/>
                </a:solidFill>
              </a:rPr>
              <a:t>“You will be penalized.”</a:t>
            </a:r>
            <a:r>
              <a:rPr lang="ko-KR" altLang="en-US" sz="2200" baseline="0">
                <a:solidFill>
                  <a:srgbClr val="000000"/>
                </a:solidFill>
              </a:rPr>
              <a:t> 등의 구문을 포함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언어모델에 역할 할당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프롬프트에</a:t>
            </a:r>
            <a:r>
              <a:rPr lang="en-US" altLang="ko-KR" sz="2200" baseline="0">
                <a:solidFill>
                  <a:srgbClr val="000000"/>
                </a:solidFill>
              </a:rPr>
              <a:t> “Answer a question given in natural language form”</a:t>
            </a:r>
            <a:r>
              <a:rPr lang="ko-KR" altLang="en-US" sz="2200" baseline="0">
                <a:solidFill>
                  <a:srgbClr val="000000"/>
                </a:solidFill>
              </a:rPr>
              <a:t> 구문 사용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en-US" altLang="ko-KR" sz="2200" baseline="0">
                <a:solidFill>
                  <a:srgbClr val="000000"/>
                </a:solidFill>
              </a:rPr>
              <a:t> “please”, “if you don’t mind”, “thank you”,</a:t>
            </a:r>
            <a:r>
              <a:rPr lang="ko-KR" altLang="en-US" sz="2200" baseline="0">
                <a:solidFill>
                  <a:srgbClr val="000000"/>
                </a:solidFill>
              </a:rPr>
              <a:t> </a:t>
            </a:r>
            <a:r>
              <a:rPr lang="en-US" altLang="ko-KR" sz="2200" baseline="0">
                <a:solidFill>
                  <a:srgbClr val="000000"/>
                </a:solidFill>
              </a:rPr>
              <a:t>“I would like to”</a:t>
            </a:r>
            <a:r>
              <a:rPr lang="ko-KR" altLang="en-US" sz="2200" baseline="0">
                <a:solidFill>
                  <a:srgbClr val="000000"/>
                </a:solidFill>
              </a:rPr>
              <a:t> 등의 공손한 표현 필요 </a:t>
            </a:r>
            <a:r>
              <a:rPr lang="en-US" altLang="ko-KR" sz="2200" baseline="0">
                <a:solidFill>
                  <a:srgbClr val="000000"/>
                </a:solidFill>
              </a:rPr>
              <a:t>X -</a:t>
            </a:r>
            <a:r>
              <a:rPr lang="ko-KR" altLang="en-US" sz="2200" baseline="0">
                <a:solidFill>
                  <a:srgbClr val="000000"/>
                </a:solidFill>
              </a:rPr>
              <a:t> 문장을 간결하게 유지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프롬프트 내에서 특정 단어나 구문 여러번 반복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en-US" altLang="ko-KR" sz="2200" baseline="0">
                <a:solidFill>
                  <a:srgbClr val="000000"/>
                </a:solidFill>
              </a:rPr>
              <a:t>“I’m going to tip $xxx for a better solution!”</a:t>
            </a:r>
            <a:r>
              <a:rPr lang="ko-KR" altLang="en-US" sz="2200" baseline="0">
                <a:solidFill>
                  <a:srgbClr val="000000"/>
                </a:solidFill>
              </a:rPr>
              <a:t>라는 문구 추가</a:t>
            </a:r>
            <a:endParaRPr lang="ko-KR" altLang="en-US" sz="22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r>
              <a:rPr lang="ko-KR" altLang="en-US" sz="2200" baseline="0">
                <a:solidFill>
                  <a:srgbClr val="000000"/>
                </a:solidFill>
              </a:rPr>
              <a:t>등등</a:t>
            </a:r>
            <a:endParaRPr lang="ko-KR" altLang="en-US" sz="2200" baseline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Content and Language style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137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2025328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복잡한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task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간단한 프롬프트의 연속으로 분해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Chain-of-thought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few-shot prompts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결합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Complex tasks and Coding prompts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59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4327204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Conciseness and Clarity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Contexual Relevance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Task Alignment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Example Demonstrations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Avoiding Bias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Incremental prompting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Design Principles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8944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21697"/>
            <a:ext cx="10515600" cy="20935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prompt engineering</a:t>
            </a:r>
            <a:r>
              <a:rPr lang="ko-KR" altLang="en-US" sz="2800"/>
              <a:t>이란</a:t>
            </a:r>
            <a:r>
              <a:rPr lang="en-US" altLang="ko-KR" sz="2800"/>
              <a:t>?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Principled Instructions Are All You Need for Questioning LLaMA-1/2, GPT-3.5/4 review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Prompt Engineering</a:t>
            </a:r>
            <a:r>
              <a:rPr lang="ko-KR" altLang="en-US" sz="2800"/>
              <a:t>이란</a:t>
            </a:r>
            <a:r>
              <a:rPr lang="en-US" altLang="ko-KR" sz="2800"/>
              <a:t>?</a:t>
            </a:r>
            <a:endParaRPr lang="en-US" altLang="ko-KR" sz="280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909553"/>
            <a:ext cx="10515600" cy="858837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기존의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명령어 입력을 위한 인터페이스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ex) CLI(Command Line Interface)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838199" y="4653811"/>
            <a:ext cx="10515600" cy="8588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- 생성형 AI에게 어떤 행동을 해야 하는지 자연어로 설명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하여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원하는 결과물을 출력할 수 있게 하는 입력값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2626783" y="5499099"/>
            <a:ext cx="6702776" cy="926041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9498" y="5682104"/>
            <a:ext cx="5934902" cy="60015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90376" y="2738362"/>
            <a:ext cx="6439798" cy="1076475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 rot="5422313">
            <a:off x="5504165" y="3666545"/>
            <a:ext cx="529285" cy="10934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이란</a:t>
            </a:r>
            <a:r>
              <a:rPr lang="en-US" altLang="ko-KR" sz="2200" b="1"/>
              <a:t>?</a:t>
            </a:r>
            <a:endParaRPr lang="en-US" altLang="ko-KR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909553"/>
            <a:ext cx="10515600" cy="3822171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Prompt Engineering</a:t>
            </a:r>
            <a:r>
              <a:rPr lang="ko-KR" altLang="en-US" sz="2200" kern="1000" baseline="0">
                <a:solidFill>
                  <a:srgbClr val="000000"/>
                </a:solidFill>
              </a:rPr>
              <a:t> </a:t>
            </a:r>
            <a:r>
              <a:rPr lang="en-US" altLang="ko-KR" sz="2200" kern="1000" baseline="0">
                <a:solidFill>
                  <a:srgbClr val="000000"/>
                </a:solidFill>
              </a:rPr>
              <a:t>- AI</a:t>
            </a:r>
            <a:r>
              <a:rPr lang="ko-KR" altLang="en-US" sz="2200" kern="1000" baseline="0">
                <a:solidFill>
                  <a:srgbClr val="000000"/>
                </a:solidFill>
              </a:rPr>
              <a:t>로부터 높은 수준의 결과물 혹은 원하는 값을 얻기 위해 적절한 프롬프트를 구성</a:t>
            </a:r>
            <a:r>
              <a:rPr lang="en-US" altLang="ko-KR" sz="2200" kern="1000" baseline="0">
                <a:solidFill>
                  <a:srgbClr val="000000"/>
                </a:solidFill>
              </a:rPr>
              <a:t>,</a:t>
            </a:r>
            <a:r>
              <a:rPr lang="ko-KR" altLang="en-US" sz="2200" kern="1000" baseline="0">
                <a:solidFill>
                  <a:srgbClr val="000000"/>
                </a:solidFill>
              </a:rPr>
              <a:t> 설계하는 작업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프롬프트 값을 조정하는 일련의 과정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장점 ① </a:t>
            </a:r>
            <a:r>
              <a:rPr lang="en-US" altLang="ko-KR" sz="2200" kern="1000" baseline="0">
                <a:solidFill>
                  <a:srgbClr val="000000"/>
                </a:solidFill>
              </a:rPr>
              <a:t>-</a:t>
            </a:r>
            <a:r>
              <a:rPr lang="ko-KR" altLang="en-US" sz="2200" kern="1000" baseline="0">
                <a:solidFill>
                  <a:srgbClr val="000000"/>
                </a:solidFill>
              </a:rPr>
              <a:t> 파인튜닝을 하지 않아도 된다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lvl="0" defTabSz="914400">
              <a:lnSpc>
                <a:spcPct val="110000"/>
              </a:lnSpc>
              <a:buFont typeface="Arial"/>
              <a:buChar char="•"/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장점 ② </a:t>
            </a:r>
            <a:r>
              <a:rPr lang="en-US" altLang="ko-KR" sz="2200" kern="1000" baseline="0">
                <a:solidFill>
                  <a:srgbClr val="000000"/>
                </a:solidFill>
              </a:rPr>
              <a:t>-</a:t>
            </a:r>
            <a:r>
              <a:rPr lang="ko-KR" altLang="en-US" sz="2200" kern="1000" baseline="0">
                <a:solidFill>
                  <a:srgbClr val="000000"/>
                </a:solidFill>
              </a:rPr>
              <a:t> 데이터 구성이 필요 없다</a:t>
            </a:r>
            <a:endParaRPr lang="en-US" altLang="ko-KR" sz="2200" kern="10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9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-19050"/>
            <a:ext cx="12192000" cy="76111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이란</a:t>
            </a:r>
            <a:r>
              <a:rPr lang="en-US" altLang="ko-KR" sz="2200" b="1"/>
              <a:t>?</a:t>
            </a:r>
            <a:endParaRPr lang="ko-KR" altLang="en-US" sz="22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759" y="1279550"/>
            <a:ext cx="5892120" cy="5270769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703483" y="2570163"/>
            <a:ext cx="5488517" cy="2234670"/>
          </a:xfr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 Prompt engineering is the art of communicating with a generative large language model “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396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828675" y="717550"/>
            <a:ext cx="10515600" cy="1325563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800"/>
              <a:t>Principled Instructions Are All You Need for Questioning LLaMA-1/2, GPT-3.5/4 review</a:t>
            </a:r>
            <a:br>
              <a:rPr lang="en-US" altLang="ko-KR" sz="2800"/>
            </a:b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3166"/>
            <a:ext cx="10639072" cy="3977953"/>
          </a:xfrm>
        </p:spPr>
        <p:txBody>
          <a:bodyPr vert="horz" wrap="square" lIns="91440" tIns="45720" rIns="91440" bIns="45720" anchor="t">
            <a:normAutofit/>
          </a:bodyPr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r>
              <a:rPr lang="en-US" altLang="ko-KR" sz="2100" baseline="0">
                <a:solidFill>
                  <a:srgbClr val="000000"/>
                </a:solidFill>
              </a:rPr>
              <a:t>LLM prompting</a:t>
            </a:r>
            <a:r>
              <a:rPr lang="ko-KR" altLang="en-US" sz="2100" baseline="0">
                <a:solidFill>
                  <a:srgbClr val="000000"/>
                </a:solidFill>
              </a:rPr>
              <a:t>과</a:t>
            </a:r>
            <a:r>
              <a:rPr lang="en-US" altLang="ko-KR" sz="2100" baseline="0">
                <a:solidFill>
                  <a:srgbClr val="000000"/>
                </a:solidFill>
              </a:rPr>
              <a:t> querying</a:t>
            </a:r>
            <a:r>
              <a:rPr lang="ko-KR" altLang="en-US" sz="2100" baseline="0">
                <a:solidFill>
                  <a:srgbClr val="000000"/>
                </a:solidFill>
              </a:rPr>
              <a:t>의 절차를 간소화하고 능률화하는 </a:t>
            </a:r>
            <a:r>
              <a:rPr lang="en-US" altLang="ko-KR" sz="2100" baseline="0">
                <a:solidFill>
                  <a:srgbClr val="000000"/>
                </a:solidFill>
              </a:rPr>
              <a:t>26</a:t>
            </a:r>
            <a:r>
              <a:rPr lang="ko-KR" altLang="en-US" sz="2100" baseline="0">
                <a:solidFill>
                  <a:srgbClr val="000000"/>
                </a:solidFill>
              </a:rPr>
              <a:t>개의 </a:t>
            </a:r>
            <a:r>
              <a:rPr lang="en-US" altLang="ko-KR" sz="2100" baseline="0">
                <a:solidFill>
                  <a:srgbClr val="000000"/>
                </a:solidFill>
              </a:rPr>
              <a:t>guiding principles</a:t>
            </a:r>
            <a:endParaRPr lang="en-US" altLang="ko-KR" sz="21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endParaRPr lang="en-US" altLang="ko-KR" sz="21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2100" baseline="0">
                <a:solidFill>
                  <a:srgbClr val="000000"/>
                </a:solidFill>
              </a:rPr>
              <a:t>질문 작성의 기본 개념 간소화</a:t>
            </a:r>
            <a:r>
              <a:rPr lang="en-US" altLang="ko-KR" sz="2100" baseline="0">
                <a:solidFill>
                  <a:srgbClr val="000000"/>
                </a:solidFill>
              </a:rPr>
              <a:t>,</a:t>
            </a:r>
            <a:r>
              <a:rPr lang="ko-KR" altLang="en-US" sz="2100" baseline="0">
                <a:solidFill>
                  <a:srgbClr val="000000"/>
                </a:solidFill>
              </a:rPr>
              <a:t> </a:t>
            </a:r>
            <a:r>
              <a:rPr lang="en-US" altLang="ko-KR" sz="2100" baseline="0">
                <a:solidFill>
                  <a:srgbClr val="000000"/>
                </a:solidFill>
              </a:rPr>
              <a:t>ability</a:t>
            </a:r>
            <a:r>
              <a:rPr lang="ko-KR" altLang="en-US" sz="2100" baseline="0">
                <a:solidFill>
                  <a:srgbClr val="000000"/>
                </a:solidFill>
              </a:rPr>
              <a:t> 향상</a:t>
            </a:r>
            <a:r>
              <a:rPr lang="en-US" altLang="ko-KR" sz="2100" baseline="0">
                <a:solidFill>
                  <a:srgbClr val="000000"/>
                </a:solidFill>
              </a:rPr>
              <a:t>,</a:t>
            </a:r>
            <a:r>
              <a:rPr lang="ko-KR" altLang="en-US" sz="2100" baseline="0">
                <a:solidFill>
                  <a:srgbClr val="000000"/>
                </a:solidFill>
              </a:rPr>
              <a:t> </a:t>
            </a:r>
            <a:r>
              <a:rPr lang="en-US" altLang="ko-KR" sz="2100" baseline="0">
                <a:solidFill>
                  <a:srgbClr val="000000"/>
                </a:solidFill>
              </a:rPr>
              <a:t>LLM</a:t>
            </a:r>
            <a:r>
              <a:rPr lang="ko-KR" altLang="en-US" sz="2100" baseline="0">
                <a:solidFill>
                  <a:srgbClr val="000000"/>
                </a:solidFill>
              </a:rPr>
              <a:t>의 행동에 대한 사용자의 이해 향상</a:t>
            </a:r>
            <a:endParaRPr lang="ko-KR" altLang="en-US" sz="21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endParaRPr lang="ko-KR" altLang="en-US" sz="21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r>
              <a:rPr lang="ko-KR" altLang="en-US" sz="2100" baseline="0">
                <a:solidFill>
                  <a:srgbClr val="000000"/>
                </a:solidFill>
              </a:rPr>
              <a:t>예상 결과와 더 적합하게 모델의 응답을 정렬하는 것과 관련된 작업이 더 정확할 수록 모델의 성능이 더 효과적임 </a:t>
            </a:r>
            <a:r>
              <a:rPr lang="en-US" altLang="ko-KR" sz="2100" baseline="0">
                <a:solidFill>
                  <a:srgbClr val="000000"/>
                </a:solidFill>
              </a:rPr>
              <a:t>-&gt;</a:t>
            </a:r>
            <a:r>
              <a:rPr lang="ko-KR" altLang="en-US" sz="2100" baseline="0">
                <a:solidFill>
                  <a:srgbClr val="000000"/>
                </a:solidFill>
              </a:rPr>
              <a:t> </a:t>
            </a:r>
            <a:r>
              <a:rPr lang="en-US" altLang="ko-KR" sz="2100" baseline="0">
                <a:solidFill>
                  <a:srgbClr val="000000"/>
                </a:solidFill>
              </a:rPr>
              <a:t>LLM</a:t>
            </a:r>
            <a:r>
              <a:rPr lang="ko-KR" altLang="en-US" sz="2100" baseline="0">
                <a:solidFill>
                  <a:srgbClr val="000000"/>
                </a:solidFill>
              </a:rPr>
              <a:t>이 단순 훈련 </a:t>
            </a:r>
            <a:r>
              <a:rPr lang="en-US" altLang="ko-KR" sz="2100" baseline="0">
                <a:solidFill>
                  <a:srgbClr val="000000"/>
                </a:solidFill>
              </a:rPr>
              <a:t>data</a:t>
            </a:r>
            <a:r>
              <a:rPr lang="ko-KR" altLang="en-US" sz="2100" baseline="0">
                <a:solidFill>
                  <a:srgbClr val="000000"/>
                </a:solidFill>
              </a:rPr>
              <a:t>를 기억하는 것이 아닌 핵심 문의가 일정할 때도 다양한 프롬프트에 적응하여 정보를 변형할 수 있는 능력이 있음 </a:t>
            </a:r>
            <a:endParaRPr lang="en-US" altLang="ko-KR" sz="21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00000"/>
              </a:lnSpc>
              <a:buFont typeface="Arial"/>
              <a:buNone/>
              <a:defRPr/>
            </a:pPr>
            <a:r>
              <a:rPr lang="ko-KR" altLang="en-US" sz="2100" baseline="0">
                <a:solidFill>
                  <a:srgbClr val="000000"/>
                </a:solidFill>
              </a:rPr>
              <a:t>   </a:t>
            </a:r>
            <a:r>
              <a:rPr lang="en-US" altLang="ko-KR" sz="2100" baseline="0">
                <a:solidFill>
                  <a:srgbClr val="000000"/>
                </a:solidFill>
              </a:rPr>
              <a:t>=&gt;LLM</a:t>
            </a:r>
            <a:r>
              <a:rPr lang="ko-KR" altLang="en-US" sz="2100" baseline="0">
                <a:solidFill>
                  <a:srgbClr val="000000"/>
                </a:solidFill>
              </a:rPr>
              <a:t>에게 특정 역할을 할당하는 것이 유익</a:t>
            </a:r>
            <a:endParaRPr lang="ko-KR" altLang="en-US" sz="21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00000"/>
              </a:lnSpc>
              <a:buFont typeface="Arial"/>
              <a:buChar char="•"/>
              <a:defRPr/>
            </a:pPr>
            <a:endParaRPr lang="ko-KR" altLang="en-US" sz="21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8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1440023"/>
            <a:ext cx="10639072" cy="3977953"/>
          </a:xfr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Prompting -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모델을 파인튜닝할 필요 없이 간단한 상호작용으로 진행할 수 있는 기술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 Input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LLM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response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복잡한 관계를 강조하는 세밀한 연구분야로 발전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프롬프트 디자인이 언어모델의 성능과 출력에 큰 영향을 미칠 수 있다는 연구의 탐구로 인하여 프롬프트 엔지니어링이 탄생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269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4489481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Ask-Me-Anything prompting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여러개의 불완전한 프롬프트 사용하고 집계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Chain-of-Thought method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중간 추론 단계 생성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Least-to-most prompting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복잡한 문제를 더 간단한 하위 문제로 분해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Directional Stimulus prompting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조정 가능한 정책 사용하는 새로운 프레임워크를 제시하여 특정 원하는 결과로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LLM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안내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The effectiveness of explanation 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복잡한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task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설명이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LLM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학습 능력 향상시킬 수 있음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Prompting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011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02229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200" b="1"/>
              <a:t>Principled Instructions Are All You Need for Questioning LLaMA-1/2, GPT-3.5/4 review</a:t>
            </a:r>
            <a:br>
              <a:rPr lang="en-US" altLang="ko-KR" sz="2200" b="1"/>
            </a:b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76464" y="2057384"/>
            <a:ext cx="10639072" cy="3766287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structure and clarity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Specificity and information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 Interaction and Engagement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Content and Language style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Complex tasks and Coding prompts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828675" y="717550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 categories - 26 principles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51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659</ep:Words>
  <ep:PresentationFormat>와이드스크린</ep:PresentationFormat>
  <ep:Paragraphs>125</ep:Paragraphs>
  <ep:Slides>15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Contents</vt:lpstr>
      <vt:lpstr>1. Prompt Engineering이란?</vt:lpstr>
      <vt:lpstr>1. Prompt Engineering이란?</vt:lpstr>
      <vt:lpstr>1. Prompt Engineering이란?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  <vt:lpstr>2. Principled Instructions Are All You Need for Questioning LLaMA-1/2, GPT-3.5/4 review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2024-01-20T13:16:05.000</dcterms:created>
  <dc:creator>수현 이</dc:creator>
  <cp:lastModifiedBy>shsh7</cp:lastModifiedBy>
  <dcterms:modified xsi:type="dcterms:W3CDTF">2024-04-28T22:08:27.030</dcterms:modified>
  <cp:revision>128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