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66" r:id="rId4"/>
    <p:sldId id="267" r:id="rId5"/>
    <p:sldId id="268" r:id="rId6"/>
    <p:sldId id="269" r:id="rId7"/>
    <p:sldId id="271" r:id="rId8"/>
    <p:sldId id="272" r:id="rId9"/>
    <p:sldId id="274" r:id="rId10"/>
    <p:sldId id="275" r:id="rId11"/>
    <p:sldId id="27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2C62"/>
    <a:srgbClr val="CC99FF"/>
    <a:srgbClr val="2156A4"/>
    <a:srgbClr val="336699"/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23F4C8-A0CE-4262-9D71-1E0996EF7BEF}" v="806" dt="2025-04-24T18:21:3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7468" autoAdjust="0"/>
  </p:normalViewPr>
  <p:slideViewPr>
    <p:cSldViewPr snapToGrid="0">
      <p:cViewPr varScale="1">
        <p:scale>
          <a:sx n="156" d="100"/>
          <a:sy n="156" d="100"/>
        </p:scale>
        <p:origin x="876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3" d="100"/>
          <a:sy n="103" d="100"/>
        </p:scale>
        <p:origin x="3648" y="5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939A6-D8A1-4A3E-B1AF-CF6B86DE165A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32124-6EC6-43C3-BD2F-F4850F49A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53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6069A-B2F6-4FA1-AD4D-2A323F30C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9AA13B-A8E5-4FE8-A0C3-D3B2AFC20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6C15F-F3F5-4FD9-905B-15117DA3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D11E-A0F7-4FA6-ACB7-78AA5BA9D62F}" type="datetime1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A8263-FD44-4E94-B425-7997E926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2FA20-B669-4095-A48B-C38AD003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7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3C79F-5B5B-415E-8024-08261215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4E4B49-C25B-456D-A666-A3AB7DB27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44563-52D8-4510-89D4-6B03708E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0212-C18E-4A1F-93E7-F7CEC1EDC046}" type="datetime1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BE8A6-E611-47E5-A029-CFA1EBF2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3308A-F8BF-490F-A63A-ECA122FA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0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BC554A-B6FF-46DB-ACAB-826BF9D91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BDF5C3-6FAC-47AB-BB19-0321DBAF5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40FDA-BF4D-4F35-BECE-9F365FE6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6BDA-DA22-4CDD-A71E-4F480C069A60}" type="datetime1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C4534-204F-4701-868E-3EDA14DF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512BC-7F13-464E-ADBC-25743F33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00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DBC53-D141-4CA5-B5A2-F3FFB856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52" y="176443"/>
            <a:ext cx="12021437" cy="687161"/>
          </a:xfrm>
        </p:spPr>
        <p:txBody>
          <a:bodyPr/>
          <a:lstStyle>
            <a:lvl1pPr>
              <a:defRPr b="1">
                <a:solidFill>
                  <a:srgbClr val="002C6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B7B04-A8B7-4F63-8E44-AF4B7DF11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8ECB3-E602-48E8-B4DD-6395774C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4C7B-84A8-4EA4-A24F-E6D033A0AF5B}" type="datetime1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66D8C-21AF-4084-9D7F-D22D3B95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35378-C752-4505-80FB-FEE7F104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4540" y="6356350"/>
            <a:ext cx="2743200" cy="365125"/>
          </a:xfrm>
        </p:spPr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15E7BE2-ECE1-4BDD-B754-E19AA34FEEB8}"/>
              </a:ext>
            </a:extLst>
          </p:cNvPr>
          <p:cNvCxnSpPr>
            <a:cxnSpLocks/>
          </p:cNvCxnSpPr>
          <p:nvPr userDrawn="1"/>
        </p:nvCxnSpPr>
        <p:spPr>
          <a:xfrm>
            <a:off x="35168" y="176443"/>
            <a:ext cx="0" cy="687161"/>
          </a:xfrm>
          <a:prstGeom prst="line">
            <a:avLst/>
          </a:prstGeom>
          <a:ln w="76200">
            <a:solidFill>
              <a:srgbClr val="002C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91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A98FC-457C-4539-A9F9-5E33F436F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6A6F8-E102-4969-BC2D-A82CAFD1C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11405-D260-4CEE-AB0F-2164CC9F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6B30-2073-4305-9D3A-0916E29AB440}" type="datetime1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A5793-DA58-417A-BB19-EB5FB470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0BC3D-30E2-4719-AB75-90B6AC05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9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10D63-A220-4A80-8040-023B45C3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00E88-D9CC-40E2-A228-1DF3046AF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C85741-AD4A-423C-BBF8-BEE9F218D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05DFA8-92FE-436A-AABA-BB7F4D5E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FF7C-6511-4AE1-B612-A30E568F1FCB}" type="datetime1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8C9D4-14AE-42F2-B4D2-8D67F2DF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C7BB9-6B70-4AA3-A457-200DB844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DC8E2-E156-4C1B-A2F5-A8BA9612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FBECB-0E3D-4BC8-9FE2-C3AAA031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A68962-5696-4C86-8B90-D8C66C87F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EF4313-1D05-4480-A6D5-56E1DB4DA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D04F94-7B0E-43B5-902F-88072858C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CCBDA9-B265-4A3B-8511-7B749734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DD75-5095-4C61-91A4-CF88A65BDFB9}" type="datetime1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CC3DF3-CFF5-4FB2-9D5C-7C408E7C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E32E33-68B4-43E5-8FD5-35CF4071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40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93D4F-BBC4-484E-B69C-ED5B1B6D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A50EB4-34A2-44F9-A98D-4C7F1499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530C-2AA3-4CF7-9FD5-BD5A25DD584B}" type="datetime1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887AA7-BB40-49EF-A7BD-9B42012F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5BCA18-5903-472D-A59F-371D567E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62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3052FA-83BA-4B4E-AF86-D946E318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9933-39D2-48D7-81EE-0FA4E39D937B}" type="datetime1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648522-4FEF-4AEC-BD94-28251C3B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FE2665-8B25-4024-BBEC-CFAC9CD2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1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8BDAE-5BD4-4FF7-B0F3-2914ED8D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23818-7332-4BC2-B08E-202545FA3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E1A0-55B8-4C56-8061-3E942BB15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19FB9-7A93-44A4-9048-D8E152B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5F7E-94F8-43AF-BA3C-2C0EFE7FEF59}" type="datetime1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3777AD-299E-42C8-BD4A-C33CBFD2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38496-BED7-46A0-9B6C-3A0ED70B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74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251FE-50B6-429C-A5B6-41CCC4B0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F9112C-74FA-48DA-9F57-A0FE41483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C4692-8176-450C-BFAF-3623A36B2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8D725E-2EA1-46CB-8A4F-9EDF17CC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7615-84C3-4169-9A08-54E8DCDD2913}" type="datetime1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5FC6DA-7A65-4895-8AF7-FC7B67E9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9FC8C7-18E7-449C-AD48-0ABB0EF9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8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C559B7-6256-431E-A890-529AA36F9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19C8B-4FA7-4FB2-8717-1669983D3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1D0ED-6A06-41E6-9D97-FF94C8170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68DCC-8D9B-4B47-BE29-50C716B9994F}" type="datetime1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21631-28ED-4C23-820E-5CA390255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A2E70-8EAA-4B18-8A7B-601C41DD1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8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2800" y="5004758"/>
            <a:ext cx="5821861" cy="959759"/>
          </a:xfrm>
        </p:spPr>
        <p:txBody>
          <a:bodyPr>
            <a:normAutofit/>
          </a:bodyPr>
          <a:lstStyle/>
          <a:p>
            <a:pPr algn="r"/>
            <a:r>
              <a:rPr lang="en-US" altLang="ko-KR" b="1" dirty="0">
                <a:solidFill>
                  <a:srgbClr val="002C62"/>
                </a:solidFill>
              </a:rPr>
              <a:t>Sunghyun Lee, </a:t>
            </a:r>
            <a:r>
              <a:rPr lang="en-US" altLang="ko-KR" b="1" dirty="0" err="1">
                <a:solidFill>
                  <a:srgbClr val="002C62"/>
                </a:solidFill>
              </a:rPr>
              <a:t>Suhak</a:t>
            </a:r>
            <a:r>
              <a:rPr lang="en-US" altLang="ko-KR" b="1" dirty="0">
                <a:solidFill>
                  <a:srgbClr val="002C62"/>
                </a:solidFill>
              </a:rPr>
              <a:t> Lee</a:t>
            </a:r>
          </a:p>
          <a:p>
            <a:pPr algn="r"/>
            <a:r>
              <a:rPr lang="en-US" altLang="ko-KR" b="1" dirty="0">
                <a:solidFill>
                  <a:srgbClr val="002C62"/>
                </a:solidFill>
              </a:rPr>
              <a:t>Department of Computer Engineering</a:t>
            </a:r>
          </a:p>
          <a:p>
            <a:pPr algn="r"/>
            <a:endParaRPr lang="ko-KR" altLang="en-US" b="1" dirty="0">
              <a:solidFill>
                <a:srgbClr val="002C6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-1" y="2135416"/>
            <a:ext cx="12192000" cy="207999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6D421F4B-5169-46B4-9249-AB53789FC1C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1" y="-180676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450" y="2242315"/>
            <a:ext cx="10453006" cy="1604508"/>
          </a:xfrm>
        </p:spPr>
        <p:txBody>
          <a:bodyPr>
            <a:norm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BNN on RISC-V</a:t>
            </a:r>
            <a:endParaRPr lang="ko-KR" altLang="en-US" sz="4400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11786144" y="500475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8" name="Picture 4" descr="HONGIK UNIVERSITY">
            <a:extLst>
              <a:ext uri="{FF2B5EF4-FFF2-40B4-BE49-F238E27FC236}">
                <a16:creationId xmlns:a16="http://schemas.microsoft.com/office/drawing/2014/main" id="{6B30C8C5-C24D-49AC-8DCD-2AC2166EC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6DD967C6-5A84-204B-192A-9720D2E48DAD}"/>
              </a:ext>
            </a:extLst>
          </p:cNvPr>
          <p:cNvSpPr txBox="1">
            <a:spLocks/>
          </p:cNvSpPr>
          <p:nvPr/>
        </p:nvSpPr>
        <p:spPr>
          <a:xfrm>
            <a:off x="9946784" y="1666695"/>
            <a:ext cx="1947672" cy="427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>
                <a:solidFill>
                  <a:srgbClr val="002C62"/>
                </a:solidFill>
              </a:rPr>
              <a:t>2025</a:t>
            </a:r>
            <a:r>
              <a:rPr lang="ko-KR" altLang="en-US" b="1" dirty="0">
                <a:solidFill>
                  <a:srgbClr val="002C62"/>
                </a:solidFill>
              </a:rPr>
              <a:t>년 </a:t>
            </a:r>
            <a:r>
              <a:rPr lang="en-US" altLang="ko-KR" b="1" dirty="0">
                <a:solidFill>
                  <a:srgbClr val="002C62"/>
                </a:solidFill>
              </a:rPr>
              <a:t>7</a:t>
            </a:r>
            <a:r>
              <a:rPr lang="ko-KR" altLang="en-US" b="1" dirty="0">
                <a:solidFill>
                  <a:srgbClr val="002C62"/>
                </a:solidFill>
              </a:rPr>
              <a:t>월 </a:t>
            </a:r>
            <a:r>
              <a:rPr lang="en-US" altLang="ko-KR" b="1" dirty="0">
                <a:solidFill>
                  <a:srgbClr val="002C62"/>
                </a:solidFill>
              </a:rPr>
              <a:t>15</a:t>
            </a:r>
            <a:r>
              <a:rPr lang="ko-KR" altLang="en-US" b="1" dirty="0">
                <a:solidFill>
                  <a:srgbClr val="002C62"/>
                </a:solidFill>
              </a:rPr>
              <a:t>일</a:t>
            </a:r>
            <a:endParaRPr lang="en-US" altLang="ko-KR" b="1" dirty="0">
              <a:solidFill>
                <a:srgbClr val="002C6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B047F2-72A6-2EE8-454A-E16234DFE2A8}"/>
              </a:ext>
            </a:extLst>
          </p:cNvPr>
          <p:cNvSpPr txBox="1"/>
          <p:nvPr/>
        </p:nvSpPr>
        <p:spPr>
          <a:xfrm>
            <a:off x="1782147" y="3725272"/>
            <a:ext cx="10112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60686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359012-2C79-5501-A854-C4A4C6744E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C5312-A26C-CFF4-CACA-E08FE8AF3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Ultra-Compact BNN for HAR on RISC-V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30C585-BBC3-9CB6-F537-D9D292B38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3BFE79-EBA9-D5E3-3D05-232844C48236}"/>
              </a:ext>
            </a:extLst>
          </p:cNvPr>
          <p:cNvSpPr txBox="1"/>
          <p:nvPr/>
        </p:nvSpPr>
        <p:spPr>
          <a:xfrm>
            <a:off x="429208" y="1656956"/>
            <a:ext cx="11009997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-    Fused</a:t>
            </a:r>
            <a:r>
              <a:rPr lang="ko-KR" altLang="en-US" dirty="0"/>
              <a:t> </a:t>
            </a:r>
            <a:r>
              <a:rPr lang="en-US" altLang="ko-KR" dirty="0"/>
              <a:t>batch normalization and pooling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BatchNorm</a:t>
            </a:r>
            <a:r>
              <a:rPr lang="ko-KR" altLang="en-US" dirty="0"/>
              <a:t>과 </a:t>
            </a:r>
            <a:r>
              <a:rPr lang="en-US" altLang="ko-KR" dirty="0"/>
              <a:t>Binarization </a:t>
            </a:r>
            <a:r>
              <a:rPr lang="ko-KR" altLang="en-US" dirty="0"/>
              <a:t>연산이 연속될 경우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각 채널의 </a:t>
            </a:r>
            <a:r>
              <a:rPr lang="en-US" altLang="ko-KR" dirty="0"/>
              <a:t>Binarization </a:t>
            </a:r>
            <a:r>
              <a:rPr lang="ko-KR" altLang="en-US" dirty="0"/>
              <a:t>전 </a:t>
            </a:r>
            <a:r>
              <a:rPr lang="ko-KR" altLang="en-US" dirty="0" err="1"/>
              <a:t>출력값과</a:t>
            </a:r>
            <a:r>
              <a:rPr lang="ko-KR" altLang="en-US" dirty="0"/>
              <a:t> 따로 계산된 </a:t>
            </a:r>
            <a:r>
              <a:rPr lang="en-US" altLang="ko-KR" dirty="0"/>
              <a:t>threshold </a:t>
            </a:r>
            <a:r>
              <a:rPr lang="ko-KR" altLang="en-US" dirty="0"/>
              <a:t>값을 비교하는 단순 연산으로 감소 가능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Non-binarized accumulator output</a:t>
            </a:r>
            <a:r>
              <a:rPr lang="ko-KR" altLang="en-US" dirty="0"/>
              <a:t>을 버퍼에 따로 저장하지 않아도 됨</a:t>
            </a:r>
            <a:r>
              <a:rPr lang="en-US" altLang="ko-KR" dirty="0"/>
              <a:t>(</a:t>
            </a:r>
            <a:r>
              <a:rPr lang="ko-KR" altLang="en-US" dirty="0"/>
              <a:t>메모리 접근 최소화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   Binarized Fully-Connected Layer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Output time-step</a:t>
            </a:r>
            <a:r>
              <a:rPr lang="ko-KR" altLang="en-US" dirty="0"/>
              <a:t>이 </a:t>
            </a:r>
            <a:r>
              <a:rPr lang="en-US" altLang="ko-KR" dirty="0"/>
              <a:t>1</a:t>
            </a:r>
            <a:r>
              <a:rPr lang="ko-KR" altLang="en-US" dirty="0"/>
              <a:t>개인 </a:t>
            </a:r>
            <a:r>
              <a:rPr lang="en-US" altLang="ko-KR" dirty="0"/>
              <a:t>Conv </a:t>
            </a:r>
            <a:r>
              <a:rPr lang="ko-KR" altLang="en-US" dirty="0"/>
              <a:t>연산일</a:t>
            </a:r>
            <a:r>
              <a:rPr lang="en-US" altLang="ko-KR" dirty="0"/>
              <a:t> </a:t>
            </a:r>
            <a:r>
              <a:rPr lang="ko-KR" altLang="en-US" dirty="0"/>
              <a:t>경우</a:t>
            </a:r>
            <a:r>
              <a:rPr lang="en-US" altLang="ko-KR" dirty="0"/>
              <a:t>, Fully-Connected(FC) Layer</a:t>
            </a:r>
            <a:r>
              <a:rPr lang="ko-KR" altLang="en-US" dirty="0"/>
              <a:t>는 </a:t>
            </a:r>
            <a:r>
              <a:rPr lang="en-US" altLang="ko-KR" dirty="0"/>
              <a:t>Conv Layer</a:t>
            </a:r>
            <a:r>
              <a:rPr lang="ko-KR" altLang="en-US" dirty="0"/>
              <a:t>와 유사함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FC Layer</a:t>
            </a:r>
            <a:r>
              <a:rPr lang="ko-KR" altLang="en-US" dirty="0"/>
              <a:t>에서 출력을 </a:t>
            </a:r>
            <a:r>
              <a:rPr lang="en-US" altLang="ko-KR" dirty="0"/>
              <a:t>re-binarize </a:t>
            </a:r>
            <a:r>
              <a:rPr lang="ko-KR" altLang="en-US" dirty="0"/>
              <a:t>하지 않고 </a:t>
            </a:r>
            <a:r>
              <a:rPr lang="en-US" altLang="ko-KR" dirty="0"/>
              <a:t>Accumulator</a:t>
            </a:r>
            <a:r>
              <a:rPr lang="ko-KR" altLang="en-US" dirty="0"/>
              <a:t>의 </a:t>
            </a:r>
            <a:r>
              <a:rPr lang="en-US" altLang="ko-KR" dirty="0"/>
              <a:t>32-bit output</a:t>
            </a:r>
            <a:r>
              <a:rPr lang="ko-KR" altLang="en-US" dirty="0"/>
              <a:t>을 메모리에 직접 저장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표준적인 곱셈 및 덧셈으로 처리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1630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37B35A-9B55-B53F-E5E6-C2297BBF3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367C8F-81FD-C94D-1EA7-3A2D78120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Ultra-Compact BNN for HAR on RISC-V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6630AE-42A6-96F4-D6A8-5A9EB8685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A67531-235F-3857-8613-8E6FEB55ADDC}"/>
              </a:ext>
            </a:extLst>
          </p:cNvPr>
          <p:cNvSpPr txBox="1"/>
          <p:nvPr/>
        </p:nvSpPr>
        <p:spPr>
          <a:xfrm>
            <a:off x="429208" y="1656956"/>
            <a:ext cx="11009997" cy="1702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-   </a:t>
            </a:r>
            <a:r>
              <a:rPr lang="ko-KR" altLang="en-US" dirty="0"/>
              <a:t>연구 핵심 및 결과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전용 </a:t>
            </a:r>
            <a:r>
              <a:rPr lang="en-US" altLang="ko-KR" dirty="0"/>
              <a:t>AI </a:t>
            </a:r>
            <a:r>
              <a:rPr lang="ko-KR" altLang="en-US" dirty="0"/>
              <a:t>가속기 없이</a:t>
            </a:r>
            <a:r>
              <a:rPr lang="en-US" altLang="ko-KR" dirty="0"/>
              <a:t> RISC-V </a:t>
            </a:r>
            <a:r>
              <a:rPr lang="ko-KR" altLang="en-US" dirty="0"/>
              <a:t>위에 </a:t>
            </a:r>
            <a:r>
              <a:rPr lang="en-US" altLang="ko-KR" dirty="0"/>
              <a:t>HAR</a:t>
            </a:r>
            <a:r>
              <a:rPr lang="ko-KR" altLang="en-US" dirty="0"/>
              <a:t>을 위한 </a:t>
            </a:r>
            <a:r>
              <a:rPr lang="en-US" altLang="ko-KR" dirty="0"/>
              <a:t>BNN</a:t>
            </a:r>
            <a:r>
              <a:rPr lang="ko-KR" altLang="en-US" dirty="0"/>
              <a:t> 구현 및 작동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RF </a:t>
            </a:r>
            <a:r>
              <a:rPr lang="ko-KR" altLang="en-US" dirty="0"/>
              <a:t>기반의 </a:t>
            </a:r>
            <a:r>
              <a:rPr lang="ko-KR" altLang="en-US" dirty="0" err="1"/>
              <a:t>최산</a:t>
            </a:r>
            <a:r>
              <a:rPr lang="ko-KR" altLang="en-US" dirty="0"/>
              <a:t> 하드웨어 친화적인 모델과 비교</a:t>
            </a:r>
            <a:r>
              <a:rPr lang="en-US" altLang="ko-KR" dirty="0"/>
              <a:t> :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정확도 우수 </a:t>
            </a:r>
            <a:r>
              <a:rPr lang="en-US" altLang="ko-KR" dirty="0"/>
              <a:t>/ </a:t>
            </a:r>
            <a:r>
              <a:rPr lang="ko-KR" altLang="en-US" dirty="0"/>
              <a:t>동일 정확도 대비 최대 </a:t>
            </a:r>
            <a:r>
              <a:rPr lang="en-US" altLang="ko-KR" dirty="0"/>
              <a:t>70% </a:t>
            </a:r>
            <a:r>
              <a:rPr lang="ko-KR" altLang="en-US" dirty="0"/>
              <a:t>에너지 절감 </a:t>
            </a:r>
            <a:r>
              <a:rPr lang="en-US" altLang="ko-KR" dirty="0"/>
              <a:t>/ </a:t>
            </a:r>
            <a:r>
              <a:rPr lang="ko-KR" altLang="en-US" dirty="0"/>
              <a:t>동일 정확도 대비 </a:t>
            </a:r>
            <a:r>
              <a:rPr lang="en-US" altLang="ko-KR" dirty="0"/>
              <a:t>91% </a:t>
            </a:r>
            <a:r>
              <a:rPr lang="ko-KR" altLang="en-US" dirty="0"/>
              <a:t>메모리 절감</a:t>
            </a:r>
          </a:p>
        </p:txBody>
      </p:sp>
    </p:spTree>
    <p:extLst>
      <p:ext uri="{BB962C8B-B14F-4D97-AF65-F5344CB8AC3E}">
        <p14:creationId xmlns:p14="http://schemas.microsoft.com/office/powerpoint/2010/main" val="3004633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273E2-9B9E-7673-3778-F173E5DB5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To Do List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E2002C-F6A5-0242-9B1B-48CFF226E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5AFE94-CC4C-7F37-C36D-BF2927969D03}"/>
              </a:ext>
            </a:extLst>
          </p:cNvPr>
          <p:cNvSpPr txBox="1"/>
          <p:nvPr/>
        </p:nvSpPr>
        <p:spPr>
          <a:xfrm>
            <a:off x="1198880" y="1472037"/>
            <a:ext cx="10170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공개된 </a:t>
            </a:r>
            <a:r>
              <a:rPr lang="en-US" altLang="ko-KR" dirty="0"/>
              <a:t>C </a:t>
            </a:r>
            <a:r>
              <a:rPr lang="ko-KR" altLang="en-US" dirty="0"/>
              <a:t>코드가 어떻게 동작하는지에 대한 분석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  <a:p>
            <a:pPr marL="342900" indent="-342900">
              <a:buAutoNum type="arabicPeriod"/>
            </a:pPr>
            <a:r>
              <a:rPr lang="en-US" altLang="ko-KR" dirty="0"/>
              <a:t>lenet5_mnist</a:t>
            </a:r>
            <a:r>
              <a:rPr lang="ko-KR" altLang="en-US" dirty="0"/>
              <a:t>의 </a:t>
            </a:r>
            <a:r>
              <a:rPr lang="en-US" altLang="ko-KR" dirty="0"/>
              <a:t>original</a:t>
            </a:r>
            <a:r>
              <a:rPr lang="ko-KR" altLang="en-US" dirty="0"/>
              <a:t>이 어떻게 </a:t>
            </a:r>
            <a:r>
              <a:rPr lang="en-US" altLang="ko-KR" dirty="0"/>
              <a:t>C</a:t>
            </a:r>
            <a:r>
              <a:rPr lang="ko-KR" altLang="en-US" dirty="0"/>
              <a:t>로 변경되는지에 대한 분석   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common.py </a:t>
            </a:r>
            <a:r>
              <a:rPr lang="ko-KR" altLang="en-US" dirty="0"/>
              <a:t>파일을 참고하여 오리지널이 어떻게 만들어지는지 확인 가능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ko-KR" altLang="en-US" dirty="0"/>
          </a:p>
          <a:p>
            <a:pPr marL="342900" indent="-342900">
              <a:buAutoNum type="arabicPeriod"/>
            </a:pPr>
            <a:r>
              <a:rPr lang="en-US" altLang="ko-KR" dirty="0"/>
              <a:t>lenet5_mnist</a:t>
            </a:r>
            <a:r>
              <a:rPr lang="ko-KR" altLang="en-US" dirty="0"/>
              <a:t>의 </a:t>
            </a:r>
            <a:r>
              <a:rPr lang="en-US" altLang="ko-KR" dirty="0"/>
              <a:t>optimized version</a:t>
            </a:r>
            <a:r>
              <a:rPr lang="ko-KR" altLang="en-US" dirty="0"/>
              <a:t>이 어떻게 </a:t>
            </a:r>
            <a:r>
              <a:rPr lang="en-US" altLang="ko-KR" dirty="0"/>
              <a:t>C</a:t>
            </a:r>
            <a:r>
              <a:rPr lang="ko-KR" altLang="en-US" dirty="0"/>
              <a:t>로 변경되는지에 대한 분석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  <a:p>
            <a:pPr marL="342900" indent="-342900">
              <a:buAutoNum type="arabicPeriod"/>
            </a:pPr>
            <a:r>
              <a:rPr lang="en-US" altLang="ko-KR" dirty="0"/>
              <a:t>mixed-precision </a:t>
            </a:r>
            <a:r>
              <a:rPr lang="ko-KR" altLang="en-US" dirty="0"/>
              <a:t>세팅</a:t>
            </a:r>
            <a:r>
              <a:rPr lang="en-US" altLang="ko-KR" dirty="0"/>
              <a:t>, </a:t>
            </a:r>
            <a:r>
              <a:rPr lang="ko-KR" altLang="en-US" dirty="0"/>
              <a:t>구성 및 진행 방법 분석</a:t>
            </a:r>
          </a:p>
        </p:txBody>
      </p:sp>
    </p:spTree>
    <p:extLst>
      <p:ext uri="{BB962C8B-B14F-4D97-AF65-F5344CB8AC3E}">
        <p14:creationId xmlns:p14="http://schemas.microsoft.com/office/powerpoint/2010/main" val="2926960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E88167-ACEF-6CC6-4BED-BA7BC84BF8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F3893-E81D-BF57-9DA1-3EC844FB0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진행사항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B03D46-EF7C-02FA-1BA4-F2D0F0E7A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D1A42D-1814-15A7-B62D-7509CB996EB7}"/>
              </a:ext>
            </a:extLst>
          </p:cNvPr>
          <p:cNvSpPr txBox="1"/>
          <p:nvPr/>
        </p:nvSpPr>
        <p:spPr>
          <a:xfrm>
            <a:off x="429208" y="1656956"/>
            <a:ext cx="10021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Mixed-Precision Neural Networks on RISC-V Cores </a:t>
            </a:r>
            <a:r>
              <a:rPr lang="ko-KR" altLang="en-US" dirty="0"/>
              <a:t>환경 세팅 및 </a:t>
            </a:r>
            <a:r>
              <a:rPr lang="en-US" altLang="ko-KR" dirty="0"/>
              <a:t>C</a:t>
            </a:r>
            <a:r>
              <a:rPr lang="ko-KR" altLang="en-US" dirty="0"/>
              <a:t> 코드 분석</a:t>
            </a:r>
            <a:r>
              <a:rPr lang="en-US" altLang="ko-KR" dirty="0"/>
              <a:t>(</a:t>
            </a:r>
            <a:r>
              <a:rPr lang="ko-KR" altLang="en-US" dirty="0"/>
              <a:t>진행중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42111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1264C-0848-D85A-8F9D-B0079301E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29664-1179-66EE-4FF0-1FC418910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Ultra-Compact BNN for HAR on RISC-V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23FACA-DC39-C3D5-CAE4-7C401DD4A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DA3BCB-D14C-1993-E051-7F4311CBF05E}"/>
              </a:ext>
            </a:extLst>
          </p:cNvPr>
          <p:cNvSpPr txBox="1"/>
          <p:nvPr/>
        </p:nvSpPr>
        <p:spPr>
          <a:xfrm>
            <a:off x="429208" y="1656956"/>
            <a:ext cx="11009997" cy="378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-   Ultra-Compact Binary Neural Network for Human Activity Recognition on RISC-V Processors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기존의 </a:t>
            </a:r>
            <a:r>
              <a:rPr lang="en-US" altLang="ko-KR" dirty="0"/>
              <a:t>Edge </a:t>
            </a:r>
            <a:r>
              <a:rPr lang="ko-KR" altLang="en-US" dirty="0"/>
              <a:t>환경에서의 </a:t>
            </a:r>
            <a:r>
              <a:rPr lang="en-US" altLang="ko-KR" dirty="0"/>
              <a:t>HAR</a:t>
            </a:r>
            <a:r>
              <a:rPr lang="ko-KR" altLang="en-US" dirty="0"/>
              <a:t>을 위한 </a:t>
            </a:r>
            <a:r>
              <a:rPr lang="en-US" altLang="ko-KR" dirty="0"/>
              <a:t>State-of-the-art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Decision Tree</a:t>
            </a:r>
            <a:r>
              <a:rPr lang="ko-KR" altLang="en-US" dirty="0"/>
              <a:t>나 </a:t>
            </a:r>
            <a:r>
              <a:rPr lang="en-US" altLang="ko-KR" dirty="0"/>
              <a:t>Random Forest(RF) </a:t>
            </a:r>
            <a:r>
              <a:rPr lang="ko-KR" altLang="en-US" dirty="0"/>
              <a:t>기반의 경량화 </a:t>
            </a:r>
            <a:r>
              <a:rPr lang="en-US" altLang="ko-KR" dirty="0"/>
              <a:t>ML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DL</a:t>
            </a:r>
            <a:r>
              <a:rPr lang="ko-KR" altLang="en-US" dirty="0"/>
              <a:t>은 계산 복잡도가 높아서 상대적으로 덜 사용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목표</a:t>
            </a:r>
            <a:r>
              <a:rPr lang="en-US" altLang="ko-KR" dirty="0"/>
              <a:t> : RISC-V</a:t>
            </a:r>
            <a:r>
              <a:rPr lang="ko-KR" altLang="en-US" dirty="0"/>
              <a:t>를 타깃으로 하는 </a:t>
            </a:r>
            <a:r>
              <a:rPr lang="en-US" altLang="ko-KR" dirty="0"/>
              <a:t>HAR</a:t>
            </a:r>
            <a:r>
              <a:rPr lang="ko-KR" altLang="en-US" dirty="0"/>
              <a:t>을 위한 </a:t>
            </a:r>
            <a:r>
              <a:rPr lang="en-US" altLang="ko-KR" dirty="0"/>
              <a:t>BNN</a:t>
            </a:r>
            <a:r>
              <a:rPr lang="ko-KR" altLang="en-US" dirty="0"/>
              <a:t>을 구현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목표 설정의 문제점 </a:t>
            </a:r>
            <a:r>
              <a:rPr lang="en-US" altLang="ko-KR" dirty="0"/>
              <a:t>: HAR</a:t>
            </a:r>
            <a:r>
              <a:rPr lang="ko-KR" altLang="en-US" dirty="0"/>
              <a:t>은 단순한 </a:t>
            </a:r>
            <a:r>
              <a:rPr lang="en-US" altLang="ko-KR" dirty="0"/>
              <a:t>task</a:t>
            </a:r>
            <a:r>
              <a:rPr lang="ko-KR" altLang="en-US" dirty="0"/>
              <a:t>이기 때문에</a:t>
            </a:r>
            <a:r>
              <a:rPr lang="en-US" altLang="ko-KR" dirty="0"/>
              <a:t>, </a:t>
            </a:r>
            <a:r>
              <a:rPr lang="ko-KR" altLang="en-US" dirty="0"/>
              <a:t>기존 </a:t>
            </a:r>
            <a:r>
              <a:rPr lang="en-US" altLang="ko-KR" dirty="0"/>
              <a:t>BNN</a:t>
            </a:r>
            <a:r>
              <a:rPr lang="ko-KR" altLang="en-US" dirty="0"/>
              <a:t>을 사용할 경우 </a:t>
            </a:r>
            <a:r>
              <a:rPr lang="en-US" altLang="ko-KR" dirty="0"/>
              <a:t>over-parameterized</a:t>
            </a:r>
            <a:r>
              <a:rPr lang="ko-KR" altLang="en-US" dirty="0"/>
              <a:t>됨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해결 방안 </a:t>
            </a:r>
            <a:r>
              <a:rPr lang="en-US" altLang="ko-KR" dirty="0"/>
              <a:t>: </a:t>
            </a:r>
            <a:r>
              <a:rPr lang="ko-KR" altLang="en-US" dirty="0"/>
              <a:t>소형 </a:t>
            </a:r>
            <a:r>
              <a:rPr lang="en-US" altLang="ko-KR" dirty="0"/>
              <a:t>BNN</a:t>
            </a:r>
            <a:r>
              <a:rPr lang="ko-KR" altLang="en-US" dirty="0"/>
              <a:t>을 위한 </a:t>
            </a:r>
            <a:r>
              <a:rPr lang="en-US" altLang="ko-KR" dirty="0"/>
              <a:t>RISC-V </a:t>
            </a:r>
            <a:r>
              <a:rPr lang="ko-KR" altLang="en-US" dirty="0"/>
              <a:t>라이브러리 제안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1067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97238-7846-9CE5-6968-15E4F27EE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B4630-7F6D-33E4-132E-968200A44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Ultra-Compact BNN for HAR on RISC-V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76163C-39B0-64F0-615B-F046CFD33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B42A53-23E7-C5BE-649F-0B66B953A72A}"/>
              </a:ext>
            </a:extLst>
          </p:cNvPr>
          <p:cNvSpPr txBox="1"/>
          <p:nvPr/>
        </p:nvSpPr>
        <p:spPr>
          <a:xfrm>
            <a:off x="429208" y="1656956"/>
            <a:ext cx="11009997" cy="2949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-   Ultra-Compact Binary Neural Network for Human Activity Recognition on RISC-V Processors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기존의 </a:t>
            </a:r>
            <a:r>
              <a:rPr lang="en-US" altLang="ko-KR" dirty="0"/>
              <a:t>Edge </a:t>
            </a:r>
            <a:r>
              <a:rPr lang="ko-KR" altLang="en-US" dirty="0"/>
              <a:t>환경에서의 </a:t>
            </a:r>
            <a:r>
              <a:rPr lang="en-US" altLang="ko-KR" dirty="0"/>
              <a:t>HAR</a:t>
            </a:r>
            <a:r>
              <a:rPr lang="ko-KR" altLang="en-US" dirty="0"/>
              <a:t>을 위한 </a:t>
            </a:r>
            <a:r>
              <a:rPr lang="en-US" altLang="ko-KR" dirty="0"/>
              <a:t>State-of-the-art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Decision Tree</a:t>
            </a:r>
            <a:r>
              <a:rPr lang="ko-KR" altLang="en-US" dirty="0"/>
              <a:t>나 </a:t>
            </a:r>
            <a:r>
              <a:rPr lang="en-US" altLang="ko-KR" dirty="0"/>
              <a:t>Random Forest(RF) </a:t>
            </a:r>
            <a:r>
              <a:rPr lang="ko-KR" altLang="en-US" dirty="0"/>
              <a:t>기반의 경량화 </a:t>
            </a:r>
            <a:r>
              <a:rPr lang="en-US" altLang="ko-KR" dirty="0"/>
              <a:t>ML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DL</a:t>
            </a:r>
            <a:r>
              <a:rPr lang="ko-KR" altLang="en-US" dirty="0"/>
              <a:t>은 계산 복잡도가 높아서 상대적으로 덜 사용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목표</a:t>
            </a:r>
            <a:r>
              <a:rPr lang="en-US" altLang="ko-KR" dirty="0"/>
              <a:t> : RISC-V</a:t>
            </a:r>
            <a:r>
              <a:rPr lang="ko-KR" altLang="en-US" dirty="0"/>
              <a:t>를 타깃으로 하는 </a:t>
            </a:r>
            <a:r>
              <a:rPr lang="en-US" altLang="ko-KR" dirty="0"/>
              <a:t>HAR</a:t>
            </a:r>
            <a:r>
              <a:rPr lang="ko-KR" altLang="en-US" dirty="0"/>
              <a:t>을 위한 </a:t>
            </a:r>
            <a:r>
              <a:rPr lang="en-US" altLang="ko-KR" dirty="0"/>
              <a:t>BNN</a:t>
            </a:r>
            <a:r>
              <a:rPr lang="ko-KR" altLang="en-US" dirty="0"/>
              <a:t>을 구현 및 적합 여부 평가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81163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A6135-1AA9-A8CA-BEFD-52DB8BB1F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6ADE2-7A58-3D9E-23FC-1A86BEEAA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Ultra-Compact BNN for HAR on RISC-V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90AAD9-CED3-6823-F937-1A7439523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C97A99-517B-1A87-6F7E-BA6D1F9BC84A}"/>
              </a:ext>
            </a:extLst>
          </p:cNvPr>
          <p:cNvSpPr txBox="1"/>
          <p:nvPr/>
        </p:nvSpPr>
        <p:spPr>
          <a:xfrm>
            <a:off x="429208" y="1656956"/>
            <a:ext cx="11009997" cy="2533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-   </a:t>
            </a:r>
            <a:r>
              <a:rPr lang="ko-KR" altLang="en-US" dirty="0"/>
              <a:t>목표 설정의 문제점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HAR</a:t>
            </a:r>
            <a:r>
              <a:rPr lang="ko-KR" altLang="en-US" dirty="0"/>
              <a:t>은 단순한 </a:t>
            </a:r>
            <a:r>
              <a:rPr lang="en-US" altLang="ko-KR" dirty="0"/>
              <a:t>task</a:t>
            </a:r>
            <a:r>
              <a:rPr lang="ko-KR" altLang="en-US" dirty="0"/>
              <a:t>이기 때문에</a:t>
            </a:r>
            <a:r>
              <a:rPr lang="en-US" altLang="ko-KR" dirty="0"/>
              <a:t>, </a:t>
            </a:r>
            <a:r>
              <a:rPr lang="ko-KR" altLang="en-US" dirty="0"/>
              <a:t>기존 </a:t>
            </a:r>
            <a:r>
              <a:rPr lang="en-US" altLang="ko-KR" dirty="0"/>
              <a:t>BNN</a:t>
            </a:r>
            <a:r>
              <a:rPr lang="ko-KR" altLang="en-US" dirty="0"/>
              <a:t>을 사용할 경우 </a:t>
            </a:r>
            <a:r>
              <a:rPr lang="en-US" altLang="ko-KR" dirty="0"/>
              <a:t>over-parameterized</a:t>
            </a:r>
            <a:r>
              <a:rPr lang="ko-KR" altLang="en-US" dirty="0"/>
              <a:t>됨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대부분 하드웨어 가속기로 구현되어 있어</a:t>
            </a:r>
            <a:r>
              <a:rPr lang="en-US" altLang="ko-KR" dirty="0"/>
              <a:t> </a:t>
            </a:r>
            <a:r>
              <a:rPr lang="ko-KR" altLang="en-US" dirty="0"/>
              <a:t>범용 프로세서 기반으로 구현한 것이 </a:t>
            </a:r>
            <a:r>
              <a:rPr lang="ko-KR" altLang="en-US" dirty="0" err="1"/>
              <a:t>드뭄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네트워크 최소 크기 제약이 큼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해결 방안 </a:t>
            </a:r>
            <a:r>
              <a:rPr lang="en-US" altLang="ko-KR" dirty="0"/>
              <a:t>: Ultra-Compact Networks</a:t>
            </a:r>
            <a:r>
              <a:rPr lang="ko-KR" altLang="en-US" dirty="0"/>
              <a:t>를 대상으로 한 </a:t>
            </a:r>
            <a:r>
              <a:rPr lang="en-US" altLang="ko-KR" dirty="0"/>
              <a:t>RISC-V</a:t>
            </a:r>
            <a:r>
              <a:rPr lang="ko-KR" altLang="en-US" dirty="0"/>
              <a:t>의 </a:t>
            </a:r>
            <a:r>
              <a:rPr lang="en-US" altLang="ko-KR" dirty="0"/>
              <a:t>BNN </a:t>
            </a:r>
            <a:r>
              <a:rPr lang="ko-KR" altLang="en-US" dirty="0"/>
              <a:t>추론</a:t>
            </a:r>
            <a:r>
              <a:rPr lang="en-US" altLang="ko-KR" dirty="0"/>
              <a:t> </a:t>
            </a:r>
            <a:r>
              <a:rPr lang="ko-KR" altLang="en-US" dirty="0"/>
              <a:t>라이브러리 제안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76127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35A79-180A-FC13-C42A-8AD3CC08B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65E06-1868-3879-3FA4-C5AC5D1DF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Ultra-Compact BNN for HAR on RISC-V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7EAD3F-6E42-84C4-5CA6-2C4264FD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D23367-CDC6-FDD8-CDE0-5BFE763C5BE1}"/>
              </a:ext>
            </a:extLst>
          </p:cNvPr>
          <p:cNvSpPr txBox="1"/>
          <p:nvPr/>
        </p:nvSpPr>
        <p:spPr>
          <a:xfrm>
            <a:off x="429208" y="1656956"/>
            <a:ext cx="11009997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-   HAR</a:t>
            </a:r>
            <a:r>
              <a:rPr lang="ko-KR" altLang="en-US" dirty="0"/>
              <a:t>에 필요한 </a:t>
            </a:r>
            <a:r>
              <a:rPr lang="en-US" altLang="ko-KR" dirty="0"/>
              <a:t>time-series processing</a:t>
            </a:r>
            <a:r>
              <a:rPr lang="ko-KR" altLang="en-US" dirty="0"/>
              <a:t>을 위한 </a:t>
            </a:r>
            <a:r>
              <a:rPr lang="en-US" altLang="ko-KR" dirty="0"/>
              <a:t>1D Conv </a:t>
            </a:r>
            <a:r>
              <a:rPr lang="ko-KR" altLang="en-US" dirty="0"/>
              <a:t>연산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x : input</a:t>
            </a:r>
            <a:r>
              <a:rPr lang="ko-KR" altLang="en-US" dirty="0"/>
              <a:t> </a:t>
            </a:r>
            <a:r>
              <a:rPr lang="en-US" altLang="ko-KR" dirty="0"/>
              <a:t>activation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w : weight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m :</a:t>
            </a:r>
            <a:r>
              <a:rPr lang="ko-KR" altLang="en-US" dirty="0"/>
              <a:t> </a:t>
            </a:r>
            <a:r>
              <a:rPr lang="en-US" altLang="ko-KR" dirty="0"/>
              <a:t>output</a:t>
            </a:r>
            <a:r>
              <a:rPr lang="ko-KR" altLang="en-US" dirty="0"/>
              <a:t> </a:t>
            </a:r>
            <a:r>
              <a:rPr lang="en-US" altLang="ko-KR" dirty="0"/>
              <a:t>channel index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k : kernel </a:t>
            </a:r>
            <a:r>
              <a:rPr lang="ko-KR" altLang="en-US" dirty="0"/>
              <a:t>내의 </a:t>
            </a:r>
            <a:r>
              <a:rPr lang="en-US" altLang="ko-KR" dirty="0"/>
              <a:t>time-step offset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 : input</a:t>
            </a:r>
            <a:r>
              <a:rPr lang="ko-KR" altLang="en-US" dirty="0"/>
              <a:t> </a:t>
            </a:r>
            <a:r>
              <a:rPr lang="en-US" altLang="ko-KR" dirty="0"/>
              <a:t>channel</a:t>
            </a:r>
            <a:r>
              <a:rPr lang="ko-KR" altLang="en-US" dirty="0"/>
              <a:t> </a:t>
            </a:r>
            <a:r>
              <a:rPr lang="en-US" altLang="ko-KR" dirty="0"/>
              <a:t>index</a:t>
            </a:r>
          </a:p>
        </p:txBody>
      </p:sp>
      <p:pic>
        <p:nvPicPr>
          <p:cNvPr id="5" name="그림 4" descr="텍스트, 폰트, 친필, 화이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E45A20A-67FA-565E-1DE2-E6F5AE692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39" y="2123757"/>
            <a:ext cx="4477375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85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23400-C559-A234-35D8-102C65CBD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2D118-E21C-6B92-66F1-C572D804F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Ultra-Compact BNN for HAR on RISC-V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7A063E-969D-A835-13F7-6BA5DDE17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05EA59-25C8-6121-2422-2C3A4D4465C5}"/>
              </a:ext>
            </a:extLst>
          </p:cNvPr>
          <p:cNvSpPr txBox="1"/>
          <p:nvPr/>
        </p:nvSpPr>
        <p:spPr>
          <a:xfrm>
            <a:off x="429208" y="1656956"/>
            <a:ext cx="11009997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-    Data Layout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1D Network</a:t>
            </a:r>
            <a:r>
              <a:rPr lang="ko-KR" altLang="en-US" dirty="0"/>
              <a:t>이기 때문에 메모리 내에서의 </a:t>
            </a:r>
            <a:r>
              <a:rPr lang="en-US" altLang="ko-KR" dirty="0"/>
              <a:t>Layout</a:t>
            </a:r>
            <a:r>
              <a:rPr lang="ko-KR" altLang="en-US" dirty="0"/>
              <a:t>이 중요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데이터를 </a:t>
            </a:r>
            <a:r>
              <a:rPr lang="en-US" altLang="ko-KR" dirty="0"/>
              <a:t>time-major </a:t>
            </a:r>
            <a:r>
              <a:rPr lang="ko-KR" altLang="en-US" dirty="0"/>
              <a:t>순서로 저장하여 같은 </a:t>
            </a:r>
            <a:r>
              <a:rPr lang="en-US" altLang="ko-KR" dirty="0"/>
              <a:t>time-step</a:t>
            </a:r>
            <a:r>
              <a:rPr lang="ko-KR" altLang="en-US" dirty="0"/>
              <a:t>에 해당하는 모든 채널이 연속적으로 저장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(</a:t>
            </a:r>
            <a:r>
              <a:rPr lang="ko-KR" altLang="en-US" dirty="0"/>
              <a:t>같은 시간에 측정된 데이터가 메모리 상에 연속적으로 존재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RISC-V</a:t>
            </a:r>
            <a:r>
              <a:rPr lang="ko-KR" altLang="en-US" dirty="0"/>
              <a:t>의 </a:t>
            </a:r>
            <a:r>
              <a:rPr lang="en-US" altLang="ko-KR" dirty="0"/>
              <a:t>automatic post-increment </a:t>
            </a:r>
            <a:r>
              <a:rPr lang="ko-KR" altLang="en-US" dirty="0"/>
              <a:t>등 하드웨어 기능 효율적 사용 가능 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    Loop </a:t>
            </a:r>
            <a:r>
              <a:rPr lang="ko-KR" altLang="en-US" dirty="0"/>
              <a:t>순서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수식 계산 시</a:t>
            </a:r>
            <a:r>
              <a:rPr lang="en-US" altLang="ko-KR" dirty="0"/>
              <a:t>, </a:t>
            </a:r>
            <a:r>
              <a:rPr lang="ko-KR" altLang="en-US" dirty="0"/>
              <a:t>모든 출력 채널과 </a:t>
            </a:r>
            <a:r>
              <a:rPr lang="en-US" altLang="ko-KR" dirty="0"/>
              <a:t>time-step</a:t>
            </a:r>
            <a:r>
              <a:rPr lang="ko-KR" altLang="en-US" dirty="0"/>
              <a:t>에 대해 반복 및 </a:t>
            </a:r>
            <a:r>
              <a:rPr lang="en-US" altLang="ko-KR" dirty="0"/>
              <a:t>2</a:t>
            </a:r>
            <a:r>
              <a:rPr lang="ko-KR" altLang="en-US" dirty="0"/>
              <a:t>개의 중첩 루프에 포함 필요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실험적으로 </a:t>
            </a:r>
            <a:r>
              <a:rPr lang="en-US" altLang="ko-KR" dirty="0"/>
              <a:t>Loop </a:t>
            </a:r>
            <a:r>
              <a:rPr lang="ko-KR" altLang="en-US" dirty="0"/>
              <a:t>순서를 </a:t>
            </a:r>
            <a:r>
              <a:rPr lang="en-US" altLang="ko-KR" dirty="0"/>
              <a:t>activation</a:t>
            </a:r>
            <a:r>
              <a:rPr lang="ko-KR" altLang="en-US" dirty="0"/>
              <a:t> 고정</a:t>
            </a:r>
            <a:r>
              <a:rPr lang="en-US" altLang="ko-KR" dirty="0"/>
              <a:t> / weight </a:t>
            </a:r>
            <a:r>
              <a:rPr lang="ko-KR" altLang="en-US" dirty="0"/>
              <a:t>반복하는 것이 </a:t>
            </a:r>
            <a:r>
              <a:rPr lang="en-US" altLang="ko-KR" dirty="0"/>
              <a:t>HW </a:t>
            </a:r>
            <a:r>
              <a:rPr lang="ko-KR" altLang="en-US" dirty="0"/>
              <a:t>성능이 가장 좋음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4504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2BFCE-BE94-15BF-0C5E-DE60AD455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3E0FCC-AC0E-389C-9140-C1EC44FEB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Ultra-Compact BNN for HAR on RISC-V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561579-74D8-22A1-5080-63B448C42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391566-401D-E93A-D572-CD29B6794BF2}"/>
              </a:ext>
            </a:extLst>
          </p:cNvPr>
          <p:cNvSpPr txBox="1"/>
          <p:nvPr/>
        </p:nvSpPr>
        <p:spPr>
          <a:xfrm>
            <a:off x="429208" y="1656956"/>
            <a:ext cx="11009997" cy="2949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-    Data </a:t>
            </a:r>
            <a:r>
              <a:rPr lang="ko-KR" altLang="en-US" dirty="0"/>
              <a:t>정렬 및 </a:t>
            </a:r>
            <a:r>
              <a:rPr lang="en-US" altLang="ko-KR" dirty="0"/>
              <a:t>Leftovers </a:t>
            </a:r>
            <a:r>
              <a:rPr lang="ko-KR" altLang="en-US" dirty="0"/>
              <a:t>처리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특정 </a:t>
            </a:r>
            <a:r>
              <a:rPr lang="en-US" altLang="ko-KR" dirty="0"/>
              <a:t>Time-step</a:t>
            </a:r>
            <a:r>
              <a:rPr lang="ko-KR" altLang="en-US" dirty="0"/>
              <a:t>에서 모든 채널에 대한 출력이 생성 되고</a:t>
            </a:r>
            <a:r>
              <a:rPr lang="en-US" altLang="ko-KR" dirty="0"/>
              <a:t>, </a:t>
            </a:r>
            <a:r>
              <a:rPr lang="ko-KR" altLang="en-US" dirty="0"/>
              <a:t>그 다음 </a:t>
            </a:r>
            <a:r>
              <a:rPr lang="en-US" altLang="ko-KR" dirty="0"/>
              <a:t>time-step</a:t>
            </a:r>
            <a:r>
              <a:rPr lang="ko-KR" altLang="en-US" dirty="0"/>
              <a:t>의 루프가 진행될 때 입력 샘플을 이동하여 </a:t>
            </a:r>
            <a:r>
              <a:rPr lang="en-US" altLang="ko-KR" dirty="0"/>
              <a:t>activation</a:t>
            </a:r>
            <a:r>
              <a:rPr lang="ko-KR" altLang="en-US" dirty="0"/>
              <a:t>과 </a:t>
            </a:r>
            <a:r>
              <a:rPr lang="en-US" altLang="ko-KR" dirty="0"/>
              <a:t>weight</a:t>
            </a:r>
            <a:r>
              <a:rPr lang="ko-KR" altLang="en-US" dirty="0"/>
              <a:t>를 정렬 </a:t>
            </a:r>
            <a:r>
              <a:rPr lang="en-US" altLang="ko-KR" dirty="0"/>
              <a:t>(Leftovers</a:t>
            </a:r>
            <a:r>
              <a:rPr lang="ko-KR" altLang="en-US" dirty="0"/>
              <a:t>를 </a:t>
            </a:r>
            <a:r>
              <a:rPr lang="en-US" altLang="ko-KR" dirty="0"/>
              <a:t>0</a:t>
            </a:r>
            <a:r>
              <a:rPr lang="ko-KR" altLang="en-US" dirty="0"/>
              <a:t>으로 </a:t>
            </a:r>
            <a:r>
              <a:rPr lang="ko-KR" altLang="en-US" dirty="0" err="1"/>
              <a:t>패딩하지</a:t>
            </a:r>
            <a:r>
              <a:rPr lang="ko-KR" altLang="en-US" dirty="0"/>
              <a:t> 않음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    Partial Loop Unrolling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알고리즘 내부 루프 반복에서 여러 </a:t>
            </a:r>
            <a:r>
              <a:rPr lang="en-US" altLang="ko-KR" dirty="0"/>
              <a:t>time-step</a:t>
            </a:r>
            <a:r>
              <a:rPr lang="ko-KR" altLang="en-US" dirty="0"/>
              <a:t>과 </a:t>
            </a:r>
            <a:r>
              <a:rPr lang="en-US" altLang="ko-KR" dirty="0"/>
              <a:t>output channel</a:t>
            </a:r>
            <a:r>
              <a:rPr lang="ko-KR" altLang="en-US" dirty="0"/>
              <a:t>의 </a:t>
            </a:r>
            <a:r>
              <a:rPr lang="en-US" altLang="ko-KR" dirty="0"/>
              <a:t>and/or </a:t>
            </a:r>
            <a:r>
              <a:rPr lang="ko-KR" altLang="en-US" dirty="0"/>
              <a:t>연산을 처리하는 방식 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Arithmetic</a:t>
            </a:r>
            <a:r>
              <a:rPr lang="ko-KR" altLang="en-US" dirty="0"/>
              <a:t> </a:t>
            </a:r>
            <a:r>
              <a:rPr lang="en-US" altLang="ko-KR" dirty="0"/>
              <a:t>intensity </a:t>
            </a:r>
            <a:r>
              <a:rPr lang="ko-KR" altLang="en-US" dirty="0"/>
              <a:t>증가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5583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632</Words>
  <Application>Microsoft Office PowerPoint</Application>
  <PresentationFormat>와이드스크린</PresentationFormat>
  <Paragraphs>89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BNN on RISC-V</vt:lpstr>
      <vt:lpstr>To Do List</vt:lpstr>
      <vt:lpstr>진행사항</vt:lpstr>
      <vt:lpstr>Ultra-Compact BNN for HAR on RISC-V</vt:lpstr>
      <vt:lpstr>Ultra-Compact BNN for HAR on RISC-V</vt:lpstr>
      <vt:lpstr>Ultra-Compact BNN for HAR on RISC-V</vt:lpstr>
      <vt:lpstr>Ultra-Compact BNN for HAR on RISC-V</vt:lpstr>
      <vt:lpstr>Ultra-Compact BNN for HAR on RISC-V</vt:lpstr>
      <vt:lpstr>Ultra-Compact BNN for HAR on RISC-V</vt:lpstr>
      <vt:lpstr>Ultra-Compact BNN for HAR on RISC-V</vt:lpstr>
      <vt:lpstr>Ultra-Compact BNN for HAR on RISC-V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konwoo</dc:creator>
  <cp:lastModifiedBy>이수학</cp:lastModifiedBy>
  <cp:revision>1229</cp:revision>
  <dcterms:created xsi:type="dcterms:W3CDTF">2023-03-06T16:32:37Z</dcterms:created>
  <dcterms:modified xsi:type="dcterms:W3CDTF">2025-07-15T13:29:10Z</dcterms:modified>
</cp:coreProperties>
</file>