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8"/>
  </p:notesMasterIdLst>
  <p:sldIdLst>
    <p:sldId id="256" r:id="rId2"/>
    <p:sldId id="689" r:id="rId3"/>
    <p:sldId id="711" r:id="rId4"/>
    <p:sldId id="706" r:id="rId5"/>
    <p:sldId id="712" r:id="rId6"/>
    <p:sldId id="70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C62"/>
    <a:srgbClr val="0066CC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0" autoAdjust="0"/>
    <p:restoredTop sz="96051" autoAdjust="0"/>
  </p:normalViewPr>
  <p:slideViewPr>
    <p:cSldViewPr snapToGrid="0">
      <p:cViewPr varScale="1">
        <p:scale>
          <a:sx n="118" d="100"/>
          <a:sy n="118" d="100"/>
        </p:scale>
        <p:origin x="864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2025. 7. 22.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2025. 7. 22.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2025. 7. 22.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2025. 7. 22.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2025. 7. 22.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2025. 7. 22.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2025. 7. 22.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2025. 7. 22.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2025. 7. 22.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2025. 7. 22.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2025. 7. 22.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2025. 7. 22.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2025. 7. 22.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 err="1">
                <a:solidFill>
                  <a:srgbClr val="002C62"/>
                </a:solidFill>
              </a:rPr>
              <a:t>Heeju</a:t>
            </a:r>
            <a:r>
              <a:rPr lang="en-US" altLang="ko-KR" b="1" dirty="0">
                <a:solidFill>
                  <a:srgbClr val="002C62"/>
                </a:solidFill>
              </a:rPr>
              <a:t> Yeo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" altLang="ko-KR" sz="4000" b="1" dirty="0">
                <a:solidFill>
                  <a:schemeClr val="bg1"/>
                </a:solidFill>
              </a:rPr>
              <a:t>POSEIDON2 </a:t>
            </a:r>
            <a:br>
              <a:rPr lang="en" altLang="ko-KR" sz="4000" b="1" dirty="0">
                <a:solidFill>
                  <a:schemeClr val="bg1"/>
                </a:solidFill>
              </a:rPr>
            </a:br>
            <a:r>
              <a:rPr lang="en-US" altLang="ko-KR" sz="4000" b="1" dirty="0">
                <a:solidFill>
                  <a:schemeClr val="bg1"/>
                </a:solidFill>
              </a:rPr>
              <a:t>&amp; POSEIDON against collision </a:t>
            </a:r>
            <a:r>
              <a:rPr lang="en-US" altLang="ko-KR" sz="40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47672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2025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7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22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4E574-CF35-4DD1-8D06-4127ADAD0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0CBF3-F7BC-1AA4-7CC4-6A30C83E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Difference from POSEIDON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81BD6A-C40D-BA23-3B43-79601F06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F0327A-BE3C-F6B3-4136-10F6E3719C7A}"/>
                  </a:ext>
                </a:extLst>
              </p:cNvPr>
              <p:cNvSpPr txBox="1"/>
              <p:nvPr/>
            </p:nvSpPr>
            <p:spPr>
              <a:xfrm>
                <a:off x="497123" y="1179881"/>
                <a:ext cx="6138219" cy="4418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Permutation </a:t>
                </a:r>
                <a:r>
                  <a:rPr lang="ko-KR" altLang="en-US" sz="2400" b="1" dirty="0"/>
                  <a:t>시작 전에 </a:t>
                </a:r>
                <a:r>
                  <a:rPr lang="en-US" altLang="ko-KR" sz="2400" b="1" dirty="0"/>
                  <a:t>linear layer </a:t>
                </a:r>
                <a:r>
                  <a:rPr lang="ko-KR" altLang="en-US" sz="2400" b="1" dirty="0"/>
                  <a:t>추가</a:t>
                </a:r>
                <a:endParaRPr lang="en-US" altLang="ko-KR" sz="2400" b="1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MDS Matrix </a:t>
                </a:r>
                <a:r>
                  <a:rPr lang="ko-KR" altLang="en-US" sz="2400" b="1" dirty="0"/>
                  <a:t>변경</a:t>
                </a:r>
                <a:endParaRPr lang="en-US" altLang="ko-KR" sz="2400" b="1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Round constants </a:t>
                </a:r>
                <a:r>
                  <a:rPr lang="ko-KR" altLang="en-US" sz="2400" b="1" dirty="0"/>
                  <a:t>적용 방식 변경</a:t>
                </a:r>
                <a:endParaRPr lang="en-US" altLang="ko-KR" sz="2400" b="1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Round </a:t>
                </a:r>
                <a:r>
                  <a:rPr lang="ko-KR" altLang="en-US" sz="2400" b="1" dirty="0"/>
                  <a:t>수 유지</a:t>
                </a:r>
                <a:endParaRPr lang="en-US" altLang="ko-KR" sz="2400" b="1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endParaRPr lang="en-US" altLang="ko-KR" sz="2400" b="1" dirty="0"/>
              </a:p>
              <a:p>
                <a:pPr>
                  <a:lnSpc>
                    <a:spcPct val="200000"/>
                  </a:lnSpc>
                </a:pPr>
                <a:r>
                  <a:rPr lang="ko-KR" altLang="en-US" sz="2400" b="1" dirty="0"/>
                  <a:t>⇒ 모두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𝑮𝑭</m:t>
                    </m:r>
                    <m:d>
                      <m:d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</m:d>
                  </m:oMath>
                </a14:m>
                <a:r>
                  <a:rPr lang="ko-KR" altLang="en-US" sz="2400" b="1" dirty="0"/>
                  <a:t>의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ko-KR" altLang="en-US" sz="2400" b="1" dirty="0"/>
                  <a:t>와는 무관</a:t>
                </a:r>
                <a:endParaRPr lang="en-US" altLang="ko-KR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FF0327A-BE3C-F6B3-4136-10F6E3719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23" y="1179881"/>
                <a:ext cx="6138219" cy="4418454"/>
              </a:xfrm>
              <a:prstGeom prst="rect">
                <a:avLst/>
              </a:prstGeom>
              <a:blipFill>
                <a:blip r:embed="rId2"/>
                <a:stretch>
                  <a:fillRect l="-1653" r="-620" b="-2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6192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9BB70-01C9-1F26-9DE6-A671025D9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41B876-7027-D5B5-0724-051C8F05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Birthday Paradox in Hash Collision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A7DC62-0CCE-C713-F18E-87F348BF9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5B0842-1296-9A51-D1D9-374E6255EFD9}"/>
                  </a:ext>
                </a:extLst>
              </p:cNvPr>
              <p:cNvSpPr txBox="1"/>
              <p:nvPr/>
            </p:nvSpPr>
            <p:spPr>
              <a:xfrm>
                <a:off x="497123" y="1179881"/>
                <a:ext cx="11564384" cy="35928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Birthday Paradox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400" b="1" dirty="0"/>
                  <a:t>: </a:t>
                </a:r>
                <a:r>
                  <a:rPr lang="ko-KR" altLang="en-US" sz="2400" b="1" dirty="0"/>
                  <a:t>생일이 같은 두 사람이 존재할 확률이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ko-KR" sz="2400" b="1" dirty="0"/>
                  <a:t> </a:t>
                </a:r>
                <a:r>
                  <a:rPr lang="ko-KR" altLang="en-US" sz="2400" b="1" dirty="0"/>
                  <a:t>이상이 되려면 단 </a:t>
                </a:r>
                <a:r>
                  <a:rPr lang="en-US" altLang="ko-KR" sz="2400" b="1" dirty="0"/>
                  <a:t>23</a:t>
                </a:r>
                <a:r>
                  <a:rPr lang="ko-KR" altLang="en-US" sz="2400" b="1" dirty="0"/>
                  <a:t>명만 있으면 충분함</a:t>
                </a:r>
                <a:endParaRPr lang="en-US" altLang="ko-KR" sz="2400" b="1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해시 함수에 동일한 원리 적용 가능</a:t>
                </a:r>
                <a:endParaRPr lang="en-US" altLang="ko-KR" sz="2400" b="1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400" b="1" dirty="0"/>
                  <a:t>: </a:t>
                </a:r>
                <a:r>
                  <a:rPr lang="ko-KR" altLang="en-US" sz="2400" b="1" dirty="0"/>
                  <a:t>출력 공간이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ko-KR" altLang="en-US" sz="2400" b="1" dirty="0"/>
                  <a:t>개 → 약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rad>
                  </m:oMath>
                </a14:m>
                <a:r>
                  <a:rPr lang="ko-KR" altLang="en-US" sz="2400" b="1" dirty="0"/>
                  <a:t>개의 </a:t>
                </a:r>
                <a:r>
                  <a:rPr lang="ko-KR" altLang="en-US" sz="2400" b="1" dirty="0" err="1"/>
                  <a:t>랜덤한</a:t>
                </a:r>
                <a:r>
                  <a:rPr lang="ko-KR" altLang="en-US" sz="2400" b="1" dirty="0"/>
                  <a:t> 입력만으로 충돌 가능성 </a:t>
                </a:r>
                <a:r>
                  <a:rPr lang="en-US" altLang="ko-KR" sz="2400" b="1" dirty="0"/>
                  <a:t>&gt; 50%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2400" b="1" dirty="0"/>
                  <a:t>⇒ 해시 출력이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altLang="ko-KR" sz="2400" b="1" dirty="0"/>
                  <a:t>-bit</a:t>
                </a:r>
                <a:r>
                  <a:rPr lang="ko-KR" altLang="en-US" sz="2400" b="1" dirty="0"/>
                  <a:t>이면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f>
                          <m:f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𝑵</m:t>
                            </m:r>
                          </m:num>
                          <m:den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</m:oMath>
                </a14:m>
                <a:r>
                  <a:rPr lang="ko-KR" altLang="en-US" sz="2400" b="1" dirty="0"/>
                  <a:t>번의 시도만으로 충돌 가능성 존재</a:t>
                </a:r>
                <a:endParaRPr lang="en-US" altLang="ko-KR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95B0842-1296-9A51-D1D9-374E6255E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23" y="1179881"/>
                <a:ext cx="11564384" cy="3592843"/>
              </a:xfrm>
              <a:prstGeom prst="rect">
                <a:avLst/>
              </a:prstGeom>
              <a:blipFill>
                <a:blip r:embed="rId2"/>
                <a:stretch>
                  <a:fillRect l="-768" b="-31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5614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0B81C-5443-12EC-DCBC-683FC3385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7051FA-0C61-2261-8E88-C10C60D7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" altLang="ko-KR" dirty="0"/>
              <a:t>Impact of MSB Bias on Collision Resistance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75A2ED-FBAE-7E48-4533-32BD7953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2E5BD5-7F2A-956C-5DC0-042728E9E28E}"/>
                  </a:ext>
                </a:extLst>
              </p:cNvPr>
              <p:cNvSpPr txBox="1"/>
              <p:nvPr/>
            </p:nvSpPr>
            <p:spPr>
              <a:xfrm>
                <a:off x="497123" y="1179881"/>
                <a:ext cx="8144474" cy="39097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256-bit</a:t>
                </a:r>
                <a:r>
                  <a:rPr lang="ko-KR" altLang="en-US" sz="2400" b="1" dirty="0"/>
                  <a:t>의 해시 출력 </a:t>
                </a:r>
                <a:r>
                  <a:rPr lang="en-US" altLang="ko-KR" sz="2400" b="1" dirty="0"/>
                  <a:t>BUT MSB</a:t>
                </a:r>
                <a:r>
                  <a:rPr lang="ko-KR" altLang="en-US" sz="2400" b="1" dirty="0"/>
                  <a:t>가 항상 </a:t>
                </a:r>
                <a:r>
                  <a:rPr lang="en-US" altLang="ko-KR" sz="2400" b="1" dirty="0"/>
                  <a:t>0</a:t>
                </a:r>
                <a:r>
                  <a:rPr lang="ko-KR" altLang="en-US" sz="2400" b="1" dirty="0" err="1"/>
                  <a:t>으로</a:t>
                </a:r>
                <a:r>
                  <a:rPr lang="ko-KR" altLang="en-US" sz="2400" b="1" dirty="0"/>
                  <a:t> 고정</a:t>
                </a:r>
                <a:endParaRPr lang="en-US" altLang="ko-KR" sz="2400" b="1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2400" b="1" dirty="0"/>
                  <a:t>⇒ 출력 공간 </a:t>
                </a:r>
                <a:r>
                  <a:rPr lang="en-US" altLang="ko-KR" sz="2400" b="1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𝟐𝟓𝟔</m:t>
                        </m:r>
                      </m:sup>
                    </m:sSup>
                  </m:oMath>
                </a14:m>
                <a:r>
                  <a:rPr lang="ko-KR" altLang="en-US" sz="2400" b="1" dirty="0"/>
                  <a:t> →</a:t>
                </a:r>
                <a:r>
                  <a:rPr lang="en-US" altLang="ko-KR" sz="2400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𝟐𝟓𝟓</m:t>
                        </m:r>
                      </m:sup>
                    </m:sSup>
                  </m:oMath>
                </a14:m>
                <a:r>
                  <a:rPr lang="en-US" altLang="ko-KR" sz="2400" b="1" dirty="0"/>
                  <a:t> (</a:t>
                </a:r>
                <a:r>
                  <a:rPr lang="ko-KR" altLang="en-US" sz="2400" b="1" dirty="0"/>
                  <a:t>절반 감소</a:t>
                </a:r>
                <a:r>
                  <a:rPr lang="en-US" altLang="ko-KR" sz="2400" b="1" dirty="0"/>
                  <a:t>)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이상적인 </a:t>
                </a:r>
                <a:r>
                  <a:rPr lang="en-US" altLang="ko-KR" sz="2400" b="1" dirty="0"/>
                  <a:t>256-bit </a:t>
                </a:r>
                <a:r>
                  <a:rPr lang="ko-KR" altLang="en-US" sz="2400" b="1" dirty="0"/>
                  <a:t>해시 </a:t>
                </a:r>
                <a:r>
                  <a:rPr lang="en-US" altLang="ko-KR" sz="2400" b="1" dirty="0"/>
                  <a:t>: </a:t>
                </a:r>
                <a:r>
                  <a:rPr lang="ko-KR" altLang="en-US" sz="2400" b="1" dirty="0"/>
                  <a:t>약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f>
                          <m:fPr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𝟐𝟓𝟔</m:t>
                            </m:r>
                          </m:num>
                          <m:den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𝟏𝟐𝟖</m:t>
                        </m:r>
                      </m:sup>
                    </m:sSup>
                  </m:oMath>
                </a14:m>
                <a:r>
                  <a:rPr lang="ko-KR" altLang="en-US" sz="2400" b="1" dirty="0"/>
                  <a:t>개의 해시 값 필요</a:t>
                </a:r>
                <a:endParaRPr lang="en-US" altLang="ko-KR" sz="2400" b="1" dirty="0"/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MSB</a:t>
                </a:r>
                <a:r>
                  <a:rPr lang="ko-KR" altLang="en-US" sz="2400" b="1" dirty="0"/>
                  <a:t>가 고정된 경우 </a:t>
                </a:r>
                <a:r>
                  <a:rPr lang="en-US" altLang="ko-KR" sz="2400" b="1" dirty="0"/>
                  <a:t>: </a:t>
                </a:r>
                <a:r>
                  <a:rPr lang="ko-KR" altLang="en-US" sz="2400" b="1" dirty="0"/>
                  <a:t>약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f>
                          <m:fPr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𝟐𝟓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</m:num>
                          <m:den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sup>
                    </m:sSup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𝟏𝟐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𝟕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𝟓</m:t>
                        </m:r>
                      </m:sup>
                    </m:sSup>
                  </m:oMath>
                </a14:m>
                <a:r>
                  <a:rPr lang="ko-KR" altLang="en-US" sz="2400" b="1" dirty="0"/>
                  <a:t>개의 해시 값 필요</a:t>
                </a:r>
                <a:endParaRPr lang="en-US" altLang="ko-KR" sz="2400" b="1" dirty="0"/>
              </a:p>
              <a:p>
                <a:pPr>
                  <a:lnSpc>
                    <a:spcPct val="200000"/>
                  </a:lnSpc>
                </a:pPr>
                <a:r>
                  <a:rPr lang="ko-KR" altLang="en-US" sz="2400" b="1" dirty="0"/>
                  <a:t>⇒ </a:t>
                </a:r>
                <a:r>
                  <a:rPr lang="en-US" altLang="ko-KR" sz="2400" b="1" dirty="0"/>
                  <a:t>Collision Resistance</a:t>
                </a:r>
                <a:r>
                  <a:rPr lang="ko-KR" altLang="en-US" sz="2400" b="1" dirty="0"/>
                  <a:t>가 약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rad>
                  </m:oMath>
                </a14:m>
                <a:r>
                  <a:rPr lang="ko-KR" altLang="en-US" sz="2400" b="1" dirty="0"/>
                  <a:t>배 약화</a:t>
                </a:r>
                <a:endParaRPr lang="en-US" altLang="ko-KR" sz="2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32E5BD5-7F2A-956C-5DC0-042728E9E2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23" y="1179881"/>
                <a:ext cx="8144474" cy="3909725"/>
              </a:xfrm>
              <a:prstGeom prst="rect">
                <a:avLst/>
              </a:prstGeom>
              <a:blipFill>
                <a:blip r:embed="rId2"/>
                <a:stretch>
                  <a:fillRect l="-1246" r="-156" b="-29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21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FF5D5-B400-0BD3-FAFF-7EC62C968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DF39F-ABFE-07E5-90AE-3ECDB0DE6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POSEIDON paper</a:t>
            </a:r>
            <a:endParaRPr lang="en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5FFB35-51C4-2331-D860-617CEED4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333AF-331D-4819-DF08-B7EF67CBBD15}"/>
              </a:ext>
            </a:extLst>
          </p:cNvPr>
          <p:cNvSpPr txBox="1"/>
          <p:nvPr/>
        </p:nvSpPr>
        <p:spPr>
          <a:xfrm>
            <a:off x="497123" y="1179881"/>
            <a:ext cx="10401630" cy="1454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해당 논문에서는 </a:t>
            </a:r>
            <a:r>
              <a:rPr lang="en-US" altLang="ko-KR" sz="2400" b="1" dirty="0"/>
              <a:t>MSB </a:t>
            </a:r>
            <a:r>
              <a:rPr lang="ko-KR" altLang="en-US" sz="2400" b="1" dirty="0"/>
              <a:t>고정 현상에 대한 언급</a:t>
            </a:r>
            <a:r>
              <a:rPr lang="en-US" altLang="ko-KR" sz="2400" b="1" dirty="0"/>
              <a:t>X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Statistical Attacks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Algebraic Attack </a:t>
            </a:r>
            <a:r>
              <a:rPr lang="ko-KR" altLang="en-US" sz="2400" b="1" dirty="0"/>
              <a:t>측면에서만 </a:t>
            </a:r>
            <a:r>
              <a:rPr lang="en-US" altLang="ko-KR" sz="2400" b="1" dirty="0"/>
              <a:t>Cryptanalysis </a:t>
            </a:r>
            <a:r>
              <a:rPr lang="ko-KR" altLang="en-US" sz="2400" b="1" dirty="0"/>
              <a:t>진행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217035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3C6B6-8F90-9505-5A48-82B4E11B5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98A495-3BA8-B069-D8D7-E0D13DC42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E081ED-A777-F799-781D-4251D856CA4C}"/>
              </a:ext>
            </a:extLst>
          </p:cNvPr>
          <p:cNvSpPr txBox="1"/>
          <p:nvPr/>
        </p:nvSpPr>
        <p:spPr>
          <a:xfrm>
            <a:off x="481102" y="1181464"/>
            <a:ext cx="8964313" cy="2193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POSEIDON Cryptanalysis – Statistical Attacks</a:t>
            </a:r>
          </a:p>
          <a:p>
            <a:pPr marL="800100" lvl="1" indent="-342900">
              <a:lnSpc>
                <a:spcPct val="200000"/>
              </a:lnSpc>
              <a:buFont typeface="Wingdings" pitchFamily="2" charset="2"/>
              <a:buChar char="§"/>
            </a:pPr>
            <a:r>
              <a:rPr lang="en-US" altLang="ko-KR" sz="2400" b="1" dirty="0"/>
              <a:t>Differential/Linear Distinguishers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ASCON-HASH, BLAKE3, Rescue-Prime</a:t>
            </a:r>
            <a:r>
              <a:rPr lang="ko-KR" altLang="en-US" sz="2400" b="1" dirty="0"/>
              <a:t>의 충돌 저항성 계산</a:t>
            </a:r>
            <a:endParaRPr lang="en-US" altLang="ko-KR" sz="2400" b="1" dirty="0"/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0CAB2F71-B4B9-BB35-2BDD-689C0041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" altLang="ko-KR" dirty="0"/>
              <a:t>To-Do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1774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32094</TotalTime>
  <Words>207</Words>
  <Application>Microsoft Macintosh PowerPoint</Application>
  <PresentationFormat>와이드스크린</PresentationFormat>
  <Paragraphs>35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맑은 고딕</vt:lpstr>
      <vt:lpstr>Arial</vt:lpstr>
      <vt:lpstr>Cambria Math</vt:lpstr>
      <vt:lpstr>Wingdings</vt:lpstr>
      <vt:lpstr>Office 테마</vt:lpstr>
      <vt:lpstr>POSEIDON2  &amp; POSEIDON against collision  </vt:lpstr>
      <vt:lpstr>Difference from POSEIDON</vt:lpstr>
      <vt:lpstr>Birthday Paradox in Hash Collision</vt:lpstr>
      <vt:lpstr>Impact of MSB Bias on Collision Resistance</vt:lpstr>
      <vt:lpstr>POSEIDON paper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여희주</cp:lastModifiedBy>
  <cp:revision>1197</cp:revision>
  <dcterms:created xsi:type="dcterms:W3CDTF">2023-03-06T16:32:37Z</dcterms:created>
  <dcterms:modified xsi:type="dcterms:W3CDTF">2025-07-22T14:32:48Z</dcterms:modified>
</cp:coreProperties>
</file>