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0" r:id="rId3"/>
    <p:sldId id="684" r:id="rId4"/>
    <p:sldId id="685" r:id="rId5"/>
    <p:sldId id="690" r:id="rId6"/>
    <p:sldId id="689" r:id="rId7"/>
    <p:sldId id="692" r:id="rId8"/>
    <p:sldId id="693" r:id="rId9"/>
    <p:sldId id="699" r:id="rId10"/>
    <p:sldId id="687" r:id="rId11"/>
    <p:sldId id="697" r:id="rId12"/>
    <p:sldId id="6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66268-6FEA-436D-A453-2598AEBB045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336AD-85F8-4086-B8B0-0823E73FD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336AD-85F8-4086-B8B0-0823E73FD5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3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7D926-92DF-B864-8DB9-5177311E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C73EEC-0214-EE66-2656-D14CE4770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0DB2F-6FD8-BF85-B481-9EC79E48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BA8E-4CA1-426A-B8A0-E391FAB33228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CC2CD-CBB1-C98B-0142-90070EDA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D2778-72B4-1673-2C84-E61084FD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3410-BE5D-4CFD-9208-AE69F565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49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A76C1-7B2C-88C2-4404-F02A599F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6590C-BFC0-1E5B-063A-E870A38B3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829B5-F6FF-97F0-BD24-D2B85C00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BA8E-4CA1-426A-B8A0-E391FAB33228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D881B-F762-D3A0-2567-0D55790E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78820-6ED6-2591-4D80-8FBB1BAC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3410-BE5D-4CFD-9208-AE69F565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5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41E2FB-D049-8CD5-CF66-C7E831D7A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4B295-D59C-ACD7-EAFE-97842D6FC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CEFDF-51DF-4111-3709-FA4B504B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BA8E-4CA1-426A-B8A0-E391FAB33228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CDF2C-A051-C822-4D91-A4C98939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1A937-4FA9-9052-3690-45B9D812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3410-BE5D-4CFD-9208-AE69F565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0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8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4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86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10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07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83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FC1A1-7954-0568-6B1A-8F9B1EC5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03823-64BC-0298-528D-003F0C0C8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665C0-6FB1-7248-AC51-CEB0E40F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BA8E-4CA1-426A-B8A0-E391FAB33228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FE0EE-04A9-D98E-95BA-F6AAC614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38BEE-403F-618F-EF7E-E8AF0B14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3410-BE5D-4CFD-9208-AE69F565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99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64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81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4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88770-2CFC-14E8-0CC6-2468EB52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0C2B2-7CF7-4459-189D-F2C442440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4332C-8D24-0345-3DE9-B8C55EC1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BA8E-4CA1-426A-B8A0-E391FAB33228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9B726-8A23-EA66-C985-06AE7277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BE9D0-C532-0570-0567-F2D98EEE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3410-BE5D-4CFD-9208-AE69F565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1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7F30-E02C-C89A-E702-F01C6CCF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A5619-0AD5-B1ED-F8F0-BD487F7CB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BDAF0-9DAC-9DB9-9BA5-5333B9A41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0DA46-A742-29DD-9CDA-AE3721D8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BA8E-4CA1-426A-B8A0-E391FAB33228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36EF0-4897-1240-AF73-34638FB3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B82FC-BD25-47F8-C2A7-AF20EF2D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3410-BE5D-4CFD-9208-AE69F565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0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4738-E337-5FDB-F991-DB8A1507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B4EA9-079E-DF70-7BF2-E066F48E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4274E-87DC-AAD7-A72F-4D59FDA4B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A91082-C89E-C840-20F4-37E9E5918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D7138-D302-E3A5-5808-9B607D881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2E176C-D560-35B2-01F4-EF92596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BA8E-4CA1-426A-B8A0-E391FAB33228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4C5AE2-7D6D-5D01-6F77-040E0DF0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164D7D-EA21-7A76-2ACF-DCAC983E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3410-BE5D-4CFD-9208-AE69F565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81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BFCA-2811-E049-8CB9-35CEE990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08119B-FAB0-D430-1034-BB3245A4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BA8E-4CA1-426A-B8A0-E391FAB33228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7CD2EC-BFAC-8018-E8B9-658CAD1D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BE9962-061B-8F7B-B872-F69A9713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3410-BE5D-4CFD-9208-AE69F565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36A7C2-2A27-C0D7-2ABE-17CCD4C2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BA8E-4CA1-426A-B8A0-E391FAB33228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4FD773-3F5C-9657-6723-7C728DD0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4BB45-FA22-3179-1EFF-9A56BD60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3410-BE5D-4CFD-9208-AE69F565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03DF1-736F-A725-822C-B923FC7B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51134-DDBC-16EC-7B74-86AFEBC88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B1323-1221-105A-C6A2-4E7E9FF3B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E426E-8FBF-CC11-80FB-7828BF6F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BA8E-4CA1-426A-B8A0-E391FAB33228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E7BFA-CC77-BE5F-E024-6B2E8EBD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E11A6-318D-A324-C20C-5E790130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3410-BE5D-4CFD-9208-AE69F565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9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40713-19FC-AAD0-F01F-00234E79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D94F72-6E55-D1C9-0301-6F959E67D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D15E4D-80A0-6DC2-2B84-6CC669014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D1F0FF-516D-E892-EBAD-BE04EEEA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BA8E-4CA1-426A-B8A0-E391FAB33228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0F033E-7DF3-E952-2278-4B4AEDFB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06C92-A8C3-930F-D907-E789091B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3410-BE5D-4CFD-9208-AE69F565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C4115-5D96-0C9D-D8FC-55E632A8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7EB6A-1BF6-D3CE-E23F-9793B51D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1AE4D-AED3-52B8-0797-3BB750308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BA8E-4CA1-426A-B8A0-E391FAB33228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62D00-0363-6A32-CE4E-D6F9D3F3E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89FD4-77D7-3181-29BD-05B7621BD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3410-BE5D-4CFD-9208-AE69F565F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7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>
                <a:solidFill>
                  <a:srgbClr val="002C62"/>
                </a:solidFill>
              </a:rPr>
              <a:t>Jiyun Kim</a:t>
            </a:r>
          </a:p>
          <a:p>
            <a:pPr algn="r"/>
            <a:r>
              <a:rPr lang="en-US" altLang="ko-KR" b="1">
                <a:solidFill>
                  <a:srgbClr val="002C62"/>
                </a:solidFill>
              </a:rPr>
              <a:t>Department </a:t>
            </a:r>
            <a:r>
              <a:rPr lang="en-US" altLang="ko-KR" b="1" dirty="0">
                <a:solidFill>
                  <a:srgbClr val="002C62"/>
                </a:solidFill>
              </a:rPr>
              <a:t>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890" y="1987777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Stochastic-Shield: A Probabilistic Approach Towards Training-Free Adversarial Defense in Quantized CNNs</a:t>
            </a:r>
            <a:br>
              <a:rPr lang="en-US" altLang="ko-KR" sz="2800" b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800" b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MAISP’21</a:t>
            </a:r>
            <a:endParaRPr lang="ko-KR" altLang="en-US" sz="28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4C9F01-00BF-2551-3BAA-73D949CF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191" y="1241074"/>
            <a:ext cx="5553323" cy="4260834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6DEB163-362B-717C-6C4A-146775FBE19B}"/>
              </a:ext>
            </a:extLst>
          </p:cNvPr>
          <p:cNvSpPr txBox="1">
            <a:spLocks/>
          </p:cNvSpPr>
          <p:nvPr/>
        </p:nvSpPr>
        <p:spPr>
          <a:xfrm>
            <a:off x="671992" y="1185801"/>
            <a:ext cx="5829475" cy="532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/>
              <a:t>모든 모델은 </a:t>
            </a:r>
            <a:r>
              <a:rPr lang="en-US" altLang="ko-KR" sz="1600"/>
              <a:t>8bit</a:t>
            </a:r>
            <a:r>
              <a:rPr lang="ko-KR" altLang="en-US" sz="1600"/>
              <a:t>로 가중치와 활성화가 양자화됨</a:t>
            </a:r>
          </a:p>
          <a:p>
            <a:r>
              <a:rPr lang="en-US" altLang="ko-KR" sz="1600"/>
              <a:t>IF </a:t>
            </a:r>
            <a:r>
              <a:rPr lang="ko-KR" altLang="en-US" sz="1600"/>
              <a:t>레이어에서는 입력 데이터를 </a:t>
            </a:r>
            <a:r>
              <a:rPr lang="en-US" altLang="ko-KR" sz="1600"/>
              <a:t>5bit</a:t>
            </a:r>
            <a:r>
              <a:rPr lang="ko-KR" altLang="en-US" sz="1600"/>
              <a:t>로 양자화 및 </a:t>
            </a:r>
            <a:r>
              <a:rPr lang="en-US" altLang="ko-KR" sz="1600"/>
              <a:t>2x2 median_filter</a:t>
            </a:r>
            <a:r>
              <a:rPr lang="ko-KR" altLang="en-US" sz="1600"/>
              <a:t>를 사용함</a:t>
            </a:r>
            <a:endParaRPr lang="en-US" altLang="ko-KR" sz="1600"/>
          </a:p>
          <a:p>
            <a:pPr marL="0" indent="0">
              <a:buNone/>
            </a:pPr>
            <a:endParaRPr lang="af-ZA" altLang="ko-KR" sz="1600"/>
          </a:p>
          <a:p>
            <a:r>
              <a:rPr lang="af-ZA" altLang="ko-KR" sz="1600"/>
              <a:t>Vanilla</a:t>
            </a:r>
            <a:r>
              <a:rPr lang="en-US" altLang="ko-KR" sz="1600"/>
              <a:t>: </a:t>
            </a:r>
            <a:r>
              <a:rPr lang="ko-KR" altLang="en-US" sz="1600"/>
              <a:t>방어 메커니즘이 없는 표준 모델</a:t>
            </a:r>
            <a:endParaRPr lang="en-US" altLang="ko-KR" sz="1600"/>
          </a:p>
          <a:p>
            <a:r>
              <a:rPr lang="af-ZA" altLang="ko-KR" sz="1600"/>
              <a:t>Input Filter(</a:t>
            </a:r>
            <a:r>
              <a:rPr lang="en-US" altLang="ko-KR" sz="1600"/>
              <a:t>IF</a:t>
            </a:r>
            <a:r>
              <a:rPr lang="af-ZA" altLang="ko-KR" sz="1600"/>
              <a:t>)</a:t>
            </a:r>
            <a:r>
              <a:rPr lang="en-US" altLang="ko-KR" sz="1600"/>
              <a:t>: </a:t>
            </a:r>
            <a:r>
              <a:rPr lang="ko-KR" altLang="en-US" sz="1600"/>
              <a:t>입력 필터링이 적용된 모델</a:t>
            </a:r>
            <a:endParaRPr lang="en-US" altLang="ko-KR" sz="1600"/>
          </a:p>
          <a:p>
            <a:r>
              <a:rPr lang="en-US" altLang="ko-KR" sz="1600"/>
              <a:t>MCDrop 5: MC-Dropout</a:t>
            </a:r>
            <a:r>
              <a:rPr lang="ko-KR" altLang="en-US" sz="1600"/>
              <a:t>에 대해 </a:t>
            </a:r>
            <a:r>
              <a:rPr lang="en-US" altLang="ko-KR" sz="1600"/>
              <a:t>5</a:t>
            </a:r>
            <a:r>
              <a:rPr lang="ko-KR" altLang="en-US" sz="1600"/>
              <a:t>번의 </a:t>
            </a:r>
            <a:r>
              <a:rPr lang="en-US" altLang="ko-KR" sz="1600"/>
              <a:t>forward pass</a:t>
            </a:r>
            <a:r>
              <a:rPr lang="ko-KR" altLang="en-US" sz="1600"/>
              <a:t>를 수행함</a:t>
            </a:r>
          </a:p>
          <a:p>
            <a:r>
              <a:rPr lang="en-US" altLang="ko-KR" sz="1600"/>
              <a:t>Stochastic-Shield: </a:t>
            </a:r>
            <a:r>
              <a:rPr lang="ko-KR" altLang="en-US" sz="1600"/>
              <a:t>입력 필터링과 </a:t>
            </a:r>
            <a:r>
              <a:rPr lang="en-US" altLang="ko-KR" sz="1600"/>
              <a:t>Monte Carlo Dropout</a:t>
            </a:r>
            <a:r>
              <a:rPr lang="ko-KR" altLang="en-US" sz="1600"/>
              <a:t>을 결합함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ECE (Expected Calibration Error): </a:t>
            </a:r>
            <a:r>
              <a:rPr lang="ko-KR" altLang="en-US" sz="1600"/>
              <a:t>예측 확률과 실제 결과 간의 차이를 정량화하여 모델의 신뢰 수준을 나타내는 지표</a:t>
            </a:r>
            <a:endParaRPr lang="en-US" altLang="ko-KR" sz="1600"/>
          </a:p>
          <a:p>
            <a:endParaRPr lang="en-US" altLang="ko-KR" sz="1600"/>
          </a:p>
          <a:p>
            <a:pPr marL="0" indent="0">
              <a:buNone/>
            </a:pPr>
            <a:r>
              <a:rPr lang="en-US" altLang="ko-KR" sz="1600" b="1"/>
              <a:t>ECE</a:t>
            </a:r>
            <a:r>
              <a:rPr lang="ko-KR" altLang="en-US" sz="1600" b="1"/>
              <a:t>가 낮을 수록 모델이 </a:t>
            </a:r>
            <a:r>
              <a:rPr lang="en-US" altLang="ko-KR" sz="1600" b="1"/>
              <a:t>Adversarial attack</a:t>
            </a:r>
            <a:r>
              <a:rPr lang="ko-KR" altLang="en-US" sz="1600" b="1"/>
              <a:t>에 대해 강건함을 의미함</a:t>
            </a:r>
            <a:endParaRPr lang="en-US" altLang="ko-KR" sz="1600"/>
          </a:p>
          <a:p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81695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BF828-D77B-B4CB-314A-374568F30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96910" cy="4351338"/>
          </a:xfrm>
        </p:spPr>
        <p:txBody>
          <a:bodyPr>
            <a:normAutofit/>
          </a:bodyPr>
          <a:lstStyle/>
          <a:p>
            <a:r>
              <a:rPr lang="ko-KR" altLang="en-US" sz="2000"/>
              <a:t>양자화된 네트워크 또한 기존 </a:t>
            </a:r>
            <a:r>
              <a:rPr lang="en-US" altLang="ko-KR" sz="2000"/>
              <a:t>full-precision </a:t>
            </a:r>
            <a:r>
              <a:rPr lang="ko-KR" altLang="en-US" sz="2000"/>
              <a:t>모델만큼이나 적대적 공격에 취약한 문제를 가짐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해당 연구에서는 입력 필터링과 몬테카를로 드롭아웃</a:t>
            </a:r>
            <a:r>
              <a:rPr lang="en-US" altLang="ko-KR" sz="2000"/>
              <a:t>(Monte Carlo Dropout)</a:t>
            </a:r>
            <a:r>
              <a:rPr lang="ko-KR" altLang="en-US" sz="2000"/>
              <a:t>을 결합한 </a:t>
            </a:r>
            <a:r>
              <a:rPr lang="en-US" altLang="ko-KR" sz="2000"/>
              <a:t>Adversarial attack </a:t>
            </a:r>
            <a:r>
              <a:rPr lang="ko-KR" altLang="en-US" sz="2000"/>
              <a:t>방어 기법 </a:t>
            </a:r>
            <a:r>
              <a:rPr lang="af-ZA" altLang="ko-KR" sz="2000"/>
              <a:t>Stochastic-Shield</a:t>
            </a:r>
            <a:r>
              <a:rPr lang="ko-KR" altLang="en-US" sz="2000"/>
              <a:t>을 통해 양자화 모델의 견고성을 향상시킴</a:t>
            </a:r>
            <a:endParaRPr lang="en-US" altLang="ko-KR" sz="2000"/>
          </a:p>
          <a:p>
            <a:endParaRPr lang="en-US" altLang="ko-KR" sz="2000"/>
          </a:p>
          <a:p>
            <a:r>
              <a:rPr lang="af-ZA" altLang="ko-KR" sz="2000"/>
              <a:t>Stochastic-Shield</a:t>
            </a:r>
            <a:r>
              <a:rPr lang="ko-KR" altLang="en-US" sz="2000"/>
              <a:t>는 </a:t>
            </a:r>
            <a:r>
              <a:rPr lang="en-US" altLang="ko-KR" sz="2000"/>
              <a:t>Pre-trained model</a:t>
            </a:r>
            <a:r>
              <a:rPr lang="ko-KR" altLang="en-US" sz="2000"/>
              <a:t>에 적용할 수 있는 모듈형 </a:t>
            </a:r>
            <a:r>
              <a:rPr lang="en-US" altLang="ko-KR" sz="2000"/>
              <a:t>Defense</a:t>
            </a:r>
            <a:r>
              <a:rPr lang="ko-KR" altLang="en-US" sz="2000"/>
              <a:t> </a:t>
            </a:r>
            <a:r>
              <a:rPr lang="af-ZA" altLang="ko-KR" sz="2000"/>
              <a:t>mechanism</a:t>
            </a:r>
            <a:r>
              <a:rPr lang="ko-KR" altLang="en-US" sz="2000"/>
              <a:t>임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향후 </a:t>
            </a:r>
            <a:r>
              <a:rPr lang="en-US" altLang="ko-KR" sz="2000"/>
              <a:t>dropout rate </a:t>
            </a:r>
            <a:r>
              <a:rPr lang="ko-KR" altLang="en-US" sz="2000"/>
              <a:t>파라미터 조정 및 </a:t>
            </a:r>
            <a:r>
              <a:rPr lang="en-US" altLang="ko-KR" sz="2000"/>
              <a:t>8</a:t>
            </a:r>
            <a:r>
              <a:rPr lang="ko-KR" altLang="en-US" sz="2000"/>
              <a:t>비트 이하 양자화 모델 등을 기반으로 </a:t>
            </a:r>
            <a:r>
              <a:rPr lang="en-US" altLang="ko-KR" sz="2000"/>
              <a:t>Adversarial attack</a:t>
            </a:r>
            <a:r>
              <a:rPr lang="ko-KR" altLang="en-US" sz="2000"/>
              <a:t>에 대한 </a:t>
            </a:r>
            <a:r>
              <a:rPr lang="en-US" altLang="ko-KR" sz="2000"/>
              <a:t>Defense </a:t>
            </a:r>
            <a:r>
              <a:rPr lang="ko-KR" altLang="en-US" sz="2000"/>
              <a:t>효과와 기존 </a:t>
            </a:r>
            <a:r>
              <a:rPr lang="en-US" altLang="ko-KR" sz="2000"/>
              <a:t>Accuracy </a:t>
            </a:r>
            <a:r>
              <a:rPr lang="ko-KR" altLang="en-US" sz="2000"/>
              <a:t>유지의 </a:t>
            </a:r>
            <a:r>
              <a:rPr lang="en-US" altLang="ko-KR" sz="2000"/>
              <a:t>trade-off </a:t>
            </a:r>
            <a:r>
              <a:rPr lang="ko-KR" altLang="en-US" sz="2000"/>
              <a:t>문제에 대해 추가 연구 필요성이 있음</a:t>
            </a: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 </a:t>
            </a:r>
            <a:r>
              <a:rPr lang="en-US" altLang="ko-KR" sz="2000"/>
              <a:t> </a:t>
            </a:r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56172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BF828-D77B-B4CB-314A-374568F30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/>
              <a:t>기존 문제점</a:t>
            </a:r>
            <a:r>
              <a:rPr lang="en-US" altLang="ko-KR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/>
              <a:t>양자화된 네트워크 역시 기존 </a:t>
            </a:r>
            <a:r>
              <a:rPr lang="en-US" altLang="ko-KR" sz="2000"/>
              <a:t>full-precision </a:t>
            </a:r>
            <a:r>
              <a:rPr lang="ko-KR" altLang="en-US" sz="2000"/>
              <a:t>모델만큼 적대적 공격에 취약함에 주목함</a:t>
            </a: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/>
              <a:t>기존의 </a:t>
            </a:r>
            <a:r>
              <a:rPr lang="en-US" altLang="ko-KR" sz="2000"/>
              <a:t>Defense </a:t>
            </a:r>
            <a:r>
              <a:rPr lang="ko-KR" altLang="en-US" sz="2000"/>
              <a:t>방법은 </a:t>
            </a:r>
            <a:r>
              <a:rPr lang="en-US" altLang="ko-KR" sz="2000"/>
              <a:t>Adversarial Training(</a:t>
            </a:r>
            <a:r>
              <a:rPr lang="ko-KR" altLang="en-US" sz="2000"/>
              <a:t>적대적 훈련</a:t>
            </a:r>
            <a:r>
              <a:rPr lang="en-US" altLang="ko-KR" sz="2000"/>
              <a:t>) </a:t>
            </a:r>
            <a:r>
              <a:rPr lang="ko-KR" altLang="en-US" sz="2000"/>
              <a:t>기반으로 하여 공격 방법에 따라 재교육이 필요한 점을 해결해야 하는 문제로 제시함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해당 논문에서는 양자화된 네트워크에 </a:t>
            </a:r>
            <a:r>
              <a:rPr lang="en-US" altLang="ko-KR" sz="2000"/>
              <a:t>Probabilistic approach(</a:t>
            </a:r>
            <a:r>
              <a:rPr lang="ko-KR" altLang="en-US" sz="2000"/>
              <a:t>확률적 접근방식</a:t>
            </a:r>
            <a:r>
              <a:rPr lang="en-US" altLang="ko-KR" sz="2000"/>
              <a:t>)</a:t>
            </a:r>
            <a:r>
              <a:rPr lang="ko-KR" altLang="en-US" sz="2000"/>
              <a:t>을 기반으로 </a:t>
            </a:r>
            <a:r>
              <a:rPr lang="en-US" altLang="ko-KR" sz="2000"/>
              <a:t>Adversarial attack</a:t>
            </a:r>
            <a:r>
              <a:rPr lang="ko-KR" altLang="en-US" sz="2000"/>
              <a:t>에 대한 </a:t>
            </a:r>
            <a:r>
              <a:rPr lang="en-US" altLang="ko-KR" sz="2000"/>
              <a:t>Defense </a:t>
            </a:r>
            <a:r>
              <a:rPr lang="ko-KR" altLang="en-US" sz="2000"/>
              <a:t>방법을 제안함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Background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3BF828-D77B-B4CB-314A-374568F30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199" y="182598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FGSM (Fast Gradient Sign Method)</a:t>
                </a:r>
              </a:p>
              <a:p>
                <a:pPr marL="0" indent="0">
                  <a:buNone/>
                </a:pPr>
                <a:r>
                  <a:rPr lang="ko-KR" altLang="en-US" sz="1800" dirty="0"/>
                  <a:t>손실 함수의 기울기에 따라 원래 입력에 작은 노이즈</a:t>
                </a:r>
                <a:r>
                  <a:rPr lang="en-US" altLang="ko-KR" sz="1800" dirty="0"/>
                  <a:t>(Perturbation)</a:t>
                </a:r>
                <a:r>
                  <a:rPr lang="ko-KR" altLang="en-US" sz="1800" dirty="0"/>
                  <a:t>를 더하는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공격</a:t>
                </a: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/>
              </a:p>
              <a:p>
                <a:pPr marL="0" indent="0">
                  <a:buNone/>
                </a:pPr>
                <a:r>
                  <a:rPr lang="en-US" altLang="ko-KR" sz="1800"/>
                  <a:t>Input</a:t>
                </a:r>
                <a:r>
                  <a:rPr lang="ko-KR" altLang="en-US" sz="1800" dirty="0"/>
                  <a:t>을 </a:t>
                </a:r>
                <a:r>
                  <a:rPr lang="en-US" altLang="ko-KR" sz="1800" dirty="0"/>
                  <a:t>loss</a:t>
                </a:r>
                <a:r>
                  <a:rPr lang="ko-KR" altLang="en-US" sz="1800" dirty="0"/>
                  <a:t>를 증가시키는 방향으로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sz="1800" dirty="0"/>
                  <a:t>만큼 </a:t>
                </a:r>
                <a:r>
                  <a:rPr lang="en-US" altLang="ko-KR" sz="1800" dirty="0"/>
                  <a:t>‘</a:t>
                </a:r>
                <a:r>
                  <a:rPr lang="ko-KR" altLang="en-US" sz="1800" dirty="0"/>
                  <a:t>한번</a:t>
                </a:r>
                <a:r>
                  <a:rPr lang="en-US" altLang="ko-KR" sz="1800"/>
                  <a:t>’ </a:t>
                </a:r>
                <a:r>
                  <a:rPr lang="ko-KR" altLang="en-US" sz="1800"/>
                  <a:t>이동함</a:t>
                </a:r>
                <a:endParaRPr lang="en-US" altLang="ko-KR" sz="1800"/>
              </a:p>
              <a:p>
                <a:pPr>
                  <a:buFontTx/>
                  <a:buChar char="-"/>
                </a:pPr>
                <a:endParaRPr lang="en-US" altLang="ko-KR" sz="1800"/>
              </a:p>
              <a:p>
                <a:r>
                  <a:rPr lang="en-US" altLang="ko-KR" sz="1800"/>
                  <a:t>PGD (Projected Gradient Descent)</a:t>
                </a:r>
              </a:p>
              <a:p>
                <a:pPr marL="0" indent="0">
                  <a:buNone/>
                </a:pPr>
                <a:r>
                  <a:rPr lang="en-US" altLang="ko-KR" sz="1800"/>
                  <a:t>FGSM</a:t>
                </a:r>
                <a:r>
                  <a:rPr lang="ko-KR" altLang="en-US" sz="1800"/>
                  <a:t>의 확장 버전으로 여러 번 작은 단계</a:t>
                </a:r>
                <a:r>
                  <a:rPr lang="en-US" altLang="ko-KR" sz="1800"/>
                  <a:t>(Step)</a:t>
                </a:r>
                <a:r>
                  <a:rPr lang="ko-KR" altLang="en-US" sz="1800"/>
                  <a:t>로 나누어 데이터에 노이즈</a:t>
                </a:r>
                <a:r>
                  <a:rPr lang="en-US" altLang="ko-KR" sz="1800"/>
                  <a:t>(Perturbation)</a:t>
                </a:r>
                <a:r>
                  <a:rPr lang="ko-KR" altLang="en-US" sz="1800"/>
                  <a:t>를 추가함</a:t>
                </a:r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3BF828-D77B-B4CB-314A-374568F30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199" y="1825980"/>
                <a:ext cx="10515600" cy="4351338"/>
              </a:xfrm>
              <a:blipFill>
                <a:blip r:embed="rId2"/>
                <a:stretch>
                  <a:fillRect l="-522" t="-1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598EB75-FF1C-51EE-76FF-C940DB6E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269" y="2254423"/>
            <a:ext cx="3023511" cy="68716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0B5659-6C79-5E78-2BD9-BF3E6A53B350}"/>
              </a:ext>
            </a:extLst>
          </p:cNvPr>
          <p:cNvCxnSpPr>
            <a:cxnSpLocks/>
          </p:cNvCxnSpPr>
          <p:nvPr/>
        </p:nvCxnSpPr>
        <p:spPr>
          <a:xfrm>
            <a:off x="9230551" y="2856351"/>
            <a:ext cx="1338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94021A-9DEE-FAEE-6A93-EDF4E4393D20}"/>
              </a:ext>
            </a:extLst>
          </p:cNvPr>
          <p:cNvCxnSpPr>
            <a:cxnSpLocks/>
          </p:cNvCxnSpPr>
          <p:nvPr/>
        </p:nvCxnSpPr>
        <p:spPr>
          <a:xfrm>
            <a:off x="9838405" y="2856351"/>
            <a:ext cx="18532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CD396A-6549-54C7-B67B-F3AD32ECE121}"/>
                  </a:ext>
                </a:extLst>
              </p:cNvPr>
              <p:cNvSpPr txBox="1"/>
              <p:nvPr/>
            </p:nvSpPr>
            <p:spPr>
              <a:xfrm>
                <a:off x="9767231" y="2914188"/>
                <a:ext cx="2590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노이즈</a:t>
                </a:r>
                <a:r>
                  <a:rPr lang="en-US" altLang="ko-KR" sz="1400" dirty="0"/>
                  <a:t>(Perturbation) =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CD396A-6549-54C7-B67B-F3AD32ECE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231" y="2914188"/>
                <a:ext cx="2590800" cy="307777"/>
              </a:xfrm>
              <a:prstGeom prst="rect">
                <a:avLst/>
              </a:prstGeom>
              <a:blipFill>
                <a:blip r:embed="rId4"/>
                <a:stretch>
                  <a:fillRect l="-706" t="-5882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7502B3C-85B6-E2E8-5F10-AD05CFDBA84F}"/>
              </a:ext>
            </a:extLst>
          </p:cNvPr>
          <p:cNvSpPr txBox="1"/>
          <p:nvPr/>
        </p:nvSpPr>
        <p:spPr>
          <a:xfrm>
            <a:off x="8606018" y="2888990"/>
            <a:ext cx="136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</a:t>
            </a:r>
            <a:r>
              <a:rPr lang="en-US" altLang="ko-KR" sz="1400" dirty="0"/>
              <a:t>(Input)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F0E277-9F48-C970-C139-07049B73F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529" y="4943350"/>
            <a:ext cx="4778422" cy="67320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697059-A9EC-DAD7-1C4F-2F8CC650DAD3}"/>
              </a:ext>
            </a:extLst>
          </p:cNvPr>
          <p:cNvCxnSpPr>
            <a:cxnSpLocks/>
          </p:cNvCxnSpPr>
          <p:nvPr/>
        </p:nvCxnSpPr>
        <p:spPr>
          <a:xfrm>
            <a:off x="8943521" y="5513759"/>
            <a:ext cx="779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A74110-E6E0-C891-D897-9B1972C7E57E}"/>
              </a:ext>
            </a:extLst>
          </p:cNvPr>
          <p:cNvSpPr txBox="1"/>
          <p:nvPr/>
        </p:nvSpPr>
        <p:spPr>
          <a:xfrm>
            <a:off x="8625689" y="5507387"/>
            <a:ext cx="249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직전 </a:t>
            </a:r>
            <a:r>
              <a:rPr lang="en-US" altLang="ko-KR" sz="1400"/>
              <a:t>Step</a:t>
            </a:r>
            <a:r>
              <a:rPr lang="ko-KR" altLang="en-US" sz="1400"/>
              <a:t>에서 얻은 값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894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526F8E-54C0-B786-2685-D9E6ECFD9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90"/>
          <a:stretch/>
        </p:blipFill>
        <p:spPr>
          <a:xfrm>
            <a:off x="590550" y="4051099"/>
            <a:ext cx="6129538" cy="26304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BF828-D77B-B4CB-314A-374568F30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336675"/>
            <a:ext cx="10515600" cy="4351338"/>
          </a:xfrm>
        </p:spPr>
        <p:txBody>
          <a:bodyPr>
            <a:normAutofit/>
          </a:bodyPr>
          <a:lstStyle/>
          <a:p>
            <a:r>
              <a:rPr lang="af-ZA" altLang="ko-KR" sz="1600"/>
              <a:t>FGSM(Fast Gradient Sign Method) </a:t>
            </a:r>
            <a:r>
              <a:rPr lang="ko-KR" altLang="en-US" sz="1600"/>
              <a:t>및 </a:t>
            </a:r>
            <a:r>
              <a:rPr lang="af-ZA" altLang="ko-KR" sz="1600"/>
              <a:t>PGD(Projected Gradient Descent)</a:t>
            </a:r>
            <a:r>
              <a:rPr lang="ko-KR" altLang="en-US" sz="1600"/>
              <a:t>를 사용한 적대적 공격 시 </a:t>
            </a:r>
            <a:r>
              <a:rPr lang="af-ZA" altLang="ko-KR" sz="1600"/>
              <a:t>CIFAR10 </a:t>
            </a:r>
            <a:r>
              <a:rPr lang="ko-KR" altLang="en-US" sz="1600"/>
              <a:t>데이터에 대한 </a:t>
            </a:r>
            <a:r>
              <a:rPr lang="af-ZA" altLang="ko-KR" sz="1600"/>
              <a:t>VGG16 </a:t>
            </a:r>
            <a:r>
              <a:rPr lang="ko-KR" altLang="en-US" sz="1600"/>
              <a:t>및 </a:t>
            </a:r>
            <a:r>
              <a:rPr lang="af-ZA" altLang="ko-KR" sz="1600"/>
              <a:t>MobileNetV2 </a:t>
            </a:r>
            <a:r>
              <a:rPr lang="ko-KR" altLang="en-US" sz="1600"/>
              <a:t>모델의 정확도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X</a:t>
            </a:r>
            <a:r>
              <a:rPr lang="ko-KR" altLang="en-US" sz="1600"/>
              <a:t>축은 공격 강도</a:t>
            </a:r>
            <a:r>
              <a:rPr lang="en-US" altLang="ko-KR" sz="1600"/>
              <a:t>(</a:t>
            </a:r>
            <a:r>
              <a:rPr lang="ko-KR" altLang="en-US" sz="1600"/>
              <a:t>노이즈의 크기</a:t>
            </a:r>
            <a:r>
              <a:rPr lang="en-US" altLang="ko-KR" sz="1600"/>
              <a:t>)</a:t>
            </a:r>
            <a:r>
              <a:rPr lang="ko-KR" altLang="en-US" sz="1600"/>
              <a:t>를 나타냄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노이즈 강도가 증가할수록 정확도는 더욱 크게 하락함</a:t>
            </a:r>
            <a:endParaRPr lang="en-US" altLang="ko-KR" sz="1600"/>
          </a:p>
          <a:p>
            <a:r>
              <a:rPr lang="en-US" altLang="ko-KR" sz="1600"/>
              <a:t>PGD </a:t>
            </a:r>
            <a:r>
              <a:rPr lang="ko-KR" altLang="en-US" sz="1600"/>
              <a:t>공격이 </a:t>
            </a:r>
            <a:r>
              <a:rPr lang="en-US" altLang="ko-KR" sz="1600"/>
              <a:t>FGSM</a:t>
            </a:r>
            <a:r>
              <a:rPr lang="ko-KR" altLang="en-US" sz="1600"/>
              <a:t>보다 공격 성능이 높음</a:t>
            </a:r>
            <a:endParaRPr lang="en-US" altLang="ko-KR" sz="1600"/>
          </a:p>
          <a:p>
            <a:r>
              <a:rPr lang="ko-KR" altLang="en-US" sz="1600"/>
              <a:t>사이즈가 작은 모델일수록 정확도가 크게 떨어지는 경향을 보임</a:t>
            </a:r>
            <a:endParaRPr lang="en-US" altLang="ko-KR" sz="1600"/>
          </a:p>
          <a:p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323556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59B6B-C74C-D0FD-9251-92458B96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Main Idea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E78C1-38CF-608F-52D4-94FEB2D3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64" y="1434308"/>
            <a:ext cx="10515600" cy="4351338"/>
          </a:xfrm>
        </p:spPr>
        <p:txBody>
          <a:bodyPr/>
          <a:lstStyle/>
          <a:p>
            <a:r>
              <a:rPr lang="en-US" altLang="ko-KR" sz="2000"/>
              <a:t>Stochastic-Shield</a:t>
            </a:r>
          </a:p>
          <a:p>
            <a:endParaRPr lang="en-US" altLang="ko-KR" sz="2000"/>
          </a:p>
          <a:p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1. Input Filtering Layer</a:t>
            </a:r>
          </a:p>
          <a:p>
            <a:pPr marL="0" indent="0">
              <a:buNone/>
            </a:pPr>
            <a:r>
              <a:rPr lang="en-US" altLang="ko-KR" sz="2000"/>
              <a:t>Input</a:t>
            </a:r>
            <a:r>
              <a:rPr lang="ko-KR" altLang="en-US" sz="2000"/>
              <a:t> </a:t>
            </a:r>
            <a:r>
              <a:rPr lang="en-US" altLang="ko-KR" sz="2000"/>
              <a:t>quantization block</a:t>
            </a:r>
            <a:r>
              <a:rPr lang="ko-KR" altLang="en-US" sz="2000"/>
              <a:t> </a:t>
            </a:r>
            <a:r>
              <a:rPr lang="en-US" altLang="ko-KR" sz="2000"/>
              <a:t>+ Median smoothing block</a:t>
            </a:r>
          </a:p>
          <a:p>
            <a:endParaRPr lang="en-US" altLang="ko-KR" sz="2000"/>
          </a:p>
          <a:p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2. Monte Carlo Dropout</a:t>
            </a:r>
          </a:p>
          <a:p>
            <a:pPr marL="0" indent="0">
              <a:buNone/>
            </a:pPr>
            <a:endParaRPr lang="en-US" altLang="ko-KR" sz="2000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E8AD8-040B-DD6E-5183-B1018B81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5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59B6B-C74C-D0FD-9251-92458B96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Main Idea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E78C1-38CF-608F-52D4-94FEB2D3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/>
              <a:t>1. Input Filtering Layer</a:t>
            </a:r>
          </a:p>
          <a:p>
            <a:pPr marL="0" indent="0">
              <a:buNone/>
            </a:pPr>
            <a:r>
              <a:rPr lang="en-US" altLang="ko-KR" sz="1800"/>
              <a:t>Input</a:t>
            </a:r>
            <a:r>
              <a:rPr lang="ko-KR" altLang="en-US" sz="1800"/>
              <a:t> </a:t>
            </a:r>
            <a:r>
              <a:rPr lang="en-US" altLang="ko-KR" sz="1800"/>
              <a:t>quantization block + Median smoothing block</a:t>
            </a:r>
          </a:p>
          <a:p>
            <a:endParaRPr lang="en-US" altLang="ko-KR" sz="1800"/>
          </a:p>
          <a:p>
            <a:r>
              <a:rPr lang="ko-KR" altLang="en-US" sz="1800"/>
              <a:t>입력 데이터</a:t>
            </a:r>
            <a:r>
              <a:rPr lang="en-US" altLang="ko-KR" sz="1800"/>
              <a:t>(</a:t>
            </a:r>
            <a:r>
              <a:rPr lang="ko-KR" altLang="en-US" sz="1800"/>
              <a:t>이미지</a:t>
            </a:r>
            <a:r>
              <a:rPr lang="en-US" altLang="ko-KR" sz="1800"/>
              <a:t>)</a:t>
            </a:r>
            <a:r>
              <a:rPr lang="ko-KR" altLang="en-US" sz="1800"/>
              <a:t>의 정밀도를 </a:t>
            </a:r>
            <a:r>
              <a:rPr lang="en-US" altLang="ko-KR" sz="1800"/>
              <a:t>8</a:t>
            </a:r>
            <a:r>
              <a:rPr lang="ko-KR" altLang="en-US" sz="1800"/>
              <a:t>비트 정수로 양자화하여 적대적 노이즈의 영향을 제한함</a:t>
            </a:r>
            <a:endParaRPr lang="en-US" altLang="ko-KR" sz="1800"/>
          </a:p>
          <a:p>
            <a:r>
              <a:rPr lang="ko-KR" altLang="en-US" sz="1800"/>
              <a:t>각 픽셀의 값을 이웃의 평균값으로 대체함</a:t>
            </a:r>
            <a:endParaRPr lang="en-US" altLang="ko-KR" sz="1800"/>
          </a:p>
          <a:p>
            <a:endParaRPr lang="en-US" altLang="ko-KR" sz="1800"/>
          </a:p>
          <a:p>
            <a:r>
              <a:rPr lang="ko-KR" altLang="en-US" sz="1800"/>
              <a:t>그러나 이 과정만으로는 공격 강도</a:t>
            </a:r>
            <a:r>
              <a:rPr lang="en-US" altLang="ko-KR" sz="1800"/>
              <a:t>(Perturbation Strength)</a:t>
            </a:r>
            <a:r>
              <a:rPr lang="ko-KR" altLang="en-US" sz="1800"/>
              <a:t>가 커질 때는 방어에 큰 도움이 되지 않음을 뒤에서 언급할 실험을 통해 증명함 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E8AD8-040B-DD6E-5183-B1018B81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EDDF63-AF4D-A9AD-433E-0ACB91D6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285" y="4168905"/>
            <a:ext cx="2932088" cy="26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0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59B6B-C74C-D0FD-9251-92458B96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Main Idea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E78C1-38CF-608F-52D4-94FEB2D3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050"/>
            <a:ext cx="10515600" cy="48879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/>
              <a:t>2. Monte Carlo Dropout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1600"/>
              <a:t>일반적인 </a:t>
            </a:r>
            <a:r>
              <a:rPr lang="en-US" altLang="ko-KR" sz="1600"/>
              <a:t>Dropout</a:t>
            </a:r>
            <a:r>
              <a:rPr lang="ko-KR" altLang="en-US" sz="1600"/>
              <a:t>은 모델이 특정 </a:t>
            </a:r>
            <a:r>
              <a:rPr lang="en-US" altLang="ko-KR" sz="1600"/>
              <a:t>Feature</a:t>
            </a:r>
            <a:r>
              <a:rPr lang="ko-KR" altLang="en-US" sz="1600"/>
              <a:t>만을 과도하게 학습함으로써 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발생할 수 있는 과대적합</a:t>
            </a:r>
            <a:r>
              <a:rPr lang="en-US" altLang="ko-KR" sz="1600"/>
              <a:t>(overfitting)</a:t>
            </a:r>
            <a:r>
              <a:rPr lang="ko-KR" altLang="en-US" sz="1600"/>
              <a:t>을 방지하기 위해 사용됨</a:t>
            </a:r>
            <a:endParaRPr lang="en-US" altLang="ko-KR" sz="16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기존의 </a:t>
            </a:r>
            <a:r>
              <a:rPr lang="en-US" altLang="ko-KR" sz="1400"/>
              <a:t>Dropout</a:t>
            </a:r>
            <a:r>
              <a:rPr lang="ko-KR" altLang="en-US" sz="1400"/>
              <a:t>의 경우</a:t>
            </a:r>
            <a:r>
              <a:rPr lang="en-US" altLang="ko-KR" sz="1400"/>
              <a:t> inference </a:t>
            </a:r>
            <a:r>
              <a:rPr lang="ko-KR" altLang="en-US" sz="1400"/>
              <a:t>과정에서</a:t>
            </a:r>
            <a:r>
              <a:rPr lang="en-US" altLang="ko-KR" sz="1400"/>
              <a:t> </a:t>
            </a:r>
            <a:r>
              <a:rPr lang="ko-KR" altLang="en-US" sz="1400"/>
              <a:t>비활성화되는 것과 달리</a:t>
            </a:r>
            <a:r>
              <a:rPr lang="en-US" altLang="ko-KR" sz="1400"/>
              <a:t>,</a:t>
            </a:r>
          </a:p>
          <a:p>
            <a:r>
              <a:rPr lang="en-US" altLang="ko-KR" sz="1400"/>
              <a:t>Monte Carlo Dropout</a:t>
            </a:r>
            <a:r>
              <a:rPr lang="ko-KR" altLang="en-US" sz="1400"/>
              <a:t>은 </a:t>
            </a:r>
            <a:r>
              <a:rPr lang="en-US" altLang="ko-KR" sz="1400"/>
              <a:t>inference </a:t>
            </a:r>
            <a:r>
              <a:rPr lang="ko-KR" altLang="en-US" sz="1400"/>
              <a:t>과정에서</a:t>
            </a:r>
            <a:r>
              <a:rPr lang="en-US" altLang="ko-KR" sz="1400"/>
              <a:t> </a:t>
            </a:r>
            <a:r>
              <a:rPr lang="ko-KR" altLang="en-US" sz="1400"/>
              <a:t>활성화하여 사용함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이을 통해 정규화 효과를 얻을 수 있음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E8AD8-040B-DD6E-5183-B1018B81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D91CE1-B429-8316-E6FF-52B4AAE1E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255" y="2862352"/>
            <a:ext cx="4620533" cy="26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5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59B6B-C74C-D0FD-9251-92458B96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Main Idea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E78C1-38CF-608F-52D4-94FEB2D3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050"/>
            <a:ext cx="10515600" cy="48879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/>
              <a:t>2. Monte Carlo Dropout</a:t>
            </a:r>
          </a:p>
          <a:p>
            <a:pPr marL="0" indent="0">
              <a:buNone/>
            </a:pPr>
            <a:endParaRPr lang="en-US" altLang="ko-KR" sz="1400"/>
          </a:p>
          <a:p>
            <a:r>
              <a:rPr lang="ko-KR" altLang="en-US" sz="1400"/>
              <a:t>동일한 입력 데이터에 대해 여러 개</a:t>
            </a:r>
            <a:r>
              <a:rPr lang="en-US" altLang="ko-KR" sz="1400"/>
              <a:t>(</a:t>
            </a:r>
            <a:r>
              <a:rPr lang="ko-KR" altLang="en-US" sz="1400"/>
              <a:t>해당 논문에서는 관련 연구에서 좋은 성능을 보인 </a:t>
            </a:r>
            <a:r>
              <a:rPr lang="en-US" altLang="ko-KR" sz="1400"/>
              <a:t>5</a:t>
            </a:r>
            <a:r>
              <a:rPr lang="ko-KR" altLang="en-US" sz="1400"/>
              <a:t>개 </a:t>
            </a:r>
            <a:r>
              <a:rPr lang="en-US" altLang="ko-KR" sz="1400"/>
              <a:t>forward pass </a:t>
            </a:r>
            <a:r>
              <a:rPr lang="ko-KR" altLang="en-US" sz="1400"/>
              <a:t>수행</a:t>
            </a:r>
            <a:r>
              <a:rPr lang="en-US" altLang="ko-KR" sz="1400"/>
              <a:t>)</a:t>
            </a:r>
            <a:r>
              <a:rPr lang="ko-KR" altLang="en-US" sz="1400"/>
              <a:t>의 </a:t>
            </a:r>
            <a:r>
              <a:rPr lang="en-US" altLang="ko-KR" sz="1400"/>
              <a:t>forward pass</a:t>
            </a:r>
            <a:r>
              <a:rPr lang="ko-KR" altLang="en-US" sz="1400"/>
              <a:t>가 수행되며 각각 서로 다른 </a:t>
            </a:r>
            <a:r>
              <a:rPr lang="en-US" altLang="ko-KR" sz="1400"/>
              <a:t>dropout mask</a:t>
            </a:r>
            <a:r>
              <a:rPr lang="ko-KR" altLang="en-US" sz="1400"/>
              <a:t>가 적용됨</a:t>
            </a:r>
            <a:endParaRPr lang="en-US" altLang="ko-KR" sz="1400"/>
          </a:p>
          <a:p>
            <a:r>
              <a:rPr lang="ko-KR" altLang="en-US" sz="1400"/>
              <a:t>각 패스에서 예측된 클래스 확률을 </a:t>
            </a:r>
            <a:r>
              <a:rPr lang="en-US" altLang="ko-KR" sz="1400"/>
              <a:t>forward pass</a:t>
            </a:r>
            <a:r>
              <a:rPr lang="ko-KR" altLang="en-US" sz="1400"/>
              <a:t>가 수행된 수로 나누어 평균 예측값을 구하고 이를 최종 예측값으로 사용함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병렬 계산이 가능한 환경</a:t>
            </a:r>
            <a:r>
              <a:rPr lang="en-US" altLang="ko-KR" sz="1400"/>
              <a:t>(</a:t>
            </a:r>
            <a:r>
              <a:rPr lang="ko-KR" altLang="en-US" sz="1400"/>
              <a:t>여러 개의 </a:t>
            </a:r>
            <a:r>
              <a:rPr lang="en-US" altLang="ko-KR" sz="1400"/>
              <a:t>GPU </a:t>
            </a:r>
            <a:r>
              <a:rPr lang="ko-KR" altLang="en-US" sz="1400"/>
              <a:t>사용</a:t>
            </a:r>
            <a:r>
              <a:rPr lang="en-US" altLang="ko-KR" sz="1400"/>
              <a:t>)</a:t>
            </a:r>
            <a:r>
              <a:rPr lang="ko-KR" altLang="en-US" sz="1400"/>
              <a:t>에서는 순전파를 병렬로 계산하여 효과적으로 추론 시간을 줄일 수 있음</a:t>
            </a:r>
            <a:endParaRPr lang="en-US" altLang="ko-KR" sz="1400"/>
          </a:p>
          <a:p>
            <a:pPr marL="0" indent="0">
              <a:buNone/>
            </a:pPr>
            <a:endParaRPr lang="en-US" altLang="ko-KR" sz="18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E8AD8-040B-DD6E-5183-B1018B81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96BD59-4D7A-99CC-28D1-D5F43335E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9"/>
          <a:stretch/>
        </p:blipFill>
        <p:spPr>
          <a:xfrm>
            <a:off x="6285781" y="4358919"/>
            <a:ext cx="5148701" cy="190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1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BF828-D77B-B4CB-314A-374568F30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95" y="1330217"/>
            <a:ext cx="4515681" cy="5007321"/>
          </a:xfrm>
        </p:spPr>
        <p:txBody>
          <a:bodyPr>
            <a:normAutofit/>
          </a:bodyPr>
          <a:lstStyle/>
          <a:p>
            <a:r>
              <a:rPr lang="ko-KR" altLang="en-US" sz="1600"/>
              <a:t>모든 모델은 </a:t>
            </a:r>
            <a:r>
              <a:rPr lang="en-US" altLang="ko-KR" sz="1600"/>
              <a:t>8bit</a:t>
            </a:r>
            <a:r>
              <a:rPr lang="ko-KR" altLang="en-US" sz="1600"/>
              <a:t>로 가중치와 활성화가 양자화됨</a:t>
            </a:r>
            <a:endParaRPr lang="en-US" altLang="ko-KR" sz="1600"/>
          </a:p>
          <a:p>
            <a:r>
              <a:rPr lang="en-US" altLang="ko-KR" sz="1600"/>
              <a:t>IF </a:t>
            </a:r>
            <a:r>
              <a:rPr lang="ko-KR" altLang="en-US" sz="1600"/>
              <a:t>레이어에서는 입력 데이터를 </a:t>
            </a:r>
            <a:r>
              <a:rPr lang="en-US" altLang="ko-KR" sz="1600"/>
              <a:t>5bit</a:t>
            </a:r>
            <a:r>
              <a:rPr lang="ko-KR" altLang="en-US" sz="1600"/>
              <a:t>로 양자화</a:t>
            </a:r>
            <a:r>
              <a:rPr lang="en-US" altLang="ko-KR" sz="1600"/>
              <a:t> </a:t>
            </a:r>
            <a:r>
              <a:rPr lang="ko-KR" altLang="en-US" sz="1600"/>
              <a:t>및 </a:t>
            </a:r>
            <a:r>
              <a:rPr lang="en-US" altLang="ko-KR" sz="1600"/>
              <a:t>2x2 median_filter</a:t>
            </a:r>
            <a:r>
              <a:rPr lang="ko-KR" altLang="en-US" sz="1600"/>
              <a:t>를 사용함</a:t>
            </a:r>
            <a:endParaRPr lang="en-US" altLang="ko-KR" sz="1600"/>
          </a:p>
          <a:p>
            <a:endParaRPr lang="af-ZA" altLang="ko-KR" sz="1600"/>
          </a:p>
          <a:p>
            <a:pPr marL="0" indent="0">
              <a:buNone/>
            </a:pPr>
            <a:endParaRPr lang="af-ZA" altLang="ko-KR" sz="1600"/>
          </a:p>
          <a:p>
            <a:r>
              <a:rPr lang="af-ZA" altLang="ko-KR" sz="1600"/>
              <a:t>Vanilla</a:t>
            </a:r>
            <a:r>
              <a:rPr lang="en-US" altLang="ko-KR" sz="1600"/>
              <a:t>: </a:t>
            </a:r>
            <a:r>
              <a:rPr lang="ko-KR" altLang="en-US" sz="1600"/>
              <a:t>방어 메커니즘이 없는 표준 모델</a:t>
            </a:r>
            <a:endParaRPr lang="en-US" altLang="ko-KR" sz="1600"/>
          </a:p>
          <a:p>
            <a:r>
              <a:rPr lang="af-ZA" altLang="ko-KR" sz="1600"/>
              <a:t>Input Filter(</a:t>
            </a:r>
            <a:r>
              <a:rPr lang="en-US" altLang="ko-KR" sz="1600"/>
              <a:t>IF</a:t>
            </a:r>
            <a:r>
              <a:rPr lang="af-ZA" altLang="ko-KR" sz="1600"/>
              <a:t>)</a:t>
            </a:r>
            <a:r>
              <a:rPr lang="en-US" altLang="ko-KR" sz="1600"/>
              <a:t>: </a:t>
            </a:r>
            <a:r>
              <a:rPr lang="ko-KR" altLang="en-US" sz="1600"/>
              <a:t>입력 필터링이 적용된 모델</a:t>
            </a:r>
            <a:endParaRPr lang="en-US" altLang="ko-KR" sz="1600"/>
          </a:p>
          <a:p>
            <a:r>
              <a:rPr lang="en-US" altLang="ko-KR" sz="1600"/>
              <a:t>MCDrop 5: MC-Dropout</a:t>
            </a:r>
            <a:r>
              <a:rPr lang="ko-KR" altLang="en-US" sz="1600"/>
              <a:t>에 대해 </a:t>
            </a:r>
            <a:r>
              <a:rPr lang="en-US" altLang="ko-KR" sz="1600"/>
              <a:t>5</a:t>
            </a:r>
            <a:r>
              <a:rPr lang="ko-KR" altLang="en-US" sz="1600"/>
              <a:t>번의 </a:t>
            </a:r>
            <a:r>
              <a:rPr lang="en-US" altLang="ko-KR" sz="1600"/>
              <a:t>forward pass</a:t>
            </a:r>
            <a:r>
              <a:rPr lang="ko-KR" altLang="en-US" sz="1600"/>
              <a:t>를 수행함</a:t>
            </a:r>
            <a:endParaRPr lang="en-US" altLang="ko-KR" sz="1600"/>
          </a:p>
          <a:p>
            <a:r>
              <a:rPr lang="en-US" altLang="ko-KR" sz="1600"/>
              <a:t>Stochastic-Shield: </a:t>
            </a:r>
            <a:r>
              <a:rPr lang="ko-KR" altLang="en-US" sz="1600"/>
              <a:t>입력 필터링과 </a:t>
            </a:r>
            <a:r>
              <a:rPr lang="en-US" altLang="ko-KR" sz="1600"/>
              <a:t>Monte Carlo Dropout</a:t>
            </a:r>
            <a:r>
              <a:rPr lang="ko-KR" altLang="en-US" sz="1600"/>
              <a:t>을 결합함</a:t>
            </a:r>
            <a:endParaRPr lang="en-US" altLang="ko-KR" sz="1600"/>
          </a:p>
          <a:p>
            <a:pPr marL="0" indent="0">
              <a:buNone/>
            </a:pPr>
            <a:endParaRPr lang="en-US" altLang="ko-KR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69DDA5-9128-EEFB-7D2C-1AA08B609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49" y="1921078"/>
            <a:ext cx="6303846" cy="2690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EB076C-7E6D-DF07-D964-15EE4C2EB30C}"/>
              </a:ext>
            </a:extLst>
          </p:cNvPr>
          <p:cNvSpPr txBox="1"/>
          <p:nvPr/>
        </p:nvSpPr>
        <p:spPr>
          <a:xfrm>
            <a:off x="6181270" y="4784784"/>
            <a:ext cx="5825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1200"/>
              <a:t>FGSM(Fast Gradient Sign Method) </a:t>
            </a:r>
            <a:r>
              <a:rPr lang="ko-KR" altLang="en-US" sz="1200"/>
              <a:t>및 </a:t>
            </a:r>
            <a:r>
              <a:rPr lang="af-ZA" altLang="ko-KR" sz="1200"/>
              <a:t>PGD(Projected Gradient Descent)</a:t>
            </a:r>
            <a:r>
              <a:rPr lang="ko-KR" altLang="en-US" sz="1200"/>
              <a:t>를 사용한 적대적 공격 </a:t>
            </a:r>
            <a:r>
              <a:rPr lang="en-US" altLang="ko-KR" sz="1200"/>
              <a:t>/ </a:t>
            </a:r>
            <a:r>
              <a:rPr lang="ko-KR" altLang="en-US" sz="1200"/>
              <a:t> </a:t>
            </a:r>
            <a:r>
              <a:rPr lang="af-ZA" altLang="ko-KR" sz="1200"/>
              <a:t>CIFAR10 </a:t>
            </a:r>
            <a:r>
              <a:rPr lang="ko-KR" altLang="en-US" sz="1200"/>
              <a:t>데이터 세트에 대한 </a:t>
            </a:r>
            <a:r>
              <a:rPr lang="af-ZA" altLang="ko-KR" sz="1200"/>
              <a:t>VGG16 </a:t>
            </a:r>
            <a:r>
              <a:rPr lang="ko-KR" altLang="en-US" sz="1200"/>
              <a:t>및 </a:t>
            </a:r>
            <a:r>
              <a:rPr lang="af-ZA" altLang="ko-KR" sz="1200"/>
              <a:t>MobileNetV2 </a:t>
            </a:r>
            <a:r>
              <a:rPr lang="ko-KR" altLang="en-US" sz="1200"/>
              <a:t>모델의 정확도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* PGD</a:t>
            </a:r>
            <a:r>
              <a:rPr lang="ko-KR" altLang="en-US" sz="1200"/>
              <a:t> </a:t>
            </a:r>
            <a:r>
              <a:rPr lang="en-US" altLang="ko-KR" sz="1200"/>
              <a:t>10</a:t>
            </a:r>
            <a:r>
              <a:rPr lang="ko-KR" altLang="en-US" sz="1200"/>
              <a:t>회 반복</a:t>
            </a:r>
          </a:p>
        </p:txBody>
      </p:sp>
    </p:spTree>
    <p:extLst>
      <p:ext uri="{BB962C8B-B14F-4D97-AF65-F5344CB8AC3E}">
        <p14:creationId xmlns:p14="http://schemas.microsoft.com/office/powerpoint/2010/main" val="385483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680</Words>
  <Application>Microsoft Office PowerPoint</Application>
  <PresentationFormat>와이드스크린</PresentationFormat>
  <Paragraphs>105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1_Office 테마</vt:lpstr>
      <vt:lpstr>Stochastic-Shield: A Probabilistic Approach Towards Training-Free Adversarial Defense in Quantized CNNs MAISP’21</vt:lpstr>
      <vt:lpstr>Introduction</vt:lpstr>
      <vt:lpstr>Background</vt:lpstr>
      <vt:lpstr>Background</vt:lpstr>
      <vt:lpstr>Main Idea</vt:lpstr>
      <vt:lpstr>Main Idea</vt:lpstr>
      <vt:lpstr>Main Idea</vt:lpstr>
      <vt:lpstr>Main Idea</vt:lpstr>
      <vt:lpstr>Experiments</vt:lpstr>
      <vt:lpstr>Experiments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jiyun kim</dc:creator>
  <cp:lastModifiedBy>jiyun kim</cp:lastModifiedBy>
  <cp:revision>24</cp:revision>
  <dcterms:created xsi:type="dcterms:W3CDTF">2024-07-27T13:38:19Z</dcterms:created>
  <dcterms:modified xsi:type="dcterms:W3CDTF">2024-07-28T17:51:23Z</dcterms:modified>
</cp:coreProperties>
</file>