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71" r:id="rId4"/>
    <p:sldId id="258" r:id="rId5"/>
    <p:sldId id="260" r:id="rId6"/>
    <p:sldId id="294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79" r:id="rId25"/>
    <p:sldId id="282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91" r:id="rId34"/>
    <p:sldId id="289" r:id="rId35"/>
    <p:sldId id="290" r:id="rId36"/>
    <p:sldId id="29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21" autoAdjust="0"/>
    <p:restoredTop sz="78359" autoAdjust="0"/>
  </p:normalViewPr>
  <p:slideViewPr>
    <p:cSldViewPr snapToGrid="0">
      <p:cViewPr varScale="1">
        <p:scale>
          <a:sx n="127" d="100"/>
          <a:sy n="127" d="100"/>
        </p:scale>
        <p:origin x="18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CUDA</a:t>
            </a:r>
            <a:r>
              <a:rPr lang="ko-KR" altLang="en-US" dirty="0"/>
              <a:t> 기반 </a:t>
            </a:r>
            <a:r>
              <a:rPr lang="en-US" altLang="ko-KR" dirty="0"/>
              <a:t>GPU </a:t>
            </a:r>
            <a:r>
              <a:rPr lang="ko-KR" altLang="en-US" dirty="0"/>
              <a:t>병렬 처리 프로그래밍 관련 세미나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99785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 프로그래밍의 아키텍처 방식인 </a:t>
            </a:r>
            <a:r>
              <a:rPr kumimoji="1" lang="en-US" altLang="ko-KR" dirty="0"/>
              <a:t>SIMT</a:t>
            </a:r>
            <a:r>
              <a:rPr kumimoji="1" lang="ko-KR" altLang="en-US" dirty="0"/>
              <a:t>에 대해서 알아보기 위해 기존의 컴퓨터 아키텍처에 대해서 알아보겠습니다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아는 분들은 다 </a:t>
            </a:r>
            <a:r>
              <a:rPr kumimoji="1" lang="ko-KR" altLang="en-US" dirty="0" err="1"/>
              <a:t>아시다시피</a:t>
            </a:r>
            <a:r>
              <a:rPr kumimoji="1" lang="ko-KR" altLang="en-US" dirty="0"/>
              <a:t> 총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가지로 나뉘어져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중에서 현대에 와서는 가장 많이  쓰이는 방식들인 </a:t>
            </a:r>
            <a:r>
              <a:rPr kumimoji="1" lang="en-US" altLang="ko-KR" dirty="0"/>
              <a:t>SIMD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MIMD</a:t>
            </a:r>
            <a:r>
              <a:rPr kumimoji="1" lang="ko-KR" altLang="en-US" dirty="0"/>
              <a:t>만 살펴보겠습니다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548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우선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MIMD</a:t>
            </a:r>
            <a:r>
              <a:rPr kumimoji="1" lang="ko-KR" altLang="en-US" dirty="0"/>
              <a:t>는 하나의 연산장치와 컨트롤러가 합쳐져서 </a:t>
            </a:r>
            <a:r>
              <a:rPr kumimoji="1" lang="ko-KR" altLang="en-US" dirty="0" err="1"/>
              <a:t>여러개로</a:t>
            </a:r>
            <a:r>
              <a:rPr kumimoji="1" lang="ko-KR" altLang="en-US" dirty="0"/>
              <a:t> 이루어진 하드웨어들을 말합니다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예를들면</a:t>
            </a:r>
            <a:r>
              <a:rPr kumimoji="1" lang="ko-KR" altLang="en-US" dirty="0"/>
              <a:t> 멀티 코어를 장착한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들이 그 예시로 볼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SIMD</a:t>
            </a:r>
            <a:r>
              <a:rPr kumimoji="1" lang="ko-KR" altLang="en-US" dirty="0"/>
              <a:t>는 말 그대로 하나의 명령어를 </a:t>
            </a:r>
            <a:r>
              <a:rPr kumimoji="1" lang="ko-KR" altLang="en-US" dirty="0" err="1"/>
              <a:t>여러개의</a:t>
            </a:r>
            <a:r>
              <a:rPr kumimoji="1" lang="ko-KR" altLang="en-US" dirty="0"/>
              <a:t> 연산을 통해서 수행하는 방식으로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와 같은 병렬 처리 하드웨어들이 대표적입니다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7433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그리고 해당 아키텍처에서 중요한 개념 중 하나가 바로 공유 메모리 시스템인가 분산 메모리 시스템인가 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공유 메모리 시스템은 말 그대로 각각의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들이 메모리</a:t>
            </a:r>
            <a:r>
              <a:rPr kumimoji="1" lang="en-US" altLang="ko-KR" dirty="0"/>
              <a:t>(DRAM)</a:t>
            </a:r>
            <a:r>
              <a:rPr kumimoji="1" lang="ko-KR" altLang="en-US" dirty="0"/>
              <a:t>을 공유한다는 의미로서 해당 방식에서는 메모리를 서로 전달해야 되는 코스트는 사라지지만 무결성이 해칠 수도 있으므로 동기화가 중요한 시스템입니다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분산 메모리 시스템은 각각의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들이 자기들의 메모리를 가지는 시스템으로서 </a:t>
            </a:r>
            <a:r>
              <a:rPr kumimoji="1" lang="ko-KR" altLang="en-US" dirty="0" err="1"/>
              <a:t>메모리간의</a:t>
            </a:r>
            <a:r>
              <a:rPr kumimoji="1" lang="ko-KR" altLang="en-US" dirty="0"/>
              <a:t> 공유로 인해서 코스트가 생기지만 서로 간의 데이터에 영향을 미치지 않는 방식입니다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043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dirty="0"/>
              <a:t>그렇다면 </a:t>
            </a:r>
            <a:r>
              <a:rPr kumimoji="1" lang="en-US" altLang="ko-KR" dirty="0"/>
              <a:t>CUDA(GPU </a:t>
            </a:r>
            <a:r>
              <a:rPr kumimoji="1" lang="ko-KR" altLang="en-US" dirty="0"/>
              <a:t>프로그래밍</a:t>
            </a:r>
            <a:r>
              <a:rPr kumimoji="1" lang="en-US" altLang="ko-KR" dirty="0"/>
              <a:t>)</a:t>
            </a:r>
            <a:r>
              <a:rPr kumimoji="1" lang="ko-KR" altLang="en-US" dirty="0"/>
              <a:t>에서 사용하는 방식인 </a:t>
            </a:r>
            <a:r>
              <a:rPr kumimoji="1" lang="en-US" altLang="ko-KR" dirty="0"/>
              <a:t>SIMT</a:t>
            </a:r>
            <a:r>
              <a:rPr kumimoji="1" lang="ko-KR" altLang="en-US" dirty="0"/>
              <a:t>는 어떤 방식인가에 대한 문제가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SIMT</a:t>
            </a:r>
            <a:r>
              <a:rPr kumimoji="1" lang="ko-KR" altLang="en-US" dirty="0"/>
              <a:t>는 병렬 처리 하드웨어이며 공유 메모리 시스템입니다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앞서 </a:t>
            </a:r>
            <a:r>
              <a:rPr kumimoji="1" lang="ko-KR" altLang="en-US" dirty="0" err="1"/>
              <a:t>보았다시피</a:t>
            </a:r>
            <a:r>
              <a:rPr kumimoji="1" lang="ko-KR" altLang="en-US" dirty="0"/>
              <a:t> </a:t>
            </a:r>
            <a:r>
              <a:rPr lang="ko-KR" altLang="en-US" sz="1200" dirty="0"/>
              <a:t>한 스레드 그룹 내 스레드들을 하나의 제어 장치로 제어한다</a:t>
            </a:r>
            <a:r>
              <a:rPr kumimoji="1" lang="en-US" altLang="ko-KR" sz="1200" dirty="0"/>
              <a:t>.</a:t>
            </a:r>
            <a:r>
              <a:rPr kumimoji="1" lang="ko-KR" altLang="en-US" sz="1200" dirty="0"/>
              <a:t> 그리고 </a:t>
            </a:r>
            <a:r>
              <a:rPr kumimoji="1" lang="ko-KR" altLang="en-US" sz="1200" dirty="0" err="1"/>
              <a:t>앞에서본</a:t>
            </a:r>
            <a:r>
              <a:rPr kumimoji="1" lang="ko-KR" altLang="en-US" sz="1200" dirty="0"/>
              <a:t> 아키텍처 구조인 </a:t>
            </a:r>
            <a:r>
              <a:rPr kumimoji="1" lang="en-US" altLang="ko-KR" sz="1200" dirty="0"/>
              <a:t>SIMD</a:t>
            </a:r>
            <a:r>
              <a:rPr kumimoji="1" lang="ko-KR" altLang="en-US" sz="1200" dirty="0"/>
              <a:t>와는 다르게 각 </a:t>
            </a:r>
            <a:r>
              <a:rPr lang="ko-KR" altLang="en-US" sz="1200" dirty="0"/>
              <a:t>각 스레드는 자신만의 제어 문맥을 가집니다</a:t>
            </a:r>
            <a:r>
              <a:rPr lang="en-US" altLang="ko-KR" sz="1200" dirty="0"/>
              <a:t>.</a:t>
            </a:r>
            <a:r>
              <a:rPr lang="ko-KR" altLang="en-US" sz="1200" dirty="0"/>
              <a:t> 이는 </a:t>
            </a:r>
            <a:r>
              <a:rPr lang="en-US" altLang="ko-KR" sz="1200" dirty="0"/>
              <a:t>GPU</a:t>
            </a:r>
            <a:r>
              <a:rPr lang="ko-KR" altLang="en-US" sz="1200" dirty="0"/>
              <a:t> 프로그래밍의 중요한 요소이므로 기억을 </a:t>
            </a:r>
            <a:r>
              <a:rPr lang="ko-KR" altLang="en-US" sz="1200" dirty="0" err="1"/>
              <a:t>해야합니다</a:t>
            </a:r>
            <a:r>
              <a:rPr lang="en-US" altLang="ko-KR" sz="1200" dirty="0"/>
              <a:t>.</a:t>
            </a:r>
            <a:r>
              <a:rPr lang="ko-KR" altLang="en-US" sz="1200" dirty="0"/>
              <a:t> 마지막으로는 자신만의 제어 문맥을 가지기 때문에 그룹 내 스레드들 사이의 분기가 허용됩니다</a:t>
            </a:r>
            <a:r>
              <a:rPr lang="en-US" altLang="ko-KR" sz="1200" dirty="0"/>
              <a:t>.</a:t>
            </a:r>
            <a:r>
              <a:rPr lang="ko-KR" altLang="en-US" sz="1200" dirty="0"/>
              <a:t>그리고 방금 말한 두 가지 특징으로 인해 보다 자율적인 프로그래밍이 가능해지게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350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챕터에서 마지막으로 살펴볼 부분은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구조에 관한 부분입니다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대표적인 연산장치인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와는 다른 점은 우선 코어가 압도적으로 많다는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의 구조는 해당 방식은 하나하나가 높은 능력을 보여주지만 같은 연산을 많게 할 때는 상대적으로 비효율적입니다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분기와 같은 제어 문맥 등이 많은 프로그램에서는 효율적인 구조라고 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반대로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구조와 같은 부분은 많은 수의 같은 연산을 처리할 때는 효율적이지만 다른 경우에는 굉장히 비효율적으로 바뀔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389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이제부터는 본격적으로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에 대해서 발표하겠습니다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6510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CUDA</a:t>
            </a:r>
            <a:r>
              <a:rPr kumimoji="1" lang="ko-KR" altLang="en-US" dirty="0"/>
              <a:t>에서는 호스트와 디바이스라는 개념으로 프로그래밍을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일반적으로 호스트란 현재 명령문이 실행되는 주체가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란 말이며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디바이스란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란 말입니다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이 둘을 동시에 아우르는 것으로는 </a:t>
            </a:r>
            <a:r>
              <a:rPr kumimoji="1" lang="en-US" altLang="ko-KR" dirty="0"/>
              <a:t>global</a:t>
            </a:r>
            <a:r>
              <a:rPr kumimoji="1" lang="ko-KR" altLang="en-US" dirty="0"/>
              <a:t>이라는 용어가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자세한 것은 뒤장에서 설명하겠습니다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에서의 확장자는 보시는 바와 같습니다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5524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예시는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의 기본적인 예제 중 하나입니다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예제에서 보는 바와 같이 앞에 전처리문들 같은 경우는 기본적인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런타임 </a:t>
            </a:r>
            <a:r>
              <a:rPr kumimoji="1" lang="en-US" altLang="ko-KR" dirty="0"/>
              <a:t>API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앞서 </a:t>
            </a:r>
            <a:r>
              <a:rPr kumimoji="1" lang="ko-KR" altLang="en-US" dirty="0" err="1"/>
              <a:t>말했다시피</a:t>
            </a:r>
            <a:r>
              <a:rPr kumimoji="1" lang="ko-KR" altLang="en-US" dirty="0"/>
              <a:t> </a:t>
            </a:r>
            <a:r>
              <a:rPr kumimoji="1" lang="en-US" altLang="ko-KR" dirty="0"/>
              <a:t>global</a:t>
            </a:r>
            <a:r>
              <a:rPr kumimoji="1" lang="ko-KR" altLang="en-US" dirty="0"/>
              <a:t>은 자세히 말하면 호스트에서 호출하고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디바에서</a:t>
            </a:r>
            <a:r>
              <a:rPr kumimoji="1" lang="ko-KR" altLang="en-US" dirty="0"/>
              <a:t> 실행되는 의미를 가진 키워드입니다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메인 함수에서 </a:t>
            </a:r>
            <a:r>
              <a:rPr kumimoji="1" lang="en-US" altLang="ko-KR" dirty="0" err="1"/>
              <a:t>helloCUDA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호스트에서 호출해서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내에서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번 실행하라는 의미를 가지게 되는 것입니다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해당 실행문장에서 보이는 </a:t>
            </a:r>
            <a:r>
              <a:rPr kumimoji="1" lang="ko-KR" altLang="en-US" dirty="0" err="1"/>
              <a:t>꺽새들은</a:t>
            </a:r>
            <a:r>
              <a:rPr kumimoji="1" lang="ko-KR" altLang="en-US" dirty="0"/>
              <a:t> 나중에 나올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 스레드 계층에서 보다 더 자세하게 말씀드리겠습니다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77665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이제부터는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 프로그램이 어떤 방식으로 작동되는지에 대해서 알아보겠습니다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118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7485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순서는 </a:t>
            </a:r>
            <a:r>
              <a:rPr lang="en-US" altLang="ko-KR" dirty="0"/>
              <a:t>GPGPU</a:t>
            </a:r>
            <a:r>
              <a:rPr lang="ko-KR" altLang="en-US" dirty="0"/>
              <a:t> 및 병렬 처리의 개요</a:t>
            </a:r>
            <a:r>
              <a:rPr lang="en-US" altLang="ko-KR" dirty="0"/>
              <a:t>, CUDA</a:t>
            </a:r>
            <a:r>
              <a:rPr lang="ko-KR" altLang="en-US" dirty="0"/>
              <a:t>에 관한 전반적인 사항들 세 번째로는 </a:t>
            </a:r>
            <a:r>
              <a:rPr lang="en-US" altLang="ko-KR" dirty="0"/>
              <a:t>CUDA </a:t>
            </a:r>
            <a:r>
              <a:rPr lang="ko-KR" altLang="en-US" dirty="0"/>
              <a:t>프로그램이 어떤 식으로 작동하는지에 대한 기본적인 흐름 마지막으로는 </a:t>
            </a:r>
            <a:r>
              <a:rPr lang="en-US" altLang="ko-KR" dirty="0"/>
              <a:t>CUDA </a:t>
            </a:r>
            <a:r>
              <a:rPr lang="ko-KR" altLang="en-US" dirty="0"/>
              <a:t>스레드의 계층을 하나씩 살펴보도록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496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76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590276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177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0754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3318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스레드 계층에 대해서 알아보겠습니다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2550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 그림은 스레드 계층에 관한 전체적인 그림입니다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보시다시피</a:t>
            </a:r>
            <a:r>
              <a:rPr kumimoji="1" lang="ko-KR" altLang="en-US" dirty="0"/>
              <a:t> 가장 작은 단위인 </a:t>
            </a:r>
            <a:r>
              <a:rPr kumimoji="1" lang="en-US" altLang="ko-KR" dirty="0"/>
              <a:t>Thread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시작해서 가장 큰 단위인 </a:t>
            </a:r>
            <a:r>
              <a:rPr kumimoji="1" lang="en-US" altLang="ko-KR" dirty="0"/>
              <a:t>Grid</a:t>
            </a:r>
            <a:r>
              <a:rPr kumimoji="1" lang="ko-KR" altLang="en-US" dirty="0"/>
              <a:t>로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의 계층은 이루어져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68231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먼저 </a:t>
            </a:r>
            <a:r>
              <a:rPr kumimoji="1" lang="en-US" altLang="ko-KR" dirty="0"/>
              <a:t>Thread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자세히 살펴보자면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스레드는</a:t>
            </a:r>
            <a:r>
              <a:rPr kumimoji="1" lang="en-US" altLang="ko-KR" dirty="0"/>
              <a:t> CUDA</a:t>
            </a:r>
            <a:r>
              <a:rPr kumimoji="1" lang="ko-KR" altLang="en-US" dirty="0"/>
              <a:t>의 코어를 사용하는 가장 작은 단위임과 동시에 프로세스 내 가장 작은 </a:t>
            </a:r>
            <a:r>
              <a:rPr kumimoji="1" lang="ko-KR" altLang="en-US" dirty="0" err="1"/>
              <a:t>실행단위입니다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앞에서 잠깐 언급했듯이 독립적인 성질을 가지며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표기법으로는 실 모양으로 표기합니다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8611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다음으로는 </a:t>
            </a:r>
            <a:r>
              <a:rPr kumimoji="1" lang="en-US" altLang="ko-KR" dirty="0"/>
              <a:t>Warp</a:t>
            </a:r>
            <a:r>
              <a:rPr kumimoji="1" lang="ko-KR" altLang="en-US" dirty="0"/>
              <a:t>라는 단위입니다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워프는 스레드가 </a:t>
            </a:r>
            <a:r>
              <a:rPr kumimoji="1" lang="en-US" altLang="ko-KR" dirty="0"/>
              <a:t>32</a:t>
            </a:r>
            <a:r>
              <a:rPr kumimoji="1" lang="ko-KR" altLang="en-US" dirty="0"/>
              <a:t>개가 뭉쳐져서 이루어진 단위체입니다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의 기본 적인 수행 단위이며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병렬처리의 핵심이 되는 멀티 스레드의 단위이기도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71593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 다음 계층으로는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Blcok</a:t>
            </a:r>
            <a:r>
              <a:rPr kumimoji="1" lang="ko-KR" altLang="en-US" dirty="0"/>
              <a:t>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앞선 </a:t>
            </a:r>
            <a:r>
              <a:rPr kumimoji="1" lang="ko-KR" altLang="en-US" dirty="0" err="1"/>
              <a:t>워프들의</a:t>
            </a:r>
            <a:r>
              <a:rPr kumimoji="1" lang="ko-KR" altLang="en-US" dirty="0"/>
              <a:t> 집합체로 이루어진 단위이며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블록은 블록 내에서 스레드에 고유 번호를 부여합니다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이와 관련 자세한 사항은 다음장에서 말씀드리겠습니다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블록이라는 단위는 최대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차원으로 표현이 가능합니다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6078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83130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마지막으로 </a:t>
            </a:r>
            <a:r>
              <a:rPr kumimoji="1" lang="en-US" altLang="ko-KR" dirty="0"/>
              <a:t>Grid</a:t>
            </a:r>
            <a:r>
              <a:rPr kumimoji="1" lang="ko-KR" altLang="en-US" dirty="0"/>
              <a:t>는 앞선 블록들의 집합이며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그리드는 블록들에 고유 번호를 부여합니다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다음 세미나 시간에서 언급할 부분과도 상관이 있는데 앞서 말했듯이 각 그리드 및 블록들은 각자의 스레드에 대해서 고유번호를 가지고 있으므로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특정 스레드를 지정할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부분은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프로그래밍을 함에 있어서 착각하기 쉬운 오류를 잡아주고 보다 효율적으로 각각의 스레드를 사용할 수 있게 도와줍니다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그리드는 블록과 마찬가지로 최대 </a:t>
            </a:r>
            <a:r>
              <a:rPr kumimoji="1" lang="en-US" altLang="ko-KR" dirty="0"/>
              <a:t>3</a:t>
            </a:r>
            <a:r>
              <a:rPr kumimoji="1" lang="ko-KR" altLang="en-US" dirty="0"/>
              <a:t>차원까지 표현이 가능합니다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4185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이제는 해당 스레드 계층에서 사용하는 변수들에 대해서 살펴보겠습니다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먼저 </a:t>
            </a:r>
            <a:r>
              <a:rPr kumimoji="1" lang="en-US" altLang="ko-KR" dirty="0" err="1"/>
              <a:t>gridDim</a:t>
            </a:r>
            <a:r>
              <a:rPr kumimoji="1" lang="ko-KR" altLang="en-US" dirty="0"/>
              <a:t>과 같은 경우는 그리드의 형태 정보를 담고 있는 변수인데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6095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6012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0711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459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832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GPU</a:t>
            </a:r>
            <a:r>
              <a:rPr lang="ko-KR" altLang="en-US" dirty="0"/>
              <a:t>란 모두가 알다시피 그래픽과 관련된 연산 장치입니다</a:t>
            </a:r>
            <a:r>
              <a:rPr lang="en-US" altLang="ko-KR" dirty="0"/>
              <a:t>. </a:t>
            </a:r>
            <a:r>
              <a:rPr lang="ko-KR" altLang="en-US" dirty="0"/>
              <a:t>그렇기에 무수한 그래픽 화소를 처리하기 위해서 많은 코어들로 구성되어져 있습니다</a:t>
            </a:r>
            <a:r>
              <a:rPr lang="en-US" altLang="ko-KR" dirty="0"/>
              <a:t>. </a:t>
            </a:r>
            <a:r>
              <a:rPr lang="ko-KR" altLang="en-US" dirty="0"/>
              <a:t>현재에 와서는 이러한 무수한 코어를 가진 </a:t>
            </a:r>
            <a:r>
              <a:rPr lang="en-US" altLang="ko-KR" dirty="0"/>
              <a:t>GPU</a:t>
            </a:r>
            <a:r>
              <a:rPr lang="ko-KR" altLang="en-US" dirty="0"/>
              <a:t>를 인공지능 및 암호화폐와 관련된 연산에 쓰이는 것도 발달을 했습니다</a:t>
            </a:r>
            <a:r>
              <a:rPr lang="en-US" altLang="ko-KR" dirty="0"/>
              <a:t>. </a:t>
            </a:r>
            <a:r>
              <a:rPr lang="ko-KR" altLang="en-US" dirty="0"/>
              <a:t>그래서 행렬연산과 같은 기존의 </a:t>
            </a:r>
            <a:r>
              <a:rPr lang="en-US" altLang="ko-KR" dirty="0"/>
              <a:t>CPU</a:t>
            </a:r>
            <a:r>
              <a:rPr lang="ko-KR" altLang="en-US" dirty="0"/>
              <a:t>가 처리하던 연산을 </a:t>
            </a:r>
            <a:r>
              <a:rPr lang="en-US" altLang="ko-KR" dirty="0"/>
              <a:t>GPU</a:t>
            </a:r>
            <a:r>
              <a:rPr lang="ko-KR" altLang="en-US" dirty="0"/>
              <a:t>도 가능하게 한 것이 저희가 이번에 프로그래밍 해볼 </a:t>
            </a:r>
            <a:r>
              <a:rPr lang="en-US" altLang="ko-KR" dirty="0"/>
              <a:t>GPGPU</a:t>
            </a:r>
            <a:r>
              <a:rPr lang="ko-KR" altLang="en-US" dirty="0"/>
              <a:t>의 개념입니다</a:t>
            </a:r>
            <a:r>
              <a:rPr lang="en-US" altLang="ko-KR" dirty="0"/>
              <a:t>. </a:t>
            </a:r>
            <a:r>
              <a:rPr lang="ko-KR" altLang="en-US" dirty="0"/>
              <a:t>그리고 현재에 와서 </a:t>
            </a:r>
            <a:r>
              <a:rPr lang="en-US" altLang="ko-KR" dirty="0"/>
              <a:t>GPU</a:t>
            </a:r>
            <a:r>
              <a:rPr lang="ko-KR" altLang="en-US" dirty="0"/>
              <a:t>를 활발히 사용하는 이유는 우선은 더 높은 그래픽 능력을 원하는 사용자들의 요구가 있습니다</a:t>
            </a:r>
            <a:r>
              <a:rPr lang="en-US" altLang="ko-KR" dirty="0"/>
              <a:t>. </a:t>
            </a:r>
            <a:r>
              <a:rPr lang="ko-KR" altLang="en-US" dirty="0"/>
              <a:t>두 번째로는 컴퓨팅 아키텍처의 발전 경향으로 </a:t>
            </a:r>
            <a:r>
              <a:rPr lang="en-US" altLang="ko-KR" dirty="0"/>
              <a:t>GPU</a:t>
            </a:r>
            <a:r>
              <a:rPr lang="ko-KR" altLang="en-US" dirty="0"/>
              <a:t>가 더 선호하게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677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그래프들은 연산장치들의 처리 능력의 추이를 보여주는 그래프들입니다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왼쪽 그래프는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초당 최대 처리량을 나타내는 그래프로서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에 비해서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가 압도적으로 성능이 높아짐을 보여주고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오른쪽 그래프는 단일 스레드 부동소수점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들의 수행 능력을 나타내는 지표입니다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해당 지표를 보면 </a:t>
            </a:r>
            <a:r>
              <a:rPr kumimoji="1" lang="en-US" altLang="ko-KR" dirty="0"/>
              <a:t>2004</a:t>
            </a:r>
            <a:r>
              <a:rPr kumimoji="1" lang="ko-KR" altLang="en-US" dirty="0"/>
              <a:t>년에는 잠시 능력의 추이가 주춤하고</a:t>
            </a:r>
            <a:r>
              <a:rPr kumimoji="1" lang="en-US" altLang="ko-KR" dirty="0"/>
              <a:t>, </a:t>
            </a:r>
            <a:r>
              <a:rPr kumimoji="1" lang="ko-KR" altLang="en-US" dirty="0"/>
              <a:t>그 이후에도 처음과 비교해도 성능의 추이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기울기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낮아진 것을 볼 수 있습니다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해당 지표의 원인은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68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시대에 따라서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의 능력을 좌우하는 장치 중 하나인 트랜지스터의 집적도가 높아짐에 따라서 </a:t>
            </a:r>
            <a:r>
              <a:rPr kumimoji="1" lang="ko-KR" altLang="en-US" dirty="0" err="1"/>
              <a:t>발열등이</a:t>
            </a:r>
            <a:r>
              <a:rPr kumimoji="1" lang="ko-KR" altLang="en-US" dirty="0"/>
              <a:t> 연산 오류를 일으키면서 </a:t>
            </a:r>
            <a:r>
              <a:rPr kumimoji="1" lang="en-US" altLang="ko-KR" dirty="0"/>
              <a:t>CPU</a:t>
            </a:r>
            <a:r>
              <a:rPr kumimoji="1" lang="ko-KR" altLang="en-US" dirty="0"/>
              <a:t>의 능력을 떨어뜨립니다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4305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이제는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의 처리 </a:t>
            </a:r>
            <a:r>
              <a:rPr kumimoji="1" lang="ko-KR" altLang="en-US" dirty="0" err="1"/>
              <a:t>매커니즘에</a:t>
            </a:r>
            <a:r>
              <a:rPr kumimoji="1" lang="ko-KR" altLang="en-US" dirty="0"/>
              <a:t> 대해서 알아보겠습니다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우선은 처리 방식의 대표적인 두 방식인 병렬 처리와 병행 처리에 대해서 알아보겠습니다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병렬 처리는 그림과 같이 하나의 태스크를 </a:t>
            </a:r>
            <a:r>
              <a:rPr kumimoji="1" lang="ko-KR" altLang="en-US" dirty="0" err="1"/>
              <a:t>서브태스크들로</a:t>
            </a:r>
            <a:r>
              <a:rPr kumimoji="1" lang="ko-KR" altLang="en-US" dirty="0"/>
              <a:t> 나누고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그것들을 각 코어가 </a:t>
            </a:r>
            <a:r>
              <a:rPr kumimoji="1" lang="ko-KR" altLang="en-US" dirty="0" err="1"/>
              <a:t>나눠가져서</a:t>
            </a:r>
            <a:r>
              <a:rPr kumimoji="1" lang="ko-KR" altLang="en-US" dirty="0"/>
              <a:t> 처리하는 과정을 말하며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병행처리는 각각의 온전한 태스크를 </a:t>
            </a:r>
            <a:r>
              <a:rPr kumimoji="1" lang="en-US" altLang="ko-KR" dirty="0"/>
              <a:t> </a:t>
            </a:r>
            <a:r>
              <a:rPr kumimoji="1" lang="ko-KR" altLang="en-US" dirty="0"/>
              <a:t>각 코어들이 나눠가지는 것을 말합니다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5489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다음으로는 앞선 개념에 대한 예시입니다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예시에서는 </a:t>
            </a:r>
            <a:r>
              <a:rPr kumimoji="1" lang="en-US" altLang="ko-KR" dirty="0"/>
              <a:t>1~8</a:t>
            </a:r>
            <a:r>
              <a:rPr kumimoji="1" lang="ko-KR" altLang="en-US" dirty="0"/>
              <a:t>까지의 합을 나타내는 프로그램입니다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프로그램에서는 </a:t>
            </a:r>
            <a:r>
              <a:rPr kumimoji="1" lang="en-US" altLang="ko-KR" dirty="0" err="1"/>
              <a:t>ComputeMySum</a:t>
            </a:r>
            <a:r>
              <a:rPr kumimoji="1" lang="ko-KR" altLang="en-US" dirty="0"/>
              <a:t>라는 함수에서 각각의 프로세스들은 각자가 맡은 부분에 대한 연산을 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메인 단에 와서는 모든 프로세스들의 값을 하나의 대표 프로세스로 모으는 방식을 활용하고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해당 방식을 사용할 때의 연산 시간은 보기와 같이 나옵니다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dirty="0"/>
              <a:t>N</a:t>
            </a:r>
            <a:r>
              <a:rPr kumimoji="1" lang="ko-KR" altLang="en-US" dirty="0"/>
              <a:t>은 더할 숫자의 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kumimoji="1" lang="ko-KR" altLang="en-US" dirty="0"/>
              <a:t>는 프로세스의 수를 의미합니다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만약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프로세스가 </a:t>
            </a:r>
            <a:r>
              <a:rPr kumimoji="1" lang="en-US" altLang="ko-KR" dirty="0"/>
              <a:t>8</a:t>
            </a:r>
            <a:r>
              <a:rPr kumimoji="1" lang="ko-KR" altLang="en-US" dirty="0"/>
              <a:t> 전체 작업이 </a:t>
            </a:r>
            <a:r>
              <a:rPr kumimoji="1" lang="en-US" altLang="ko-KR" dirty="0"/>
              <a:t>24</a:t>
            </a:r>
            <a:r>
              <a:rPr kumimoji="1" lang="ko-KR" altLang="en-US" dirty="0"/>
              <a:t>라면 </a:t>
            </a:r>
            <a:r>
              <a:rPr kumimoji="1" lang="en-US" altLang="ko-KR" dirty="0"/>
              <a:t>3+7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10</a:t>
            </a:r>
            <a:r>
              <a:rPr kumimoji="1" lang="ko-KR" altLang="en-US" dirty="0"/>
              <a:t>로 걸리는 시간은 총 </a:t>
            </a:r>
            <a:r>
              <a:rPr kumimoji="1" lang="en-US" altLang="ko-KR" dirty="0"/>
              <a:t>10</a:t>
            </a:r>
            <a:r>
              <a:rPr kumimoji="1" lang="ko-KR" altLang="en-US" dirty="0"/>
              <a:t>가 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해당 방식은 비효율적인 방식에 속합니다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값을 모으는 과정에서 </a:t>
            </a:r>
            <a:r>
              <a:rPr kumimoji="1" lang="ko-KR" altLang="en-US" dirty="0" err="1"/>
              <a:t>대표스레드가</a:t>
            </a:r>
            <a:r>
              <a:rPr kumimoji="1" lang="ko-KR" altLang="en-US" dirty="0"/>
              <a:t> 혼자 일하기 때문입니다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병렬처리를 잘 활용하지 못한 예시입니다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그래서 발전된 방식 중 하나가 다음과 같습니다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842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해당 방식은 합을 구하는 과정을 여러 개의 스레드들이 참여하는 방식입니다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 방식에서는 앞선 방식보다 더 빠른 </a:t>
            </a:r>
            <a:r>
              <a:rPr kumimoji="1" lang="en-US" altLang="ko-KR" dirty="0"/>
              <a:t>6</a:t>
            </a:r>
            <a:r>
              <a:rPr kumimoji="1" lang="ko-KR" altLang="en-US" dirty="0"/>
              <a:t>이라는 시간이 걸립니다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이는 작은 작업임에도 불구하고 약 </a:t>
            </a:r>
            <a:r>
              <a:rPr kumimoji="1" lang="en-US" altLang="ko-KR" dirty="0"/>
              <a:t>2</a:t>
            </a:r>
            <a:r>
              <a:rPr kumimoji="1" lang="ko-KR" altLang="en-US" dirty="0"/>
              <a:t>배에 가깝게 </a:t>
            </a:r>
            <a:r>
              <a:rPr kumimoji="1" lang="ko-KR" altLang="en-US" dirty="0" err="1"/>
              <a:t>빨라짐을</a:t>
            </a:r>
            <a:r>
              <a:rPr kumimoji="1" lang="ko-KR" altLang="en-US" dirty="0"/>
              <a:t> 알 수 있습니다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하지만 이러한 방식으로 하기 위해서는 앞선 </a:t>
            </a:r>
            <a:r>
              <a:rPr kumimoji="1" lang="en-US" altLang="ko-KR" dirty="0"/>
              <a:t>c</a:t>
            </a:r>
            <a:r>
              <a:rPr kumimoji="1" lang="ko-KR" altLang="en-US" dirty="0" err="1"/>
              <a:t>프로그램밍과는</a:t>
            </a:r>
            <a:r>
              <a:rPr kumimoji="1" lang="ko-KR" altLang="en-US" dirty="0"/>
              <a:t> 다르게 스레드에 직접적으로 상관해야 되기 때문에</a:t>
            </a:r>
            <a:r>
              <a:rPr kumimoji="1" lang="en-US" altLang="ko-KR" dirty="0"/>
              <a:t> GPU</a:t>
            </a:r>
            <a:r>
              <a:rPr kumimoji="1" lang="ko-KR" altLang="en-US" dirty="0"/>
              <a:t>프로그래밍을 배워야 합니다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1607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2024-01-03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49286"/>
            <a:ext cx="9144000" cy="1060676"/>
          </a:xfrm>
        </p:spPr>
        <p:txBody>
          <a:bodyPr/>
          <a:lstStyle/>
          <a:p>
            <a:r>
              <a:rPr kumimoji="1" lang="en-US" altLang="ko-KR" dirty="0"/>
              <a:t>Scalar Lab</a:t>
            </a:r>
            <a:r>
              <a:rPr kumimoji="1" lang="ko-KR" altLang="en-US" dirty="0"/>
              <a:t> 세미나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CCCF19-247B-84DD-7F8E-CF7357808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CUDA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GPU </a:t>
            </a:r>
            <a:r>
              <a:rPr kumimoji="1" lang="ko-KR" altLang="en-US" dirty="0"/>
              <a:t>병렬 처리 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2893804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병렬처리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55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Flynn’s taxonomy(</a:t>
            </a:r>
            <a:r>
              <a:rPr kumimoji="1" lang="ko-KR" altLang="en-US" sz="2200" dirty="0"/>
              <a:t>컴퓨터 아키텍처에 관한</a:t>
            </a:r>
            <a:r>
              <a:rPr kumimoji="1" lang="en-US" altLang="ko-KR" sz="2200" dirty="0"/>
              <a:t>)</a:t>
            </a:r>
            <a:endParaRPr kumimoji="1" lang="ko-KR" altLang="en-US" sz="2200" dirty="0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01C3CF92-EF4D-9FB0-83A2-FAFF17E8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33178"/>
              </p:ext>
            </p:extLst>
          </p:nvPr>
        </p:nvGraphicFramePr>
        <p:xfrm>
          <a:off x="930442" y="1344558"/>
          <a:ext cx="10331116" cy="5246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65558">
                  <a:extLst>
                    <a:ext uri="{9D8B030D-6E8A-4147-A177-3AD203B41FA5}">
                      <a16:colId xmlns:a16="http://schemas.microsoft.com/office/drawing/2014/main" val="2743881604"/>
                    </a:ext>
                  </a:extLst>
                </a:gridCol>
                <a:gridCol w="5165558">
                  <a:extLst>
                    <a:ext uri="{9D8B030D-6E8A-4147-A177-3AD203B41FA5}">
                      <a16:colId xmlns:a16="http://schemas.microsoft.com/office/drawing/2014/main" val="1236298988"/>
                    </a:ext>
                  </a:extLst>
                </a:gridCol>
              </a:tblGrid>
              <a:tr h="262345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b="1" dirty="0"/>
                        <a:t>SISD(Single Instruction Single Data)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SIMD(Single Instruction Multiple Data)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78711405"/>
                  </a:ext>
                </a:extLst>
              </a:tr>
              <a:tr h="262345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MISD(Multiple Instruction Single Data)</a:t>
                      </a:r>
                      <a:endParaRPr lang="ko-KR" altLang="en-US" b="1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MIMD(Multiple Instruction Multiple Data)</a:t>
                      </a:r>
                      <a:endParaRPr lang="ko-KR" altLang="en-US" b="1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3775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045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병렬처리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55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Flynn’s taxonomy(</a:t>
            </a:r>
            <a:r>
              <a:rPr kumimoji="1" lang="ko-KR" altLang="en-US" sz="2200" dirty="0"/>
              <a:t>컴퓨터 아키텍처에 관한</a:t>
            </a:r>
            <a:r>
              <a:rPr kumimoji="1" lang="en-US" altLang="ko-KR" sz="2200" dirty="0"/>
              <a:t>)</a:t>
            </a:r>
            <a:endParaRPr kumimoji="1" lang="ko-KR" altLang="en-US" sz="22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9A19F02-6588-E738-B582-CC83D3AFD8B0}"/>
              </a:ext>
            </a:extLst>
          </p:cNvPr>
          <p:cNvGrpSpPr/>
          <p:nvPr/>
        </p:nvGrpSpPr>
        <p:grpSpPr>
          <a:xfrm>
            <a:off x="6224112" y="2454017"/>
            <a:ext cx="3823460" cy="3470217"/>
            <a:chOff x="1707608" y="2723618"/>
            <a:chExt cx="3823460" cy="347021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CF8AEB9-E6E6-7130-242F-13C82F8D9BEA}"/>
                </a:ext>
              </a:extLst>
            </p:cNvPr>
            <p:cNvSpPr/>
            <p:nvPr/>
          </p:nvSpPr>
          <p:spPr>
            <a:xfrm>
              <a:off x="1707608" y="3677508"/>
              <a:ext cx="1722923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Unit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C004B32-1847-24E7-4DB3-57A88618263A}"/>
                </a:ext>
              </a:extLst>
            </p:cNvPr>
            <p:cNvSpPr/>
            <p:nvPr/>
          </p:nvSpPr>
          <p:spPr>
            <a:xfrm>
              <a:off x="4677839" y="2723618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1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E73BB56-A4F4-198D-B7D4-D92178F9C578}"/>
                </a:ext>
              </a:extLst>
            </p:cNvPr>
            <p:cNvSpPr/>
            <p:nvPr/>
          </p:nvSpPr>
          <p:spPr>
            <a:xfrm>
              <a:off x="4677839" y="3696011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2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2FB8181-BD17-B671-82B8-E63E2A2A873D}"/>
                </a:ext>
              </a:extLst>
            </p:cNvPr>
            <p:cNvSpPr/>
            <p:nvPr/>
          </p:nvSpPr>
          <p:spPr>
            <a:xfrm>
              <a:off x="4677838" y="5364570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ALU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3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70B9EAF-0005-4D40-2F52-25D7D8DBDAE1}"/>
                </a:ext>
              </a:extLst>
            </p:cNvPr>
            <p:cNvGrpSpPr/>
            <p:nvPr/>
          </p:nvGrpSpPr>
          <p:grpSpPr>
            <a:xfrm>
              <a:off x="5104452" y="4726899"/>
              <a:ext cx="74816" cy="436047"/>
              <a:chOff x="3994701" y="4044142"/>
              <a:chExt cx="74816" cy="436047"/>
            </a:xfrm>
          </p:grpSpPr>
          <p:sp>
            <p:nvSpPr>
              <p:cNvPr id="9" name="순서도: 연결자 8">
                <a:extLst>
                  <a:ext uri="{FF2B5EF4-FFF2-40B4-BE49-F238E27FC236}">
                    <a16:creationId xmlns:a16="http://schemas.microsoft.com/office/drawing/2014/main" id="{D509DAF4-869E-4557-0C10-28E2F5ED8ED5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순서도: 연결자 9">
                <a:extLst>
                  <a:ext uri="{FF2B5EF4-FFF2-40B4-BE49-F238E27FC236}">
                    <a16:creationId xmlns:a16="http://schemas.microsoft.com/office/drawing/2014/main" id="{F372E9BE-C9E1-EFE8-0711-0BDD89792833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순서도: 연결자 10">
                <a:extLst>
                  <a:ext uri="{FF2B5EF4-FFF2-40B4-BE49-F238E27FC236}">
                    <a16:creationId xmlns:a16="http://schemas.microsoft.com/office/drawing/2014/main" id="{FD12C817-39CC-4448-B656-35CF37AFB8E8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4A8DF779-0A47-B7F7-5C3F-C278416AF943}"/>
                </a:ext>
              </a:extLst>
            </p:cNvPr>
            <p:cNvCxnSpPr>
              <a:stCxn id="3" idx="3"/>
              <a:endCxn id="5" idx="2"/>
            </p:cNvCxnSpPr>
            <p:nvPr/>
          </p:nvCxnSpPr>
          <p:spPr>
            <a:xfrm flipV="1">
              <a:off x="3430531" y="3138251"/>
              <a:ext cx="1247308" cy="972394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AFE2DFE2-7F75-BFE5-3D0E-B70575350909}"/>
                </a:ext>
              </a:extLst>
            </p:cNvPr>
            <p:cNvCxnSpPr>
              <a:cxnSpLocks/>
              <a:stCxn id="3" idx="3"/>
              <a:endCxn id="6" idx="2"/>
            </p:cNvCxnSpPr>
            <p:nvPr/>
          </p:nvCxnSpPr>
          <p:spPr>
            <a:xfrm flipV="1">
              <a:off x="3430531" y="4110644"/>
              <a:ext cx="1247308" cy="1"/>
            </a:xfrm>
            <a:prstGeom prst="bent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40A1F6EF-0F38-2DC0-9134-ED8CD70A1688}"/>
                </a:ext>
              </a:extLst>
            </p:cNvPr>
            <p:cNvCxnSpPr>
              <a:cxnSpLocks/>
              <a:stCxn id="3" idx="3"/>
              <a:endCxn id="7" idx="2"/>
            </p:cNvCxnSpPr>
            <p:nvPr/>
          </p:nvCxnSpPr>
          <p:spPr>
            <a:xfrm>
              <a:off x="3430531" y="4110645"/>
              <a:ext cx="1247307" cy="1668558"/>
            </a:xfrm>
            <a:prstGeom prst="bent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BDF631A-9D1B-3726-C555-B11297F772D0}"/>
              </a:ext>
            </a:extLst>
          </p:cNvPr>
          <p:cNvSpPr txBox="1"/>
          <p:nvPr/>
        </p:nvSpPr>
        <p:spPr>
          <a:xfrm>
            <a:off x="7438064" y="1614725"/>
            <a:ext cx="1017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SIMD</a:t>
            </a:r>
            <a:endParaRPr lang="ko-KR" alt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64B2C5F-65B9-1B35-A30B-F0BCAB282523}"/>
              </a:ext>
            </a:extLst>
          </p:cNvPr>
          <p:cNvSpPr txBox="1"/>
          <p:nvPr/>
        </p:nvSpPr>
        <p:spPr>
          <a:xfrm>
            <a:off x="2468924" y="1614725"/>
            <a:ext cx="1057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MIMD</a:t>
            </a:r>
            <a:endParaRPr lang="ko-KR" altLang="en-US" sz="24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5C15B08-CE65-4ABB-5F27-2459E2D7D1B5}"/>
              </a:ext>
            </a:extLst>
          </p:cNvPr>
          <p:cNvGrpSpPr/>
          <p:nvPr/>
        </p:nvGrpSpPr>
        <p:grpSpPr>
          <a:xfrm>
            <a:off x="2136192" y="2356347"/>
            <a:ext cx="1722925" cy="4001023"/>
            <a:chOff x="7321540" y="2642573"/>
            <a:chExt cx="1722925" cy="4001023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2B53E455-A660-5EAE-2729-000FA0A5495E}"/>
                </a:ext>
              </a:extLst>
            </p:cNvPr>
            <p:cNvSpPr/>
            <p:nvPr/>
          </p:nvSpPr>
          <p:spPr>
            <a:xfrm>
              <a:off x="7321542" y="2642573"/>
              <a:ext cx="1722923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Unit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+ALU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F1533E5-E8B1-6E61-C2A6-22EC0B56E4EC}"/>
                </a:ext>
              </a:extLst>
            </p:cNvPr>
            <p:cNvGrpSpPr/>
            <p:nvPr/>
          </p:nvGrpSpPr>
          <p:grpSpPr>
            <a:xfrm>
              <a:off x="8145595" y="5100600"/>
              <a:ext cx="74816" cy="436047"/>
              <a:chOff x="3994701" y="4044142"/>
              <a:chExt cx="74816" cy="436047"/>
            </a:xfrm>
          </p:grpSpPr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BF7F8468-9FA5-2850-AE78-4ED0763C4DEC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연결자 33">
                <a:extLst>
                  <a:ext uri="{FF2B5EF4-FFF2-40B4-BE49-F238E27FC236}">
                    <a16:creationId xmlns:a16="http://schemas.microsoft.com/office/drawing/2014/main" id="{842910E4-B2B8-0DF3-BAB1-0FBF92D2A807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4">
                <a:extLst>
                  <a:ext uri="{FF2B5EF4-FFF2-40B4-BE49-F238E27FC236}">
                    <a16:creationId xmlns:a16="http://schemas.microsoft.com/office/drawing/2014/main" id="{262BFFA7-FBD7-1567-4672-DB887C75D45F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3DE7DF35-2D83-FA0E-E7ED-2A9DED8BE3CA}"/>
                </a:ext>
              </a:extLst>
            </p:cNvPr>
            <p:cNvSpPr/>
            <p:nvPr/>
          </p:nvSpPr>
          <p:spPr>
            <a:xfrm>
              <a:off x="7321542" y="3992006"/>
              <a:ext cx="1722923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Unit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+ALU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EC82C38C-D5E6-86C7-E9C9-DF47B0597E78}"/>
                </a:ext>
              </a:extLst>
            </p:cNvPr>
            <p:cNvSpPr/>
            <p:nvPr/>
          </p:nvSpPr>
          <p:spPr>
            <a:xfrm>
              <a:off x="7321540" y="5777323"/>
              <a:ext cx="1722923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Control Unit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+ALU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282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메모리 시스템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55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Flynn’s taxonomy(</a:t>
            </a:r>
            <a:r>
              <a:rPr kumimoji="1" lang="ko-KR" altLang="en-US" sz="2200" dirty="0"/>
              <a:t>컴퓨터 아키텍처에 관한</a:t>
            </a:r>
            <a:r>
              <a:rPr kumimoji="1" lang="en-US" altLang="ko-KR" sz="2200" dirty="0"/>
              <a:t>)</a:t>
            </a:r>
            <a:endParaRPr kumimoji="1" lang="ko-KR" altLang="en-US" sz="22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D801533-3EC3-A227-48D6-8BA0952C3AFD}"/>
              </a:ext>
            </a:extLst>
          </p:cNvPr>
          <p:cNvGrpSpPr/>
          <p:nvPr/>
        </p:nvGrpSpPr>
        <p:grpSpPr>
          <a:xfrm>
            <a:off x="6799117" y="1768615"/>
            <a:ext cx="4883241" cy="4409648"/>
            <a:chOff x="502264" y="1911362"/>
            <a:chExt cx="4883241" cy="4409648"/>
          </a:xfrm>
        </p:grpSpPr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DD3B8A6D-85F2-708A-BDA6-915C460DABF2}"/>
                </a:ext>
              </a:extLst>
            </p:cNvPr>
            <p:cNvCxnSpPr>
              <a:stCxn id="3" idx="2"/>
            </p:cNvCxnSpPr>
            <p:nvPr/>
          </p:nvCxnSpPr>
          <p:spPr>
            <a:xfrm>
              <a:off x="1160072" y="3862136"/>
              <a:ext cx="0" cy="5912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C6ACA427-1691-EE7B-36D0-1D88D3268367}"/>
                </a:ext>
              </a:extLst>
            </p:cNvPr>
            <p:cNvCxnSpPr/>
            <p:nvPr/>
          </p:nvCxnSpPr>
          <p:spPr>
            <a:xfrm>
              <a:off x="2704699" y="3862136"/>
              <a:ext cx="0" cy="5912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9D9FF51B-E538-E05F-E43E-187CC7CD8B66}"/>
                </a:ext>
              </a:extLst>
            </p:cNvPr>
            <p:cNvCxnSpPr/>
            <p:nvPr/>
          </p:nvCxnSpPr>
          <p:spPr>
            <a:xfrm>
              <a:off x="4727697" y="3862135"/>
              <a:ext cx="0" cy="5912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2004384C-391C-60DD-7AEB-47F2306DF101}"/>
                </a:ext>
              </a:extLst>
            </p:cNvPr>
            <p:cNvCxnSpPr/>
            <p:nvPr/>
          </p:nvCxnSpPr>
          <p:spPr>
            <a:xfrm>
              <a:off x="2866952" y="4915027"/>
              <a:ext cx="0" cy="591226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CF8AEB9-E6E6-7130-242F-13C82F8D9BEA}"/>
                </a:ext>
              </a:extLst>
            </p:cNvPr>
            <p:cNvSpPr/>
            <p:nvPr/>
          </p:nvSpPr>
          <p:spPr>
            <a:xfrm>
              <a:off x="502264" y="2995863"/>
              <a:ext cx="1315616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DF631A-9D1B-3726-C555-B11297F772D0}"/>
                </a:ext>
              </a:extLst>
            </p:cNvPr>
            <p:cNvSpPr txBox="1"/>
            <p:nvPr/>
          </p:nvSpPr>
          <p:spPr>
            <a:xfrm>
              <a:off x="1412043" y="1911362"/>
              <a:ext cx="290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공유 메모리 시스템 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F1533E5-E8B1-6E61-C2A6-22EC0B56E4EC}"/>
                </a:ext>
              </a:extLst>
            </p:cNvPr>
            <p:cNvGrpSpPr/>
            <p:nvPr/>
          </p:nvGrpSpPr>
          <p:grpSpPr>
            <a:xfrm rot="5400000">
              <a:off x="3678789" y="3248382"/>
              <a:ext cx="74816" cy="436047"/>
              <a:chOff x="3994701" y="4044142"/>
              <a:chExt cx="74816" cy="436047"/>
            </a:xfrm>
          </p:grpSpPr>
          <p:sp>
            <p:nvSpPr>
              <p:cNvPr id="33" name="순서도: 연결자 32">
                <a:extLst>
                  <a:ext uri="{FF2B5EF4-FFF2-40B4-BE49-F238E27FC236}">
                    <a16:creationId xmlns:a16="http://schemas.microsoft.com/office/drawing/2014/main" id="{BF7F8468-9FA5-2850-AE78-4ED0763C4DEC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순서도: 연결자 33">
                <a:extLst>
                  <a:ext uri="{FF2B5EF4-FFF2-40B4-BE49-F238E27FC236}">
                    <a16:creationId xmlns:a16="http://schemas.microsoft.com/office/drawing/2014/main" id="{842910E4-B2B8-0DF3-BAB1-0FBF92D2A807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34">
                <a:extLst>
                  <a:ext uri="{FF2B5EF4-FFF2-40B4-BE49-F238E27FC236}">
                    <a16:creationId xmlns:a16="http://schemas.microsoft.com/office/drawing/2014/main" id="{262BFFA7-FBD7-1567-4672-DB887C75D45F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89B8C62-FA07-6FE4-81A0-0C527CDC786A}"/>
                </a:ext>
              </a:extLst>
            </p:cNvPr>
            <p:cNvSpPr/>
            <p:nvPr/>
          </p:nvSpPr>
          <p:spPr>
            <a:xfrm>
              <a:off x="2046891" y="2995862"/>
              <a:ext cx="1315616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477FD8EB-2C29-D040-D8CE-AC55178E42B7}"/>
                </a:ext>
              </a:extLst>
            </p:cNvPr>
            <p:cNvSpPr/>
            <p:nvPr/>
          </p:nvSpPr>
          <p:spPr>
            <a:xfrm>
              <a:off x="4069889" y="2995862"/>
              <a:ext cx="1315616" cy="866273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94467615-3070-2808-A0B7-02CAEEE676C5}"/>
                </a:ext>
              </a:extLst>
            </p:cNvPr>
            <p:cNvSpPr/>
            <p:nvPr/>
          </p:nvSpPr>
          <p:spPr>
            <a:xfrm>
              <a:off x="502264" y="4453362"/>
              <a:ext cx="4883240" cy="461665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Interconnect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F7AFE34-B78D-D189-8B2B-A6A2EBD364DB}"/>
                </a:ext>
              </a:extLst>
            </p:cNvPr>
            <p:cNvSpPr/>
            <p:nvPr/>
          </p:nvSpPr>
          <p:spPr>
            <a:xfrm>
              <a:off x="502264" y="5506253"/>
              <a:ext cx="4883240" cy="814757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D028F55-F744-F23D-537D-0B79A73B2ECF}"/>
              </a:ext>
            </a:extLst>
          </p:cNvPr>
          <p:cNvGrpSpPr/>
          <p:nvPr/>
        </p:nvGrpSpPr>
        <p:grpSpPr>
          <a:xfrm>
            <a:off x="509642" y="1810176"/>
            <a:ext cx="4883241" cy="4409649"/>
            <a:chOff x="6806497" y="1911361"/>
            <a:chExt cx="4883241" cy="4409649"/>
          </a:xfrm>
        </p:grpSpPr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673B2A33-1D9F-B988-6815-D5FAF9BA37C7}"/>
                </a:ext>
              </a:extLst>
            </p:cNvPr>
            <p:cNvCxnSpPr>
              <a:cxnSpLocks/>
            </p:cNvCxnSpPr>
            <p:nvPr/>
          </p:nvCxnSpPr>
          <p:spPr>
            <a:xfrm>
              <a:off x="11140854" y="4720750"/>
              <a:ext cx="0" cy="113859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5B782B0-2DAD-0C21-1A95-C1A9B04BA22E}"/>
                </a:ext>
              </a:extLst>
            </p:cNvPr>
            <p:cNvCxnSpPr>
              <a:cxnSpLocks/>
            </p:cNvCxnSpPr>
            <p:nvPr/>
          </p:nvCxnSpPr>
          <p:spPr>
            <a:xfrm>
              <a:off x="8659992" y="4720751"/>
              <a:ext cx="0" cy="113859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608BE11-8493-B001-140B-58A118B717DD}"/>
                </a:ext>
              </a:extLst>
            </p:cNvPr>
            <p:cNvCxnSpPr>
              <a:cxnSpLocks/>
            </p:cNvCxnSpPr>
            <p:nvPr/>
          </p:nvCxnSpPr>
          <p:spPr>
            <a:xfrm>
              <a:off x="7344745" y="4720752"/>
              <a:ext cx="0" cy="1138593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53CC0C2-BA92-E98A-C998-CA8AC3EE4537}"/>
                </a:ext>
              </a:extLst>
            </p:cNvPr>
            <p:cNvSpPr txBox="1"/>
            <p:nvPr/>
          </p:nvSpPr>
          <p:spPr>
            <a:xfrm>
              <a:off x="7793209" y="1911361"/>
              <a:ext cx="290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dirty="0"/>
                <a:t>분산 메모리 시스템 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C7E27D78-87FC-9A15-4AB8-E06DA232C5C2}"/>
                </a:ext>
              </a:extLst>
            </p:cNvPr>
            <p:cNvSpPr/>
            <p:nvPr/>
          </p:nvSpPr>
          <p:spPr>
            <a:xfrm>
              <a:off x="6806498" y="5859345"/>
              <a:ext cx="4883240" cy="461665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Interconnect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E7A8BF-B2CF-029D-9865-E97248931286}"/>
                </a:ext>
              </a:extLst>
            </p:cNvPr>
            <p:cNvSpPr/>
            <p:nvPr/>
          </p:nvSpPr>
          <p:spPr>
            <a:xfrm>
              <a:off x="6806497" y="2999689"/>
              <a:ext cx="1076496" cy="172489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9355939-2AA0-2C06-4178-68D4A1168CE1}"/>
                </a:ext>
              </a:extLst>
            </p:cNvPr>
            <p:cNvSpPr/>
            <p:nvPr/>
          </p:nvSpPr>
          <p:spPr>
            <a:xfrm>
              <a:off x="8114366" y="2995862"/>
              <a:ext cx="1076496" cy="172489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6F1B89-3A2B-5ECC-6590-E64AA28EBC9B}"/>
                </a:ext>
              </a:extLst>
            </p:cNvPr>
            <p:cNvSpPr/>
            <p:nvPr/>
          </p:nvSpPr>
          <p:spPr>
            <a:xfrm>
              <a:off x="10611854" y="2995861"/>
              <a:ext cx="1076496" cy="1724891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FAA3A01F-779C-78CA-9585-9708B1A11FA9}"/>
                </a:ext>
              </a:extLst>
            </p:cNvPr>
            <p:cNvGrpSpPr/>
            <p:nvPr/>
          </p:nvGrpSpPr>
          <p:grpSpPr>
            <a:xfrm rot="5400000">
              <a:off x="9891494" y="3640283"/>
              <a:ext cx="74816" cy="436047"/>
              <a:chOff x="3994701" y="4044142"/>
              <a:chExt cx="74816" cy="436047"/>
            </a:xfrm>
          </p:grpSpPr>
          <p:sp>
            <p:nvSpPr>
              <p:cNvPr id="40" name="순서도: 연결자 39">
                <a:extLst>
                  <a:ext uri="{FF2B5EF4-FFF2-40B4-BE49-F238E27FC236}">
                    <a16:creationId xmlns:a16="http://schemas.microsoft.com/office/drawing/2014/main" id="{B44902BE-CF25-F5C7-C407-C1094EE031B4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" name="순서도: 연결자 40">
                <a:extLst>
                  <a:ext uri="{FF2B5EF4-FFF2-40B4-BE49-F238E27FC236}">
                    <a16:creationId xmlns:a16="http://schemas.microsoft.com/office/drawing/2014/main" id="{706B150A-BBF3-E3BF-EA77-74AC81193863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순서도: 연결자 41">
                <a:extLst>
                  <a:ext uri="{FF2B5EF4-FFF2-40B4-BE49-F238E27FC236}">
                    <a16:creationId xmlns:a16="http://schemas.microsoft.com/office/drawing/2014/main" id="{200C7764-F960-C968-53C3-DB4F5448583B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D40B9A12-C298-869C-9FCE-5614F3E1145A}"/>
                </a:ext>
              </a:extLst>
            </p:cNvPr>
            <p:cNvSpPr/>
            <p:nvPr/>
          </p:nvSpPr>
          <p:spPr>
            <a:xfrm>
              <a:off x="6907009" y="3165363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508EB1B4-75D5-0925-3A22-7EAE297D4124}"/>
                </a:ext>
              </a:extLst>
            </p:cNvPr>
            <p:cNvSpPr/>
            <p:nvPr/>
          </p:nvSpPr>
          <p:spPr>
            <a:xfrm>
              <a:off x="8214878" y="3165363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E15C465E-E2BE-4394-A284-ED59A98945B4}"/>
                </a:ext>
              </a:extLst>
            </p:cNvPr>
            <p:cNvSpPr/>
            <p:nvPr/>
          </p:nvSpPr>
          <p:spPr>
            <a:xfrm>
              <a:off x="10712366" y="3165363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CPU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D1CD78F7-26E7-8FD9-8FD1-943A6AB89463}"/>
                </a:ext>
              </a:extLst>
            </p:cNvPr>
            <p:cNvSpPr/>
            <p:nvPr/>
          </p:nvSpPr>
          <p:spPr>
            <a:xfrm>
              <a:off x="6907009" y="4019532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Memory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659FCF6A-3200-3F27-7781-D23D5AE0DEB0}"/>
                </a:ext>
              </a:extLst>
            </p:cNvPr>
            <p:cNvSpPr/>
            <p:nvPr/>
          </p:nvSpPr>
          <p:spPr>
            <a:xfrm>
              <a:off x="8214878" y="4005075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Memory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B280A52D-83EA-AF0B-0E49-A4661CC6C6F5}"/>
                </a:ext>
              </a:extLst>
            </p:cNvPr>
            <p:cNvSpPr/>
            <p:nvPr/>
          </p:nvSpPr>
          <p:spPr>
            <a:xfrm>
              <a:off x="10712366" y="4000872"/>
              <a:ext cx="875472" cy="573574"/>
            </a:xfrm>
            <a:prstGeom prst="roundRect">
              <a:avLst/>
            </a:prstGeom>
            <a:solidFill>
              <a:schemeClr val="bg1"/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00" dirty="0">
                  <a:solidFill>
                    <a:schemeClr val="tx1"/>
                  </a:solidFill>
                </a:rPr>
                <a:t>Memory</a:t>
              </a:r>
              <a:endParaRPr lang="ko-KR" altLang="en-US" sz="13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8140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SIMT</a:t>
            </a:r>
            <a:endParaRPr kumimoji="1" lang="ko-KR" altLang="en-US" sz="3000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5592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SIMT(Single Instruction Multiple Thread)</a:t>
            </a:r>
            <a:endParaRPr kumimoji="1" lang="ko-KR" altLang="en-US" sz="2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DF631A-9D1B-3726-C555-B11297F772D0}"/>
              </a:ext>
            </a:extLst>
          </p:cNvPr>
          <p:cNvSpPr txBox="1"/>
          <p:nvPr/>
        </p:nvSpPr>
        <p:spPr>
          <a:xfrm>
            <a:off x="701304" y="2041973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병렬 처리 하드웨어이며 공유 메모리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80E78-702A-0D41-6697-01CE8E1D4F97}"/>
              </a:ext>
            </a:extLst>
          </p:cNvPr>
          <p:cNvSpPr txBox="1"/>
          <p:nvPr/>
        </p:nvSpPr>
        <p:spPr>
          <a:xfrm>
            <a:off x="701304" y="2967335"/>
            <a:ext cx="1005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한 스레드 그룹 내 스레드들을 하나의 제어 장치로 제어한다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4AC159-386A-2977-9FD9-3743CB004E95}"/>
              </a:ext>
            </a:extLst>
          </p:cNvPr>
          <p:cNvSpPr txBox="1"/>
          <p:nvPr/>
        </p:nvSpPr>
        <p:spPr>
          <a:xfrm>
            <a:off x="701304" y="3892697"/>
            <a:ext cx="1005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스레드는 자신만의 제어 문맥을 가진다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578858-FEC7-8A22-6165-968E0AB8F14E}"/>
              </a:ext>
            </a:extLst>
          </p:cNvPr>
          <p:cNvSpPr txBox="1"/>
          <p:nvPr/>
        </p:nvSpPr>
        <p:spPr>
          <a:xfrm>
            <a:off x="701304" y="4818059"/>
            <a:ext cx="10051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그룹 내 스레드들 사이의 분기가 허용된다</a:t>
            </a:r>
          </a:p>
        </p:txBody>
      </p:sp>
    </p:spTree>
    <p:extLst>
      <p:ext uri="{BB962C8B-B14F-4D97-AF65-F5344CB8AC3E}">
        <p14:creationId xmlns:p14="http://schemas.microsoft.com/office/powerpoint/2010/main" val="9972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GPU </a:t>
            </a:r>
            <a:r>
              <a:rPr kumimoji="1" lang="ko-KR" altLang="en-US" sz="3000" dirty="0"/>
              <a:t>구조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-1" y="805543"/>
            <a:ext cx="175398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CPU vs GPU</a:t>
            </a:r>
            <a:endParaRPr kumimoji="1" lang="ko-KR" altLang="en-US" sz="2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010B58-5D1C-E754-D53E-79DAA487F599}"/>
              </a:ext>
            </a:extLst>
          </p:cNvPr>
          <p:cNvSpPr/>
          <p:nvPr/>
        </p:nvSpPr>
        <p:spPr>
          <a:xfrm>
            <a:off x="1529541" y="2041974"/>
            <a:ext cx="1753985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684F33-69B7-1053-40A0-F6C22B64518A}"/>
              </a:ext>
            </a:extLst>
          </p:cNvPr>
          <p:cNvSpPr/>
          <p:nvPr/>
        </p:nvSpPr>
        <p:spPr>
          <a:xfrm>
            <a:off x="3336173" y="2041974"/>
            <a:ext cx="1753985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731FA5-DCE7-604F-00A5-3772096CC2AE}"/>
              </a:ext>
            </a:extLst>
          </p:cNvPr>
          <p:cNvSpPr/>
          <p:nvPr/>
        </p:nvSpPr>
        <p:spPr>
          <a:xfrm>
            <a:off x="1529541" y="3104618"/>
            <a:ext cx="1753985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74F0253-8BFB-00D0-3F31-281A7BF233B0}"/>
              </a:ext>
            </a:extLst>
          </p:cNvPr>
          <p:cNvSpPr/>
          <p:nvPr/>
        </p:nvSpPr>
        <p:spPr>
          <a:xfrm>
            <a:off x="3336173" y="3104618"/>
            <a:ext cx="1753985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Core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32A62-43DA-11F5-D3CB-3FF76991F24C}"/>
              </a:ext>
            </a:extLst>
          </p:cNvPr>
          <p:cNvSpPr/>
          <p:nvPr/>
        </p:nvSpPr>
        <p:spPr>
          <a:xfrm>
            <a:off x="1529541" y="4167262"/>
            <a:ext cx="1753985" cy="43088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L2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E1C77E-6C4F-8096-1614-FC77DDFB059E}"/>
              </a:ext>
            </a:extLst>
          </p:cNvPr>
          <p:cNvSpPr/>
          <p:nvPr/>
        </p:nvSpPr>
        <p:spPr>
          <a:xfrm>
            <a:off x="3336172" y="4167262"/>
            <a:ext cx="1753985" cy="43088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L2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2EDA264-FE0D-B8E7-19B9-5AE4E4C22DE4}"/>
              </a:ext>
            </a:extLst>
          </p:cNvPr>
          <p:cNvSpPr/>
          <p:nvPr/>
        </p:nvSpPr>
        <p:spPr>
          <a:xfrm>
            <a:off x="1529541" y="4659109"/>
            <a:ext cx="3560616" cy="75941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L3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9341A6-52E7-FA0E-FD28-31E05CD8E052}"/>
              </a:ext>
            </a:extLst>
          </p:cNvPr>
          <p:cNvSpPr/>
          <p:nvPr/>
        </p:nvSpPr>
        <p:spPr>
          <a:xfrm>
            <a:off x="1529541" y="5474956"/>
            <a:ext cx="3560616" cy="917386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FD2471-EC14-5833-A902-E9580016064F}"/>
              </a:ext>
            </a:extLst>
          </p:cNvPr>
          <p:cNvSpPr/>
          <p:nvPr/>
        </p:nvSpPr>
        <p:spPr>
          <a:xfrm>
            <a:off x="2788920" y="2041974"/>
            <a:ext cx="494606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C1E596-2522-345D-2A64-96BD932D8B28}"/>
              </a:ext>
            </a:extLst>
          </p:cNvPr>
          <p:cNvSpPr/>
          <p:nvPr/>
        </p:nvSpPr>
        <p:spPr>
          <a:xfrm>
            <a:off x="4595551" y="2041974"/>
            <a:ext cx="494606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D33EC-87F6-BB37-AFD1-380F97A21953}"/>
              </a:ext>
            </a:extLst>
          </p:cNvPr>
          <p:cNvSpPr/>
          <p:nvPr/>
        </p:nvSpPr>
        <p:spPr>
          <a:xfrm>
            <a:off x="2788920" y="3104618"/>
            <a:ext cx="494606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DE9460-1DE5-9555-BED2-21AEC9676EA2}"/>
              </a:ext>
            </a:extLst>
          </p:cNvPr>
          <p:cNvSpPr/>
          <p:nvPr/>
        </p:nvSpPr>
        <p:spPr>
          <a:xfrm>
            <a:off x="4595551" y="3104618"/>
            <a:ext cx="494606" cy="1001684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9A956AD-D9C8-044C-449D-4C04E42DF16E}"/>
              </a:ext>
            </a:extLst>
          </p:cNvPr>
          <p:cNvSpPr/>
          <p:nvPr/>
        </p:nvSpPr>
        <p:spPr>
          <a:xfrm>
            <a:off x="1529540" y="2701636"/>
            <a:ext cx="1259379" cy="34202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L1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1871AC1-79E3-86D9-37E8-AFFBAB22C1A9}"/>
              </a:ext>
            </a:extLst>
          </p:cNvPr>
          <p:cNvSpPr/>
          <p:nvPr/>
        </p:nvSpPr>
        <p:spPr>
          <a:xfrm>
            <a:off x="3336172" y="2701636"/>
            <a:ext cx="1259379" cy="34202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L1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AA649CC-7C07-97F7-C213-CA3120B6A58B}"/>
              </a:ext>
            </a:extLst>
          </p:cNvPr>
          <p:cNvSpPr/>
          <p:nvPr/>
        </p:nvSpPr>
        <p:spPr>
          <a:xfrm>
            <a:off x="1529540" y="3764281"/>
            <a:ext cx="1259379" cy="34202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L1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1772D7-1796-0D3B-21AA-68C74B0CD08B}"/>
              </a:ext>
            </a:extLst>
          </p:cNvPr>
          <p:cNvSpPr/>
          <p:nvPr/>
        </p:nvSpPr>
        <p:spPr>
          <a:xfrm>
            <a:off x="3336172" y="3764280"/>
            <a:ext cx="1259379" cy="342021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L1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581DF-DC80-BDBA-9DED-44FF3B0B21E0}"/>
              </a:ext>
            </a:extLst>
          </p:cNvPr>
          <p:cNvSpPr txBox="1"/>
          <p:nvPr/>
        </p:nvSpPr>
        <p:spPr>
          <a:xfrm>
            <a:off x="3157447" y="1672641"/>
            <a:ext cx="193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Ct : Control Unit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12D5BB3-3938-9134-5AA3-1D5A9410E952}"/>
              </a:ext>
            </a:extLst>
          </p:cNvPr>
          <p:cNvSpPr/>
          <p:nvPr/>
        </p:nvSpPr>
        <p:spPr>
          <a:xfrm>
            <a:off x="7101843" y="5016760"/>
            <a:ext cx="3560616" cy="55973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L2 Cache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3659259-FD8D-6A3F-0357-0C78B478BEEA}"/>
              </a:ext>
            </a:extLst>
          </p:cNvPr>
          <p:cNvSpPr/>
          <p:nvPr/>
        </p:nvSpPr>
        <p:spPr>
          <a:xfrm>
            <a:off x="7101843" y="5632927"/>
            <a:ext cx="3560616" cy="759415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DRAM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7F30F20C-36F1-C743-9BB9-B21B1AA1B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06470"/>
              </p:ext>
            </p:extLst>
          </p:nvPr>
        </p:nvGraphicFramePr>
        <p:xfrm>
          <a:off x="7101843" y="1965960"/>
          <a:ext cx="354676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346">
                  <a:extLst>
                    <a:ext uri="{9D8B030D-6E8A-4147-A177-3AD203B41FA5}">
                      <a16:colId xmlns:a16="http://schemas.microsoft.com/office/drawing/2014/main" val="2041233663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85061734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962526453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3435276648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2402631305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3216093574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90763023"/>
                    </a:ext>
                  </a:extLst>
                </a:gridCol>
                <a:gridCol w="443346">
                  <a:extLst>
                    <a:ext uri="{9D8B030D-6E8A-4147-A177-3AD203B41FA5}">
                      <a16:colId xmlns:a16="http://schemas.microsoft.com/office/drawing/2014/main" val="1554532615"/>
                    </a:ext>
                  </a:extLst>
                </a:gridCol>
              </a:tblGrid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21540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322059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808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80794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8080"/>
                        </a:highlight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411353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5297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221068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1571"/>
                  </a:ext>
                </a:extLst>
              </a:tr>
              <a:tr h="17148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8063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5B053010-E988-B57C-797E-AC26943CA5B5}"/>
              </a:ext>
            </a:extLst>
          </p:cNvPr>
          <p:cNvSpPr txBox="1"/>
          <p:nvPr/>
        </p:nvSpPr>
        <p:spPr>
          <a:xfrm>
            <a:off x="2921231" y="1235809"/>
            <a:ext cx="7772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CPU</a:t>
            </a:r>
            <a:endParaRPr kumimoji="1" lang="ko-KR" altLang="en-US" sz="2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317FF9-73CB-4BB9-FE2E-338BFD3B503B}"/>
              </a:ext>
            </a:extLst>
          </p:cNvPr>
          <p:cNvSpPr txBox="1"/>
          <p:nvPr/>
        </p:nvSpPr>
        <p:spPr>
          <a:xfrm>
            <a:off x="8493535" y="1235809"/>
            <a:ext cx="7772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GPU</a:t>
            </a:r>
            <a:endParaRPr kumimoji="1"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12465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en-US" altLang="ko-KR" sz="4000" dirty="0"/>
              <a:t>CUDA </a:t>
            </a:r>
            <a:r>
              <a:rPr kumimoji="1" lang="ko-KR" altLang="en-US" sz="4000" dirty="0"/>
              <a:t>개요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613181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endParaRPr kumimoji="1" lang="ko-KR" altLang="en-US" sz="3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7FF844C-4B42-C598-E0F6-9CFFCBCCE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2" y="731518"/>
            <a:ext cx="3193473" cy="1317567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kumimoji="1" lang="ko-KR" altLang="en-US" dirty="0"/>
              <a:t>호스트 </a:t>
            </a:r>
            <a:r>
              <a:rPr kumimoji="1" lang="en-US" altLang="ko-KR" dirty="0"/>
              <a:t>/</a:t>
            </a:r>
            <a:r>
              <a:rPr kumimoji="1" lang="ko-KR" altLang="en-US" dirty="0"/>
              <a:t> 디바이스</a:t>
            </a:r>
            <a:endParaRPr kumimoji="1" lang="en-US" altLang="ko-KR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4E33CFF-B575-0B12-D05A-799CA65CCA37}"/>
              </a:ext>
            </a:extLst>
          </p:cNvPr>
          <p:cNvSpPr txBox="1">
            <a:spLocks/>
          </p:cNvSpPr>
          <p:nvPr/>
        </p:nvSpPr>
        <p:spPr>
          <a:xfrm>
            <a:off x="364373" y="1390303"/>
            <a:ext cx="11024063" cy="131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호스트 </a:t>
            </a:r>
            <a:r>
              <a:rPr kumimoji="1" lang="en-US" altLang="ko-KR" dirty="0"/>
              <a:t>– CPU</a:t>
            </a: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endParaRPr kumimoji="1" lang="en-US" altLang="ko-KR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3D8125F-22D0-35B2-9B72-50B874D79607}"/>
              </a:ext>
            </a:extLst>
          </p:cNvPr>
          <p:cNvSpPr txBox="1">
            <a:spLocks/>
          </p:cNvSpPr>
          <p:nvPr/>
        </p:nvSpPr>
        <p:spPr>
          <a:xfrm>
            <a:off x="364373" y="3292628"/>
            <a:ext cx="6576753" cy="131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kumimoji="1" lang="en-US" altLang="ko-KR" dirty="0"/>
              <a:t>CUDA </a:t>
            </a:r>
            <a:r>
              <a:rPr kumimoji="1" lang="ko-KR" altLang="en-US" dirty="0"/>
              <a:t>확장자</a:t>
            </a:r>
            <a:endParaRPr kumimoji="1" lang="en-US" altLang="ko-KR" dirty="0"/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F5A976EB-9CFD-5764-F93C-D49B03D6C340}"/>
              </a:ext>
            </a:extLst>
          </p:cNvPr>
          <p:cNvSpPr txBox="1">
            <a:spLocks/>
          </p:cNvSpPr>
          <p:nvPr/>
        </p:nvSpPr>
        <p:spPr>
          <a:xfrm>
            <a:off x="364372" y="3951411"/>
            <a:ext cx="11024063" cy="1317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kumimoji="1" lang="en-US" altLang="ko-KR" dirty="0"/>
              <a:t>.cu(</a:t>
            </a:r>
            <a:r>
              <a:rPr kumimoji="1" lang="ko-KR" altLang="en-US" dirty="0"/>
              <a:t>소스파일</a:t>
            </a:r>
            <a:r>
              <a:rPr kumimoji="1" lang="en-US" altLang="ko-KR" dirty="0"/>
              <a:t>) / .</a:t>
            </a:r>
            <a:r>
              <a:rPr kumimoji="1" lang="en-US" altLang="ko-KR" dirty="0" err="1"/>
              <a:t>cuh</a:t>
            </a:r>
            <a:r>
              <a:rPr kumimoji="1" lang="en-US" altLang="ko-KR" dirty="0"/>
              <a:t>(</a:t>
            </a:r>
            <a:r>
              <a:rPr kumimoji="1" lang="ko-KR" altLang="en-US" dirty="0"/>
              <a:t>헤더파일</a:t>
            </a:r>
            <a:r>
              <a:rPr kumimoji="1" lang="en-US" altLang="ko-KR" dirty="0"/>
              <a:t>)</a:t>
            </a:r>
          </a:p>
        </p:txBody>
      </p:sp>
      <p:sp>
        <p:nvSpPr>
          <p:cNvPr id="33" name="내용 개체 틀 2">
            <a:extLst>
              <a:ext uri="{FF2B5EF4-FFF2-40B4-BE49-F238E27FC236}">
                <a16:creationId xmlns:a16="http://schemas.microsoft.com/office/drawing/2014/main" id="{34C34566-BEF0-A264-992E-6AD5679234F9}"/>
              </a:ext>
            </a:extLst>
          </p:cNvPr>
          <p:cNvSpPr txBox="1">
            <a:spLocks/>
          </p:cNvSpPr>
          <p:nvPr/>
        </p:nvSpPr>
        <p:spPr>
          <a:xfrm>
            <a:off x="364371" y="1975061"/>
            <a:ext cx="11024063" cy="13175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kumimoji="1" lang="en-US" altLang="ko-KR" dirty="0"/>
              <a:t>- </a:t>
            </a:r>
            <a:r>
              <a:rPr kumimoji="1" lang="ko-KR" altLang="en-US" dirty="0"/>
              <a:t>디바이스 </a:t>
            </a:r>
            <a:r>
              <a:rPr kumimoji="1" lang="en-US" altLang="ko-KR" dirty="0"/>
              <a:t>– GPU</a:t>
            </a:r>
          </a:p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750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4482633-FD8D-7094-86FC-94562C3D185E}"/>
              </a:ext>
            </a:extLst>
          </p:cNvPr>
          <p:cNvCxnSpPr>
            <a:cxnSpLocks/>
          </p:cNvCxnSpPr>
          <p:nvPr/>
        </p:nvCxnSpPr>
        <p:spPr>
          <a:xfrm>
            <a:off x="3358342" y="4419665"/>
            <a:ext cx="361603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4F7E280-D2D4-761E-4B4C-F044F33E76C9}"/>
              </a:ext>
            </a:extLst>
          </p:cNvPr>
          <p:cNvCxnSpPr>
            <a:cxnSpLocks/>
          </p:cNvCxnSpPr>
          <p:nvPr/>
        </p:nvCxnSpPr>
        <p:spPr>
          <a:xfrm>
            <a:off x="1022465" y="2590865"/>
            <a:ext cx="5951913" cy="102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B5B092-94FD-E9CD-820F-C838F07CFB9C}"/>
              </a:ext>
            </a:extLst>
          </p:cNvPr>
          <p:cNvCxnSpPr>
            <a:cxnSpLocks/>
          </p:cNvCxnSpPr>
          <p:nvPr/>
        </p:nvCxnSpPr>
        <p:spPr>
          <a:xfrm>
            <a:off x="3557847" y="1683754"/>
            <a:ext cx="3416531" cy="9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 – Hello</a:t>
            </a:r>
            <a:r>
              <a:rPr kumimoji="1" lang="ko-KR" altLang="en-US" sz="3000" dirty="0"/>
              <a:t> </a:t>
            </a:r>
            <a:r>
              <a:rPr kumimoji="1" lang="en-US" altLang="ko-KR" sz="3000" dirty="0" err="1"/>
              <a:t>Cuda</a:t>
            </a:r>
            <a:endParaRPr kumimoji="1" lang="ko-KR" altLang="en-US" sz="3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2036E2-C0EF-955E-3F27-BD5EB484B4B8}"/>
              </a:ext>
            </a:extLst>
          </p:cNvPr>
          <p:cNvSpPr txBox="1"/>
          <p:nvPr/>
        </p:nvSpPr>
        <p:spPr>
          <a:xfrm>
            <a:off x="0" y="1651590"/>
            <a:ext cx="648392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#include “</a:t>
            </a:r>
            <a:r>
              <a:rPr kumimoji="1" lang="en-US" altLang="ko-KR" sz="1500" dirty="0" err="1"/>
              <a:t>cuda_runtime.h</a:t>
            </a:r>
            <a:r>
              <a:rPr kumimoji="1" lang="en-US" altLang="ko-KR" sz="1500" dirty="0"/>
              <a:t>”</a:t>
            </a:r>
          </a:p>
          <a:p>
            <a:r>
              <a:rPr kumimoji="1" lang="en-US" altLang="ko-KR" sz="1500" dirty="0"/>
              <a:t>#include “</a:t>
            </a:r>
            <a:r>
              <a:rPr kumimoji="1" lang="en-US" altLang="ko-KR" sz="1500" dirty="0" err="1"/>
              <a:t>device_launch_parameters.h</a:t>
            </a:r>
            <a:r>
              <a:rPr kumimoji="1" lang="en-US" altLang="ko-KR" sz="1500" dirty="0"/>
              <a:t>”</a:t>
            </a:r>
          </a:p>
          <a:p>
            <a:r>
              <a:rPr kumimoji="1" lang="en-US" altLang="ko-KR" sz="1500" dirty="0"/>
              <a:t>#include &lt;</a:t>
            </a:r>
            <a:r>
              <a:rPr kumimoji="1" lang="en-US" altLang="ko-KR" sz="1500" dirty="0" err="1"/>
              <a:t>stdio.h</a:t>
            </a:r>
            <a:r>
              <a:rPr kumimoji="1" lang="en-US" altLang="ko-KR" sz="1500" dirty="0"/>
              <a:t>&gt;</a:t>
            </a:r>
          </a:p>
          <a:p>
            <a:endParaRPr kumimoji="1" lang="en-US" altLang="ko-KR" sz="1500" dirty="0"/>
          </a:p>
          <a:p>
            <a:r>
              <a:rPr kumimoji="1" lang="en-US" altLang="ko-KR" sz="1500" dirty="0"/>
              <a:t>__global__ void </a:t>
            </a:r>
            <a:r>
              <a:rPr kumimoji="1" lang="en-US" altLang="ko-KR" sz="1500" dirty="0" err="1"/>
              <a:t>helloCUDA</a:t>
            </a:r>
            <a:r>
              <a:rPr kumimoji="1" lang="en-US" altLang="ko-KR" sz="1500" dirty="0"/>
              <a:t>(void)</a:t>
            </a:r>
          </a:p>
          <a:p>
            <a:r>
              <a:rPr kumimoji="1" lang="en-US" altLang="ko-KR" sz="1500" dirty="0"/>
              <a:t>{</a:t>
            </a:r>
          </a:p>
          <a:p>
            <a:r>
              <a:rPr kumimoji="1" lang="en-US" altLang="ko-KR" sz="1500" dirty="0"/>
              <a:t>	</a:t>
            </a:r>
            <a:r>
              <a:rPr kumimoji="1" lang="en-US" altLang="ko-KR" sz="1500" dirty="0" err="1"/>
              <a:t>printf</a:t>
            </a:r>
            <a:r>
              <a:rPr kumimoji="1" lang="en-US" altLang="ko-KR" sz="1500" dirty="0"/>
              <a:t>(“Hello CUDA from GPU!\n”);</a:t>
            </a:r>
          </a:p>
          <a:p>
            <a:r>
              <a:rPr kumimoji="1" lang="en-US" altLang="ko-KR" sz="1500" dirty="0"/>
              <a:t>}			</a:t>
            </a:r>
          </a:p>
          <a:p>
            <a:endParaRPr kumimoji="1" lang="en-US" altLang="ko-KR" sz="1500" dirty="0"/>
          </a:p>
          <a:p>
            <a:r>
              <a:rPr kumimoji="1" lang="en-US" altLang="ko-KR" sz="1500" dirty="0"/>
              <a:t>int main(void)</a:t>
            </a:r>
          </a:p>
          <a:p>
            <a:r>
              <a:rPr kumimoji="1" lang="en-US" altLang="ko-KR" sz="1500" dirty="0"/>
              <a:t>{</a:t>
            </a:r>
          </a:p>
          <a:p>
            <a:r>
              <a:rPr kumimoji="1" lang="en-US" altLang="ko-KR" sz="1500" dirty="0"/>
              <a:t>	</a:t>
            </a:r>
            <a:r>
              <a:rPr kumimoji="1" lang="en-US" altLang="ko-KR" sz="1500" dirty="0" err="1"/>
              <a:t>printf</a:t>
            </a:r>
            <a:r>
              <a:rPr kumimoji="1" lang="en-US" altLang="ko-KR" sz="1500" dirty="0"/>
              <a:t>(“Hello GPU from CPU!\n”);</a:t>
            </a:r>
          </a:p>
          <a:p>
            <a:r>
              <a:rPr kumimoji="1" lang="en-US" altLang="ko-KR" sz="1500" dirty="0"/>
              <a:t>	</a:t>
            </a:r>
            <a:r>
              <a:rPr kumimoji="1" lang="en-US" altLang="ko-KR" sz="1500" dirty="0" err="1"/>
              <a:t>helloCUDA</a:t>
            </a:r>
            <a:r>
              <a:rPr kumimoji="1" lang="en-US" altLang="ko-KR" sz="1500" dirty="0"/>
              <a:t>&lt;&lt;&lt;1, 10&gt;&gt;&gt;();</a:t>
            </a:r>
          </a:p>
          <a:p>
            <a:r>
              <a:rPr kumimoji="1" lang="en-US" altLang="ko-KR" sz="1500" dirty="0"/>
              <a:t>	return 0;</a:t>
            </a:r>
          </a:p>
          <a:p>
            <a:r>
              <a:rPr kumimoji="1" lang="en-US" altLang="ko-KR" sz="1500" dirty="0"/>
              <a:t>}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6DD526CE-5823-9091-93C0-BA7098EE930A}"/>
              </a:ext>
            </a:extLst>
          </p:cNvPr>
          <p:cNvSpPr/>
          <p:nvPr/>
        </p:nvSpPr>
        <p:spPr>
          <a:xfrm>
            <a:off x="0" y="1651590"/>
            <a:ext cx="3595254" cy="542971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CAD6C8F-F38B-589A-07B2-E2B41E254C15}"/>
              </a:ext>
            </a:extLst>
          </p:cNvPr>
          <p:cNvSpPr/>
          <p:nvPr/>
        </p:nvSpPr>
        <p:spPr>
          <a:xfrm>
            <a:off x="0" y="2560320"/>
            <a:ext cx="1022465" cy="33250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82AB919D-0AA5-376A-46DE-FEB555498665}"/>
              </a:ext>
            </a:extLst>
          </p:cNvPr>
          <p:cNvSpPr/>
          <p:nvPr/>
        </p:nvSpPr>
        <p:spPr>
          <a:xfrm>
            <a:off x="960120" y="4396047"/>
            <a:ext cx="2398222" cy="33250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D7612-F229-DE58-175E-721043B1C6E6}"/>
              </a:ext>
            </a:extLst>
          </p:cNvPr>
          <p:cNvSpPr txBox="1"/>
          <p:nvPr/>
        </p:nvSpPr>
        <p:spPr>
          <a:xfrm>
            <a:off x="6974378" y="1533698"/>
            <a:ext cx="273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CUDA </a:t>
            </a:r>
            <a:r>
              <a:rPr lang="ko-KR" altLang="en-US" dirty="0"/>
              <a:t>런타임 </a:t>
            </a:r>
            <a:r>
              <a:rPr lang="en-US" altLang="ko-KR" dirty="0"/>
              <a:t>API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AC95B-B1B9-6ED9-7485-99D63A693EF1}"/>
              </a:ext>
            </a:extLst>
          </p:cNvPr>
          <p:cNvSpPr txBox="1"/>
          <p:nvPr/>
        </p:nvSpPr>
        <p:spPr>
          <a:xfrm>
            <a:off x="6974376" y="4211381"/>
            <a:ext cx="273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&lt;&lt;&lt; : </a:t>
            </a:r>
            <a:r>
              <a:rPr lang="ko-KR" altLang="en-US" dirty="0"/>
              <a:t>그리드의 형태</a:t>
            </a:r>
            <a:endParaRPr lang="en-US" altLang="ko-KR" dirty="0"/>
          </a:p>
          <a:p>
            <a:r>
              <a:rPr lang="en-US" altLang="ko-KR" dirty="0"/>
              <a:t>&gt;&gt;&gt; : </a:t>
            </a:r>
            <a:r>
              <a:rPr lang="ko-KR" altLang="en-US" dirty="0"/>
              <a:t>블록의 형태</a:t>
            </a: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4A69BA0C-284C-714D-5CA2-1403B8FDD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11788"/>
              </p:ext>
            </p:extLst>
          </p:nvPr>
        </p:nvGraphicFramePr>
        <p:xfrm>
          <a:off x="6974376" y="2587998"/>
          <a:ext cx="507953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3179">
                  <a:extLst>
                    <a:ext uri="{9D8B030D-6E8A-4147-A177-3AD203B41FA5}">
                      <a16:colId xmlns:a16="http://schemas.microsoft.com/office/drawing/2014/main" val="3860866173"/>
                    </a:ext>
                  </a:extLst>
                </a:gridCol>
                <a:gridCol w="1693179">
                  <a:extLst>
                    <a:ext uri="{9D8B030D-6E8A-4147-A177-3AD203B41FA5}">
                      <a16:colId xmlns:a16="http://schemas.microsoft.com/office/drawing/2014/main" val="1999400927"/>
                    </a:ext>
                  </a:extLst>
                </a:gridCol>
                <a:gridCol w="1693179">
                  <a:extLst>
                    <a:ext uri="{9D8B030D-6E8A-4147-A177-3AD203B41FA5}">
                      <a16:colId xmlns:a16="http://schemas.microsoft.com/office/drawing/2014/main" val="3285229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키워드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함수의 </a:t>
                      </a:r>
                      <a:r>
                        <a:rPr lang="ko-KR" altLang="en-US" dirty="0" err="1"/>
                        <a:t>호출자</a:t>
                      </a:r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실행 공간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858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__host__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770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__device__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47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__global__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host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device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245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972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en-US" altLang="ko-KR" sz="4000" dirty="0"/>
              <a:t>CUDA </a:t>
            </a:r>
            <a:r>
              <a:rPr kumimoji="1" lang="ko-KR" altLang="en-US" sz="4000" dirty="0"/>
              <a:t>프로그램의 기본 흐름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68214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프로그램의 구조 및 흐름</a:t>
            </a: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72B9A168-2515-59CD-4975-38BFEBC95258}"/>
              </a:ext>
            </a:extLst>
          </p:cNvPr>
          <p:cNvSpPr/>
          <p:nvPr/>
        </p:nvSpPr>
        <p:spPr>
          <a:xfrm>
            <a:off x="418390" y="2137742"/>
            <a:ext cx="4186967" cy="2606116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1D3A2A48-C779-ED0F-790F-F00FB4F52BCD}"/>
              </a:ext>
            </a:extLst>
          </p:cNvPr>
          <p:cNvSpPr/>
          <p:nvPr/>
        </p:nvSpPr>
        <p:spPr>
          <a:xfrm>
            <a:off x="1445072" y="2500051"/>
            <a:ext cx="2133601" cy="727392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1A1F661D-AD6D-538B-EAC5-BCAF9DD7A1F6}"/>
              </a:ext>
            </a:extLst>
          </p:cNvPr>
          <p:cNvSpPr/>
          <p:nvPr/>
        </p:nvSpPr>
        <p:spPr>
          <a:xfrm>
            <a:off x="617682" y="3589752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Host 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(System memory)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FBE7CA14-D4F6-D059-EDEB-99B80C9D9C8B}"/>
              </a:ext>
            </a:extLst>
          </p:cNvPr>
          <p:cNvSpPr/>
          <p:nvPr/>
        </p:nvSpPr>
        <p:spPr>
          <a:xfrm>
            <a:off x="7594741" y="2137742"/>
            <a:ext cx="4186967" cy="410667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6BE2C8-6376-1F0F-C426-5C98F346EB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200379"/>
              </p:ext>
            </p:extLst>
          </p:nvPr>
        </p:nvGraphicFramePr>
        <p:xfrm>
          <a:off x="8209088" y="2500051"/>
          <a:ext cx="29582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84">
                  <a:extLst>
                    <a:ext uri="{9D8B030D-6E8A-4147-A177-3AD203B41FA5}">
                      <a16:colId xmlns:a16="http://schemas.microsoft.com/office/drawing/2014/main" val="204123366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8506173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6252645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435276648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402631305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21609357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076302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1554532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2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808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8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5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134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F78A7B-3179-8062-EF09-42DAFDDF0C25}"/>
              </a:ext>
            </a:extLst>
          </p:cNvPr>
          <p:cNvSpPr txBox="1"/>
          <p:nvPr/>
        </p:nvSpPr>
        <p:spPr>
          <a:xfrm>
            <a:off x="8787964" y="2134231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CUDA cores</a:t>
            </a:r>
            <a:endParaRPr kumimoji="1" lang="ko-KR" altLang="en-US" dirty="0"/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AA4EF1C2-4BA5-AD37-C54D-41AE23389014}"/>
              </a:ext>
            </a:extLst>
          </p:cNvPr>
          <p:cNvSpPr/>
          <p:nvPr/>
        </p:nvSpPr>
        <p:spPr>
          <a:xfrm>
            <a:off x="7794032" y="5056920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Device memory</a:t>
            </a:r>
          </a:p>
        </p:txBody>
      </p:sp>
      <p:sp>
        <p:nvSpPr>
          <p:cNvPr id="15" name="왼쪽/오른쪽 화살표[L] 14">
            <a:extLst>
              <a:ext uri="{FF2B5EF4-FFF2-40B4-BE49-F238E27FC236}">
                <a16:creationId xmlns:a16="http://schemas.microsoft.com/office/drawing/2014/main" id="{A2519731-B7FE-7C16-2C98-44AC5EB5E504}"/>
              </a:ext>
            </a:extLst>
          </p:cNvPr>
          <p:cNvSpPr/>
          <p:nvPr/>
        </p:nvSpPr>
        <p:spPr>
          <a:xfrm>
            <a:off x="4968832" y="3167984"/>
            <a:ext cx="2262433" cy="858694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PCI Bus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62ECD-1901-6086-2A8B-62D335CCBE4F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Host </a:t>
            </a:r>
            <a:r>
              <a:rPr lang="en-US" altLang="ko-KR" sz="2400" dirty="0">
                <a:sym typeface="Wingdings" pitchFamily="2" charset="2"/>
              </a:rPr>
              <a:t> Device : </a:t>
            </a:r>
            <a:r>
              <a:rPr lang="ko-KR" altLang="en-US" sz="2400" dirty="0">
                <a:sym typeface="Wingdings" pitchFamily="2" charset="2"/>
              </a:rPr>
              <a:t>데이터 복사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0D849-ECBB-B63A-47D9-34EE3BE3CB7A}"/>
              </a:ext>
            </a:extLst>
          </p:cNvPr>
          <p:cNvSpPr txBox="1"/>
          <p:nvPr/>
        </p:nvSpPr>
        <p:spPr>
          <a:xfrm>
            <a:off x="2044581" y="4694180"/>
            <a:ext cx="9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Host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DBF0-A21A-FE29-241F-FB572D35111D}"/>
              </a:ext>
            </a:extLst>
          </p:cNvPr>
          <p:cNvSpPr txBox="1"/>
          <p:nvPr/>
        </p:nvSpPr>
        <p:spPr>
          <a:xfrm>
            <a:off x="9090379" y="6194734"/>
            <a:ext cx="11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Device</a:t>
            </a:r>
            <a:endParaRPr lang="ko-KR" altLang="en-US" sz="2400" dirty="0"/>
          </a:p>
        </p:txBody>
      </p:sp>
      <p:sp>
        <p:nvSpPr>
          <p:cNvPr id="22" name="위로 굽은 화살표[B] 21">
            <a:extLst>
              <a:ext uri="{FF2B5EF4-FFF2-40B4-BE49-F238E27FC236}">
                <a16:creationId xmlns:a16="http://schemas.microsoft.com/office/drawing/2014/main" id="{8955C9B9-DB3C-FAD1-1E55-6209D0B6520D}"/>
              </a:ext>
            </a:extLst>
          </p:cNvPr>
          <p:cNvSpPr/>
          <p:nvPr/>
        </p:nvSpPr>
        <p:spPr>
          <a:xfrm rot="5400000">
            <a:off x="5050521" y="2943007"/>
            <a:ext cx="1592224" cy="4326321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660C7D-05AF-9B49-2272-A037A5E453D9}"/>
              </a:ext>
            </a:extLst>
          </p:cNvPr>
          <p:cNvSpPr txBox="1"/>
          <p:nvPr/>
        </p:nvSpPr>
        <p:spPr>
          <a:xfrm>
            <a:off x="4501541" y="5259223"/>
            <a:ext cx="9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17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8713"/>
            <a:ext cx="10515600" cy="5578249"/>
          </a:xfrm>
        </p:spPr>
        <p:txBody>
          <a:bodyPr>
            <a:norm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GPGPU</a:t>
            </a:r>
            <a:r>
              <a:rPr kumimoji="1" lang="ko-KR" altLang="en-US" dirty="0"/>
              <a:t> 및 병렬 처리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2.</a:t>
            </a:r>
            <a:r>
              <a:rPr kumimoji="1" lang="ko-KR" altLang="en-US" dirty="0"/>
              <a:t>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개요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</a:t>
            </a:r>
            <a:r>
              <a:rPr kumimoji="1" lang="en-US" altLang="ko-KR" dirty="0"/>
              <a:t>CUDA </a:t>
            </a:r>
            <a:r>
              <a:rPr kumimoji="1" lang="ko-KR" altLang="en-US" dirty="0"/>
              <a:t>프로그램의 기본 흐름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4.</a:t>
            </a:r>
            <a:r>
              <a:rPr kumimoji="1" lang="ko-KR" altLang="en-US" dirty="0"/>
              <a:t> </a:t>
            </a:r>
            <a:r>
              <a:rPr kumimoji="1" lang="en-US" altLang="ko-KR" dirty="0"/>
              <a:t>CUDA</a:t>
            </a:r>
            <a:r>
              <a:rPr kumimoji="1" lang="ko-KR" altLang="en-US" dirty="0"/>
              <a:t> 스레드 계층</a:t>
            </a:r>
            <a:endParaRPr kumimoji="1"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C2FB987-2273-62D8-0053-15694482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Contents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26400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프로그램의 구조 및 흐름</a:t>
            </a: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72B9A168-2515-59CD-4975-38BFEBC95258}"/>
              </a:ext>
            </a:extLst>
          </p:cNvPr>
          <p:cNvSpPr/>
          <p:nvPr/>
        </p:nvSpPr>
        <p:spPr>
          <a:xfrm>
            <a:off x="418390" y="2137742"/>
            <a:ext cx="4186967" cy="2606116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1D3A2A48-C779-ED0F-790F-F00FB4F52BCD}"/>
              </a:ext>
            </a:extLst>
          </p:cNvPr>
          <p:cNvSpPr/>
          <p:nvPr/>
        </p:nvSpPr>
        <p:spPr>
          <a:xfrm>
            <a:off x="1445072" y="2500051"/>
            <a:ext cx="2133601" cy="727392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1A1F661D-AD6D-538B-EAC5-BCAF9DD7A1F6}"/>
              </a:ext>
            </a:extLst>
          </p:cNvPr>
          <p:cNvSpPr/>
          <p:nvPr/>
        </p:nvSpPr>
        <p:spPr>
          <a:xfrm>
            <a:off x="617682" y="3589752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Host 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(System memory)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FBE7CA14-D4F6-D059-EDEB-99B80C9D9C8B}"/>
              </a:ext>
            </a:extLst>
          </p:cNvPr>
          <p:cNvSpPr/>
          <p:nvPr/>
        </p:nvSpPr>
        <p:spPr>
          <a:xfrm>
            <a:off x="7594741" y="2137742"/>
            <a:ext cx="4186967" cy="410667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6BE2C8-6376-1F0F-C426-5C98F346EB45}"/>
              </a:ext>
            </a:extLst>
          </p:cNvPr>
          <p:cNvGraphicFramePr>
            <a:graphicFrameLocks noGrp="1"/>
          </p:cNvGraphicFramePr>
          <p:nvPr/>
        </p:nvGraphicFramePr>
        <p:xfrm>
          <a:off x="8209088" y="2500051"/>
          <a:ext cx="29582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84">
                  <a:extLst>
                    <a:ext uri="{9D8B030D-6E8A-4147-A177-3AD203B41FA5}">
                      <a16:colId xmlns:a16="http://schemas.microsoft.com/office/drawing/2014/main" val="204123366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8506173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6252645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435276648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402631305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21609357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076302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1554532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2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808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8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5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134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F78A7B-3179-8062-EF09-42DAFDDF0C25}"/>
              </a:ext>
            </a:extLst>
          </p:cNvPr>
          <p:cNvSpPr txBox="1"/>
          <p:nvPr/>
        </p:nvSpPr>
        <p:spPr>
          <a:xfrm>
            <a:off x="8787964" y="2134231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CUDA cores</a:t>
            </a:r>
            <a:endParaRPr kumimoji="1" lang="ko-KR" altLang="en-US" dirty="0"/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AA4EF1C2-4BA5-AD37-C54D-41AE23389014}"/>
              </a:ext>
            </a:extLst>
          </p:cNvPr>
          <p:cNvSpPr/>
          <p:nvPr/>
        </p:nvSpPr>
        <p:spPr>
          <a:xfrm>
            <a:off x="7794032" y="5056920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Device memory</a:t>
            </a:r>
          </a:p>
        </p:txBody>
      </p:sp>
      <p:sp>
        <p:nvSpPr>
          <p:cNvPr id="15" name="왼쪽/오른쪽 화살표[L] 14">
            <a:extLst>
              <a:ext uri="{FF2B5EF4-FFF2-40B4-BE49-F238E27FC236}">
                <a16:creationId xmlns:a16="http://schemas.microsoft.com/office/drawing/2014/main" id="{A2519731-B7FE-7C16-2C98-44AC5EB5E504}"/>
              </a:ext>
            </a:extLst>
          </p:cNvPr>
          <p:cNvSpPr/>
          <p:nvPr/>
        </p:nvSpPr>
        <p:spPr>
          <a:xfrm>
            <a:off x="4968832" y="3167984"/>
            <a:ext cx="2262433" cy="858694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PCI Bus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62ECD-1901-6086-2A8B-62D335CCBE4F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GPU </a:t>
            </a:r>
            <a:r>
              <a:rPr lang="ko-KR" altLang="en-US" sz="2400" dirty="0"/>
              <a:t>연산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0D849-ECBB-B63A-47D9-34EE3BE3CB7A}"/>
              </a:ext>
            </a:extLst>
          </p:cNvPr>
          <p:cNvSpPr txBox="1"/>
          <p:nvPr/>
        </p:nvSpPr>
        <p:spPr>
          <a:xfrm>
            <a:off x="2044581" y="4694180"/>
            <a:ext cx="9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Host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DBF0-A21A-FE29-241F-FB572D35111D}"/>
              </a:ext>
            </a:extLst>
          </p:cNvPr>
          <p:cNvSpPr txBox="1"/>
          <p:nvPr/>
        </p:nvSpPr>
        <p:spPr>
          <a:xfrm>
            <a:off x="9090379" y="6194734"/>
            <a:ext cx="11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Device</a:t>
            </a:r>
            <a:endParaRPr lang="ko-KR" altLang="en-US" sz="2400" dirty="0"/>
          </a:p>
        </p:txBody>
      </p:sp>
      <p:sp>
        <p:nvSpPr>
          <p:cNvPr id="3" name="오른쪽 화살표[R] 2">
            <a:extLst>
              <a:ext uri="{FF2B5EF4-FFF2-40B4-BE49-F238E27FC236}">
                <a16:creationId xmlns:a16="http://schemas.microsoft.com/office/drawing/2014/main" id="{E580D0F9-8DCB-C282-A672-CA20F501082A}"/>
              </a:ext>
            </a:extLst>
          </p:cNvPr>
          <p:cNvSpPr/>
          <p:nvPr/>
        </p:nvSpPr>
        <p:spPr>
          <a:xfrm>
            <a:off x="3699591" y="2577203"/>
            <a:ext cx="3887054" cy="57308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Kernel Call</a:t>
            </a:r>
            <a:endParaRPr kumimoji="1" lang="ko-KR" altLang="en-US" dirty="0"/>
          </a:p>
        </p:txBody>
      </p:sp>
      <p:sp>
        <p:nvSpPr>
          <p:cNvPr id="4" name="위쪽/아래쪽 화살표[U] 3">
            <a:extLst>
              <a:ext uri="{FF2B5EF4-FFF2-40B4-BE49-F238E27FC236}">
                <a16:creationId xmlns:a16="http://schemas.microsoft.com/office/drawing/2014/main" id="{782363D8-ECBF-718E-0178-AC5F8534DCA0}"/>
              </a:ext>
            </a:extLst>
          </p:cNvPr>
          <p:cNvSpPr/>
          <p:nvPr/>
        </p:nvSpPr>
        <p:spPr>
          <a:xfrm>
            <a:off x="8580574" y="4486296"/>
            <a:ext cx="414779" cy="751969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위쪽/아래쪽 화살표[U] 4">
            <a:extLst>
              <a:ext uri="{FF2B5EF4-FFF2-40B4-BE49-F238E27FC236}">
                <a16:creationId xmlns:a16="http://schemas.microsoft.com/office/drawing/2014/main" id="{0F25980C-516D-3547-080E-4F35E667D0E0}"/>
              </a:ext>
            </a:extLst>
          </p:cNvPr>
          <p:cNvSpPr/>
          <p:nvPr/>
        </p:nvSpPr>
        <p:spPr>
          <a:xfrm>
            <a:off x="9480833" y="4486296"/>
            <a:ext cx="414779" cy="751969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위쪽/아래쪽 화살표[U] 5">
            <a:extLst>
              <a:ext uri="{FF2B5EF4-FFF2-40B4-BE49-F238E27FC236}">
                <a16:creationId xmlns:a16="http://schemas.microsoft.com/office/drawing/2014/main" id="{7FF16F4A-8B54-C188-CED4-70CB29C1A272}"/>
              </a:ext>
            </a:extLst>
          </p:cNvPr>
          <p:cNvSpPr/>
          <p:nvPr/>
        </p:nvSpPr>
        <p:spPr>
          <a:xfrm>
            <a:off x="10413188" y="4486296"/>
            <a:ext cx="414779" cy="751969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9550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프로그램의 구조 및 흐름</a:t>
            </a:r>
          </a:p>
        </p:txBody>
      </p:sp>
      <p:sp>
        <p:nvSpPr>
          <p:cNvPr id="8" name="사각형: 둥근 모서리 16">
            <a:extLst>
              <a:ext uri="{FF2B5EF4-FFF2-40B4-BE49-F238E27FC236}">
                <a16:creationId xmlns:a16="http://schemas.microsoft.com/office/drawing/2014/main" id="{72B9A168-2515-59CD-4975-38BFEBC95258}"/>
              </a:ext>
            </a:extLst>
          </p:cNvPr>
          <p:cNvSpPr/>
          <p:nvPr/>
        </p:nvSpPr>
        <p:spPr>
          <a:xfrm>
            <a:off x="418390" y="2137742"/>
            <a:ext cx="4186967" cy="2606116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1D3A2A48-C779-ED0F-790F-F00FB4F52BCD}"/>
              </a:ext>
            </a:extLst>
          </p:cNvPr>
          <p:cNvSpPr/>
          <p:nvPr/>
        </p:nvSpPr>
        <p:spPr>
          <a:xfrm>
            <a:off x="1445072" y="2500051"/>
            <a:ext cx="2133601" cy="727392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CPU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2">
            <a:extLst>
              <a:ext uri="{FF2B5EF4-FFF2-40B4-BE49-F238E27FC236}">
                <a16:creationId xmlns:a16="http://schemas.microsoft.com/office/drawing/2014/main" id="{1A1F661D-AD6D-538B-EAC5-BCAF9DD7A1F6}"/>
              </a:ext>
            </a:extLst>
          </p:cNvPr>
          <p:cNvSpPr/>
          <p:nvPr/>
        </p:nvSpPr>
        <p:spPr>
          <a:xfrm>
            <a:off x="617682" y="3589752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Host memory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(System memory)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6">
            <a:extLst>
              <a:ext uri="{FF2B5EF4-FFF2-40B4-BE49-F238E27FC236}">
                <a16:creationId xmlns:a16="http://schemas.microsoft.com/office/drawing/2014/main" id="{FBE7CA14-D4F6-D059-EDEB-99B80C9D9C8B}"/>
              </a:ext>
            </a:extLst>
          </p:cNvPr>
          <p:cNvSpPr/>
          <p:nvPr/>
        </p:nvSpPr>
        <p:spPr>
          <a:xfrm>
            <a:off x="7594741" y="2137742"/>
            <a:ext cx="4186967" cy="4106670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DA6BE2C8-6376-1F0F-C426-5C98F346EB45}"/>
              </a:ext>
            </a:extLst>
          </p:cNvPr>
          <p:cNvGraphicFramePr>
            <a:graphicFrameLocks noGrp="1"/>
          </p:cNvGraphicFramePr>
          <p:nvPr/>
        </p:nvGraphicFramePr>
        <p:xfrm>
          <a:off x="8209088" y="2500051"/>
          <a:ext cx="2958272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84">
                  <a:extLst>
                    <a:ext uri="{9D8B030D-6E8A-4147-A177-3AD203B41FA5}">
                      <a16:colId xmlns:a16="http://schemas.microsoft.com/office/drawing/2014/main" val="204123366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8506173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6252645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435276648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2402631305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3216093574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90763023"/>
                    </a:ext>
                  </a:extLst>
                </a:gridCol>
                <a:gridCol w="369784">
                  <a:extLst>
                    <a:ext uri="{9D8B030D-6E8A-4147-A177-3AD203B41FA5}">
                      <a16:colId xmlns:a16="http://schemas.microsoft.com/office/drawing/2014/main" val="15545326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22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8080"/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8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23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4315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25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134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BF78A7B-3179-8062-EF09-42DAFDDF0C25}"/>
              </a:ext>
            </a:extLst>
          </p:cNvPr>
          <p:cNvSpPr txBox="1"/>
          <p:nvPr/>
        </p:nvSpPr>
        <p:spPr>
          <a:xfrm>
            <a:off x="8787964" y="2134231"/>
            <a:ext cx="180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CUDA cores</a:t>
            </a:r>
            <a:endParaRPr kumimoji="1" lang="ko-KR" altLang="en-US" dirty="0"/>
          </a:p>
        </p:txBody>
      </p:sp>
      <p:sp>
        <p:nvSpPr>
          <p:cNvPr id="14" name="사각형: 둥근 모서리 2">
            <a:extLst>
              <a:ext uri="{FF2B5EF4-FFF2-40B4-BE49-F238E27FC236}">
                <a16:creationId xmlns:a16="http://schemas.microsoft.com/office/drawing/2014/main" id="{AA4EF1C2-4BA5-AD37-C54D-41AE23389014}"/>
              </a:ext>
            </a:extLst>
          </p:cNvPr>
          <p:cNvSpPr/>
          <p:nvPr/>
        </p:nvSpPr>
        <p:spPr>
          <a:xfrm>
            <a:off x="7794032" y="5056920"/>
            <a:ext cx="3788382" cy="866273"/>
          </a:xfrm>
          <a:prstGeom prst="roundRect">
            <a:avLst/>
          </a:prstGeom>
          <a:solidFill>
            <a:schemeClr val="bg1"/>
          </a:solidFill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Device memory</a:t>
            </a:r>
          </a:p>
        </p:txBody>
      </p:sp>
      <p:sp>
        <p:nvSpPr>
          <p:cNvPr id="15" name="왼쪽/오른쪽 화살표[L] 14">
            <a:extLst>
              <a:ext uri="{FF2B5EF4-FFF2-40B4-BE49-F238E27FC236}">
                <a16:creationId xmlns:a16="http://schemas.microsoft.com/office/drawing/2014/main" id="{A2519731-B7FE-7C16-2C98-44AC5EB5E504}"/>
              </a:ext>
            </a:extLst>
          </p:cNvPr>
          <p:cNvSpPr/>
          <p:nvPr/>
        </p:nvSpPr>
        <p:spPr>
          <a:xfrm>
            <a:off x="4968832" y="3167984"/>
            <a:ext cx="2262433" cy="858694"/>
          </a:xfrm>
          <a:prstGeom prst="leftRight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PCI Bus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662ECD-1901-6086-2A8B-62D335CCBE4F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Device </a:t>
            </a:r>
            <a:r>
              <a:rPr lang="en-US" altLang="ko-KR" sz="2400" dirty="0">
                <a:sym typeface="Wingdings" pitchFamily="2" charset="2"/>
              </a:rPr>
              <a:t> Host : </a:t>
            </a:r>
            <a:r>
              <a:rPr lang="ko-KR" altLang="en-US" sz="2400" dirty="0">
                <a:sym typeface="Wingdings" pitchFamily="2" charset="2"/>
              </a:rPr>
              <a:t>데이터 복사</a:t>
            </a:r>
            <a:endParaRPr lang="ko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0D849-ECBB-B63A-47D9-34EE3BE3CB7A}"/>
              </a:ext>
            </a:extLst>
          </p:cNvPr>
          <p:cNvSpPr txBox="1"/>
          <p:nvPr/>
        </p:nvSpPr>
        <p:spPr>
          <a:xfrm>
            <a:off x="2044581" y="4694180"/>
            <a:ext cx="9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Host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4CDBF0-A21A-FE29-241F-FB572D35111D}"/>
              </a:ext>
            </a:extLst>
          </p:cNvPr>
          <p:cNvSpPr txBox="1"/>
          <p:nvPr/>
        </p:nvSpPr>
        <p:spPr>
          <a:xfrm>
            <a:off x="9090379" y="6194734"/>
            <a:ext cx="119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Device</a:t>
            </a:r>
            <a:endParaRPr lang="ko-KR" altLang="en-US" sz="2400" dirty="0"/>
          </a:p>
        </p:txBody>
      </p:sp>
      <p:sp>
        <p:nvSpPr>
          <p:cNvPr id="5" name="위로 굽은 화살표[B] 4">
            <a:extLst>
              <a:ext uri="{FF2B5EF4-FFF2-40B4-BE49-F238E27FC236}">
                <a16:creationId xmlns:a16="http://schemas.microsoft.com/office/drawing/2014/main" id="{F428E7F1-52D9-E18A-FFCA-663A3E47EDE3}"/>
              </a:ext>
            </a:extLst>
          </p:cNvPr>
          <p:cNvSpPr/>
          <p:nvPr/>
        </p:nvSpPr>
        <p:spPr>
          <a:xfrm flipH="1">
            <a:off x="3607066" y="4128179"/>
            <a:ext cx="4327200" cy="1591200"/>
          </a:xfrm>
          <a:prstGeom prst="bent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BCE1B-39A0-25F8-1609-C42733BF0C99}"/>
              </a:ext>
            </a:extLst>
          </p:cNvPr>
          <p:cNvSpPr txBox="1"/>
          <p:nvPr/>
        </p:nvSpPr>
        <p:spPr>
          <a:xfrm>
            <a:off x="4501541" y="5259223"/>
            <a:ext cx="934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</a:rPr>
              <a:t>Data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24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기초 메모리 </a:t>
            </a:r>
            <a:r>
              <a:rPr kumimoji="1" lang="en-US" altLang="ko-KR" sz="3000" dirty="0"/>
              <a:t>API</a:t>
            </a:r>
            <a:endParaRPr kumimoji="1" lang="ko-KR" altLang="en-US" sz="30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8E2E49B-5CE9-9690-CEEF-659789E00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91704"/>
              </p:ext>
            </p:extLst>
          </p:nvPr>
        </p:nvGraphicFramePr>
        <p:xfrm>
          <a:off x="0" y="1531411"/>
          <a:ext cx="12192000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48932">
                  <a:extLst>
                    <a:ext uri="{9D8B030D-6E8A-4147-A177-3AD203B41FA5}">
                      <a16:colId xmlns:a16="http://schemas.microsoft.com/office/drawing/2014/main" val="3518002047"/>
                    </a:ext>
                  </a:extLst>
                </a:gridCol>
                <a:gridCol w="2234153">
                  <a:extLst>
                    <a:ext uri="{9D8B030D-6E8A-4147-A177-3AD203B41FA5}">
                      <a16:colId xmlns:a16="http://schemas.microsoft.com/office/drawing/2014/main" val="4240896869"/>
                    </a:ext>
                  </a:extLst>
                </a:gridCol>
                <a:gridCol w="7308915">
                  <a:extLst>
                    <a:ext uri="{9D8B030D-6E8A-4147-A177-3AD203B41FA5}">
                      <a16:colId xmlns:a16="http://schemas.microsoft.com/office/drawing/2014/main" val="87747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디바이스 메모리 할당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cudaMalloc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cudaError_t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cudaMalloc</a:t>
                      </a:r>
                      <a:r>
                        <a:rPr lang="en-US" altLang="ko-KR" dirty="0"/>
                        <a:t>(void ** </a:t>
                      </a:r>
                      <a:r>
                        <a:rPr lang="en-US" altLang="ko-KR" dirty="0" err="1"/>
                        <a:t>ptr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size_t</a:t>
                      </a:r>
                      <a:r>
                        <a:rPr lang="en-US" altLang="ko-KR" dirty="0"/>
                        <a:t> size)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디바이스 메모리 해제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cudaFree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cudaError_t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cudaFree</a:t>
                      </a:r>
                      <a:r>
                        <a:rPr lang="en-US" altLang="ko-KR" dirty="0"/>
                        <a:t> (void* </a:t>
                      </a:r>
                      <a:r>
                        <a:rPr lang="en-US" altLang="ko-KR" dirty="0" err="1"/>
                        <a:t>ptr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err="1"/>
                        <a:t>디바에스</a:t>
                      </a:r>
                      <a:r>
                        <a:rPr lang="ko-KR" altLang="en-US" dirty="0"/>
                        <a:t> 메모리 초기화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cudaMemset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cudaError_t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cudaMemset</a:t>
                      </a:r>
                      <a:r>
                        <a:rPr lang="en-US" altLang="ko-KR" dirty="0"/>
                        <a:t> (void * </a:t>
                      </a:r>
                      <a:r>
                        <a:rPr lang="en-US" altLang="ko-KR" dirty="0" err="1"/>
                        <a:t>ptr</a:t>
                      </a:r>
                      <a:r>
                        <a:rPr lang="en-US" altLang="ko-KR" dirty="0"/>
                        <a:t>, int value , </a:t>
                      </a:r>
                      <a:r>
                        <a:rPr lang="en-US" altLang="ko-KR" dirty="0" err="1"/>
                        <a:t>size_t</a:t>
                      </a:r>
                      <a:r>
                        <a:rPr lang="en-US" altLang="ko-KR" dirty="0"/>
                        <a:t> size)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에러 코드 확인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cudaGetErrorName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__host__ __device__ const char* </a:t>
                      </a:r>
                      <a:r>
                        <a:rPr lang="en-US" altLang="ko-KR" dirty="0" err="1"/>
                        <a:t>cudaGetErrorName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cudaError_t</a:t>
                      </a:r>
                      <a:r>
                        <a:rPr lang="en-US" altLang="ko-KR" dirty="0"/>
                        <a:t> error)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7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장치 간 데이터 복사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cudaMemcpy</a:t>
                      </a:r>
                      <a:r>
                        <a:rPr lang="en-US" altLang="ko-KR" dirty="0"/>
                        <a:t>()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cudaError_t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cudaMemcpy</a:t>
                      </a:r>
                      <a:r>
                        <a:rPr lang="en-US" altLang="ko-KR" dirty="0"/>
                        <a:t>(void *</a:t>
                      </a:r>
                      <a:r>
                        <a:rPr lang="en-US" altLang="ko-KR" dirty="0" err="1"/>
                        <a:t>dst</a:t>
                      </a:r>
                      <a:r>
                        <a:rPr lang="en-US" altLang="ko-KR" dirty="0"/>
                        <a:t>, const void* </a:t>
                      </a:r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, </a:t>
                      </a:r>
                      <a:r>
                        <a:rPr lang="en-US" altLang="ko-KR" dirty="0" err="1"/>
                        <a:t>size_t</a:t>
                      </a:r>
                      <a:r>
                        <a:rPr lang="en-US" altLang="ko-KR" dirty="0"/>
                        <a:t> size, </a:t>
                      </a:r>
                      <a:r>
                        <a:rPr lang="en-US" altLang="ko-KR" dirty="0" err="1"/>
                        <a:t>enum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cudaMemcpykind</a:t>
                      </a:r>
                      <a:r>
                        <a:rPr lang="en-US" altLang="ko-KR" dirty="0"/>
                        <a:t> kind)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560319"/>
                  </a:ext>
                </a:extLst>
              </a:tr>
            </a:tbl>
          </a:graphicData>
        </a:graphic>
      </p:graphicFrame>
      <p:sp>
        <p:nvSpPr>
          <p:cNvPr id="16" name="액자 15">
            <a:extLst>
              <a:ext uri="{FF2B5EF4-FFF2-40B4-BE49-F238E27FC236}">
                <a16:creationId xmlns:a16="http://schemas.microsoft.com/office/drawing/2014/main" id="{080BC6E0-D44D-6A0E-AC9A-24FB2C96F102}"/>
              </a:ext>
            </a:extLst>
          </p:cNvPr>
          <p:cNvSpPr/>
          <p:nvPr/>
        </p:nvSpPr>
        <p:spPr>
          <a:xfrm>
            <a:off x="4883085" y="3299381"/>
            <a:ext cx="3157979" cy="40110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208A185-28B9-7E07-7481-1376C05A8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377317"/>
              </p:ext>
            </p:extLst>
          </p:nvPr>
        </p:nvGraphicFramePr>
        <p:xfrm>
          <a:off x="0" y="4406735"/>
          <a:ext cx="12192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1612">
                  <a:extLst>
                    <a:ext uri="{9D8B030D-6E8A-4147-A177-3AD203B41FA5}">
                      <a16:colId xmlns:a16="http://schemas.microsoft.com/office/drawing/2014/main" val="3518002047"/>
                    </a:ext>
                  </a:extLst>
                </a:gridCol>
                <a:gridCol w="8600388">
                  <a:extLst>
                    <a:ext uri="{9D8B030D-6E8A-4147-A177-3AD203B41FA5}">
                      <a16:colId xmlns:a16="http://schemas.microsoft.com/office/drawing/2014/main" val="877474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 err="1"/>
                        <a:t>cudaMemcpyHostToHost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 메모리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호스트 메모리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7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cudaMemcpyHostToDevice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호스트 메모리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디바이스 메모리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72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cudaMemcpyDeviceToHost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디바이스 메모리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호스트 메모리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920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cudaMemcpyDeviceToDevice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디바이스 메모리 </a:t>
                      </a:r>
                      <a:r>
                        <a:rPr lang="en-US" altLang="ko-KR" dirty="0">
                          <a:sym typeface="Wingdings" pitchFamily="2" charset="2"/>
                        </a:rPr>
                        <a:t></a:t>
                      </a:r>
                      <a:r>
                        <a:rPr lang="ko-KR" altLang="en-US" dirty="0">
                          <a:sym typeface="Wingdings" pitchFamily="2" charset="2"/>
                        </a:rPr>
                        <a:t> 디바이스 메모리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77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/>
                        <a:t>cudaMemcpyDefault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dst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 err="1"/>
                        <a:t>src</a:t>
                      </a:r>
                      <a:r>
                        <a:rPr lang="ko-KR" altLang="en-US" dirty="0"/>
                        <a:t>의 </a:t>
                      </a:r>
                      <a:r>
                        <a:rPr lang="ko-KR" altLang="en-US" dirty="0" err="1"/>
                        <a:t>포이터</a:t>
                      </a:r>
                      <a:r>
                        <a:rPr lang="ko-KR" altLang="en-US" dirty="0"/>
                        <a:t> 값에 의해 결정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56031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9746502-A00A-C76C-2BF8-417C94450B6B}"/>
              </a:ext>
            </a:extLst>
          </p:cNvPr>
          <p:cNvCxnSpPr>
            <a:cxnSpLocks/>
          </p:cNvCxnSpPr>
          <p:nvPr/>
        </p:nvCxnSpPr>
        <p:spPr>
          <a:xfrm flipV="1">
            <a:off x="1414021" y="3700485"/>
            <a:ext cx="5048053" cy="7062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10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기초 메모리 </a:t>
            </a:r>
            <a:r>
              <a:rPr kumimoji="1" lang="en-US" altLang="ko-KR" sz="3000" dirty="0"/>
              <a:t>API</a:t>
            </a:r>
            <a:endParaRPr kumimoji="1"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6D403-2934-E06B-BE32-60CA38BBC8E8}"/>
              </a:ext>
            </a:extLst>
          </p:cNvPr>
          <p:cNvSpPr txBox="1"/>
          <p:nvPr/>
        </p:nvSpPr>
        <p:spPr>
          <a:xfrm>
            <a:off x="0" y="528030"/>
            <a:ext cx="1231140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500" dirty="0">
                <a:effectLst/>
                <a:latin typeface="+mn-ea"/>
              </a:rPr>
              <a:t>#include "</a:t>
            </a:r>
            <a:r>
              <a:rPr lang="en" altLang="ko-KR" sz="1500" dirty="0" err="1">
                <a:effectLst/>
                <a:latin typeface="+mn-ea"/>
              </a:rPr>
              <a:t>cuda_runtime.h</a:t>
            </a:r>
            <a:r>
              <a:rPr lang="en" altLang="ko-KR" sz="1500" dirty="0">
                <a:effectLst/>
                <a:latin typeface="+mn-ea"/>
              </a:rPr>
              <a:t>"</a:t>
            </a:r>
            <a:br>
              <a:rPr lang="en" altLang="ko-KR" sz="1500" dirty="0">
                <a:effectLst/>
                <a:latin typeface="+mn-ea"/>
              </a:rPr>
            </a:br>
            <a:r>
              <a:rPr lang="en" altLang="ko-KR" sz="1500" dirty="0">
                <a:effectLst/>
                <a:latin typeface="+mn-ea"/>
              </a:rPr>
              <a:t>#include "</a:t>
            </a:r>
            <a:r>
              <a:rPr lang="en" altLang="ko-KR" sz="1500" dirty="0" err="1">
                <a:effectLst/>
                <a:latin typeface="+mn-ea"/>
              </a:rPr>
              <a:t>device_launch_parameters.h</a:t>
            </a:r>
            <a:r>
              <a:rPr lang="en" altLang="ko-KR" sz="1500" dirty="0">
                <a:effectLst/>
                <a:latin typeface="+mn-ea"/>
              </a:rPr>
              <a:t>" </a:t>
            </a:r>
          </a:p>
          <a:p>
            <a:r>
              <a:rPr lang="en" altLang="ko-KR" sz="1500" dirty="0">
                <a:effectLst/>
                <a:latin typeface="+mn-ea"/>
              </a:rPr>
              <a:t>#include &lt;</a:t>
            </a:r>
            <a:r>
              <a:rPr lang="en" altLang="ko-KR" sz="1500" dirty="0" err="1">
                <a:effectLst/>
                <a:latin typeface="+mn-ea"/>
              </a:rPr>
              <a:t>stdio.h</a:t>
            </a:r>
            <a:r>
              <a:rPr lang="en" altLang="ko-KR" sz="1500" dirty="0">
                <a:effectLst/>
                <a:latin typeface="+mn-ea"/>
              </a:rPr>
              <a:t>&gt; </a:t>
            </a:r>
          </a:p>
          <a:p>
            <a:endParaRPr lang="en" altLang="ko-KR" sz="1500" dirty="0">
              <a:latin typeface="+mn-ea"/>
            </a:endParaRPr>
          </a:p>
          <a:p>
            <a:r>
              <a:rPr lang="en" altLang="ko-KR" sz="1500" dirty="0">
                <a:effectLst/>
                <a:latin typeface="+mn-ea"/>
              </a:rPr>
              <a:t>void </a:t>
            </a:r>
            <a:r>
              <a:rPr lang="en" altLang="ko-KR" sz="1500" dirty="0" err="1">
                <a:effectLst/>
                <a:latin typeface="+mn-ea"/>
              </a:rPr>
              <a:t>checkDeviceMemory</a:t>
            </a:r>
            <a:r>
              <a:rPr lang="en" altLang="ko-KR" sz="1500" dirty="0">
                <a:effectLst/>
                <a:latin typeface="+mn-ea"/>
              </a:rPr>
              <a:t>(void) </a:t>
            </a:r>
          </a:p>
          <a:p>
            <a:r>
              <a:rPr lang="en" altLang="ko-KR" sz="1500" dirty="0">
                <a:effectLst/>
                <a:latin typeface="+mn-ea"/>
              </a:rPr>
              <a:t>{ 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size_t</a:t>
            </a:r>
            <a:r>
              <a:rPr lang="en" altLang="ko-KR" sz="1500" dirty="0">
                <a:effectLst/>
                <a:latin typeface="+mn-ea"/>
              </a:rPr>
              <a:t> free, total; </a:t>
            </a:r>
            <a:endParaRPr lang="en" altLang="ko-KR" sz="1500" dirty="0">
              <a:latin typeface="+mn-ea"/>
            </a:endParaRPr>
          </a:p>
          <a:p>
            <a:r>
              <a:rPr lang="en" altLang="ko-KR" sz="1500" dirty="0">
                <a:effectLst/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cudaMemGetInfo</a:t>
            </a:r>
            <a:r>
              <a:rPr lang="en" altLang="ko-KR" sz="1500" dirty="0">
                <a:effectLst/>
                <a:latin typeface="+mn-ea"/>
              </a:rPr>
              <a:t>(&amp;free, &amp;total);</a:t>
            </a:r>
            <a:br>
              <a:rPr lang="en" altLang="ko-KR" sz="1500" dirty="0">
                <a:effectLst/>
                <a:latin typeface="+mn-ea"/>
              </a:rPr>
            </a:br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printf</a:t>
            </a:r>
            <a:r>
              <a:rPr lang="en" altLang="ko-KR" sz="1500" dirty="0">
                <a:effectLst/>
                <a:latin typeface="+mn-ea"/>
              </a:rPr>
              <a:t>("Device memory (free/total) = %</a:t>
            </a:r>
            <a:r>
              <a:rPr lang="en" altLang="ko-KR" sz="1500" dirty="0" err="1">
                <a:effectLst/>
                <a:latin typeface="+mn-ea"/>
              </a:rPr>
              <a:t>lld</a:t>
            </a:r>
            <a:r>
              <a:rPr lang="en" altLang="ko-KR" sz="1500" dirty="0">
                <a:effectLst/>
                <a:latin typeface="+mn-ea"/>
              </a:rPr>
              <a:t>/%</a:t>
            </a:r>
            <a:r>
              <a:rPr lang="en" altLang="ko-KR" sz="1500" dirty="0" err="1">
                <a:effectLst/>
                <a:latin typeface="+mn-ea"/>
              </a:rPr>
              <a:t>lld</a:t>
            </a:r>
            <a:r>
              <a:rPr lang="en" altLang="ko-KR" sz="1500" dirty="0">
                <a:effectLst/>
                <a:latin typeface="+mn-ea"/>
              </a:rPr>
              <a:t> bytes\n", free, total); </a:t>
            </a:r>
          </a:p>
          <a:p>
            <a:r>
              <a:rPr lang="en-US" altLang="ko-KR" sz="1500" dirty="0">
                <a:latin typeface="+mn-ea"/>
              </a:rPr>
              <a:t>}</a:t>
            </a:r>
          </a:p>
          <a:p>
            <a:endParaRPr lang="en-US" altLang="ko-KR" sz="1500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int main(void)</a:t>
            </a:r>
            <a:endParaRPr lang="en" altLang="ko-KR" sz="1500" dirty="0">
              <a:latin typeface="+mn-ea"/>
            </a:endParaRPr>
          </a:p>
          <a:p>
            <a:r>
              <a:rPr lang="en" altLang="ko-KR" sz="1500" dirty="0">
                <a:effectLst/>
                <a:latin typeface="+mn-ea"/>
              </a:rPr>
              <a:t>{ </a:t>
            </a:r>
          </a:p>
          <a:p>
            <a:r>
              <a:rPr lang="en" altLang="ko-KR" sz="1500" dirty="0">
                <a:effectLst/>
                <a:latin typeface="+mn-ea"/>
              </a:rPr>
              <a:t>	int*</a:t>
            </a:r>
            <a:r>
              <a:rPr lang="en" altLang="ko-KR" sz="1500" dirty="0" err="1">
                <a:effectLst/>
                <a:latin typeface="+mn-ea"/>
              </a:rPr>
              <a:t>dDataPtr</a:t>
            </a:r>
            <a:r>
              <a:rPr lang="en" altLang="ko-KR" sz="1500" dirty="0">
                <a:effectLst/>
                <a:latin typeface="+mn-ea"/>
              </a:rPr>
              <a:t>; 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cudaError_t</a:t>
            </a:r>
            <a:r>
              <a:rPr lang="en" altLang="ko-KR" sz="1500" dirty="0">
                <a:effectLst/>
                <a:latin typeface="+mn-ea"/>
              </a:rPr>
              <a:t> </a:t>
            </a:r>
            <a:r>
              <a:rPr lang="en" altLang="ko-KR" sz="1500" dirty="0" err="1">
                <a:effectLst/>
                <a:latin typeface="+mn-ea"/>
              </a:rPr>
              <a:t>eerorCode</a:t>
            </a:r>
            <a:r>
              <a:rPr lang="en" altLang="ko-KR" sz="1500" dirty="0">
                <a:effectLst/>
                <a:latin typeface="+mn-ea"/>
              </a:rPr>
              <a:t>; </a:t>
            </a:r>
          </a:p>
          <a:p>
            <a:endParaRPr lang="en" altLang="ko-KR" sz="1500" dirty="0">
              <a:latin typeface="+mn-ea"/>
            </a:endParaRPr>
          </a:p>
          <a:p>
            <a:r>
              <a:rPr lang="en" altLang="ko-KR" sz="1500" dirty="0">
                <a:effectLst/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checkDeviceMemory</a:t>
            </a:r>
            <a:r>
              <a:rPr lang="en" altLang="ko-KR" sz="1500" dirty="0">
                <a:effectLst/>
                <a:latin typeface="+mn-ea"/>
              </a:rPr>
              <a:t>();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errorCode</a:t>
            </a:r>
            <a:r>
              <a:rPr lang="en" altLang="ko-KR" sz="1500" dirty="0">
                <a:effectLst/>
                <a:latin typeface="+mn-ea"/>
              </a:rPr>
              <a:t> = </a:t>
            </a:r>
            <a:r>
              <a:rPr lang="en" altLang="ko-KR" sz="1500" dirty="0" err="1">
                <a:effectLst/>
                <a:latin typeface="+mn-ea"/>
              </a:rPr>
              <a:t>cudaMalloc</a:t>
            </a:r>
            <a:r>
              <a:rPr lang="en" altLang="ko-KR" sz="1500" dirty="0">
                <a:effectLst/>
                <a:latin typeface="+mn-ea"/>
              </a:rPr>
              <a:t>(&amp;</a:t>
            </a:r>
            <a:r>
              <a:rPr lang="en" altLang="ko-KR" sz="1500" dirty="0" err="1">
                <a:effectLst/>
                <a:latin typeface="+mn-ea"/>
              </a:rPr>
              <a:t>dDataPtr</a:t>
            </a:r>
            <a:r>
              <a:rPr lang="en" altLang="ko-KR" sz="1500" dirty="0">
                <a:effectLst/>
                <a:latin typeface="+mn-ea"/>
              </a:rPr>
              <a:t>, </a:t>
            </a:r>
            <a:r>
              <a:rPr lang="en" altLang="ko-KR" sz="1500" dirty="0" err="1">
                <a:effectLst/>
                <a:latin typeface="+mn-ea"/>
              </a:rPr>
              <a:t>sizeof</a:t>
            </a:r>
            <a:r>
              <a:rPr lang="en" altLang="ko-KR" sz="1500" dirty="0">
                <a:effectLst/>
                <a:latin typeface="+mn-ea"/>
              </a:rPr>
              <a:t>(int) * 1024 * 1024); 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printf</a:t>
            </a:r>
            <a:r>
              <a:rPr lang="en" altLang="ko-KR" sz="1500" dirty="0">
                <a:effectLst/>
                <a:latin typeface="+mn-ea"/>
              </a:rPr>
              <a:t>("</a:t>
            </a:r>
            <a:r>
              <a:rPr lang="en" altLang="ko-KR" sz="1500" dirty="0" err="1">
                <a:effectLst/>
                <a:latin typeface="+mn-ea"/>
              </a:rPr>
              <a:t>cudaMalloc</a:t>
            </a:r>
            <a:r>
              <a:rPr lang="en" altLang="ko-KR" sz="1500" dirty="0">
                <a:effectLst/>
                <a:latin typeface="+mn-ea"/>
              </a:rPr>
              <a:t> - %s\n", </a:t>
            </a:r>
            <a:r>
              <a:rPr lang="en" altLang="ko-KR" sz="1500" dirty="0" err="1">
                <a:effectLst/>
                <a:latin typeface="+mn-ea"/>
              </a:rPr>
              <a:t>cudaGetErrorName</a:t>
            </a:r>
            <a:r>
              <a:rPr lang="en" altLang="ko-KR" sz="1500" dirty="0">
                <a:effectLst/>
                <a:latin typeface="+mn-ea"/>
              </a:rPr>
              <a:t>(</a:t>
            </a:r>
            <a:r>
              <a:rPr lang="en" altLang="ko-KR" sz="1500" dirty="0" err="1">
                <a:effectLst/>
                <a:latin typeface="+mn-ea"/>
              </a:rPr>
              <a:t>errorCode</a:t>
            </a:r>
            <a:r>
              <a:rPr lang="en" altLang="ko-KR" sz="1500" dirty="0">
                <a:effectLst/>
                <a:latin typeface="+mn-ea"/>
              </a:rPr>
              <a:t>));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checkDeviceMemory</a:t>
            </a:r>
            <a:r>
              <a:rPr lang="en" altLang="ko-KR" sz="1500" dirty="0">
                <a:effectLst/>
                <a:latin typeface="+mn-ea"/>
              </a:rPr>
              <a:t>(); </a:t>
            </a:r>
          </a:p>
          <a:p>
            <a:endParaRPr lang="en" altLang="ko-KR" sz="1500" dirty="0">
              <a:latin typeface="+mn-ea"/>
            </a:endParaRPr>
          </a:p>
          <a:p>
            <a:r>
              <a:rPr lang="en" altLang="ko-KR" sz="1500" dirty="0">
                <a:effectLst/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errorCode</a:t>
            </a:r>
            <a:r>
              <a:rPr lang="en" altLang="ko-KR" sz="1500" dirty="0">
                <a:effectLst/>
                <a:latin typeface="+mn-ea"/>
              </a:rPr>
              <a:t> = </a:t>
            </a:r>
            <a:r>
              <a:rPr lang="en" altLang="ko-KR" sz="1500" dirty="0" err="1">
                <a:effectLst/>
                <a:latin typeface="+mn-ea"/>
              </a:rPr>
              <a:t>cudaMemset</a:t>
            </a:r>
            <a:r>
              <a:rPr lang="en" altLang="ko-KR" sz="1500" dirty="0">
                <a:effectLst/>
                <a:latin typeface="+mn-ea"/>
              </a:rPr>
              <a:t>(</a:t>
            </a:r>
            <a:r>
              <a:rPr lang="en" altLang="ko-KR" sz="1500" dirty="0" err="1">
                <a:effectLst/>
                <a:latin typeface="+mn-ea"/>
              </a:rPr>
              <a:t>dDataPtr</a:t>
            </a:r>
            <a:r>
              <a:rPr lang="en" altLang="ko-KR" sz="1500" dirty="0">
                <a:effectLst/>
                <a:latin typeface="+mn-ea"/>
              </a:rPr>
              <a:t>, 0, </a:t>
            </a:r>
            <a:r>
              <a:rPr lang="en" altLang="ko-KR" sz="1500" dirty="0" err="1">
                <a:effectLst/>
                <a:latin typeface="+mn-ea"/>
              </a:rPr>
              <a:t>sizeof</a:t>
            </a:r>
            <a:r>
              <a:rPr lang="en" altLang="ko-KR" sz="1500" dirty="0">
                <a:effectLst/>
                <a:latin typeface="+mn-ea"/>
              </a:rPr>
              <a:t>(int) * 1024 * 1024);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printf</a:t>
            </a:r>
            <a:r>
              <a:rPr lang="en" altLang="ko-KR" sz="1500" dirty="0">
                <a:effectLst/>
                <a:latin typeface="+mn-ea"/>
              </a:rPr>
              <a:t>("</a:t>
            </a:r>
            <a:r>
              <a:rPr lang="en" altLang="ko-KR" sz="1500" dirty="0" err="1">
                <a:effectLst/>
                <a:latin typeface="+mn-ea"/>
              </a:rPr>
              <a:t>cudaMemset</a:t>
            </a:r>
            <a:r>
              <a:rPr lang="en" altLang="ko-KR" sz="1500" dirty="0">
                <a:effectLst/>
                <a:latin typeface="+mn-ea"/>
              </a:rPr>
              <a:t> - %s\n", </a:t>
            </a:r>
            <a:r>
              <a:rPr lang="en" altLang="ko-KR" sz="1500" dirty="0" err="1">
                <a:effectLst/>
                <a:latin typeface="+mn-ea"/>
              </a:rPr>
              <a:t>cudaGetErrorName</a:t>
            </a:r>
            <a:r>
              <a:rPr lang="en" altLang="ko-KR" sz="1500" dirty="0">
                <a:effectLst/>
                <a:latin typeface="+mn-ea"/>
              </a:rPr>
              <a:t>(</a:t>
            </a:r>
            <a:r>
              <a:rPr lang="en" altLang="ko-KR" sz="1500" dirty="0" err="1">
                <a:effectLst/>
                <a:latin typeface="+mn-ea"/>
              </a:rPr>
              <a:t>errorCode</a:t>
            </a:r>
            <a:r>
              <a:rPr lang="en" altLang="ko-KR" sz="1500" dirty="0">
                <a:effectLst/>
                <a:latin typeface="+mn-ea"/>
              </a:rPr>
              <a:t>));</a:t>
            </a:r>
          </a:p>
          <a:p>
            <a:r>
              <a:rPr lang="en" altLang="ko-KR" sz="1500" dirty="0">
                <a:latin typeface="+mn-ea"/>
              </a:rPr>
              <a:t>	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latin typeface="+mn-ea"/>
              </a:rPr>
              <a:t>errorCode</a:t>
            </a:r>
            <a:r>
              <a:rPr lang="en" altLang="ko-KR" sz="1500" dirty="0">
                <a:latin typeface="+mn-ea"/>
              </a:rPr>
              <a:t> = </a:t>
            </a:r>
            <a:r>
              <a:rPr lang="en" altLang="ko-KR" sz="1500" dirty="0" err="1">
                <a:latin typeface="+mn-ea"/>
              </a:rPr>
              <a:t>cudaFree</a:t>
            </a:r>
            <a:r>
              <a:rPr lang="en" altLang="ko-KR" sz="1500" dirty="0">
                <a:latin typeface="+mn-ea"/>
              </a:rPr>
              <a:t>(</a:t>
            </a:r>
            <a:r>
              <a:rPr lang="en" altLang="ko-KR" sz="1500" dirty="0" err="1">
                <a:latin typeface="+mn-ea"/>
              </a:rPr>
              <a:t>dDataPtr</a:t>
            </a:r>
            <a:r>
              <a:rPr lang="en" altLang="ko-KR" sz="1500" dirty="0">
                <a:latin typeface="+mn-ea"/>
              </a:rPr>
              <a:t>);</a:t>
            </a:r>
          </a:p>
          <a:p>
            <a:r>
              <a:rPr lang="en" altLang="ko-KR" sz="1500" dirty="0">
                <a:effectLst/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printf</a:t>
            </a:r>
            <a:r>
              <a:rPr lang="en" altLang="ko-KR" sz="1500" dirty="0">
                <a:effectLst/>
                <a:latin typeface="+mn-ea"/>
              </a:rPr>
              <a:t>("</a:t>
            </a:r>
            <a:r>
              <a:rPr lang="en" altLang="ko-KR" sz="1500" dirty="0" err="1">
                <a:effectLst/>
                <a:latin typeface="+mn-ea"/>
              </a:rPr>
              <a:t>cudaFree</a:t>
            </a:r>
            <a:r>
              <a:rPr lang="en" altLang="ko-KR" sz="1500" dirty="0">
                <a:effectLst/>
                <a:latin typeface="+mn-ea"/>
              </a:rPr>
              <a:t> - %s\n", </a:t>
            </a:r>
            <a:r>
              <a:rPr lang="en" altLang="ko-KR" sz="1500" dirty="0" err="1">
                <a:effectLst/>
                <a:latin typeface="+mn-ea"/>
              </a:rPr>
              <a:t>cudaGetErrorName</a:t>
            </a:r>
            <a:r>
              <a:rPr lang="en" altLang="ko-KR" sz="1500" dirty="0">
                <a:effectLst/>
                <a:latin typeface="+mn-ea"/>
              </a:rPr>
              <a:t>(</a:t>
            </a:r>
            <a:r>
              <a:rPr lang="en" altLang="ko-KR" sz="1500" dirty="0" err="1">
                <a:effectLst/>
                <a:latin typeface="+mn-ea"/>
              </a:rPr>
              <a:t>errorCode</a:t>
            </a:r>
            <a:r>
              <a:rPr lang="en" altLang="ko-KR" sz="1500" dirty="0">
                <a:effectLst/>
                <a:latin typeface="+mn-ea"/>
              </a:rPr>
              <a:t>));</a:t>
            </a:r>
          </a:p>
          <a:p>
            <a:r>
              <a:rPr lang="en" altLang="ko-KR" sz="1500" dirty="0">
                <a:latin typeface="+mn-ea"/>
              </a:rPr>
              <a:t>	</a:t>
            </a:r>
            <a:r>
              <a:rPr lang="en" altLang="ko-KR" sz="1500" dirty="0" err="1">
                <a:effectLst/>
                <a:latin typeface="+mn-ea"/>
              </a:rPr>
              <a:t>checkDeviceMemory</a:t>
            </a:r>
            <a:r>
              <a:rPr lang="en" altLang="ko-KR" sz="1500" dirty="0">
                <a:effectLst/>
                <a:latin typeface="+mn-ea"/>
              </a:rPr>
              <a:t>(); </a:t>
            </a:r>
          </a:p>
          <a:p>
            <a:r>
              <a:rPr lang="en" altLang="ko-KR" sz="1500" dirty="0">
                <a:latin typeface="+mn-ea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235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기초 메모리 </a:t>
            </a:r>
            <a:r>
              <a:rPr kumimoji="1" lang="en-US" altLang="ko-KR" sz="3000" dirty="0"/>
              <a:t>API</a:t>
            </a:r>
            <a:endParaRPr kumimoji="1"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6D403-2934-E06B-BE32-60CA38BBC8E8}"/>
              </a:ext>
            </a:extLst>
          </p:cNvPr>
          <p:cNvSpPr txBox="1"/>
          <p:nvPr/>
        </p:nvSpPr>
        <p:spPr>
          <a:xfrm>
            <a:off x="0" y="805543"/>
            <a:ext cx="5071621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400" dirty="0">
                <a:effectLst/>
              </a:rPr>
              <a:t>#include "</a:t>
            </a:r>
            <a:r>
              <a:rPr lang="en" altLang="ko-KR" sz="1400" dirty="0" err="1">
                <a:effectLst/>
              </a:rPr>
              <a:t>cuda_runtime.h</a:t>
            </a:r>
            <a:r>
              <a:rPr lang="en" altLang="ko-KR" sz="1400" dirty="0">
                <a:effectLst/>
              </a:rPr>
              <a:t>"</a:t>
            </a:r>
            <a:br>
              <a:rPr lang="en" altLang="ko-KR" sz="1400" dirty="0">
                <a:effectLst/>
              </a:rPr>
            </a:br>
            <a:r>
              <a:rPr lang="en" altLang="ko-KR" sz="1400" dirty="0">
                <a:effectLst/>
              </a:rPr>
              <a:t>#include "</a:t>
            </a:r>
            <a:r>
              <a:rPr lang="en" altLang="ko-KR" sz="1400" dirty="0" err="1">
                <a:effectLst/>
              </a:rPr>
              <a:t>device_launch_parameters.h</a:t>
            </a:r>
            <a:r>
              <a:rPr lang="en" altLang="ko-KR" sz="1400" dirty="0">
                <a:effectLst/>
              </a:rPr>
              <a:t>" </a:t>
            </a:r>
          </a:p>
          <a:p>
            <a:r>
              <a:rPr lang="en" altLang="ko-KR" sz="1400" dirty="0">
                <a:effectLst/>
              </a:rPr>
              <a:t>#include &lt;</a:t>
            </a:r>
            <a:r>
              <a:rPr lang="en" altLang="ko-KR" sz="1400" dirty="0" err="1">
                <a:effectLst/>
              </a:rPr>
              <a:t>stdio.h</a:t>
            </a:r>
            <a:r>
              <a:rPr lang="en" altLang="ko-KR" sz="1400" dirty="0">
                <a:effectLst/>
              </a:rPr>
              <a:t>&gt; </a:t>
            </a:r>
            <a:endParaRPr lang="en" altLang="ko-KR" sz="1400" dirty="0"/>
          </a:p>
          <a:p>
            <a:r>
              <a:rPr lang="en" altLang="ko-KR" sz="1400" dirty="0">
                <a:effectLst/>
              </a:rPr>
              <a:t>__global__ void </a:t>
            </a:r>
            <a:r>
              <a:rPr lang="en" altLang="ko-KR" sz="1400" dirty="0" err="1">
                <a:effectLst/>
              </a:rPr>
              <a:t>printData</a:t>
            </a:r>
            <a:r>
              <a:rPr lang="en" altLang="ko-KR" sz="1400" dirty="0">
                <a:effectLst/>
              </a:rPr>
              <a:t>(int* _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 </a:t>
            </a:r>
          </a:p>
          <a:p>
            <a:r>
              <a:rPr lang="en" altLang="ko-KR" sz="1400" dirty="0">
                <a:effectLst/>
              </a:rPr>
              <a:t>{</a:t>
            </a:r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printf</a:t>
            </a:r>
            <a:r>
              <a:rPr lang="en" altLang="ko-KR" sz="1400" dirty="0">
                <a:effectLst/>
              </a:rPr>
              <a:t>("%d", _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[</a:t>
            </a:r>
            <a:r>
              <a:rPr lang="en" altLang="ko-KR" sz="1400" dirty="0" err="1">
                <a:effectLst/>
              </a:rPr>
              <a:t>threadIdx.x</a:t>
            </a:r>
            <a:r>
              <a:rPr lang="en" altLang="ko-KR" sz="1400" dirty="0">
                <a:effectLst/>
              </a:rPr>
              <a:t>]); </a:t>
            </a:r>
            <a:endParaRPr lang="en" altLang="ko-KR" sz="1400" dirty="0"/>
          </a:p>
          <a:p>
            <a:r>
              <a:rPr lang="en" altLang="ko-KR" sz="1400" dirty="0">
                <a:effectLst/>
              </a:rPr>
              <a:t>} </a:t>
            </a:r>
          </a:p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__global__ void </a:t>
            </a:r>
            <a:r>
              <a:rPr lang="en" altLang="ko-KR" sz="1400" dirty="0" err="1">
                <a:effectLst/>
              </a:rPr>
              <a:t>setData</a:t>
            </a:r>
            <a:r>
              <a:rPr lang="en" altLang="ko-KR" sz="1400" dirty="0">
                <a:effectLst/>
              </a:rPr>
              <a:t>(int* _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 </a:t>
            </a:r>
          </a:p>
          <a:p>
            <a:r>
              <a:rPr lang="en" altLang="ko-KR" sz="1400" dirty="0">
                <a:effectLst/>
              </a:rPr>
              <a:t>{ </a:t>
            </a:r>
          </a:p>
          <a:p>
            <a:r>
              <a:rPr lang="en" altLang="ko-KR" sz="1400" dirty="0"/>
              <a:t>	</a:t>
            </a:r>
            <a:r>
              <a:rPr lang="en" altLang="ko-KR" sz="1400" dirty="0">
                <a:effectLst/>
              </a:rPr>
              <a:t>_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[</a:t>
            </a:r>
            <a:r>
              <a:rPr lang="en" altLang="ko-KR" sz="1400" dirty="0" err="1">
                <a:effectLst/>
              </a:rPr>
              <a:t>threadIdx.x</a:t>
            </a:r>
            <a:r>
              <a:rPr lang="en" altLang="ko-KR" sz="1400" dirty="0">
                <a:effectLst/>
              </a:rPr>
              <a:t>] = 2; </a:t>
            </a:r>
            <a:endParaRPr lang="en" altLang="ko-KR" sz="1400" dirty="0"/>
          </a:p>
          <a:p>
            <a:r>
              <a:rPr lang="en" altLang="ko-KR" sz="1400" dirty="0">
                <a:effectLst/>
              </a:rPr>
              <a:t>} </a:t>
            </a:r>
          </a:p>
          <a:p>
            <a:endParaRPr lang="en" altLang="ko-KR" sz="1400" dirty="0"/>
          </a:p>
          <a:p>
            <a:r>
              <a:rPr lang="en" altLang="ko-KR" sz="1400" dirty="0"/>
              <a:t>i</a:t>
            </a:r>
            <a:r>
              <a:rPr lang="en" altLang="ko-KR" sz="1400" dirty="0">
                <a:effectLst/>
              </a:rPr>
              <a:t>nt main(void) </a:t>
            </a:r>
          </a:p>
          <a:p>
            <a:r>
              <a:rPr lang="en" altLang="ko-KR" sz="1400" dirty="0">
                <a:effectLst/>
              </a:rPr>
              <a:t>{ </a:t>
            </a:r>
            <a:endParaRPr lang="en" altLang="ko-KR" sz="1400" dirty="0"/>
          </a:p>
          <a:p>
            <a:r>
              <a:rPr lang="en" altLang="ko-KR" sz="1400" dirty="0">
                <a:effectLst/>
              </a:rPr>
              <a:t>	int data[10] = { 0 };</a:t>
            </a:r>
            <a:br>
              <a:rPr lang="en" altLang="ko-KR" sz="1400" dirty="0">
                <a:effectLst/>
              </a:rPr>
            </a:br>
            <a:r>
              <a:rPr lang="en" altLang="ko-KR" sz="1400" dirty="0">
                <a:effectLst/>
              </a:rPr>
              <a:t>	for (int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 = 0;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 &lt; 10;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++) </a:t>
            </a:r>
          </a:p>
          <a:p>
            <a:r>
              <a:rPr lang="en" altLang="ko-KR" sz="1400" dirty="0"/>
              <a:t>		</a:t>
            </a:r>
            <a:r>
              <a:rPr lang="en" altLang="ko-KR" sz="1400" dirty="0">
                <a:effectLst/>
              </a:rPr>
              <a:t>data[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] = 1; </a:t>
            </a:r>
          </a:p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	int* 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;</a:t>
            </a:r>
            <a:br>
              <a:rPr lang="en" altLang="ko-KR" sz="1400" dirty="0">
                <a:effectLst/>
              </a:rPr>
            </a:br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cudaMalloc</a:t>
            </a:r>
            <a:r>
              <a:rPr lang="en" altLang="ko-KR" sz="1400" dirty="0">
                <a:effectLst/>
              </a:rPr>
              <a:t> (&amp;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, </a:t>
            </a:r>
            <a:r>
              <a:rPr lang="en" altLang="ko-KR" sz="1400" dirty="0" err="1">
                <a:effectLst/>
              </a:rPr>
              <a:t>sizeof</a:t>
            </a:r>
            <a:r>
              <a:rPr lang="en" altLang="ko-KR" sz="1400" dirty="0">
                <a:effectLst/>
              </a:rPr>
              <a:t>(int) * 10); </a:t>
            </a:r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cudaMemset</a:t>
            </a:r>
            <a:r>
              <a:rPr lang="en" altLang="ko-KR" sz="1400" dirty="0">
                <a:effectLst/>
              </a:rPr>
              <a:t>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, 0, </a:t>
            </a:r>
            <a:r>
              <a:rPr lang="en" altLang="ko-KR" sz="1400" dirty="0" err="1">
                <a:effectLst/>
              </a:rPr>
              <a:t>sizeof</a:t>
            </a:r>
            <a:r>
              <a:rPr lang="en" altLang="ko-KR" sz="1400" dirty="0">
                <a:effectLst/>
              </a:rPr>
              <a:t>(int) * 10);</a:t>
            </a:r>
          </a:p>
          <a:p>
            <a:r>
              <a:rPr lang="en" altLang="ko-KR" sz="1400" dirty="0">
                <a:effectLst/>
              </a:rPr>
              <a:t> </a:t>
            </a:r>
            <a:endParaRPr lang="en" altLang="ko-KR" sz="1400" dirty="0"/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printf</a:t>
            </a:r>
            <a:r>
              <a:rPr lang="en" altLang="ko-KR" sz="1400" dirty="0">
                <a:effectLst/>
              </a:rPr>
              <a:t>("Data in device: ");</a:t>
            </a:r>
            <a:br>
              <a:rPr lang="en" altLang="ko-KR" sz="1400" dirty="0">
                <a:effectLst/>
              </a:rPr>
            </a:br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printData</a:t>
            </a:r>
            <a:r>
              <a:rPr lang="en" altLang="ko-KR" sz="1400" dirty="0">
                <a:effectLst/>
              </a:rPr>
              <a:t> &lt;&lt;&lt; 1, 10 &gt;&gt;&gt; 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);</a:t>
            </a:r>
          </a:p>
          <a:p>
            <a:endParaRPr lang="en" altLang="ko-KR" sz="1400" dirty="0">
              <a:effectLst/>
            </a:endParaRPr>
          </a:p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 </a:t>
            </a:r>
            <a:endParaRPr lang="en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67D804-D311-4884-0C5E-A2168CE469B4}"/>
              </a:ext>
            </a:extLst>
          </p:cNvPr>
          <p:cNvSpPr txBox="1"/>
          <p:nvPr/>
        </p:nvSpPr>
        <p:spPr>
          <a:xfrm>
            <a:off x="5285295" y="805543"/>
            <a:ext cx="714237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cudaMemcpy</a:t>
            </a:r>
            <a:r>
              <a:rPr lang="en" altLang="ko-KR" sz="1400" dirty="0">
                <a:effectLst/>
              </a:rPr>
              <a:t>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, data, </a:t>
            </a:r>
            <a:r>
              <a:rPr lang="en" altLang="ko-KR" sz="1400" dirty="0" err="1">
                <a:effectLst/>
              </a:rPr>
              <a:t>sizeof</a:t>
            </a:r>
            <a:r>
              <a:rPr lang="en" altLang="ko-KR" sz="1400" dirty="0">
                <a:effectLst/>
              </a:rPr>
              <a:t>(int)*10, </a:t>
            </a:r>
            <a:r>
              <a:rPr lang="en" altLang="ko-KR" sz="1400" dirty="0" err="1">
                <a:effectLst/>
              </a:rPr>
              <a:t>cudaMemcpyHostToDevice</a:t>
            </a:r>
            <a:r>
              <a:rPr lang="en" altLang="ko-KR" sz="1400" dirty="0">
                <a:effectLst/>
              </a:rPr>
              <a:t>);</a:t>
            </a:r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printf</a:t>
            </a:r>
            <a:r>
              <a:rPr lang="en" altLang="ko-KR" sz="1400" dirty="0">
                <a:effectLst/>
              </a:rPr>
              <a:t>("\</a:t>
            </a:r>
            <a:r>
              <a:rPr lang="en" altLang="ko-KR" sz="1400" dirty="0" err="1">
                <a:effectLst/>
              </a:rPr>
              <a:t>nHost</a:t>
            </a:r>
            <a:r>
              <a:rPr lang="en" altLang="ko-KR" sz="1400" dirty="0">
                <a:effectLst/>
              </a:rPr>
              <a:t> -&gt; Device: "); </a:t>
            </a:r>
          </a:p>
          <a:p>
            <a:r>
              <a:rPr lang="en" altLang="ko-KR" sz="1400" dirty="0"/>
              <a:t>	</a:t>
            </a:r>
            <a:r>
              <a:rPr lang="en" altLang="ko-KR" sz="1400" dirty="0" err="1">
                <a:effectLst/>
              </a:rPr>
              <a:t>printData</a:t>
            </a:r>
            <a:r>
              <a:rPr lang="en" altLang="ko-KR" sz="1400" dirty="0">
                <a:effectLst/>
              </a:rPr>
              <a:t> &lt;&lt;&lt;1, 10&gt;&gt;&gt; 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); </a:t>
            </a:r>
          </a:p>
          <a:p>
            <a:endParaRPr lang="en" altLang="ko-KR" sz="1400" dirty="0"/>
          </a:p>
          <a:p>
            <a:r>
              <a:rPr lang="en" altLang="ko-KR" sz="1400" dirty="0"/>
              <a:t>	</a:t>
            </a:r>
            <a:r>
              <a:rPr lang="en" altLang="ko-KR" sz="1400" dirty="0" err="1">
                <a:effectLst/>
              </a:rPr>
              <a:t>setData</a:t>
            </a:r>
            <a:r>
              <a:rPr lang="en" altLang="ko-KR" sz="1400" dirty="0">
                <a:effectLst/>
              </a:rPr>
              <a:t> &lt;&lt;&lt;1, 10&gt;&gt;&gt; 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); </a:t>
            </a:r>
          </a:p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cudaMemcpy</a:t>
            </a:r>
            <a:r>
              <a:rPr lang="en" altLang="ko-KR" sz="1400" dirty="0">
                <a:effectLst/>
              </a:rPr>
              <a:t>(data, 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, </a:t>
            </a:r>
            <a:r>
              <a:rPr lang="en" altLang="ko-KR" sz="1400" dirty="0" err="1">
                <a:effectLst/>
              </a:rPr>
              <a:t>sizeof</a:t>
            </a:r>
            <a:r>
              <a:rPr lang="en" altLang="ko-KR" sz="1400" dirty="0">
                <a:effectLst/>
              </a:rPr>
              <a:t>(int)*10, </a:t>
            </a:r>
            <a:r>
              <a:rPr lang="en" altLang="ko-KR" sz="1400" dirty="0" err="1">
                <a:effectLst/>
              </a:rPr>
              <a:t>cudaMemcpyDeviceToHost</a:t>
            </a:r>
            <a:r>
              <a:rPr lang="en" altLang="ko-KR" sz="1400" dirty="0">
                <a:effectLst/>
              </a:rPr>
              <a:t>); 	</a:t>
            </a:r>
            <a:r>
              <a:rPr lang="en" altLang="ko-KR" sz="1400" dirty="0" err="1">
                <a:effectLst/>
              </a:rPr>
              <a:t>printf</a:t>
            </a:r>
            <a:r>
              <a:rPr lang="en" altLang="ko-KR" sz="1400" dirty="0">
                <a:effectLst/>
              </a:rPr>
              <a:t>("\</a:t>
            </a:r>
            <a:r>
              <a:rPr lang="en" altLang="ko-KR" sz="1400" dirty="0" err="1">
                <a:effectLst/>
              </a:rPr>
              <a:t>nDevice</a:t>
            </a:r>
            <a:r>
              <a:rPr lang="en" altLang="ko-KR" sz="1400" dirty="0">
                <a:effectLst/>
              </a:rPr>
              <a:t> -&gt; Host: ");</a:t>
            </a:r>
            <a:br>
              <a:rPr lang="en" altLang="ko-KR" sz="1400" dirty="0">
                <a:effectLst/>
              </a:rPr>
            </a:br>
            <a:r>
              <a:rPr lang="en" altLang="ko-KR" sz="1400" dirty="0">
                <a:effectLst/>
              </a:rPr>
              <a:t>	for (int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 = 0;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 &lt; 10 ; 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++) </a:t>
            </a:r>
          </a:p>
          <a:p>
            <a:r>
              <a:rPr lang="en" altLang="ko-KR" sz="1400" dirty="0"/>
              <a:t>		</a:t>
            </a:r>
            <a:r>
              <a:rPr lang="en" altLang="ko-KR" sz="1400" dirty="0" err="1">
                <a:effectLst/>
              </a:rPr>
              <a:t>printf</a:t>
            </a:r>
            <a:r>
              <a:rPr lang="en" altLang="ko-KR" sz="1400" dirty="0">
                <a:effectLst/>
              </a:rPr>
              <a:t>("%d", data[</a:t>
            </a:r>
            <a:r>
              <a:rPr lang="en" altLang="ko-KR" sz="1400" dirty="0" err="1">
                <a:effectLst/>
              </a:rPr>
              <a:t>i</a:t>
            </a:r>
            <a:r>
              <a:rPr lang="en" altLang="ko-KR" sz="1400" dirty="0">
                <a:effectLst/>
              </a:rPr>
              <a:t>]); </a:t>
            </a:r>
          </a:p>
          <a:p>
            <a:endParaRPr lang="en" altLang="ko-KR" sz="1400" dirty="0"/>
          </a:p>
          <a:p>
            <a:r>
              <a:rPr lang="en" altLang="ko-KR" sz="1400" dirty="0">
                <a:effectLst/>
              </a:rPr>
              <a:t>	</a:t>
            </a:r>
            <a:r>
              <a:rPr lang="en" altLang="ko-KR" sz="1400" dirty="0" err="1">
                <a:effectLst/>
              </a:rPr>
              <a:t>cudaFree</a:t>
            </a:r>
            <a:r>
              <a:rPr lang="en" altLang="ko-KR" sz="1400" dirty="0">
                <a:effectLst/>
              </a:rPr>
              <a:t>(</a:t>
            </a:r>
            <a:r>
              <a:rPr lang="en" altLang="ko-KR" sz="1400" dirty="0" err="1">
                <a:effectLst/>
              </a:rPr>
              <a:t>dDataPtr</a:t>
            </a:r>
            <a:r>
              <a:rPr lang="en" altLang="ko-KR" sz="1400" dirty="0">
                <a:effectLst/>
              </a:rPr>
              <a:t>); </a:t>
            </a:r>
          </a:p>
          <a:p>
            <a:r>
              <a:rPr lang="en" altLang="ko-KR" sz="1400" dirty="0">
                <a:effectLst/>
              </a:rPr>
              <a:t>} </a:t>
            </a:r>
            <a:endParaRPr lang="en" altLang="ko-KR" sz="1400" dirty="0"/>
          </a:p>
        </p:txBody>
      </p:sp>
    </p:spTree>
    <p:extLst>
      <p:ext uri="{BB962C8B-B14F-4D97-AF65-F5344CB8AC3E}">
        <p14:creationId xmlns:p14="http://schemas.microsoft.com/office/powerpoint/2010/main" val="595652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en-US" altLang="ko-KR" sz="4000" dirty="0"/>
              <a:t>CUDA </a:t>
            </a:r>
            <a:r>
              <a:rPr kumimoji="1" lang="ko-KR" altLang="en-US" sz="4000" dirty="0"/>
              <a:t>스레드 계층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30080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C53C29-A47D-D862-21A4-D138E18408D5}"/>
              </a:ext>
            </a:extLst>
          </p:cNvPr>
          <p:cNvSpPr/>
          <p:nvPr/>
        </p:nvSpPr>
        <p:spPr>
          <a:xfrm>
            <a:off x="480766" y="2718454"/>
            <a:ext cx="1696825" cy="142109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7B8C67-AB58-DD01-1CB5-86D441459392}"/>
              </a:ext>
            </a:extLst>
          </p:cNvPr>
          <p:cNvSpPr/>
          <p:nvPr/>
        </p:nvSpPr>
        <p:spPr>
          <a:xfrm>
            <a:off x="4124225" y="2476304"/>
            <a:ext cx="2604941" cy="190539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A05C5-AF7E-6487-D8E4-FB52176C5918}"/>
              </a:ext>
            </a:extLst>
          </p:cNvPr>
          <p:cNvSpPr/>
          <p:nvPr/>
        </p:nvSpPr>
        <p:spPr>
          <a:xfrm>
            <a:off x="8675800" y="2242106"/>
            <a:ext cx="3164265" cy="23737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CCDBF-2CDB-B5DD-FCC0-8BBC9C1F46FF}"/>
              </a:ext>
            </a:extLst>
          </p:cNvPr>
          <p:cNvSpPr/>
          <p:nvPr/>
        </p:nvSpPr>
        <p:spPr>
          <a:xfrm>
            <a:off x="4314336" y="2565562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Warp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D149F2-BBA6-1182-D550-6A7B30454ECB}"/>
              </a:ext>
            </a:extLst>
          </p:cNvPr>
          <p:cNvSpPr/>
          <p:nvPr/>
        </p:nvSpPr>
        <p:spPr>
          <a:xfrm>
            <a:off x="5718143" y="2565562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31E5124-B479-C0AC-AF5F-66885F3BE6DB}"/>
              </a:ext>
            </a:extLst>
          </p:cNvPr>
          <p:cNvSpPr/>
          <p:nvPr/>
        </p:nvSpPr>
        <p:spPr>
          <a:xfrm>
            <a:off x="4314336" y="3503824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7612924-5B4C-4AB6-AD6A-F8ACA7760A8C}"/>
              </a:ext>
            </a:extLst>
          </p:cNvPr>
          <p:cNvSpPr/>
          <p:nvPr/>
        </p:nvSpPr>
        <p:spPr>
          <a:xfrm>
            <a:off x="5718143" y="3503824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Warp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44B1CC-A338-1071-2C1A-C71B540C6E70}"/>
              </a:ext>
            </a:extLst>
          </p:cNvPr>
          <p:cNvSpPr/>
          <p:nvPr/>
        </p:nvSpPr>
        <p:spPr>
          <a:xfrm>
            <a:off x="4361471" y="2602975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9C3808F-CC5D-8562-5770-3CA2F85A97B0}"/>
              </a:ext>
            </a:extLst>
          </p:cNvPr>
          <p:cNvSpPr/>
          <p:nvPr/>
        </p:nvSpPr>
        <p:spPr>
          <a:xfrm>
            <a:off x="5765278" y="2606509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4EEECC-6D13-8112-396F-B9D6308D88ED}"/>
              </a:ext>
            </a:extLst>
          </p:cNvPr>
          <p:cNvSpPr/>
          <p:nvPr/>
        </p:nvSpPr>
        <p:spPr>
          <a:xfrm>
            <a:off x="4361471" y="3541237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B4B89CC-8BBB-B932-3307-134876056ECF}"/>
              </a:ext>
            </a:extLst>
          </p:cNvPr>
          <p:cNvSpPr/>
          <p:nvPr/>
        </p:nvSpPr>
        <p:spPr>
          <a:xfrm>
            <a:off x="5765278" y="3539760"/>
            <a:ext cx="860980" cy="80304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7747E7-1B18-7E58-5D17-9712161E9AA4}"/>
              </a:ext>
            </a:extLst>
          </p:cNvPr>
          <p:cNvSpPr/>
          <p:nvPr/>
        </p:nvSpPr>
        <p:spPr>
          <a:xfrm>
            <a:off x="8848632" y="234172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A04F419-BD13-73A7-BC7A-4ABDAF84B412}"/>
              </a:ext>
            </a:extLst>
          </p:cNvPr>
          <p:cNvSpPr/>
          <p:nvPr/>
        </p:nvSpPr>
        <p:spPr>
          <a:xfrm>
            <a:off x="10703235" y="2341719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4B56C0-2E3B-89A0-B011-AE3173701268}"/>
              </a:ext>
            </a:extLst>
          </p:cNvPr>
          <p:cNvSpPr/>
          <p:nvPr/>
        </p:nvSpPr>
        <p:spPr>
          <a:xfrm>
            <a:off x="8848631" y="3503824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13FDAB-6081-95AC-76DF-0BB9F3DC91C9}"/>
              </a:ext>
            </a:extLst>
          </p:cNvPr>
          <p:cNvSpPr/>
          <p:nvPr/>
        </p:nvSpPr>
        <p:spPr>
          <a:xfrm>
            <a:off x="10690001" y="3510621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4878531-96CC-89B6-FE94-F031CC3EBFC3}"/>
              </a:ext>
            </a:extLst>
          </p:cNvPr>
          <p:cNvSpPr/>
          <p:nvPr/>
        </p:nvSpPr>
        <p:spPr>
          <a:xfrm>
            <a:off x="10751368" y="356366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4FE8A78-80BD-47A3-F393-A97E15A13B3B}"/>
              </a:ext>
            </a:extLst>
          </p:cNvPr>
          <p:cNvSpPr/>
          <p:nvPr/>
        </p:nvSpPr>
        <p:spPr>
          <a:xfrm>
            <a:off x="8919663" y="356366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9180FD9-8CC2-921F-ED12-367A54B75454}"/>
              </a:ext>
            </a:extLst>
          </p:cNvPr>
          <p:cNvSpPr/>
          <p:nvPr/>
        </p:nvSpPr>
        <p:spPr>
          <a:xfrm>
            <a:off x="10751369" y="2398022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4D56E4B-414C-AD45-D02D-422D23C5D170}"/>
              </a:ext>
            </a:extLst>
          </p:cNvPr>
          <p:cNvSpPr/>
          <p:nvPr/>
        </p:nvSpPr>
        <p:spPr>
          <a:xfrm>
            <a:off x="8915221" y="239789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E76E3BF-D7F9-DF66-358D-C94607EB7D9D}"/>
              </a:ext>
            </a:extLst>
          </p:cNvPr>
          <p:cNvGrpSpPr/>
          <p:nvPr/>
        </p:nvGrpSpPr>
        <p:grpSpPr>
          <a:xfrm flipH="1">
            <a:off x="4721966" y="3336497"/>
            <a:ext cx="45719" cy="213874"/>
            <a:chOff x="3994701" y="4044142"/>
            <a:chExt cx="74816" cy="436047"/>
          </a:xfrm>
        </p:grpSpPr>
        <p:sp>
          <p:nvSpPr>
            <p:cNvPr id="34" name="순서도: 연결자 8">
              <a:extLst>
                <a:ext uri="{FF2B5EF4-FFF2-40B4-BE49-F238E27FC236}">
                  <a16:creationId xmlns:a16="http://schemas.microsoft.com/office/drawing/2014/main" id="{A2849F87-F8BC-7F6C-CF47-E5338B98BD1B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순서도: 연결자 9">
              <a:extLst>
                <a:ext uri="{FF2B5EF4-FFF2-40B4-BE49-F238E27FC236}">
                  <a16:creationId xmlns:a16="http://schemas.microsoft.com/office/drawing/2014/main" id="{97E18E5E-D34E-D865-6171-0C2E93E3EA8E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순서도: 연결자 10">
              <a:extLst>
                <a:ext uri="{FF2B5EF4-FFF2-40B4-BE49-F238E27FC236}">
                  <a16:creationId xmlns:a16="http://schemas.microsoft.com/office/drawing/2014/main" id="{5E78E0C6-2262-DEAF-15A8-12987E2E2A73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4BF8AC4-72DA-A1E1-D974-B76D5A84FCD2}"/>
              </a:ext>
            </a:extLst>
          </p:cNvPr>
          <p:cNvGrpSpPr/>
          <p:nvPr/>
        </p:nvGrpSpPr>
        <p:grpSpPr>
          <a:xfrm flipH="1">
            <a:off x="6168449" y="3318240"/>
            <a:ext cx="45719" cy="213874"/>
            <a:chOff x="3994701" y="4044142"/>
            <a:chExt cx="74816" cy="436047"/>
          </a:xfrm>
        </p:grpSpPr>
        <p:sp>
          <p:nvSpPr>
            <p:cNvPr id="42" name="순서도: 연결자 8">
              <a:extLst>
                <a:ext uri="{FF2B5EF4-FFF2-40B4-BE49-F238E27FC236}">
                  <a16:creationId xmlns:a16="http://schemas.microsoft.com/office/drawing/2014/main" id="{DBA0BA86-C499-A096-5556-10BBF6ECDDF4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순서도: 연결자 9">
              <a:extLst>
                <a:ext uri="{FF2B5EF4-FFF2-40B4-BE49-F238E27FC236}">
                  <a16:creationId xmlns:a16="http://schemas.microsoft.com/office/drawing/2014/main" id="{3758CB7A-B7E2-3E27-A89D-BFBD75518590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순서도: 연결자 10">
              <a:extLst>
                <a:ext uri="{FF2B5EF4-FFF2-40B4-BE49-F238E27FC236}">
                  <a16:creationId xmlns:a16="http://schemas.microsoft.com/office/drawing/2014/main" id="{F2828E3B-E4A3-B811-5A25-AB96B1C9D5A1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0AA3901-DDD8-6275-6307-3BB686ADAADE}"/>
              </a:ext>
            </a:extLst>
          </p:cNvPr>
          <p:cNvGrpSpPr/>
          <p:nvPr/>
        </p:nvGrpSpPr>
        <p:grpSpPr>
          <a:xfrm rot="5400000" flipH="1">
            <a:off x="5479359" y="3775550"/>
            <a:ext cx="45719" cy="213874"/>
            <a:chOff x="3994701" y="4044142"/>
            <a:chExt cx="74816" cy="436047"/>
          </a:xfrm>
        </p:grpSpPr>
        <p:sp>
          <p:nvSpPr>
            <p:cNvPr id="46" name="순서도: 연결자 8">
              <a:extLst>
                <a:ext uri="{FF2B5EF4-FFF2-40B4-BE49-F238E27FC236}">
                  <a16:creationId xmlns:a16="http://schemas.microsoft.com/office/drawing/2014/main" id="{094F4710-AF6A-A367-99B4-60FAB7BD90A9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연결자 9">
              <a:extLst>
                <a:ext uri="{FF2B5EF4-FFF2-40B4-BE49-F238E27FC236}">
                  <a16:creationId xmlns:a16="http://schemas.microsoft.com/office/drawing/2014/main" id="{91DCBCD6-8E04-7C4A-2214-7EB50BBABE2C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순서도: 연결자 10">
              <a:extLst>
                <a:ext uri="{FF2B5EF4-FFF2-40B4-BE49-F238E27FC236}">
                  <a16:creationId xmlns:a16="http://schemas.microsoft.com/office/drawing/2014/main" id="{F30E225C-54EE-08D3-9D9A-D4DC3EF80A74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D15B537-F6A0-E15A-81AB-C8961FA845A8}"/>
              </a:ext>
            </a:extLst>
          </p:cNvPr>
          <p:cNvGrpSpPr/>
          <p:nvPr/>
        </p:nvGrpSpPr>
        <p:grpSpPr>
          <a:xfrm rot="5400000" flipH="1">
            <a:off x="5471004" y="2879407"/>
            <a:ext cx="45719" cy="213874"/>
            <a:chOff x="3994701" y="4044142"/>
            <a:chExt cx="74816" cy="436047"/>
          </a:xfrm>
        </p:grpSpPr>
        <p:sp>
          <p:nvSpPr>
            <p:cNvPr id="54" name="순서도: 연결자 8">
              <a:extLst>
                <a:ext uri="{FF2B5EF4-FFF2-40B4-BE49-F238E27FC236}">
                  <a16:creationId xmlns:a16="http://schemas.microsoft.com/office/drawing/2014/main" id="{6F327FBA-18ED-08D6-9723-A34F330A014B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순서도: 연결자 9">
              <a:extLst>
                <a:ext uri="{FF2B5EF4-FFF2-40B4-BE49-F238E27FC236}">
                  <a16:creationId xmlns:a16="http://schemas.microsoft.com/office/drawing/2014/main" id="{8934A560-49F9-5205-86F6-4F39F9478745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순서도: 연결자 10">
              <a:extLst>
                <a:ext uri="{FF2B5EF4-FFF2-40B4-BE49-F238E27FC236}">
                  <a16:creationId xmlns:a16="http://schemas.microsoft.com/office/drawing/2014/main" id="{648D61FD-08C5-195E-49AE-0FCE3567E621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14135B5-7F09-9101-B8EA-4F7E79E772E9}"/>
              </a:ext>
            </a:extLst>
          </p:cNvPr>
          <p:cNvGrpSpPr/>
          <p:nvPr/>
        </p:nvGrpSpPr>
        <p:grpSpPr>
          <a:xfrm flipH="1">
            <a:off x="9329770" y="3355864"/>
            <a:ext cx="45719" cy="213874"/>
            <a:chOff x="3994701" y="4044142"/>
            <a:chExt cx="74816" cy="436047"/>
          </a:xfrm>
        </p:grpSpPr>
        <p:sp>
          <p:nvSpPr>
            <p:cNvPr id="58" name="순서도: 연결자 8">
              <a:extLst>
                <a:ext uri="{FF2B5EF4-FFF2-40B4-BE49-F238E27FC236}">
                  <a16:creationId xmlns:a16="http://schemas.microsoft.com/office/drawing/2014/main" id="{80D0608A-DEC0-BB50-50DF-C2C6D157D783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순서도: 연결자 9">
              <a:extLst>
                <a:ext uri="{FF2B5EF4-FFF2-40B4-BE49-F238E27FC236}">
                  <a16:creationId xmlns:a16="http://schemas.microsoft.com/office/drawing/2014/main" id="{8EEC92AF-E736-00DE-690F-9640C6FA3253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10">
              <a:extLst>
                <a:ext uri="{FF2B5EF4-FFF2-40B4-BE49-F238E27FC236}">
                  <a16:creationId xmlns:a16="http://schemas.microsoft.com/office/drawing/2014/main" id="{C9407A0F-8A44-825F-A246-E3296C0F2D3B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7034301-A6CC-068F-A925-11BEC6EAFCFC}"/>
              </a:ext>
            </a:extLst>
          </p:cNvPr>
          <p:cNvGrpSpPr/>
          <p:nvPr/>
        </p:nvGrpSpPr>
        <p:grpSpPr>
          <a:xfrm flipH="1">
            <a:off x="11184374" y="3368608"/>
            <a:ext cx="45719" cy="213874"/>
            <a:chOff x="3994701" y="4044142"/>
            <a:chExt cx="74816" cy="436047"/>
          </a:xfrm>
        </p:grpSpPr>
        <p:sp>
          <p:nvSpPr>
            <p:cNvPr id="62" name="순서도: 연결자 8">
              <a:extLst>
                <a:ext uri="{FF2B5EF4-FFF2-40B4-BE49-F238E27FC236}">
                  <a16:creationId xmlns:a16="http://schemas.microsoft.com/office/drawing/2014/main" id="{3A104683-8BFC-265C-8391-F6AF020F10A0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순서도: 연결자 9">
              <a:extLst>
                <a:ext uri="{FF2B5EF4-FFF2-40B4-BE49-F238E27FC236}">
                  <a16:creationId xmlns:a16="http://schemas.microsoft.com/office/drawing/2014/main" id="{43426420-8367-4164-AC12-F925019C668F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순서도: 연결자 10">
              <a:extLst>
                <a:ext uri="{FF2B5EF4-FFF2-40B4-BE49-F238E27FC236}">
                  <a16:creationId xmlns:a16="http://schemas.microsoft.com/office/drawing/2014/main" id="{89554693-1692-B9CF-EAA2-9BA564FA2D10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87E47307-0AA3-AA9B-D615-4A8E0458BD6E}"/>
              </a:ext>
            </a:extLst>
          </p:cNvPr>
          <p:cNvGrpSpPr/>
          <p:nvPr/>
        </p:nvGrpSpPr>
        <p:grpSpPr>
          <a:xfrm rot="5400000" flipH="1">
            <a:off x="10233008" y="2817943"/>
            <a:ext cx="45719" cy="213874"/>
            <a:chOff x="3994701" y="4044142"/>
            <a:chExt cx="74816" cy="436047"/>
          </a:xfrm>
        </p:grpSpPr>
        <p:sp>
          <p:nvSpPr>
            <p:cNvPr id="66" name="순서도: 연결자 8">
              <a:extLst>
                <a:ext uri="{FF2B5EF4-FFF2-40B4-BE49-F238E27FC236}">
                  <a16:creationId xmlns:a16="http://schemas.microsoft.com/office/drawing/2014/main" id="{DC87CE73-F091-2D0F-2379-5663C32FA61F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순서도: 연결자 9">
              <a:extLst>
                <a:ext uri="{FF2B5EF4-FFF2-40B4-BE49-F238E27FC236}">
                  <a16:creationId xmlns:a16="http://schemas.microsoft.com/office/drawing/2014/main" id="{15EC1E72-5247-57B3-EC06-A6A5375875F2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순서도: 연결자 10">
              <a:extLst>
                <a:ext uri="{FF2B5EF4-FFF2-40B4-BE49-F238E27FC236}">
                  <a16:creationId xmlns:a16="http://schemas.microsoft.com/office/drawing/2014/main" id="{974F8341-1CE9-28C8-9323-0758444646A5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140EE350-615C-D2EC-5695-36A0CCA95691}"/>
              </a:ext>
            </a:extLst>
          </p:cNvPr>
          <p:cNvGrpSpPr/>
          <p:nvPr/>
        </p:nvGrpSpPr>
        <p:grpSpPr>
          <a:xfrm rot="5400000" flipH="1">
            <a:off x="10245109" y="3937862"/>
            <a:ext cx="45719" cy="213874"/>
            <a:chOff x="3994701" y="4044142"/>
            <a:chExt cx="74816" cy="436047"/>
          </a:xfrm>
        </p:grpSpPr>
        <p:sp>
          <p:nvSpPr>
            <p:cNvPr id="70" name="순서도: 연결자 8">
              <a:extLst>
                <a:ext uri="{FF2B5EF4-FFF2-40B4-BE49-F238E27FC236}">
                  <a16:creationId xmlns:a16="http://schemas.microsoft.com/office/drawing/2014/main" id="{5A1797A8-737A-68BD-3FF0-1658920834B9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순서도: 연결자 9">
              <a:extLst>
                <a:ext uri="{FF2B5EF4-FFF2-40B4-BE49-F238E27FC236}">
                  <a16:creationId xmlns:a16="http://schemas.microsoft.com/office/drawing/2014/main" id="{C1E3A4D0-BACC-11F3-773F-06A3D795725B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순서도: 연결자 10">
              <a:extLst>
                <a:ext uri="{FF2B5EF4-FFF2-40B4-BE49-F238E27FC236}">
                  <a16:creationId xmlns:a16="http://schemas.microsoft.com/office/drawing/2014/main" id="{A70DB787-F60B-8A01-862B-7BEBD4C32C3A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29DCE464-964F-B2C5-3B81-6E190C86B7F6}"/>
              </a:ext>
            </a:extLst>
          </p:cNvPr>
          <p:cNvSpPr txBox="1"/>
          <p:nvPr/>
        </p:nvSpPr>
        <p:spPr>
          <a:xfrm>
            <a:off x="777710" y="2291638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Warp</a:t>
            </a:r>
            <a:endParaRPr kumimoji="1" lang="ko-KR" alt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6381EAA-9306-3492-D223-2571ACE09038}"/>
              </a:ext>
            </a:extLst>
          </p:cNvPr>
          <p:cNvSpPr txBox="1"/>
          <p:nvPr/>
        </p:nvSpPr>
        <p:spPr>
          <a:xfrm>
            <a:off x="4882547" y="2057440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Block</a:t>
            </a:r>
            <a:endParaRPr kumimoji="1"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0E16E4-9970-F49F-967B-55A3B975676A}"/>
              </a:ext>
            </a:extLst>
          </p:cNvPr>
          <p:cNvSpPr txBox="1"/>
          <p:nvPr/>
        </p:nvSpPr>
        <p:spPr>
          <a:xfrm>
            <a:off x="9692018" y="1765007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cxnSp>
        <p:nvCxnSpPr>
          <p:cNvPr id="78" name="직선 연결선[R] 77">
            <a:extLst>
              <a:ext uri="{FF2B5EF4-FFF2-40B4-BE49-F238E27FC236}">
                <a16:creationId xmlns:a16="http://schemas.microsoft.com/office/drawing/2014/main" id="{8D854EA9-6B04-E13D-9E0B-C50070790C80}"/>
              </a:ext>
            </a:extLst>
          </p:cNvPr>
          <p:cNvCxnSpPr/>
          <p:nvPr/>
        </p:nvCxnSpPr>
        <p:spPr>
          <a:xfrm flipH="1">
            <a:off x="2177591" y="2565562"/>
            <a:ext cx="2136745" cy="152892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[R] 78">
            <a:extLst>
              <a:ext uri="{FF2B5EF4-FFF2-40B4-BE49-F238E27FC236}">
                <a16:creationId xmlns:a16="http://schemas.microsoft.com/office/drawing/2014/main" id="{A1FFB3EB-0377-F583-E09B-8BBCCA0132B3}"/>
              </a:ext>
            </a:extLst>
          </p:cNvPr>
          <p:cNvCxnSpPr>
            <a:cxnSpLocks/>
          </p:cNvCxnSpPr>
          <p:nvPr/>
        </p:nvCxnSpPr>
        <p:spPr>
          <a:xfrm flipH="1">
            <a:off x="2171309" y="3375231"/>
            <a:ext cx="2128302" cy="76431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[R] 81">
            <a:extLst>
              <a:ext uri="{FF2B5EF4-FFF2-40B4-BE49-F238E27FC236}">
                <a16:creationId xmlns:a16="http://schemas.microsoft.com/office/drawing/2014/main" id="{E5D2256E-24DF-8570-3D85-ECEC0A081EBF}"/>
              </a:ext>
            </a:extLst>
          </p:cNvPr>
          <p:cNvCxnSpPr>
            <a:cxnSpLocks/>
          </p:cNvCxnSpPr>
          <p:nvPr/>
        </p:nvCxnSpPr>
        <p:spPr>
          <a:xfrm flipH="1">
            <a:off x="6751955" y="2418298"/>
            <a:ext cx="2163266" cy="58006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[R] 86">
            <a:extLst>
              <a:ext uri="{FF2B5EF4-FFF2-40B4-BE49-F238E27FC236}">
                <a16:creationId xmlns:a16="http://schemas.microsoft.com/office/drawing/2014/main" id="{DB58F1C7-D7AA-65D0-C14E-E1A0CA005A7F}"/>
              </a:ext>
            </a:extLst>
          </p:cNvPr>
          <p:cNvCxnSpPr>
            <a:cxnSpLocks/>
          </p:cNvCxnSpPr>
          <p:nvPr/>
        </p:nvCxnSpPr>
        <p:spPr>
          <a:xfrm flipH="1">
            <a:off x="6729166" y="3413089"/>
            <a:ext cx="2175318" cy="976253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구부러진 연결선[U] 93">
            <a:extLst>
              <a:ext uri="{FF2B5EF4-FFF2-40B4-BE49-F238E27FC236}">
                <a16:creationId xmlns:a16="http://schemas.microsoft.com/office/drawing/2014/main" id="{2FFA4E70-A77C-D798-3F57-1F8E2C8BD518}"/>
              </a:ext>
            </a:extLst>
          </p:cNvPr>
          <p:cNvCxnSpPr>
            <a:cxnSpLocks/>
          </p:cNvCxnSpPr>
          <p:nvPr/>
        </p:nvCxnSpPr>
        <p:spPr>
          <a:xfrm rot="5400000">
            <a:off x="466827" y="3516740"/>
            <a:ext cx="675462" cy="1725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구부러진 연결선[U] 95">
            <a:extLst>
              <a:ext uri="{FF2B5EF4-FFF2-40B4-BE49-F238E27FC236}">
                <a16:creationId xmlns:a16="http://schemas.microsoft.com/office/drawing/2014/main" id="{D14A0DC8-4484-88EC-1562-C24D79B58B24}"/>
              </a:ext>
            </a:extLst>
          </p:cNvPr>
          <p:cNvCxnSpPr>
            <a:cxnSpLocks/>
          </p:cNvCxnSpPr>
          <p:nvPr/>
        </p:nvCxnSpPr>
        <p:spPr>
          <a:xfrm rot="5400000">
            <a:off x="649304" y="3516741"/>
            <a:ext cx="675462" cy="1725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구부러진 연결선[U] 96">
            <a:extLst>
              <a:ext uri="{FF2B5EF4-FFF2-40B4-BE49-F238E27FC236}">
                <a16:creationId xmlns:a16="http://schemas.microsoft.com/office/drawing/2014/main" id="{E049E85A-42C7-4CF7-69E2-8DF8A7DC6335}"/>
              </a:ext>
            </a:extLst>
          </p:cNvPr>
          <p:cNvCxnSpPr>
            <a:cxnSpLocks/>
          </p:cNvCxnSpPr>
          <p:nvPr/>
        </p:nvCxnSpPr>
        <p:spPr>
          <a:xfrm rot="5400000">
            <a:off x="1568940" y="3517176"/>
            <a:ext cx="675462" cy="1725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6BFB882-CC7D-D641-2B5A-18F26FCBB8FF}"/>
              </a:ext>
            </a:extLst>
          </p:cNvPr>
          <p:cNvGrpSpPr/>
          <p:nvPr/>
        </p:nvGrpSpPr>
        <p:grpSpPr>
          <a:xfrm rot="5400000" flipH="1">
            <a:off x="1417835" y="3530468"/>
            <a:ext cx="45719" cy="213874"/>
            <a:chOff x="3994701" y="4044142"/>
            <a:chExt cx="74816" cy="436047"/>
          </a:xfrm>
        </p:grpSpPr>
        <p:sp>
          <p:nvSpPr>
            <p:cNvPr id="99" name="순서도: 연결자 8">
              <a:extLst>
                <a:ext uri="{FF2B5EF4-FFF2-40B4-BE49-F238E27FC236}">
                  <a16:creationId xmlns:a16="http://schemas.microsoft.com/office/drawing/2014/main" id="{6370E796-286B-F75A-679C-1F0A9EAFFFCF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순서도: 연결자 9">
              <a:extLst>
                <a:ext uri="{FF2B5EF4-FFF2-40B4-BE49-F238E27FC236}">
                  <a16:creationId xmlns:a16="http://schemas.microsoft.com/office/drawing/2014/main" id="{B18FE92E-A4F0-8ED4-B4F9-CBAAE44FE40C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순서도: 연결자 10">
              <a:extLst>
                <a:ext uri="{FF2B5EF4-FFF2-40B4-BE49-F238E27FC236}">
                  <a16:creationId xmlns:a16="http://schemas.microsoft.com/office/drawing/2014/main" id="{08FE749D-BE03-DB18-F521-F7E334742EE2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2" name="왼쪽 대괄호[L] 101">
            <a:extLst>
              <a:ext uri="{FF2B5EF4-FFF2-40B4-BE49-F238E27FC236}">
                <a16:creationId xmlns:a16="http://schemas.microsoft.com/office/drawing/2014/main" id="{89B7762B-4E3A-DA57-916E-3F841C00B6B4}"/>
              </a:ext>
            </a:extLst>
          </p:cNvPr>
          <p:cNvSpPr/>
          <p:nvPr/>
        </p:nvSpPr>
        <p:spPr>
          <a:xfrm rot="5400000">
            <a:off x="1294420" y="2367950"/>
            <a:ext cx="90494" cy="1306539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C135F6E-FFC6-1823-E0E6-5351D2922A49}"/>
              </a:ext>
            </a:extLst>
          </p:cNvPr>
          <p:cNvSpPr txBox="1"/>
          <p:nvPr/>
        </p:nvSpPr>
        <p:spPr>
          <a:xfrm>
            <a:off x="827886" y="2705888"/>
            <a:ext cx="10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32</a:t>
            </a:r>
            <a:endParaRPr kumimoji="1"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B9F0511-029C-0A79-7717-BF4D5A20BBD6}"/>
              </a:ext>
            </a:extLst>
          </p:cNvPr>
          <p:cNvSpPr txBox="1"/>
          <p:nvPr/>
        </p:nvSpPr>
        <p:spPr>
          <a:xfrm>
            <a:off x="1274520" y="3901215"/>
            <a:ext cx="10892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/>
              <a:t>Thread</a:t>
            </a:r>
            <a:endParaRPr kumimoji="1"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CUDA </a:t>
            </a:r>
            <a:r>
              <a:rPr lang="ko-KR" altLang="en-US" sz="2400" dirty="0"/>
              <a:t>스레드 계층 구조</a:t>
            </a:r>
          </a:p>
        </p:txBody>
      </p:sp>
    </p:spTree>
    <p:extLst>
      <p:ext uri="{BB962C8B-B14F-4D97-AF65-F5344CB8AC3E}">
        <p14:creationId xmlns:p14="http://schemas.microsoft.com/office/powerpoint/2010/main" val="3283248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스레드</a:t>
            </a:r>
            <a:r>
              <a:rPr lang="en-US" altLang="ko-KR" sz="2400" dirty="0"/>
              <a:t>(Thread)</a:t>
            </a:r>
            <a:endParaRPr lang="ko-KR" altLang="en-US" sz="2400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799993-A4C2-00EE-2DD7-C11082DFC501}"/>
              </a:ext>
            </a:extLst>
          </p:cNvPr>
          <p:cNvGrpSpPr/>
          <p:nvPr/>
        </p:nvGrpSpPr>
        <p:grpSpPr>
          <a:xfrm>
            <a:off x="1853198" y="2385570"/>
            <a:ext cx="3922576" cy="2072426"/>
            <a:chOff x="718292" y="2565563"/>
            <a:chExt cx="3922576" cy="2072426"/>
          </a:xfrm>
        </p:grpSpPr>
        <p:cxnSp>
          <p:nvCxnSpPr>
            <p:cNvPr id="94" name="구부러진 연결선[U] 93">
              <a:extLst>
                <a:ext uri="{FF2B5EF4-FFF2-40B4-BE49-F238E27FC236}">
                  <a16:creationId xmlns:a16="http://schemas.microsoft.com/office/drawing/2014/main" id="{2FFA4E70-A77C-D798-3F57-1F8E2C8BD5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27" y="3516740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D14A0DC8-4484-88EC-1562-C24D79B58B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304" y="3516741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구부러진 연결선[U] 96">
              <a:extLst>
                <a:ext uri="{FF2B5EF4-FFF2-40B4-BE49-F238E27FC236}">
                  <a16:creationId xmlns:a16="http://schemas.microsoft.com/office/drawing/2014/main" id="{E049E85A-42C7-4CF7-69E2-8DF8A7DC63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8940" y="3517176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6BFB882-CC7D-D641-2B5A-18F26FCBB8FF}"/>
                </a:ext>
              </a:extLst>
            </p:cNvPr>
            <p:cNvGrpSpPr/>
            <p:nvPr/>
          </p:nvGrpSpPr>
          <p:grpSpPr>
            <a:xfrm rot="5400000" flipH="1">
              <a:off x="1417835" y="3530468"/>
              <a:ext cx="45719" cy="213874"/>
              <a:chOff x="3994701" y="4044142"/>
              <a:chExt cx="74816" cy="436047"/>
            </a:xfrm>
          </p:grpSpPr>
          <p:sp>
            <p:nvSpPr>
              <p:cNvPr id="99" name="순서도: 연결자 8">
                <a:extLst>
                  <a:ext uri="{FF2B5EF4-FFF2-40B4-BE49-F238E27FC236}">
                    <a16:creationId xmlns:a16="http://schemas.microsoft.com/office/drawing/2014/main" id="{6370E796-286B-F75A-679C-1F0A9EAFFFCF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순서도: 연결자 9">
                <a:extLst>
                  <a:ext uri="{FF2B5EF4-FFF2-40B4-BE49-F238E27FC236}">
                    <a16:creationId xmlns:a16="http://schemas.microsoft.com/office/drawing/2014/main" id="{B18FE92E-A4F0-8ED4-B4F9-CBAAE44FE40C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순서도: 연결자 10">
                <a:extLst>
                  <a:ext uri="{FF2B5EF4-FFF2-40B4-BE49-F238E27FC236}">
                    <a16:creationId xmlns:a16="http://schemas.microsoft.com/office/drawing/2014/main" id="{08FE749D-BE03-DB18-F521-F7E334742EE2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B9F0511-029C-0A79-7717-BF4D5A20BBD6}"/>
                </a:ext>
              </a:extLst>
            </p:cNvPr>
            <p:cNvSpPr txBox="1"/>
            <p:nvPr/>
          </p:nvSpPr>
          <p:spPr>
            <a:xfrm>
              <a:off x="789152" y="2727714"/>
              <a:ext cx="10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Threads</a:t>
              </a:r>
              <a:endParaRPr kumimoji="1" lang="ko-KR" altLang="en-US" sz="1400" dirty="0"/>
            </a:p>
          </p:txBody>
        </p: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42874EFB-2ECB-B821-C883-65D7CCA7EF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92937" y="2584730"/>
              <a:ext cx="2647931" cy="680544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69C72869-66FC-B2FF-0E6A-8AE6FFBD5E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20405" y="3940737"/>
              <a:ext cx="2493931" cy="697251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구부러진 연결선[U] 19">
              <a:extLst>
                <a:ext uri="{FF2B5EF4-FFF2-40B4-BE49-F238E27FC236}">
                  <a16:creationId xmlns:a16="http://schemas.microsoft.com/office/drawing/2014/main" id="{4CFFA11A-0B6D-A680-AF55-DBC600246E3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41389" y="3438510"/>
              <a:ext cx="2072426" cy="326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CBAB86E-07D6-78BE-A8DC-F245FB12C2FC}"/>
              </a:ext>
            </a:extLst>
          </p:cNvPr>
          <p:cNvSpPr txBox="1"/>
          <p:nvPr/>
        </p:nvSpPr>
        <p:spPr>
          <a:xfrm>
            <a:off x="6096002" y="2086056"/>
            <a:ext cx="403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CUDA </a:t>
            </a:r>
            <a:r>
              <a:rPr lang="ko-KR" altLang="en-US" sz="2400" dirty="0"/>
              <a:t>코어 사용 기본 단위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42BE8-2413-96E9-4EF1-B8002A6CD083}"/>
              </a:ext>
            </a:extLst>
          </p:cNvPr>
          <p:cNvSpPr txBox="1"/>
          <p:nvPr/>
        </p:nvSpPr>
        <p:spPr>
          <a:xfrm>
            <a:off x="6096001" y="2836862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프로세스 내 가장 작은 실행단위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7E376-2AEE-87C2-76DB-828E1F845744}"/>
              </a:ext>
            </a:extLst>
          </p:cNvPr>
          <p:cNvSpPr txBox="1"/>
          <p:nvPr/>
        </p:nvSpPr>
        <p:spPr>
          <a:xfrm>
            <a:off x="6096000" y="3587668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독립적으로 커널 코드 수행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9A61C6-FFE6-D7EB-AB94-79FDDB59C013}"/>
              </a:ext>
            </a:extLst>
          </p:cNvPr>
          <p:cNvSpPr txBox="1"/>
          <p:nvPr/>
        </p:nvSpPr>
        <p:spPr>
          <a:xfrm>
            <a:off x="6096000" y="4338474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실 모양으로 표기</a:t>
            </a:r>
          </a:p>
        </p:txBody>
      </p:sp>
    </p:spTree>
    <p:extLst>
      <p:ext uri="{BB962C8B-B14F-4D97-AF65-F5344CB8AC3E}">
        <p14:creationId xmlns:p14="http://schemas.microsoft.com/office/powerpoint/2010/main" val="1736107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CB0A005-1BF2-6E16-E605-FB76A6CEF4F6}"/>
              </a:ext>
            </a:extLst>
          </p:cNvPr>
          <p:cNvGrpSpPr/>
          <p:nvPr/>
        </p:nvGrpSpPr>
        <p:grpSpPr>
          <a:xfrm>
            <a:off x="2131801" y="2093947"/>
            <a:ext cx="3365370" cy="2670105"/>
            <a:chOff x="480766" y="2291638"/>
            <a:chExt cx="1882964" cy="19173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4C53C29-A47D-D862-21A4-D138E18408D5}"/>
                </a:ext>
              </a:extLst>
            </p:cNvPr>
            <p:cNvSpPr/>
            <p:nvPr/>
          </p:nvSpPr>
          <p:spPr>
            <a:xfrm>
              <a:off x="480766" y="2718454"/>
              <a:ext cx="1696825" cy="142109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9DCE464-964F-B2C5-3B81-6E190C86B7F6}"/>
                </a:ext>
              </a:extLst>
            </p:cNvPr>
            <p:cNvSpPr txBox="1"/>
            <p:nvPr/>
          </p:nvSpPr>
          <p:spPr>
            <a:xfrm>
              <a:off x="777710" y="2291638"/>
              <a:ext cx="1102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Warp</a:t>
              </a:r>
              <a:endParaRPr kumimoji="1" lang="ko-KR" altLang="en-US" dirty="0"/>
            </a:p>
          </p:txBody>
        </p:sp>
        <p:cxnSp>
          <p:nvCxnSpPr>
            <p:cNvPr id="94" name="구부러진 연결선[U] 93">
              <a:extLst>
                <a:ext uri="{FF2B5EF4-FFF2-40B4-BE49-F238E27FC236}">
                  <a16:creationId xmlns:a16="http://schemas.microsoft.com/office/drawing/2014/main" id="{2FFA4E70-A77C-D798-3F57-1F8E2C8BD51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6827" y="3516740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구부러진 연결선[U] 95">
              <a:extLst>
                <a:ext uri="{FF2B5EF4-FFF2-40B4-BE49-F238E27FC236}">
                  <a16:creationId xmlns:a16="http://schemas.microsoft.com/office/drawing/2014/main" id="{D14A0DC8-4484-88EC-1562-C24D79B58B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9304" y="3516741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구부러진 연결선[U] 96">
              <a:extLst>
                <a:ext uri="{FF2B5EF4-FFF2-40B4-BE49-F238E27FC236}">
                  <a16:creationId xmlns:a16="http://schemas.microsoft.com/office/drawing/2014/main" id="{E049E85A-42C7-4CF7-69E2-8DF8A7DC633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568940" y="3517176"/>
              <a:ext cx="675462" cy="172531"/>
            </a:xfrm>
            <a:prstGeom prst="curvedConnector3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66BFB882-CC7D-D641-2B5A-18F26FCBB8FF}"/>
                </a:ext>
              </a:extLst>
            </p:cNvPr>
            <p:cNvGrpSpPr/>
            <p:nvPr/>
          </p:nvGrpSpPr>
          <p:grpSpPr>
            <a:xfrm rot="5400000" flipH="1">
              <a:off x="1417835" y="3530468"/>
              <a:ext cx="45719" cy="213874"/>
              <a:chOff x="3994701" y="4044142"/>
              <a:chExt cx="74816" cy="436047"/>
            </a:xfrm>
          </p:grpSpPr>
          <p:sp>
            <p:nvSpPr>
              <p:cNvPr id="99" name="순서도: 연결자 8">
                <a:extLst>
                  <a:ext uri="{FF2B5EF4-FFF2-40B4-BE49-F238E27FC236}">
                    <a16:creationId xmlns:a16="http://schemas.microsoft.com/office/drawing/2014/main" id="{6370E796-286B-F75A-679C-1F0A9EAFFFCF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0" name="순서도: 연결자 9">
                <a:extLst>
                  <a:ext uri="{FF2B5EF4-FFF2-40B4-BE49-F238E27FC236}">
                    <a16:creationId xmlns:a16="http://schemas.microsoft.com/office/drawing/2014/main" id="{B18FE92E-A4F0-8ED4-B4F9-CBAAE44FE40C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순서도: 연결자 10">
                <a:extLst>
                  <a:ext uri="{FF2B5EF4-FFF2-40B4-BE49-F238E27FC236}">
                    <a16:creationId xmlns:a16="http://schemas.microsoft.com/office/drawing/2014/main" id="{08FE749D-BE03-DB18-F521-F7E334742EE2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2" name="왼쪽 대괄호[L] 101">
              <a:extLst>
                <a:ext uri="{FF2B5EF4-FFF2-40B4-BE49-F238E27FC236}">
                  <a16:creationId xmlns:a16="http://schemas.microsoft.com/office/drawing/2014/main" id="{89B7762B-4E3A-DA57-916E-3F841C00B6B4}"/>
                </a:ext>
              </a:extLst>
            </p:cNvPr>
            <p:cNvSpPr/>
            <p:nvPr/>
          </p:nvSpPr>
          <p:spPr>
            <a:xfrm rot="5400000">
              <a:off x="1294420" y="2367950"/>
              <a:ext cx="90494" cy="1306539"/>
            </a:xfrm>
            <a:prstGeom prst="leftBracket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135F6E-FFC6-1823-E0E6-5351D2922A49}"/>
                </a:ext>
              </a:extLst>
            </p:cNvPr>
            <p:cNvSpPr txBox="1"/>
            <p:nvPr/>
          </p:nvSpPr>
          <p:spPr>
            <a:xfrm>
              <a:off x="827886" y="2705888"/>
              <a:ext cx="10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32</a:t>
              </a:r>
              <a:endParaRPr kumimoji="1"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B9F0511-029C-0A79-7717-BF4D5A20BBD6}"/>
                </a:ext>
              </a:extLst>
            </p:cNvPr>
            <p:cNvSpPr txBox="1"/>
            <p:nvPr/>
          </p:nvSpPr>
          <p:spPr>
            <a:xfrm>
              <a:off x="1274520" y="3901215"/>
              <a:ext cx="10892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Thread</a:t>
              </a:r>
              <a:endParaRPr kumimoji="1" lang="ko-KR" altLang="en-US" sz="1400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워프</a:t>
            </a:r>
            <a:r>
              <a:rPr lang="en-US" altLang="ko-KR" sz="2400" dirty="0"/>
              <a:t>(Warp)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CAE2-E737-BC43-0923-91BD80F8245B}"/>
              </a:ext>
            </a:extLst>
          </p:cNvPr>
          <p:cNvSpPr txBox="1"/>
          <p:nvPr/>
        </p:nvSpPr>
        <p:spPr>
          <a:xfrm>
            <a:off x="6117569" y="2093947"/>
            <a:ext cx="32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CUDA </a:t>
            </a:r>
            <a:r>
              <a:rPr lang="ko-KR" altLang="en-US" sz="2400" dirty="0"/>
              <a:t>기본 수행 단위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7A21D-749D-0CED-05D6-940DF00DE38D}"/>
              </a:ext>
            </a:extLst>
          </p:cNvPr>
          <p:cNvSpPr txBox="1"/>
          <p:nvPr/>
        </p:nvSpPr>
        <p:spPr>
          <a:xfrm>
            <a:off x="6117568" y="2844753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32</a:t>
            </a:r>
            <a:r>
              <a:rPr lang="ko-KR" altLang="en-US" sz="2400" dirty="0"/>
              <a:t>개의 스레드들로 구성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498A8-C5E5-F5E2-77BC-1B8CD13A9A57}"/>
              </a:ext>
            </a:extLst>
          </p:cNvPr>
          <p:cNvSpPr txBox="1"/>
          <p:nvPr/>
        </p:nvSpPr>
        <p:spPr>
          <a:xfrm>
            <a:off x="6117567" y="3595559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멀티 스레드의 단위</a:t>
            </a:r>
          </a:p>
        </p:txBody>
      </p:sp>
    </p:spTree>
    <p:extLst>
      <p:ext uri="{BB962C8B-B14F-4D97-AF65-F5344CB8AC3E}">
        <p14:creationId xmlns:p14="http://schemas.microsoft.com/office/powerpoint/2010/main" val="3829729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57956E2-7DD4-61C1-C49B-30D3424218D5}"/>
              </a:ext>
            </a:extLst>
          </p:cNvPr>
          <p:cNvGrpSpPr/>
          <p:nvPr/>
        </p:nvGrpSpPr>
        <p:grpSpPr>
          <a:xfrm>
            <a:off x="2135169" y="2095147"/>
            <a:ext cx="2604941" cy="2324256"/>
            <a:chOff x="4124225" y="2057440"/>
            <a:chExt cx="2604941" cy="232425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F7B8C67-AB58-DD01-1CB5-86D441459392}"/>
                </a:ext>
              </a:extLst>
            </p:cNvPr>
            <p:cNvSpPr/>
            <p:nvPr/>
          </p:nvSpPr>
          <p:spPr>
            <a:xfrm>
              <a:off x="4124225" y="2476304"/>
              <a:ext cx="2604941" cy="190539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09CCDBF-2CDB-B5DD-FCC0-8BBC9C1F46FF}"/>
                </a:ext>
              </a:extLst>
            </p:cNvPr>
            <p:cNvSpPr/>
            <p:nvPr/>
          </p:nvSpPr>
          <p:spPr>
            <a:xfrm>
              <a:off x="4314336" y="2565562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Warp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D149F2-BBA6-1182-D550-6A7B30454ECB}"/>
                </a:ext>
              </a:extLst>
            </p:cNvPr>
            <p:cNvSpPr/>
            <p:nvPr/>
          </p:nvSpPr>
          <p:spPr>
            <a:xfrm>
              <a:off x="5718143" y="2565562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31E5124-B479-C0AC-AF5F-66885F3BE6DB}"/>
                </a:ext>
              </a:extLst>
            </p:cNvPr>
            <p:cNvSpPr/>
            <p:nvPr/>
          </p:nvSpPr>
          <p:spPr>
            <a:xfrm>
              <a:off x="4314336" y="3503824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7612924-5B4C-4AB6-AD6A-F8ACA7760A8C}"/>
                </a:ext>
              </a:extLst>
            </p:cNvPr>
            <p:cNvSpPr/>
            <p:nvPr/>
          </p:nvSpPr>
          <p:spPr>
            <a:xfrm>
              <a:off x="5718143" y="3503824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Warp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n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944B1CC-A338-1071-2C1A-C71B540C6E70}"/>
                </a:ext>
              </a:extLst>
            </p:cNvPr>
            <p:cNvSpPr/>
            <p:nvPr/>
          </p:nvSpPr>
          <p:spPr>
            <a:xfrm>
              <a:off x="4361471" y="2602975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C3808F-CC5D-8562-5770-3CA2F85A97B0}"/>
                </a:ext>
              </a:extLst>
            </p:cNvPr>
            <p:cNvSpPr/>
            <p:nvPr/>
          </p:nvSpPr>
          <p:spPr>
            <a:xfrm>
              <a:off x="5765278" y="2606509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94EEECC-6D13-8112-396F-B9D6308D88ED}"/>
                </a:ext>
              </a:extLst>
            </p:cNvPr>
            <p:cNvSpPr/>
            <p:nvPr/>
          </p:nvSpPr>
          <p:spPr>
            <a:xfrm>
              <a:off x="4361471" y="3541237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4B89CC-8BBB-B932-3307-134876056ECF}"/>
                </a:ext>
              </a:extLst>
            </p:cNvPr>
            <p:cNvSpPr/>
            <p:nvPr/>
          </p:nvSpPr>
          <p:spPr>
            <a:xfrm>
              <a:off x="5765278" y="3539760"/>
              <a:ext cx="860980" cy="803046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E76E3BF-D7F9-DF66-358D-C94607EB7D9D}"/>
                </a:ext>
              </a:extLst>
            </p:cNvPr>
            <p:cNvGrpSpPr/>
            <p:nvPr/>
          </p:nvGrpSpPr>
          <p:grpSpPr>
            <a:xfrm flipH="1">
              <a:off x="4721966" y="3336497"/>
              <a:ext cx="45719" cy="213874"/>
              <a:chOff x="3994701" y="4044142"/>
              <a:chExt cx="74816" cy="436047"/>
            </a:xfrm>
          </p:grpSpPr>
          <p:sp>
            <p:nvSpPr>
              <p:cNvPr id="34" name="순서도: 연결자 8">
                <a:extLst>
                  <a:ext uri="{FF2B5EF4-FFF2-40B4-BE49-F238E27FC236}">
                    <a16:creationId xmlns:a16="http://schemas.microsoft.com/office/drawing/2014/main" id="{A2849F87-F8BC-7F6C-CF47-E5338B98BD1B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순서도: 연결자 9">
                <a:extLst>
                  <a:ext uri="{FF2B5EF4-FFF2-40B4-BE49-F238E27FC236}">
                    <a16:creationId xmlns:a16="http://schemas.microsoft.com/office/drawing/2014/main" id="{97E18E5E-D34E-D865-6171-0C2E93E3EA8E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순서도: 연결자 10">
                <a:extLst>
                  <a:ext uri="{FF2B5EF4-FFF2-40B4-BE49-F238E27FC236}">
                    <a16:creationId xmlns:a16="http://schemas.microsoft.com/office/drawing/2014/main" id="{5E78E0C6-2262-DEAF-15A8-12987E2E2A73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A4BF8AC4-72DA-A1E1-D974-B76D5A84FCD2}"/>
                </a:ext>
              </a:extLst>
            </p:cNvPr>
            <p:cNvGrpSpPr/>
            <p:nvPr/>
          </p:nvGrpSpPr>
          <p:grpSpPr>
            <a:xfrm flipH="1">
              <a:off x="6168449" y="3318240"/>
              <a:ext cx="45719" cy="213874"/>
              <a:chOff x="3994701" y="4044142"/>
              <a:chExt cx="74816" cy="436047"/>
            </a:xfrm>
          </p:grpSpPr>
          <p:sp>
            <p:nvSpPr>
              <p:cNvPr id="42" name="순서도: 연결자 8">
                <a:extLst>
                  <a:ext uri="{FF2B5EF4-FFF2-40B4-BE49-F238E27FC236}">
                    <a16:creationId xmlns:a16="http://schemas.microsoft.com/office/drawing/2014/main" id="{DBA0BA86-C499-A096-5556-10BBF6ECDDF4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순서도: 연결자 9">
                <a:extLst>
                  <a:ext uri="{FF2B5EF4-FFF2-40B4-BE49-F238E27FC236}">
                    <a16:creationId xmlns:a16="http://schemas.microsoft.com/office/drawing/2014/main" id="{3758CB7A-B7E2-3E27-A89D-BFBD75518590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순서도: 연결자 10">
                <a:extLst>
                  <a:ext uri="{FF2B5EF4-FFF2-40B4-BE49-F238E27FC236}">
                    <a16:creationId xmlns:a16="http://schemas.microsoft.com/office/drawing/2014/main" id="{F2828E3B-E4A3-B811-5A25-AB96B1C9D5A1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0AA3901-DDD8-6275-6307-3BB686ADAADE}"/>
                </a:ext>
              </a:extLst>
            </p:cNvPr>
            <p:cNvGrpSpPr/>
            <p:nvPr/>
          </p:nvGrpSpPr>
          <p:grpSpPr>
            <a:xfrm rot="5400000" flipH="1">
              <a:off x="5479359" y="3775550"/>
              <a:ext cx="45719" cy="213874"/>
              <a:chOff x="3994701" y="4044142"/>
              <a:chExt cx="74816" cy="436047"/>
            </a:xfrm>
          </p:grpSpPr>
          <p:sp>
            <p:nvSpPr>
              <p:cNvPr id="46" name="순서도: 연결자 8">
                <a:extLst>
                  <a:ext uri="{FF2B5EF4-FFF2-40B4-BE49-F238E27FC236}">
                    <a16:creationId xmlns:a16="http://schemas.microsoft.com/office/drawing/2014/main" id="{094F4710-AF6A-A367-99B4-60FAB7BD90A9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순서도: 연결자 9">
                <a:extLst>
                  <a:ext uri="{FF2B5EF4-FFF2-40B4-BE49-F238E27FC236}">
                    <a16:creationId xmlns:a16="http://schemas.microsoft.com/office/drawing/2014/main" id="{91DCBCD6-8E04-7C4A-2214-7EB50BBABE2C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순서도: 연결자 10">
                <a:extLst>
                  <a:ext uri="{FF2B5EF4-FFF2-40B4-BE49-F238E27FC236}">
                    <a16:creationId xmlns:a16="http://schemas.microsoft.com/office/drawing/2014/main" id="{F30E225C-54EE-08D3-9D9A-D4DC3EF80A74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7D15B537-F6A0-E15A-81AB-C8961FA845A8}"/>
                </a:ext>
              </a:extLst>
            </p:cNvPr>
            <p:cNvGrpSpPr/>
            <p:nvPr/>
          </p:nvGrpSpPr>
          <p:grpSpPr>
            <a:xfrm rot="5400000" flipH="1">
              <a:off x="5471004" y="2879407"/>
              <a:ext cx="45719" cy="213874"/>
              <a:chOff x="3994701" y="4044142"/>
              <a:chExt cx="74816" cy="436047"/>
            </a:xfrm>
          </p:grpSpPr>
          <p:sp>
            <p:nvSpPr>
              <p:cNvPr id="54" name="순서도: 연결자 8">
                <a:extLst>
                  <a:ext uri="{FF2B5EF4-FFF2-40B4-BE49-F238E27FC236}">
                    <a16:creationId xmlns:a16="http://schemas.microsoft.com/office/drawing/2014/main" id="{6F327FBA-18ED-08D6-9723-A34F330A014B}"/>
                  </a:ext>
                </a:extLst>
              </p:cNvPr>
              <p:cNvSpPr/>
              <p:nvPr/>
            </p:nvSpPr>
            <p:spPr>
              <a:xfrm>
                <a:off x="3994702" y="4044142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순서도: 연결자 9">
                <a:extLst>
                  <a:ext uri="{FF2B5EF4-FFF2-40B4-BE49-F238E27FC236}">
                    <a16:creationId xmlns:a16="http://schemas.microsoft.com/office/drawing/2014/main" id="{8934A560-49F9-5205-86F6-4F39F9478745}"/>
                  </a:ext>
                </a:extLst>
              </p:cNvPr>
              <p:cNvSpPr/>
              <p:nvPr/>
            </p:nvSpPr>
            <p:spPr>
              <a:xfrm>
                <a:off x="3994702" y="4233110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순서도: 연결자 10">
                <a:extLst>
                  <a:ext uri="{FF2B5EF4-FFF2-40B4-BE49-F238E27FC236}">
                    <a16:creationId xmlns:a16="http://schemas.microsoft.com/office/drawing/2014/main" id="{648D61FD-08C5-195E-49AE-0FCE3567E621}"/>
                  </a:ext>
                </a:extLst>
              </p:cNvPr>
              <p:cNvSpPr/>
              <p:nvPr/>
            </p:nvSpPr>
            <p:spPr>
              <a:xfrm>
                <a:off x="3994701" y="4401218"/>
                <a:ext cx="74815" cy="78971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6381EAA-9306-3492-D223-2571ACE09038}"/>
                </a:ext>
              </a:extLst>
            </p:cNvPr>
            <p:cNvSpPr txBox="1"/>
            <p:nvPr/>
          </p:nvSpPr>
          <p:spPr>
            <a:xfrm>
              <a:off x="4882547" y="2057440"/>
              <a:ext cx="1102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Block</a:t>
              </a:r>
              <a:endParaRPr kumimoji="1" lang="ko-KR" altLang="en-US" dirty="0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블록</a:t>
            </a:r>
            <a:r>
              <a:rPr lang="en-US" altLang="ko-KR" sz="2400" dirty="0"/>
              <a:t>(Block)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2A7D-691B-F1A9-387C-B6EA49EF112F}"/>
              </a:ext>
            </a:extLst>
          </p:cNvPr>
          <p:cNvSpPr txBox="1"/>
          <p:nvPr/>
        </p:nvSpPr>
        <p:spPr>
          <a:xfrm>
            <a:off x="6117569" y="2093947"/>
            <a:ext cx="32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워프들의</a:t>
            </a:r>
            <a:r>
              <a:rPr lang="ko-KR" altLang="en-US" sz="2400" dirty="0"/>
              <a:t> 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BFFF0-3030-9EEC-4559-BE180049454E}"/>
              </a:ext>
            </a:extLst>
          </p:cNvPr>
          <p:cNvSpPr txBox="1"/>
          <p:nvPr/>
        </p:nvSpPr>
        <p:spPr>
          <a:xfrm>
            <a:off x="6117568" y="2844753"/>
            <a:ext cx="615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블록은 블록 내 스레드에 고유 번호 부여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F1B1-D490-6898-4455-544D8C4964F6}"/>
              </a:ext>
            </a:extLst>
          </p:cNvPr>
          <p:cNvSpPr txBox="1"/>
          <p:nvPr/>
        </p:nvSpPr>
        <p:spPr>
          <a:xfrm>
            <a:off x="6117567" y="3595559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en-US" altLang="ko-KR" sz="2400" dirty="0"/>
              <a:t>3</a:t>
            </a:r>
            <a:r>
              <a:rPr lang="ko-KR" altLang="en-US" sz="2400" dirty="0"/>
              <a:t>차원으로 표현 가능</a:t>
            </a:r>
          </a:p>
        </p:txBody>
      </p:sp>
    </p:spTree>
    <p:extLst>
      <p:ext uri="{BB962C8B-B14F-4D97-AF65-F5344CB8AC3E}">
        <p14:creationId xmlns:p14="http://schemas.microsoft.com/office/powerpoint/2010/main" val="2766391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en-US" altLang="ko-KR" sz="4000" dirty="0"/>
              <a:t>GPGPU</a:t>
            </a:r>
            <a:r>
              <a:rPr kumimoji="1" lang="ko-KR" altLang="en-US" sz="4000" dirty="0"/>
              <a:t> 및 병렬 처리 개요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6407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6393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그리드</a:t>
            </a:r>
            <a:r>
              <a:rPr lang="en-US" altLang="ko-KR" sz="2400" dirty="0"/>
              <a:t>(Grid)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2A7D-691B-F1A9-387C-B6EA49EF112F}"/>
              </a:ext>
            </a:extLst>
          </p:cNvPr>
          <p:cNvSpPr txBox="1"/>
          <p:nvPr/>
        </p:nvSpPr>
        <p:spPr>
          <a:xfrm>
            <a:off x="6117569" y="2093947"/>
            <a:ext cx="3255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블록들의 집합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8BFFF0-3030-9EEC-4559-BE180049454E}"/>
              </a:ext>
            </a:extLst>
          </p:cNvPr>
          <p:cNvSpPr txBox="1"/>
          <p:nvPr/>
        </p:nvSpPr>
        <p:spPr>
          <a:xfrm>
            <a:off x="6117568" y="2844753"/>
            <a:ext cx="6156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각 그리드는 블록들에 고유 번호 부여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B7F1B1-D490-6898-4455-544D8C4964F6}"/>
              </a:ext>
            </a:extLst>
          </p:cNvPr>
          <p:cNvSpPr txBox="1"/>
          <p:nvPr/>
        </p:nvSpPr>
        <p:spPr>
          <a:xfrm>
            <a:off x="6117567" y="3595559"/>
            <a:ext cx="4848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최대 </a:t>
            </a:r>
            <a:r>
              <a:rPr lang="en-US" altLang="ko-KR" sz="2400" dirty="0"/>
              <a:t>3</a:t>
            </a:r>
            <a:r>
              <a:rPr lang="ko-KR" altLang="en-US" sz="2400" dirty="0"/>
              <a:t>차원으로 표현 가능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691A6A2-AF94-F285-1B20-946F1294B42C}"/>
              </a:ext>
            </a:extLst>
          </p:cNvPr>
          <p:cNvSpPr/>
          <p:nvPr/>
        </p:nvSpPr>
        <p:spPr>
          <a:xfrm>
            <a:off x="1922666" y="2571046"/>
            <a:ext cx="3164265" cy="23737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EF895C-68C2-AAAD-9736-E2AE9B6E8498}"/>
              </a:ext>
            </a:extLst>
          </p:cNvPr>
          <p:cNvSpPr/>
          <p:nvPr/>
        </p:nvSpPr>
        <p:spPr>
          <a:xfrm>
            <a:off x="2095498" y="267066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0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ED6C9D-272D-8FFD-788F-46D262416FF5}"/>
              </a:ext>
            </a:extLst>
          </p:cNvPr>
          <p:cNvSpPr/>
          <p:nvPr/>
        </p:nvSpPr>
        <p:spPr>
          <a:xfrm>
            <a:off x="3950101" y="2670659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94994C1-0D59-2FEF-1A60-CD2DA801E588}"/>
              </a:ext>
            </a:extLst>
          </p:cNvPr>
          <p:cNvSpPr/>
          <p:nvPr/>
        </p:nvSpPr>
        <p:spPr>
          <a:xfrm>
            <a:off x="2095497" y="3832764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4F28B4-3854-D764-631E-076E47A30538}"/>
              </a:ext>
            </a:extLst>
          </p:cNvPr>
          <p:cNvSpPr/>
          <p:nvPr/>
        </p:nvSpPr>
        <p:spPr>
          <a:xfrm>
            <a:off x="3936867" y="3839561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Block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n</a:t>
            </a:r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475220-3383-C06E-2CDA-E0513E4E69A9}"/>
              </a:ext>
            </a:extLst>
          </p:cNvPr>
          <p:cNvSpPr/>
          <p:nvPr/>
        </p:nvSpPr>
        <p:spPr>
          <a:xfrm>
            <a:off x="3998234" y="389260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7E2A51-2CFE-F1A3-1F40-5AB56E42DFC6}"/>
              </a:ext>
            </a:extLst>
          </p:cNvPr>
          <p:cNvSpPr/>
          <p:nvPr/>
        </p:nvSpPr>
        <p:spPr>
          <a:xfrm>
            <a:off x="2166529" y="389260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E7BBF8-309C-06D0-5D42-0493B1B11244}"/>
              </a:ext>
            </a:extLst>
          </p:cNvPr>
          <p:cNvSpPr/>
          <p:nvPr/>
        </p:nvSpPr>
        <p:spPr>
          <a:xfrm>
            <a:off x="3998235" y="2726962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803132C-4504-E69F-D499-50A41BBF4D94}"/>
              </a:ext>
            </a:extLst>
          </p:cNvPr>
          <p:cNvSpPr/>
          <p:nvPr/>
        </p:nvSpPr>
        <p:spPr>
          <a:xfrm>
            <a:off x="2162087" y="272683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650AF8-3AEB-A7C0-375B-C17FC026E681}"/>
              </a:ext>
            </a:extLst>
          </p:cNvPr>
          <p:cNvGrpSpPr/>
          <p:nvPr/>
        </p:nvGrpSpPr>
        <p:grpSpPr>
          <a:xfrm flipH="1">
            <a:off x="2576636" y="3684804"/>
            <a:ext cx="45719" cy="213874"/>
            <a:chOff x="3994701" y="4044142"/>
            <a:chExt cx="74816" cy="436047"/>
          </a:xfrm>
        </p:grpSpPr>
        <p:sp>
          <p:nvSpPr>
            <p:cNvPr id="26" name="순서도: 연결자 8">
              <a:extLst>
                <a:ext uri="{FF2B5EF4-FFF2-40B4-BE49-F238E27FC236}">
                  <a16:creationId xmlns:a16="http://schemas.microsoft.com/office/drawing/2014/main" id="{6322291E-AD27-B633-A2FC-7921D7E87C4B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순서도: 연결자 9">
              <a:extLst>
                <a:ext uri="{FF2B5EF4-FFF2-40B4-BE49-F238E27FC236}">
                  <a16:creationId xmlns:a16="http://schemas.microsoft.com/office/drawing/2014/main" id="{9EE371C4-4C47-D8DF-D89B-652F1573DFFE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순서도: 연결자 10">
              <a:extLst>
                <a:ext uri="{FF2B5EF4-FFF2-40B4-BE49-F238E27FC236}">
                  <a16:creationId xmlns:a16="http://schemas.microsoft.com/office/drawing/2014/main" id="{B64CA42A-D5EF-CA22-983E-44FBA2D9D707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72770ED-FAAB-6E9A-39C8-AA0A0189F8A1}"/>
              </a:ext>
            </a:extLst>
          </p:cNvPr>
          <p:cNvGrpSpPr/>
          <p:nvPr/>
        </p:nvGrpSpPr>
        <p:grpSpPr>
          <a:xfrm flipH="1">
            <a:off x="4431240" y="3697548"/>
            <a:ext cx="45719" cy="213874"/>
            <a:chOff x="3994701" y="4044142"/>
            <a:chExt cx="74816" cy="436047"/>
          </a:xfrm>
        </p:grpSpPr>
        <p:sp>
          <p:nvSpPr>
            <p:cNvPr id="30" name="순서도: 연결자 8">
              <a:extLst>
                <a:ext uri="{FF2B5EF4-FFF2-40B4-BE49-F238E27FC236}">
                  <a16:creationId xmlns:a16="http://schemas.microsoft.com/office/drawing/2014/main" id="{6C175A17-C61E-54CF-7228-003FD057784D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순서도: 연결자 9">
              <a:extLst>
                <a:ext uri="{FF2B5EF4-FFF2-40B4-BE49-F238E27FC236}">
                  <a16:creationId xmlns:a16="http://schemas.microsoft.com/office/drawing/2014/main" id="{04718D8B-FFED-500F-1718-BED16E56CCF1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순서도: 연결자 10">
              <a:extLst>
                <a:ext uri="{FF2B5EF4-FFF2-40B4-BE49-F238E27FC236}">
                  <a16:creationId xmlns:a16="http://schemas.microsoft.com/office/drawing/2014/main" id="{4E8F2EAB-628E-3BD5-2DCE-9F5A89642264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6138045-B479-133C-AECE-93C77307F14F}"/>
              </a:ext>
            </a:extLst>
          </p:cNvPr>
          <p:cNvGrpSpPr/>
          <p:nvPr/>
        </p:nvGrpSpPr>
        <p:grpSpPr>
          <a:xfrm rot="5400000" flipH="1">
            <a:off x="3479874" y="3146883"/>
            <a:ext cx="45719" cy="213874"/>
            <a:chOff x="3994701" y="4044142"/>
            <a:chExt cx="74816" cy="436047"/>
          </a:xfrm>
        </p:grpSpPr>
        <p:sp>
          <p:nvSpPr>
            <p:cNvPr id="38" name="순서도: 연결자 8">
              <a:extLst>
                <a:ext uri="{FF2B5EF4-FFF2-40B4-BE49-F238E27FC236}">
                  <a16:creationId xmlns:a16="http://schemas.microsoft.com/office/drawing/2014/main" id="{CDBD7557-5E0E-9B3F-765A-D7B2BC7AA70C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순서도: 연결자 9">
              <a:extLst>
                <a:ext uri="{FF2B5EF4-FFF2-40B4-BE49-F238E27FC236}">
                  <a16:creationId xmlns:a16="http://schemas.microsoft.com/office/drawing/2014/main" id="{B25A4AA9-572F-0162-8FDA-A6FF08B6A96B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순서도: 연결자 10">
              <a:extLst>
                <a:ext uri="{FF2B5EF4-FFF2-40B4-BE49-F238E27FC236}">
                  <a16:creationId xmlns:a16="http://schemas.microsoft.com/office/drawing/2014/main" id="{FD5A7354-86E7-E2C7-CF55-D8C3D52A2C82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6624D6D-5E48-C901-64AD-2B28D126F731}"/>
              </a:ext>
            </a:extLst>
          </p:cNvPr>
          <p:cNvGrpSpPr/>
          <p:nvPr/>
        </p:nvGrpSpPr>
        <p:grpSpPr>
          <a:xfrm rot="5400000" flipH="1">
            <a:off x="3491975" y="4266802"/>
            <a:ext cx="45719" cy="213874"/>
            <a:chOff x="3994701" y="4044142"/>
            <a:chExt cx="74816" cy="436047"/>
          </a:xfrm>
        </p:grpSpPr>
        <p:sp>
          <p:nvSpPr>
            <p:cNvPr id="50" name="순서도: 연결자 8">
              <a:extLst>
                <a:ext uri="{FF2B5EF4-FFF2-40B4-BE49-F238E27FC236}">
                  <a16:creationId xmlns:a16="http://schemas.microsoft.com/office/drawing/2014/main" id="{E60CAB5F-9FD6-0E8A-73A0-2592C0A22E44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순서도: 연결자 9">
              <a:extLst>
                <a:ext uri="{FF2B5EF4-FFF2-40B4-BE49-F238E27FC236}">
                  <a16:creationId xmlns:a16="http://schemas.microsoft.com/office/drawing/2014/main" id="{0FCD6E22-A501-AFCF-045C-27623DD2C7AF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순서도: 연결자 10">
              <a:extLst>
                <a:ext uri="{FF2B5EF4-FFF2-40B4-BE49-F238E27FC236}">
                  <a16:creationId xmlns:a16="http://schemas.microsoft.com/office/drawing/2014/main" id="{A5891B01-D225-82C8-F99C-F3C4BC479EDA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DEB02CC-ABDA-8A85-A398-784B376D0C47}"/>
              </a:ext>
            </a:extLst>
          </p:cNvPr>
          <p:cNvSpPr txBox="1"/>
          <p:nvPr/>
        </p:nvSpPr>
        <p:spPr>
          <a:xfrm>
            <a:off x="2938884" y="2093947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096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3" y="950072"/>
            <a:ext cx="151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내장 변수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CF1EEE-1223-0E66-CDE0-F146CF5F68D6}"/>
              </a:ext>
            </a:extLst>
          </p:cNvPr>
          <p:cNvSpPr/>
          <p:nvPr/>
        </p:nvSpPr>
        <p:spPr>
          <a:xfrm>
            <a:off x="1323501" y="3652662"/>
            <a:ext cx="3164265" cy="23737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01AFF3-AD58-1159-98C3-1D1D6BA997EB}"/>
              </a:ext>
            </a:extLst>
          </p:cNvPr>
          <p:cNvSpPr/>
          <p:nvPr/>
        </p:nvSpPr>
        <p:spPr>
          <a:xfrm>
            <a:off x="1331720" y="3752275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Block(0, 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5F5368A-3A9B-2D6F-9B04-0D0640CEBF66}"/>
              </a:ext>
            </a:extLst>
          </p:cNvPr>
          <p:cNvSpPr/>
          <p:nvPr/>
        </p:nvSpPr>
        <p:spPr>
          <a:xfrm>
            <a:off x="3442655" y="3752274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Block(2,0)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92CC5B-8E45-AFCA-72F6-33ECA3E63F52}"/>
              </a:ext>
            </a:extLst>
          </p:cNvPr>
          <p:cNvSpPr/>
          <p:nvPr/>
        </p:nvSpPr>
        <p:spPr>
          <a:xfrm>
            <a:off x="1331720" y="4868041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Block(0,1)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2F6410-BC29-6CFD-9174-A8AE5FBD13C7}"/>
              </a:ext>
            </a:extLst>
          </p:cNvPr>
          <p:cNvSpPr/>
          <p:nvPr/>
        </p:nvSpPr>
        <p:spPr>
          <a:xfrm>
            <a:off x="3442654" y="486708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Block(0,3)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0422BF-3511-AF8D-3646-3B04090C4473}"/>
              </a:ext>
            </a:extLst>
          </p:cNvPr>
          <p:cNvSpPr txBox="1"/>
          <p:nvPr/>
        </p:nvSpPr>
        <p:spPr>
          <a:xfrm>
            <a:off x="1124274" y="3566413"/>
            <a:ext cx="859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6E0F8A9-B684-059A-3297-C0B1AA627E98}"/>
              </a:ext>
            </a:extLst>
          </p:cNvPr>
          <p:cNvSpPr/>
          <p:nvPr/>
        </p:nvSpPr>
        <p:spPr>
          <a:xfrm>
            <a:off x="2397544" y="3752274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Block(1,0)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F8B6F43-B874-F589-0CB2-922E76793751}"/>
              </a:ext>
            </a:extLst>
          </p:cNvPr>
          <p:cNvSpPr/>
          <p:nvPr/>
        </p:nvSpPr>
        <p:spPr>
          <a:xfrm>
            <a:off x="2388796" y="4867080"/>
            <a:ext cx="1007999" cy="100799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Block(0,2)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8" name="왼쪽 대괄호[L] 87">
            <a:extLst>
              <a:ext uri="{FF2B5EF4-FFF2-40B4-BE49-F238E27FC236}">
                <a16:creationId xmlns:a16="http://schemas.microsoft.com/office/drawing/2014/main" id="{51AF25A3-9033-E7FD-7232-C399C69518DE}"/>
              </a:ext>
            </a:extLst>
          </p:cNvPr>
          <p:cNvSpPr/>
          <p:nvPr/>
        </p:nvSpPr>
        <p:spPr>
          <a:xfrm>
            <a:off x="982872" y="3751079"/>
            <a:ext cx="282804" cy="21240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8F43877-F0D2-9D1D-B5DA-97B9B837B6C2}"/>
              </a:ext>
            </a:extLst>
          </p:cNvPr>
          <p:cNvSpPr txBox="1"/>
          <p:nvPr/>
        </p:nvSpPr>
        <p:spPr>
          <a:xfrm>
            <a:off x="2292570" y="3244334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gridDim.x</a:t>
            </a:r>
            <a:endParaRPr kumimoji="1" lang="ko-KR" alt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CCC1B0-7390-9B5C-7434-BA8D4AC7EF56}"/>
              </a:ext>
            </a:extLst>
          </p:cNvPr>
          <p:cNvSpPr txBox="1"/>
          <p:nvPr/>
        </p:nvSpPr>
        <p:spPr>
          <a:xfrm rot="16200000">
            <a:off x="193375" y="4577440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gridDim.y</a:t>
            </a:r>
            <a:endParaRPr kumimoji="1" lang="ko-KR" altLang="en-US" dirty="0"/>
          </a:p>
        </p:txBody>
      </p:sp>
      <p:sp>
        <p:nvSpPr>
          <p:cNvPr id="91" name="왼쪽 대괄호[L] 90">
            <a:extLst>
              <a:ext uri="{FF2B5EF4-FFF2-40B4-BE49-F238E27FC236}">
                <a16:creationId xmlns:a16="http://schemas.microsoft.com/office/drawing/2014/main" id="{451744FE-C5CF-FF33-2F2D-159D3AEBA09D}"/>
              </a:ext>
            </a:extLst>
          </p:cNvPr>
          <p:cNvSpPr/>
          <p:nvPr/>
        </p:nvSpPr>
        <p:spPr>
          <a:xfrm rot="2450186">
            <a:off x="1312675" y="2777542"/>
            <a:ext cx="282804" cy="840067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58A73D-7AE4-3D30-7E32-54EC59C7870E}"/>
              </a:ext>
            </a:extLst>
          </p:cNvPr>
          <p:cNvSpPr txBox="1"/>
          <p:nvPr/>
        </p:nvSpPr>
        <p:spPr>
          <a:xfrm rot="18676934">
            <a:off x="590460" y="2816910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gridDim.z</a:t>
            </a:r>
            <a:endParaRPr kumimoji="1" lang="ko-KR" alt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AF1DFC7-751A-2EB2-6F86-71D61B3E1BB5}"/>
              </a:ext>
            </a:extLst>
          </p:cNvPr>
          <p:cNvSpPr txBox="1"/>
          <p:nvPr/>
        </p:nvSpPr>
        <p:spPr>
          <a:xfrm>
            <a:off x="590460" y="1545448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gridDim</a:t>
            </a:r>
            <a:endParaRPr kumimoji="1"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39A36D-F9ED-70F5-C4EF-F0EC6B671578}"/>
              </a:ext>
            </a:extLst>
          </p:cNvPr>
          <p:cNvSpPr txBox="1"/>
          <p:nvPr/>
        </p:nvSpPr>
        <p:spPr>
          <a:xfrm>
            <a:off x="945158" y="1951401"/>
            <a:ext cx="5150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그리드의 형태 정보를 담고 있는 구조체형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E4F3AEC-0A96-BC6F-F92D-A9C757D06DDD}"/>
              </a:ext>
            </a:extLst>
          </p:cNvPr>
          <p:cNvSpPr txBox="1"/>
          <p:nvPr/>
        </p:nvSpPr>
        <p:spPr>
          <a:xfrm>
            <a:off x="3071002" y="2632244"/>
            <a:ext cx="14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(3,2,1)</a:t>
            </a:r>
            <a:r>
              <a:rPr kumimoji="1" lang="ko-KR" altLang="en-US" dirty="0"/>
              <a:t> </a:t>
            </a:r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736972-7E1A-184B-F6BF-E3FE29030726}"/>
              </a:ext>
            </a:extLst>
          </p:cNvPr>
          <p:cNvSpPr/>
          <p:nvPr/>
        </p:nvSpPr>
        <p:spPr>
          <a:xfrm>
            <a:off x="6760622" y="3652662"/>
            <a:ext cx="3164265" cy="237240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A3A78A-3773-3279-6C7F-BD91794B5F80}"/>
              </a:ext>
            </a:extLst>
          </p:cNvPr>
          <p:cNvSpPr txBox="1"/>
          <p:nvPr/>
        </p:nvSpPr>
        <p:spPr>
          <a:xfrm>
            <a:off x="6558892" y="3561962"/>
            <a:ext cx="14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Block(X,X)</a:t>
            </a:r>
            <a:endParaRPr kumimoji="1" lang="ko-KR" altLang="en-US" dirty="0"/>
          </a:p>
        </p:txBody>
      </p:sp>
      <p:sp>
        <p:nvSpPr>
          <p:cNvPr id="106" name="왼쪽 대괄호[L] 105">
            <a:extLst>
              <a:ext uri="{FF2B5EF4-FFF2-40B4-BE49-F238E27FC236}">
                <a16:creationId xmlns:a16="http://schemas.microsoft.com/office/drawing/2014/main" id="{066BE343-0236-07FB-745B-5135AF3ECB51}"/>
              </a:ext>
            </a:extLst>
          </p:cNvPr>
          <p:cNvSpPr/>
          <p:nvPr/>
        </p:nvSpPr>
        <p:spPr>
          <a:xfrm>
            <a:off x="6419993" y="3751079"/>
            <a:ext cx="282804" cy="21240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7FDF9-3056-DB83-C655-A18EFC94F3EA}"/>
              </a:ext>
            </a:extLst>
          </p:cNvPr>
          <p:cNvSpPr txBox="1"/>
          <p:nvPr/>
        </p:nvSpPr>
        <p:spPr>
          <a:xfrm>
            <a:off x="7729690" y="3244334"/>
            <a:ext cx="1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blockDim.x</a:t>
            </a:r>
            <a:endParaRPr kumimoji="1"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2A1B93-0B91-025D-8544-6E097A6ABCCD}"/>
              </a:ext>
            </a:extLst>
          </p:cNvPr>
          <p:cNvSpPr txBox="1"/>
          <p:nvPr/>
        </p:nvSpPr>
        <p:spPr>
          <a:xfrm rot="16200000">
            <a:off x="5566552" y="4513495"/>
            <a:ext cx="13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blockDim.y</a:t>
            </a:r>
            <a:endParaRPr kumimoji="1" lang="ko-KR" altLang="en-US" dirty="0"/>
          </a:p>
        </p:txBody>
      </p:sp>
      <p:sp>
        <p:nvSpPr>
          <p:cNvPr id="109" name="왼쪽 대괄호[L] 108">
            <a:extLst>
              <a:ext uri="{FF2B5EF4-FFF2-40B4-BE49-F238E27FC236}">
                <a16:creationId xmlns:a16="http://schemas.microsoft.com/office/drawing/2014/main" id="{0BB454AF-1F56-BCE8-1B87-5DAEF6CB9757}"/>
              </a:ext>
            </a:extLst>
          </p:cNvPr>
          <p:cNvSpPr/>
          <p:nvPr/>
        </p:nvSpPr>
        <p:spPr>
          <a:xfrm rot="2450186">
            <a:off x="6749796" y="2777542"/>
            <a:ext cx="282804" cy="840067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ADBE64-686A-F0BC-0AB9-AE1F5FEAAF4C}"/>
              </a:ext>
            </a:extLst>
          </p:cNvPr>
          <p:cNvSpPr txBox="1"/>
          <p:nvPr/>
        </p:nvSpPr>
        <p:spPr>
          <a:xfrm rot="18676934">
            <a:off x="6001328" y="2758928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blockDim.z</a:t>
            </a:r>
            <a:endParaRPr kumimoji="1" lang="ko-KR" altLang="en-U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B116B2-C53A-9F9C-011F-835B3F5E73E2}"/>
              </a:ext>
            </a:extLst>
          </p:cNvPr>
          <p:cNvSpPr txBox="1"/>
          <p:nvPr/>
        </p:nvSpPr>
        <p:spPr>
          <a:xfrm>
            <a:off x="8508123" y="2632244"/>
            <a:ext cx="14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(4,3,1)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endParaRPr kumimoji="1"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C63D425-652C-457C-197F-1F7F967BED66}"/>
              </a:ext>
            </a:extLst>
          </p:cNvPr>
          <p:cNvSpPr/>
          <p:nvPr/>
        </p:nvSpPr>
        <p:spPr>
          <a:xfrm>
            <a:off x="6760488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CC14FB7-7235-E8F6-478A-04678007DF94}"/>
              </a:ext>
            </a:extLst>
          </p:cNvPr>
          <p:cNvSpPr/>
          <p:nvPr/>
        </p:nvSpPr>
        <p:spPr>
          <a:xfrm>
            <a:off x="7558751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E85CF-6D31-934D-AD3C-7558CB79340F}"/>
              </a:ext>
            </a:extLst>
          </p:cNvPr>
          <p:cNvSpPr/>
          <p:nvPr/>
        </p:nvSpPr>
        <p:spPr>
          <a:xfrm>
            <a:off x="8347291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B75C8FD-C28A-53F2-BD53-AB8452B32FEF}"/>
              </a:ext>
            </a:extLst>
          </p:cNvPr>
          <p:cNvSpPr/>
          <p:nvPr/>
        </p:nvSpPr>
        <p:spPr>
          <a:xfrm>
            <a:off x="9136089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02749E-DA5E-08F1-CD15-AF665BADB009}"/>
              </a:ext>
            </a:extLst>
          </p:cNvPr>
          <p:cNvSpPr/>
          <p:nvPr/>
        </p:nvSpPr>
        <p:spPr>
          <a:xfrm>
            <a:off x="6774163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0DE0261-94C4-7A05-B34A-1BA37EAC0A79}"/>
              </a:ext>
            </a:extLst>
          </p:cNvPr>
          <p:cNvSpPr/>
          <p:nvPr/>
        </p:nvSpPr>
        <p:spPr>
          <a:xfrm>
            <a:off x="7572425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E0489F7-3A89-9CD8-5B3E-F5CBC57F8E9E}"/>
              </a:ext>
            </a:extLst>
          </p:cNvPr>
          <p:cNvSpPr/>
          <p:nvPr/>
        </p:nvSpPr>
        <p:spPr>
          <a:xfrm>
            <a:off x="8360966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87E792-8E27-14D0-7F6E-C52EBC10FB0D}"/>
              </a:ext>
            </a:extLst>
          </p:cNvPr>
          <p:cNvSpPr/>
          <p:nvPr/>
        </p:nvSpPr>
        <p:spPr>
          <a:xfrm>
            <a:off x="9149764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56AF69E-D0B5-EBC7-B227-5DF597FEC73D}"/>
              </a:ext>
            </a:extLst>
          </p:cNvPr>
          <p:cNvSpPr/>
          <p:nvPr/>
        </p:nvSpPr>
        <p:spPr>
          <a:xfrm>
            <a:off x="6760554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2A3E2CD-A5EF-B6D3-36A3-979E6A4C5900}"/>
              </a:ext>
            </a:extLst>
          </p:cNvPr>
          <p:cNvSpPr/>
          <p:nvPr/>
        </p:nvSpPr>
        <p:spPr>
          <a:xfrm>
            <a:off x="7558816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54808F-E65C-5A20-8D6B-E370635E526B}"/>
              </a:ext>
            </a:extLst>
          </p:cNvPr>
          <p:cNvSpPr/>
          <p:nvPr/>
        </p:nvSpPr>
        <p:spPr>
          <a:xfrm>
            <a:off x="8347357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0C3C92D-D6DC-08B1-60C0-AC2AE5BCDA68}"/>
              </a:ext>
            </a:extLst>
          </p:cNvPr>
          <p:cNvSpPr/>
          <p:nvPr/>
        </p:nvSpPr>
        <p:spPr>
          <a:xfrm>
            <a:off x="9136155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Thread(2,3)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7138F5B-F1D6-ABF2-C590-041F089913E1}"/>
              </a:ext>
            </a:extLst>
          </p:cNvPr>
          <p:cNvSpPr txBox="1"/>
          <p:nvPr/>
        </p:nvSpPr>
        <p:spPr>
          <a:xfrm>
            <a:off x="6027581" y="1545448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blockIdx</a:t>
            </a:r>
            <a:endParaRPr kumimoji="1" lang="ko-KR" altLang="en-US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CE0223-8733-A6B0-C1CB-B436F546DB9F}"/>
              </a:ext>
            </a:extLst>
          </p:cNvPr>
          <p:cNvSpPr txBox="1"/>
          <p:nvPr/>
        </p:nvSpPr>
        <p:spPr>
          <a:xfrm>
            <a:off x="6382279" y="1951401"/>
            <a:ext cx="558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스레드가 속한 블록의 번호를 담고 있는 구조체</a:t>
            </a:r>
          </a:p>
        </p:txBody>
      </p:sp>
    </p:spTree>
    <p:extLst>
      <p:ext uri="{BB962C8B-B14F-4D97-AF65-F5344CB8AC3E}">
        <p14:creationId xmlns:p14="http://schemas.microsoft.com/office/powerpoint/2010/main" val="3861547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3" y="950072"/>
            <a:ext cx="1512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내장 변수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0736972-7E1A-184B-F6BF-E3FE29030726}"/>
              </a:ext>
            </a:extLst>
          </p:cNvPr>
          <p:cNvSpPr/>
          <p:nvPr/>
        </p:nvSpPr>
        <p:spPr>
          <a:xfrm>
            <a:off x="6760622" y="3652662"/>
            <a:ext cx="3164265" cy="237240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3A3A78A-3773-3279-6C7F-BD91794B5F80}"/>
              </a:ext>
            </a:extLst>
          </p:cNvPr>
          <p:cNvSpPr txBox="1"/>
          <p:nvPr/>
        </p:nvSpPr>
        <p:spPr>
          <a:xfrm>
            <a:off x="6558892" y="3561962"/>
            <a:ext cx="14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Block(X,X)</a:t>
            </a:r>
            <a:endParaRPr kumimoji="1" lang="ko-KR" altLang="en-US" dirty="0"/>
          </a:p>
        </p:txBody>
      </p:sp>
      <p:sp>
        <p:nvSpPr>
          <p:cNvPr id="106" name="왼쪽 대괄호[L] 105">
            <a:extLst>
              <a:ext uri="{FF2B5EF4-FFF2-40B4-BE49-F238E27FC236}">
                <a16:creationId xmlns:a16="http://schemas.microsoft.com/office/drawing/2014/main" id="{066BE343-0236-07FB-745B-5135AF3ECB51}"/>
              </a:ext>
            </a:extLst>
          </p:cNvPr>
          <p:cNvSpPr/>
          <p:nvPr/>
        </p:nvSpPr>
        <p:spPr>
          <a:xfrm>
            <a:off x="6419993" y="3751079"/>
            <a:ext cx="282804" cy="21240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7FDF9-3056-DB83-C655-A18EFC94F3EA}"/>
              </a:ext>
            </a:extLst>
          </p:cNvPr>
          <p:cNvSpPr txBox="1"/>
          <p:nvPr/>
        </p:nvSpPr>
        <p:spPr>
          <a:xfrm>
            <a:off x="7729690" y="3244334"/>
            <a:ext cx="1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blockDim.x</a:t>
            </a:r>
            <a:endParaRPr kumimoji="1"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92A1B93-0B91-025D-8544-6E097A6ABCCD}"/>
              </a:ext>
            </a:extLst>
          </p:cNvPr>
          <p:cNvSpPr txBox="1"/>
          <p:nvPr/>
        </p:nvSpPr>
        <p:spPr>
          <a:xfrm rot="16200000">
            <a:off x="5566552" y="4513495"/>
            <a:ext cx="13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blockDim.y</a:t>
            </a:r>
            <a:endParaRPr kumimoji="1" lang="ko-KR" altLang="en-US" dirty="0"/>
          </a:p>
        </p:txBody>
      </p:sp>
      <p:sp>
        <p:nvSpPr>
          <p:cNvPr id="109" name="왼쪽 대괄호[L] 108">
            <a:extLst>
              <a:ext uri="{FF2B5EF4-FFF2-40B4-BE49-F238E27FC236}">
                <a16:creationId xmlns:a16="http://schemas.microsoft.com/office/drawing/2014/main" id="{0BB454AF-1F56-BCE8-1B87-5DAEF6CB9757}"/>
              </a:ext>
            </a:extLst>
          </p:cNvPr>
          <p:cNvSpPr/>
          <p:nvPr/>
        </p:nvSpPr>
        <p:spPr>
          <a:xfrm rot="2450186">
            <a:off x="6749796" y="2777542"/>
            <a:ext cx="282804" cy="840067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0ADBE64-686A-F0BC-0AB9-AE1F5FEAAF4C}"/>
              </a:ext>
            </a:extLst>
          </p:cNvPr>
          <p:cNvSpPr txBox="1"/>
          <p:nvPr/>
        </p:nvSpPr>
        <p:spPr>
          <a:xfrm rot="18676934">
            <a:off x="6001328" y="2758928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blockDim.z</a:t>
            </a:r>
            <a:endParaRPr kumimoji="1" lang="ko-KR" altLang="en-US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2CCFD7-5FFC-D754-83CF-F6F9E5422D6A}"/>
              </a:ext>
            </a:extLst>
          </p:cNvPr>
          <p:cNvSpPr txBox="1"/>
          <p:nvPr/>
        </p:nvSpPr>
        <p:spPr>
          <a:xfrm>
            <a:off x="6027581" y="1545448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threadIdx</a:t>
            </a:r>
            <a:endParaRPr kumimoji="1"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BBCBE33-3669-19A5-829A-B4E4447FB4BD}"/>
              </a:ext>
            </a:extLst>
          </p:cNvPr>
          <p:cNvSpPr txBox="1"/>
          <p:nvPr/>
        </p:nvSpPr>
        <p:spPr>
          <a:xfrm>
            <a:off x="6382279" y="1951401"/>
            <a:ext cx="5580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현재 스레드가 </a:t>
            </a:r>
            <a:r>
              <a:rPr kumimoji="1" lang="ko-KR" altLang="en-US" dirty="0" err="1"/>
              <a:t>부여받은</a:t>
            </a:r>
            <a:r>
              <a:rPr kumimoji="1" lang="ko-KR" altLang="en-US" dirty="0"/>
              <a:t> 스레드 번호를 </a:t>
            </a:r>
            <a:r>
              <a:rPr kumimoji="1" lang="ko-KR" altLang="en-US" dirty="0" err="1"/>
              <a:t>담고있는</a:t>
            </a:r>
            <a:r>
              <a:rPr kumimoji="1" lang="ko-KR" altLang="en-US" dirty="0"/>
              <a:t> 구조체형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B116B2-C53A-9F9C-011F-835B3F5E73E2}"/>
              </a:ext>
            </a:extLst>
          </p:cNvPr>
          <p:cNvSpPr txBox="1"/>
          <p:nvPr/>
        </p:nvSpPr>
        <p:spPr>
          <a:xfrm>
            <a:off x="8508123" y="2632244"/>
            <a:ext cx="14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(4,3,1)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endParaRPr kumimoji="1" lang="ko-KR" altLang="en-US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C63D425-652C-457C-197F-1F7F967BED66}"/>
              </a:ext>
            </a:extLst>
          </p:cNvPr>
          <p:cNvSpPr/>
          <p:nvPr/>
        </p:nvSpPr>
        <p:spPr>
          <a:xfrm>
            <a:off x="6760488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CCC14FB7-7235-E8F6-478A-04678007DF94}"/>
              </a:ext>
            </a:extLst>
          </p:cNvPr>
          <p:cNvSpPr/>
          <p:nvPr/>
        </p:nvSpPr>
        <p:spPr>
          <a:xfrm>
            <a:off x="7558751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246E85CF-6D31-934D-AD3C-7558CB79340F}"/>
              </a:ext>
            </a:extLst>
          </p:cNvPr>
          <p:cNvSpPr/>
          <p:nvPr/>
        </p:nvSpPr>
        <p:spPr>
          <a:xfrm>
            <a:off x="8347291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FB75C8FD-C28A-53F2-BD53-AB8452B32FEF}"/>
              </a:ext>
            </a:extLst>
          </p:cNvPr>
          <p:cNvSpPr/>
          <p:nvPr/>
        </p:nvSpPr>
        <p:spPr>
          <a:xfrm>
            <a:off x="9136089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CA02749E-DA5E-08F1-CD15-AF665BADB009}"/>
              </a:ext>
            </a:extLst>
          </p:cNvPr>
          <p:cNvSpPr/>
          <p:nvPr/>
        </p:nvSpPr>
        <p:spPr>
          <a:xfrm>
            <a:off x="6774163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0DE0261-94C4-7A05-B34A-1BA37EAC0A79}"/>
              </a:ext>
            </a:extLst>
          </p:cNvPr>
          <p:cNvSpPr/>
          <p:nvPr/>
        </p:nvSpPr>
        <p:spPr>
          <a:xfrm>
            <a:off x="7572425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6E0489F7-3A89-9CD8-5B3E-F5CBC57F8E9E}"/>
              </a:ext>
            </a:extLst>
          </p:cNvPr>
          <p:cNvSpPr/>
          <p:nvPr/>
        </p:nvSpPr>
        <p:spPr>
          <a:xfrm>
            <a:off x="8360966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8D87E792-8E27-14D0-7F6E-C52EBC10FB0D}"/>
              </a:ext>
            </a:extLst>
          </p:cNvPr>
          <p:cNvSpPr/>
          <p:nvPr/>
        </p:nvSpPr>
        <p:spPr>
          <a:xfrm>
            <a:off x="9149764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56AF69E-D0B5-EBC7-B227-5DF597FEC73D}"/>
              </a:ext>
            </a:extLst>
          </p:cNvPr>
          <p:cNvSpPr/>
          <p:nvPr/>
        </p:nvSpPr>
        <p:spPr>
          <a:xfrm>
            <a:off x="6760554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02A3E2CD-A5EF-B6D3-36A3-979E6A4C5900}"/>
              </a:ext>
            </a:extLst>
          </p:cNvPr>
          <p:cNvSpPr/>
          <p:nvPr/>
        </p:nvSpPr>
        <p:spPr>
          <a:xfrm>
            <a:off x="7558816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954808F-E65C-5A20-8D6B-E370635E526B}"/>
              </a:ext>
            </a:extLst>
          </p:cNvPr>
          <p:cNvSpPr/>
          <p:nvPr/>
        </p:nvSpPr>
        <p:spPr>
          <a:xfrm>
            <a:off x="8347357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0C3C92D-D6DC-08B1-60C0-AC2AE5BCDA68}"/>
              </a:ext>
            </a:extLst>
          </p:cNvPr>
          <p:cNvSpPr/>
          <p:nvPr/>
        </p:nvSpPr>
        <p:spPr>
          <a:xfrm>
            <a:off x="9136155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Thread(2,3)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92F800-83CE-4C91-CAB3-B6353F30BE24}"/>
              </a:ext>
            </a:extLst>
          </p:cNvPr>
          <p:cNvSpPr/>
          <p:nvPr/>
        </p:nvSpPr>
        <p:spPr>
          <a:xfrm>
            <a:off x="1350824" y="3652662"/>
            <a:ext cx="3164265" cy="2372400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1C9D4-A3A9-0D57-2B22-9E66A01EDDC7}"/>
              </a:ext>
            </a:extLst>
          </p:cNvPr>
          <p:cNvSpPr txBox="1"/>
          <p:nvPr/>
        </p:nvSpPr>
        <p:spPr>
          <a:xfrm>
            <a:off x="1149094" y="3561962"/>
            <a:ext cx="1463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Block(X,X)</a:t>
            </a:r>
            <a:endParaRPr kumimoji="1" lang="ko-KR" altLang="en-US" dirty="0"/>
          </a:p>
        </p:txBody>
      </p:sp>
      <p:sp>
        <p:nvSpPr>
          <p:cNvPr id="7" name="왼쪽 대괄호[L] 6">
            <a:extLst>
              <a:ext uri="{FF2B5EF4-FFF2-40B4-BE49-F238E27FC236}">
                <a16:creationId xmlns:a16="http://schemas.microsoft.com/office/drawing/2014/main" id="{F5267349-B153-BC8F-D6E4-0C071D1CA785}"/>
              </a:ext>
            </a:extLst>
          </p:cNvPr>
          <p:cNvSpPr/>
          <p:nvPr/>
        </p:nvSpPr>
        <p:spPr>
          <a:xfrm>
            <a:off x="1010195" y="3751079"/>
            <a:ext cx="282804" cy="2124000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B1318-70DC-7EAA-88A7-0091725858C3}"/>
              </a:ext>
            </a:extLst>
          </p:cNvPr>
          <p:cNvSpPr txBox="1"/>
          <p:nvPr/>
        </p:nvSpPr>
        <p:spPr>
          <a:xfrm>
            <a:off x="2319892" y="3244334"/>
            <a:ext cx="133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0E74C-5BA4-047C-9AC9-35799E5421E6}"/>
              </a:ext>
            </a:extLst>
          </p:cNvPr>
          <p:cNvSpPr txBox="1"/>
          <p:nvPr/>
        </p:nvSpPr>
        <p:spPr>
          <a:xfrm rot="16200000">
            <a:off x="156754" y="4513495"/>
            <a:ext cx="134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blockDim.y</a:t>
            </a:r>
            <a:endParaRPr kumimoji="1" lang="ko-KR" altLang="en-US" dirty="0"/>
          </a:p>
        </p:txBody>
      </p:sp>
      <p:sp>
        <p:nvSpPr>
          <p:cNvPr id="13" name="왼쪽 대괄호[L] 12">
            <a:extLst>
              <a:ext uri="{FF2B5EF4-FFF2-40B4-BE49-F238E27FC236}">
                <a16:creationId xmlns:a16="http://schemas.microsoft.com/office/drawing/2014/main" id="{8DE01F26-93DB-83BA-7BD9-5F19B5EDB6FF}"/>
              </a:ext>
            </a:extLst>
          </p:cNvPr>
          <p:cNvSpPr/>
          <p:nvPr/>
        </p:nvSpPr>
        <p:spPr>
          <a:xfrm rot="2450186">
            <a:off x="1339998" y="2777542"/>
            <a:ext cx="282804" cy="840067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1C52B-AA81-F478-43B8-488215B98A72}"/>
              </a:ext>
            </a:extLst>
          </p:cNvPr>
          <p:cNvSpPr txBox="1"/>
          <p:nvPr/>
        </p:nvSpPr>
        <p:spPr>
          <a:xfrm rot="18676934">
            <a:off x="591530" y="2758928"/>
            <a:ext cx="137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blockDim.z</a:t>
            </a:r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E4AA96-741A-89DE-C60F-9842AB00579F}"/>
              </a:ext>
            </a:extLst>
          </p:cNvPr>
          <p:cNvSpPr txBox="1"/>
          <p:nvPr/>
        </p:nvSpPr>
        <p:spPr>
          <a:xfrm>
            <a:off x="617783" y="1545448"/>
            <a:ext cx="121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/>
              <a:t>blockDim</a:t>
            </a:r>
            <a:endParaRPr kumimoji="1"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F52E70-1B50-67A5-17D6-4D9806D1892D}"/>
              </a:ext>
            </a:extLst>
          </p:cNvPr>
          <p:cNvSpPr txBox="1"/>
          <p:nvPr/>
        </p:nvSpPr>
        <p:spPr>
          <a:xfrm>
            <a:off x="972482" y="1951401"/>
            <a:ext cx="505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블록의 형태 정보를 담고 있는 구조체형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3285E3-8C5C-B1F0-0012-29986F09A968}"/>
              </a:ext>
            </a:extLst>
          </p:cNvPr>
          <p:cNvSpPr txBox="1"/>
          <p:nvPr/>
        </p:nvSpPr>
        <p:spPr>
          <a:xfrm>
            <a:off x="3098325" y="2632244"/>
            <a:ext cx="148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(4,3,1)</a:t>
            </a:r>
            <a:r>
              <a:rPr kumimoji="1" lang="ko-KR" altLang="en-US" dirty="0"/>
              <a:t> </a:t>
            </a:r>
            <a:r>
              <a:rPr kumimoji="1" lang="en-US" altLang="ko-KR" dirty="0"/>
              <a:t>block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10CB8A7-7324-8C93-65BB-A4AF6EF37BC4}"/>
              </a:ext>
            </a:extLst>
          </p:cNvPr>
          <p:cNvSpPr/>
          <p:nvPr/>
        </p:nvSpPr>
        <p:spPr>
          <a:xfrm>
            <a:off x="1350690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424D29-3402-6E7F-5923-8E65608871EA}"/>
              </a:ext>
            </a:extLst>
          </p:cNvPr>
          <p:cNvSpPr/>
          <p:nvPr/>
        </p:nvSpPr>
        <p:spPr>
          <a:xfrm>
            <a:off x="2148953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AF4DE72-133D-328D-DC6C-DCA21E872CB9}"/>
              </a:ext>
            </a:extLst>
          </p:cNvPr>
          <p:cNvSpPr/>
          <p:nvPr/>
        </p:nvSpPr>
        <p:spPr>
          <a:xfrm>
            <a:off x="2937493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4AB8DF-1934-044B-4DCB-A457954AF49F}"/>
              </a:ext>
            </a:extLst>
          </p:cNvPr>
          <p:cNvSpPr/>
          <p:nvPr/>
        </p:nvSpPr>
        <p:spPr>
          <a:xfrm>
            <a:off x="3726291" y="364682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Thread(3,0)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A17065-0805-B7B1-ACB8-1827BA2165D0}"/>
              </a:ext>
            </a:extLst>
          </p:cNvPr>
          <p:cNvSpPr/>
          <p:nvPr/>
        </p:nvSpPr>
        <p:spPr>
          <a:xfrm>
            <a:off x="1364365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8249AF-F564-B916-9370-5D971F63E4B7}"/>
              </a:ext>
            </a:extLst>
          </p:cNvPr>
          <p:cNvSpPr/>
          <p:nvPr/>
        </p:nvSpPr>
        <p:spPr>
          <a:xfrm>
            <a:off x="2162627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3E9DB4-D172-8DE5-CA78-C55EB99CBC8B}"/>
              </a:ext>
            </a:extLst>
          </p:cNvPr>
          <p:cNvSpPr/>
          <p:nvPr/>
        </p:nvSpPr>
        <p:spPr>
          <a:xfrm>
            <a:off x="2951168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22D84F5-C6E7-7D69-12B6-532D84FDE20E}"/>
              </a:ext>
            </a:extLst>
          </p:cNvPr>
          <p:cNvSpPr/>
          <p:nvPr/>
        </p:nvSpPr>
        <p:spPr>
          <a:xfrm>
            <a:off x="3739966" y="4428066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Thread(3,1)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751752-69D2-F441-5F3C-180C683CC32E}"/>
              </a:ext>
            </a:extLst>
          </p:cNvPr>
          <p:cNvSpPr/>
          <p:nvPr/>
        </p:nvSpPr>
        <p:spPr>
          <a:xfrm>
            <a:off x="1350756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Thread(0,2)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C0BD04-B8BE-22AA-4A99-46DC14A4BAEC}"/>
              </a:ext>
            </a:extLst>
          </p:cNvPr>
          <p:cNvSpPr/>
          <p:nvPr/>
        </p:nvSpPr>
        <p:spPr>
          <a:xfrm>
            <a:off x="2149018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Thread(1,2)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905C83-C20E-4B70-4848-95623F20D00D}"/>
              </a:ext>
            </a:extLst>
          </p:cNvPr>
          <p:cNvSpPr/>
          <p:nvPr/>
        </p:nvSpPr>
        <p:spPr>
          <a:xfrm>
            <a:off x="2937559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Thread(2,2)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20E500C-93BC-BF55-3A0F-8D0EA923244F}"/>
              </a:ext>
            </a:extLst>
          </p:cNvPr>
          <p:cNvSpPr/>
          <p:nvPr/>
        </p:nvSpPr>
        <p:spPr>
          <a:xfrm>
            <a:off x="3726357" y="522230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Thread(2,3)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357FB4-301E-B4DD-0600-FE01F4C414B7}"/>
              </a:ext>
            </a:extLst>
          </p:cNvPr>
          <p:cNvSpPr/>
          <p:nvPr/>
        </p:nvSpPr>
        <p:spPr>
          <a:xfrm>
            <a:off x="8251366" y="5107763"/>
            <a:ext cx="1007999" cy="100799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4C497C-385A-1B3D-193B-90988A0FCEDF}"/>
              </a:ext>
            </a:extLst>
          </p:cNvPr>
          <p:cNvSpPr txBox="1"/>
          <p:nvPr/>
        </p:nvSpPr>
        <p:spPr>
          <a:xfrm>
            <a:off x="7953150" y="6101957"/>
            <a:ext cx="1837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 err="1">
                <a:highlight>
                  <a:srgbClr val="FFFF00"/>
                </a:highlight>
              </a:rPr>
              <a:t>threadIdx.x</a:t>
            </a:r>
            <a:r>
              <a:rPr kumimoji="1" lang="en-US" altLang="ko-KR" sz="1400" dirty="0">
                <a:highlight>
                  <a:srgbClr val="FFFF00"/>
                </a:highlight>
              </a:rPr>
              <a:t> = 2</a:t>
            </a:r>
          </a:p>
          <a:p>
            <a:pPr algn="ctr"/>
            <a:r>
              <a:rPr kumimoji="1" lang="en-US" altLang="ko-KR" sz="1400" dirty="0" err="1">
                <a:highlight>
                  <a:srgbClr val="FFFF00"/>
                </a:highlight>
              </a:rPr>
              <a:t>threadIdx.y</a:t>
            </a:r>
            <a:r>
              <a:rPr kumimoji="1" lang="en-US" altLang="ko-KR" sz="1400" dirty="0">
                <a:highlight>
                  <a:srgbClr val="FFFF00"/>
                </a:highlight>
              </a:rPr>
              <a:t> = 2</a:t>
            </a:r>
          </a:p>
          <a:p>
            <a:pPr algn="ctr"/>
            <a:r>
              <a:rPr kumimoji="1" lang="en-US" altLang="ko-KR" sz="1400" dirty="0" err="1">
                <a:highlight>
                  <a:srgbClr val="FFFF00"/>
                </a:highlight>
              </a:rPr>
              <a:t>threadIdx.z</a:t>
            </a:r>
            <a:r>
              <a:rPr kumimoji="1" lang="en-US" altLang="ko-KR" sz="1400" dirty="0">
                <a:highlight>
                  <a:srgbClr val="FFFF00"/>
                </a:highlight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92557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40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그리드 및 블록의 최대 크기 </a:t>
            </a:r>
          </a:p>
        </p:txBody>
      </p:sp>
      <p:pic>
        <p:nvPicPr>
          <p:cNvPr id="10" name="그림 9" descr="텍스트, 영수증, 번호, 스크린샷이(가) 표시된 사진&#10;&#10;자동 생성된 설명">
            <a:extLst>
              <a:ext uri="{FF2B5EF4-FFF2-40B4-BE49-F238E27FC236}">
                <a16:creationId xmlns:a16="http://schemas.microsoft.com/office/drawing/2014/main" id="{7E6D96D0-E776-3A37-E9C2-EA642B01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461" y="2038309"/>
            <a:ext cx="7772400" cy="306418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7A337B-AC20-3A98-2581-E5E422C50EBA}"/>
              </a:ext>
            </a:extLst>
          </p:cNvPr>
          <p:cNvSpPr/>
          <p:nvPr/>
        </p:nvSpPr>
        <p:spPr>
          <a:xfrm>
            <a:off x="965461" y="3138494"/>
            <a:ext cx="7772400" cy="71706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712784E-AA74-0251-C601-B9DBA4BA18DF}"/>
              </a:ext>
            </a:extLst>
          </p:cNvPr>
          <p:cNvSpPr/>
          <p:nvPr/>
        </p:nvSpPr>
        <p:spPr>
          <a:xfrm>
            <a:off x="965461" y="3921550"/>
            <a:ext cx="7772400" cy="124693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설명선 2[L] 14">
            <a:extLst>
              <a:ext uri="{FF2B5EF4-FFF2-40B4-BE49-F238E27FC236}">
                <a16:creationId xmlns:a16="http://schemas.microsoft.com/office/drawing/2014/main" id="{AF087222-6DDD-95F6-76FF-193CD077BA70}"/>
              </a:ext>
            </a:extLst>
          </p:cNvPr>
          <p:cNvSpPr/>
          <p:nvPr/>
        </p:nvSpPr>
        <p:spPr>
          <a:xfrm>
            <a:off x="9764906" y="1808948"/>
            <a:ext cx="1945064" cy="707377"/>
          </a:xfrm>
          <a:prstGeom prst="borderCallout2">
            <a:avLst>
              <a:gd name="adj1" fmla="val 53198"/>
              <a:gd name="adj2" fmla="val 838"/>
              <a:gd name="adj3" fmla="val 53198"/>
              <a:gd name="adj4" fmla="val -20597"/>
              <a:gd name="adj5" fmla="val 199946"/>
              <a:gd name="adj6" fmla="val -69267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Grid 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각 </a:t>
            </a:r>
            <a:r>
              <a:rPr kumimoji="1" lang="ko-KR" altLang="en-US" dirty="0" err="1">
                <a:solidFill>
                  <a:schemeClr val="accent1">
                    <a:lumMod val="75000"/>
                  </a:schemeClr>
                </a:solidFill>
              </a:rPr>
              <a:t>차원별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길이 제한</a:t>
            </a:r>
          </a:p>
        </p:txBody>
      </p:sp>
      <p:sp>
        <p:nvSpPr>
          <p:cNvPr id="16" name="설명선 2[L] 15">
            <a:extLst>
              <a:ext uri="{FF2B5EF4-FFF2-40B4-BE49-F238E27FC236}">
                <a16:creationId xmlns:a16="http://schemas.microsoft.com/office/drawing/2014/main" id="{0579A3D8-AF67-A656-7410-E664221082D5}"/>
              </a:ext>
            </a:extLst>
          </p:cNvPr>
          <p:cNvSpPr/>
          <p:nvPr/>
        </p:nvSpPr>
        <p:spPr>
          <a:xfrm>
            <a:off x="9879599" y="3075311"/>
            <a:ext cx="1945064" cy="805543"/>
          </a:xfrm>
          <a:prstGeom prst="borderCallout2">
            <a:avLst>
              <a:gd name="adj1" fmla="val 53198"/>
              <a:gd name="adj2" fmla="val 838"/>
              <a:gd name="adj3" fmla="val 53198"/>
              <a:gd name="adj4" fmla="val -29321"/>
              <a:gd name="adj5" fmla="val 199946"/>
              <a:gd name="adj6" fmla="val -69267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Block 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각 </a:t>
            </a:r>
            <a:r>
              <a:rPr kumimoji="1" lang="ko-KR" altLang="en-US" dirty="0" err="1">
                <a:solidFill>
                  <a:schemeClr val="accent1">
                    <a:lumMod val="75000"/>
                  </a:schemeClr>
                </a:solidFill>
              </a:rPr>
              <a:t>차원별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길이 제한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최대 크기</a:t>
            </a:r>
          </a:p>
        </p:txBody>
      </p:sp>
    </p:spTree>
    <p:extLst>
      <p:ext uri="{BB962C8B-B14F-4D97-AF65-F5344CB8AC3E}">
        <p14:creationId xmlns:p14="http://schemas.microsoft.com/office/powerpoint/2010/main" val="1391437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40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그리드 및 블록의 최대 크기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D734C9-6E55-DB9D-2DFC-A5623E8B021D}"/>
              </a:ext>
            </a:extLst>
          </p:cNvPr>
          <p:cNvSpPr/>
          <p:nvPr/>
        </p:nvSpPr>
        <p:spPr>
          <a:xfrm>
            <a:off x="1492576" y="2599326"/>
            <a:ext cx="3164265" cy="2373787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B4516DF-CF5A-0913-DB55-208F8058701F}"/>
              </a:ext>
            </a:extLst>
          </p:cNvPr>
          <p:cNvSpPr/>
          <p:nvPr/>
        </p:nvSpPr>
        <p:spPr>
          <a:xfrm>
            <a:off x="1606100" y="3384221"/>
            <a:ext cx="2960015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F5EDF4-C46C-A22A-2161-CE2DC712C720}"/>
              </a:ext>
            </a:extLst>
          </p:cNvPr>
          <p:cNvSpPr txBox="1"/>
          <p:nvPr/>
        </p:nvSpPr>
        <p:spPr>
          <a:xfrm>
            <a:off x="2508794" y="2122227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Grid</a:t>
            </a:r>
            <a:endParaRPr kumimoji="1"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7EC788-0D6D-992F-90A9-66BC42671AC3}"/>
              </a:ext>
            </a:extLst>
          </p:cNvPr>
          <p:cNvSpPr txBox="1"/>
          <p:nvPr/>
        </p:nvSpPr>
        <p:spPr>
          <a:xfrm>
            <a:off x="2523240" y="2989103"/>
            <a:ext cx="110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Block</a:t>
            </a:r>
            <a:endParaRPr kumimoji="1"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09D673-1199-8FA3-E781-0E91DE7A1587}"/>
              </a:ext>
            </a:extLst>
          </p:cNvPr>
          <p:cNvSpPr/>
          <p:nvPr/>
        </p:nvSpPr>
        <p:spPr>
          <a:xfrm>
            <a:off x="1606100" y="353434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(0,0,0)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43A2A6-AB41-F27D-AB6A-C1B2F593F5AA}"/>
              </a:ext>
            </a:extLst>
          </p:cNvPr>
          <p:cNvSpPr/>
          <p:nvPr/>
        </p:nvSpPr>
        <p:spPr>
          <a:xfrm>
            <a:off x="2394898" y="353434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(1,0,0)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FF161FE-B8A3-81E3-4943-4695741C8AE8}"/>
              </a:ext>
            </a:extLst>
          </p:cNvPr>
          <p:cNvSpPr/>
          <p:nvPr/>
        </p:nvSpPr>
        <p:spPr>
          <a:xfrm>
            <a:off x="3777317" y="3534344"/>
            <a:ext cx="788798" cy="78840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Thread</a:t>
            </a:r>
          </a:p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(N-1,0,0)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6E4D255-3CDF-6BC1-B43F-74F5901AF972}"/>
              </a:ext>
            </a:extLst>
          </p:cNvPr>
          <p:cNvGrpSpPr/>
          <p:nvPr/>
        </p:nvGrpSpPr>
        <p:grpSpPr>
          <a:xfrm rot="5400000" flipH="1">
            <a:off x="3422324" y="3821607"/>
            <a:ext cx="45719" cy="213874"/>
            <a:chOff x="3994701" y="4044142"/>
            <a:chExt cx="74816" cy="436047"/>
          </a:xfrm>
        </p:grpSpPr>
        <p:sp>
          <p:nvSpPr>
            <p:cNvPr id="59" name="순서도: 연결자 8">
              <a:extLst>
                <a:ext uri="{FF2B5EF4-FFF2-40B4-BE49-F238E27FC236}">
                  <a16:creationId xmlns:a16="http://schemas.microsoft.com/office/drawing/2014/main" id="{A76B7BA9-572F-1DD7-8343-7FCC12BC4284}"/>
                </a:ext>
              </a:extLst>
            </p:cNvPr>
            <p:cNvSpPr/>
            <p:nvPr/>
          </p:nvSpPr>
          <p:spPr>
            <a:xfrm>
              <a:off x="3994702" y="4044142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순서도: 연결자 9">
              <a:extLst>
                <a:ext uri="{FF2B5EF4-FFF2-40B4-BE49-F238E27FC236}">
                  <a16:creationId xmlns:a16="http://schemas.microsoft.com/office/drawing/2014/main" id="{A4A2E8F7-3ADD-31FD-39C0-7F01C05F0A9E}"/>
                </a:ext>
              </a:extLst>
            </p:cNvPr>
            <p:cNvSpPr/>
            <p:nvPr/>
          </p:nvSpPr>
          <p:spPr>
            <a:xfrm>
              <a:off x="3994702" y="4233110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순서도: 연결자 10">
              <a:extLst>
                <a:ext uri="{FF2B5EF4-FFF2-40B4-BE49-F238E27FC236}">
                  <a16:creationId xmlns:a16="http://schemas.microsoft.com/office/drawing/2014/main" id="{472220CD-53DC-E64E-6E8B-A9B482E4AEA8}"/>
                </a:ext>
              </a:extLst>
            </p:cNvPr>
            <p:cNvSpPr/>
            <p:nvPr/>
          </p:nvSpPr>
          <p:spPr>
            <a:xfrm>
              <a:off x="3994701" y="4401218"/>
              <a:ext cx="74815" cy="78971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6" name="설명선 2[L] 65">
            <a:extLst>
              <a:ext uri="{FF2B5EF4-FFF2-40B4-BE49-F238E27FC236}">
                <a16:creationId xmlns:a16="http://schemas.microsoft.com/office/drawing/2014/main" id="{87AFFF20-1E1C-4732-8431-6C3AF7C6B62E}"/>
              </a:ext>
            </a:extLst>
          </p:cNvPr>
          <p:cNvSpPr/>
          <p:nvPr/>
        </p:nvSpPr>
        <p:spPr>
          <a:xfrm>
            <a:off x="6635208" y="1766480"/>
            <a:ext cx="1945064" cy="355747"/>
          </a:xfrm>
          <a:prstGeom prst="borderCallout2">
            <a:avLst>
              <a:gd name="adj1" fmla="val 53198"/>
              <a:gd name="adj2" fmla="val 838"/>
              <a:gd name="adj3" fmla="val 53198"/>
              <a:gd name="adj4" fmla="val -20597"/>
              <a:gd name="adj5" fmla="val 199946"/>
              <a:gd name="adj6" fmla="val -69267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&lt;&lt;&lt;1,n&gt;&gt;&gt;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설명선 2[L] 66">
            <a:extLst>
              <a:ext uri="{FF2B5EF4-FFF2-40B4-BE49-F238E27FC236}">
                <a16:creationId xmlns:a16="http://schemas.microsoft.com/office/drawing/2014/main" id="{1C7F8126-ACEA-C780-0B74-A48DF19A759B}"/>
              </a:ext>
            </a:extLst>
          </p:cNvPr>
          <p:cNvSpPr/>
          <p:nvPr/>
        </p:nvSpPr>
        <p:spPr>
          <a:xfrm>
            <a:off x="7298380" y="2491559"/>
            <a:ext cx="2563783" cy="630362"/>
          </a:xfrm>
          <a:prstGeom prst="borderCallout2">
            <a:avLst>
              <a:gd name="adj1" fmla="val 53198"/>
              <a:gd name="adj2" fmla="val -132"/>
              <a:gd name="adj3" fmla="val 50549"/>
              <a:gd name="adj4" fmla="val -26898"/>
              <a:gd name="adj5" fmla="val 205245"/>
              <a:gd name="adj6" fmla="val -125971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chemeClr val="accent1">
                    <a:lumMod val="75000"/>
                  </a:schemeClr>
                </a:solidFill>
              </a:rPr>
              <a:t>blockIdx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 = (0,0,0)</a:t>
            </a:r>
          </a:p>
          <a:p>
            <a:pPr algn="ctr"/>
            <a:r>
              <a:rPr kumimoji="1" lang="en-US" altLang="ko-KR" dirty="0" err="1">
                <a:solidFill>
                  <a:schemeClr val="accent1">
                    <a:lumMod val="75000"/>
                  </a:schemeClr>
                </a:solidFill>
              </a:rPr>
              <a:t>threadIdx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 = (n-1,0,0)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B0B103-0F1E-8C58-F889-BEDB2B7E9569}"/>
              </a:ext>
            </a:extLst>
          </p:cNvPr>
          <p:cNvSpPr txBox="1"/>
          <p:nvPr/>
        </p:nvSpPr>
        <p:spPr>
          <a:xfrm>
            <a:off x="2534639" y="4432793"/>
            <a:ext cx="1102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(0,0,0)</a:t>
            </a:r>
            <a:endParaRPr kumimoji="1" lang="ko-KR" altLang="en-US" sz="1200" dirty="0"/>
          </a:p>
        </p:txBody>
      </p:sp>
      <p:sp>
        <p:nvSpPr>
          <p:cNvPr id="70" name="설명선 2[L] 69">
            <a:extLst>
              <a:ext uri="{FF2B5EF4-FFF2-40B4-BE49-F238E27FC236}">
                <a16:creationId xmlns:a16="http://schemas.microsoft.com/office/drawing/2014/main" id="{3A544498-9055-C7B1-0D65-FBB1CE5D647F}"/>
              </a:ext>
            </a:extLst>
          </p:cNvPr>
          <p:cNvSpPr/>
          <p:nvPr/>
        </p:nvSpPr>
        <p:spPr>
          <a:xfrm>
            <a:off x="7233319" y="4041032"/>
            <a:ext cx="3984578" cy="315180"/>
          </a:xfrm>
          <a:prstGeom prst="borderCallout2">
            <a:avLst>
              <a:gd name="adj1" fmla="val 53198"/>
              <a:gd name="adj2" fmla="val -132"/>
              <a:gd name="adj3" fmla="val 50549"/>
              <a:gd name="adj4" fmla="val -26898"/>
              <a:gd name="adj5" fmla="val -234419"/>
              <a:gd name="adj6" fmla="val -100265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한 블록 내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x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축의 최대 길이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1024</a:t>
            </a:r>
            <a:endParaRPr kumimoji="1"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287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C8DD0A-571D-7AAE-2919-A20227390713}"/>
              </a:ext>
            </a:extLst>
          </p:cNvPr>
          <p:cNvSpPr/>
          <p:nvPr/>
        </p:nvSpPr>
        <p:spPr>
          <a:xfrm>
            <a:off x="6495502" y="4597373"/>
            <a:ext cx="4408896" cy="67087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79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CUDA</a:t>
            </a:r>
            <a:r>
              <a:rPr kumimoji="1" lang="ko-KR" altLang="en-US" sz="3000" dirty="0"/>
              <a:t> 스레드 계층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769B802-200E-0B1E-20C4-2CF569312341}"/>
              </a:ext>
            </a:extLst>
          </p:cNvPr>
          <p:cNvSpPr txBox="1"/>
          <p:nvPr/>
        </p:nvSpPr>
        <p:spPr>
          <a:xfrm>
            <a:off x="617682" y="950072"/>
            <a:ext cx="403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그리드 및 블록의 최대 크기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6DF9D-D7A2-2157-4962-ADB0037DFAA0}"/>
              </a:ext>
            </a:extLst>
          </p:cNvPr>
          <p:cNvSpPr txBox="1"/>
          <p:nvPr/>
        </p:nvSpPr>
        <p:spPr>
          <a:xfrm>
            <a:off x="235896" y="1725105"/>
            <a:ext cx="48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Test &lt;&lt;&lt; 1, NUM_DATA &gt;&gt;&gt; (</a:t>
            </a:r>
            <a:r>
              <a:rPr kumimoji="1" lang="en-US" altLang="ko-KR" dirty="0" err="1"/>
              <a:t>da,db,dc</a:t>
            </a:r>
            <a:r>
              <a:rPr kumimoji="1" lang="en-US" altLang="ko-KR" dirty="0"/>
              <a:t>); </a:t>
            </a:r>
            <a:endParaRPr kumimoji="1" lang="ko-KR" altLang="en-US" dirty="0"/>
          </a:p>
        </p:txBody>
      </p:sp>
      <p:sp>
        <p:nvSpPr>
          <p:cNvPr id="6" name="설명선 2[L] 5">
            <a:extLst>
              <a:ext uri="{FF2B5EF4-FFF2-40B4-BE49-F238E27FC236}">
                <a16:creationId xmlns:a16="http://schemas.microsoft.com/office/drawing/2014/main" id="{349B407B-D4E3-A1CC-02DD-9443EF8A0023}"/>
              </a:ext>
            </a:extLst>
          </p:cNvPr>
          <p:cNvSpPr/>
          <p:nvPr/>
        </p:nvSpPr>
        <p:spPr>
          <a:xfrm>
            <a:off x="2847679" y="2407805"/>
            <a:ext cx="2261649" cy="1142415"/>
          </a:xfrm>
          <a:prstGeom prst="borderCallout2">
            <a:avLst>
              <a:gd name="adj1" fmla="val 63797"/>
              <a:gd name="adj2" fmla="val -1585"/>
              <a:gd name="adj3" fmla="val 30519"/>
              <a:gd name="adj4" fmla="val -19438"/>
              <a:gd name="adj5" fmla="val -25820"/>
              <a:gd name="adj6" fmla="val -19248"/>
            </a:avLst>
          </a:prstGeom>
          <a:solidFill>
            <a:schemeClr val="bg1"/>
          </a:solidFill>
          <a:ln w="25400">
            <a:solidFill>
              <a:schemeClr val="accent1">
                <a:lumMod val="40000"/>
                <a:lumOff val="60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블록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개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NUM_DATA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개수만큼 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x-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차원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스레드</a:t>
            </a:r>
            <a:r>
              <a:rPr kumimoji="1" lang="en-US" altLang="ko-K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kumimoji="1" lang="ko-KR" altLang="en-US" dirty="0">
                <a:solidFill>
                  <a:schemeClr val="accent1">
                    <a:lumMod val="75000"/>
                  </a:schemeClr>
                </a:solidFill>
              </a:rPr>
              <a:t> 생성</a:t>
            </a:r>
          </a:p>
        </p:txBody>
      </p:sp>
      <p:sp>
        <p:nvSpPr>
          <p:cNvPr id="9" name="아래쪽 화살표[D] 8">
            <a:extLst>
              <a:ext uri="{FF2B5EF4-FFF2-40B4-BE49-F238E27FC236}">
                <a16:creationId xmlns:a16="http://schemas.microsoft.com/office/drawing/2014/main" id="{58EA46E3-D131-B249-6C6D-14583D106A96}"/>
              </a:ext>
            </a:extLst>
          </p:cNvPr>
          <p:cNvSpPr/>
          <p:nvPr/>
        </p:nvSpPr>
        <p:spPr>
          <a:xfrm>
            <a:off x="2458151" y="3846955"/>
            <a:ext cx="358219" cy="7056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9A822A-47F4-6858-B3D4-F5600EEEB7B0}"/>
              </a:ext>
            </a:extLst>
          </p:cNvPr>
          <p:cNvSpPr txBox="1"/>
          <p:nvPr/>
        </p:nvSpPr>
        <p:spPr>
          <a:xfrm>
            <a:off x="235895" y="4933406"/>
            <a:ext cx="480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Test &lt;&lt;&lt; 1, NUM_DATA &gt;&gt;&gt; (</a:t>
            </a:r>
            <a:r>
              <a:rPr kumimoji="1" lang="en-US" altLang="ko-KR" dirty="0" err="1"/>
              <a:t>da,db,dc</a:t>
            </a:r>
            <a:r>
              <a:rPr kumimoji="1" lang="en-US" altLang="ko-KR" dirty="0"/>
              <a:t>); </a:t>
            </a:r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17B3FD6-E52B-A0CD-EE51-773413E46A31}"/>
              </a:ext>
            </a:extLst>
          </p:cNvPr>
          <p:cNvSpPr/>
          <p:nvPr/>
        </p:nvSpPr>
        <p:spPr>
          <a:xfrm>
            <a:off x="1583704" y="4933407"/>
            <a:ext cx="1263976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11D65046-CAC6-CE43-0CBF-8B25FE036111}"/>
              </a:ext>
            </a:extLst>
          </p:cNvPr>
          <p:cNvCxnSpPr>
            <a:stCxn id="11" idx="2"/>
          </p:cNvCxnSpPr>
          <p:nvPr/>
        </p:nvCxnSpPr>
        <p:spPr>
          <a:xfrm rot="16200000" flipH="1">
            <a:off x="2109525" y="5408905"/>
            <a:ext cx="655001" cy="442667"/>
          </a:xfrm>
          <a:prstGeom prst="bent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867BC5-06C6-DEF7-D058-35B8C449C860}"/>
              </a:ext>
            </a:extLst>
          </p:cNvPr>
          <p:cNvSpPr txBox="1"/>
          <p:nvPr/>
        </p:nvSpPr>
        <p:spPr>
          <a:xfrm>
            <a:off x="1247816" y="5915619"/>
            <a:ext cx="2778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If (NUM_DATA &gt; 1024…?)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아래쪽 화살표[D] 15">
            <a:extLst>
              <a:ext uri="{FF2B5EF4-FFF2-40B4-BE49-F238E27FC236}">
                <a16:creationId xmlns:a16="http://schemas.microsoft.com/office/drawing/2014/main" id="{13B11B60-DE71-0C0C-B728-6E091549C512}"/>
              </a:ext>
            </a:extLst>
          </p:cNvPr>
          <p:cNvSpPr/>
          <p:nvPr/>
        </p:nvSpPr>
        <p:spPr>
          <a:xfrm rot="13668876">
            <a:off x="5916891" y="3197420"/>
            <a:ext cx="358219" cy="7056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743207-8FEC-6880-F7E7-32CF6C4340BC}"/>
              </a:ext>
            </a:extLst>
          </p:cNvPr>
          <p:cNvSpPr txBox="1"/>
          <p:nvPr/>
        </p:nvSpPr>
        <p:spPr>
          <a:xfrm>
            <a:off x="6331896" y="1725105"/>
            <a:ext cx="5860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Test &lt;&lt;&lt; ceil(NUM_DATA/1024), 4224 &gt;&gt;&gt; (</a:t>
            </a:r>
            <a:r>
              <a:rPr kumimoji="1" lang="en-US" altLang="ko-KR" dirty="0" err="1"/>
              <a:t>da,db,dc</a:t>
            </a:r>
            <a:r>
              <a:rPr kumimoji="1" lang="en-US" altLang="ko-KR" dirty="0"/>
              <a:t>); </a:t>
            </a:r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0D31B8A-C6C8-26B1-1DAC-D5C7E23139EA}"/>
              </a:ext>
            </a:extLst>
          </p:cNvPr>
          <p:cNvSpPr/>
          <p:nvPr/>
        </p:nvSpPr>
        <p:spPr>
          <a:xfrm>
            <a:off x="7411039" y="1725105"/>
            <a:ext cx="2355129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아래쪽 화살표[D] 18">
            <a:extLst>
              <a:ext uri="{FF2B5EF4-FFF2-40B4-BE49-F238E27FC236}">
                <a16:creationId xmlns:a16="http://schemas.microsoft.com/office/drawing/2014/main" id="{79B27FB4-DA51-6A27-5037-A9490302F8D1}"/>
              </a:ext>
            </a:extLst>
          </p:cNvPr>
          <p:cNvSpPr/>
          <p:nvPr/>
        </p:nvSpPr>
        <p:spPr>
          <a:xfrm>
            <a:off x="9082838" y="3214253"/>
            <a:ext cx="358219" cy="705600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1DEC969-80B6-506E-3CAA-B657FFF11538}"/>
              </a:ext>
            </a:extLst>
          </p:cNvPr>
          <p:cNvSpPr/>
          <p:nvPr/>
        </p:nvSpPr>
        <p:spPr>
          <a:xfrm>
            <a:off x="6477695" y="4414931"/>
            <a:ext cx="5192689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1A4EE3-7622-E08F-4CF8-E98C8FE11B6C}"/>
              </a:ext>
            </a:extLst>
          </p:cNvPr>
          <p:cNvSpPr txBox="1"/>
          <p:nvPr/>
        </p:nvSpPr>
        <p:spPr>
          <a:xfrm>
            <a:off x="7567165" y="3860634"/>
            <a:ext cx="2042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NUM_DATA=4224</a:t>
            </a:r>
            <a:endParaRPr kumimoji="1"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060F4B-A778-7BE0-AD7E-588E2131414B}"/>
              </a:ext>
            </a:extLst>
          </p:cNvPr>
          <p:cNvSpPr/>
          <p:nvPr/>
        </p:nvSpPr>
        <p:spPr>
          <a:xfrm>
            <a:off x="6477695" y="4414931"/>
            <a:ext cx="1039998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 0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6466F1-9815-D2AF-DC5E-C7F21E7470B5}"/>
              </a:ext>
            </a:extLst>
          </p:cNvPr>
          <p:cNvSpPr/>
          <p:nvPr/>
        </p:nvSpPr>
        <p:spPr>
          <a:xfrm>
            <a:off x="7510908" y="4414930"/>
            <a:ext cx="1039998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 1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B20E04-5E20-73FC-D26D-F9ADF11E1730}"/>
              </a:ext>
            </a:extLst>
          </p:cNvPr>
          <p:cNvSpPr/>
          <p:nvPr/>
        </p:nvSpPr>
        <p:spPr>
          <a:xfrm>
            <a:off x="8550905" y="4414930"/>
            <a:ext cx="1039998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 2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A49F19-D116-B402-AC59-D22E7E93B066}"/>
              </a:ext>
            </a:extLst>
          </p:cNvPr>
          <p:cNvSpPr/>
          <p:nvPr/>
        </p:nvSpPr>
        <p:spPr>
          <a:xfrm>
            <a:off x="9589741" y="4414929"/>
            <a:ext cx="1039884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 3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91C5F5-2529-FC9B-FDE9-68197394DE88}"/>
              </a:ext>
            </a:extLst>
          </p:cNvPr>
          <p:cNvSpPr/>
          <p:nvPr/>
        </p:nvSpPr>
        <p:spPr>
          <a:xfrm>
            <a:off x="10627766" y="4414336"/>
            <a:ext cx="1039884" cy="103694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Block 4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왼쪽 대괄호[L] 27">
            <a:extLst>
              <a:ext uri="{FF2B5EF4-FFF2-40B4-BE49-F238E27FC236}">
                <a16:creationId xmlns:a16="http://schemas.microsoft.com/office/drawing/2014/main" id="{CF040011-E784-30FA-5CB1-EE804A8CF956}"/>
              </a:ext>
            </a:extLst>
          </p:cNvPr>
          <p:cNvSpPr/>
          <p:nvPr/>
        </p:nvSpPr>
        <p:spPr>
          <a:xfrm rot="5400000">
            <a:off x="8581267" y="2081928"/>
            <a:ext cx="203117" cy="4410264"/>
          </a:xfrm>
          <a:prstGeom prst="leftBracket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4500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dirty="0"/>
              <a:t>감사합니다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GPU</a:t>
            </a:r>
            <a:r>
              <a:rPr kumimoji="1" lang="ko-KR" altLang="en-US" sz="3000" dirty="0"/>
              <a:t>와 </a:t>
            </a:r>
            <a:r>
              <a:rPr kumimoji="1" lang="en-US" altLang="ko-KR" sz="3000" dirty="0"/>
              <a:t>CPU</a:t>
            </a:r>
            <a:endParaRPr kumimoji="1"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E9CCA-13A5-BEEE-0DDD-F5F6F270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5542"/>
            <a:ext cx="12192000" cy="6052457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GPU(Graphics Processing Unit)</a:t>
            </a: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	</a:t>
            </a:r>
            <a:r>
              <a:rPr kumimoji="1" lang="ko-KR" altLang="en-US" dirty="0">
                <a:sym typeface="Wingdings" pitchFamily="2" charset="2"/>
              </a:rPr>
              <a:t>컴퓨터 그래픽스 연산 처리 장치</a:t>
            </a: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GPGPU(General-Purpose GPU)</a:t>
            </a: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	CPU</a:t>
            </a:r>
            <a:r>
              <a:rPr kumimoji="1" lang="ko-KR" altLang="en-US" dirty="0">
                <a:sym typeface="Wingdings" pitchFamily="2" charset="2"/>
              </a:rPr>
              <a:t>가 하던 연산을 처리하는 </a:t>
            </a:r>
            <a:r>
              <a:rPr kumimoji="1" lang="en-US" altLang="ko-KR" dirty="0">
                <a:sym typeface="Wingdings" pitchFamily="2" charset="2"/>
              </a:rPr>
              <a:t>GPU</a:t>
            </a: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GPU</a:t>
            </a:r>
            <a:r>
              <a:rPr kumimoji="1" lang="ko-KR" altLang="en-US" dirty="0">
                <a:sym typeface="Wingdings" pitchFamily="2" charset="2"/>
              </a:rPr>
              <a:t>의 사용이유</a:t>
            </a: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	</a:t>
            </a:r>
            <a:r>
              <a:rPr kumimoji="1" lang="ko-KR" altLang="en-US" dirty="0">
                <a:sym typeface="Wingdings" pitchFamily="2" charset="2"/>
              </a:rPr>
              <a:t>사용자의 요구</a:t>
            </a: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r>
              <a:rPr kumimoji="1" lang="en-US" altLang="ko-KR" dirty="0">
                <a:sym typeface="Wingdings" pitchFamily="2" charset="2"/>
              </a:rPr>
              <a:t>	</a:t>
            </a:r>
            <a:r>
              <a:rPr kumimoji="1" lang="ko-KR" altLang="en-US" dirty="0">
                <a:sym typeface="Wingdings" pitchFamily="2" charset="2"/>
              </a:rPr>
              <a:t>컴퓨팅 아키텍처의 발전 경향</a:t>
            </a:r>
            <a:endParaRPr kumimoji="1" lang="en-US" altLang="ko-KR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747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GPU</a:t>
            </a:r>
            <a:r>
              <a:rPr kumimoji="1" lang="ko-KR" altLang="en-US" sz="3000" dirty="0"/>
              <a:t>와 </a:t>
            </a:r>
            <a:r>
              <a:rPr kumimoji="1" lang="en-US" altLang="ko-KR" sz="3000" dirty="0"/>
              <a:t>CPU</a:t>
            </a:r>
            <a:endParaRPr kumimoji="1" lang="ko-KR" altLang="en-US" sz="3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3F2CCD-384E-49E3-87B5-316AA36EDD20}"/>
              </a:ext>
            </a:extLst>
          </p:cNvPr>
          <p:cNvSpPr txBox="1">
            <a:spLocks/>
          </p:cNvSpPr>
          <p:nvPr/>
        </p:nvSpPr>
        <p:spPr>
          <a:xfrm>
            <a:off x="-1" y="6480313"/>
            <a:ext cx="6096001" cy="3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500" dirty="0"/>
              <a:t>출처 </a:t>
            </a:r>
            <a:r>
              <a:rPr kumimoji="1" lang="en-US" altLang="ko-KR" sz="1500" dirty="0"/>
              <a:t>: https://snaketeacher1.tistory.com/371</a:t>
            </a:r>
            <a:endParaRPr kumimoji="1" lang="ko-KR" altLang="en-US" sz="1500" dirty="0"/>
          </a:p>
        </p:txBody>
      </p:sp>
      <p:pic>
        <p:nvPicPr>
          <p:cNvPr id="1028" name="Picture 4" descr="뱀선생] 그래픽카드 성능을 뽑아내기 위해서는 CPU가 좋아야 한다???">
            <a:extLst>
              <a:ext uri="{FF2B5EF4-FFF2-40B4-BE49-F238E27FC236}">
                <a16:creationId xmlns:a16="http://schemas.microsoft.com/office/drawing/2014/main" id="{011EE20E-F186-9EEC-B2D3-02E7AF38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5541"/>
            <a:ext cx="6096002" cy="56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4A06C30-D7B0-C7A9-6A40-249A5C402104}"/>
              </a:ext>
            </a:extLst>
          </p:cNvPr>
          <p:cNvSpPr txBox="1">
            <a:spLocks/>
          </p:cNvSpPr>
          <p:nvPr/>
        </p:nvSpPr>
        <p:spPr>
          <a:xfrm>
            <a:off x="6095999" y="6480312"/>
            <a:ext cx="6096001" cy="3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500" dirty="0"/>
              <a:t>출처 </a:t>
            </a:r>
            <a:r>
              <a:rPr kumimoji="1" lang="en-US" altLang="ko-KR" sz="1500" dirty="0"/>
              <a:t>: https://</a:t>
            </a:r>
            <a:r>
              <a:rPr kumimoji="1" lang="en-US" altLang="ko-KR" sz="1500" dirty="0" err="1"/>
              <a:t>preshing.com</a:t>
            </a:r>
            <a:r>
              <a:rPr kumimoji="1" lang="en-US" altLang="ko-KR" sz="1500" dirty="0"/>
              <a:t>/20120208/a-look-back-at-single-threaded-</a:t>
            </a:r>
            <a:r>
              <a:rPr kumimoji="1" lang="en-US" altLang="ko-KR" sz="1500" dirty="0" err="1"/>
              <a:t>cpu</a:t>
            </a:r>
            <a:r>
              <a:rPr kumimoji="1" lang="en-US" altLang="ko-KR" sz="1500" dirty="0"/>
              <a:t>-performance/</a:t>
            </a:r>
            <a:endParaRPr kumimoji="1" lang="ko-KR" altLang="en-US" sz="15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39C0A9-A684-4C79-71CD-F8AC99F81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6" y="805541"/>
            <a:ext cx="6096003" cy="567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812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GPU</a:t>
            </a:r>
            <a:r>
              <a:rPr kumimoji="1" lang="ko-KR" altLang="en-US" sz="3000" dirty="0"/>
              <a:t>와 </a:t>
            </a:r>
            <a:r>
              <a:rPr kumimoji="1" lang="en-US" altLang="ko-KR" sz="3000" dirty="0"/>
              <a:t>CPU</a:t>
            </a:r>
            <a:endParaRPr kumimoji="1" lang="ko-KR" altLang="en-US" sz="3000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A73F2CCD-384E-49E3-87B5-316AA36EDD20}"/>
              </a:ext>
            </a:extLst>
          </p:cNvPr>
          <p:cNvSpPr txBox="1">
            <a:spLocks/>
          </p:cNvSpPr>
          <p:nvPr/>
        </p:nvSpPr>
        <p:spPr>
          <a:xfrm>
            <a:off x="-1" y="6480313"/>
            <a:ext cx="6096001" cy="3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500" dirty="0"/>
              <a:t>출처 </a:t>
            </a:r>
            <a:r>
              <a:rPr kumimoji="1" lang="en-US" altLang="ko-KR" sz="1500" dirty="0"/>
              <a:t>: https://blog.naver.com/agapeuni/223072861607</a:t>
            </a:r>
            <a:endParaRPr kumimoji="1" lang="ko-KR" altLang="en-US" sz="15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94A06C30-D7B0-C7A9-6A40-249A5C402104}"/>
              </a:ext>
            </a:extLst>
          </p:cNvPr>
          <p:cNvSpPr txBox="1">
            <a:spLocks/>
          </p:cNvSpPr>
          <p:nvPr/>
        </p:nvSpPr>
        <p:spPr>
          <a:xfrm>
            <a:off x="6095999" y="6480312"/>
            <a:ext cx="6096001" cy="377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1500" dirty="0"/>
              <a:t>출처 </a:t>
            </a:r>
            <a:r>
              <a:rPr kumimoji="1" lang="en-US" altLang="ko-KR" sz="1500" dirty="0"/>
              <a:t>: https://blog.naver.com/agapeuni/223072861607</a:t>
            </a:r>
            <a:endParaRPr kumimoji="1" lang="ko-KR" altLang="en-US" sz="15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E32E1-0926-8DCC-F8EA-E0D122CC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72" y="1355671"/>
            <a:ext cx="4572000" cy="354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9AE835D-66CA-5C99-1A04-B4461C03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4865" y="5138723"/>
            <a:ext cx="5708074" cy="1106461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kumimoji="1" lang="ko-KR" altLang="en-US" dirty="0"/>
              <a:t>트랜지스터 수 </a:t>
            </a:r>
            <a:r>
              <a:rPr kumimoji="1" lang="en-US" altLang="ko-KR" dirty="0"/>
              <a:t>: 4500</a:t>
            </a:r>
            <a:r>
              <a:rPr kumimoji="1" lang="ko-KR" altLang="en-US" dirty="0"/>
              <a:t>개</a:t>
            </a:r>
            <a:endParaRPr kumimoji="1" lang="en-US" altLang="ko-KR" dirty="0"/>
          </a:p>
          <a:p>
            <a:pPr marL="0" indent="0" algn="ctr">
              <a:lnSpc>
                <a:spcPct val="150000"/>
              </a:lnSpc>
              <a:buNone/>
            </a:pPr>
            <a:r>
              <a:rPr kumimoji="1" lang="en-US" altLang="ko-KR" dirty="0"/>
              <a:t>1974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Intel 8080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7DDEA6-E2AA-9C9A-67DF-3A2D11FE0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6162" y="1355670"/>
            <a:ext cx="4572000" cy="3547925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EF356B6-8B06-200F-33BB-0784977E8F7F}"/>
              </a:ext>
            </a:extLst>
          </p:cNvPr>
          <p:cNvSpPr txBox="1">
            <a:spLocks/>
          </p:cNvSpPr>
          <p:nvPr/>
        </p:nvSpPr>
        <p:spPr>
          <a:xfrm>
            <a:off x="6828125" y="5138722"/>
            <a:ext cx="5708074" cy="110646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ko-KR" altLang="en-US" dirty="0"/>
              <a:t>트랜지스터 수 </a:t>
            </a:r>
            <a:r>
              <a:rPr kumimoji="1" lang="en-US" altLang="ko-KR" dirty="0"/>
              <a:t>: 4200</a:t>
            </a:r>
            <a:r>
              <a:rPr kumimoji="1" lang="ko-KR" altLang="en-US" dirty="0"/>
              <a:t>만개</a:t>
            </a:r>
            <a:endParaRPr kumimoji="1" lang="en-US" altLang="ko-KR" dirty="0"/>
          </a:p>
          <a:p>
            <a:pPr marL="0" indent="0" algn="ctr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ko-KR" dirty="0"/>
              <a:t>2000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Intel </a:t>
            </a:r>
            <a:r>
              <a:rPr kumimoji="1" lang="ko-KR" altLang="en-US" dirty="0"/>
              <a:t>펜티엄 </a:t>
            </a:r>
            <a:r>
              <a:rPr kumimoji="1" lang="en-US" altLang="ko-K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25284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병렬처리와 병행처리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BFCE99B-501D-D8DE-A350-C0EDFDAC7877}"/>
              </a:ext>
            </a:extLst>
          </p:cNvPr>
          <p:cNvGrpSpPr/>
          <p:nvPr/>
        </p:nvGrpSpPr>
        <p:grpSpPr>
          <a:xfrm>
            <a:off x="1320141" y="1517119"/>
            <a:ext cx="4880758" cy="3823762"/>
            <a:chOff x="1320141" y="1517119"/>
            <a:chExt cx="4880758" cy="3823762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E29A89EB-97E7-FF0C-CD5B-58CE3D80CFA0}"/>
                </a:ext>
              </a:extLst>
            </p:cNvPr>
            <p:cNvSpPr/>
            <p:nvPr/>
          </p:nvSpPr>
          <p:spPr>
            <a:xfrm>
              <a:off x="1320141" y="3593246"/>
              <a:ext cx="1388304" cy="556127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Task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2B1DE32-F0ED-AD84-3473-A6EE87E2536A}"/>
                </a:ext>
              </a:extLst>
            </p:cNvPr>
            <p:cNvSpPr/>
            <p:nvPr/>
          </p:nvSpPr>
          <p:spPr>
            <a:xfrm>
              <a:off x="5347670" y="2401737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1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C982145-8E7D-929F-9938-4D841BF4164F}"/>
                </a:ext>
              </a:extLst>
            </p:cNvPr>
            <p:cNvSpPr/>
            <p:nvPr/>
          </p:nvSpPr>
          <p:spPr>
            <a:xfrm>
              <a:off x="5347670" y="3456676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2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9702EE0-BCEE-6B85-FDF8-E69ED7EED804}"/>
                </a:ext>
              </a:extLst>
            </p:cNvPr>
            <p:cNvSpPr/>
            <p:nvPr/>
          </p:nvSpPr>
          <p:spPr>
            <a:xfrm>
              <a:off x="5347670" y="4511616"/>
              <a:ext cx="853229" cy="8292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Core</a:t>
              </a:r>
            </a:p>
            <a:p>
              <a:pPr algn="ctr"/>
              <a:r>
                <a:rPr kumimoji="1" lang="en-US" altLang="ko-KR" sz="1500" dirty="0">
                  <a:solidFill>
                    <a:schemeClr val="tx1"/>
                  </a:solidFill>
                </a:rPr>
                <a:t>3</a:t>
              </a:r>
              <a:endParaRPr kumimoji="1" lang="ko-KR" altLang="en-US" sz="15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8B1FCB55-01FB-1BA5-6A1E-E8B04144E0F7}"/>
                </a:ext>
              </a:extLst>
            </p:cNvPr>
            <p:cNvCxnSpPr>
              <a:stCxn id="3" idx="3"/>
              <a:endCxn id="5" idx="1"/>
            </p:cNvCxnSpPr>
            <p:nvPr/>
          </p:nvCxnSpPr>
          <p:spPr>
            <a:xfrm>
              <a:off x="2708445" y="3871309"/>
              <a:ext cx="70319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E1F349BC-053F-7796-574C-8AD27D017EE0}"/>
                </a:ext>
              </a:extLst>
            </p:cNvPr>
            <p:cNvCxnSpPr>
              <a:stCxn id="3" idx="3"/>
              <a:endCxn id="4" idx="1"/>
            </p:cNvCxnSpPr>
            <p:nvPr/>
          </p:nvCxnSpPr>
          <p:spPr>
            <a:xfrm flipV="1">
              <a:off x="2708445" y="2816370"/>
              <a:ext cx="703192" cy="1054939"/>
            </a:xfrm>
            <a:prstGeom prst="curvedConnector3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구부러진 연결선[U] 25">
              <a:extLst>
                <a:ext uri="{FF2B5EF4-FFF2-40B4-BE49-F238E27FC236}">
                  <a16:creationId xmlns:a16="http://schemas.microsoft.com/office/drawing/2014/main" id="{B0DB39B1-1493-FC2F-77A1-6E14BDB6E3CA}"/>
                </a:ext>
              </a:extLst>
            </p:cNvPr>
            <p:cNvCxnSpPr>
              <a:cxnSpLocks/>
              <a:stCxn id="3" idx="3"/>
              <a:endCxn id="7" idx="1"/>
            </p:cNvCxnSpPr>
            <p:nvPr/>
          </p:nvCxnSpPr>
          <p:spPr>
            <a:xfrm>
              <a:off x="2708445" y="3871309"/>
              <a:ext cx="703190" cy="105493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A01248C-5021-490C-F1FD-6F5E0A394F21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>
              <a:off x="4799941" y="2816370"/>
              <a:ext cx="54773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2D591D5-F2D3-BA5A-09E6-47789AF96675}"/>
                </a:ext>
              </a:extLst>
            </p:cNvPr>
            <p:cNvCxnSpPr/>
            <p:nvPr/>
          </p:nvCxnSpPr>
          <p:spPr>
            <a:xfrm>
              <a:off x="4799941" y="3871309"/>
              <a:ext cx="54773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0531099-472F-5DD0-4E2D-57B5611B5A23}"/>
                </a:ext>
              </a:extLst>
            </p:cNvPr>
            <p:cNvCxnSpPr/>
            <p:nvPr/>
          </p:nvCxnSpPr>
          <p:spPr>
            <a:xfrm>
              <a:off x="4799941" y="4926248"/>
              <a:ext cx="54773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45EE0454-B323-A423-8566-4ED0686A654B}"/>
                </a:ext>
              </a:extLst>
            </p:cNvPr>
            <p:cNvSpPr/>
            <p:nvPr/>
          </p:nvSpPr>
          <p:spPr>
            <a:xfrm>
              <a:off x="3411637" y="2538306"/>
              <a:ext cx="1388304" cy="556127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Sub-Task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27AB24A9-EAF7-CE7A-19F1-14BFBAEE0265}"/>
                </a:ext>
              </a:extLst>
            </p:cNvPr>
            <p:cNvSpPr/>
            <p:nvPr/>
          </p:nvSpPr>
          <p:spPr>
            <a:xfrm>
              <a:off x="3411636" y="3593246"/>
              <a:ext cx="1388304" cy="556127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Sub-Task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192B33AE-A07C-E1CC-F32D-E7FCD8F735ED}"/>
                </a:ext>
              </a:extLst>
            </p:cNvPr>
            <p:cNvSpPr/>
            <p:nvPr/>
          </p:nvSpPr>
          <p:spPr>
            <a:xfrm>
              <a:off x="3411635" y="4648185"/>
              <a:ext cx="1388304" cy="556127"/>
            </a:xfrm>
            <a:prstGeom prst="round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Sub-Task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D22A799B-7309-625D-7E0C-A778CD89CBBE}"/>
                </a:ext>
              </a:extLst>
            </p:cNvPr>
            <p:cNvSpPr txBox="1"/>
            <p:nvPr/>
          </p:nvSpPr>
          <p:spPr>
            <a:xfrm>
              <a:off x="2708445" y="1517119"/>
              <a:ext cx="25715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000" dirty="0"/>
                <a:t>병렬 처리</a:t>
              </a:r>
            </a:p>
          </p:txBody>
        </p:sp>
      </p:grpSp>
      <p:grpSp>
        <p:nvGrpSpPr>
          <p:cNvPr id="1031" name="그룹 1030">
            <a:extLst>
              <a:ext uri="{FF2B5EF4-FFF2-40B4-BE49-F238E27FC236}">
                <a16:creationId xmlns:a16="http://schemas.microsoft.com/office/drawing/2014/main" id="{4B27A822-B1EF-F527-399C-EA9BA2EE5DC2}"/>
              </a:ext>
            </a:extLst>
          </p:cNvPr>
          <p:cNvGrpSpPr/>
          <p:nvPr/>
        </p:nvGrpSpPr>
        <p:grpSpPr>
          <a:xfrm>
            <a:off x="7515099" y="1517119"/>
            <a:ext cx="2789264" cy="3823761"/>
            <a:chOff x="6753099" y="1395444"/>
            <a:chExt cx="2789264" cy="3823761"/>
          </a:xfrm>
        </p:grpSpPr>
        <p:grpSp>
          <p:nvGrpSpPr>
            <p:cNvPr id="1030" name="그룹 1029">
              <a:extLst>
                <a:ext uri="{FF2B5EF4-FFF2-40B4-BE49-F238E27FC236}">
                  <a16:creationId xmlns:a16="http://schemas.microsoft.com/office/drawing/2014/main" id="{23F11C79-2BEE-A395-2A53-487FC2103B44}"/>
                </a:ext>
              </a:extLst>
            </p:cNvPr>
            <p:cNvGrpSpPr/>
            <p:nvPr/>
          </p:nvGrpSpPr>
          <p:grpSpPr>
            <a:xfrm>
              <a:off x="6753099" y="2280061"/>
              <a:ext cx="2789264" cy="2939144"/>
              <a:chOff x="6753099" y="2280061"/>
              <a:chExt cx="2789264" cy="2939144"/>
            </a:xfrm>
          </p:grpSpPr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5F52149-2183-AFE6-943C-1003939C4DDD}"/>
                  </a:ext>
                </a:extLst>
              </p:cNvPr>
              <p:cNvSpPr/>
              <p:nvPr/>
            </p:nvSpPr>
            <p:spPr>
              <a:xfrm>
                <a:off x="8689134" y="2280061"/>
                <a:ext cx="853229" cy="829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Core</a:t>
                </a:r>
              </a:p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1</a:t>
                </a:r>
                <a:endParaRPr kumimoji="1"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70C6F212-43FA-4709-BF51-5FA956E098FF}"/>
                  </a:ext>
                </a:extLst>
              </p:cNvPr>
              <p:cNvSpPr/>
              <p:nvPr/>
            </p:nvSpPr>
            <p:spPr>
              <a:xfrm>
                <a:off x="8689134" y="3335000"/>
                <a:ext cx="853229" cy="829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Core</a:t>
                </a:r>
              </a:p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2</a:t>
                </a:r>
                <a:endParaRPr kumimoji="1" lang="ko-KR" altLang="en-US" sz="1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A4A871A-2081-EFC5-9CAE-D76E7BF255E6}"/>
                  </a:ext>
                </a:extLst>
              </p:cNvPr>
              <p:cNvSpPr/>
              <p:nvPr/>
            </p:nvSpPr>
            <p:spPr>
              <a:xfrm>
                <a:off x="8689134" y="4389940"/>
                <a:ext cx="853229" cy="8292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Core</a:t>
                </a:r>
              </a:p>
              <a:p>
                <a:pPr algn="ctr"/>
                <a:r>
                  <a:rPr kumimoji="1" lang="en-US" altLang="ko-KR" sz="1500" dirty="0">
                    <a:solidFill>
                      <a:schemeClr val="tx1"/>
                    </a:solidFill>
                  </a:rPr>
                  <a:t>3</a:t>
                </a:r>
                <a:endParaRPr kumimoji="1" lang="ko-KR" altLang="en-US" sz="15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7" name="직선 화살표 연결선 56">
                <a:extLst>
                  <a:ext uri="{FF2B5EF4-FFF2-40B4-BE49-F238E27FC236}">
                    <a16:creationId xmlns:a16="http://schemas.microsoft.com/office/drawing/2014/main" id="{C0E185F1-B870-C3DB-ACFF-17F9F15FFF59}"/>
                  </a:ext>
                </a:extLst>
              </p:cNvPr>
              <p:cNvCxnSpPr>
                <a:stCxn id="60" idx="3"/>
                <a:endCxn id="51" idx="2"/>
              </p:cNvCxnSpPr>
              <p:nvPr/>
            </p:nvCxnSpPr>
            <p:spPr>
              <a:xfrm>
                <a:off x="8141405" y="2694694"/>
                <a:ext cx="54773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화살표 연결선 57">
                <a:extLst>
                  <a:ext uri="{FF2B5EF4-FFF2-40B4-BE49-F238E27FC236}">
                    <a16:creationId xmlns:a16="http://schemas.microsoft.com/office/drawing/2014/main" id="{ECE0650A-78A3-B545-52F8-82A55D9365EA}"/>
                  </a:ext>
                </a:extLst>
              </p:cNvPr>
              <p:cNvCxnSpPr/>
              <p:nvPr/>
            </p:nvCxnSpPr>
            <p:spPr>
              <a:xfrm>
                <a:off x="8141405" y="3749633"/>
                <a:ext cx="54773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화살표 연결선 58">
                <a:extLst>
                  <a:ext uri="{FF2B5EF4-FFF2-40B4-BE49-F238E27FC236}">
                    <a16:creationId xmlns:a16="http://schemas.microsoft.com/office/drawing/2014/main" id="{07773F7A-03EF-947E-76E1-1ED1995AF1F3}"/>
                  </a:ext>
                </a:extLst>
              </p:cNvPr>
              <p:cNvCxnSpPr/>
              <p:nvPr/>
            </p:nvCxnSpPr>
            <p:spPr>
              <a:xfrm>
                <a:off x="8141405" y="4804572"/>
                <a:ext cx="54773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모서리가 둥근 직사각형 59">
                <a:extLst>
                  <a:ext uri="{FF2B5EF4-FFF2-40B4-BE49-F238E27FC236}">
                    <a16:creationId xmlns:a16="http://schemas.microsoft.com/office/drawing/2014/main" id="{4FCC3B71-C8AC-814E-B73E-81E3ACC7976C}"/>
                  </a:ext>
                </a:extLst>
              </p:cNvPr>
              <p:cNvSpPr/>
              <p:nvPr/>
            </p:nvSpPr>
            <p:spPr>
              <a:xfrm>
                <a:off x="6753101" y="2416630"/>
                <a:ext cx="1388304" cy="556127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Task 1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>
                <a:extLst>
                  <a:ext uri="{FF2B5EF4-FFF2-40B4-BE49-F238E27FC236}">
                    <a16:creationId xmlns:a16="http://schemas.microsoft.com/office/drawing/2014/main" id="{E84D18AC-8335-C733-5B6B-88D82AC107B0}"/>
                  </a:ext>
                </a:extLst>
              </p:cNvPr>
              <p:cNvSpPr/>
              <p:nvPr/>
            </p:nvSpPr>
            <p:spPr>
              <a:xfrm>
                <a:off x="6753100" y="3471570"/>
                <a:ext cx="1388304" cy="556127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Task 2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>
                <a:extLst>
                  <a:ext uri="{FF2B5EF4-FFF2-40B4-BE49-F238E27FC236}">
                    <a16:creationId xmlns:a16="http://schemas.microsoft.com/office/drawing/2014/main" id="{E1CAC44B-13F6-4F76-75E8-C65C3F19A068}"/>
                  </a:ext>
                </a:extLst>
              </p:cNvPr>
              <p:cNvSpPr/>
              <p:nvPr/>
            </p:nvSpPr>
            <p:spPr>
              <a:xfrm>
                <a:off x="6753099" y="4526509"/>
                <a:ext cx="1388304" cy="556127"/>
              </a:xfrm>
              <a:prstGeom prst="roundRect">
                <a:avLst/>
              </a:prstGeom>
              <a:noFill/>
              <a:ln w="508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Task 3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8A5919A6-C92B-EF31-FD7C-E701982DE307}"/>
                </a:ext>
              </a:extLst>
            </p:cNvPr>
            <p:cNvSpPr txBox="1"/>
            <p:nvPr/>
          </p:nvSpPr>
          <p:spPr>
            <a:xfrm>
              <a:off x="6855622" y="1395444"/>
              <a:ext cx="25715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3000" dirty="0"/>
                <a:t>병행 처리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938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병렬처리의 예시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3449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1~8</a:t>
            </a:r>
            <a:r>
              <a:rPr kumimoji="1" lang="ko-KR" altLang="en-US" sz="2200" dirty="0"/>
              <a:t>의 합을 구하는 문제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44C35EC-F239-D816-62BF-4180D538631B}"/>
              </a:ext>
            </a:extLst>
          </p:cNvPr>
          <p:cNvSpPr txBox="1"/>
          <p:nvPr/>
        </p:nvSpPr>
        <p:spPr>
          <a:xfrm>
            <a:off x="0" y="1236430"/>
            <a:ext cx="6483927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/>
              <a:t>Int </a:t>
            </a:r>
            <a:r>
              <a:rPr kumimoji="1" lang="en-US" altLang="ko-KR" sz="1500" dirty="0" err="1"/>
              <a:t>ComputeMySum</a:t>
            </a:r>
            <a:r>
              <a:rPr kumimoji="1" lang="en-US" altLang="ko-KR" sz="1500" dirty="0"/>
              <a:t>(int </a:t>
            </a:r>
            <a:r>
              <a:rPr kumimoji="1" lang="en-US" altLang="ko-KR" sz="1500" dirty="0" err="1"/>
              <a:t>tid</a:t>
            </a:r>
            <a:r>
              <a:rPr kumimoji="1" lang="en-US" altLang="ko-KR" sz="1500" dirty="0"/>
              <a:t>) {</a:t>
            </a:r>
          </a:p>
          <a:p>
            <a:r>
              <a:rPr kumimoji="1" lang="en-US" altLang="ko-KR" sz="1500" dirty="0"/>
              <a:t>		int </a:t>
            </a:r>
            <a:r>
              <a:rPr kumimoji="1" lang="en-US" altLang="ko-KR" sz="1500" dirty="0" err="1"/>
              <a:t>my_sum</a:t>
            </a:r>
            <a:r>
              <a:rPr kumimoji="1" lang="en-US" altLang="ko-KR" sz="1500" dirty="0"/>
              <a:t>[</a:t>
            </a:r>
            <a:r>
              <a:rPr kumimoji="1" lang="en-US" altLang="ko-KR" sz="1500" dirty="0" err="1"/>
              <a:t>tid</a:t>
            </a:r>
            <a:r>
              <a:rPr kumimoji="1" lang="en-US" altLang="ko-KR" sz="1500" dirty="0"/>
              <a:t>] = 0;</a:t>
            </a:r>
          </a:p>
          <a:p>
            <a:r>
              <a:rPr kumimoji="1" lang="en-US" altLang="ko-KR" sz="1500" dirty="0"/>
              <a:t>		</a:t>
            </a:r>
          </a:p>
          <a:p>
            <a:r>
              <a:rPr kumimoji="1" lang="en-US" altLang="ko-KR" sz="1500" dirty="0"/>
              <a:t>		for (int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= </a:t>
            </a:r>
            <a:r>
              <a:rPr kumimoji="1" lang="en-US" altLang="ko-KR" sz="1500" dirty="0" err="1"/>
              <a:t>my_first</a:t>
            </a:r>
            <a:r>
              <a:rPr kumimoji="1" lang="en-US" altLang="ko-KR" sz="1500" dirty="0"/>
              <a:t> ;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&lt; </a:t>
            </a:r>
            <a:r>
              <a:rPr kumimoji="1" lang="en-US" altLang="ko-KR" sz="1500" dirty="0" err="1"/>
              <a:t>my_end</a:t>
            </a:r>
            <a:r>
              <a:rPr kumimoji="1" lang="en-US" altLang="ko-KR" sz="1500" dirty="0"/>
              <a:t> ;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++)</a:t>
            </a:r>
          </a:p>
          <a:p>
            <a:r>
              <a:rPr kumimoji="1" lang="en-US" altLang="ko-KR" sz="1500" dirty="0"/>
              <a:t>		{</a:t>
            </a:r>
          </a:p>
          <a:p>
            <a:r>
              <a:rPr kumimoji="1" lang="en-US" altLang="ko-KR" sz="1500" dirty="0"/>
              <a:t>			int </a:t>
            </a:r>
            <a:r>
              <a:rPr kumimoji="1" lang="en-US" altLang="ko-KR" sz="1500" dirty="0" err="1"/>
              <a:t>my_x</a:t>
            </a:r>
            <a:r>
              <a:rPr kumimoji="1" lang="en-US" altLang="ko-KR" sz="1500" dirty="0"/>
              <a:t> = </a:t>
            </a:r>
            <a:r>
              <a:rPr kumimoji="1" lang="en-US" altLang="ko-KR" sz="1500" dirty="0" err="1"/>
              <a:t>ComputeNextValue</a:t>
            </a:r>
            <a:r>
              <a:rPr kumimoji="1" lang="en-US" altLang="ko-KR" sz="1500" dirty="0"/>
              <a:t>( );</a:t>
            </a:r>
          </a:p>
          <a:p>
            <a:r>
              <a:rPr kumimoji="1" lang="en-US" altLang="ko-KR" sz="1500" dirty="0"/>
              <a:t>			</a:t>
            </a:r>
            <a:r>
              <a:rPr kumimoji="1" lang="en-US" altLang="ko-KR" sz="1500" dirty="0" err="1"/>
              <a:t>my_sum</a:t>
            </a:r>
            <a:r>
              <a:rPr kumimoji="1" lang="en-US" altLang="ko-KR" sz="1500" dirty="0"/>
              <a:t>[</a:t>
            </a:r>
            <a:r>
              <a:rPr kumimoji="1" lang="en-US" altLang="ko-KR" sz="1500" dirty="0" err="1"/>
              <a:t>tid</a:t>
            </a:r>
            <a:r>
              <a:rPr kumimoji="1" lang="en-US" altLang="ko-KR" sz="1500" dirty="0"/>
              <a:t>] += </a:t>
            </a:r>
            <a:r>
              <a:rPr kumimoji="1" lang="en-US" altLang="ko-KR" sz="1500" dirty="0" err="1"/>
              <a:t>my_x</a:t>
            </a:r>
            <a:r>
              <a:rPr kumimoji="1" lang="en-US" altLang="ko-KR" sz="1500" dirty="0"/>
              <a:t>;</a:t>
            </a:r>
          </a:p>
          <a:p>
            <a:r>
              <a:rPr kumimoji="1" lang="en-US" altLang="ko-KR" sz="1500" dirty="0"/>
              <a:t>		}</a:t>
            </a:r>
          </a:p>
          <a:p>
            <a:r>
              <a:rPr kumimoji="1" lang="en-US" altLang="ko-KR" sz="1500" dirty="0"/>
              <a:t>}</a:t>
            </a:r>
          </a:p>
          <a:p>
            <a:endParaRPr kumimoji="1" lang="en-US" altLang="ko-KR" sz="1500" dirty="0"/>
          </a:p>
          <a:p>
            <a:r>
              <a:rPr kumimoji="1" lang="en-US" altLang="ko-KR" sz="1500" dirty="0"/>
              <a:t>void main (void)</a:t>
            </a:r>
          </a:p>
          <a:p>
            <a:r>
              <a:rPr kumimoji="1" lang="en-US" altLang="ko-KR" sz="1500" dirty="0"/>
              <a:t>{</a:t>
            </a:r>
          </a:p>
          <a:p>
            <a:r>
              <a:rPr kumimoji="1" lang="en-US" altLang="ko-KR" sz="1500" dirty="0"/>
              <a:t>		</a:t>
            </a:r>
            <a:r>
              <a:rPr kumimoji="1" lang="en-US" altLang="ko-KR" sz="1500" dirty="0" err="1"/>
              <a:t>ComputeMySum</a:t>
            </a:r>
            <a:r>
              <a:rPr kumimoji="1" lang="en-US" altLang="ko-KR" sz="1500" dirty="0"/>
              <a:t>(</a:t>
            </a:r>
            <a:r>
              <a:rPr kumimoji="1" lang="en-US" altLang="ko-KR" sz="1500" dirty="0" err="1"/>
              <a:t>tid</a:t>
            </a:r>
            <a:r>
              <a:rPr kumimoji="1" lang="en-US" altLang="ko-KR" sz="1500" dirty="0"/>
              <a:t>);		// </a:t>
            </a:r>
            <a:r>
              <a:rPr kumimoji="1" lang="en-US" altLang="ko-KR" sz="1500" dirty="0" err="1"/>
              <a:t>tid</a:t>
            </a:r>
            <a:r>
              <a:rPr kumimoji="1" lang="en-US" altLang="ko-KR" sz="1500" dirty="0"/>
              <a:t> : </a:t>
            </a:r>
            <a:r>
              <a:rPr kumimoji="1" lang="ko-KR" altLang="en-US" sz="1500" dirty="0"/>
              <a:t>스레드의 </a:t>
            </a:r>
            <a:r>
              <a:rPr kumimoji="1" lang="en-US" altLang="ko-KR" sz="1500" dirty="0"/>
              <a:t>ID</a:t>
            </a:r>
          </a:p>
          <a:p>
            <a:r>
              <a:rPr kumimoji="1" lang="en-US" altLang="ko-KR" sz="1500" dirty="0"/>
              <a:t>		</a:t>
            </a:r>
          </a:p>
          <a:p>
            <a:r>
              <a:rPr kumimoji="1" lang="en-US" altLang="ko-KR" sz="1500" dirty="0"/>
              <a:t>		if (</a:t>
            </a:r>
            <a:r>
              <a:rPr kumimoji="1" lang="en-US" altLang="ko-KR" sz="1500" dirty="0" err="1"/>
              <a:t>master_thread</a:t>
            </a:r>
            <a:r>
              <a:rPr kumimoji="1" lang="en-US" altLang="ko-KR" sz="1500" dirty="0"/>
              <a:t>) {		// </a:t>
            </a:r>
            <a:r>
              <a:rPr kumimoji="1" lang="ko-KR" altLang="en-US" sz="1500" dirty="0"/>
              <a:t>대표 스레드</a:t>
            </a:r>
            <a:endParaRPr kumimoji="1" lang="en-US" altLang="ko-KR" sz="1500" dirty="0"/>
          </a:p>
          <a:p>
            <a:r>
              <a:rPr kumimoji="1" lang="en-US" altLang="ko-KR" sz="1500" dirty="0"/>
              <a:t>			sum = </a:t>
            </a:r>
            <a:r>
              <a:rPr kumimoji="1" lang="en-US" altLang="ko-KR" sz="1500" dirty="0" err="1"/>
              <a:t>my_x</a:t>
            </a:r>
            <a:r>
              <a:rPr kumimoji="1" lang="en-US" altLang="ko-KR" sz="1500" dirty="0"/>
              <a:t>;</a:t>
            </a:r>
          </a:p>
          <a:p>
            <a:r>
              <a:rPr kumimoji="1" lang="en-US" altLang="ko-KR" sz="1500" dirty="0"/>
              <a:t>			for (int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= 1;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 &lt; p; 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++)  {</a:t>
            </a:r>
          </a:p>
          <a:p>
            <a:r>
              <a:rPr kumimoji="1" lang="en-US" altLang="ko-KR" sz="1500" dirty="0"/>
              <a:t>				sum += receive(</a:t>
            </a:r>
            <a:r>
              <a:rPr kumimoji="1" lang="en-US" altLang="ko-KR" sz="1500" dirty="0" err="1"/>
              <a:t>i</a:t>
            </a:r>
            <a:r>
              <a:rPr kumimoji="1" lang="en-US" altLang="ko-KR" sz="1500" dirty="0"/>
              <a:t>);</a:t>
            </a:r>
          </a:p>
          <a:p>
            <a:r>
              <a:rPr kumimoji="1" lang="en-US" altLang="ko-KR" sz="1500" dirty="0"/>
              <a:t>			}</a:t>
            </a:r>
          </a:p>
          <a:p>
            <a:r>
              <a:rPr kumimoji="1" lang="en-US" altLang="ko-KR" sz="1500" dirty="0"/>
              <a:t>		}</a:t>
            </a:r>
          </a:p>
          <a:p>
            <a:r>
              <a:rPr kumimoji="1" lang="en-US" altLang="ko-KR" sz="1500" dirty="0"/>
              <a:t>		else {			// </a:t>
            </a:r>
            <a:r>
              <a:rPr kumimoji="1" lang="ko-KR" altLang="en-US" sz="1500" dirty="0"/>
              <a:t>대표 스레드 외</a:t>
            </a:r>
            <a:endParaRPr kumimoji="1" lang="en-US" altLang="ko-KR" sz="1500" dirty="0"/>
          </a:p>
          <a:p>
            <a:r>
              <a:rPr kumimoji="1" lang="en-US" altLang="ko-KR" sz="1500" dirty="0"/>
              <a:t>			</a:t>
            </a:r>
            <a:r>
              <a:rPr kumimoji="1" lang="en-US" altLang="ko-KR" sz="1500" dirty="0" err="1"/>
              <a:t>sendMysum</a:t>
            </a:r>
            <a:r>
              <a:rPr kumimoji="1" lang="en-US" altLang="ko-KR" sz="1500" dirty="0"/>
              <a:t>();</a:t>
            </a:r>
          </a:p>
          <a:p>
            <a:r>
              <a:rPr kumimoji="1" lang="en-US" altLang="ko-KR" sz="1500" dirty="0"/>
              <a:t>		}</a:t>
            </a:r>
          </a:p>
          <a:p>
            <a:r>
              <a:rPr kumimoji="1" lang="en-US" altLang="ko-KR" sz="1500" dirty="0"/>
              <a:t>}</a:t>
            </a:r>
          </a:p>
          <a:p>
            <a:r>
              <a:rPr kumimoji="1" lang="en-US" altLang="ko-KR" sz="1500" dirty="0"/>
              <a:t>			</a:t>
            </a:r>
            <a:endParaRPr kumimoji="1" lang="ko-KR" alt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내용 개체 틀 2">
                <a:extLst>
                  <a:ext uri="{FF2B5EF4-FFF2-40B4-BE49-F238E27FC236}">
                    <a16:creationId xmlns:a16="http://schemas.microsoft.com/office/drawing/2014/main" id="{C2C56829-231D-857F-BD99-733C2C735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27" y="2556163"/>
                <a:ext cx="5708074" cy="17456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ko-KR" altLang="en-US" dirty="0"/>
                  <a:t>연산 시간</a:t>
                </a:r>
                <a:endParaRPr kumimoji="1" lang="en-US" altLang="ko-KR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+(</m:t>
                    </m:r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 −1)</m:t>
                    </m:r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034" name="내용 개체 틀 2">
                <a:extLst>
                  <a:ext uri="{FF2B5EF4-FFF2-40B4-BE49-F238E27FC236}">
                    <a16:creationId xmlns:a16="http://schemas.microsoft.com/office/drawing/2014/main" id="{C2C56829-231D-857F-BD99-733C2C735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27" y="2556163"/>
                <a:ext cx="5708074" cy="1745673"/>
              </a:xfrm>
              <a:blipFill>
                <a:blip r:embed="rId3"/>
                <a:stretch>
                  <a:fillRect b="-14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6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90B9E-2CC7-15BC-9151-017B8BF6D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0554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GPGPU </a:t>
            </a:r>
            <a:r>
              <a:rPr kumimoji="1" lang="ko-KR" altLang="en-US" sz="3000" dirty="0"/>
              <a:t>및 병렬 처리 개요 </a:t>
            </a:r>
            <a:r>
              <a:rPr kumimoji="1" lang="en-US" altLang="ko-KR" sz="3000" dirty="0"/>
              <a:t>– </a:t>
            </a:r>
            <a:r>
              <a:rPr kumimoji="1" lang="ko-KR" altLang="en-US" sz="3000" dirty="0"/>
              <a:t>병렬처리의 예시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03AD9020-C108-4190-ABF3-DFA9749AD01B}"/>
              </a:ext>
            </a:extLst>
          </p:cNvPr>
          <p:cNvSpPr txBox="1"/>
          <p:nvPr/>
        </p:nvSpPr>
        <p:spPr>
          <a:xfrm>
            <a:off x="0" y="805543"/>
            <a:ext cx="34497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200" dirty="0"/>
              <a:t>1~8</a:t>
            </a:r>
            <a:r>
              <a:rPr kumimoji="1" lang="ko-KR" altLang="en-US" sz="2200" dirty="0"/>
              <a:t>의 합을 구하는 문제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4" name="내용 개체 틀 2">
                <a:extLst>
                  <a:ext uri="{FF2B5EF4-FFF2-40B4-BE49-F238E27FC236}">
                    <a16:creationId xmlns:a16="http://schemas.microsoft.com/office/drawing/2014/main" id="{C2C56829-231D-857F-BD99-733C2C735C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3927" y="2556163"/>
                <a:ext cx="5708074" cy="1745673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ko-KR" altLang="en-US" dirty="0"/>
                  <a:t>연산 시간</a:t>
                </a:r>
                <a:endParaRPr kumimoji="1" lang="en-US" altLang="ko-KR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kumimoji="1"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1034" name="내용 개체 틀 2">
                <a:extLst>
                  <a:ext uri="{FF2B5EF4-FFF2-40B4-BE49-F238E27FC236}">
                    <a16:creationId xmlns:a16="http://schemas.microsoft.com/office/drawing/2014/main" id="{C2C56829-231D-857F-BD99-733C2C735C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3927" y="2556163"/>
                <a:ext cx="5708074" cy="1745673"/>
              </a:xfrm>
              <a:blipFill>
                <a:blip r:embed="rId3"/>
                <a:stretch>
                  <a:fillRect b="-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689E64DA-E038-9701-6EB9-D442317DE16D}"/>
              </a:ext>
            </a:extLst>
          </p:cNvPr>
          <p:cNvSpPr/>
          <p:nvPr/>
        </p:nvSpPr>
        <p:spPr>
          <a:xfrm>
            <a:off x="360217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4064F757-7EBF-3A63-3888-C4ACD412631E}"/>
              </a:ext>
            </a:extLst>
          </p:cNvPr>
          <p:cNvSpPr/>
          <p:nvPr/>
        </p:nvSpPr>
        <p:spPr>
          <a:xfrm>
            <a:off x="1156853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F47AB29-12E2-7429-FD45-24732EE4474A}"/>
              </a:ext>
            </a:extLst>
          </p:cNvPr>
          <p:cNvSpPr/>
          <p:nvPr/>
        </p:nvSpPr>
        <p:spPr>
          <a:xfrm>
            <a:off x="1953489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C7E80FE-40A2-D18C-5CA8-67C75BEBEC96}"/>
              </a:ext>
            </a:extLst>
          </p:cNvPr>
          <p:cNvSpPr/>
          <p:nvPr/>
        </p:nvSpPr>
        <p:spPr>
          <a:xfrm>
            <a:off x="2750125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4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73F42F8-56A0-0E41-CBE8-53BF41A29A3E}"/>
              </a:ext>
            </a:extLst>
          </p:cNvPr>
          <p:cNvSpPr/>
          <p:nvPr/>
        </p:nvSpPr>
        <p:spPr>
          <a:xfrm>
            <a:off x="3546761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5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96F1FC9-D7D7-40AE-AFA9-DCB72230DBF0}"/>
              </a:ext>
            </a:extLst>
          </p:cNvPr>
          <p:cNvSpPr/>
          <p:nvPr/>
        </p:nvSpPr>
        <p:spPr>
          <a:xfrm>
            <a:off x="4343397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6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2944BF8-85B3-9154-7200-B25165FBB023}"/>
              </a:ext>
            </a:extLst>
          </p:cNvPr>
          <p:cNvSpPr/>
          <p:nvPr/>
        </p:nvSpPr>
        <p:spPr>
          <a:xfrm>
            <a:off x="5140036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7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E933B7F-FAC2-A244-395A-2E79E6DE17EA}"/>
              </a:ext>
            </a:extLst>
          </p:cNvPr>
          <p:cNvSpPr/>
          <p:nvPr/>
        </p:nvSpPr>
        <p:spPr>
          <a:xfrm>
            <a:off x="5936672" y="1611086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8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C41B18C-ABF0-CEC9-5716-CEA919DD068D}"/>
              </a:ext>
            </a:extLst>
          </p:cNvPr>
          <p:cNvSpPr/>
          <p:nvPr/>
        </p:nvSpPr>
        <p:spPr>
          <a:xfrm>
            <a:off x="748145" y="2556163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6981F16-5552-7480-B1F5-ABF2D380531B}"/>
              </a:ext>
            </a:extLst>
          </p:cNvPr>
          <p:cNvSpPr/>
          <p:nvPr/>
        </p:nvSpPr>
        <p:spPr>
          <a:xfrm>
            <a:off x="2389905" y="2556163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7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9AA09FA-1E52-FA98-37E0-C031AF520A53}"/>
              </a:ext>
            </a:extLst>
          </p:cNvPr>
          <p:cNvSpPr/>
          <p:nvPr/>
        </p:nvSpPr>
        <p:spPr>
          <a:xfrm>
            <a:off x="4031665" y="2556163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11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B4837BA-2BEB-2E5B-6A9F-13D30A6A6AFA}"/>
              </a:ext>
            </a:extLst>
          </p:cNvPr>
          <p:cNvSpPr/>
          <p:nvPr/>
        </p:nvSpPr>
        <p:spPr>
          <a:xfrm>
            <a:off x="5541818" y="2556163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15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D131C6-E869-B4FB-0E70-43B8A24A36E2}"/>
              </a:ext>
            </a:extLst>
          </p:cNvPr>
          <p:cNvSpPr/>
          <p:nvPr/>
        </p:nvSpPr>
        <p:spPr>
          <a:xfrm>
            <a:off x="1551708" y="3428999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10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BC64E9DC-E250-63C7-F6C5-9C76B35BB73A}"/>
              </a:ext>
            </a:extLst>
          </p:cNvPr>
          <p:cNvSpPr/>
          <p:nvPr/>
        </p:nvSpPr>
        <p:spPr>
          <a:xfrm>
            <a:off x="4714006" y="3428999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26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4E79CDC-5112-DE14-DD0E-65EF73E842EB}"/>
              </a:ext>
            </a:extLst>
          </p:cNvPr>
          <p:cNvSpPr/>
          <p:nvPr/>
        </p:nvSpPr>
        <p:spPr>
          <a:xfrm>
            <a:off x="3172691" y="4975178"/>
            <a:ext cx="554182" cy="54347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</a:rPr>
              <a:t>36</a:t>
            </a:r>
            <a:endParaRPr kumimoji="1"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37CCBE9-9646-30F5-A5D5-9E67DCD19F32}"/>
              </a:ext>
            </a:extLst>
          </p:cNvPr>
          <p:cNvCxnSpPr>
            <a:cxnSpLocks/>
            <a:stCxn id="4" idx="4"/>
            <a:endCxn id="12" idx="0"/>
          </p:cNvCxnSpPr>
          <p:nvPr/>
        </p:nvCxnSpPr>
        <p:spPr>
          <a:xfrm>
            <a:off x="637308" y="2154558"/>
            <a:ext cx="387928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31D08D1-DCD2-ED74-3402-4D5425F13464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>
          <a:xfrm flipH="1">
            <a:off x="1025236" y="2154558"/>
            <a:ext cx="408708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061297-5E86-E8ED-C125-6D15893E334A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2230580" y="2154558"/>
            <a:ext cx="436416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496103F-870A-AF13-EE41-F363ABEA432E}"/>
              </a:ext>
            </a:extLst>
          </p:cNvPr>
          <p:cNvCxnSpPr>
            <a:cxnSpLocks/>
            <a:stCxn id="7" idx="4"/>
            <a:endCxn id="13" idx="0"/>
          </p:cNvCxnSpPr>
          <p:nvPr/>
        </p:nvCxnSpPr>
        <p:spPr>
          <a:xfrm flipH="1">
            <a:off x="2666996" y="2154558"/>
            <a:ext cx="360220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99528CB-F836-A605-EBB3-CA016727F5C4}"/>
              </a:ext>
            </a:extLst>
          </p:cNvPr>
          <p:cNvCxnSpPr>
            <a:cxnSpLocks/>
            <a:stCxn id="8" idx="4"/>
            <a:endCxn id="15" idx="0"/>
          </p:cNvCxnSpPr>
          <p:nvPr/>
        </p:nvCxnSpPr>
        <p:spPr>
          <a:xfrm>
            <a:off x="3823852" y="2154558"/>
            <a:ext cx="484904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B0C32DE-07EF-568A-3D92-7ED8F02F4664}"/>
              </a:ext>
            </a:extLst>
          </p:cNvPr>
          <p:cNvCxnSpPr>
            <a:cxnSpLocks/>
            <a:stCxn id="9" idx="4"/>
            <a:endCxn id="15" idx="0"/>
          </p:cNvCxnSpPr>
          <p:nvPr/>
        </p:nvCxnSpPr>
        <p:spPr>
          <a:xfrm flipH="1">
            <a:off x="4308756" y="2154558"/>
            <a:ext cx="311732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47215D0-8571-6257-15C2-73A584052804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417127" y="2154558"/>
            <a:ext cx="401782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148898D-23D2-3648-C065-E69FD52C3684}"/>
              </a:ext>
            </a:extLst>
          </p:cNvPr>
          <p:cNvCxnSpPr>
            <a:cxnSpLocks/>
            <a:stCxn id="11" idx="4"/>
            <a:endCxn id="16" idx="0"/>
          </p:cNvCxnSpPr>
          <p:nvPr/>
        </p:nvCxnSpPr>
        <p:spPr>
          <a:xfrm flipH="1">
            <a:off x="5818909" y="2154558"/>
            <a:ext cx="394854" cy="40160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FBBBFD8C-CD86-7EF1-E53B-BCC8B02908A4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025236" y="3099635"/>
            <a:ext cx="803563" cy="329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07B173F-75F9-5A91-6CA3-9110857F3071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 flipH="1">
            <a:off x="1828799" y="3099635"/>
            <a:ext cx="838197" cy="329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3237409-9B2C-7A75-613E-B1B49C1D71C8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4308756" y="3099635"/>
            <a:ext cx="682341" cy="329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D09B70F-0347-BB28-E966-6BBAA1F9E122}"/>
              </a:ext>
            </a:extLst>
          </p:cNvPr>
          <p:cNvCxnSpPr>
            <a:cxnSpLocks/>
            <a:stCxn id="16" idx="4"/>
            <a:endCxn id="18" idx="0"/>
          </p:cNvCxnSpPr>
          <p:nvPr/>
        </p:nvCxnSpPr>
        <p:spPr>
          <a:xfrm flipH="1">
            <a:off x="4991097" y="3099635"/>
            <a:ext cx="827812" cy="329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2DCF4E3-AA90-B9F9-18BF-83BCC8127AB5}"/>
              </a:ext>
            </a:extLst>
          </p:cNvPr>
          <p:cNvCxnSpPr>
            <a:cxnSpLocks/>
            <a:stCxn id="17" idx="4"/>
            <a:endCxn id="20" idx="0"/>
          </p:cNvCxnSpPr>
          <p:nvPr/>
        </p:nvCxnSpPr>
        <p:spPr>
          <a:xfrm>
            <a:off x="1828799" y="3972471"/>
            <a:ext cx="1620983" cy="1002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9E8C52-F3B4-897E-0C55-8DF882735ACD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 flipH="1">
            <a:off x="3449782" y="3972471"/>
            <a:ext cx="1541315" cy="10027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10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3184</Words>
  <Application>Microsoft Office PowerPoint</Application>
  <PresentationFormat>와이드스크린</PresentationFormat>
  <Paragraphs>551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1" baseType="lpstr">
      <vt:lpstr>맑은 고딕</vt:lpstr>
      <vt:lpstr>Arial</vt:lpstr>
      <vt:lpstr>Cambria Math</vt:lpstr>
      <vt:lpstr>Wingdings</vt:lpstr>
      <vt:lpstr>Office 테마</vt:lpstr>
      <vt:lpstr>Scalar Lab 세미나</vt:lpstr>
      <vt:lpstr>Contents</vt:lpstr>
      <vt:lpstr>PowerPoint 프레젠테이션</vt:lpstr>
      <vt:lpstr>GPGPU 및 병렬 처리 개요 – GPU와 CPU</vt:lpstr>
      <vt:lpstr>GPGPU 및 병렬 처리 개요 – GPU와 CPU</vt:lpstr>
      <vt:lpstr>GPGPU 및 병렬 처리 개요 – GPU와 CPU</vt:lpstr>
      <vt:lpstr>GPGPU 및 병렬 처리 개요 – 병렬처리와 병행처리</vt:lpstr>
      <vt:lpstr>GPGPU 및 병렬 처리 개요 – 병렬처리의 예시</vt:lpstr>
      <vt:lpstr>GPGPU 및 병렬 처리 개요 – 병렬처리의 예시</vt:lpstr>
      <vt:lpstr>GPGPU 및 병렬 처리 개요 – 병렬처리</vt:lpstr>
      <vt:lpstr>GPGPU 및 병렬 처리 개요 – 병렬처리</vt:lpstr>
      <vt:lpstr>GPGPU 및 병렬 처리 개요 – 메모리 시스템</vt:lpstr>
      <vt:lpstr>GPGPU 및 병렬 처리 개요 – SIMT</vt:lpstr>
      <vt:lpstr>GPGPU 및 병렬 처리 개요 – GPU 구조</vt:lpstr>
      <vt:lpstr>PowerPoint 프레젠테이션</vt:lpstr>
      <vt:lpstr>CUDA</vt:lpstr>
      <vt:lpstr>CUDA – Hello Cuda</vt:lpstr>
      <vt:lpstr>PowerPoint 프레젠테이션</vt:lpstr>
      <vt:lpstr>CUDA 프로그램의 구조 및 흐름</vt:lpstr>
      <vt:lpstr>CUDA 프로그램의 구조 및 흐름</vt:lpstr>
      <vt:lpstr>CUDA 프로그램의 구조 및 흐름</vt:lpstr>
      <vt:lpstr>CUDA 기초 메모리 API</vt:lpstr>
      <vt:lpstr>CUDA 기초 메모리 API</vt:lpstr>
      <vt:lpstr>CUDA 기초 메모리 API</vt:lpstr>
      <vt:lpstr>PowerPoint 프레젠테이션</vt:lpstr>
      <vt:lpstr>CUDA 스레드 계층</vt:lpstr>
      <vt:lpstr>CUDA 스레드 계층</vt:lpstr>
      <vt:lpstr>CUDA 스레드 계층</vt:lpstr>
      <vt:lpstr>CUDA 스레드 계층</vt:lpstr>
      <vt:lpstr>CUDA 스레드 계층</vt:lpstr>
      <vt:lpstr>CUDA 스레드 계층</vt:lpstr>
      <vt:lpstr>CUDA 스레드 계층</vt:lpstr>
      <vt:lpstr>CUDA 스레드 계층</vt:lpstr>
      <vt:lpstr>CUDA 스레드 계층</vt:lpstr>
      <vt:lpstr>CUDA 스레드 계층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인국 여</cp:lastModifiedBy>
  <cp:revision>252</cp:revision>
  <dcterms:created xsi:type="dcterms:W3CDTF">2023-12-28T02:06:26Z</dcterms:created>
  <dcterms:modified xsi:type="dcterms:W3CDTF">2024-01-03T04:21:55Z</dcterms:modified>
</cp:coreProperties>
</file>