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9" r:id="rId6"/>
    <p:sldId id="270" r:id="rId7"/>
    <p:sldId id="268" r:id="rId8"/>
    <p:sldId id="271" r:id="rId9"/>
    <p:sldId id="265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4252" autoAdjust="0"/>
  </p:normalViewPr>
  <p:slideViewPr>
    <p:cSldViewPr snapToGrid="0">
      <p:cViewPr varScale="1">
        <p:scale>
          <a:sx n="96" d="100"/>
          <a:sy n="96" d="100"/>
        </p:scale>
        <p:origin x="930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7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2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4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B811076 </a:t>
            </a:r>
            <a:r>
              <a:rPr lang="ko-KR" altLang="en-US" b="1" dirty="0" err="1">
                <a:solidFill>
                  <a:srgbClr val="002C62"/>
                </a:solidFill>
              </a:rPr>
              <a:t>박형동</a:t>
            </a:r>
            <a:r>
              <a:rPr lang="ko-KR" altLang="en-US" b="1" dirty="0">
                <a:solidFill>
                  <a:srgbClr val="002C62"/>
                </a:solidFill>
              </a:rPr>
              <a:t> 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B811108</a:t>
            </a:r>
            <a:r>
              <a:rPr lang="ko-KR" altLang="en-US" b="1" dirty="0">
                <a:solidFill>
                  <a:srgbClr val="002C62"/>
                </a:solidFill>
              </a:rPr>
              <a:t> 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1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31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</a:rPr>
              <a:t>RepLKNet</a:t>
            </a:r>
            <a:r>
              <a:rPr lang="en-US" altLang="ko-KR" sz="3600" dirty="0">
                <a:solidFill>
                  <a:schemeClr val="bg1"/>
                </a:solidFill>
              </a:rPr>
              <a:t> &amp; </a:t>
            </a:r>
            <a:r>
              <a:rPr lang="en-US" altLang="ko-KR" sz="3600" dirty="0" err="1">
                <a:solidFill>
                  <a:schemeClr val="bg1"/>
                </a:solidFill>
              </a:rPr>
              <a:t>MobileOne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930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716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089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955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184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dirty="0" err="1"/>
              <a:t>RepLKNet</a:t>
            </a:r>
            <a:endParaRPr lang="en-US" altLang="ko-KR" sz="2000" dirty="0"/>
          </a:p>
          <a:p>
            <a:pPr>
              <a:lnSpc>
                <a:spcPct val="300000"/>
              </a:lnSpc>
            </a:pPr>
            <a:r>
              <a:rPr lang="en-US" altLang="ko-KR" dirty="0" err="1"/>
              <a:t>MobileOne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6921"/>
            <a:ext cx="12192000" cy="604157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 err="1"/>
              <a:t>RepLKNet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108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3FF572-4008-C862-AFA1-5DEBDCC829CF}"/>
              </a:ext>
            </a:extLst>
          </p:cNvPr>
          <p:cNvGrpSpPr/>
          <p:nvPr/>
        </p:nvGrpSpPr>
        <p:grpSpPr>
          <a:xfrm>
            <a:off x="1233280" y="949206"/>
            <a:ext cx="9725440" cy="4070056"/>
            <a:chOff x="551621" y="1078414"/>
            <a:chExt cx="11088757" cy="47011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4CB4957-47FA-7CEF-AB19-00DB846BF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21" y="1078414"/>
              <a:ext cx="11088757" cy="470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EB7896-9A8C-9220-FA78-2C3BAF23FC7E}"/>
                </a:ext>
              </a:extLst>
            </p:cNvPr>
            <p:cNvSpPr/>
            <p:nvPr/>
          </p:nvSpPr>
          <p:spPr>
            <a:xfrm>
              <a:off x="2663693" y="2534481"/>
              <a:ext cx="874644" cy="238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11EF95-5FE9-8320-6347-252D34F0237D}"/>
                </a:ext>
              </a:extLst>
            </p:cNvPr>
            <p:cNvSpPr/>
            <p:nvPr/>
          </p:nvSpPr>
          <p:spPr>
            <a:xfrm>
              <a:off x="5700104" y="2932042"/>
              <a:ext cx="874644" cy="238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4C8AAD-1246-965E-41DC-12A341BB02FF}"/>
                </a:ext>
              </a:extLst>
            </p:cNvPr>
            <p:cNvSpPr/>
            <p:nvPr/>
          </p:nvSpPr>
          <p:spPr>
            <a:xfrm>
              <a:off x="10754139" y="2842589"/>
              <a:ext cx="407504" cy="238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606287" y="5019262"/>
            <a:ext cx="11082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ConvNext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7x7 conv</a:t>
            </a:r>
            <a:r>
              <a:rPr lang="ko-KR" altLang="en-US" sz="2000" b="1" dirty="0"/>
              <a:t> 을 이용했지만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그보다 큰 커널</a:t>
            </a:r>
            <a:r>
              <a:rPr lang="en-US" altLang="ko-KR" sz="2000" b="1" dirty="0"/>
              <a:t>(31x31) </a:t>
            </a:r>
            <a:r>
              <a:rPr lang="ko-KR" altLang="en-US" sz="2000" b="1" dirty="0"/>
              <a:t>에서 이점을 보여주지 못했음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몇 개의 매우 큰 커널</a:t>
            </a:r>
            <a:r>
              <a:rPr lang="en-US" altLang="ko-KR" sz="2000" b="1" dirty="0"/>
              <a:t>(31x31) </a:t>
            </a:r>
            <a:r>
              <a:rPr lang="ko-KR" altLang="en-US" sz="2000" b="1" dirty="0"/>
              <a:t>을 사용하여 </a:t>
            </a:r>
            <a:r>
              <a:rPr lang="en-US" altLang="ko-KR" sz="2000" b="1" dirty="0" err="1"/>
              <a:t>Swin</a:t>
            </a:r>
            <a:r>
              <a:rPr lang="en-US" altLang="ko-KR" sz="2000" b="1" dirty="0"/>
              <a:t> Transformer </a:t>
            </a:r>
            <a:r>
              <a:rPr lang="ko-KR" altLang="en-US" sz="2000" b="1" dirty="0"/>
              <a:t>와 유사한 성능을 낼 수 있는 </a:t>
            </a:r>
            <a:r>
              <a:rPr lang="en-US" altLang="ko-KR" sz="2000" b="1" dirty="0" err="1"/>
              <a:t>RepLKNet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을 만들었음 </a:t>
            </a:r>
            <a:r>
              <a:rPr lang="en-US" altLang="ko-KR" sz="2000" b="1" dirty="0"/>
              <a:t>– 5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Guideline </a:t>
            </a:r>
            <a:r>
              <a:rPr lang="ko-KR" altLang="en-US" sz="2000" b="1" dirty="0"/>
              <a:t>제안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88843" y="1585162"/>
            <a:ext cx="12003157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1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Large depth-wise convolutions</a:t>
            </a:r>
            <a:r>
              <a:rPr lang="en-US" altLang="ko-KR" sz="2000" b="1" dirty="0"/>
              <a:t> can be efficient in practice.</a:t>
            </a:r>
          </a:p>
          <a:p>
            <a:pPr lvl="1">
              <a:lnSpc>
                <a:spcPct val="200000"/>
              </a:lnSpc>
            </a:pPr>
            <a:r>
              <a:rPr lang="en-US" altLang="ko-KR" sz="2000" b="1" dirty="0"/>
              <a:t>- DW </a:t>
            </a:r>
            <a:r>
              <a:rPr lang="ko-KR" altLang="en-US" sz="2000" b="1" dirty="0"/>
              <a:t>연산은 계산 대 메모리 </a:t>
            </a:r>
            <a:r>
              <a:rPr lang="ko-KR" altLang="en-US" sz="2000" b="1" dirty="0" err="1"/>
              <a:t>엑세스</a:t>
            </a:r>
            <a:r>
              <a:rPr lang="ko-KR" altLang="en-US" sz="2000" b="1" dirty="0"/>
              <a:t> 비용이 낮았지만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커널 크기가 크면 밀도가 증가함</a:t>
            </a:r>
            <a:endParaRPr lang="en-US" altLang="ko-KR" sz="2000" b="1" dirty="0"/>
          </a:p>
          <a:p>
            <a:pPr lvl="1">
              <a:lnSpc>
                <a:spcPct val="200000"/>
              </a:lnSpc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2 : </a:t>
            </a:r>
            <a:r>
              <a:rPr lang="en-US" altLang="ko-KR" sz="2000" b="1" dirty="0">
                <a:solidFill>
                  <a:srgbClr val="FF0000"/>
                </a:solidFill>
              </a:rPr>
              <a:t>Identity shortcut</a:t>
            </a:r>
            <a:r>
              <a:rPr lang="en-US" altLang="ko-KR" sz="2000" b="1" dirty="0"/>
              <a:t> is vital especially for networks with very large kernels.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   - MobileNetV2 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DW </a:t>
            </a:r>
            <a:r>
              <a:rPr lang="ko-KR" altLang="en-US" sz="2000" b="1" dirty="0"/>
              <a:t>연산의 커널 사이즈를 늘려서 정확도를 올려도</a:t>
            </a:r>
            <a:r>
              <a:rPr lang="en-US" altLang="ko-KR" sz="2000" b="1" dirty="0"/>
              <a:t>, identity shortcut </a:t>
            </a:r>
            <a:r>
              <a:rPr lang="ko-KR" altLang="en-US" sz="2000" b="1" dirty="0"/>
              <a:t>이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     </a:t>
            </a:r>
            <a:r>
              <a:rPr lang="ko-KR" altLang="en-US" sz="2000" b="1" dirty="0"/>
              <a:t>없으면 정확도가 크게 </a:t>
            </a:r>
            <a:r>
              <a:rPr lang="ko-KR" altLang="en-US" sz="2000" b="1" dirty="0" err="1"/>
              <a:t>내려감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432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88843" y="3538331"/>
            <a:ext cx="1200315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3 : </a:t>
            </a:r>
            <a:r>
              <a:rPr lang="en-US" altLang="ko-KR" sz="2000" b="1" dirty="0">
                <a:solidFill>
                  <a:srgbClr val="FF0000"/>
                </a:solidFill>
              </a:rPr>
              <a:t>Re-parameterizing</a:t>
            </a:r>
            <a:r>
              <a:rPr lang="en-US" altLang="ko-KR" sz="2000" b="1" dirty="0"/>
              <a:t> with small kernels helps to make up the optimization issue.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</a:t>
            </a:r>
            <a:r>
              <a:rPr lang="ko-KR" altLang="en-US" sz="2000" b="1" dirty="0"/>
              <a:t>훈련 </a:t>
            </a:r>
            <a:r>
              <a:rPr lang="ko-KR" altLang="en-US" sz="2000" b="1" dirty="0" err="1"/>
              <a:t>할때</a:t>
            </a:r>
            <a:r>
              <a:rPr lang="ko-KR" altLang="en-US" sz="2000" b="1" dirty="0"/>
              <a:t> 큰 커널과 </a:t>
            </a:r>
            <a:r>
              <a:rPr lang="en-US" altLang="ko-KR" sz="2000" b="1" dirty="0"/>
              <a:t>3x3 </a:t>
            </a:r>
            <a:r>
              <a:rPr lang="ko-KR" altLang="en-US" sz="2000" b="1" dirty="0"/>
              <a:t>커널을 병렬로 배치하고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레이어 이후 </a:t>
            </a:r>
            <a:r>
              <a:rPr lang="en-US" altLang="ko-KR" sz="2000" b="1" dirty="0"/>
              <a:t>BN </a:t>
            </a:r>
            <a:r>
              <a:rPr lang="ko-KR" altLang="en-US" sz="2000" b="1" dirty="0"/>
              <a:t>을 적용함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-BN</a:t>
            </a:r>
            <a:r>
              <a:rPr lang="ko-KR" altLang="en-US" sz="2000" b="1" dirty="0"/>
              <a:t> 끼리 </a:t>
            </a:r>
            <a:r>
              <a:rPr lang="en-US" altLang="ko-KR" sz="2000" b="1" dirty="0"/>
              <a:t>fusion </a:t>
            </a:r>
            <a:r>
              <a:rPr lang="ko-KR" altLang="en-US" sz="2000" b="1" dirty="0"/>
              <a:t>하고</a:t>
            </a:r>
            <a:r>
              <a:rPr lang="en-US" altLang="ko-KR" sz="2000" b="1" dirty="0"/>
              <a:t>, 3x3 </a:t>
            </a:r>
            <a:r>
              <a:rPr lang="ko-KR" altLang="en-US" sz="2000" b="1" dirty="0"/>
              <a:t>커널을 큰 커널로 확대 후 </a:t>
            </a:r>
            <a:r>
              <a:rPr lang="en-US" altLang="ko-KR" sz="2000" b="1" dirty="0"/>
              <a:t>fusion </a:t>
            </a:r>
            <a:r>
              <a:rPr lang="ko-KR" altLang="en-US" sz="2000" b="1" dirty="0"/>
              <a:t>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4 : Large conv boost downstream tasks much more than ImageNet classification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-ImageNet </a:t>
            </a:r>
            <a:r>
              <a:rPr lang="ko-KR" altLang="en-US" sz="2000" b="1" dirty="0"/>
              <a:t>분류보다 다른 작업에서 더 좋은 성능을 보여줌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6DF86-D0ED-1613-E8FC-5F2DBAE7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6" y="1447270"/>
            <a:ext cx="1090764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88843" y="3776870"/>
            <a:ext cx="120031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5 : Large kernel (e.g., 13×13) is useful even on small feature maps(e.g., 7x7).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작은 </a:t>
            </a:r>
            <a:r>
              <a:rPr lang="ko-KR" altLang="en-US" sz="2000" b="1" dirty="0" err="1"/>
              <a:t>피처맵</a:t>
            </a:r>
            <a:r>
              <a:rPr lang="ko-KR" altLang="en-US" sz="2000" b="1" dirty="0"/>
              <a:t> 에서도 큰 커널은 유용함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대신 커널 크기가 커지면 두개의 출력이 가중치의 일부분만 공유하여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  translation equivariance </a:t>
            </a:r>
            <a:r>
              <a:rPr lang="ko-KR" altLang="en-US" sz="2000" b="1" dirty="0"/>
              <a:t>가 엄격하게 유지되지는 않음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86982F-925E-F715-200C-93461A6ED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30" y="1510747"/>
            <a:ext cx="6796139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E0ACA-A0B1-54B4-B892-8C591D2FD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5" y="1118865"/>
            <a:ext cx="5820587" cy="4620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6261652" y="1591525"/>
            <a:ext cx="6009861" cy="414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1 : </a:t>
            </a:r>
            <a:r>
              <a:rPr lang="ko-KR" altLang="en-US" sz="2000" b="1" dirty="0"/>
              <a:t>큰 </a:t>
            </a:r>
            <a:r>
              <a:rPr lang="en-US" altLang="ko-KR" sz="2000" b="1" dirty="0"/>
              <a:t>DW </a:t>
            </a:r>
            <a:r>
              <a:rPr lang="ko-KR" altLang="en-US" sz="2000" b="1" dirty="0"/>
              <a:t>커널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2 : identity shortcut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3 : Reparameterization </a:t>
            </a:r>
            <a:r>
              <a:rPr lang="ko-KR" altLang="en-US" sz="2000" b="1" dirty="0"/>
              <a:t>을 위해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     5x5 </a:t>
            </a:r>
            <a:r>
              <a:rPr lang="ko-KR" altLang="en-US" sz="2000" b="1" dirty="0"/>
              <a:t>커널 병렬 배치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그림에선 생략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B1D1F6-34ED-30B3-3039-5CCD4FC7DB2B}"/>
              </a:ext>
            </a:extLst>
          </p:cNvPr>
          <p:cNvSpPr/>
          <p:nvPr/>
        </p:nvSpPr>
        <p:spPr>
          <a:xfrm>
            <a:off x="4373217" y="2971801"/>
            <a:ext cx="129209" cy="102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372E8E-59DC-2B06-C6A1-6480A5A00F5C}"/>
              </a:ext>
            </a:extLst>
          </p:cNvPr>
          <p:cNvSpPr/>
          <p:nvPr/>
        </p:nvSpPr>
        <p:spPr>
          <a:xfrm>
            <a:off x="4674703" y="3528391"/>
            <a:ext cx="1335159" cy="21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4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6921"/>
            <a:ext cx="12192000" cy="604157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 err="1"/>
              <a:t>MobileOne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6270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325</Words>
  <Application>Microsoft Office PowerPoint</Application>
  <PresentationFormat>와이드스크린</PresentationFormat>
  <Paragraphs>50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Contents</vt:lpstr>
      <vt:lpstr>RepLKNet</vt:lpstr>
      <vt:lpstr>RepLKNet : Scaling Up Your Kernels to 31x31</vt:lpstr>
      <vt:lpstr>RepLKNet : Scaling Up Your Kernels to 31x31</vt:lpstr>
      <vt:lpstr>RepLKNet : Scaling Up Your Kernels to 31x31</vt:lpstr>
      <vt:lpstr>RepLKNet : Scaling Up Your Kernels to 31x31</vt:lpstr>
      <vt:lpstr>RepLKNet : Scaling Up Your Kernels to 31x31</vt:lpstr>
      <vt:lpstr>MobileOne</vt:lpstr>
      <vt:lpstr>MobileOne</vt:lpstr>
      <vt:lpstr>MobileOne</vt:lpstr>
      <vt:lpstr>MobileOne</vt:lpstr>
      <vt:lpstr>MobileOne</vt:lpstr>
      <vt:lpstr>MobileOne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24</cp:revision>
  <dcterms:created xsi:type="dcterms:W3CDTF">2024-01-20T13:16:05Z</dcterms:created>
  <dcterms:modified xsi:type="dcterms:W3CDTF">2024-01-30T18:45:51Z</dcterms:modified>
</cp:coreProperties>
</file>