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89" r:id="rId4"/>
    <p:sldId id="293" r:id="rId5"/>
    <p:sldId id="292" r:id="rId6"/>
    <p:sldId id="294" r:id="rId7"/>
    <p:sldId id="291" r:id="rId8"/>
    <p:sldId id="29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84252" autoAdjust="0"/>
  </p:normalViewPr>
  <p:slideViewPr>
    <p:cSldViewPr snapToGrid="0">
      <p:cViewPr varScale="1">
        <p:scale>
          <a:sx n="96" d="100"/>
          <a:sy n="96" d="100"/>
        </p:scale>
        <p:origin x="930" y="7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EA801FD9-31CE-49A1-A6F2-30BCC3EE39C6}"/>
    <pc:docChg chg="custSel modSld">
      <pc:chgData name="형동 박" userId="afe605ee33eb830c" providerId="LiveId" clId="{EA801FD9-31CE-49A1-A6F2-30BCC3EE39C6}" dt="2024-02-20T14:06:39.617" v="19"/>
      <pc:docMkLst>
        <pc:docMk/>
      </pc:docMkLst>
      <pc:sldChg chg="modSp mod">
        <pc:chgData name="형동 박" userId="afe605ee33eb830c" providerId="LiveId" clId="{EA801FD9-31CE-49A1-A6F2-30BCC3EE39C6}" dt="2024-02-20T13:52:07.212" v="16" actId="20577"/>
        <pc:sldMkLst>
          <pc:docMk/>
          <pc:sldMk cId="3661066457" sldId="256"/>
        </pc:sldMkLst>
        <pc:spChg chg="mod">
          <ac:chgData name="형동 박" userId="afe605ee33eb830c" providerId="LiveId" clId="{EA801FD9-31CE-49A1-A6F2-30BCC3EE39C6}" dt="2024-02-20T13:52:02.139" v="14" actId="20577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EA801FD9-31CE-49A1-A6F2-30BCC3EE39C6}" dt="2024-02-20T13:52:07.212" v="16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modSp mod">
        <pc:chgData name="형동 박" userId="afe605ee33eb830c" providerId="LiveId" clId="{EA801FD9-31CE-49A1-A6F2-30BCC3EE39C6}" dt="2024-02-20T14:06:39.617" v="19"/>
        <pc:sldMkLst>
          <pc:docMk/>
          <pc:sldMk cId="905511219" sldId="267"/>
        </pc:sldMkLst>
        <pc:spChg chg="mod">
          <ac:chgData name="형동 박" userId="afe605ee33eb830c" providerId="LiveId" clId="{EA801FD9-31CE-49A1-A6F2-30BCC3EE39C6}" dt="2024-02-20T14:06:39.617" v="19"/>
          <ac:spMkLst>
            <pc:docMk/>
            <pc:sldMk cId="905511219" sldId="267"/>
            <ac:spMk id="2" creationId="{DB8D0831-165E-2526-2BDF-426852AAE0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8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246FA-D650-FFC5-10A6-EDF7AF5DC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0445B8-AA3F-C8B6-C8E5-721508AD6D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DEAE91-3823-2F42-ED49-C88E26646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D3691F-5973-2345-F5FB-C021F090B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46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7E5D3-EAEE-18DA-A13F-0CB05CF91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EC38B2-990A-3BFA-52BA-ED9EFCA3F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148E64-29E4-0FBB-BD7E-5AE0D5523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99CAC0-E4E0-C8A0-37D1-9B064B1C8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214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8C61F-D94C-6C48-3BE4-5ADB07E00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6BB354-1A9E-9AF5-208E-A84246B6E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D43E09-DEC1-5CED-43B0-A4586035E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6ECD8-9E86-062C-63D6-F57D4CCAB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78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39A8D-DEDB-814F-E997-E67FA31E6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D807B3-06E8-F9D1-127E-FF0E3DC4F5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97ADBE-62E5-5FA9-961E-1A5866BF4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F66B07-0F46-909B-417C-879135A5D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3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34498-C45F-E01D-080E-09AFA3C36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A5B717-661F-20CC-9351-CAC215282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20C319-1CA2-EE17-33B5-B4EDF2F6C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DE763-C090-A3C8-6A40-FF3E138E2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875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8EC23-997E-6654-077B-1CD68D765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15B3C6-CEEF-3B3F-83E3-0CBDFB808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729D2F-47F1-5555-F6EE-7EAFA93A8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143B7E-DAEF-6763-B25B-36E301CCC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2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C4110704 </a:t>
            </a:r>
            <a:r>
              <a:rPr lang="ko-KR" altLang="en-US" b="1" dirty="0">
                <a:solidFill>
                  <a:srgbClr val="002C62"/>
                </a:solidFill>
              </a:rPr>
              <a:t>박형동 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2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28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7" y="2813050"/>
            <a:ext cx="967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Reparameterization through </a:t>
            </a:r>
          </a:p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Spatial Gradient Scaling (ICLR / 2023)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Reparameterization through Spatial Gradient Scaling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5" y="4762176"/>
            <a:ext cx="11082130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신경망의 구조를 변경하지 않고도 다중 분기 </a:t>
            </a:r>
            <a:r>
              <a:rPr lang="en-US" altLang="ko-KR" sz="2000" b="1" dirty="0" err="1">
                <a:solidFill>
                  <a:schemeClr val="accent1"/>
                </a:solidFill>
              </a:rPr>
              <a:t>reparamterization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과 같은 효과를 얻을 수 있는 </a:t>
            </a:r>
            <a:r>
              <a:rPr lang="en-US" altLang="ko-KR" sz="2000" b="1" dirty="0">
                <a:solidFill>
                  <a:schemeClr val="accent1"/>
                </a:solidFill>
              </a:rPr>
              <a:t>Spatial Gradient Scaling(SGS) </a:t>
            </a:r>
            <a:r>
              <a:rPr lang="ko-KR" altLang="en-US" sz="2000" b="1" dirty="0"/>
              <a:t>기법 제안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기존 아키텍처의 성능을 증가시킴</a:t>
            </a:r>
            <a:endParaRPr lang="en-US" altLang="ko-KR" sz="2000" b="1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8715B98D-0505-632C-15EC-A0F1E2A6A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08" y="1100959"/>
            <a:ext cx="9799983" cy="328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8E25E-6C54-1AD9-537C-6764F370A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98BC4-6D44-BA7A-8A0B-F272B4C10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Reparameterization through Spatial Gradient Scaling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F41F25-9758-8835-C5E7-1A9C894D1959}"/>
                  </a:ext>
                </a:extLst>
              </p:cNvPr>
              <p:cNvSpPr txBox="1"/>
              <p:nvPr/>
            </p:nvSpPr>
            <p:spPr>
              <a:xfrm>
                <a:off x="554930" y="4031653"/>
                <a:ext cx="11082130" cy="222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Spatial Gradient Scaling </a:t>
                </a:r>
                <a:r>
                  <a:rPr lang="ko-KR" altLang="en-US" b="1" dirty="0"/>
                  <a:t>은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매개변수의 위치의 </a:t>
                </a:r>
                <a:r>
                  <a:rPr lang="ko-KR" altLang="en-US" b="1" dirty="0">
                    <a:solidFill>
                      <a:schemeClr val="accent1"/>
                    </a:solidFill>
                  </a:rPr>
                  <a:t>중요성</a:t>
                </a:r>
                <a:r>
                  <a:rPr lang="ko-KR" altLang="en-US" b="1" dirty="0"/>
                  <a:t>에 따라 </a:t>
                </a:r>
                <a:r>
                  <a:rPr lang="ko-KR" altLang="en-US" b="1" dirty="0" err="1">
                    <a:solidFill>
                      <a:schemeClr val="accent1"/>
                    </a:solidFill>
                  </a:rPr>
                  <a:t>그라디언트</a:t>
                </a:r>
                <a:r>
                  <a:rPr lang="ko-KR" altLang="en-US" b="1" dirty="0" err="1"/>
                  <a:t>를</a:t>
                </a:r>
                <a:r>
                  <a:rPr lang="ko-KR" altLang="en-US" b="1" dirty="0"/>
                  <a:t> 강화</a:t>
                </a:r>
                <a:r>
                  <a:rPr lang="en-US" altLang="ko-KR" b="1" dirty="0"/>
                  <a:t>/</a:t>
                </a:r>
                <a:r>
                  <a:rPr lang="ko-KR" altLang="en-US" b="1" dirty="0"/>
                  <a:t>약화 시킴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 err="1"/>
                  <a:t>스캐일링을</a:t>
                </a:r>
                <a:r>
                  <a:rPr lang="ko-KR" altLang="en-US" b="1" dirty="0"/>
                  <a:t> 통해 커널 내부에서 특징을 잘 추출하는 공간적 위치를 알아내어 학습에서 높은 우선순위를 부여할 수 있음  </a:t>
                </a:r>
                <a:endParaRPr lang="en-US" altLang="ko-KR" b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커널과 같은 </a:t>
                </a:r>
                <a:r>
                  <a:rPr lang="en-US" altLang="ko-KR" b="1" dirty="0"/>
                  <a:t>shape </a:t>
                </a:r>
                <a:r>
                  <a:rPr lang="ko-KR" altLang="en-US" b="1" dirty="0"/>
                  <a:t>를 가지고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평균이 </a:t>
                </a:r>
                <a:r>
                  <a:rPr lang="en-US" altLang="ko-KR" b="1" dirty="0"/>
                  <a:t>1 </a:t>
                </a:r>
                <a:r>
                  <a:rPr lang="ko-KR" altLang="en-US" b="1" dirty="0"/>
                  <a:t>인 양수로 이루어진 행렬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1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altLang="ko-KR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1" dirty="0"/>
                  <a:t>를 </a:t>
                </a:r>
                <a:r>
                  <a:rPr lang="ko-KR" altLang="en-US" b="1" dirty="0" err="1"/>
                  <a:t>그래디언트에</a:t>
                </a:r>
                <a:r>
                  <a:rPr lang="ko-KR" altLang="en-US" b="1" dirty="0"/>
                  <a:t> 곱함  </a:t>
                </a:r>
                <a:r>
                  <a:rPr lang="en-US" altLang="ko-KR" b="1" dirty="0"/>
                  <a:t>(</a:t>
                </a:r>
                <a:r>
                  <a:rPr lang="en-US" altLang="ko-KR" b="1" dirty="0">
                    <a:latin typeface="Palatino Linotype" panose="02040502050505030304" pitchFamily="18" charset="0"/>
                  </a:rPr>
                  <a:t>l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은</a:t>
                </a:r>
                <a:r>
                  <a:rPr lang="en-US" altLang="ko-KR" b="1" dirty="0"/>
                  <a:t> </a:t>
                </a:r>
                <a:r>
                  <a:rPr lang="en-US" altLang="ko-KR" b="1" dirty="0">
                    <a:latin typeface="Palatino Linotype" panose="02040502050505030304" pitchFamily="18" charset="0"/>
                  </a:rPr>
                  <a:t>l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번째 </a:t>
                </a:r>
                <a:r>
                  <a:rPr lang="en-US" altLang="ko-KR" b="1" dirty="0"/>
                  <a:t>layer </a:t>
                </a:r>
                <a:r>
                  <a:rPr lang="ko-KR" altLang="en-US" b="1" dirty="0"/>
                  <a:t>의 </a:t>
                </a:r>
                <a:r>
                  <a:rPr lang="en-US" altLang="ko-KR" b="1" dirty="0"/>
                  <a:t>conv layer </a:t>
                </a:r>
                <a:r>
                  <a:rPr lang="ko-KR" altLang="en-US" b="1" dirty="0"/>
                  <a:t>임을 의미</a:t>
                </a:r>
                <a:r>
                  <a:rPr lang="en-US" altLang="ko-KR" b="1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F41F25-9758-8835-C5E7-1A9C894D1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30" y="4031653"/>
                <a:ext cx="11082130" cy="2221314"/>
              </a:xfrm>
              <a:prstGeom prst="rect">
                <a:avLst/>
              </a:prstGeom>
              <a:blipFill>
                <a:blip r:embed="rId3"/>
                <a:stretch>
                  <a:fillRect l="-330" r="-275" b="-3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DFAC351-E606-BE22-9B8C-DA97872B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333" y="969012"/>
            <a:ext cx="7535327" cy="111458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01F7C3-F6C3-DF01-008A-C121F445A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6673" y="2671052"/>
            <a:ext cx="9278645" cy="1124107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8172A44-7676-EDD4-9BA1-E244CD9142CC}"/>
              </a:ext>
            </a:extLst>
          </p:cNvPr>
          <p:cNvSpPr/>
          <p:nvPr/>
        </p:nvSpPr>
        <p:spPr>
          <a:xfrm>
            <a:off x="5585790" y="2177759"/>
            <a:ext cx="327991" cy="68190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D95075-E56E-CD60-DE26-1AE34AD425FB}"/>
              </a:ext>
            </a:extLst>
          </p:cNvPr>
          <p:cNvSpPr/>
          <p:nvPr/>
        </p:nvSpPr>
        <p:spPr>
          <a:xfrm>
            <a:off x="4661454" y="2876235"/>
            <a:ext cx="556591" cy="552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576876-B365-8A5C-CA3E-ED62006E2B37}"/>
              </a:ext>
            </a:extLst>
          </p:cNvPr>
          <p:cNvSpPr/>
          <p:nvPr/>
        </p:nvSpPr>
        <p:spPr>
          <a:xfrm>
            <a:off x="7698386" y="2879041"/>
            <a:ext cx="556591" cy="552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7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FFF33-AB59-6CD9-66CF-27276CB95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A8962-CF79-DF9F-866E-010EC4A8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Reparameterization through Spatial Gradient Scaling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A221FC-9CD6-3986-B35D-E4E9BF05BEC1}"/>
                  </a:ext>
                </a:extLst>
              </p:cNvPr>
              <p:cNvSpPr txBox="1"/>
              <p:nvPr/>
            </p:nvSpPr>
            <p:spPr>
              <a:xfrm>
                <a:off x="554934" y="4588764"/>
                <a:ext cx="11082130" cy="507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Input feature map </a:t>
                </a:r>
                <a:r>
                  <a:rPr lang="ko-KR" altLang="en-US" b="1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b="1" dirty="0"/>
                  <a:t> 을 찾는 방법 </a:t>
                </a:r>
                <a:endParaRPr lang="en-US" altLang="ko-KR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A221FC-9CD6-3986-B35D-E4E9BF05B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34" y="4588764"/>
                <a:ext cx="11082130" cy="507424"/>
              </a:xfrm>
              <a:prstGeom prst="rect">
                <a:avLst/>
              </a:prstGeom>
              <a:blipFill>
                <a:blip r:embed="rId3"/>
                <a:stretch>
                  <a:fillRect l="-330" b="-289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05AA268-D784-3306-69B0-4204BC622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70" y="722992"/>
            <a:ext cx="9973259" cy="288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28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3111D-807A-01E4-6477-36AABA871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8FDD8-9E63-01B7-DFF3-BEC26ACE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Reparameterization through Spatial Gradient Scaling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8CB4D0-7D0D-90DD-8D90-2A6BD3B8290B}"/>
                  </a:ext>
                </a:extLst>
              </p:cNvPr>
              <p:cNvSpPr txBox="1"/>
              <p:nvPr/>
            </p:nvSpPr>
            <p:spPr>
              <a:xfrm>
                <a:off x="554934" y="4573332"/>
                <a:ext cx="11082130" cy="22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Input feature map </a:t>
                </a:r>
                <a:r>
                  <a:rPr lang="ko-KR" altLang="en-US" b="1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b="1" dirty="0"/>
                  <a:t> 을 찾는 방법</a:t>
                </a:r>
                <a:endParaRPr lang="en-US" altLang="ko-KR" b="1" dirty="0"/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각각의 픽셀을 </a:t>
                </a:r>
                <a:r>
                  <a:rPr lang="en-US" altLang="ko-KR" b="1" dirty="0"/>
                  <a:t>P, </a:t>
                </a:r>
                <a:r>
                  <a:rPr lang="ko-KR" altLang="en-US" b="1" dirty="0"/>
                  <a:t>해당 이웃</a:t>
                </a:r>
                <a:r>
                  <a:rPr lang="en-US" altLang="ko-KR" b="1" dirty="0"/>
                  <a:t>(I,J) </a:t>
                </a:r>
                <a:r>
                  <a:rPr lang="ko-KR" altLang="en-US" b="1" dirty="0"/>
                  <a:t>에 대한 결합 분포를 </a:t>
                </a:r>
                <a:r>
                  <a:rPr lang="en-US" altLang="ko-KR" b="1" dirty="0"/>
                  <a:t>Q </a:t>
                </a:r>
                <a:r>
                  <a:rPr lang="ko-KR" altLang="en-US" b="1" dirty="0"/>
                  <a:t>로 표시</a:t>
                </a:r>
                <a:endParaRPr lang="en-US" altLang="ko-KR" b="1" dirty="0"/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모든 </a:t>
                </a:r>
                <a:r>
                  <a:rPr lang="en-US" altLang="ko-KR" b="1" dirty="0"/>
                  <a:t>(</a:t>
                </a:r>
                <a:r>
                  <a:rPr lang="en-US" altLang="ko-KR" b="1" dirty="0" err="1"/>
                  <a:t>i</a:t>
                </a:r>
                <a:r>
                  <a:rPr lang="en-US" altLang="ko-KR" b="1" dirty="0"/>
                  <a:t> , j) </a:t>
                </a:r>
                <a:r>
                  <a:rPr lang="ko-KR" altLang="en-US" b="1" dirty="0"/>
                  <a:t>에 대하여 </a:t>
                </a:r>
                <a:r>
                  <a:rPr lang="en-US" altLang="ko-KR" b="1" dirty="0"/>
                  <a:t>P </a:t>
                </a:r>
                <a:r>
                  <a:rPr lang="ko-KR" altLang="en-US" b="1" dirty="0"/>
                  <a:t>와 </a:t>
                </a:r>
                <a:r>
                  <a:rPr lang="en-US" altLang="ko-KR" b="1" dirty="0"/>
                  <a:t>Q </a:t>
                </a:r>
                <a:r>
                  <a:rPr lang="ko-KR" altLang="en-US" b="1" dirty="0"/>
                  <a:t>의 상호정보</a:t>
                </a:r>
                <a:r>
                  <a:rPr lang="en-US" altLang="ko-KR" b="1" dirty="0"/>
                  <a:t>(MI) </a:t>
                </a:r>
                <a:r>
                  <a:rPr lang="ko-KR" altLang="en-US" b="1" dirty="0"/>
                  <a:t>를 계산하여 공간 의존성 행렬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에 배치함</a:t>
                </a:r>
                <a:endParaRPr lang="en-US" altLang="ko-KR" b="1" dirty="0"/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MI</a:t>
                </a:r>
                <a:r>
                  <a:rPr lang="ko-KR" altLang="en-US" b="1" dirty="0"/>
                  <a:t> 는 </a:t>
                </a:r>
                <a:r>
                  <a:rPr lang="en-US" altLang="ko-KR" b="1" dirty="0"/>
                  <a:t>Shannon </a:t>
                </a:r>
                <a:r>
                  <a:rPr lang="ko-KR" altLang="en-US" b="1" dirty="0"/>
                  <a:t>엔트로피를 이용하여 계산 </a:t>
                </a:r>
                <a:endParaRPr lang="en-US" altLang="ko-KR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8CB4D0-7D0D-90DD-8D90-2A6BD3B82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34" y="4573332"/>
                <a:ext cx="11082130" cy="2220160"/>
              </a:xfrm>
              <a:prstGeom prst="rect">
                <a:avLst/>
              </a:prstGeom>
              <a:blipFill>
                <a:blip r:embed="rId3"/>
                <a:stretch>
                  <a:fillRect l="-330"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10C60DD-EAAD-FFE8-77FC-15731C232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70" y="722992"/>
            <a:ext cx="9973259" cy="28806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DDA2136-5CE1-17AE-A009-6011B0FEC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370" y="3982838"/>
            <a:ext cx="2800741" cy="55252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66FA4F4-5E63-BC43-5383-9FA837F6D47F}"/>
              </a:ext>
            </a:extLst>
          </p:cNvPr>
          <p:cNvSpPr/>
          <p:nvPr/>
        </p:nvSpPr>
        <p:spPr>
          <a:xfrm>
            <a:off x="1109370" y="722993"/>
            <a:ext cx="5470334" cy="2795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BFF820-EA66-C35C-3EDA-DCD90446B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094" y="3816128"/>
            <a:ext cx="598253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3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FAEF0-00C3-0FD0-0F56-02A9EE196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CAAC-E135-C098-1321-348F3AF3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Reparameterization through Spatial Gradient Scaling</a:t>
            </a:r>
            <a:endParaRPr lang="ko-KR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225960-DC1F-FDA4-33A1-5989639AB1DA}"/>
                  </a:ext>
                </a:extLst>
              </p:cNvPr>
              <p:cNvSpPr txBox="1"/>
              <p:nvPr/>
            </p:nvSpPr>
            <p:spPr>
              <a:xfrm>
                <a:off x="554934" y="4573332"/>
                <a:ext cx="11082130" cy="16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Input feature map </a:t>
                </a:r>
                <a:r>
                  <a:rPr lang="ko-KR" altLang="en-US" b="1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ko-KR" altLang="en-US" b="1" dirty="0"/>
                  <a:t> 을 찾는 방법</a:t>
                </a:r>
                <a:endParaRPr lang="en-US" altLang="ko-KR" b="1" dirty="0"/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 err="1"/>
                  <a:t>하이퍼</a:t>
                </a:r>
                <a:r>
                  <a:rPr lang="ko-KR" altLang="en-US" b="1" dirty="0"/>
                  <a:t> 파라미터 </a:t>
                </a:r>
                <a:r>
                  <a:rPr lang="en-US" altLang="ko-KR" b="1" dirty="0"/>
                  <a:t>k </a:t>
                </a:r>
                <a:r>
                  <a:rPr lang="ko-KR" altLang="en-US" b="1" dirty="0"/>
                  <a:t>와 공간 의존성 정보 </a:t>
                </a:r>
                <a:r>
                  <a:rPr lang="en-US" altLang="ko-KR" b="1" dirty="0"/>
                  <a:t>S </a:t>
                </a:r>
                <a:r>
                  <a:rPr lang="ko-KR" altLang="en-US" b="1" dirty="0"/>
                  <a:t>를 이용하여 </a:t>
                </a:r>
                <a:r>
                  <a:rPr lang="en-US" altLang="ko-KR" b="1" dirty="0"/>
                  <a:t>G </a:t>
                </a:r>
                <a:r>
                  <a:rPr lang="ko-KR" altLang="en-US" b="1" dirty="0"/>
                  <a:t>를 구함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ko-KR" altLang="en-US" b="1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을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구한 후 각 </a:t>
                </a:r>
                <a:r>
                  <a:rPr lang="en-US" altLang="ko-KR" b="1" dirty="0"/>
                  <a:t>layer </a:t>
                </a:r>
                <a:r>
                  <a:rPr lang="ko-KR" altLang="en-US" b="1" dirty="0"/>
                  <a:t>의 커널에 </a:t>
                </a:r>
                <a:r>
                  <a:rPr lang="en-US" altLang="ko-KR" b="1" dirty="0"/>
                  <a:t>element-wise </a:t>
                </a:r>
                <a:r>
                  <a:rPr lang="ko-KR" altLang="en-US" b="1" dirty="0"/>
                  <a:t>로 곱함 </a:t>
                </a:r>
                <a:endParaRPr lang="en-US" altLang="ko-KR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225960-DC1F-FDA4-33A1-5989639AB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34" y="4573332"/>
                <a:ext cx="11082130" cy="1666162"/>
              </a:xfrm>
              <a:prstGeom prst="rect">
                <a:avLst/>
              </a:prstGeom>
              <a:blipFill>
                <a:blip r:embed="rId3"/>
                <a:stretch>
                  <a:fillRect l="-330" b="-4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C136002-E0BC-38D9-F1D6-294976B1E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70" y="722992"/>
            <a:ext cx="9973259" cy="28806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51A1770-6E79-649C-AEAE-2FCDB8FEA858}"/>
              </a:ext>
            </a:extLst>
          </p:cNvPr>
          <p:cNvSpPr/>
          <p:nvPr/>
        </p:nvSpPr>
        <p:spPr>
          <a:xfrm>
            <a:off x="6589642" y="863465"/>
            <a:ext cx="4867669" cy="2778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0D15E6-876D-D0B6-D5E6-C06A03E9C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8476" y="3782035"/>
            <a:ext cx="2648320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8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7C42-5FB0-81B3-D282-1FAB2779B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601E7-3A52-84D5-D887-99723470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Reparameterization through Spatial Gradient Scaling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26621-FF40-C72D-E94E-C99B8C668C62}"/>
              </a:ext>
            </a:extLst>
          </p:cNvPr>
          <p:cNvSpPr txBox="1"/>
          <p:nvPr/>
        </p:nvSpPr>
        <p:spPr>
          <a:xfrm>
            <a:off x="554935" y="4762176"/>
            <a:ext cx="11082130" cy="1060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SGS </a:t>
            </a:r>
            <a:r>
              <a:rPr lang="ko-KR" altLang="en-US" b="1" dirty="0"/>
              <a:t>가 </a:t>
            </a:r>
            <a:r>
              <a:rPr lang="en-US" altLang="ko-KR" b="1" dirty="0">
                <a:solidFill>
                  <a:schemeClr val="accent1"/>
                </a:solidFill>
              </a:rPr>
              <a:t>N-branch conv reparameterization </a:t>
            </a:r>
            <a:r>
              <a:rPr lang="ko-KR" altLang="en-US" b="1" dirty="0"/>
              <a:t>와 동일한 효과를 볼 수 있음</a:t>
            </a:r>
            <a:endParaRPr lang="en-US" altLang="ko-KR" b="1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SGS 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(C)</a:t>
            </a:r>
            <a:r>
              <a:rPr lang="ko-KR" altLang="en-US" sz="1600" b="1" dirty="0"/>
              <a:t>에 표현된 이진 마스크가 합쳐진 것과 동일하게 볼 수 있음</a:t>
            </a:r>
            <a:endParaRPr lang="en-US" altLang="ko-KR" sz="1600" b="1" dirty="0"/>
          </a:p>
        </p:txBody>
      </p:sp>
      <p:pic>
        <p:nvPicPr>
          <p:cNvPr id="10" name="Picture 2" descr="alt text">
            <a:extLst>
              <a:ext uri="{FF2B5EF4-FFF2-40B4-BE49-F238E27FC236}">
                <a16:creationId xmlns:a16="http://schemas.microsoft.com/office/drawing/2014/main" id="{89653255-DE4F-9362-A341-2801DC5A3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08" y="1100959"/>
            <a:ext cx="9799983" cy="328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0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A1717-BDBE-4A51-4CD9-ADD5EAD7A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21C6E-C4B4-02B0-7C61-97193FBF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Reparameterization through Spatial Gradient Scaling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00FDC8-386A-1832-CD61-9DCC5C224A83}"/>
              </a:ext>
            </a:extLst>
          </p:cNvPr>
          <p:cNvSpPr txBox="1"/>
          <p:nvPr/>
        </p:nvSpPr>
        <p:spPr>
          <a:xfrm>
            <a:off x="554935" y="4344492"/>
            <a:ext cx="11082130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DBB</a:t>
            </a:r>
            <a:r>
              <a:rPr lang="ko-KR" altLang="en-US" b="1" dirty="0"/>
              <a:t>보다 좋고 </a:t>
            </a:r>
            <a:r>
              <a:rPr lang="en-US" altLang="ko-KR" b="1" dirty="0" err="1"/>
              <a:t>DyRep</a:t>
            </a:r>
            <a:r>
              <a:rPr lang="ko-KR" altLang="en-US" b="1" dirty="0"/>
              <a:t>와 동등한 성능을 발휘하는데</a:t>
            </a:r>
            <a:r>
              <a:rPr lang="en-US" altLang="ko-KR" b="1" dirty="0"/>
              <a:t>, DBB </a:t>
            </a:r>
            <a:r>
              <a:rPr lang="ko-KR" altLang="en-US" b="1" dirty="0"/>
              <a:t>및 </a:t>
            </a:r>
            <a:r>
              <a:rPr lang="en-US" altLang="ko-KR" b="1" dirty="0" err="1"/>
              <a:t>DyRep</a:t>
            </a:r>
            <a:r>
              <a:rPr lang="ko-KR" altLang="en-US" b="1" dirty="0"/>
              <a:t>의 훈련 시간의 </a:t>
            </a:r>
            <a:r>
              <a:rPr lang="en-US" altLang="ko-KR" b="1" dirty="0">
                <a:solidFill>
                  <a:schemeClr val="accent1"/>
                </a:solidFill>
              </a:rPr>
              <a:t>1/3</a:t>
            </a:r>
            <a:r>
              <a:rPr lang="ko-KR" altLang="en-US" b="1" dirty="0"/>
              <a:t>만 씀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일반적으로 대형 </a:t>
            </a:r>
            <a:r>
              <a:rPr lang="en-US" altLang="ko-KR" b="1" dirty="0"/>
              <a:t>conv </a:t>
            </a:r>
            <a:r>
              <a:rPr lang="ko-KR" altLang="en-US" b="1" dirty="0"/>
              <a:t>는 계산 및 메모리 비용이 많이 들어 사용하기 어렵고</a:t>
            </a:r>
            <a:r>
              <a:rPr lang="en-US" altLang="ko-KR" b="1" dirty="0"/>
              <a:t>, DBB </a:t>
            </a:r>
            <a:r>
              <a:rPr lang="ko-KR" altLang="en-US" b="1" dirty="0"/>
              <a:t>와 </a:t>
            </a:r>
            <a:r>
              <a:rPr lang="en-US" altLang="ko-KR" b="1" dirty="0" err="1"/>
              <a:t>DyRep</a:t>
            </a:r>
            <a:r>
              <a:rPr lang="en-US" altLang="ko-KR" b="1" dirty="0"/>
              <a:t> </a:t>
            </a:r>
            <a:r>
              <a:rPr lang="ko-KR" altLang="en-US" b="1" dirty="0"/>
              <a:t>은 </a:t>
            </a:r>
            <a:r>
              <a:rPr lang="en-US" altLang="ko-KR" b="1" dirty="0"/>
              <a:t>conv </a:t>
            </a:r>
            <a:r>
              <a:rPr lang="ko-KR" altLang="en-US" b="1" dirty="0"/>
              <a:t>연산의 모든 영역을 고려할 수 없음 </a:t>
            </a:r>
            <a:r>
              <a:rPr lang="en-US" altLang="ko-KR" b="1" dirty="0"/>
              <a:t>-&gt;  </a:t>
            </a:r>
            <a:r>
              <a:rPr lang="en-US" altLang="ko-KR" b="1" dirty="0">
                <a:solidFill>
                  <a:schemeClr val="accent1"/>
                </a:solidFill>
              </a:rPr>
              <a:t>SGS </a:t>
            </a:r>
            <a:r>
              <a:rPr lang="ko-KR" altLang="en-US" b="1" dirty="0">
                <a:solidFill>
                  <a:schemeClr val="accent1"/>
                </a:solidFill>
              </a:rPr>
              <a:t>는 모든 영역을 고려할 수 있음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1"/>
                </a:solidFill>
              </a:rPr>
              <a:t>K</a:t>
            </a:r>
            <a:r>
              <a:rPr lang="en-US" altLang="ko-KR" b="1" dirty="0"/>
              <a:t> </a:t>
            </a:r>
            <a:r>
              <a:rPr lang="ko-KR" altLang="en-US" b="1" dirty="0"/>
              <a:t>값은 </a:t>
            </a:r>
            <a:r>
              <a:rPr lang="en-US" altLang="ko-KR" b="1" dirty="0"/>
              <a:t>CIFAR-100 </a:t>
            </a:r>
            <a:r>
              <a:rPr lang="ko-KR" altLang="en-US" b="1" dirty="0"/>
              <a:t>에서 한번 학습한 후 </a:t>
            </a:r>
            <a:r>
              <a:rPr lang="en-US" altLang="ko-KR" b="1" dirty="0"/>
              <a:t>ImageNet </a:t>
            </a:r>
            <a:r>
              <a:rPr lang="ko-KR" altLang="en-US" b="1" dirty="0"/>
              <a:t>에 전이하는 것이 효과적임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F1EC9E-827E-D0DC-C3EB-CB0A0EA36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11" y="794455"/>
            <a:ext cx="6023836" cy="330114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B8FFB4-5CC1-5E37-C8C2-86DE82774421}"/>
              </a:ext>
            </a:extLst>
          </p:cNvPr>
          <p:cNvSpPr/>
          <p:nvPr/>
        </p:nvSpPr>
        <p:spPr>
          <a:xfrm>
            <a:off x="4452730" y="2126974"/>
            <a:ext cx="3597965" cy="140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3F78EE5-CDAE-2BAA-8EA3-E3DE9B3B161F}"/>
              </a:ext>
            </a:extLst>
          </p:cNvPr>
          <p:cNvSpPr/>
          <p:nvPr/>
        </p:nvSpPr>
        <p:spPr>
          <a:xfrm>
            <a:off x="4452730" y="3104322"/>
            <a:ext cx="3597965" cy="1404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17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328</Words>
  <Application>Microsoft Office PowerPoint</Application>
  <PresentationFormat>와이드스크린</PresentationFormat>
  <Paragraphs>37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Palatino Linotype</vt:lpstr>
      <vt:lpstr>Office 테마</vt:lpstr>
      <vt:lpstr>PowerPoint 프레젠테이션</vt:lpstr>
      <vt:lpstr>Reparameterization through Spatial Gradient Scaling</vt:lpstr>
      <vt:lpstr>Reparameterization through Spatial Gradient Scaling</vt:lpstr>
      <vt:lpstr>Reparameterization through Spatial Gradient Scaling</vt:lpstr>
      <vt:lpstr>Reparameterization through Spatial Gradient Scaling</vt:lpstr>
      <vt:lpstr>Reparameterization through Spatial Gradient Scaling</vt:lpstr>
      <vt:lpstr>Reparameterization through Spatial Gradient Scaling</vt:lpstr>
      <vt:lpstr>Reparameterization through Spatial Gradient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박형동</cp:lastModifiedBy>
  <cp:revision>57</cp:revision>
  <dcterms:created xsi:type="dcterms:W3CDTF">2024-01-20T13:16:05Z</dcterms:created>
  <dcterms:modified xsi:type="dcterms:W3CDTF">2024-02-27T19:52:42Z</dcterms:modified>
</cp:coreProperties>
</file>