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648" r:id="rId1"/>
  </p:sldMasterIdLst>
  <p:notesMasterIdLst>
    <p:notesMasterId r:id="rId2"/>
  </p:notesMasterIdLst>
  <p:sldIdLst>
    <p:sldId id="256" r:id="rId3"/>
    <p:sldId id="697" r:id="rId4"/>
    <p:sldId id="684" r:id="rId5"/>
    <p:sldId id="706" r:id="rId6"/>
    <p:sldId id="707" r:id="rId7"/>
    <p:sldId id="708" r:id="rId8"/>
    <p:sldId id="686" r:id="rId9"/>
    <p:sldId id="698" r:id="rId10"/>
    <p:sldId id="701" r:id="rId11"/>
    <p:sldId id="702" r:id="rId12"/>
    <p:sldId id="71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9906" autoAdjust="0"/>
    <p:restoredTop sz="93848" autoAdjust="0"/>
  </p:normalViewPr>
  <p:slideViewPr>
    <p:cSldViewPr snapToGrid="0">
      <p:cViewPr varScale="1">
        <p:scale>
          <a:sx n="100" d="100"/>
          <a:sy n="100" d="100"/>
        </p:scale>
        <p:origin x="852" y="144"/>
      </p:cViewPr>
      <p:guideLst>
        <p:guide orient="horz" pos="2159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103" d="100"/>
          <a:sy n="103" d="100"/>
        </p:scale>
        <p:origin x="3648" y="55"/>
      </p:cViewPr>
    </p:cSldViewPr>
  </p:notes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30F939A6-D8A1-4A3E-B1AF-CF6B86DE165A}" type="datetime1">
              <a:rPr lang="ko-KR" altLang="en-US"/>
              <a:pPr lvl="0">
                <a:defRPr/>
              </a:pPr>
              <a:t>2024-11-04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3032124-6EC6-43C3-BD2F-F4850F49A65E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538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7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413538"/>
      </p:ext>
    </p:extLst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3032124-6EC6-43C3-BD2F-F4850F49A65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270504"/>
      </p:ext>
    </p:extLst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3032124-6EC6-43C3-BD2F-F4850F49A65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600557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3032124-6EC6-43C3-BD2F-F4850F49A65E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5143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586422"/>
      </p:ext>
    </p:extLst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3032124-6EC6-43C3-BD2F-F4850F49A65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979058"/>
      </p:ext>
    </p:extLst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3032124-6EC6-43C3-BD2F-F4850F49A65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23544"/>
      </p:ext>
    </p:extLst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3032124-6EC6-43C3-BD2F-F4850F49A65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820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633676"/>
      </p:ext>
    </p:extLst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3032124-6EC6-43C3-BD2F-F4850F49A65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07226"/>
      </p:ext>
    </p:extLst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3032124-6EC6-43C3-BD2F-F4850F49A65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11743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6069A-B2F6-4FA1-AD4D-2A323F30C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9AA13B-A8E5-4FE8-A0C3-D3B2AFC20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6C15F-F3F5-4FD9-905B-15117DA3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D11E-A0F7-4FA6-ACB7-78AA5BA9D62F}" type="datetime1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1A8263-FD44-4E94-B425-7997E926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2FA20-B669-4095-A48B-C38AD003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97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3C79F-5B5B-415E-8024-08261215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4E4B49-C25B-456D-A666-A3AB7DB27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44563-52D8-4510-89D4-6B03708E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0212-C18E-4A1F-93E7-F7CEC1EDC046}" type="datetime1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BE8A6-E611-47E5-A029-CFA1EBF2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3308A-F8BF-490F-A63A-ECA122FA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0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BC554A-B6FF-46DB-ACAB-826BF9D91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BDF5C3-6FAC-47AB-BB19-0321DBAF5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40FDA-BF4D-4F35-BECE-9F365FE6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6BDA-DA22-4CDD-A71E-4F480C069A60}" type="datetime1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C4534-204F-4701-868E-3EDA14DF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512BC-7F13-464E-ADBC-25743F33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00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DBC53-D141-4CA5-B5A2-F3FFB856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52" y="176443"/>
            <a:ext cx="12021437" cy="687161"/>
          </a:xfrm>
        </p:spPr>
        <p:txBody>
          <a:bodyPr/>
          <a:lstStyle>
            <a:lvl1pPr>
              <a:defRPr b="1">
                <a:solidFill>
                  <a:srgbClr val="002C6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B7B04-A8B7-4F63-8E44-AF4B7DF11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8ECB3-E602-48E8-B4DD-6395774C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4C7B-84A8-4EA4-A24F-E6D033A0AF5B}" type="datetime1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66D8C-21AF-4084-9D7F-D22D3B95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35378-C752-4505-80FB-FEE7F104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4540" y="6356350"/>
            <a:ext cx="2743200" cy="365125"/>
          </a:xfrm>
        </p:spPr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15E7BE2-ECE1-4BDD-B754-E19AA34FEEB8}"/>
              </a:ext>
            </a:extLst>
          </p:cNvPr>
          <p:cNvCxnSpPr>
            <a:cxnSpLocks/>
          </p:cNvCxnSpPr>
          <p:nvPr userDrawn="1"/>
        </p:nvCxnSpPr>
        <p:spPr>
          <a:xfrm>
            <a:off x="35168" y="176443"/>
            <a:ext cx="0" cy="687161"/>
          </a:xfrm>
          <a:prstGeom prst="line">
            <a:avLst/>
          </a:prstGeom>
          <a:ln w="76200">
            <a:solidFill>
              <a:srgbClr val="002C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91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A98FC-457C-4539-A9F9-5E33F436F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16A6F8-E102-4969-BC2D-A82CAFD1C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11405-D260-4CEE-AB0F-2164CC9F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6B30-2073-4305-9D3A-0916E29AB440}" type="datetime1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A5793-DA58-417A-BB19-EB5FB470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10BC3D-30E2-4719-AB75-90B6AC05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9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10D63-A220-4A80-8040-023B45C3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00E88-D9CC-40E2-A228-1DF3046AF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C85741-AD4A-423C-BBF8-BEE9F218D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05DFA8-92FE-436A-AABA-BB7F4D5E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FF7C-6511-4AE1-B612-A30E568F1FCB}" type="datetime1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8C9D4-14AE-42F2-B4D2-8D67F2DF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C7BB9-6B70-4AA3-A457-200DB844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DC8E2-E156-4C1B-A2F5-A8BA9612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FBECB-0E3D-4BC8-9FE2-C3AAA031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A68962-5696-4C86-8B90-D8C66C87F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EF4313-1D05-4480-A6D5-56E1DB4DA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D04F94-7B0E-43B5-902F-88072858C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CCBDA9-B265-4A3B-8511-7B749734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DD75-5095-4C61-91A4-CF88A65BDFB9}" type="datetime1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CC3DF3-CFF5-4FB2-9D5C-7C408E7C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E32E33-68B4-43E5-8FD5-35CF4071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40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93D4F-BBC4-484E-B69C-ED5B1B6D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A50EB4-34A2-44F9-A98D-4C7F1499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530C-2AA3-4CF7-9FD5-BD5A25DD584B}" type="datetime1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887AA7-BB40-49EF-A7BD-9B42012F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5BCA18-5903-472D-A59F-371D567E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62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3052FA-83BA-4B4E-AF86-D946E318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9933-39D2-48D7-81EE-0FA4E39D937B}" type="datetime1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648522-4FEF-4AEC-BD94-28251C3B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FE2665-8B25-4024-BBEC-CFAC9CD2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1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8BDAE-5BD4-4FF7-B0F3-2914ED8D3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23818-7332-4BC2-B08E-202545FA3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6E1A0-55B8-4C56-8061-3E942BB15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19FB9-7A93-44A4-9048-D8E152B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5F7E-94F8-43AF-BA3C-2C0EFE7FEF59}" type="datetime1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3777AD-299E-42C8-BD4A-C33CBFD2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38496-BED7-46A0-9B6C-3A0ED70B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74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251FE-50B6-429C-A5B6-41CCC4B0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F9112C-74FA-48DA-9F57-A0FE41483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C4692-8176-450C-BFAF-3623A36B2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8D725E-2EA1-46CB-8A4F-9EDF17CC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7615-84C3-4169-9A08-54E8DCDD2913}" type="datetime1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5FC6DA-7A65-4895-8AF7-FC7B67E9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9FC8C7-18E7-449C-AD48-0ABB0EF9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8531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C559B7-6256-431E-A890-529AA36F9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519C8B-4FA7-4FB2-8717-1669983D3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1D0ED-6A06-41E6-9D97-FF94C8170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68DCC-8D9B-4B47-BE29-50C716B9994F}" type="datetime1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21631-28ED-4C23-820E-5CA390255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A2E70-8EAA-4B18-8A7B-601C41DD1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8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0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2800" y="5004758"/>
            <a:ext cx="5821861" cy="959759"/>
          </a:xfrm>
        </p:spPr>
        <p:txBody>
          <a:bodyPr>
            <a:normAutofit/>
          </a:bodyPr>
          <a:lstStyle/>
          <a:p>
            <a:pPr algn="r"/>
            <a:r>
              <a:rPr lang="en-US" altLang="ko-KR" b="1" dirty="0">
                <a:solidFill>
                  <a:srgbClr val="002C62"/>
                </a:solidFill>
              </a:rPr>
              <a:t>Su-Hak Lee, </a:t>
            </a:r>
            <a:r>
              <a:rPr lang="en-US" altLang="ko-KR" b="1" dirty="0" err="1">
                <a:solidFill>
                  <a:srgbClr val="002C62"/>
                </a:solidFill>
              </a:rPr>
              <a:t>Hee</a:t>
            </a:r>
            <a:r>
              <a:rPr lang="en-US" altLang="ko-KR" b="1" dirty="0">
                <a:solidFill>
                  <a:srgbClr val="002C62"/>
                </a:solidFill>
              </a:rPr>
              <a:t>-Ju Yeo</a:t>
            </a:r>
          </a:p>
          <a:p>
            <a:pPr algn="r"/>
            <a:r>
              <a:rPr lang="en-US" altLang="ko-KR" b="1" dirty="0">
                <a:solidFill>
                  <a:srgbClr val="002C62"/>
                </a:solidFill>
              </a:rPr>
              <a:t>Department of Computer Engineering</a:t>
            </a:r>
          </a:p>
          <a:p>
            <a:pPr algn="r"/>
            <a:endParaRPr lang="ko-KR" altLang="en-US" b="1" dirty="0">
              <a:solidFill>
                <a:srgbClr val="002C62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-1" y="2135416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6D421F4B-5169-46B4-9249-AB53789FC1C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0" y="-184750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441450" y="2320752"/>
            <a:ext cx="10453006" cy="1604508"/>
          </a:xfrm>
        </p:spPr>
        <p:txBody>
          <a:bodyPr>
            <a:normAutofit/>
          </a:bodyPr>
          <a:lstStyle/>
          <a:p>
            <a:pPr algn="r">
              <a:defRPr/>
            </a:pPr>
            <a:r>
              <a:rPr xmlns:mc="http://schemas.openxmlformats.org/markup-compatibility/2006" xmlns:hp="http://schemas.haansoft.com/office/presentation/8.0" lang="ko-KR" altLang="en-US" sz="4400" b="1" mc:Ignorable="hp" hp:hslEmbossed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40"/>
                    </a:srgbClr>
                  </a:outerShdw>
                </a:effectLst>
              </a:rPr>
              <a:t>보안성 평가</a:t>
            </a:r>
            <a:endParaRPr xmlns:mc="http://schemas.openxmlformats.org/markup-compatibility/2006" xmlns:hp="http://schemas.haansoft.com/office/presentation/8.0" lang="ko-KR" altLang="en-US" sz="4400" b="1" mc:Ignorable="hp" hp:hslEmbossed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11786144" y="5004758"/>
            <a:ext cx="45719" cy="959758"/>
          </a:xfrm>
          <a:prstGeom prst="rect">
            <a:avLst/>
          </a:prstGeom>
          <a:solidFill>
            <a:srgbClr val="002C62"/>
          </a:solidFill>
          <a:ln>
            <a:solidFill>
              <a:srgbClr val="00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8" name="Picture 4" descr="HONGIK UNIVERSITY">
            <a:extLst>
              <a:ext uri="{FF2B5EF4-FFF2-40B4-BE49-F238E27FC236}">
                <a16:creationId xmlns:a16="http://schemas.microsoft.com/office/drawing/2014/main" id="{6B30C8C5-C24D-49AC-8DCD-2AC2166EC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1773596"/>
            <a:ext cx="3089820" cy="2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부제목 2"/>
          <p:cNvSpPr txBox="1"/>
          <p:nvPr/>
        </p:nvSpPr>
        <p:spPr>
          <a:xfrm>
            <a:off x="9946784" y="1666695"/>
            <a:ext cx="1947672" cy="427981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b="1">
                <a:solidFill>
                  <a:srgbClr val="002c62"/>
                </a:solidFill>
              </a:rPr>
              <a:t>2024</a:t>
            </a:r>
            <a:r>
              <a:rPr lang="ko-KR" altLang="en-US" b="1">
                <a:solidFill>
                  <a:srgbClr val="002c62"/>
                </a:solidFill>
              </a:rPr>
              <a:t>년 </a:t>
            </a:r>
            <a:r>
              <a:rPr lang="en-US" altLang="ko-KR" b="1">
                <a:solidFill>
                  <a:srgbClr val="002c62"/>
                </a:solidFill>
              </a:rPr>
              <a:t>11</a:t>
            </a:r>
            <a:r>
              <a:rPr lang="ko-KR" altLang="en-US" b="1">
                <a:solidFill>
                  <a:srgbClr val="002c62"/>
                </a:solidFill>
              </a:rPr>
              <a:t>월 </a:t>
            </a:r>
            <a:r>
              <a:rPr lang="en-US" altLang="ko-KR" b="1">
                <a:solidFill>
                  <a:srgbClr val="002c62"/>
                </a:solidFill>
              </a:rPr>
              <a:t>4</a:t>
            </a:r>
            <a:r>
              <a:rPr lang="ko-KR" altLang="en-US" b="1">
                <a:solidFill>
                  <a:srgbClr val="002c62"/>
                </a:solidFill>
              </a:rPr>
              <a:t>일</a:t>
            </a:r>
            <a:endParaRPr lang="ko-KR" altLang="en-US" b="1">
              <a:solidFill>
                <a:srgbClr val="002c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686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비선형성 테스트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8736E57-F90E-408A-B1D8-FC5493EAAE16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  <p:sp>
        <p:nvSpPr>
          <p:cNvPr id="9" name=""/>
          <p:cNvSpPr txBox="1"/>
          <p:nvPr/>
        </p:nvSpPr>
        <p:spPr>
          <a:xfrm>
            <a:off x="300115" y="1106132"/>
            <a:ext cx="3894321" cy="4473613"/>
          </a:xfrm>
          <a:prstGeom prst="rect">
            <a:avLst/>
          </a:prstGeom>
        </p:spPr>
        <p:txBody>
          <a:bodyPr wrap="square">
            <a:spAutoFit/>
          </a:bodyPr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</a:rPr>
              <a:t> 예시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</a:rPr>
              <a:t>S-box : 4bits(X1, X2, X3, X4) </a:t>
            </a:r>
            <a:endParaRPr xmlns:mc="http://schemas.openxmlformats.org/markup-compatibility/2006" xmlns:hp="http://schemas.haansoft.com/office/presentation/8.0" b="0" i="0" u="none" strike="noStrike" mc:Ignorable="hp" hp:hslEmbossed="0">
              <a:solidFill>
                <a:srgbClr val="000000"/>
              </a:solidFill>
              <a:ea typeface="함초롬바탕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ea typeface="함초롬바탕"/>
              </a:rPr>
              <a:t>→ </a:t>
            </a: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solidFill>
                  <a:srgbClr val="000000"/>
                </a:solidFill>
                <a:ea typeface="함초롬바탕"/>
              </a:rPr>
              <a:t>4bits(Y1, Y2, Y3, Y4)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</a:rPr>
              <a:t> 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</a:rPr>
              <a:t>X1⊕X2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</a:rPr>
              <a:t>⊕Y1=0 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</a:rPr>
              <a:t>이 참이될 확률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</a:rPr>
              <a:t>: 0.25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</a:rPr>
              <a:t>bias : 0.25 - 0.5 = -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</a:rPr>
              <a:t>0.25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</a:rPr>
              <a:t>8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</a:rPr>
              <a:t>개의 변수에 대해서 가능한 모든 선형 표현을 무차별로 대입하여 얼마나 자주 참이 되는지를 추적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37831" y="234219"/>
            <a:ext cx="7286005" cy="637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488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비선형성 테스트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8736E57-F90E-408A-B1D8-FC5493EAAE16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60736" y="975969"/>
            <a:ext cx="7211431" cy="4906060"/>
          </a:xfrm>
          <a:prstGeom prst="rect">
            <a:avLst/>
          </a:prstGeom>
        </p:spPr>
      </p:pic>
      <p:sp>
        <p:nvSpPr>
          <p:cNvPr id="12" name=""/>
          <p:cNvSpPr txBox="1"/>
          <p:nvPr/>
        </p:nvSpPr>
        <p:spPr>
          <a:xfrm>
            <a:off x="395365" y="1106132"/>
            <a:ext cx="3894321" cy="403546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 defTabSz="914400" rtl="0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예시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S-box : 4bits(X1, X2, X3, X4) 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indent="0" algn="just" defTabSz="914400" rtl="0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  <a:solidFill>
                  <a:srgbClr val="000000"/>
                </a:solidFill>
                <a:ea typeface="함초롬바탕"/>
              </a:rPr>
              <a:t>→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ea typeface="함초롬바탕"/>
              </a:rPr>
              <a:t>4bits(Y1, Y2, Y3, Y4)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indent="0" algn="just" defTabSz="914400" rtl="0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</a:rPr>
              <a:t>- X1⊕X2⊕X3⊕X4=Y1⊕Y2⊕Y3⊕Y4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</a:rPr>
              <a:t>이 참일 경우의 수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  <a:p>
            <a:pPr marL="0" indent="0" algn="just" defTabSz="914400" rtl="0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indent="0" algn="just" defTabSz="914400" rtl="0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각 값 : 특정 선형 방정식이 참이 되는 횟수 -8 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indent="0" algn="just" defTabSz="914400" rtl="0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3950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혼돈</a:t>
            </a:r>
            <a:r>
              <a:rPr lang="en-US" altLang="ko-KR"/>
              <a:t>(Confusion)</a:t>
            </a:r>
            <a:r>
              <a:rPr lang="ko-KR" altLang="en-US"/>
              <a:t>과 확산</a:t>
            </a:r>
            <a:r>
              <a:rPr lang="en-US" altLang="ko-KR"/>
              <a:t>(Diffusion)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8736E57-F90E-408A-B1D8-FC5493EAAE16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sp>
        <p:nvSpPr>
          <p:cNvPr id="9" name=""/>
          <p:cNvSpPr txBox="1"/>
          <p:nvPr/>
        </p:nvSpPr>
        <p:spPr>
          <a:xfrm>
            <a:off x="318539" y="1146622"/>
            <a:ext cx="11570535" cy="1347023"/>
          </a:xfrm>
          <a:prstGeom prst="rect">
            <a:avLst/>
          </a:prstGeom>
        </p:spPr>
        <p:txBody>
          <a:bodyPr wrap="square">
            <a:spAutoFit/>
          </a:bodyPr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</a:rPr>
              <a:t>Claude Elwood Shannon이 제안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</a:rPr>
              <a:t> -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ea typeface="함초롬바탕"/>
              </a:rPr>
              <a:t>Communication Theory of Secrecy Systems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</a:rPr>
              <a:t>통계적인 분석을 방해하는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</a:rPr>
              <a:t>가지 방법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</a:rPr>
              <a:t>Confusion, Diffusion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310731" y="2407826"/>
            <a:ext cx="11570536" cy="90496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 Confusion : 암호화된 데이터와 원본 데이터 간의 관계를 복잡하게 만듦. 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ex) AES - S-box를 사용 → 바이트 단위로 데이터 복잡하게 만듦 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05983" y="3261264"/>
            <a:ext cx="5214859" cy="3104265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643172" y="3977355"/>
            <a:ext cx="6119906" cy="180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3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혼돈</a:t>
            </a:r>
            <a:r>
              <a:rPr lang="en-US" altLang="ko-KR"/>
              <a:t>(Confusion)</a:t>
            </a:r>
            <a:r>
              <a:rPr lang="ko-KR" altLang="en-US"/>
              <a:t>과 확산</a:t>
            </a:r>
            <a:r>
              <a:rPr lang="en-US" altLang="ko-KR"/>
              <a:t>(Diffusion)</a:t>
            </a: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F67BCD-60DF-4B50-909E-81326FCA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9" name=""/>
          <p:cNvSpPr txBox="1"/>
          <p:nvPr/>
        </p:nvSpPr>
        <p:spPr>
          <a:xfrm>
            <a:off x="242965" y="1182333"/>
            <a:ext cx="10827271" cy="90392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 Diffusion : 입력 비트의 변화가 출력에 광범위하게 영향을 미치게 함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ex) AES - ShiftRows와 MixColumns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7010" y="2184426"/>
            <a:ext cx="8241545" cy="3303671"/>
          </a:xfrm>
          <a:prstGeom prst="rect">
            <a:avLst/>
          </a:prstGeom>
        </p:spPr>
      </p:pic>
      <p:sp>
        <p:nvSpPr>
          <p:cNvPr id="14" name=""/>
          <p:cNvSpPr txBox="1"/>
          <p:nvPr/>
        </p:nvSpPr>
        <p:spPr>
          <a:xfrm>
            <a:off x="4080447" y="5628789"/>
            <a:ext cx="1677025" cy="36349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ShiftRows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1189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혼돈</a:t>
            </a:r>
            <a:r>
              <a:rPr lang="en-US" altLang="ko-KR"/>
              <a:t>(Confusion)</a:t>
            </a:r>
            <a:r>
              <a:rPr lang="ko-KR" altLang="en-US"/>
              <a:t>과 확산</a:t>
            </a:r>
            <a:r>
              <a:rPr lang="en-US" altLang="ko-KR"/>
              <a:t>(Diffusion)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8736E57-F90E-408A-B1D8-FC5493EAAE16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02948" y="1812717"/>
            <a:ext cx="6613318" cy="2566617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14581" y="4533042"/>
            <a:ext cx="7277100" cy="2066925"/>
          </a:xfrm>
          <a:prstGeom prst="rect">
            <a:avLst/>
          </a:prstGeom>
        </p:spPr>
      </p:pic>
      <p:sp>
        <p:nvSpPr>
          <p:cNvPr id="13" name=""/>
          <p:cNvSpPr txBox="1"/>
          <p:nvPr/>
        </p:nvSpPr>
        <p:spPr>
          <a:xfrm>
            <a:off x="395365" y="1334733"/>
            <a:ext cx="10827271" cy="35881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MixColumns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2584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혼돈</a:t>
            </a:r>
            <a:r>
              <a:rPr lang="en-US" altLang="ko-KR"/>
              <a:t>(Confusion)</a:t>
            </a:r>
            <a:r>
              <a:rPr lang="ko-KR" altLang="en-US"/>
              <a:t>과 확산</a:t>
            </a:r>
            <a:r>
              <a:rPr lang="en-US" altLang="ko-KR"/>
              <a:t>(Diffusion)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8736E57-F90E-408A-B1D8-FC5493EAAE16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sp>
        <p:nvSpPr>
          <p:cNvPr id="14" name="슬라이드 번호 개체 틀 3"/>
          <p:cNvSpPr>
            <a:spLocks noGrp="1"/>
          </p:cNvSpPr>
          <p:nvPr/>
        </p:nvSpPr>
        <p:spPr>
          <a:xfrm>
            <a:off x="931454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78736E57-F90E-408A-B1D8-FC5493EAAE16}" type="slidenum">
              <a:rPr xmlns:mc="http://schemas.openxmlformats.org/markup-compatibility/2006" xmlns:hp="http://schemas.haansoft.com/office/presentation/8.0" kumimoji="0" lang="en-US" altLang="en-US" sz="1200" b="0" i="0" u="none" strike="noStrike" kern="1200" cap="none" spc="0" normalizeH="0" baseline="0" mc:Ignorable="hp" hp:hslEmbossed="0">
                <a:solidFill>
                  <a:srgbClr val="8c8c8c"/>
                </a:solidFill>
                <a:latin typeface="Arial"/>
                <a:ea typeface="Arial"/>
                <a:cs typeface="Arial"/>
              </a:rPr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4</a:t>
            </a:fld>
            <a:endParaRPr xmlns:mc="http://schemas.openxmlformats.org/markup-compatibility/2006" xmlns:hp="http://schemas.haansoft.com/office/presentation/8.0" kumimoji="0" lang="en-US" altLang="en-US" sz="1200" b="0" i="0" u="none" strike="noStrike" kern="1200" cap="none" spc="0" normalizeH="0" baseline="0" mc:Ignorable="hp" hp:hslEmbossed="0">
              <a:solidFill>
                <a:srgbClr val="8c8c8c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0" name="슬라이드 번호 개체 틀 3"/>
          <p:cNvSpPr>
            <a:spLocks noGrp="1"/>
          </p:cNvSpPr>
          <p:nvPr/>
        </p:nvSpPr>
        <p:spPr>
          <a:xfrm>
            <a:off x="9314540" y="6384925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78736E57-F90E-408A-B1D8-FC5493EAAE16}" type="slidenum">
              <a:rPr xmlns:mc="http://schemas.openxmlformats.org/markup-compatibility/2006" xmlns:hp="http://schemas.haansoft.com/office/presentation/8.0" kumimoji="0" lang="en-US" altLang="en-US" sz="1200" b="0" i="0" u="none" strike="noStrike" kern="1200" cap="none" spc="0" normalizeH="0" baseline="0" mc:Ignorable="hp" hp:hslEmbossed="0">
                <a:solidFill>
                  <a:srgbClr val="8c8c8c"/>
                </a:solidFill>
                <a:latin typeface="Arial"/>
                <a:ea typeface="Arial"/>
                <a:cs typeface="Arial"/>
              </a:rPr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5</a:t>
            </a:fld>
            <a:endParaRPr xmlns:mc="http://schemas.openxmlformats.org/markup-compatibility/2006" xmlns:hp="http://schemas.haansoft.com/office/presentation/8.0" kumimoji="0" lang="en-US" altLang="en-US" sz="1200" b="0" i="0" u="none" strike="noStrike" kern="1200" cap="none" spc="0" normalizeH="0" baseline="0" mc:Ignorable="hp" hp:hslEmbossed="0">
              <a:solidFill>
                <a:srgbClr val="8c8c8c"/>
              </a:solidFill>
              <a:latin typeface="Arial"/>
              <a:ea typeface="Arial"/>
              <a:cs typeface="Arial"/>
            </a:endParaRPr>
          </a:p>
        </p:txBody>
      </p:sp>
      <p:graphicFrame>
        <p:nvGraphicFramePr>
          <p:cNvPr id="31" name="표 4"/>
          <p:cNvGraphicFramePr>
            <a:graphicFrameLocks noGrp="1"/>
          </p:cNvGraphicFramePr>
          <p:nvPr/>
        </p:nvGraphicFramePr>
        <p:xfrm>
          <a:off x="130628" y="1908463"/>
          <a:ext cx="3038764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91"/>
                <a:gridCol w="759691"/>
                <a:gridCol w="759691"/>
                <a:gridCol w="759691"/>
              </a:tblGrid>
              <a:tr h="370840"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0C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08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04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04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00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23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19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00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19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2" name="화살표: 오른쪽 5"/>
          <p:cNvSpPr/>
          <p:nvPr/>
        </p:nvSpPr>
        <p:spPr>
          <a:xfrm>
            <a:off x="3326495" y="2531918"/>
            <a:ext cx="973777" cy="49876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bedf2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</a:endParaRPr>
          </a:p>
        </p:txBody>
      </p:sp>
      <p:graphicFrame>
        <p:nvGraphicFramePr>
          <p:cNvPr id="33" name="표 6"/>
          <p:cNvGraphicFramePr>
            <a:graphicFrameLocks noGrp="1"/>
          </p:cNvGraphicFramePr>
          <p:nvPr/>
        </p:nvGraphicFramePr>
        <p:xfrm>
          <a:off x="4504875" y="1866900"/>
          <a:ext cx="3038764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91"/>
                <a:gridCol w="759691"/>
                <a:gridCol w="759691"/>
                <a:gridCol w="759691"/>
              </a:tblGrid>
              <a:tr h="370840"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CD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C9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FE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F2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F2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63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26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C9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C9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7D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D4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FA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63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82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D4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4" name="TextBox 7"/>
          <p:cNvSpPr txBox="1"/>
          <p:nvPr/>
        </p:nvSpPr>
        <p:spPr>
          <a:xfrm>
            <a:off x="3348182" y="2162586"/>
            <a:ext cx="1331530" cy="35963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SubBytes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5" name="화살표: 오른쪽 8"/>
          <p:cNvSpPr/>
          <p:nvPr/>
        </p:nvSpPr>
        <p:spPr>
          <a:xfrm>
            <a:off x="7787982" y="2462071"/>
            <a:ext cx="973777" cy="49876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bedf2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6" name="TextBox 9"/>
          <p:cNvSpPr txBox="1"/>
          <p:nvPr/>
        </p:nvSpPr>
        <p:spPr>
          <a:xfrm>
            <a:off x="7702794" y="2092739"/>
            <a:ext cx="1328635" cy="36933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ShiftRows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graphicFrame>
        <p:nvGraphicFramePr>
          <p:cNvPr id="37" name="표 11"/>
          <p:cNvGraphicFramePr>
            <a:graphicFrameLocks noGrp="1"/>
          </p:cNvGraphicFramePr>
          <p:nvPr/>
        </p:nvGraphicFramePr>
        <p:xfrm>
          <a:off x="9006102" y="1866900"/>
          <a:ext cx="3038764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91"/>
                <a:gridCol w="759691"/>
                <a:gridCol w="759691"/>
                <a:gridCol w="759691"/>
              </a:tblGrid>
              <a:tr h="370840"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CD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C9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FE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F2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63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26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F2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7D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D4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C9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C9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D4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FA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63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82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8" name="화살표: 오른쪽 12"/>
          <p:cNvSpPr/>
          <p:nvPr/>
        </p:nvSpPr>
        <p:spPr>
          <a:xfrm>
            <a:off x="406487" y="4984173"/>
            <a:ext cx="973777" cy="49876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bedf2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9" name="TextBox 13"/>
          <p:cNvSpPr txBox="1"/>
          <p:nvPr/>
        </p:nvSpPr>
        <p:spPr>
          <a:xfrm>
            <a:off x="83799" y="4614841"/>
            <a:ext cx="1666682" cy="36933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MixColumns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graphicFrame>
        <p:nvGraphicFramePr>
          <p:cNvPr id="40" name="표 14"/>
          <p:cNvGraphicFramePr>
            <a:graphicFrameLocks noGrp="1"/>
          </p:cNvGraphicFramePr>
          <p:nvPr/>
        </p:nvGraphicFramePr>
        <p:xfrm>
          <a:off x="5429016" y="4465617"/>
          <a:ext cx="3038764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91"/>
                <a:gridCol w="759691"/>
                <a:gridCol w="759691"/>
                <a:gridCol w="759691"/>
              </a:tblGrid>
              <a:tr h="370840"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CD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ae3f3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C9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2f0d9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FE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be5d7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49dd6">
                        <a:alpha val="100000"/>
                      </a:srgbClr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F2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ae3f3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63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2f0d9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26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be5d7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F2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49dd6">
                        <a:alpha val="100000"/>
                      </a:srgbClr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7D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ae3f3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D4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2f0d9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C9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be5d7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C9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49dd6">
                        <a:alpha val="100000"/>
                      </a:srgbClr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D4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ae3f3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FA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2f0d9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63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be5d7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82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49dd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표 15"/>
          <p:cNvGraphicFramePr>
            <a:graphicFrameLocks noGrp="1"/>
          </p:cNvGraphicFramePr>
          <p:nvPr/>
        </p:nvGraphicFramePr>
        <p:xfrm>
          <a:off x="1635834" y="4465617"/>
          <a:ext cx="3038764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91"/>
                <a:gridCol w="759691"/>
                <a:gridCol w="759691"/>
                <a:gridCol w="759691"/>
              </a:tblGrid>
              <a:tr h="370840"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02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03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01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01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01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02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03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01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01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01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02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03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03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01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01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02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2" name="TextBox 16"/>
          <p:cNvSpPr txBox="1"/>
          <p:nvPr/>
        </p:nvSpPr>
        <p:spPr>
          <a:xfrm>
            <a:off x="2146465" y="4060681"/>
            <a:ext cx="2199906" cy="36933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(Constant Matrix)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43" name="곱하기 기호 17"/>
          <p:cNvSpPr/>
          <p:nvPr/>
        </p:nvSpPr>
        <p:spPr>
          <a:xfrm>
            <a:off x="4736120" y="5046519"/>
            <a:ext cx="690910" cy="563663"/>
          </a:xfrm>
          <a:prstGeom prst="mathMultiply">
            <a:avLst>
              <a:gd name="adj1" fmla="val 23520"/>
            </a:avLst>
          </a:prstGeom>
          <a:solidFill>
            <a:srgbClr val="000000">
              <a:alpha val="100000"/>
            </a:srgbClr>
          </a:solidFill>
          <a:ln w="12700" cap="flat" cmpd="sng" algn="ctr">
            <a:solidFill>
              <a:srgbClr val="1c3052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</a:endParaRPr>
          </a:p>
        </p:txBody>
      </p:sp>
      <p:graphicFrame>
        <p:nvGraphicFramePr>
          <p:cNvPr id="44" name="표 18"/>
          <p:cNvGraphicFramePr>
            <a:graphicFrameLocks noGrp="1"/>
          </p:cNvGraphicFramePr>
          <p:nvPr/>
        </p:nvGraphicFramePr>
        <p:xfrm>
          <a:off x="9043304" y="4465617"/>
          <a:ext cx="3038764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91"/>
                <a:gridCol w="759691"/>
                <a:gridCol w="759691"/>
                <a:gridCol w="759691"/>
              </a:tblGrid>
              <a:tr h="370840"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C1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ae3f3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89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2f0d9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9A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be5d7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81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49dd6">
                        <a:alpha val="100000"/>
                      </a:srgbClr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FC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ae3f3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05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2f0d9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08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be5d7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F1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49dd6">
                        <a:alpha val="100000"/>
                      </a:srgbClr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ae3f3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C2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2f0d9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DF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be5d7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3A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49dd6">
                        <a:alpha val="100000"/>
                      </a:srgbClr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7E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ae3f3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86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2f0d9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AF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be5d7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4F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49dd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5" name="같음 기호 19"/>
          <p:cNvSpPr/>
          <p:nvPr/>
        </p:nvSpPr>
        <p:spPr>
          <a:xfrm>
            <a:off x="8519388" y="5111418"/>
            <a:ext cx="496059" cy="498764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0000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519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혼돈</a:t>
            </a:r>
            <a:r>
              <a:rPr lang="en-US" altLang="ko-KR"/>
              <a:t>(Confusion)</a:t>
            </a:r>
            <a:r>
              <a:rPr lang="ko-KR" altLang="en-US"/>
              <a:t>과 확산</a:t>
            </a:r>
            <a:r>
              <a:rPr lang="en-US" altLang="ko-KR"/>
              <a:t>(Diffusion)</a:t>
            </a:r>
            <a:endParaRPr lang="en-US" altLang="ko-KR"/>
          </a:p>
        </p:txBody>
      </p:sp>
      <p:sp>
        <p:nvSpPr>
          <p:cNvPr id="4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314540" y="6356350"/>
            <a:ext cx="2743200" cy="365125"/>
          </a:xfrm>
        </p:spPr>
        <p:txBody>
          <a:bodyPr vert="horz" lIns="91440" tIns="45720" rIns="91440" bIns="45720" anchor="ctr"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78736E57-F90E-408A-B1D8-FC5493EAAE16}" type="slidenum">
              <a:rPr xmlns:mc="http://schemas.openxmlformats.org/markup-compatibility/2006" xmlns:hp="http://schemas.haansoft.com/office/presentation/8.0" kumimoji="0" lang="en-US" altLang="en-US" sz="1200" b="0" i="0" u="none" strike="noStrike" kern="1200" cap="none" spc="0" normalizeH="0" baseline="0" mc:Ignorable="hp" hp:hslEmbossed="0">
                <a:solidFill>
                  <a:srgbClr val="8c8c8c"/>
                </a:solidFill>
                <a:latin typeface="Arial"/>
                <a:ea typeface="Arial"/>
                <a:cs typeface="Arial"/>
              </a:rPr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7</a:t>
            </a:fld>
            <a:endParaRPr xmlns:mc="http://schemas.openxmlformats.org/markup-compatibility/2006" xmlns:hp="http://schemas.haansoft.com/office/presentation/8.0" kumimoji="0" lang="en-US" altLang="en-US" sz="1200" b="0" i="0" u="none" strike="noStrike" kern="1200" cap="none" spc="0" normalizeH="0" baseline="0" mc:Ignorable="hp" hp:hslEmbossed="0">
              <a:solidFill>
                <a:srgbClr val="8c8c8c"/>
              </a:solidFill>
              <a:latin typeface="Arial"/>
              <a:ea typeface="Arial"/>
              <a:cs typeface="Arial"/>
            </a:endParaRPr>
          </a:p>
        </p:txBody>
      </p:sp>
      <p:graphicFrame>
        <p:nvGraphicFramePr>
          <p:cNvPr id="47" name="표 4"/>
          <p:cNvGraphicFramePr>
            <a:graphicFrameLocks noGrp="1"/>
          </p:cNvGraphicFramePr>
          <p:nvPr/>
        </p:nvGraphicFramePr>
        <p:xfrm>
          <a:off x="130628" y="1851313"/>
          <a:ext cx="3038764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91"/>
                <a:gridCol w="759691"/>
                <a:gridCol w="759691"/>
                <a:gridCol w="759691"/>
              </a:tblGrid>
              <a:tr h="370840"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C1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89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9A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81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FC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05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08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F1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C2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DF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3A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7E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86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AF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4F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8" name="화살표: 오른쪽 5"/>
          <p:cNvSpPr/>
          <p:nvPr/>
        </p:nvSpPr>
        <p:spPr>
          <a:xfrm>
            <a:off x="3326495" y="2474768"/>
            <a:ext cx="973777" cy="49876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bedf2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</a:endParaRPr>
          </a:p>
        </p:txBody>
      </p:sp>
      <p:graphicFrame>
        <p:nvGraphicFramePr>
          <p:cNvPr id="49" name="표 6"/>
          <p:cNvGraphicFramePr>
            <a:graphicFrameLocks noGrp="1"/>
          </p:cNvGraphicFramePr>
          <p:nvPr/>
        </p:nvGraphicFramePr>
        <p:xfrm>
          <a:off x="4504875" y="1809750"/>
          <a:ext cx="3038764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91"/>
                <a:gridCol w="759691"/>
                <a:gridCol w="759691"/>
                <a:gridCol w="759691"/>
              </a:tblGrid>
              <a:tr h="370840"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78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A7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B8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0C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B0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6B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A1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96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25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9E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F3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44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79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84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0" name="TextBox 7"/>
          <p:cNvSpPr txBox="1"/>
          <p:nvPr/>
        </p:nvSpPr>
        <p:spPr>
          <a:xfrm>
            <a:off x="3348182" y="2105436"/>
            <a:ext cx="1409604" cy="35963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SubBytes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1" name="화살표: 오른쪽 8"/>
          <p:cNvSpPr/>
          <p:nvPr/>
        </p:nvSpPr>
        <p:spPr>
          <a:xfrm>
            <a:off x="7787982" y="2404921"/>
            <a:ext cx="973777" cy="49876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bedf2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2" name="TextBox 9"/>
          <p:cNvSpPr txBox="1"/>
          <p:nvPr/>
        </p:nvSpPr>
        <p:spPr>
          <a:xfrm>
            <a:off x="7702794" y="2035589"/>
            <a:ext cx="1328635" cy="36933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ShiftRows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graphicFrame>
        <p:nvGraphicFramePr>
          <p:cNvPr id="53" name="표 11"/>
          <p:cNvGraphicFramePr>
            <a:graphicFrameLocks noGrp="1"/>
          </p:cNvGraphicFramePr>
          <p:nvPr/>
        </p:nvGraphicFramePr>
        <p:xfrm>
          <a:off x="9006102" y="1809750"/>
          <a:ext cx="3038764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91"/>
                <a:gridCol w="759691"/>
                <a:gridCol w="759691"/>
                <a:gridCol w="759691"/>
              </a:tblGrid>
              <a:tr h="370840"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78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A7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B8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0C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6B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A1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B0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9E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96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25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84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F3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44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79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4" name="화살표: 오른쪽 12"/>
          <p:cNvSpPr/>
          <p:nvPr/>
        </p:nvSpPr>
        <p:spPr>
          <a:xfrm>
            <a:off x="406487" y="4927023"/>
            <a:ext cx="973777" cy="49876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bedf2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5" name="TextBox 13"/>
          <p:cNvSpPr txBox="1"/>
          <p:nvPr/>
        </p:nvSpPr>
        <p:spPr>
          <a:xfrm>
            <a:off x="83799" y="4557691"/>
            <a:ext cx="1666682" cy="36933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MixColumns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graphicFrame>
        <p:nvGraphicFramePr>
          <p:cNvPr id="56" name="표 14"/>
          <p:cNvGraphicFramePr>
            <a:graphicFrameLocks noGrp="1"/>
          </p:cNvGraphicFramePr>
          <p:nvPr/>
        </p:nvGraphicFramePr>
        <p:xfrm>
          <a:off x="5429016" y="4408467"/>
          <a:ext cx="3038764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91"/>
                <a:gridCol w="759691"/>
                <a:gridCol w="759691"/>
                <a:gridCol w="759691"/>
              </a:tblGrid>
              <a:tr h="370840"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78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ae3f3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A7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2f0d9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B8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be5d7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0C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49dd6">
                        <a:alpha val="100000"/>
                      </a:srgbClr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6B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ae3f3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2f0d9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A1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be5d7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B0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b05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49dd6">
                        <a:alpha val="100000"/>
                      </a:srgbClr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9E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ae3f3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2f0d9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7030a0"/>
                          </a:solidFill>
                          <a:latin typeface="Arial"/>
                          <a:cs typeface="Arial"/>
                        </a:rPr>
                        <a:t>96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7030a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be5d7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25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49dd6">
                        <a:alpha val="100000"/>
                      </a:srgbClr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84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ae3f3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F3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2f0d9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44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be5d7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79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49dd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표 15"/>
          <p:cNvGraphicFramePr>
            <a:graphicFrameLocks noGrp="1"/>
          </p:cNvGraphicFramePr>
          <p:nvPr/>
        </p:nvGraphicFramePr>
        <p:xfrm>
          <a:off x="1635834" y="4408467"/>
          <a:ext cx="3038764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91"/>
                <a:gridCol w="759691"/>
                <a:gridCol w="759691"/>
                <a:gridCol w="759691"/>
              </a:tblGrid>
              <a:tr h="370840"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02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03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01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01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01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02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03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01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01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01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02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03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03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01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01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02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6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8" name="TextBox 16"/>
          <p:cNvSpPr txBox="1"/>
          <p:nvPr/>
        </p:nvSpPr>
        <p:spPr>
          <a:xfrm>
            <a:off x="2146465" y="4003531"/>
            <a:ext cx="2199906" cy="36933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(Constant Matrix)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9" name="곱하기 기호 17"/>
          <p:cNvSpPr/>
          <p:nvPr/>
        </p:nvSpPr>
        <p:spPr>
          <a:xfrm>
            <a:off x="4736120" y="4989369"/>
            <a:ext cx="690910" cy="563663"/>
          </a:xfrm>
          <a:prstGeom prst="mathMultiply">
            <a:avLst>
              <a:gd name="adj1" fmla="val 23520"/>
            </a:avLst>
          </a:prstGeom>
          <a:solidFill>
            <a:srgbClr val="000000">
              <a:alpha val="100000"/>
            </a:srgbClr>
          </a:solidFill>
          <a:ln w="12700" cap="flat" cmpd="sng" algn="ctr">
            <a:solidFill>
              <a:srgbClr val="1c3052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</a:endParaRPr>
          </a:p>
        </p:txBody>
      </p:sp>
      <p:graphicFrame>
        <p:nvGraphicFramePr>
          <p:cNvPr id="60" name="표 18"/>
          <p:cNvGraphicFramePr>
            <a:graphicFrameLocks noGrp="1"/>
          </p:cNvGraphicFramePr>
          <p:nvPr/>
        </p:nvGraphicFramePr>
        <p:xfrm>
          <a:off x="9043304" y="4408467"/>
          <a:ext cx="3038764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91"/>
                <a:gridCol w="759691"/>
                <a:gridCol w="759691"/>
                <a:gridCol w="759691"/>
              </a:tblGrid>
              <a:tr h="370840"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ae3f3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2f0d9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7030a0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7030a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be5d7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b05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49dd6">
                        <a:alpha val="100000"/>
                      </a:srgbClr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ae3f3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2f0d9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7030a0"/>
                          </a:solidFill>
                          <a:latin typeface="Arial"/>
                          <a:cs typeface="Arial"/>
                        </a:rPr>
                        <a:t>G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7030a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be5d7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H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b05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49dd6">
                        <a:alpha val="100000"/>
                      </a:srgbClr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ae3f3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J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2f0d9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7030a0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7030a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be5d7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L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b05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49dd6">
                        <a:alpha val="100000"/>
                      </a:srgbClr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ae3f3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2f0d9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7030a0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7030a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be5d7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400" b="1" i="0" u="none" strike="noStrike" kern="1200" cap="none" normalizeH="0" baseline="0" mc:Ignorable="hp" hp:hslEmbossed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xmlns:mc="http://schemas.openxmlformats.org/markup-compatibility/2006" xmlns:hp="http://schemas.haansoft.com/office/presentation/8.0" kumimoji="0" lang="ko-KR" altLang="en-US" sz="2400" b="1" i="0" u="none" strike="noStrike" kern="1200" cap="none" normalizeH="0" baseline="0" mc:Ignorable="hp" hp:hslEmbossed="0">
                        <a:solidFill>
                          <a:srgbClr val="00b050"/>
                        </a:solidFill>
                        <a:latin typeface="Arial"/>
                        <a:cs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49dd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1" name="같음 기호 19"/>
          <p:cNvSpPr/>
          <p:nvPr/>
        </p:nvSpPr>
        <p:spPr>
          <a:xfrm>
            <a:off x="8519388" y="5054268"/>
            <a:ext cx="496059" cy="498764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0000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2" name="TextBox 39"/>
          <p:cNvSpPr txBox="1"/>
          <p:nvPr/>
        </p:nvSpPr>
        <p:spPr>
          <a:xfrm>
            <a:off x="9066610" y="6322219"/>
            <a:ext cx="2905124" cy="28622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이후의 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byte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값은 알파벳으로 대체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4667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Avalanch Effect</a:t>
            </a: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F67BCD-60DF-4B50-909E-81326FCA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8" name=""/>
          <p:cNvSpPr txBox="1"/>
          <p:nvPr/>
        </p:nvSpPr>
        <p:spPr>
          <a:xfrm>
            <a:off x="693294" y="1118827"/>
            <a:ext cx="10852254" cy="292739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400"/>
              <a:t>Avalanch Effect</a:t>
            </a:r>
            <a:r>
              <a:rPr lang="ko-KR" altLang="en-US" sz="2400"/>
              <a:t> </a:t>
            </a:r>
            <a:r>
              <a:rPr lang="en-US" altLang="ko-KR" sz="2400"/>
              <a:t>:</a:t>
            </a:r>
            <a:r>
              <a:rPr lang="ko-KR" altLang="en-US" sz="2400"/>
              <a:t> 암호화의 </a:t>
            </a:r>
            <a:r>
              <a:rPr lang="en-US" altLang="ko-KR" sz="2400"/>
              <a:t>Diffusion</a:t>
            </a:r>
            <a:r>
              <a:rPr lang="ko-KR" altLang="en-US" sz="2400"/>
              <a:t> 정도 측정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- plain text</a:t>
            </a:r>
            <a:r>
              <a:rPr lang="ko-KR" altLang="en-US"/>
              <a:t> </a:t>
            </a:r>
            <a:r>
              <a:rPr lang="en-US" altLang="ko-KR"/>
              <a:t>: X</a:t>
            </a:r>
            <a:endParaRPr lang="en-US" altLang="ko-KR"/>
          </a:p>
          <a:p>
            <a:pPr>
              <a:defRPr/>
            </a:pPr>
            <a:r>
              <a:rPr lang="en-US" altLang="ko-KR"/>
              <a:t>  X</a:t>
            </a:r>
            <a:r>
              <a:rPr lang="ko-KR" altLang="en-US"/>
              <a:t>의 한 비트가</a:t>
            </a:r>
            <a:r>
              <a:rPr lang="en-US" altLang="ko-KR"/>
              <a:t> </a:t>
            </a:r>
            <a:r>
              <a:rPr lang="ko-KR" altLang="en-US"/>
              <a:t>뒤집힌 </a:t>
            </a:r>
            <a:r>
              <a:rPr lang="en-US" altLang="ko-KR"/>
              <a:t>text : X’</a:t>
            </a:r>
            <a:endParaRPr lang="en-US" altLang="ko-KR"/>
          </a:p>
          <a:p>
            <a:pPr>
              <a:defRPr/>
            </a:pPr>
            <a:r>
              <a:rPr lang="ko-KR" altLang="en-US"/>
              <a:t>  </a:t>
            </a:r>
            <a:r>
              <a:rPr lang="en-US" altLang="ko-KR"/>
              <a:t>X</a:t>
            </a:r>
            <a:r>
              <a:rPr lang="ko-KR" altLang="en-US"/>
              <a:t>가 암호화 과정을 거쳐서 생성된 암호문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Y</a:t>
            </a:r>
            <a:endParaRPr lang="en-US" altLang="ko-KR"/>
          </a:p>
          <a:p>
            <a:pPr>
              <a:defRPr/>
            </a:pPr>
            <a:r>
              <a:rPr lang="en-US" altLang="ko-KR"/>
              <a:t>  X’</a:t>
            </a:r>
            <a:r>
              <a:rPr lang="ko-KR" altLang="en-US"/>
              <a:t>가 암호화 과정을 거쳐서 생성된 암호문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Y’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- Y</a:t>
            </a:r>
            <a:r>
              <a:rPr lang="ko-KR" altLang="en-US"/>
              <a:t>와 </a:t>
            </a:r>
            <a:r>
              <a:rPr lang="en-US" altLang="ko-KR"/>
              <a:t>Y’</a:t>
            </a:r>
            <a:r>
              <a:rPr lang="ko-KR" altLang="en-US"/>
              <a:t>의 해밍거리 </a:t>
            </a:r>
            <a:r>
              <a:rPr lang="en-US" altLang="ko-KR"/>
              <a:t>/</a:t>
            </a:r>
            <a:r>
              <a:rPr lang="ko-KR" altLang="en-US"/>
              <a:t> 암호문 전체 비트수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Avalanch &gt; 50% : good cryptocoding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557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Avalanch Effect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8736E57-F90E-408A-B1D8-FC5493EAAE16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06104" y="1907060"/>
            <a:ext cx="11205036" cy="3762158"/>
          </a:xfrm>
          <a:prstGeom prst="rect">
            <a:avLst/>
          </a:prstGeom>
        </p:spPr>
      </p:pic>
      <p:sp>
        <p:nvSpPr>
          <p:cNvPr id="10" name=""/>
          <p:cNvSpPr txBox="1"/>
          <p:nvPr/>
        </p:nvSpPr>
        <p:spPr>
          <a:xfrm>
            <a:off x="395365" y="1334733"/>
            <a:ext cx="10827271" cy="35881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AES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를 적용한 예시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0685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비선형성 테스트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8736E57-F90E-408A-B1D8-FC5493EAAE16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  <p:sp>
        <p:nvSpPr>
          <p:cNvPr id="9" name=""/>
          <p:cNvSpPr txBox="1"/>
          <p:nvPr/>
        </p:nvSpPr>
        <p:spPr>
          <a:xfrm>
            <a:off x="693294" y="1118826"/>
            <a:ext cx="10852254" cy="429899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비선형성 테스트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암호화의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Confusion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정도 측정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AES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의 유일한 비선형 측면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 S-box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S-box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에 대한 선형 근사를 생성 가능하다면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선형 근사를 결합한 선형 표현으로 전체 암호 표현 가능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선형 근사식 설정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선형 근사식 신뢰도 계산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(bias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50%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에서 얼마나 벗어나는가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?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많은 암호문을 통한 통계 분석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키 추정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7394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275</ep:Words>
  <ep:PresentationFormat>와이드스크린</ep:PresentationFormat>
  <ep:Paragraphs>101</ep:Paragraphs>
  <ep:Slides>11</ep:Slides>
  <ep:Notes>11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Office 테마</vt:lpstr>
      <vt:lpstr>보안성 평가</vt:lpstr>
      <vt:lpstr>혼돈(Confusion)과 확산(Diffusion)</vt:lpstr>
      <vt:lpstr>혼돈(Confusion)과 확산(Diffusion)</vt:lpstr>
      <vt:lpstr>혼돈(Confusion)과 확산(Diffusion)</vt:lpstr>
      <vt:lpstr>혼돈(Confusion)과 확산(Diffusion)</vt:lpstr>
      <vt:lpstr>혼돈(Confusion)과 확산(Diffusion)</vt:lpstr>
      <vt:lpstr>Avalanch Effect</vt:lpstr>
      <vt:lpstr>Avalanch Effect</vt:lpstr>
      <vt:lpstr>비선형성 테스트</vt:lpstr>
      <vt:lpstr>비선형성 테스트</vt:lpstr>
      <vt:lpstr>비선형성 테스트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2023-03-06T16:32:37.000</dcterms:created>
  <dc:creator>konwoo</dc:creator>
  <cp:lastModifiedBy>shsh7</cp:lastModifiedBy>
  <dcterms:modified xsi:type="dcterms:W3CDTF">2024-11-04T04:06:18.161</dcterms:modified>
  <cp:revision>1232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