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9"/>
  </p:notesMasterIdLst>
  <p:sldIdLst>
    <p:sldId id="256" r:id="rId2"/>
    <p:sldId id="719" r:id="rId3"/>
    <p:sldId id="733" r:id="rId4"/>
    <p:sldId id="736" r:id="rId5"/>
    <p:sldId id="734" r:id="rId6"/>
    <p:sldId id="735" r:id="rId7"/>
    <p:sldId id="69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2C62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6" autoAdjust="0"/>
    <p:restoredTop sz="72236" autoAdjust="0"/>
  </p:normalViewPr>
  <p:slideViewPr>
    <p:cSldViewPr snapToGrid="0">
      <p:cViewPr varScale="1">
        <p:scale>
          <a:sx n="111" d="100"/>
          <a:sy n="111" d="100"/>
        </p:scale>
        <p:origin x="253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지난 세미나 이후 계속해서 </a:t>
            </a:r>
            <a:r>
              <a:rPr lang="en-US" altLang="ko-KR" dirty="0"/>
              <a:t>Linear Cryptanalysis(</a:t>
            </a:r>
            <a:r>
              <a:rPr lang="ko-KR" altLang="en-US" dirty="0"/>
              <a:t>선형 암호 분석</a:t>
            </a:r>
            <a:r>
              <a:rPr lang="en-US" altLang="ko-KR" dirty="0"/>
              <a:t>)</a:t>
            </a:r>
            <a:r>
              <a:rPr lang="ko-KR" altLang="en-US" dirty="0"/>
              <a:t>의 복잡도와 관련해 </a:t>
            </a:r>
            <a:r>
              <a:rPr lang="en-US" altLang="ko-KR" sz="120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Linear cryptanalysis of substitution-permutation networks </a:t>
            </a:r>
            <a:r>
              <a:rPr lang="ko-KR" altLang="en-US" sz="12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논문을 참고하며 진행 중입니다</a:t>
            </a:r>
            <a:r>
              <a:rPr lang="en-US" altLang="ko-KR" sz="12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1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r>
              <a:rPr lang="ko-KR" altLang="en-US" dirty="0"/>
              <a:t>로 참고한 논문은 지난 세미나에서 말씀드렸던 논문과 동일합니다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36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 세미나에서 소개해드렸듯이 </a:t>
            </a:r>
            <a:r>
              <a:rPr lang="en-US" altLang="ko-KR" dirty="0"/>
              <a:t>Linear Cryptanalysis</a:t>
            </a:r>
            <a:r>
              <a:rPr lang="ko-KR" altLang="en-US" dirty="0"/>
              <a:t>의 복잡도는 암호 시스템의 최대 평균 선형 경로 확률인 </a:t>
            </a:r>
            <a:r>
              <a:rPr lang="en-US" altLang="ko-KR" dirty="0"/>
              <a:t>MALHP</a:t>
            </a:r>
            <a:r>
              <a:rPr lang="ko-KR" altLang="en-US" dirty="0"/>
              <a:t>를 계산함으로써 구할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MALHP</a:t>
            </a:r>
            <a:r>
              <a:rPr lang="ko-KR" altLang="en-US" dirty="0"/>
              <a:t>를 구하는 여러 알고리즘 중 저희는 현재 </a:t>
            </a:r>
            <a:r>
              <a:rPr lang="en-US" altLang="ko-KR" dirty="0"/>
              <a:t>KMT1, KMT2 </a:t>
            </a:r>
            <a:r>
              <a:rPr lang="ko-KR" altLang="en-US" dirty="0"/>
              <a:t>알고리즘을 이용하고자 연구하고 있습니다</a:t>
            </a:r>
            <a:r>
              <a:rPr lang="en-US" altLang="ko-KR" dirty="0"/>
              <a:t>. </a:t>
            </a:r>
            <a:r>
              <a:rPr lang="ko-KR" altLang="en-US" dirty="0"/>
              <a:t>이 알고리즘은 다른 알고리즘들과 달리 라운드 수에 따른 상한을 제공하기에 저희가 </a:t>
            </a:r>
            <a:r>
              <a:rPr lang="en-US" altLang="ko-KR" dirty="0"/>
              <a:t>Linear Cryptanalysis</a:t>
            </a:r>
            <a:r>
              <a:rPr lang="ko-KR" altLang="en-US" dirty="0"/>
              <a:t> 복잡도를 평가하고자 하는 목적을 충족시키기에 적절하다고 판단하였습니다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560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KMT2</a:t>
            </a:r>
            <a:r>
              <a:rPr lang="ko-KR" altLang="en-US" dirty="0"/>
              <a:t>보다 비교적 </a:t>
            </a:r>
            <a:r>
              <a:rPr lang="ko-KR" altLang="en-US" dirty="0" err="1"/>
              <a:t>계산량이</a:t>
            </a:r>
            <a:r>
              <a:rPr lang="ko-KR" altLang="en-US" dirty="0"/>
              <a:t> 적은 </a:t>
            </a:r>
            <a:r>
              <a:rPr lang="en-US" altLang="ko-KR" dirty="0"/>
              <a:t>KMT1 </a:t>
            </a:r>
            <a:r>
              <a:rPr lang="ko-KR" altLang="en-US" dirty="0"/>
              <a:t>알고리즘을 먼저 코드로 구현하여 직접 계산해보고자 진행 중입니다</a:t>
            </a:r>
            <a:r>
              <a:rPr lang="en-US" altLang="ko-KR" dirty="0"/>
              <a:t>. </a:t>
            </a:r>
            <a:r>
              <a:rPr lang="ko-KR" altLang="en-US" dirty="0"/>
              <a:t>그러나 </a:t>
            </a:r>
            <a:r>
              <a:rPr lang="en-US" altLang="ko-KR" dirty="0"/>
              <a:t>KMT1</a:t>
            </a:r>
            <a:r>
              <a:rPr lang="ko-KR" altLang="en-US" dirty="0"/>
              <a:t> 알고리즘 또한 </a:t>
            </a:r>
            <a:r>
              <a:rPr lang="ko-KR" altLang="en-US" dirty="0" err="1"/>
              <a:t>계산량이</a:t>
            </a:r>
            <a:r>
              <a:rPr lang="ko-KR" altLang="en-US" dirty="0"/>
              <a:t> 많은 편이라 아직 제대로 된 결과값을 도출하지 못했습니다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현재까지 테스트를 진행하며 해당 코드를 수정하고 있으나 한번 테스트하는데 소요되는 시간이 많아 아직 완전히 코드를 구현했다고는 말씀드리기 어려운 상황입니다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152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 슬라이드의 알고리즘은 </a:t>
            </a:r>
            <a:r>
              <a:rPr lang="en-US" altLang="ko-KR" dirty="0"/>
              <a:t>AES-128</a:t>
            </a:r>
            <a:r>
              <a:rPr lang="ko-KR" altLang="en-US" dirty="0"/>
              <a:t>의 선형 공간 내에서 가능한 모든 경우를 모두 테스트하기에 </a:t>
            </a:r>
            <a:r>
              <a:rPr lang="ko-KR" altLang="en-US" dirty="0" err="1"/>
              <a:t>계산량이</a:t>
            </a:r>
            <a:r>
              <a:rPr lang="ko-KR" altLang="en-US" dirty="0"/>
              <a:t> 많고 더 많은 시간이 소요됩니다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좀 더 빠른 값 도출을 위해 </a:t>
            </a:r>
            <a:r>
              <a:rPr lang="en-US" altLang="ko-KR" dirty="0"/>
              <a:t>KMT1 </a:t>
            </a:r>
            <a:r>
              <a:rPr lang="ko-KR" altLang="en-US" dirty="0"/>
              <a:t>알고리즘을 그대로 구현하지는 않았으나 </a:t>
            </a:r>
            <a:r>
              <a:rPr lang="en-US" altLang="ko-KR" dirty="0"/>
              <a:t>KMT1 </a:t>
            </a:r>
            <a:r>
              <a:rPr lang="ko-KR" altLang="en-US" dirty="0"/>
              <a:t>알고리즘에서 사용하는 기본 원리를 바탕으로 코드를 구현해 테스트를 우선적으로 진행해보았습니다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사실상</a:t>
            </a:r>
            <a:r>
              <a:rPr lang="en-US" altLang="ko-KR" dirty="0"/>
              <a:t>, </a:t>
            </a:r>
            <a:r>
              <a:rPr lang="ko-KR" altLang="en-US" dirty="0"/>
              <a:t>이 코드는 첫 번째 라운드에서의 복잡도는 </a:t>
            </a:r>
            <a:r>
              <a:rPr lang="en-US" altLang="ko-KR" dirty="0"/>
              <a:t>2^(-3), </a:t>
            </a:r>
            <a:r>
              <a:rPr lang="ko-KR" altLang="en-US" dirty="0"/>
              <a:t>매 라운드가 진행될 때마다 이전 라운드 복잡도의 </a:t>
            </a:r>
            <a:r>
              <a:rPr lang="en-US" altLang="ko-KR" dirty="0"/>
              <a:t>2^(-16)</a:t>
            </a:r>
            <a:r>
              <a:rPr lang="ko-KR" altLang="en-US" dirty="0"/>
              <a:t>만큼 감소하는 형태로</a:t>
            </a:r>
            <a:r>
              <a:rPr lang="en-US" altLang="ko-KR" dirty="0"/>
              <a:t>, </a:t>
            </a:r>
            <a:r>
              <a:rPr lang="ko-KR" altLang="en-US" dirty="0"/>
              <a:t>많이 </a:t>
            </a:r>
            <a:r>
              <a:rPr lang="ko-KR" altLang="en-US" dirty="0" err="1"/>
              <a:t>간략화된</a:t>
            </a:r>
            <a:r>
              <a:rPr lang="ko-KR" altLang="en-US" dirty="0"/>
              <a:t> 코드입니다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97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왼쪽이 앞의 슬라이드 코드의 결과이고</a:t>
            </a:r>
            <a:r>
              <a:rPr lang="en-US" altLang="ko-KR" dirty="0"/>
              <a:t>, </a:t>
            </a:r>
            <a:r>
              <a:rPr lang="ko-KR" altLang="en-US" dirty="0"/>
              <a:t>오른쪽은 </a:t>
            </a:r>
            <a:r>
              <a:rPr lang="en-US" altLang="ko-KR" sz="1200" b="0" i="0" dirty="0">
                <a:solidFill>
                  <a:srgbClr val="222222"/>
                </a:solidFill>
                <a:effectLst/>
              </a:rPr>
              <a:t>AES Security Improvement by Utilizing New Key-Dependent XOR Tables </a:t>
            </a:r>
            <a:r>
              <a:rPr lang="ko-KR" altLang="en-US" sz="1200" b="0" i="0" dirty="0">
                <a:solidFill>
                  <a:srgbClr val="222222"/>
                </a:solidFill>
                <a:effectLst/>
              </a:rPr>
              <a:t>논문에서 제시하고 있는 </a:t>
            </a:r>
            <a:r>
              <a:rPr lang="en-US" altLang="ko-KR" sz="1200" b="0" i="0" dirty="0">
                <a:solidFill>
                  <a:srgbClr val="222222"/>
                </a:solidFill>
                <a:effectLst/>
              </a:rPr>
              <a:t>AES-128</a:t>
            </a:r>
            <a:r>
              <a:rPr lang="ko-KR" altLang="en-US" sz="1200" b="0" i="0" dirty="0">
                <a:solidFill>
                  <a:srgbClr val="222222"/>
                </a:solidFill>
                <a:effectLst/>
              </a:rPr>
              <a:t>의 </a:t>
            </a:r>
            <a:r>
              <a:rPr lang="en-US" altLang="ko-KR" sz="1200" b="0" i="0" dirty="0">
                <a:solidFill>
                  <a:srgbClr val="222222"/>
                </a:solidFill>
                <a:effectLst/>
              </a:rPr>
              <a:t>Cryptanalysis </a:t>
            </a:r>
            <a:r>
              <a:rPr lang="ko-KR" altLang="en-US" sz="1200" b="0" i="0" dirty="0">
                <a:solidFill>
                  <a:srgbClr val="222222"/>
                </a:solidFill>
                <a:effectLst/>
              </a:rPr>
              <a:t>복잡도입니다</a:t>
            </a:r>
            <a:r>
              <a:rPr lang="en-US" altLang="ko-KR" sz="1200" b="0" i="0" dirty="0">
                <a:solidFill>
                  <a:srgbClr val="222222"/>
                </a:solidFill>
                <a:effectLst/>
              </a:rPr>
              <a:t>.</a:t>
            </a:r>
          </a:p>
          <a:p>
            <a:endParaRPr lang="en-US" altLang="ko-KR" sz="1200" b="0" i="0" dirty="0">
              <a:solidFill>
                <a:srgbClr val="222222"/>
              </a:solidFill>
              <a:effectLst/>
            </a:endParaRPr>
          </a:p>
          <a:p>
            <a:r>
              <a:rPr lang="ko-KR" altLang="en-US" sz="1200" b="0" i="0" dirty="0">
                <a:solidFill>
                  <a:srgbClr val="222222"/>
                </a:solidFill>
                <a:effectLst/>
              </a:rPr>
              <a:t>논문에서 제시한 결과값의 경우 앞에서 말씀드린 </a:t>
            </a:r>
            <a:r>
              <a:rPr lang="en-US" altLang="ko-KR" sz="1200" b="0" i="0" dirty="0">
                <a:solidFill>
                  <a:srgbClr val="222222"/>
                </a:solidFill>
                <a:effectLst/>
              </a:rPr>
              <a:t>Reference </a:t>
            </a:r>
            <a:r>
              <a:rPr lang="ko-KR" altLang="en-US" sz="1200" b="0" i="0" dirty="0">
                <a:solidFill>
                  <a:srgbClr val="222222"/>
                </a:solidFill>
                <a:effectLst/>
              </a:rPr>
              <a:t>논문인 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Linear cryptanalysis of substitution-permutation networks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의 방법을 사용했다고 언급되어 있습니다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altLang="ko-KR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/>
              <a:t>매 라운드가 진행될 수록 감소하는 형태는 유사하나</a:t>
            </a:r>
            <a:r>
              <a:rPr lang="en-US" altLang="ko-KR" b="0" i="0" dirty="0"/>
              <a:t>, </a:t>
            </a:r>
            <a:r>
              <a:rPr lang="ko-KR" altLang="en-US" b="0" i="0" dirty="0"/>
              <a:t>감소폭과 결과값 자체에서는 차이가 나는 것을 확인할 수 있습니다</a:t>
            </a:r>
            <a:r>
              <a:rPr lang="en-US" altLang="ko-KR" b="0" i="0" dirty="0"/>
              <a:t>. </a:t>
            </a:r>
            <a:r>
              <a:rPr lang="ko-KR" altLang="en-US" b="0" i="0" dirty="0"/>
              <a:t>이는 저희가 실행한 코드가 매우 </a:t>
            </a:r>
            <a:r>
              <a:rPr lang="ko-KR" altLang="en-US" b="0" i="0" dirty="0" err="1"/>
              <a:t>간략화된</a:t>
            </a:r>
            <a:r>
              <a:rPr lang="ko-KR" altLang="en-US" b="0" i="0" dirty="0"/>
              <a:t> 코드이기에 나온 결과라고 예상하고 있습니다</a:t>
            </a:r>
            <a:r>
              <a:rPr lang="en-US" altLang="ko-KR" b="0" i="0" dirty="0"/>
              <a:t>.</a:t>
            </a:r>
            <a:endParaRPr lang="ko-KR" altLang="en-US" b="0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575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우선적으로는 현재 수정 중인 </a:t>
            </a:r>
            <a:r>
              <a:rPr lang="en-US" altLang="ko-KR" dirty="0"/>
              <a:t>KMT1 </a:t>
            </a:r>
            <a:r>
              <a:rPr lang="ko-KR" altLang="en-US" dirty="0"/>
              <a:t>알고리즘 코드를 완성하고자 합니다</a:t>
            </a:r>
            <a:r>
              <a:rPr lang="en-US" altLang="ko-KR" dirty="0"/>
              <a:t>. </a:t>
            </a:r>
            <a:r>
              <a:rPr lang="ko-KR" altLang="en-US" dirty="0"/>
              <a:t>완성한 코드의</a:t>
            </a:r>
            <a:r>
              <a:rPr lang="en-US" altLang="ko-KR" dirty="0"/>
              <a:t> </a:t>
            </a:r>
            <a:r>
              <a:rPr lang="ko-KR" altLang="en-US" dirty="0"/>
              <a:t>결과를 </a:t>
            </a:r>
            <a:r>
              <a:rPr lang="en-US" altLang="ko-KR" dirty="0"/>
              <a:t>‘</a:t>
            </a:r>
            <a:r>
              <a:rPr lang="en-US" altLang="ko-KR" sz="1200" b="0" i="1" dirty="0">
                <a:solidFill>
                  <a:srgbClr val="222222"/>
                </a:solidFill>
                <a:effectLst/>
              </a:rPr>
              <a:t>AES Security Improvement by Utilizing New Key-Dependent XOR Tables’ </a:t>
            </a:r>
            <a:r>
              <a:rPr lang="ko-KR" altLang="en-US" sz="1200" b="0" i="0" dirty="0">
                <a:solidFill>
                  <a:srgbClr val="222222"/>
                </a:solidFill>
                <a:effectLst/>
              </a:rPr>
              <a:t>에 제시된 </a:t>
            </a:r>
            <a:r>
              <a:rPr lang="en-US" altLang="ko-KR" sz="1200" b="0" i="0" dirty="0">
                <a:solidFill>
                  <a:srgbClr val="222222"/>
                </a:solidFill>
                <a:effectLst/>
              </a:rPr>
              <a:t>AES-128</a:t>
            </a:r>
            <a:r>
              <a:rPr lang="ko-KR" altLang="en-US" sz="1200" b="0" i="0" dirty="0">
                <a:solidFill>
                  <a:srgbClr val="222222"/>
                </a:solidFill>
                <a:effectLst/>
              </a:rPr>
              <a:t>의 </a:t>
            </a:r>
            <a:r>
              <a:rPr lang="en-US" altLang="ko-KR" sz="1200" b="0" i="0" dirty="0">
                <a:solidFill>
                  <a:srgbClr val="222222"/>
                </a:solidFill>
                <a:effectLst/>
              </a:rPr>
              <a:t>Linear Cryptanalysis </a:t>
            </a:r>
            <a:r>
              <a:rPr lang="ko-KR" altLang="en-US" sz="1200" b="0" i="0" dirty="0">
                <a:solidFill>
                  <a:srgbClr val="222222"/>
                </a:solidFill>
                <a:effectLst/>
              </a:rPr>
              <a:t>복잡도와 비교하고</a:t>
            </a:r>
            <a:r>
              <a:rPr lang="en-US" altLang="ko-KR" sz="1200" b="0" i="0" dirty="0">
                <a:solidFill>
                  <a:srgbClr val="222222"/>
                </a:solidFill>
                <a:effectLst/>
              </a:rPr>
              <a:t>, </a:t>
            </a:r>
            <a:r>
              <a:rPr lang="ko-KR" altLang="en-US" sz="1200" b="0" i="0" dirty="0">
                <a:solidFill>
                  <a:srgbClr val="222222"/>
                </a:solidFill>
                <a:effectLst/>
              </a:rPr>
              <a:t>만약 차이가 난다면 그 원인을 분석할 것입니다</a:t>
            </a:r>
            <a:r>
              <a:rPr lang="en-US" altLang="ko-KR" sz="1200" b="0" i="0" dirty="0">
                <a:solidFill>
                  <a:srgbClr val="222222"/>
                </a:solidFill>
                <a:effectLst/>
              </a:rPr>
              <a:t>.</a:t>
            </a:r>
          </a:p>
          <a:p>
            <a:endParaRPr lang="en-US" altLang="ko-KR" sz="1200" b="0" i="0" dirty="0">
              <a:solidFill>
                <a:srgbClr val="222222"/>
              </a:solidFill>
              <a:effectLst/>
            </a:endParaRPr>
          </a:p>
          <a:p>
            <a:r>
              <a:rPr lang="ko-KR" altLang="en-US" sz="1200" b="0" i="0" dirty="0">
                <a:solidFill>
                  <a:srgbClr val="222222"/>
                </a:solidFill>
                <a:effectLst/>
              </a:rPr>
              <a:t>현재까지 저희가 계속 구한 복잡도는 앞서 말씀드린 </a:t>
            </a:r>
            <a:r>
              <a:rPr lang="en-US" altLang="ko-KR" sz="1200" b="0" i="0" dirty="0">
                <a:solidFill>
                  <a:srgbClr val="222222"/>
                </a:solidFill>
                <a:effectLst/>
              </a:rPr>
              <a:t>MALHP, </a:t>
            </a:r>
            <a:r>
              <a:rPr lang="ko-KR" altLang="en-US" sz="1200" b="0" i="0" dirty="0">
                <a:solidFill>
                  <a:srgbClr val="222222"/>
                </a:solidFill>
                <a:effectLst/>
              </a:rPr>
              <a:t>즉 선형 확률을 기반으로 한 복잡도이기에 추후 이를 바탕으로 실제 </a:t>
            </a:r>
            <a:r>
              <a:rPr lang="en-US" altLang="ko-KR" sz="1200" b="0" i="0" dirty="0">
                <a:solidFill>
                  <a:srgbClr val="222222"/>
                </a:solidFill>
                <a:effectLst/>
              </a:rPr>
              <a:t>Linear Cryptanalysis</a:t>
            </a:r>
            <a:r>
              <a:rPr lang="ko-KR" altLang="en-US" sz="1200" b="0" i="0" dirty="0">
                <a:solidFill>
                  <a:srgbClr val="222222"/>
                </a:solidFill>
                <a:effectLst/>
              </a:rPr>
              <a:t>를 위해 필요한 </a:t>
            </a:r>
            <a:r>
              <a:rPr lang="ko-KR" altLang="en-US" sz="1200" b="0" i="0" dirty="0" err="1">
                <a:solidFill>
                  <a:srgbClr val="222222"/>
                </a:solidFill>
                <a:effectLst/>
              </a:rPr>
              <a:t>평문</a:t>
            </a:r>
            <a:r>
              <a:rPr lang="ko-KR" altLang="en-US" sz="1200" b="0" i="0" dirty="0">
                <a:solidFill>
                  <a:srgbClr val="222222"/>
                </a:solidFill>
                <a:effectLst/>
              </a:rPr>
              <a:t> 수인 </a:t>
            </a:r>
            <a:r>
              <a:rPr lang="en-US" altLang="ko-KR" sz="1200" b="0" i="0" dirty="0">
                <a:solidFill>
                  <a:srgbClr val="222222"/>
                </a:solidFill>
                <a:effectLst/>
              </a:rPr>
              <a:t>Data Complexity</a:t>
            </a:r>
            <a:r>
              <a:rPr lang="ko-KR" altLang="en-US" sz="1200" b="0" i="0" dirty="0">
                <a:solidFill>
                  <a:srgbClr val="222222"/>
                </a:solidFill>
                <a:effectLst/>
              </a:rPr>
              <a:t>도 분석해볼 예정입니다</a:t>
            </a:r>
            <a:r>
              <a:rPr lang="en-US" altLang="ko-KR" sz="1200" b="0" i="0" dirty="0">
                <a:solidFill>
                  <a:srgbClr val="222222"/>
                </a:solidFill>
                <a:effectLst/>
              </a:rPr>
              <a:t>.</a:t>
            </a:r>
            <a:endParaRPr lang="en-US" altLang="ko-KR" sz="1200" b="0" i="1" dirty="0">
              <a:solidFill>
                <a:srgbClr val="222222"/>
              </a:solidFill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4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en-US" altLang="ko-KR" b="1" dirty="0" err="1">
                <a:solidFill>
                  <a:srgbClr val="002C62"/>
                </a:solidFill>
              </a:rPr>
              <a:t>Suhak</a:t>
            </a:r>
            <a:r>
              <a:rPr lang="en-US" altLang="ko-KR" b="1" dirty="0">
                <a:solidFill>
                  <a:srgbClr val="002C62"/>
                </a:solidFill>
              </a:rPr>
              <a:t> Lee, </a:t>
            </a:r>
            <a:r>
              <a:rPr lang="en-US" altLang="ko-KR" b="1" dirty="0" err="1">
                <a:solidFill>
                  <a:srgbClr val="002C62"/>
                </a:solidFill>
              </a:rPr>
              <a:t>Heeju</a:t>
            </a:r>
            <a:r>
              <a:rPr lang="en-US" altLang="ko-KR" b="1" dirty="0">
                <a:solidFill>
                  <a:srgbClr val="002C62"/>
                </a:solidFill>
              </a:rPr>
              <a:t> Yeo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757" y="2320752"/>
            <a:ext cx="11135699" cy="1604508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Complexity of</a:t>
            </a:r>
            <a:r>
              <a:rPr lang="ko-KR" altLang="en-US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Linear Cryptanalysis</a:t>
            </a:r>
            <a:b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180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Linear cryptanalysis of substitution-permutation networks(2003)</a:t>
            </a:r>
            <a:endParaRPr lang="ko-KR" altLang="en-US" sz="16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854119" y="1666695"/>
            <a:ext cx="2040337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2025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02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19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25CC9-6916-59FE-BB83-E5B8B947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D7B960-9EBE-700F-A676-36B3EE29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E3B64-0B0E-3100-588B-21DD252EA2C1}"/>
              </a:ext>
            </a:extLst>
          </p:cNvPr>
          <p:cNvSpPr txBox="1"/>
          <p:nvPr/>
        </p:nvSpPr>
        <p:spPr>
          <a:xfrm>
            <a:off x="170551" y="1289983"/>
            <a:ext cx="12021437" cy="4224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2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Keliher, L. T. (2003). </a:t>
            </a:r>
            <a:r>
              <a:rPr lang="en-US" altLang="ko-KR" sz="24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Linear cryptanalysis of substitution-permutation networks</a:t>
            </a:r>
            <a:r>
              <a:rPr lang="en-US" altLang="ko-KR" sz="2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Queen's University</a:t>
            </a:r>
          </a:p>
          <a:p>
            <a:pPr>
              <a:lnSpc>
                <a:spcPct val="200000"/>
              </a:lnSpc>
              <a:defRPr/>
            </a:pPr>
            <a:endParaRPr lang="en-US" altLang="ko-KR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박사 학위 논문</a:t>
            </a:r>
            <a:endParaRPr lang="en-US" altLang="ko-KR" sz="2400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>
                <a:solidFill>
                  <a:srgbClr val="222222"/>
                </a:solidFill>
                <a:latin typeface="Arial" panose="020B0604020202020204" pitchFamily="34" charset="0"/>
              </a:rPr>
              <a:t>SPN </a:t>
            </a:r>
            <a:r>
              <a:rPr lang="ko-KR" alt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구조 블록 암호에 대한 </a:t>
            </a:r>
            <a:r>
              <a:rPr lang="en-US" altLang="ko-KR" sz="2400" b="1" dirty="0">
                <a:solidFill>
                  <a:srgbClr val="222222"/>
                </a:solidFill>
                <a:latin typeface="Arial" panose="020B0604020202020204" pitchFamily="34" charset="0"/>
              </a:rPr>
              <a:t>Linear Cryptanalysis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2400" dirty="0"/>
              <a:t>⇒</a:t>
            </a:r>
            <a:r>
              <a:rPr lang="en-US" altLang="ko-KR" sz="2400" b="1" dirty="0">
                <a:solidFill>
                  <a:srgbClr val="222222"/>
                </a:solidFill>
                <a:latin typeface="Arial" panose="020B0604020202020204" pitchFamily="34" charset="0"/>
              </a:rPr>
              <a:t> Linear Cryptanalysis</a:t>
            </a:r>
            <a:r>
              <a:rPr lang="ko-KR" alt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의 복잡도 계산</a:t>
            </a:r>
            <a:endParaRPr lang="en-US" altLang="ko-KR" sz="2400" b="1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74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4421F-EC45-1788-FA9F-C431D2637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B482F-423A-1DD5-FCC5-933874E0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Complexity of Linear Cryptanalysis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366ED9-C8EB-A907-08E0-1C1D85C6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A71A3-561D-CA62-C755-D7AB2E9D8537}"/>
              </a:ext>
            </a:extLst>
          </p:cNvPr>
          <p:cNvSpPr txBox="1"/>
          <p:nvPr/>
        </p:nvSpPr>
        <p:spPr>
          <a:xfrm>
            <a:off x="170551" y="1289983"/>
            <a:ext cx="12021437" cy="4639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/>
              <a:t>MALHP(</a:t>
            </a:r>
            <a:r>
              <a:rPr lang="ko-KR" altLang="en-US" sz="2400" b="1" dirty="0"/>
              <a:t>최대 평균 선형 경로 확률</a:t>
            </a:r>
            <a:r>
              <a:rPr lang="en-US" altLang="ko-KR" sz="2400" b="1" dirty="0"/>
              <a:t>, Maximum Average Linear Hull Probability)</a:t>
            </a:r>
            <a:r>
              <a:rPr lang="ko-KR" altLang="en-US" sz="2400" b="1" dirty="0"/>
              <a:t>의 상한 계산</a:t>
            </a:r>
          </a:p>
          <a:p>
            <a:pPr>
              <a:lnSpc>
                <a:spcPct val="200000"/>
              </a:lnSpc>
              <a:defRPr/>
            </a:pP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/>
              <a:t>KMT1, KMT2 : </a:t>
            </a:r>
            <a:r>
              <a:rPr lang="ko-KR" altLang="en-US" sz="2400" b="1" dirty="0"/>
              <a:t>고정된 </a:t>
            </a:r>
            <a:r>
              <a:rPr lang="en-US" altLang="ko-KR" sz="2400" b="1" dirty="0"/>
              <a:t>S-box</a:t>
            </a:r>
            <a:r>
              <a:rPr lang="ko-KR" altLang="en-US" sz="2400" b="1" dirty="0"/>
              <a:t>를 사용하는 </a:t>
            </a:r>
            <a:r>
              <a:rPr lang="en-US" altLang="ko-KR" sz="2400" b="1" dirty="0"/>
              <a:t>SPN</a:t>
            </a:r>
            <a:r>
              <a:rPr lang="ko-KR" altLang="en-US" sz="2400" b="1" dirty="0"/>
              <a:t>에 대한 </a:t>
            </a:r>
            <a:r>
              <a:rPr lang="en-US" altLang="ko-KR" sz="2400" b="1" dirty="0"/>
              <a:t>linear cryptanalysis </a:t>
            </a:r>
            <a:r>
              <a:rPr lang="ko-KR" altLang="en-US" sz="2400" b="1" dirty="0"/>
              <a:t>보안성 평가 알고리즘</a:t>
            </a:r>
            <a:endParaRPr lang="en-US" altLang="ko-KR" sz="2400" b="1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400" b="1" dirty="0"/>
              <a:t>일반적으로 </a:t>
            </a:r>
            <a:r>
              <a:rPr lang="en-US" altLang="ko-KR" sz="2400" b="1" dirty="0"/>
              <a:t>KMT2</a:t>
            </a:r>
            <a:r>
              <a:rPr lang="ko-KR" altLang="en-US" sz="2400" b="1" dirty="0"/>
              <a:t>는 </a:t>
            </a:r>
            <a:r>
              <a:rPr lang="en-US" altLang="ko-KR" sz="2400" b="1" dirty="0"/>
              <a:t>KMT1</a:t>
            </a:r>
            <a:r>
              <a:rPr lang="ko-KR" altLang="en-US" sz="2400" b="1" dirty="0"/>
              <a:t>보다 더 타이트한 상한 제공하지만 </a:t>
            </a:r>
            <a:r>
              <a:rPr lang="ko-KR" altLang="en-US" sz="2400" b="1" dirty="0" err="1"/>
              <a:t>계산량</a:t>
            </a:r>
            <a:r>
              <a:rPr lang="ko-KR" altLang="en-US" sz="2400" b="1" dirty="0"/>
              <a:t>↑↑</a:t>
            </a:r>
            <a:endParaRPr lang="en-US" altLang="ko-KR" sz="24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400" b="1" dirty="0"/>
              <a:t>핵심 암호화 라운드</a:t>
            </a:r>
            <a:r>
              <a:rPr lang="en-US" altLang="ko-KR" sz="2400" b="1" dirty="0"/>
              <a:t>(core encryption rounds) </a:t>
            </a:r>
            <a:r>
              <a:rPr lang="ko-KR" altLang="en-US" sz="2400" b="1" dirty="0"/>
              <a:t>수의 함수로 상한 제공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40412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062F0-61F3-7D9A-8158-0745C024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KMT1 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3376D7-5531-4C1E-151C-BDF46264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257383-2A66-202E-5C2C-DD0402F26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520" y="956350"/>
            <a:ext cx="4799500" cy="566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9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37BAA-A1AC-50C7-0838-0D62D7734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8BBCE-C130-CFD6-E525-0704958EE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Complexity of Linear Cryptanalysis Code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B2A01B-D209-6266-C8A7-0E7CDF1E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582047-D449-4BB2-95A8-5CB3181A9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053" y="970006"/>
            <a:ext cx="5349893" cy="557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EDD08-BE48-739C-8568-3100A76D4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1D412-9406-9A13-4121-56EF68E3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Test Result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AF1C09-E4A2-6D97-C717-9C28846B6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CB6E940-783F-0226-B0EB-CA89B9AD3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81" y="1932608"/>
            <a:ext cx="4677428" cy="17909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9A8C3EF-FF8C-A126-A237-DCE2F308E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321" y="431320"/>
            <a:ext cx="4704930" cy="52475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330104-6ACF-99C9-BD1C-653B85195147}"/>
              </a:ext>
            </a:extLst>
          </p:cNvPr>
          <p:cNvSpPr txBox="1"/>
          <p:nvPr/>
        </p:nvSpPr>
        <p:spPr>
          <a:xfrm>
            <a:off x="617270" y="3723558"/>
            <a:ext cx="15997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Our Code Result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580717-EFD8-8F78-E43A-8291ADBD94E0}"/>
              </a:ext>
            </a:extLst>
          </p:cNvPr>
          <p:cNvSpPr txBox="1"/>
          <p:nvPr/>
        </p:nvSpPr>
        <p:spPr>
          <a:xfrm>
            <a:off x="6592200" y="5617686"/>
            <a:ext cx="45930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0" dirty="0">
                <a:solidFill>
                  <a:srgbClr val="222222"/>
                </a:solidFill>
                <a:effectLst/>
              </a:rPr>
              <a:t>Luong, T. T., Cuong, N. N., &amp; Vo, B. (2024). AES Security Improvement by Utilizing New Key-Dependent XOR Tables. </a:t>
            </a:r>
            <a:r>
              <a:rPr lang="en-US" altLang="ko-KR" sz="1400" b="1" i="1" dirty="0">
                <a:solidFill>
                  <a:srgbClr val="222222"/>
                </a:solidFill>
                <a:effectLst/>
              </a:rPr>
              <a:t>IEEE Access</a:t>
            </a:r>
            <a:r>
              <a:rPr lang="en-US" altLang="ko-KR" sz="1400" b="1" i="0" dirty="0">
                <a:solidFill>
                  <a:srgbClr val="222222"/>
                </a:solidFill>
                <a:effectLst/>
              </a:rPr>
              <a:t>.</a:t>
            </a:r>
            <a:endParaRPr lang="ko-KR" altLang="en-US" sz="14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8B844C8-64B6-5D95-C351-8434A80E648A}"/>
              </a:ext>
            </a:extLst>
          </p:cNvPr>
          <p:cNvSpPr/>
          <p:nvPr/>
        </p:nvSpPr>
        <p:spPr>
          <a:xfrm>
            <a:off x="9394166" y="2863970"/>
            <a:ext cx="526211" cy="28149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0F5ECEB-4627-2910-80BB-97F6A3DE35CA}"/>
              </a:ext>
            </a:extLst>
          </p:cNvPr>
          <p:cNvSpPr/>
          <p:nvPr/>
        </p:nvSpPr>
        <p:spPr>
          <a:xfrm>
            <a:off x="4528869" y="2078966"/>
            <a:ext cx="490085" cy="16445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41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B4AA0-15FE-B9A4-36FA-C18CE015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To-Do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463B8E-9309-96A8-7465-120A9446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8A7CF-2BB8-1538-67F6-D35324545E75}"/>
              </a:ext>
            </a:extLst>
          </p:cNvPr>
          <p:cNvSpPr txBox="1"/>
          <p:nvPr/>
        </p:nvSpPr>
        <p:spPr>
          <a:xfrm>
            <a:off x="650043" y="1162195"/>
            <a:ext cx="10719572" cy="2563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KMT1 </a:t>
            </a:r>
            <a:r>
              <a:rPr lang="ko-KR" altLang="en-US" sz="2400" b="1" dirty="0"/>
              <a:t>알고리즘 코드 구현 및 테스트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테스트 결과 </a:t>
            </a:r>
            <a:r>
              <a:rPr lang="en-US" altLang="ko-KR" sz="2400" b="1" dirty="0"/>
              <a:t>‘</a:t>
            </a:r>
            <a:r>
              <a:rPr lang="en-US" altLang="ko-KR" sz="2400" b="1" i="1" dirty="0">
                <a:solidFill>
                  <a:srgbClr val="222222"/>
                </a:solidFill>
                <a:effectLst/>
              </a:rPr>
              <a:t>AES Security Improvement by Utilizing New Key-Dependent XOR Tables’</a:t>
            </a:r>
            <a:r>
              <a:rPr lang="ko-KR" altLang="en-US" sz="2400" b="1" i="0" dirty="0">
                <a:solidFill>
                  <a:srgbClr val="222222"/>
                </a:solidFill>
                <a:effectLst/>
              </a:rPr>
              <a:t>의 값과 비교 및 분석</a:t>
            </a:r>
            <a:endParaRPr lang="en-US" altLang="ko-KR" sz="2400" b="1" i="0" dirty="0">
              <a:solidFill>
                <a:srgbClr val="222222"/>
              </a:solidFill>
              <a:effectLst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222222"/>
                </a:solidFill>
              </a:rPr>
              <a:t>Data Complexity </a:t>
            </a:r>
            <a:r>
              <a:rPr lang="ko-KR" altLang="en-US" sz="2400" b="1" dirty="0">
                <a:solidFill>
                  <a:srgbClr val="222222"/>
                </a:solidFill>
              </a:rPr>
              <a:t>분석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95812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34012</TotalTime>
  <Words>572</Words>
  <Application>Microsoft Office PowerPoint</Application>
  <PresentationFormat>와이드스크린</PresentationFormat>
  <Paragraphs>59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Complexity of Linear Cryptanalysis Linear cryptanalysis of substitution-permutation networks(2003)</vt:lpstr>
      <vt:lpstr>Reference</vt:lpstr>
      <vt:lpstr>Complexity of Linear Cryptanalysis</vt:lpstr>
      <vt:lpstr>KMT1 Algorithm</vt:lpstr>
      <vt:lpstr>Complexity of Linear Cryptanalysis Code</vt:lpstr>
      <vt:lpstr>Test Result</vt:lpstr>
      <vt:lpstr>To-Do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여희주</cp:lastModifiedBy>
  <cp:revision>1272</cp:revision>
  <dcterms:created xsi:type="dcterms:W3CDTF">2023-03-06T16:32:37Z</dcterms:created>
  <dcterms:modified xsi:type="dcterms:W3CDTF">2025-02-19T07:08:41Z</dcterms:modified>
</cp:coreProperties>
</file>