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257" r:id="rId4"/>
    <p:sldId id="274" r:id="rId5"/>
    <p:sldId id="282" r:id="rId6"/>
    <p:sldId id="261" r:id="rId7"/>
    <p:sldId id="263" r:id="rId8"/>
    <p:sldId id="275" r:id="rId9"/>
    <p:sldId id="284" r:id="rId10"/>
    <p:sldId id="285" r:id="rId11"/>
    <p:sldId id="286" r:id="rId12"/>
    <p:sldId id="276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1E74B-675D-A9F9-03A4-6A5E6658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63F09D-AB9D-A409-1DC5-55959617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37040-546E-A31C-11C7-CC8AFB52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D017C-1BCC-BF59-0F5B-29639A68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474EE-1335-8E56-76F2-EE3B8F36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9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00592-05E6-7DAE-F70F-B8E316FA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3667B-1A40-8E3E-ED1E-C8D089106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8088F-0211-DB24-31A3-200C9AD2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4D14F-4ABB-8AF6-69CF-A1C0D633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D4DCC-D94A-C9A1-B32D-25A784E0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5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3FCEFC-E671-CB9D-18D9-1E89D335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C6752-113F-B68A-8E0E-0669A439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5CA60-91E8-5E51-1EAE-791EE975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B7B5E-F9E1-17F0-24CB-8ECEA65D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BBC64-CE9C-A610-6318-CACB3DB6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8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5E17-FA8E-37C5-9689-ED0FBD18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434C6-6080-B856-9C3F-7182062E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95D6F-8D43-A9CB-B13E-3027DDB0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00CB4-CD02-B9D7-0EB8-40A35F3D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8D778-8E51-E9A5-F035-D6F0566E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1714-A315-0475-0AF8-003BCA19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9C67F-E653-E8CC-CDF2-1C260BAA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AF189-95B1-59A8-E4C4-DDC4E35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73D5-0195-2CD9-15BA-079FEA5A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CDCF2-DC29-726E-280C-BBA9C51B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BC3D0-133F-97E0-4627-F40F2E7F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82581-68A3-2D23-24EB-7DCD429A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DF203-3412-F468-2C31-4B5DF47B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7E470-633A-ABC0-E800-3164A001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9E383-965E-BDE9-C364-F2F7F470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C3567-D038-DAD6-3A59-DBFAC8AE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1320D-A1B9-7B3D-6459-6A41FA1E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66C73-0B66-7915-5D9A-CAB6807A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19AAD-C809-77E2-172C-ED13BD32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71EC4-C575-3F6E-028B-54E85A7A1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A9D0F-CA3F-C343-4792-73AA2A0E0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1DE8B6-2596-1B15-169C-D50CADBF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CF21F9-86E8-7253-295B-7544B15A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A89DA-9AAD-00B0-2CEF-330D52F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3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2B38-A9E7-17E5-F89B-5BB6C3C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94EAC-EFE7-7E98-23E3-4FBA0BC1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DF13F-F8FC-139F-C3E6-CA9A381C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0EB25-A3F8-F1F7-ACFD-0174E04A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590C82-5CEA-905C-F551-812B8812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7E609E-3CB2-91D3-2AF7-66F81ADB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A68D1-FB0A-1A15-AD67-3B36BC54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3B28E-6105-AC58-8A09-2DA4DAA9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1310-D250-8293-C5D7-423918E7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70C2B-3366-880B-F2A6-03AB4732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1BACF-0FA0-FABC-E5C3-57362ABE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8E35E-9161-DC34-D061-65DB0EA2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CA70E-386B-3F31-67D2-D95FC371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4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0215A-0DF9-5E26-816E-CBE08064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DB0E70-A1E1-A4C1-1C1E-A81331B1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3AE3D-5FEB-9D1F-2F25-0AA477FC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23FC1-C66C-F2EE-3925-C68FC7A5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07D67-B5F5-0D9F-ABEF-F3434453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E4588-344A-A272-E112-697B621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75A05-FEFD-0534-52D8-D7A1E22D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86F34-7E40-FBA1-599A-5FC1EBAE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9685-F7F4-0383-ED03-333FC77AC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7EF7-A88B-4EE2-9793-54ED4DCFA3C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FD510-2881-45F9-5CB9-0CE529CEB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F868-82ED-8FB2-96E3-0C76BC8F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1C75-52EE-41D6-8469-43CEF8A95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9848308" y="1926161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4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8</a:t>
            </a:r>
            <a:r>
              <a:rPr lang="ko-KR" altLang="en-US" sz="1600" b="1" dirty="0">
                <a:solidFill>
                  <a:srgbClr val="002C62"/>
                </a:solidFill>
              </a:rPr>
              <a:t>일 월요일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853771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chemeClr val="bg1"/>
                </a:solidFill>
              </a:rPr>
              <a:t>XNOR-Net</a:t>
            </a:r>
            <a:r>
              <a:rPr kumimoji="1" lang="en-US" altLang="ko-KR" sz="2400" dirty="0">
                <a:solidFill>
                  <a:schemeClr val="bg1"/>
                </a:solidFill>
              </a:rPr>
              <a:t>: ImageNet Classification Using Binary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Convolutional Neural Networks</a:t>
            </a:r>
            <a:endParaRPr kumimoji="1" lang="en-US" altLang="ko-KR" sz="700" dirty="0">
              <a:solidFill>
                <a:schemeClr val="bg1"/>
              </a:solidFill>
            </a:endParaRPr>
          </a:p>
          <a:p>
            <a:r>
              <a:rPr kumimoji="1" lang="en-US" altLang="ko-KR" sz="700" dirty="0" err="1">
                <a:solidFill>
                  <a:schemeClr val="bg1"/>
                </a:solidFill>
              </a:rPr>
              <a:t>Rastegari</a:t>
            </a:r>
            <a:r>
              <a:rPr kumimoji="1" lang="en-US" altLang="ko-KR" sz="700" dirty="0">
                <a:solidFill>
                  <a:schemeClr val="bg1"/>
                </a:solidFill>
              </a:rPr>
              <a:t>, Mohammad, et al. "</a:t>
            </a:r>
            <a:r>
              <a:rPr kumimoji="1" lang="en-US" altLang="ko-KR" sz="700" dirty="0" err="1">
                <a:solidFill>
                  <a:schemeClr val="bg1"/>
                </a:solidFill>
              </a:rPr>
              <a:t>Xnor</a:t>
            </a:r>
            <a:r>
              <a:rPr kumimoji="1" lang="en-US" altLang="ko-KR" sz="700" dirty="0">
                <a:solidFill>
                  <a:schemeClr val="bg1"/>
                </a:solidFill>
              </a:rPr>
              <a:t>-net: </a:t>
            </a:r>
            <a:r>
              <a:rPr kumimoji="1" lang="en-US" altLang="ko-KR" sz="700" dirty="0" err="1">
                <a:solidFill>
                  <a:schemeClr val="bg1"/>
                </a:solidFill>
              </a:rPr>
              <a:t>Imagenet</a:t>
            </a:r>
            <a:r>
              <a:rPr kumimoji="1" lang="en-US" altLang="ko-KR" sz="700" dirty="0">
                <a:solidFill>
                  <a:schemeClr val="bg1"/>
                </a:solidFill>
              </a:rPr>
              <a:t> classification using binary convolutional neural networks." European conference on computer vision(ECCV). Cham: Springer International Publishing, 2016.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4BA44-B1D3-ED26-F370-42431F4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7A7FC-EAAE-A071-812F-DD3CDEEB8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다음으로 </a:t>
                </a:r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Binarized input</a:t>
                </a:r>
              </a:p>
              <a:p>
                <a:pPr marL="0" indent="0">
                  <a:buNone/>
                </a:pPr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altLang="ko-KR" sz="1600" dirty="0"/>
                  <a:t> Element-wise product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600" dirty="0"/>
                  <a:t> Binarized input ,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{+1,−1}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의 절대값의 평균을 의미함</a:t>
                </a:r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7A7FC-EAAE-A071-812F-DD3CDEEB8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00754A2-6CEB-FF19-33C7-BDFDD59E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63" y="491662"/>
            <a:ext cx="4695825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23379-DAC6-60C5-3D4F-32CCE4B7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87" y="1943460"/>
            <a:ext cx="6016398" cy="77704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EF1EF2C-37EF-1C8A-4D3E-154DE711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74" y="2941026"/>
            <a:ext cx="4553824" cy="27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725577-1DBD-27E4-0201-4B0E6CF4288D}"/>
              </a:ext>
            </a:extLst>
          </p:cNvPr>
          <p:cNvSpPr/>
          <p:nvPr/>
        </p:nvSpPr>
        <p:spPr>
          <a:xfrm>
            <a:off x="6677758" y="2998177"/>
            <a:ext cx="1279280" cy="1279281"/>
          </a:xfrm>
          <a:prstGeom prst="rect">
            <a:avLst/>
          </a:prstGeom>
          <a:solidFill>
            <a:schemeClr val="accent6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8684CF-5EDB-760A-50F1-BE619360C04A}"/>
              </a:ext>
            </a:extLst>
          </p:cNvPr>
          <p:cNvSpPr/>
          <p:nvPr/>
        </p:nvSpPr>
        <p:spPr>
          <a:xfrm>
            <a:off x="7133493" y="2998177"/>
            <a:ext cx="1279280" cy="1279281"/>
          </a:xfrm>
          <a:prstGeom prst="rect">
            <a:avLst/>
          </a:prstGeom>
          <a:solidFill>
            <a:schemeClr val="accent6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785894-BFC4-45C2-59AF-A5F0037D88BB}"/>
              </a:ext>
            </a:extLst>
          </p:cNvPr>
          <p:cNvSpPr/>
          <p:nvPr/>
        </p:nvSpPr>
        <p:spPr>
          <a:xfrm>
            <a:off x="7574532" y="2998176"/>
            <a:ext cx="1279280" cy="1279281"/>
          </a:xfrm>
          <a:prstGeom prst="rect">
            <a:avLst/>
          </a:prstGeom>
          <a:solidFill>
            <a:schemeClr val="accent6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C693D5-F9D0-5C9A-05EE-4086583D1E51}"/>
              </a:ext>
            </a:extLst>
          </p:cNvPr>
          <p:cNvCxnSpPr/>
          <p:nvPr/>
        </p:nvCxnSpPr>
        <p:spPr>
          <a:xfrm>
            <a:off x="6708531" y="2870688"/>
            <a:ext cx="20222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2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4BA44-B1D3-ED26-F370-42431F4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7A7FC-EAAE-A071-812F-DD3CDEEB8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ea typeface="Cambria Math" panose="02040503050406030204" pitchFamily="18" charset="0"/>
                  </a:rPr>
                  <a:t>다음으로 </a:t>
                </a:r>
                <a:r>
                  <a:rPr lang="en-US" altLang="ko-KR" sz="1200" dirty="0">
                    <a:ea typeface="Cambria Math" panose="02040503050406030204" pitchFamily="18" charset="0"/>
                  </a:rPr>
                  <a:t>Binarized input</a:t>
                </a:r>
              </a:p>
              <a:p>
                <a:pPr marL="0" indent="0">
                  <a:buNone/>
                </a:pPr>
                <a:endParaRPr lang="en-US" altLang="ko-KR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ea typeface="Cambria Math" panose="02040503050406030204" pitchFamily="18" charset="0"/>
                  </a:rPr>
                  <a:t>sliding window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끼리 겹쳐지는</a:t>
                </a:r>
                <a:r>
                  <a:rPr lang="en-US" altLang="ko-KR" sz="1200" dirty="0">
                    <a:ea typeface="Cambria Math" panose="02040503050406030204" pitchFamily="18" charset="0"/>
                  </a:rPr>
                  <a:t>(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연산 중복</a:t>
                </a:r>
                <a:r>
                  <a:rPr lang="en-US" altLang="ko-KR" sz="1200" dirty="0">
                    <a:ea typeface="Cambria Math" panose="02040503050406030204" pitchFamily="18" charset="0"/>
                  </a:rPr>
                  <a:t>)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이 존재함</a:t>
                </a:r>
                <a:endParaRPr lang="en-US" altLang="ko-KR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200" dirty="0">
                    <a:ea typeface="Cambria Math" panose="02040503050406030204" pitchFamily="18" charset="0"/>
                  </a:rPr>
                  <a:t>따라서 이때마다 </a:t>
                </a:r>
                <a:r>
                  <a:rPr lang="en-US" altLang="ko-KR" sz="1200" dirty="0">
                    <a:ea typeface="Cambria Math" panose="02040503050406030204" pitchFamily="18" charset="0"/>
                  </a:rPr>
                  <a:t>scale factor 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를 계산하는 것을 막기 위해</a:t>
                </a:r>
                <a:endParaRPr lang="en-US" altLang="ko-KR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ea typeface="Cambria Math" panose="02040503050406030204" pitchFamily="18" charset="0"/>
                  </a:rPr>
                  <a:t>Input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ea typeface="Cambria Math" panose="02040503050406030204" pitchFamily="18" charset="0"/>
                  </a:rPr>
                  <a:t>data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의 </a:t>
                </a:r>
                <a:r>
                  <a:rPr lang="ko-KR" altLang="en-US" sz="1200" dirty="0" err="1">
                    <a:ea typeface="Cambria Math" panose="02040503050406030204" pitchFamily="18" charset="0"/>
                  </a:rPr>
                  <a:t>채널별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 평균 </a:t>
                </a:r>
                <a:r>
                  <a:rPr lang="en-US" altLang="ko-KR" sz="1200" dirty="0">
                    <a:ea typeface="Cambria Math" panose="02040503050406030204" pitchFamily="18" charset="0"/>
                  </a:rPr>
                  <a:t>A</a:t>
                </a:r>
                <a:r>
                  <a:rPr lang="ko-KR" altLang="en-US" sz="1200" dirty="0">
                    <a:ea typeface="Cambria Math" panose="02040503050406030204" pitchFamily="18" charset="0"/>
                  </a:rPr>
                  <a:t>를 구함 </a:t>
                </a:r>
                <a:endParaRPr lang="en-US" altLang="ko-KR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120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ko-KR" altLang="en-US" sz="1200" b="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는 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input data</a:t>
                </a: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의 제곱의 평균</a:t>
                </a:r>
                <a:endParaRPr lang="en-US" altLang="ko-KR" sz="1200" b="0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ko-KR" sz="1200" b="0" dirty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:,:,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1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h𝑤</m:t>
                        </m:r>
                      </m:den>
                    </m:f>
                  </m:oMath>
                </a14:m>
                <a:r>
                  <a:rPr lang="en-US" altLang="ko-KR" sz="1100" b="0" dirty="0">
                    <a:solidFill>
                      <a:schemeClr val="accent1">
                        <a:lumMod val="75000"/>
                      </a:schemeClr>
                    </a:solidFill>
                  </a:rPr>
                  <a:t> (</a:t>
                </a:r>
                <a:r>
                  <a:rPr lang="en-US" altLang="ko-KR" sz="1100" dirty="0">
                    <a:solidFill>
                      <a:schemeClr val="accent1">
                        <a:lumMod val="75000"/>
                      </a:schemeClr>
                    </a:solidFill>
                  </a:rPr>
                  <a:t>Window Size = h * w</a:t>
                </a:r>
                <a:r>
                  <a:rPr lang="en-US" altLang="ko-KR" sz="1100" b="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11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7A7FC-EAAE-A071-812F-DD3CDEEB8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2B50BFB-7ACF-1A68-D7A2-D30324C8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6042"/>
            <a:ext cx="5757496" cy="7996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E73050-1B84-3C1E-D65E-662ADB07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549" y="525118"/>
            <a:ext cx="6016398" cy="777047"/>
          </a:xfrm>
          <a:prstGeom prst="rect">
            <a:avLst/>
          </a:prstGeom>
        </p:spPr>
      </p:pic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90DC4EF2-83D0-0058-1CCC-B01FB162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75" y="3660140"/>
            <a:ext cx="5212372" cy="2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96816B-40C4-0DBE-AA2A-09CEFD7AC215}"/>
              </a:ext>
            </a:extLst>
          </p:cNvPr>
          <p:cNvSpPr/>
          <p:nvPr/>
        </p:nvSpPr>
        <p:spPr>
          <a:xfrm>
            <a:off x="6524625" y="4319588"/>
            <a:ext cx="301625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A1A131-1130-4899-62BC-2D17EE2344E1}"/>
              </a:ext>
            </a:extLst>
          </p:cNvPr>
          <p:cNvSpPr/>
          <p:nvPr/>
        </p:nvSpPr>
        <p:spPr>
          <a:xfrm>
            <a:off x="7488237" y="3816350"/>
            <a:ext cx="127001" cy="63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0F6CB-FDA5-A5DB-7A12-32353F4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1E68A-C932-EB16-94E9-8AFAE1DF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기존 </a:t>
            </a:r>
            <a:r>
              <a:rPr lang="en-US" altLang="ko-KR" sz="1400" dirty="0"/>
              <a:t>CNN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Conv </a:t>
            </a:r>
            <a:r>
              <a:rPr lang="ko-KR" altLang="en-US" sz="1400" dirty="0"/>
              <a:t>레이어 통과 후 배치 정규화</a:t>
            </a:r>
            <a:r>
              <a:rPr lang="en-US" altLang="ko-KR" sz="1400" dirty="0"/>
              <a:t>(Batch norm) </a:t>
            </a:r>
            <a:r>
              <a:rPr lang="ko-KR" altLang="en-US" sz="1400" dirty="0"/>
              <a:t>레이어를 통과시킴</a:t>
            </a:r>
          </a:p>
          <a:p>
            <a:r>
              <a:rPr lang="ko-KR" altLang="en-US" sz="1400" dirty="0"/>
              <a:t>하지만 </a:t>
            </a:r>
            <a:r>
              <a:rPr lang="en-US" altLang="ko-KR" sz="1400" dirty="0" err="1"/>
              <a:t>XNORNet</a:t>
            </a:r>
            <a:r>
              <a:rPr lang="ko-KR" altLang="en-US" sz="1400" dirty="0"/>
              <a:t>에서는 이진화로 인한 정보 손실을 줄이기 위해 이진화 전에 정규화를 진행 </a:t>
            </a:r>
            <a:r>
              <a:rPr lang="en-US" altLang="ko-KR" sz="1400" dirty="0"/>
              <a:t>-&gt; </a:t>
            </a:r>
            <a:r>
              <a:rPr lang="ko-KR" altLang="en-US" sz="1400" dirty="0"/>
              <a:t>레이어 위치 이동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Pooling </a:t>
            </a:r>
            <a:r>
              <a:rPr lang="ko-KR" altLang="en-US" sz="1400" dirty="0"/>
              <a:t>레이어에 </a:t>
            </a:r>
            <a:r>
              <a:rPr lang="ko-KR" altLang="en-US" sz="1400" dirty="0" err="1"/>
              <a:t>이진화된</a:t>
            </a:r>
            <a:r>
              <a:rPr lang="ko-KR" altLang="en-US" sz="1400" dirty="0"/>
              <a:t> </a:t>
            </a:r>
            <a:r>
              <a:rPr lang="en-US" altLang="ko-KR" sz="1400" dirty="0"/>
              <a:t>input</a:t>
            </a:r>
            <a:r>
              <a:rPr lang="ko-KR" altLang="en-US" sz="1400" dirty="0"/>
              <a:t>을 넣으면 거의 모든 부분에서 </a:t>
            </a:r>
            <a:r>
              <a:rPr lang="en-US" altLang="ko-KR" sz="1400" dirty="0"/>
              <a:t>+1</a:t>
            </a:r>
            <a:r>
              <a:rPr lang="ko-KR" altLang="en-US" sz="1400" dirty="0"/>
              <a:t>로 변환되기 때문에</a:t>
            </a:r>
            <a:r>
              <a:rPr lang="en-US" altLang="ko-KR" sz="1400" dirty="0"/>
              <a:t>(</a:t>
            </a:r>
            <a:r>
              <a:rPr lang="ko-KR" altLang="en-US" sz="1400" dirty="0"/>
              <a:t>정보 손실이 크다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BinActivation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BinConvolution</a:t>
            </a:r>
            <a:r>
              <a:rPr lang="en-US" altLang="ko-KR" sz="1400" dirty="0"/>
              <a:t> layer </a:t>
            </a:r>
            <a:r>
              <a:rPr lang="ko-KR" altLang="en-US" sz="1400" dirty="0"/>
              <a:t>보다 먼저 적용함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37A07-FA60-8C6E-3A79-91CFE6FC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78" y="4114347"/>
            <a:ext cx="6786186" cy="15943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C547E8-3A34-85BE-4B99-AA278DDA2B50}"/>
              </a:ext>
            </a:extLst>
          </p:cNvPr>
          <p:cNvSpPr/>
          <p:nvPr/>
        </p:nvSpPr>
        <p:spPr>
          <a:xfrm>
            <a:off x="4191000" y="4324350"/>
            <a:ext cx="355600" cy="965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63DB9-B606-1DEB-03CA-8AAF9315C28A}"/>
              </a:ext>
            </a:extLst>
          </p:cNvPr>
          <p:cNvSpPr/>
          <p:nvPr/>
        </p:nvSpPr>
        <p:spPr>
          <a:xfrm>
            <a:off x="6959600" y="4324350"/>
            <a:ext cx="355600" cy="965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2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5BFEC-27A9-D5EB-FAD1-84B8E5D3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ED2805-9772-C659-32C8-63B77498B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>
                    <a:latin typeface="Cambria Math" panose="02040503050406030204" pitchFamily="18" charset="0"/>
                  </a:rPr>
                  <a:t>가중치와 입력 데이터를 모두 이진화 함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2000" dirty="0"/>
                  <a:t>다 효과적임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000" dirty="0"/>
                  <a:t>를 제거해도 </a:t>
                </a:r>
                <a:r>
                  <a:rPr lang="en-US" altLang="ko-KR" sz="2000" dirty="0" err="1"/>
                  <a:t>AlexNet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기준으로 정확도가 </a:t>
                </a:r>
                <a:r>
                  <a:rPr lang="en-US" altLang="ko-KR" sz="2000" dirty="0"/>
                  <a:t>1% </a:t>
                </a:r>
                <a:r>
                  <a:rPr lang="ko-KR" altLang="en-US" sz="2000" dirty="0"/>
                  <a:t>미만으로 떨어짐</a:t>
                </a:r>
                <a:endParaRPr lang="en-US" altLang="ko-KR" sz="2000" dirty="0"/>
              </a:p>
              <a:p>
                <a:endParaRPr lang="ko-KR" altLang="en-US" sz="2000" dirty="0"/>
              </a:p>
              <a:p>
                <a:r>
                  <a:rPr lang="ko-KR" altLang="en-US" sz="2000" dirty="0"/>
                  <a:t>새로운 형식의 </a:t>
                </a:r>
                <a:r>
                  <a:rPr lang="en-US" altLang="ko-KR" sz="2000" dirty="0"/>
                  <a:t>XNOR Net Block</a:t>
                </a:r>
                <a:r>
                  <a:rPr lang="ko-KR" altLang="en-US" sz="2000" dirty="0"/>
                  <a:t>을 제시함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추론 속도 </a:t>
                </a:r>
                <a:r>
                  <a:rPr lang="en-US" altLang="ko-KR" sz="2000" dirty="0"/>
                  <a:t>58</a:t>
                </a:r>
                <a:r>
                  <a:rPr lang="ko-KR" altLang="en-US" sz="2000" dirty="0"/>
                  <a:t>배 향상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메모리 사용량 </a:t>
                </a:r>
                <a:r>
                  <a:rPr lang="en-US" altLang="ko-KR" sz="2000" dirty="0"/>
                  <a:t>32</a:t>
                </a:r>
                <a:r>
                  <a:rPr lang="ko-KR" altLang="en-US" sz="2000" dirty="0"/>
                  <a:t>배 감소 등의 효과 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ED2805-9772-C659-32C8-63B77498B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19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B8829-4088-D27B-FD61-E6BBC084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5F8B-3122-CE39-7DE8-EDCC7B87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altLang="ko-KR" sz="2000" dirty="0"/>
              <a:t>Introduction</a:t>
            </a:r>
          </a:p>
          <a:p>
            <a:pPr marL="742950" indent="-742950">
              <a:buAutoNum type="arabicPeriod"/>
            </a:pPr>
            <a:endParaRPr lang="en-US" altLang="ko-KR" sz="2000" dirty="0"/>
          </a:p>
          <a:p>
            <a:pPr marL="742950" indent="-742950">
              <a:buAutoNum type="arabicPeriod"/>
            </a:pPr>
            <a:r>
              <a:rPr lang="en-US" altLang="ko-KR" sz="2000" dirty="0"/>
              <a:t>Background</a:t>
            </a:r>
          </a:p>
          <a:p>
            <a:pPr marL="742950" indent="-742950">
              <a:buAutoNum type="arabicPeriod"/>
            </a:pPr>
            <a:endParaRPr lang="en-US" altLang="ko-KR" sz="20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2000" dirty="0"/>
              <a:t>Main idea</a:t>
            </a:r>
          </a:p>
          <a:p>
            <a:pPr marL="742950" indent="-742950">
              <a:buFont typeface="+mj-lt"/>
              <a:buAutoNum type="arabicPeriod"/>
            </a:pPr>
            <a:endParaRPr lang="en-US" altLang="ko-KR" sz="20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2000" dirty="0"/>
              <a:t>Conclusion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54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89FC7-169D-899C-6477-CB86C8FC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1.Introduction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C6B41-4255-8958-6DAC-CCA27EA9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기존 </a:t>
            </a:r>
            <a:r>
              <a:rPr lang="en-US" altLang="ko-KR" sz="1600" dirty="0"/>
              <a:t>BNN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Weight </a:t>
            </a:r>
            <a:r>
              <a:rPr lang="ko-KR" altLang="en-US" sz="1600" dirty="0" err="1"/>
              <a:t>이진화을</a:t>
            </a:r>
            <a:r>
              <a:rPr lang="ko-KR" altLang="en-US" sz="1600" dirty="0"/>
              <a:t> 통해 </a:t>
            </a:r>
            <a:r>
              <a:rPr lang="en-US" altLang="ko-KR" sz="1600" dirty="0"/>
              <a:t>Weight</a:t>
            </a:r>
            <a:r>
              <a:rPr lang="ko-KR" altLang="en-US" sz="1600" dirty="0"/>
              <a:t>를 약 </a:t>
            </a:r>
            <a:r>
              <a:rPr lang="en-US" altLang="ko-KR" sz="1600" dirty="0"/>
              <a:t>32</a:t>
            </a:r>
            <a:r>
              <a:rPr lang="ko-KR" altLang="en-US" sz="1600" dirty="0"/>
              <a:t>배 정도 작게 만들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Convolution </a:t>
            </a:r>
            <a:r>
              <a:rPr lang="ko-KR" altLang="en-US" sz="1600" b="1" dirty="0"/>
              <a:t>연산을 곱셈을 제외한 덧셈과 뺄셈 연산으로 표현하면 추론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속도를 약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배 향상</a:t>
            </a:r>
            <a:endParaRPr lang="en-US" altLang="ko-KR" sz="16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해당 논문에서는 </a:t>
            </a:r>
            <a:r>
              <a:rPr lang="en-US" altLang="ko-KR" sz="1600" b="1" dirty="0"/>
              <a:t>Weight </a:t>
            </a:r>
            <a:r>
              <a:rPr lang="ko-KR" altLang="en-US" sz="1600" b="1" dirty="0"/>
              <a:t>뿐만 아니라 입력 데이터</a:t>
            </a:r>
            <a:r>
              <a:rPr lang="en-US" altLang="ko-KR" sz="1600" b="1" dirty="0"/>
              <a:t>(Input Data)</a:t>
            </a:r>
            <a:r>
              <a:rPr lang="ko-KR" altLang="en-US" sz="1600" b="1" dirty="0"/>
              <a:t>까지 이진화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Conv </a:t>
            </a:r>
            <a:r>
              <a:rPr lang="ko-KR" altLang="en-US" sz="1600" dirty="0"/>
              <a:t>연산을 </a:t>
            </a:r>
            <a:r>
              <a:rPr lang="en-US" altLang="ko-KR" sz="1600" dirty="0"/>
              <a:t>XNOR </a:t>
            </a:r>
            <a:r>
              <a:rPr lang="ko-KR" altLang="en-US" sz="1600" dirty="0"/>
              <a:t>및 </a:t>
            </a:r>
            <a:r>
              <a:rPr lang="en-US" altLang="ko-KR" sz="1600" dirty="0" err="1"/>
              <a:t>BitCount</a:t>
            </a:r>
            <a:r>
              <a:rPr lang="ko-KR" altLang="en-US" sz="1600" dirty="0"/>
              <a:t>으로 구현하여 </a:t>
            </a:r>
            <a:r>
              <a:rPr lang="en-US" altLang="ko-KR" sz="1600" dirty="0"/>
              <a:t>58</a:t>
            </a:r>
            <a:r>
              <a:rPr lang="ko-KR" altLang="en-US" sz="1600" dirty="0"/>
              <a:t>배의 추론 속도 향상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정확도는 약간 하락했지만 메모리 및 </a:t>
            </a:r>
            <a:r>
              <a:rPr lang="ko-KR" altLang="en-US" sz="1600" dirty="0" err="1"/>
              <a:t>연산량</a:t>
            </a:r>
            <a:r>
              <a:rPr lang="ko-KR" altLang="en-US" sz="1600" dirty="0"/>
              <a:t> 측면에서 이득을 얻음</a:t>
            </a:r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6AD4F-673F-5D5F-7750-193A8C66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45" y="4114302"/>
            <a:ext cx="6859168" cy="21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B287C-D7C0-1D35-F860-AD133752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7DE65-F9FD-DC1B-9C8E-CCED6936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합성곱층</a:t>
            </a:r>
            <a:r>
              <a:rPr lang="en-US" altLang="ko-KR" sz="1600" dirty="0"/>
              <a:t>(Convolutional Layer)</a:t>
            </a:r>
          </a:p>
          <a:p>
            <a:pPr marL="0" indent="0">
              <a:buNone/>
            </a:pPr>
            <a:r>
              <a:rPr lang="ko-KR" altLang="en-US" sz="1600" dirty="0"/>
              <a:t>이미지 전체에서 필터</a:t>
            </a:r>
            <a:r>
              <a:rPr lang="en-US" altLang="ko-KR" sz="1600" dirty="0"/>
              <a:t>(</a:t>
            </a:r>
            <a:r>
              <a:rPr lang="ko-KR" altLang="en-US" sz="1600" dirty="0"/>
              <a:t>혹은 커널</a:t>
            </a:r>
            <a:r>
              <a:rPr lang="en-US" altLang="ko-KR" sz="1600" dirty="0"/>
              <a:t>)</a:t>
            </a:r>
            <a:r>
              <a:rPr lang="ko-KR" altLang="en-US" sz="1600" dirty="0"/>
              <a:t>를 이동하며 입력 데이터에서 특성을 추출하는 역할을 수행함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err="1"/>
              <a:t>합성곱</a:t>
            </a:r>
            <a:r>
              <a:rPr lang="ko-KR" altLang="en-US" sz="1600" dirty="0"/>
              <a:t> 연산을 통해 입력 이미지의 공간 정보를 반영한 </a:t>
            </a:r>
            <a:r>
              <a:rPr lang="ko-KR" altLang="en-US" sz="1600" dirty="0" err="1"/>
              <a:t>특징맵</a:t>
            </a:r>
            <a:r>
              <a:rPr lang="en-US" altLang="ko-KR" sz="1600" dirty="0"/>
              <a:t>(Feature Map)</a:t>
            </a:r>
            <a:r>
              <a:rPr lang="ko-KR" altLang="en-US" sz="1600" dirty="0"/>
              <a:t>을 얻을 수 있기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때문에 일반적으로 </a:t>
            </a:r>
            <a:r>
              <a:rPr lang="en-US" altLang="ko-KR" sz="1600" dirty="0"/>
              <a:t>Vision Task</a:t>
            </a:r>
            <a:r>
              <a:rPr lang="ko-KR" altLang="en-US" sz="1600" dirty="0"/>
              <a:t>에 이용됨</a:t>
            </a:r>
            <a:endParaRPr lang="en-US" altLang="ko-KR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EDC1D5-F045-59A6-B06F-5E66E67E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49" y="4001294"/>
            <a:ext cx="2708274" cy="19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호다닥 공부해보는 CNN(Convolutional Neural Networks)">
            <a:extLst>
              <a:ext uri="{FF2B5EF4-FFF2-40B4-BE49-F238E27FC236}">
                <a16:creationId xmlns:a16="http://schemas.microsoft.com/office/drawing/2014/main" id="{93CF99CE-7C8B-8E5C-B5A0-E503B31C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94" y="3878263"/>
            <a:ext cx="3641737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A3DB0-6CAE-6CFA-7EE2-E9DC2975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D7BD6-C882-5485-F151-D3F7D843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Image to column</a:t>
            </a:r>
          </a:p>
          <a:p>
            <a:pPr marL="0" indent="0">
              <a:buNone/>
            </a:pPr>
            <a:r>
              <a:rPr lang="ko-KR" altLang="en-US" sz="2000" dirty="0"/>
              <a:t>각 채널별로 동일한 위치의 값을 세로로 이어 붙임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5DDB5A-FBAC-8FB9-F86E-CCC340C2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86" y="1405306"/>
            <a:ext cx="3370568" cy="2023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5AB3DB-4FE1-FE94-8902-F6B4EE76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84" y="3370473"/>
            <a:ext cx="4978613" cy="31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4F03D-9162-5A1D-A2E5-63268DE4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1E9B71-CBA0-279D-BDE0-98A27E3B1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1800" dirty="0">
                    <a:latin typeface="Cambria Math" panose="02040503050406030204" pitchFamily="18" charset="0"/>
                  </a:rPr>
                  <a:t>먼저 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Convolution operation </a:t>
                </a:r>
                <a:r>
                  <a:rPr lang="ko-KR" altLang="en-US" sz="1800" b="0" dirty="0">
                    <a:latin typeface="Cambria Math" panose="02040503050406030204" pitchFamily="18" charset="0"/>
                  </a:rPr>
                  <a:t>다음과 같이 나타낼 수 있음</a:t>
                </a:r>
                <a:endParaRPr lang="en-US" altLang="ko-KR" sz="1800" b="0" dirty="0">
                  <a:latin typeface="Cambria Math" panose="02040503050406030204" pitchFamily="18" charset="0"/>
                </a:endParaRPr>
              </a:p>
              <a:p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입력 데이터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Weight filter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</a:rPr>
                  <a:t>Binary weight    </a:t>
                </a:r>
                <a:r>
                  <a:rPr lang="ko-KR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즉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{+1,−1}</m:t>
                    </m:r>
                  </m:oMath>
                </a14:m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</a:rPr>
                  <a:t> Scaling factor : Weight</a:t>
                </a:r>
                <a:r>
                  <a:rPr lang="ko-KR" alt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의 절대값의 평균</a:t>
                </a:r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근사함</a:t>
                </a:r>
                <a:endParaRPr lang="en-US" altLang="ko-KR" sz="2000" dirty="0"/>
              </a:p>
              <a:p>
                <a:endParaRPr lang="en-US" altLang="ko-KR" sz="1600" dirty="0"/>
              </a:p>
              <a:p>
                <a:r>
                  <a:rPr lang="en-US" altLang="ko-KR" sz="1800" dirty="0"/>
                  <a:t> * Conv Operation</a:t>
                </a:r>
              </a:p>
              <a:p>
                <a:endParaRPr lang="en-US" altLang="ko-KR" sz="1800" dirty="0"/>
              </a:p>
              <a:p>
                <a:r>
                  <a:rPr lang="ko-KR" altLang="en-US" sz="1800" b="1" dirty="0"/>
                  <a:t>곱셈을 사용하지 않고 덧셈 및 뺄셈을 통해 값을 표현하면 </a:t>
                </a:r>
                <a:r>
                  <a:rPr lang="en-US" altLang="ko-KR" sz="1800" b="1" dirty="0"/>
                  <a:t>2</a:t>
                </a:r>
                <a:r>
                  <a:rPr lang="ko-KR" altLang="en-US" sz="1800" b="1" dirty="0"/>
                  <a:t>배 이상 속도가 </a:t>
                </a:r>
                <a:r>
                  <a:rPr lang="ko-KR" altLang="en-US" sz="1800" b="1" dirty="0" err="1"/>
                  <a:t>빨라짐</a:t>
                </a:r>
                <a:endParaRPr lang="en-US" altLang="ko-KR" sz="1800" dirty="0"/>
              </a:p>
              <a:p>
                <a:r>
                  <a:rPr lang="ko-KR" altLang="en-US" sz="1800" dirty="0">
                    <a:latin typeface="Cambria Math" panose="02040503050406030204" pitchFamily="18" charset="0"/>
                  </a:rPr>
                  <a:t>⊕</a:t>
                </a:r>
                <a:r>
                  <a:rPr lang="ko-KR" altLang="en-US" sz="1800" dirty="0"/>
                  <a:t> </a:t>
                </a:r>
                <a:r>
                  <a:rPr lang="ko-KR" altLang="en-US" sz="1800" b="1" dirty="0"/>
                  <a:t>곱셈 없이 이루어지는 </a:t>
                </a:r>
                <a:r>
                  <a:rPr lang="en-US" altLang="ko-KR" sz="1800" b="1" dirty="0"/>
                  <a:t>Conv </a:t>
                </a:r>
                <a:r>
                  <a:rPr lang="ko-KR" altLang="en-US" sz="1800" b="1" dirty="0"/>
                  <a:t>연산</a:t>
                </a:r>
                <a:endParaRPr lang="en-US" altLang="ko-KR" sz="1800" b="1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1E9B71-CBA0-279D-BDE0-98A27E3B1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14AFFF4-FF8A-8D9D-2807-5D25E32D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483" y="2704216"/>
            <a:ext cx="2571285" cy="7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0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ACF2F-8C06-F09C-A572-8B8887AE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AD684A-6533-2E60-6DF5-847B3174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1600" dirty="0"/>
                  <a:t>앞서 언급한 식을 표현하기 위한</a:t>
                </a:r>
                <a:endParaRPr lang="en-US" altLang="ko-KR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Binary weight</a:t>
                </a:r>
                <a:r>
                  <a:rPr lang="ko-KR" altLang="en-US" sz="1600" dirty="0"/>
                  <a:t>를 추론하는 과정은 아래 식 </a:t>
                </a:r>
                <a:r>
                  <a:rPr lang="en-US" altLang="ko-KR" sz="1600" dirty="0"/>
                  <a:t>J</a:t>
                </a:r>
                <a:r>
                  <a:rPr lang="ko-KR" altLang="en-US" sz="1600" dirty="0"/>
                  <a:t>을 최소화하는 문제임</a:t>
                </a:r>
                <a:endParaRPr lang="en-US" altLang="ko-KR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r>
                  <a:rPr lang="en-US" altLang="ko-KR" sz="1600" dirty="0"/>
                  <a:t>(</a:t>
                </a:r>
                <a:r>
                  <a:rPr lang="ko-KR" altLang="en-US" sz="1600" dirty="0"/>
                  <a:t>가장 기존의 </a:t>
                </a:r>
                <a:r>
                  <a:rPr lang="en-US" altLang="ko-KR" sz="1600" dirty="0"/>
                  <a:t>W</a:t>
                </a:r>
                <a:r>
                  <a:rPr lang="ko-KR" altLang="en-US" sz="1600" dirty="0"/>
                  <a:t>와 유사한</a:t>
                </a:r>
                <a:r>
                  <a:rPr lang="en-US" altLang="ko-KR" sz="1600" dirty="0"/>
                  <a:t>) Original </a:t>
                </a:r>
                <a:r>
                  <a:rPr lang="ko-KR" altLang="en-US" sz="1600" dirty="0"/>
                  <a:t>가중치 </a:t>
                </a:r>
                <a:r>
                  <a:rPr lang="en-US" altLang="ko-KR" sz="1600" dirty="0"/>
                  <a:t>W</a:t>
                </a:r>
                <a:r>
                  <a:rPr lang="ko-KR" altLang="en-US" sz="1600" dirty="0"/>
                  <a:t>와 차가 가장 적은 최적의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600" dirty="0"/>
                  <a:t>*와 이진 행렬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600" dirty="0"/>
                  <a:t>*</a:t>
                </a:r>
                <a:r>
                  <a:rPr lang="ko-KR" altLang="en-US" sz="1600" dirty="0"/>
                  <a:t>를 찾는 것이 목적임 → </a:t>
                </a:r>
                <a:r>
                  <a:rPr lang="en-US" altLang="ko-KR" sz="1600" dirty="0"/>
                  <a:t>minimize the reconstruction error</a:t>
                </a:r>
              </a:p>
              <a:p>
                <a:r>
                  <a:rPr lang="ko-KR" altLang="en-US" sz="1600" dirty="0"/>
                  <a:t>최솟값을 찾는 방법은 알파에 관한 </a:t>
                </a:r>
                <a:r>
                  <a:rPr lang="en-US" altLang="ko-KR" sz="1600" dirty="0"/>
                  <a:t>J</a:t>
                </a:r>
                <a:r>
                  <a:rPr lang="ko-KR" altLang="en-US" sz="1600" dirty="0"/>
                  <a:t>의 기울기가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인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오류가 가장 적은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600" dirty="0"/>
                  <a:t>* </a:t>
                </a:r>
                <a:r>
                  <a:rPr lang="en-US" altLang="ko-KR" sz="1600" dirty="0"/>
                  <a:t>,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600" dirty="0"/>
                  <a:t>*</a:t>
                </a:r>
                <a:r>
                  <a:rPr lang="ko-KR" altLang="en-US" sz="1600" dirty="0"/>
                  <a:t>를 찾음</a:t>
                </a:r>
                <a:endParaRPr lang="en-US" altLang="ko-KR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AD684A-6533-2E60-6DF5-847B3174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4DE2FA6-BA10-08B2-36D4-4A0AC6AE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70" y="4024296"/>
            <a:ext cx="3379549" cy="1217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1AF766-A5FF-1973-2FE0-6F7161D76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70" y="5361653"/>
            <a:ext cx="3318157" cy="5583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38500B-35EC-8AD3-6315-DFE0A9842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3" y="4881934"/>
            <a:ext cx="6050899" cy="4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0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6C22B-8288-F660-2FF4-F8C5EA68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9DD235-C0C5-481E-6724-50DA7C4F9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=1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&lt;0, 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ko-KR" sz="1800" b="0" dirty="0"/>
              </a:p>
              <a:p>
                <a:endParaRPr lang="ko-KR" alt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800" dirty="0"/>
                  <a:t>* =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의 각 요소는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의 각 요소의 부호에 따라 결정함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ko-KR" altLang="en-US" sz="1800" dirty="0"/>
              </a:p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에 의해 다음과 같이 표현할 수 있음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9DD235-C0C5-481E-6724-50DA7C4F9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EE61482-268D-1D84-2CC9-C4AC3FD2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96" y="1313130"/>
            <a:ext cx="3070412" cy="1106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1D90D4-C97A-1F39-7B69-90E2E5E0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251" y="2554220"/>
            <a:ext cx="3318157" cy="5583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A36094-E98F-2470-FC87-AB6268912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287" y="4569172"/>
            <a:ext cx="368212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4BA44-B1D3-ED26-F370-42431F4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7A7FC-EAAE-A071-812F-DD3CDEEB8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다음으로 </a:t>
                </a:r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Binarized input</a:t>
                </a:r>
              </a:p>
              <a:p>
                <a:pPr marL="0" indent="0">
                  <a:buNone/>
                </a:pPr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altLang="ko-KR" sz="1600" dirty="0"/>
                  <a:t> Element-wise product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600" dirty="0"/>
                  <a:t> Binarized input 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{+1,−1}</m:t>
                    </m:r>
                  </m:oMath>
                </a14:m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의 절대값의 평균을 의미함</a:t>
                </a:r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7A7FC-EAAE-A071-812F-DD3CDEEB8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00754A2-6CEB-FF19-33C7-BDFDD59E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63" y="2496320"/>
            <a:ext cx="4695825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23379-DAC6-60C5-3D4F-32CCE4B7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87" y="3948118"/>
            <a:ext cx="6016398" cy="7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622</Words>
  <Application>Microsoft Office PowerPoint</Application>
  <PresentationFormat>와이드스크린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PowerPoint 프레젠테이션</vt:lpstr>
      <vt:lpstr>Contents</vt:lpstr>
      <vt:lpstr>1.Introduction</vt:lpstr>
      <vt:lpstr>2. Background</vt:lpstr>
      <vt:lpstr>2. Background</vt:lpstr>
      <vt:lpstr>3. Main Idea</vt:lpstr>
      <vt:lpstr>3. Main Idea</vt:lpstr>
      <vt:lpstr>3. Main Idea</vt:lpstr>
      <vt:lpstr>3. Main Idea</vt:lpstr>
      <vt:lpstr>3. Main Idea</vt:lpstr>
      <vt:lpstr>3. Main Idea</vt:lpstr>
      <vt:lpstr>3. Main Idea</vt:lpstr>
      <vt:lpstr>4.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김지윤</cp:lastModifiedBy>
  <cp:revision>41</cp:revision>
  <dcterms:created xsi:type="dcterms:W3CDTF">2024-04-07T12:10:19Z</dcterms:created>
  <dcterms:modified xsi:type="dcterms:W3CDTF">2024-04-08T12:23:36Z</dcterms:modified>
</cp:coreProperties>
</file>